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63"/>
  </p:notesMasterIdLst>
  <p:sldIdLst>
    <p:sldId id="256" r:id="rId3"/>
    <p:sldId id="257" r:id="rId4"/>
    <p:sldId id="259" r:id="rId5"/>
    <p:sldId id="260" r:id="rId6"/>
    <p:sldId id="323" r:id="rId7"/>
    <p:sldId id="322" r:id="rId8"/>
    <p:sldId id="261" r:id="rId9"/>
    <p:sldId id="262" r:id="rId10"/>
    <p:sldId id="263" r:id="rId11"/>
    <p:sldId id="324" r:id="rId12"/>
    <p:sldId id="264" r:id="rId13"/>
    <p:sldId id="268" r:id="rId14"/>
    <p:sldId id="265" r:id="rId15"/>
    <p:sldId id="269" r:id="rId16"/>
    <p:sldId id="282" r:id="rId17"/>
    <p:sldId id="270" r:id="rId18"/>
    <p:sldId id="272" r:id="rId19"/>
    <p:sldId id="271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316" r:id="rId28"/>
    <p:sldId id="317" r:id="rId29"/>
    <p:sldId id="318" r:id="rId30"/>
    <p:sldId id="320" r:id="rId31"/>
    <p:sldId id="321" r:id="rId32"/>
    <p:sldId id="285" r:id="rId33"/>
    <p:sldId id="319" r:id="rId34"/>
    <p:sldId id="325" r:id="rId35"/>
    <p:sldId id="283" r:id="rId36"/>
    <p:sldId id="284" r:id="rId37"/>
    <p:sldId id="287" r:id="rId38"/>
    <p:sldId id="288" r:id="rId39"/>
    <p:sldId id="274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3" r:id="rId54"/>
    <p:sldId id="310" r:id="rId55"/>
    <p:sldId id="311" r:id="rId56"/>
    <p:sldId id="313" r:id="rId57"/>
    <p:sldId id="312" r:id="rId58"/>
    <p:sldId id="314" r:id="rId59"/>
    <p:sldId id="307" r:id="rId60"/>
    <p:sldId id="267" r:id="rId61"/>
    <p:sldId id="326" r:id="rId62"/>
  </p:sldIdLst>
  <p:sldSz cx="9144000" cy="5143500" type="screen16x9"/>
  <p:notesSz cx="6858000" cy="9144000"/>
  <p:embeddedFontLst>
    <p:embeddedFont>
      <p:font typeface="Montserrat" panose="00000500000000000000" pitchFamily="2" charset="-52"/>
      <p:regular r:id="rId64"/>
      <p:bold r:id="rId65"/>
      <p:italic r:id="rId66"/>
      <p:boldItalic r:id="rId67"/>
    </p:embeddedFont>
    <p:embeddedFont>
      <p:font typeface="Montserrat Medium" panose="020F0502020204030204" pitchFamily="2" charset="-52"/>
      <p:regular r:id="rId68"/>
      <p:bold r:id="rId69"/>
      <p:italic r:id="rId70"/>
      <p:boldItalic r:id="rId71"/>
    </p:embeddedFont>
    <p:embeddedFont>
      <p:font typeface="Montserrat SemiBold" panose="020F0502020204030204" pitchFamily="2" charset="-52"/>
      <p:regular r:id="rId72"/>
      <p:bold r:id="rId73"/>
      <p:italic r:id="rId74"/>
      <p:boldItalic r:id="rId75"/>
    </p:embeddedFont>
    <p:embeddedFont>
      <p:font typeface="Quattrocento Sans" panose="020F0502020204030204" pitchFamily="34" charset="0"/>
      <p:regular r:id="rId76"/>
      <p:bold r:id="rId77"/>
      <p:italic r:id="rId78"/>
      <p:boldItalic r:id="rId7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CBB3"/>
    <a:srgbClr val="000000"/>
    <a:srgbClr val="23CFB6"/>
    <a:srgbClr val="30DCC3"/>
    <a:srgbClr val="2EDE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E9B59A-CBFD-4C5E-994C-0E4BD48D0AB7}" v="924" dt="2025-11-09T21:25:01.8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26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68" Type="http://schemas.openxmlformats.org/officeDocument/2006/relationships/font" Target="fonts/font5.fntdata"/><Relationship Id="rId76" Type="http://schemas.openxmlformats.org/officeDocument/2006/relationships/font" Target="fonts/font13.fntdata"/><Relationship Id="rId84" Type="http://schemas.microsoft.com/office/2015/10/relationships/revisionInfo" Target="revisionInfo.xml"/><Relationship Id="rId7" Type="http://schemas.openxmlformats.org/officeDocument/2006/relationships/slide" Target="slides/slide5.xml"/><Relationship Id="rId71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font" Target="fonts/font3.fntdata"/><Relationship Id="rId74" Type="http://schemas.openxmlformats.org/officeDocument/2006/relationships/font" Target="fonts/font11.fntdata"/><Relationship Id="rId79" Type="http://schemas.openxmlformats.org/officeDocument/2006/relationships/font" Target="fonts/font16.fntdata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font" Target="fonts/font2.fntdata"/><Relationship Id="rId73" Type="http://schemas.openxmlformats.org/officeDocument/2006/relationships/font" Target="fonts/font10.fntdata"/><Relationship Id="rId78" Type="http://schemas.openxmlformats.org/officeDocument/2006/relationships/font" Target="fonts/font15.fntdata"/><Relationship Id="rId8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font" Target="fonts/font1.fntdata"/><Relationship Id="rId69" Type="http://schemas.openxmlformats.org/officeDocument/2006/relationships/font" Target="fonts/font6.fntdata"/><Relationship Id="rId77" Type="http://schemas.openxmlformats.org/officeDocument/2006/relationships/font" Target="fonts/font14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9.fntdata"/><Relationship Id="rId80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font" Target="fonts/font4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font" Target="fonts/font7.fntdata"/><Relationship Id="rId75" Type="http://schemas.openxmlformats.org/officeDocument/2006/relationships/font" Target="fonts/font12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CF0724-D202-4CC4-923D-06C85805541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2B597DB-A24A-4790-824B-4807AB840C06}">
      <dgm:prSet phldrT="[Текст]" phldr="0" custT="1"/>
      <dgm:spPr>
        <a:solidFill>
          <a:schemeClr val="bg1"/>
        </a:solidFill>
        <a:ln w="12700">
          <a:solidFill>
            <a:schemeClr val="tx1"/>
          </a:solidFill>
        </a:ln>
        <a:effectLst>
          <a:innerShdw blurRad="63500" dist="50800">
            <a:prstClr val="black">
              <a:alpha val="50000"/>
            </a:prstClr>
          </a:innerShdw>
          <a:reflection endPos="0" dir="5400000" sy="-100000" algn="bl" rotWithShape="0"/>
          <a:softEdge rad="12700"/>
        </a:effectLst>
        <a:scene3d>
          <a:camera prst="orthographicFront"/>
          <a:lightRig rig="threePt" dir="t"/>
        </a:scene3d>
        <a:sp3d extrusionH="76200" prstMaterial="matte">
          <a:bevelT w="12700" h="63500"/>
          <a:bevelB w="12700" h="63500"/>
          <a:extrusionClr>
            <a:schemeClr val="tx2">
              <a:lumMod val="90000"/>
            </a:schemeClr>
          </a:extrusionClr>
        </a:sp3d>
      </dgm:spPr>
      <dgm:t>
        <a:bodyPr anchor="ctr"/>
        <a:lstStyle/>
        <a:p>
          <a:pPr algn="l"/>
          <a:r>
            <a:rPr lang="uk-UA" sz="1600" b="0" baseline="0" dirty="0">
              <a:solidFill>
                <a:schemeClr val="tx1"/>
              </a:solidFill>
              <a:latin typeface="Montserrat" panose="00000500000000000000" pitchFamily="2" charset="-52"/>
            </a:rPr>
            <a:t>Постановка майна на облік, реєстрація прав</a:t>
          </a:r>
        </a:p>
      </dgm:t>
    </dgm:pt>
    <dgm:pt modelId="{1398DA12-A602-4A84-8ACB-EEF0EC175A28}" type="parTrans" cxnId="{B468CDA2-8C5D-4C77-B5B9-EBD542B64ADE}">
      <dgm:prSet/>
      <dgm:spPr/>
      <dgm:t>
        <a:bodyPr/>
        <a:lstStyle/>
        <a:p>
          <a:endParaRPr lang="uk-UA" sz="2000">
            <a:latin typeface="Montserrat" panose="00000500000000000000" pitchFamily="2" charset="-52"/>
          </a:endParaRPr>
        </a:p>
      </dgm:t>
    </dgm:pt>
    <dgm:pt modelId="{EF4A6E2D-A3D3-4B61-8002-04D7B9718144}" type="sibTrans" cxnId="{B468CDA2-8C5D-4C77-B5B9-EBD542B64ADE}">
      <dgm:prSet custT="1"/>
      <dgm:spPr>
        <a:solidFill>
          <a:srgbClr val="23CBB3"/>
        </a:solidFill>
      </dgm:spPr>
      <dgm:t>
        <a:bodyPr/>
        <a:lstStyle/>
        <a:p>
          <a:endParaRPr lang="uk-UA" sz="2000">
            <a:latin typeface="Montserrat" panose="00000500000000000000" pitchFamily="2" charset="-52"/>
          </a:endParaRPr>
        </a:p>
      </dgm:t>
    </dgm:pt>
    <dgm:pt modelId="{66A226ED-2504-40FE-8361-BEED2FB05DF9}">
      <dgm:prSet phldrT="[Текст]" phldr="0" custT="1"/>
      <dgm:spPr>
        <a:solidFill>
          <a:schemeClr val="bg1"/>
        </a:solidFill>
        <a:ln w="12700">
          <a:solidFill>
            <a:schemeClr val="tx1"/>
          </a:solidFill>
        </a:ln>
        <a:effectLst/>
      </dgm:spPr>
      <dgm:t>
        <a:bodyPr anchor="ctr"/>
        <a:lstStyle/>
        <a:p>
          <a:pPr algn="l"/>
          <a:r>
            <a:rPr lang="uk-UA" sz="1600" b="0" baseline="0" dirty="0">
              <a:solidFill>
                <a:schemeClr val="tx1"/>
              </a:solidFill>
              <a:latin typeface="Montserrat" panose="00000500000000000000" pitchFamily="2" charset="-52"/>
            </a:rPr>
            <a:t>Включення майна до переліку, що не підлягає приватизації</a:t>
          </a:r>
        </a:p>
      </dgm:t>
    </dgm:pt>
    <dgm:pt modelId="{CDCDB40C-8EB3-442A-A26A-7B218A6F85FF}" type="parTrans" cxnId="{408D2C6D-E41E-4676-ACA4-2DFCDE6A869C}">
      <dgm:prSet/>
      <dgm:spPr/>
      <dgm:t>
        <a:bodyPr/>
        <a:lstStyle/>
        <a:p>
          <a:endParaRPr lang="uk-UA" sz="2000">
            <a:latin typeface="Montserrat" panose="00000500000000000000" pitchFamily="2" charset="-52"/>
          </a:endParaRPr>
        </a:p>
      </dgm:t>
    </dgm:pt>
    <dgm:pt modelId="{0DAC8AAB-C1B5-464E-ADEB-F6ACABC3FE02}" type="sibTrans" cxnId="{408D2C6D-E41E-4676-ACA4-2DFCDE6A869C}">
      <dgm:prSet custT="1"/>
      <dgm:spPr>
        <a:solidFill>
          <a:srgbClr val="23CBB3"/>
        </a:solidFill>
      </dgm:spPr>
      <dgm:t>
        <a:bodyPr/>
        <a:lstStyle/>
        <a:p>
          <a:endParaRPr lang="uk-UA" sz="2000">
            <a:solidFill>
              <a:schemeClr val="tx1"/>
            </a:solidFill>
            <a:latin typeface="Montserrat" panose="00000500000000000000" pitchFamily="2" charset="-52"/>
          </a:endParaRPr>
        </a:p>
      </dgm:t>
    </dgm:pt>
    <dgm:pt modelId="{EA05994C-AE70-4BE4-83FD-6DBA11202697}">
      <dgm:prSet phldrT="[Текст]" phldr="0" custT="1"/>
      <dgm:spPr>
        <a:solidFill>
          <a:schemeClr val="bg1"/>
        </a:solidFill>
        <a:ln w="12700">
          <a:solidFill>
            <a:schemeClr val="tx1"/>
          </a:solidFill>
        </a:ln>
      </dgm:spPr>
      <dgm:t>
        <a:bodyPr anchor="ctr"/>
        <a:lstStyle/>
        <a:p>
          <a:pPr algn="l"/>
          <a:r>
            <a:rPr lang="uk-UA" sz="1600" b="0" baseline="0" dirty="0">
              <a:solidFill>
                <a:schemeClr val="tx1"/>
              </a:solidFill>
              <a:latin typeface="Montserrat" panose="00000500000000000000" pitchFamily="2" charset="-52"/>
            </a:rPr>
            <a:t>Підготовка подання (висування ініціативи)</a:t>
          </a:r>
        </a:p>
      </dgm:t>
    </dgm:pt>
    <dgm:pt modelId="{46F20FA0-D187-4348-98B3-57F3AC6FE80E}" type="parTrans" cxnId="{9307D35D-8F08-4B8B-A7F8-B49B961CF954}">
      <dgm:prSet/>
      <dgm:spPr/>
      <dgm:t>
        <a:bodyPr/>
        <a:lstStyle/>
        <a:p>
          <a:endParaRPr lang="uk-UA" sz="2000">
            <a:latin typeface="Montserrat" panose="00000500000000000000" pitchFamily="2" charset="-52"/>
          </a:endParaRPr>
        </a:p>
      </dgm:t>
    </dgm:pt>
    <dgm:pt modelId="{2313B779-28AE-4342-A1A2-D7A20B9297FF}" type="sibTrans" cxnId="{9307D35D-8F08-4B8B-A7F8-B49B961CF954}">
      <dgm:prSet/>
      <dgm:spPr/>
      <dgm:t>
        <a:bodyPr/>
        <a:lstStyle/>
        <a:p>
          <a:endParaRPr lang="uk-UA" sz="2000">
            <a:latin typeface="Montserrat" panose="00000500000000000000" pitchFamily="2" charset="-52"/>
          </a:endParaRPr>
        </a:p>
      </dgm:t>
    </dgm:pt>
    <dgm:pt modelId="{60AE138F-826A-43C3-A31B-08F83F550796}" type="pres">
      <dgm:prSet presAssocID="{84CF0724-D202-4CC4-923D-06C858055413}" presName="arrowDiagram" presStyleCnt="0">
        <dgm:presLayoutVars>
          <dgm:chMax val="5"/>
          <dgm:dir/>
          <dgm:resizeHandles val="exact"/>
        </dgm:presLayoutVars>
      </dgm:prSet>
      <dgm:spPr/>
    </dgm:pt>
    <dgm:pt modelId="{71A512A5-C965-4F90-A3E6-386E4476AE75}" type="pres">
      <dgm:prSet presAssocID="{84CF0724-D202-4CC4-923D-06C858055413}" presName="arrow" presStyleLbl="bgShp" presStyleIdx="0" presStyleCnt="1" custScaleX="109822" custLinFactNeighborX="-5395" custLinFactNeighborY="-35313"/>
      <dgm:spPr>
        <a:solidFill>
          <a:srgbClr val="23CBB3"/>
        </a:solidFill>
      </dgm:spPr>
    </dgm:pt>
    <dgm:pt modelId="{3DFD2C0B-F57D-4B9D-BBEF-1D1260D1F0FD}" type="pres">
      <dgm:prSet presAssocID="{84CF0724-D202-4CC4-923D-06C858055413}" presName="arrowDiagram3" presStyleCnt="0"/>
      <dgm:spPr/>
    </dgm:pt>
    <dgm:pt modelId="{D9B606E6-A39D-48AD-94FC-37CFA5ECF3F7}" type="pres">
      <dgm:prSet presAssocID="{82B597DB-A24A-4790-824B-4807AB840C06}" presName="bullet3a" presStyleLbl="node1" presStyleIdx="0" presStyleCnt="3"/>
      <dgm:spPr>
        <a:solidFill>
          <a:schemeClr val="bg2"/>
        </a:solidFill>
      </dgm:spPr>
    </dgm:pt>
    <dgm:pt modelId="{6ED94F9B-50E1-45B5-8677-41491E1E2794}" type="pres">
      <dgm:prSet presAssocID="{82B597DB-A24A-4790-824B-4807AB840C06}" presName="textBox3a" presStyleLbl="revTx" presStyleIdx="0" presStyleCnt="3" custScaleX="157369" custScaleY="80898" custLinFactNeighborX="-43008" custLinFactNeighborY="2244">
        <dgm:presLayoutVars>
          <dgm:bulletEnabled val="1"/>
        </dgm:presLayoutVars>
      </dgm:prSet>
      <dgm:spPr>
        <a:prstGeom prst="roundRect">
          <a:avLst/>
        </a:prstGeom>
      </dgm:spPr>
    </dgm:pt>
    <dgm:pt modelId="{C792C5DD-FC9D-40FA-AE20-4B18FACEBF49}" type="pres">
      <dgm:prSet presAssocID="{66A226ED-2504-40FE-8361-BEED2FB05DF9}" presName="bullet3b" presStyleLbl="node1" presStyleIdx="1" presStyleCnt="3"/>
      <dgm:spPr>
        <a:solidFill>
          <a:schemeClr val="bg2"/>
        </a:solidFill>
      </dgm:spPr>
    </dgm:pt>
    <dgm:pt modelId="{DBBCD4F5-2EA8-4DB0-A108-35DE1450C5B1}" type="pres">
      <dgm:prSet presAssocID="{66A226ED-2504-40FE-8361-BEED2FB05DF9}" presName="textBox3b" presStyleLbl="revTx" presStyleIdx="1" presStyleCnt="3" custScaleX="161758" custScaleY="43023" custLinFactNeighborX="-5472" custLinFactNeighborY="-10172">
        <dgm:presLayoutVars>
          <dgm:bulletEnabled val="1"/>
        </dgm:presLayoutVars>
      </dgm:prSet>
      <dgm:spPr>
        <a:prstGeom prst="roundRect">
          <a:avLst/>
        </a:prstGeom>
      </dgm:spPr>
    </dgm:pt>
    <dgm:pt modelId="{B6E81B73-8CA4-440D-A694-8EC61F4772E2}" type="pres">
      <dgm:prSet presAssocID="{EA05994C-AE70-4BE4-83FD-6DBA11202697}" presName="bullet3c" presStyleLbl="node1" presStyleIdx="2" presStyleCnt="3"/>
      <dgm:spPr>
        <a:solidFill>
          <a:schemeClr val="bg2"/>
        </a:solidFill>
      </dgm:spPr>
    </dgm:pt>
    <dgm:pt modelId="{98C308D9-8122-4F4F-B39E-381566592611}" type="pres">
      <dgm:prSet presAssocID="{EA05994C-AE70-4BE4-83FD-6DBA11202697}" presName="textBox3c" presStyleLbl="revTx" presStyleIdx="2" presStyleCnt="3" custScaleX="160871" custScaleY="32704" custLinFactNeighborX="17351" custLinFactNeighborY="-22627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9307D35D-8F08-4B8B-A7F8-B49B961CF954}" srcId="{84CF0724-D202-4CC4-923D-06C858055413}" destId="{EA05994C-AE70-4BE4-83FD-6DBA11202697}" srcOrd="2" destOrd="0" parTransId="{46F20FA0-D187-4348-98B3-57F3AC6FE80E}" sibTransId="{2313B779-28AE-4342-A1A2-D7A20B9297FF}"/>
    <dgm:cxn modelId="{95CA206C-0875-4575-A0C9-ED2945665AA8}" type="presOf" srcId="{82B597DB-A24A-4790-824B-4807AB840C06}" destId="{6ED94F9B-50E1-45B5-8677-41491E1E2794}" srcOrd="0" destOrd="0" presId="urn:microsoft.com/office/officeart/2005/8/layout/arrow2"/>
    <dgm:cxn modelId="{408D2C6D-E41E-4676-ACA4-2DFCDE6A869C}" srcId="{84CF0724-D202-4CC4-923D-06C858055413}" destId="{66A226ED-2504-40FE-8361-BEED2FB05DF9}" srcOrd="1" destOrd="0" parTransId="{CDCDB40C-8EB3-442A-A26A-7B218A6F85FF}" sibTransId="{0DAC8AAB-C1B5-464E-ADEB-F6ACABC3FE02}"/>
    <dgm:cxn modelId="{27CB3482-2ACD-4D78-97E5-7CE558B5171A}" type="presOf" srcId="{66A226ED-2504-40FE-8361-BEED2FB05DF9}" destId="{DBBCD4F5-2EA8-4DB0-A108-35DE1450C5B1}" srcOrd="0" destOrd="0" presId="urn:microsoft.com/office/officeart/2005/8/layout/arrow2"/>
    <dgm:cxn modelId="{114D89A0-7369-4484-AA78-98230C24EE2E}" type="presOf" srcId="{84CF0724-D202-4CC4-923D-06C858055413}" destId="{60AE138F-826A-43C3-A31B-08F83F550796}" srcOrd="0" destOrd="0" presId="urn:microsoft.com/office/officeart/2005/8/layout/arrow2"/>
    <dgm:cxn modelId="{B468CDA2-8C5D-4C77-B5B9-EBD542B64ADE}" srcId="{84CF0724-D202-4CC4-923D-06C858055413}" destId="{82B597DB-A24A-4790-824B-4807AB840C06}" srcOrd="0" destOrd="0" parTransId="{1398DA12-A602-4A84-8ACB-EEF0EC175A28}" sibTransId="{EF4A6E2D-A3D3-4B61-8002-04D7B9718144}"/>
    <dgm:cxn modelId="{14029FEC-1623-4CBC-84C0-6B0BDA3480BD}" type="presOf" srcId="{EA05994C-AE70-4BE4-83FD-6DBA11202697}" destId="{98C308D9-8122-4F4F-B39E-381566592611}" srcOrd="0" destOrd="0" presId="urn:microsoft.com/office/officeart/2005/8/layout/arrow2"/>
    <dgm:cxn modelId="{7112FD8D-DFC4-41BF-AC82-5EAD5DD90FA0}" type="presParOf" srcId="{60AE138F-826A-43C3-A31B-08F83F550796}" destId="{71A512A5-C965-4F90-A3E6-386E4476AE75}" srcOrd="0" destOrd="0" presId="urn:microsoft.com/office/officeart/2005/8/layout/arrow2"/>
    <dgm:cxn modelId="{673E81ED-1DA5-4C2B-BCEE-73F136344FBC}" type="presParOf" srcId="{60AE138F-826A-43C3-A31B-08F83F550796}" destId="{3DFD2C0B-F57D-4B9D-BBEF-1D1260D1F0FD}" srcOrd="1" destOrd="0" presId="urn:microsoft.com/office/officeart/2005/8/layout/arrow2"/>
    <dgm:cxn modelId="{526555A2-8118-4971-8E17-89723E2ADC2C}" type="presParOf" srcId="{3DFD2C0B-F57D-4B9D-BBEF-1D1260D1F0FD}" destId="{D9B606E6-A39D-48AD-94FC-37CFA5ECF3F7}" srcOrd="0" destOrd="0" presId="urn:microsoft.com/office/officeart/2005/8/layout/arrow2"/>
    <dgm:cxn modelId="{BF93EDEA-68DB-4D86-B34F-897B98A6A678}" type="presParOf" srcId="{3DFD2C0B-F57D-4B9D-BBEF-1D1260D1F0FD}" destId="{6ED94F9B-50E1-45B5-8677-41491E1E2794}" srcOrd="1" destOrd="0" presId="urn:microsoft.com/office/officeart/2005/8/layout/arrow2"/>
    <dgm:cxn modelId="{5C5AB4D3-7D4D-4540-9BB0-BCFB86F749E5}" type="presParOf" srcId="{3DFD2C0B-F57D-4B9D-BBEF-1D1260D1F0FD}" destId="{C792C5DD-FC9D-40FA-AE20-4B18FACEBF49}" srcOrd="2" destOrd="0" presId="urn:microsoft.com/office/officeart/2005/8/layout/arrow2"/>
    <dgm:cxn modelId="{FFB0DABE-CBDB-4DB4-B0C5-CD59CEFF85EC}" type="presParOf" srcId="{3DFD2C0B-F57D-4B9D-BBEF-1D1260D1F0FD}" destId="{DBBCD4F5-2EA8-4DB0-A108-35DE1450C5B1}" srcOrd="3" destOrd="0" presId="urn:microsoft.com/office/officeart/2005/8/layout/arrow2"/>
    <dgm:cxn modelId="{4709CDEA-9D78-4FB5-9A48-E8EAF5120C46}" type="presParOf" srcId="{3DFD2C0B-F57D-4B9D-BBEF-1D1260D1F0FD}" destId="{B6E81B73-8CA4-440D-A694-8EC61F4772E2}" srcOrd="4" destOrd="0" presId="urn:microsoft.com/office/officeart/2005/8/layout/arrow2"/>
    <dgm:cxn modelId="{E0C6AFDE-B3B6-4A30-8E4B-EBA2D097974E}" type="presParOf" srcId="{3DFD2C0B-F57D-4B9D-BBEF-1D1260D1F0FD}" destId="{98C308D9-8122-4F4F-B39E-381566592611}" srcOrd="5" destOrd="0" presId="urn:microsoft.com/office/officeart/2005/8/layout/arrow2"/>
  </dgm:cxnLst>
  <dgm:bg>
    <a:effectLst>
      <a:glow rad="63500">
        <a:schemeClr val="accent3">
          <a:satMod val="175000"/>
          <a:alpha val="40000"/>
        </a:schemeClr>
      </a:glow>
      <a:outerShdw blurRad="50800" dist="38100" dir="2700000" algn="tl" rotWithShape="0">
        <a:prstClr val="black">
          <a:alpha val="40000"/>
        </a:prstClr>
      </a:outerShdw>
    </a:effectLst>
  </dgm:bg>
  <dgm:whole>
    <a:ln w="9525" cap="flat" cmpd="sng" algn="ctr">
      <a:noFill/>
      <a:prstDash val="solid"/>
      <a:round/>
      <a:headEnd type="none" w="med" len="med"/>
      <a:tailEnd type="none" w="med" len="med"/>
    </a:ln>
    <a:effectLst/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CF0724-D202-4CC4-923D-06C85805541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2B597DB-A24A-4790-824B-4807AB840C06}">
      <dgm:prSet phldrT="[Текст]" phldr="0" custT="1"/>
      <dgm:spPr>
        <a:solidFill>
          <a:schemeClr val="bg1"/>
        </a:solidFill>
        <a:ln w="12700">
          <a:solidFill>
            <a:schemeClr val="tx1"/>
          </a:solidFill>
        </a:ln>
        <a:effectLst>
          <a:innerShdw blurRad="63500" dist="50800">
            <a:prstClr val="black">
              <a:alpha val="50000"/>
            </a:prstClr>
          </a:innerShdw>
          <a:reflection endPos="0" dir="5400000" sy="-100000" algn="bl" rotWithShape="0"/>
          <a:softEdge rad="12700"/>
        </a:effectLst>
        <a:scene3d>
          <a:camera prst="orthographicFront"/>
          <a:lightRig rig="threePt" dir="t"/>
        </a:scene3d>
        <a:sp3d extrusionH="76200" prstMaterial="matte">
          <a:bevelT w="12700" h="63500"/>
          <a:bevelB w="12700" h="63500"/>
          <a:extrusionClr>
            <a:schemeClr val="tx2">
              <a:lumMod val="90000"/>
            </a:schemeClr>
          </a:extrusionClr>
        </a:sp3d>
      </dgm:spPr>
      <dgm:t>
        <a:bodyPr anchor="ctr"/>
        <a:lstStyle/>
        <a:p>
          <a:pPr algn="l"/>
          <a:r>
            <a:rPr lang="uk-UA" sz="1600" b="0" baseline="0" dirty="0">
              <a:solidFill>
                <a:schemeClr val="tx1"/>
              </a:solidFill>
              <a:latin typeface="Montserrat" panose="00000500000000000000" pitchFamily="2" charset="-52"/>
            </a:rPr>
            <a:t>АТ/ТОВ звертається з клопотанням до уповноваженого ОМС</a:t>
          </a:r>
        </a:p>
      </dgm:t>
    </dgm:pt>
    <dgm:pt modelId="{1398DA12-A602-4A84-8ACB-EEF0EC175A28}" type="parTrans" cxnId="{B468CDA2-8C5D-4C77-B5B9-EBD542B64ADE}">
      <dgm:prSet/>
      <dgm:spPr/>
      <dgm:t>
        <a:bodyPr/>
        <a:lstStyle/>
        <a:p>
          <a:endParaRPr lang="uk-UA" sz="2000">
            <a:latin typeface="Montserrat" panose="00000500000000000000" pitchFamily="2" charset="-52"/>
          </a:endParaRPr>
        </a:p>
      </dgm:t>
    </dgm:pt>
    <dgm:pt modelId="{EF4A6E2D-A3D3-4B61-8002-04D7B9718144}" type="sibTrans" cxnId="{B468CDA2-8C5D-4C77-B5B9-EBD542B64ADE}">
      <dgm:prSet custT="1"/>
      <dgm:spPr>
        <a:solidFill>
          <a:srgbClr val="23CBB3"/>
        </a:solidFill>
      </dgm:spPr>
      <dgm:t>
        <a:bodyPr/>
        <a:lstStyle/>
        <a:p>
          <a:endParaRPr lang="uk-UA" sz="2000">
            <a:latin typeface="Montserrat" panose="00000500000000000000" pitchFamily="2" charset="-52"/>
          </a:endParaRPr>
        </a:p>
      </dgm:t>
    </dgm:pt>
    <dgm:pt modelId="{EA05994C-AE70-4BE4-83FD-6DBA11202697}">
      <dgm:prSet phldrT="[Текст]" phldr="0" custT="1"/>
      <dgm:spPr>
        <a:solidFill>
          <a:schemeClr val="bg1"/>
        </a:solidFill>
        <a:ln w="12700">
          <a:solidFill>
            <a:schemeClr val="tx1"/>
          </a:solidFill>
        </a:ln>
      </dgm:spPr>
      <dgm:t>
        <a:bodyPr anchor="ctr"/>
        <a:lstStyle/>
        <a:p>
          <a:pPr algn="l"/>
          <a:r>
            <a:rPr lang="uk-UA" sz="1600" b="0" baseline="0" dirty="0">
              <a:solidFill>
                <a:schemeClr val="tx1"/>
              </a:solidFill>
              <a:latin typeface="Montserrat" panose="00000500000000000000" pitchFamily="2" charset="-52"/>
            </a:rPr>
            <a:t>Уповноважений ОМС приймає рішення про передачу ділянки АТ/ТОВ у оренду строком на 5 років </a:t>
          </a:r>
        </a:p>
        <a:p>
          <a:pPr algn="l"/>
          <a:r>
            <a:rPr lang="uk-UA" sz="1600" b="1" baseline="0" dirty="0">
              <a:solidFill>
                <a:schemeClr val="tx1"/>
              </a:solidFill>
              <a:latin typeface="Montserrat" panose="00000500000000000000" pitchFamily="2" charset="-52"/>
            </a:rPr>
            <a:t>(30 днів)</a:t>
          </a:r>
        </a:p>
      </dgm:t>
    </dgm:pt>
    <dgm:pt modelId="{46F20FA0-D187-4348-98B3-57F3AC6FE80E}" type="parTrans" cxnId="{9307D35D-8F08-4B8B-A7F8-B49B961CF954}">
      <dgm:prSet/>
      <dgm:spPr/>
      <dgm:t>
        <a:bodyPr/>
        <a:lstStyle/>
        <a:p>
          <a:endParaRPr lang="uk-UA" sz="2000">
            <a:latin typeface="Montserrat" panose="00000500000000000000" pitchFamily="2" charset="-52"/>
          </a:endParaRPr>
        </a:p>
      </dgm:t>
    </dgm:pt>
    <dgm:pt modelId="{2313B779-28AE-4342-A1A2-D7A20B9297FF}" type="sibTrans" cxnId="{9307D35D-8F08-4B8B-A7F8-B49B961CF954}">
      <dgm:prSet/>
      <dgm:spPr/>
      <dgm:t>
        <a:bodyPr/>
        <a:lstStyle/>
        <a:p>
          <a:endParaRPr lang="uk-UA" sz="2000">
            <a:latin typeface="Montserrat" panose="00000500000000000000" pitchFamily="2" charset="-52"/>
          </a:endParaRPr>
        </a:p>
      </dgm:t>
    </dgm:pt>
    <dgm:pt modelId="{60AE138F-826A-43C3-A31B-08F83F550796}" type="pres">
      <dgm:prSet presAssocID="{84CF0724-D202-4CC4-923D-06C858055413}" presName="arrowDiagram" presStyleCnt="0">
        <dgm:presLayoutVars>
          <dgm:chMax val="5"/>
          <dgm:dir/>
          <dgm:resizeHandles val="exact"/>
        </dgm:presLayoutVars>
      </dgm:prSet>
      <dgm:spPr/>
    </dgm:pt>
    <dgm:pt modelId="{71A512A5-C965-4F90-A3E6-386E4476AE75}" type="pres">
      <dgm:prSet presAssocID="{84CF0724-D202-4CC4-923D-06C858055413}" presName="arrow" presStyleLbl="bgShp" presStyleIdx="0" presStyleCnt="1" custScaleX="109822" custLinFactNeighborX="-5395" custLinFactNeighborY="-35313"/>
      <dgm:spPr>
        <a:solidFill>
          <a:srgbClr val="23CBB3"/>
        </a:solidFill>
      </dgm:spPr>
    </dgm:pt>
    <dgm:pt modelId="{4A08C930-40F7-4293-8E67-7C6B624B8E53}" type="pres">
      <dgm:prSet presAssocID="{84CF0724-D202-4CC4-923D-06C858055413}" presName="arrowDiagram2" presStyleCnt="0"/>
      <dgm:spPr/>
    </dgm:pt>
    <dgm:pt modelId="{93768C79-D191-481F-8D05-B8189C86953E}" type="pres">
      <dgm:prSet presAssocID="{82B597DB-A24A-4790-824B-4807AB840C06}" presName="bullet2a" presStyleLbl="node1" presStyleIdx="0" presStyleCnt="2"/>
      <dgm:spPr/>
    </dgm:pt>
    <dgm:pt modelId="{398D384C-E9AD-4713-9AA3-64A212712688}" type="pres">
      <dgm:prSet presAssocID="{82B597DB-A24A-4790-824B-4807AB840C06}" presName="textBox2a" presStyleLbl="revTx" presStyleIdx="0" presStyleCnt="2" custScaleX="99378" custScaleY="75644" custLinFactNeighborX="-29744" custLinFactNeighborY="-1306">
        <dgm:presLayoutVars>
          <dgm:bulletEnabled val="1"/>
        </dgm:presLayoutVars>
      </dgm:prSet>
      <dgm:spPr/>
    </dgm:pt>
    <dgm:pt modelId="{5017EC55-9F30-4510-B3BD-857A73E75219}" type="pres">
      <dgm:prSet presAssocID="{EA05994C-AE70-4BE4-83FD-6DBA11202697}" presName="bullet2b" presStyleLbl="node1" presStyleIdx="1" presStyleCnt="2"/>
      <dgm:spPr/>
    </dgm:pt>
    <dgm:pt modelId="{6D0EB611-C1B7-4046-BA6D-BEB27B963FD7}" type="pres">
      <dgm:prSet presAssocID="{EA05994C-AE70-4BE4-83FD-6DBA11202697}" presName="textBox2b" presStyleLbl="revTx" presStyleIdx="1" presStyleCnt="2" custScaleX="107737" custScaleY="52026" custLinFactNeighborX="-6472" custLinFactNeighborY="-1014">
        <dgm:presLayoutVars>
          <dgm:bulletEnabled val="1"/>
        </dgm:presLayoutVars>
      </dgm:prSet>
      <dgm:spPr/>
    </dgm:pt>
  </dgm:ptLst>
  <dgm:cxnLst>
    <dgm:cxn modelId="{6B0E0C26-5711-4B3A-AA89-4F6A554A7CDF}" type="presOf" srcId="{EA05994C-AE70-4BE4-83FD-6DBA11202697}" destId="{6D0EB611-C1B7-4046-BA6D-BEB27B963FD7}" srcOrd="0" destOrd="0" presId="urn:microsoft.com/office/officeart/2005/8/layout/arrow2"/>
    <dgm:cxn modelId="{9307D35D-8F08-4B8B-A7F8-B49B961CF954}" srcId="{84CF0724-D202-4CC4-923D-06C858055413}" destId="{EA05994C-AE70-4BE4-83FD-6DBA11202697}" srcOrd="1" destOrd="0" parTransId="{46F20FA0-D187-4348-98B3-57F3AC6FE80E}" sibTransId="{2313B779-28AE-4342-A1A2-D7A20B9297FF}"/>
    <dgm:cxn modelId="{114D89A0-7369-4484-AA78-98230C24EE2E}" type="presOf" srcId="{84CF0724-D202-4CC4-923D-06C858055413}" destId="{60AE138F-826A-43C3-A31B-08F83F550796}" srcOrd="0" destOrd="0" presId="urn:microsoft.com/office/officeart/2005/8/layout/arrow2"/>
    <dgm:cxn modelId="{B468CDA2-8C5D-4C77-B5B9-EBD542B64ADE}" srcId="{84CF0724-D202-4CC4-923D-06C858055413}" destId="{82B597DB-A24A-4790-824B-4807AB840C06}" srcOrd="0" destOrd="0" parTransId="{1398DA12-A602-4A84-8ACB-EEF0EC175A28}" sibTransId="{EF4A6E2D-A3D3-4B61-8002-04D7B9718144}"/>
    <dgm:cxn modelId="{C50012FE-98AC-4968-9E17-E85C94898FDB}" type="presOf" srcId="{82B597DB-A24A-4790-824B-4807AB840C06}" destId="{398D384C-E9AD-4713-9AA3-64A212712688}" srcOrd="0" destOrd="0" presId="urn:microsoft.com/office/officeart/2005/8/layout/arrow2"/>
    <dgm:cxn modelId="{7112FD8D-DFC4-41BF-AC82-5EAD5DD90FA0}" type="presParOf" srcId="{60AE138F-826A-43C3-A31B-08F83F550796}" destId="{71A512A5-C965-4F90-A3E6-386E4476AE75}" srcOrd="0" destOrd="0" presId="urn:microsoft.com/office/officeart/2005/8/layout/arrow2"/>
    <dgm:cxn modelId="{97613F49-D3B1-47F4-9F65-3AEBC12661DB}" type="presParOf" srcId="{60AE138F-826A-43C3-A31B-08F83F550796}" destId="{4A08C930-40F7-4293-8E67-7C6B624B8E53}" srcOrd="1" destOrd="0" presId="urn:microsoft.com/office/officeart/2005/8/layout/arrow2"/>
    <dgm:cxn modelId="{1AF0B031-2291-4D68-8945-098B8EB0277B}" type="presParOf" srcId="{4A08C930-40F7-4293-8E67-7C6B624B8E53}" destId="{93768C79-D191-481F-8D05-B8189C86953E}" srcOrd="0" destOrd="0" presId="urn:microsoft.com/office/officeart/2005/8/layout/arrow2"/>
    <dgm:cxn modelId="{BDE3F9CF-F8F2-4E64-BD03-6443536B88EA}" type="presParOf" srcId="{4A08C930-40F7-4293-8E67-7C6B624B8E53}" destId="{398D384C-E9AD-4713-9AA3-64A212712688}" srcOrd="1" destOrd="0" presId="urn:microsoft.com/office/officeart/2005/8/layout/arrow2"/>
    <dgm:cxn modelId="{4AAFFD3A-B327-41C0-8C5C-A06369DD6C47}" type="presParOf" srcId="{4A08C930-40F7-4293-8E67-7C6B624B8E53}" destId="{5017EC55-9F30-4510-B3BD-857A73E75219}" srcOrd="2" destOrd="0" presId="urn:microsoft.com/office/officeart/2005/8/layout/arrow2"/>
    <dgm:cxn modelId="{DCDE4561-FD8A-4093-B97F-242E0B600AC2}" type="presParOf" srcId="{4A08C930-40F7-4293-8E67-7C6B624B8E53}" destId="{6D0EB611-C1B7-4046-BA6D-BEB27B963FD7}" srcOrd="3" destOrd="0" presId="urn:microsoft.com/office/officeart/2005/8/layout/arrow2"/>
  </dgm:cxnLst>
  <dgm:bg>
    <a:effectLst>
      <a:glow rad="63500">
        <a:schemeClr val="accent3">
          <a:satMod val="175000"/>
          <a:alpha val="40000"/>
        </a:schemeClr>
      </a:glow>
      <a:outerShdw blurRad="50800" dist="38100" dir="2700000" algn="tl" rotWithShape="0">
        <a:prstClr val="black">
          <a:alpha val="40000"/>
        </a:prstClr>
      </a:outerShdw>
    </a:effectLst>
  </dgm:bg>
  <dgm:whole>
    <a:ln w="9525" cap="flat" cmpd="sng" algn="ctr">
      <a:noFill/>
      <a:prstDash val="solid"/>
      <a:round/>
      <a:headEnd type="none" w="med" len="med"/>
      <a:tailEnd type="none" w="med" len="med"/>
    </a:ln>
    <a:effectLst/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CF0724-D202-4CC4-923D-06C85805541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2B597DB-A24A-4790-824B-4807AB840C06}">
      <dgm:prSet phldrT="[Текст]" phldr="0" custT="1"/>
      <dgm:spPr>
        <a:solidFill>
          <a:schemeClr val="bg1"/>
        </a:solidFill>
        <a:ln w="12700">
          <a:solidFill>
            <a:schemeClr val="tx1"/>
          </a:solidFill>
        </a:ln>
        <a:effectLst>
          <a:innerShdw blurRad="63500" dist="50800">
            <a:prstClr val="black">
              <a:alpha val="50000"/>
            </a:prstClr>
          </a:innerShdw>
          <a:reflection endPos="0" dir="5400000" sy="-100000" algn="bl" rotWithShape="0"/>
          <a:softEdge rad="12700"/>
        </a:effectLst>
        <a:scene3d>
          <a:camera prst="orthographicFront"/>
          <a:lightRig rig="threePt" dir="t"/>
        </a:scene3d>
        <a:sp3d extrusionH="76200" prstMaterial="matte">
          <a:bevelT w="12700" h="63500"/>
          <a:bevelB w="12700" h="63500"/>
          <a:extrusionClr>
            <a:schemeClr val="tx2">
              <a:lumMod val="90000"/>
            </a:schemeClr>
          </a:extrusionClr>
        </a:sp3d>
      </dgm:spPr>
      <dgm:t>
        <a:bodyPr anchor="ctr"/>
        <a:lstStyle/>
        <a:p>
          <a:pPr algn="ctr"/>
          <a:r>
            <a:rPr lang="uk-UA" sz="1400" b="0" baseline="0" dirty="0">
              <a:solidFill>
                <a:schemeClr val="tx1"/>
              </a:solidFill>
              <a:latin typeface="Montserrat" panose="00000500000000000000" pitchFamily="2" charset="-52"/>
            </a:rPr>
            <a:t>АТ/ТОВ звертається з клопотанням до уповноваженого ОМС про виготовлення проекту землеустрою</a:t>
          </a:r>
        </a:p>
      </dgm:t>
    </dgm:pt>
    <dgm:pt modelId="{1398DA12-A602-4A84-8ACB-EEF0EC175A28}" type="parTrans" cxnId="{B468CDA2-8C5D-4C77-B5B9-EBD542B64ADE}">
      <dgm:prSet/>
      <dgm:spPr/>
      <dgm:t>
        <a:bodyPr/>
        <a:lstStyle/>
        <a:p>
          <a:endParaRPr lang="uk-UA" sz="2000">
            <a:latin typeface="Montserrat" panose="00000500000000000000" pitchFamily="2" charset="-52"/>
          </a:endParaRPr>
        </a:p>
      </dgm:t>
    </dgm:pt>
    <dgm:pt modelId="{EF4A6E2D-A3D3-4B61-8002-04D7B9718144}" type="sibTrans" cxnId="{B468CDA2-8C5D-4C77-B5B9-EBD542B64ADE}">
      <dgm:prSet custT="1"/>
      <dgm:spPr>
        <a:solidFill>
          <a:srgbClr val="23CBB3"/>
        </a:solidFill>
      </dgm:spPr>
      <dgm:t>
        <a:bodyPr/>
        <a:lstStyle/>
        <a:p>
          <a:endParaRPr lang="uk-UA" sz="2000">
            <a:latin typeface="Montserrat" panose="00000500000000000000" pitchFamily="2" charset="-52"/>
          </a:endParaRPr>
        </a:p>
      </dgm:t>
    </dgm:pt>
    <dgm:pt modelId="{F3B3725A-C0E2-443A-B944-0550DD5DFCFF}">
      <dgm:prSet/>
      <dgm:spPr/>
      <dgm:t>
        <a:bodyPr/>
        <a:lstStyle/>
        <a:p>
          <a:endParaRPr lang="uk-UA"/>
        </a:p>
      </dgm:t>
    </dgm:pt>
    <dgm:pt modelId="{902E7747-548E-4323-A97F-36016DEB851F}" type="parTrans" cxnId="{4E3AA2F6-154F-4C00-B369-B82E6879FD26}">
      <dgm:prSet/>
      <dgm:spPr/>
      <dgm:t>
        <a:bodyPr/>
        <a:lstStyle/>
        <a:p>
          <a:endParaRPr lang="uk-UA"/>
        </a:p>
      </dgm:t>
    </dgm:pt>
    <dgm:pt modelId="{AAC6732D-E2A8-429E-9666-E39EB89D3C98}" type="sibTrans" cxnId="{4E3AA2F6-154F-4C00-B369-B82E6879FD26}">
      <dgm:prSet/>
      <dgm:spPr/>
      <dgm:t>
        <a:bodyPr/>
        <a:lstStyle/>
        <a:p>
          <a:endParaRPr lang="uk-UA"/>
        </a:p>
      </dgm:t>
    </dgm:pt>
    <dgm:pt modelId="{83ABF9B2-A0D5-43D4-BC39-1C17A5BE2B1E}">
      <dgm:prSet phldrT="[Текст]" phldr="0" custT="1"/>
      <dgm:spPr>
        <a:solidFill>
          <a:schemeClr val="bg1"/>
        </a:solidFill>
        <a:ln w="12700">
          <a:solidFill>
            <a:schemeClr val="tx1"/>
          </a:solidFill>
        </a:ln>
      </dgm:spPr>
      <dgm:t>
        <a:bodyPr anchor="ctr"/>
        <a:lstStyle/>
        <a:p>
          <a:pPr algn="ctr"/>
          <a:r>
            <a:rPr lang="uk-UA" sz="1400" b="0" baseline="0" dirty="0">
              <a:solidFill>
                <a:schemeClr val="tx1"/>
              </a:solidFill>
              <a:latin typeface="Montserrat" panose="00000500000000000000" pitchFamily="2" charset="-52"/>
            </a:rPr>
            <a:t>На підставі розробленої документації ОМС приймає рішення про передачу землі у оренду АТ/ТОВ (14 днів)</a:t>
          </a:r>
        </a:p>
      </dgm:t>
    </dgm:pt>
    <dgm:pt modelId="{79C93450-2AD1-49FC-9498-212607AD526E}" type="parTrans" cxnId="{4BFF2C85-08D1-4964-B5A1-A6D87B858C97}">
      <dgm:prSet/>
      <dgm:spPr/>
      <dgm:t>
        <a:bodyPr/>
        <a:lstStyle/>
        <a:p>
          <a:endParaRPr lang="uk-UA"/>
        </a:p>
      </dgm:t>
    </dgm:pt>
    <dgm:pt modelId="{C756BB60-AD4F-4D5E-9A50-46204A357550}" type="sibTrans" cxnId="{4BFF2C85-08D1-4964-B5A1-A6D87B858C97}">
      <dgm:prSet/>
      <dgm:spPr/>
      <dgm:t>
        <a:bodyPr/>
        <a:lstStyle/>
        <a:p>
          <a:endParaRPr lang="uk-UA"/>
        </a:p>
      </dgm:t>
    </dgm:pt>
    <dgm:pt modelId="{EA05994C-AE70-4BE4-83FD-6DBA11202697}">
      <dgm:prSet phldrT="[Текст]" phldr="0" custT="1"/>
      <dgm:spPr>
        <a:solidFill>
          <a:schemeClr val="bg1"/>
        </a:solidFill>
        <a:ln w="12700">
          <a:solidFill>
            <a:schemeClr val="tx1"/>
          </a:solidFill>
        </a:ln>
      </dgm:spPr>
      <dgm:t>
        <a:bodyPr anchor="ctr"/>
        <a:lstStyle/>
        <a:p>
          <a:pPr algn="ctr"/>
          <a:r>
            <a:rPr lang="uk-UA" sz="1400" b="0" baseline="0" dirty="0">
              <a:solidFill>
                <a:schemeClr val="tx1"/>
              </a:solidFill>
              <a:latin typeface="Montserrat" panose="00000500000000000000" pitchFamily="2" charset="-52"/>
            </a:rPr>
            <a:t>Уповноважений ОМС надає дозвіл на виготовлення документації (30 днів)</a:t>
          </a:r>
        </a:p>
      </dgm:t>
    </dgm:pt>
    <dgm:pt modelId="{2313B779-28AE-4342-A1A2-D7A20B9297FF}" type="sibTrans" cxnId="{9307D35D-8F08-4B8B-A7F8-B49B961CF954}">
      <dgm:prSet/>
      <dgm:spPr/>
      <dgm:t>
        <a:bodyPr/>
        <a:lstStyle/>
        <a:p>
          <a:endParaRPr lang="uk-UA" sz="2000">
            <a:latin typeface="Montserrat" panose="00000500000000000000" pitchFamily="2" charset="-52"/>
          </a:endParaRPr>
        </a:p>
      </dgm:t>
    </dgm:pt>
    <dgm:pt modelId="{46F20FA0-D187-4348-98B3-57F3AC6FE80E}" type="parTrans" cxnId="{9307D35D-8F08-4B8B-A7F8-B49B961CF954}">
      <dgm:prSet/>
      <dgm:spPr/>
      <dgm:t>
        <a:bodyPr/>
        <a:lstStyle/>
        <a:p>
          <a:endParaRPr lang="uk-UA" sz="2000">
            <a:latin typeface="Montserrat" panose="00000500000000000000" pitchFamily="2" charset="-52"/>
          </a:endParaRPr>
        </a:p>
      </dgm:t>
    </dgm:pt>
    <dgm:pt modelId="{60AE138F-826A-43C3-A31B-08F83F550796}" type="pres">
      <dgm:prSet presAssocID="{84CF0724-D202-4CC4-923D-06C858055413}" presName="arrowDiagram" presStyleCnt="0">
        <dgm:presLayoutVars>
          <dgm:chMax val="5"/>
          <dgm:dir/>
          <dgm:resizeHandles val="exact"/>
        </dgm:presLayoutVars>
      </dgm:prSet>
      <dgm:spPr/>
    </dgm:pt>
    <dgm:pt modelId="{71A512A5-C965-4F90-A3E6-386E4476AE75}" type="pres">
      <dgm:prSet presAssocID="{84CF0724-D202-4CC4-923D-06C858055413}" presName="arrow" presStyleLbl="bgShp" presStyleIdx="0" presStyleCnt="1" custScaleX="129094" custLinFactNeighborX="-5395" custLinFactNeighborY="-35313"/>
      <dgm:spPr>
        <a:solidFill>
          <a:srgbClr val="23CBB3"/>
        </a:solidFill>
      </dgm:spPr>
    </dgm:pt>
    <dgm:pt modelId="{8F381399-92AE-41BA-9BC8-6735B615743F}" type="pres">
      <dgm:prSet presAssocID="{84CF0724-D202-4CC4-923D-06C858055413}" presName="arrowDiagram4" presStyleCnt="0"/>
      <dgm:spPr/>
    </dgm:pt>
    <dgm:pt modelId="{22E1749A-9D1C-4C94-B9A1-02706DDB4207}" type="pres">
      <dgm:prSet presAssocID="{82B597DB-A24A-4790-824B-4807AB840C06}" presName="bullet4a" presStyleLbl="node1" presStyleIdx="0" presStyleCnt="4"/>
      <dgm:spPr/>
    </dgm:pt>
    <dgm:pt modelId="{8E73C5C1-24ED-4188-B491-ADD2EAEFCCB1}" type="pres">
      <dgm:prSet presAssocID="{82B597DB-A24A-4790-824B-4807AB840C06}" presName="textBox4a" presStyleLbl="revTx" presStyleIdx="0" presStyleCnt="4" custScaleX="247546" custScaleY="111176" custLinFactNeighborX="-10279" custLinFactNeighborY="-13711">
        <dgm:presLayoutVars>
          <dgm:bulletEnabled val="1"/>
        </dgm:presLayoutVars>
      </dgm:prSet>
      <dgm:spPr/>
    </dgm:pt>
    <dgm:pt modelId="{7BF8AA95-B09E-4857-ABF5-C306C09D0C22}" type="pres">
      <dgm:prSet presAssocID="{EA05994C-AE70-4BE4-83FD-6DBA11202697}" presName="bullet4b" presStyleLbl="node1" presStyleIdx="1" presStyleCnt="4"/>
      <dgm:spPr/>
    </dgm:pt>
    <dgm:pt modelId="{0D42B39B-E665-4151-A9C1-CFEC8CAACC50}" type="pres">
      <dgm:prSet presAssocID="{EA05994C-AE70-4BE4-83FD-6DBA11202697}" presName="textBox4b" presStyleLbl="revTx" presStyleIdx="1" presStyleCnt="4" custScaleX="197183" custScaleY="56244" custLinFactNeighborX="22695" custLinFactNeighborY="-45153">
        <dgm:presLayoutVars>
          <dgm:bulletEnabled val="1"/>
        </dgm:presLayoutVars>
      </dgm:prSet>
      <dgm:spPr/>
    </dgm:pt>
    <dgm:pt modelId="{2895C60C-52EE-4F1F-BF7B-C334986FA0CB}" type="pres">
      <dgm:prSet presAssocID="{F3B3725A-C0E2-443A-B944-0550DD5DFCFF}" presName="bullet4c" presStyleLbl="node1" presStyleIdx="2" presStyleCnt="4"/>
      <dgm:spPr/>
    </dgm:pt>
    <dgm:pt modelId="{7126ECB3-E84A-4D4B-B13C-9AAF9EEDA7EE}" type="pres">
      <dgm:prSet presAssocID="{F3B3725A-C0E2-443A-B944-0550DD5DFCFF}" presName="textBox4c" presStyleLbl="revTx" presStyleIdx="2" presStyleCnt="4">
        <dgm:presLayoutVars>
          <dgm:bulletEnabled val="1"/>
        </dgm:presLayoutVars>
      </dgm:prSet>
      <dgm:spPr/>
    </dgm:pt>
    <dgm:pt modelId="{0C84E17A-BCEE-44D5-AD32-F7FBCDEA9BA8}" type="pres">
      <dgm:prSet presAssocID="{83ABF9B2-A0D5-43D4-BC39-1C17A5BE2B1E}" presName="bullet4d" presStyleLbl="node1" presStyleIdx="3" presStyleCnt="4"/>
      <dgm:spPr/>
    </dgm:pt>
    <dgm:pt modelId="{93081933-12E8-40E9-AF99-BBB135FD0E9E}" type="pres">
      <dgm:prSet presAssocID="{83ABF9B2-A0D5-43D4-BC39-1C17A5BE2B1E}" presName="textBox4d" presStyleLbl="revTx" presStyleIdx="3" presStyleCnt="4" custScaleX="206578" custScaleY="36507" custLinFactNeighborX="-70502" custLinFactNeighborY="-48316">
        <dgm:presLayoutVars>
          <dgm:bulletEnabled val="1"/>
        </dgm:presLayoutVars>
      </dgm:prSet>
      <dgm:spPr/>
    </dgm:pt>
  </dgm:ptLst>
  <dgm:cxnLst>
    <dgm:cxn modelId="{7D18D516-9311-4C4B-B66F-C65E8E88FECE}" type="presOf" srcId="{83ABF9B2-A0D5-43D4-BC39-1C17A5BE2B1E}" destId="{93081933-12E8-40E9-AF99-BBB135FD0E9E}" srcOrd="0" destOrd="0" presId="urn:microsoft.com/office/officeart/2005/8/layout/arrow2"/>
    <dgm:cxn modelId="{9307D35D-8F08-4B8B-A7F8-B49B961CF954}" srcId="{84CF0724-D202-4CC4-923D-06C858055413}" destId="{EA05994C-AE70-4BE4-83FD-6DBA11202697}" srcOrd="1" destOrd="0" parTransId="{46F20FA0-D187-4348-98B3-57F3AC6FE80E}" sibTransId="{2313B779-28AE-4342-A1A2-D7A20B9297FF}"/>
    <dgm:cxn modelId="{4BFF2C85-08D1-4964-B5A1-A6D87B858C97}" srcId="{84CF0724-D202-4CC4-923D-06C858055413}" destId="{83ABF9B2-A0D5-43D4-BC39-1C17A5BE2B1E}" srcOrd="3" destOrd="0" parTransId="{79C93450-2AD1-49FC-9498-212607AD526E}" sibTransId="{C756BB60-AD4F-4D5E-9A50-46204A357550}"/>
    <dgm:cxn modelId="{114D89A0-7369-4484-AA78-98230C24EE2E}" type="presOf" srcId="{84CF0724-D202-4CC4-923D-06C858055413}" destId="{60AE138F-826A-43C3-A31B-08F83F550796}" srcOrd="0" destOrd="0" presId="urn:microsoft.com/office/officeart/2005/8/layout/arrow2"/>
    <dgm:cxn modelId="{B468CDA2-8C5D-4C77-B5B9-EBD542B64ADE}" srcId="{84CF0724-D202-4CC4-923D-06C858055413}" destId="{82B597DB-A24A-4790-824B-4807AB840C06}" srcOrd="0" destOrd="0" parTransId="{1398DA12-A602-4A84-8ACB-EEF0EC175A28}" sibTransId="{EF4A6E2D-A3D3-4B61-8002-04D7B9718144}"/>
    <dgm:cxn modelId="{3001DCB9-207A-4C7F-995B-8CE9A7BE348B}" type="presOf" srcId="{F3B3725A-C0E2-443A-B944-0550DD5DFCFF}" destId="{7126ECB3-E84A-4D4B-B13C-9AAF9EEDA7EE}" srcOrd="0" destOrd="0" presId="urn:microsoft.com/office/officeart/2005/8/layout/arrow2"/>
    <dgm:cxn modelId="{6CB9C5D9-DEC4-44E0-A8BD-30006AE24EC0}" type="presOf" srcId="{82B597DB-A24A-4790-824B-4807AB840C06}" destId="{8E73C5C1-24ED-4188-B491-ADD2EAEFCCB1}" srcOrd="0" destOrd="0" presId="urn:microsoft.com/office/officeart/2005/8/layout/arrow2"/>
    <dgm:cxn modelId="{E692B5F0-1F2D-4CD8-824F-78B072C8A0A9}" type="presOf" srcId="{EA05994C-AE70-4BE4-83FD-6DBA11202697}" destId="{0D42B39B-E665-4151-A9C1-CFEC8CAACC50}" srcOrd="0" destOrd="0" presId="urn:microsoft.com/office/officeart/2005/8/layout/arrow2"/>
    <dgm:cxn modelId="{4E3AA2F6-154F-4C00-B369-B82E6879FD26}" srcId="{84CF0724-D202-4CC4-923D-06C858055413}" destId="{F3B3725A-C0E2-443A-B944-0550DD5DFCFF}" srcOrd="2" destOrd="0" parTransId="{902E7747-548E-4323-A97F-36016DEB851F}" sibTransId="{AAC6732D-E2A8-429E-9666-E39EB89D3C98}"/>
    <dgm:cxn modelId="{7112FD8D-DFC4-41BF-AC82-5EAD5DD90FA0}" type="presParOf" srcId="{60AE138F-826A-43C3-A31B-08F83F550796}" destId="{71A512A5-C965-4F90-A3E6-386E4476AE75}" srcOrd="0" destOrd="0" presId="urn:microsoft.com/office/officeart/2005/8/layout/arrow2"/>
    <dgm:cxn modelId="{1DEAD500-7A27-4B39-BA1C-63987A8EAD81}" type="presParOf" srcId="{60AE138F-826A-43C3-A31B-08F83F550796}" destId="{8F381399-92AE-41BA-9BC8-6735B615743F}" srcOrd="1" destOrd="0" presId="urn:microsoft.com/office/officeart/2005/8/layout/arrow2"/>
    <dgm:cxn modelId="{2F56F0A1-DA9F-4411-BF33-3DEB29D4AB35}" type="presParOf" srcId="{8F381399-92AE-41BA-9BC8-6735B615743F}" destId="{22E1749A-9D1C-4C94-B9A1-02706DDB4207}" srcOrd="0" destOrd="0" presId="urn:microsoft.com/office/officeart/2005/8/layout/arrow2"/>
    <dgm:cxn modelId="{9AF1C2D1-C704-4121-8A61-421EA88A738C}" type="presParOf" srcId="{8F381399-92AE-41BA-9BC8-6735B615743F}" destId="{8E73C5C1-24ED-4188-B491-ADD2EAEFCCB1}" srcOrd="1" destOrd="0" presId="urn:microsoft.com/office/officeart/2005/8/layout/arrow2"/>
    <dgm:cxn modelId="{F6E6FE6E-1DD0-4D51-8595-64C06ACAC0E9}" type="presParOf" srcId="{8F381399-92AE-41BA-9BC8-6735B615743F}" destId="{7BF8AA95-B09E-4857-ABF5-C306C09D0C22}" srcOrd="2" destOrd="0" presId="urn:microsoft.com/office/officeart/2005/8/layout/arrow2"/>
    <dgm:cxn modelId="{C95C8F04-6E96-47D9-99CA-EB7662880094}" type="presParOf" srcId="{8F381399-92AE-41BA-9BC8-6735B615743F}" destId="{0D42B39B-E665-4151-A9C1-CFEC8CAACC50}" srcOrd="3" destOrd="0" presId="urn:microsoft.com/office/officeart/2005/8/layout/arrow2"/>
    <dgm:cxn modelId="{F98C0CEB-5799-4439-94E4-2193BF3C3E13}" type="presParOf" srcId="{8F381399-92AE-41BA-9BC8-6735B615743F}" destId="{2895C60C-52EE-4F1F-BF7B-C334986FA0CB}" srcOrd="4" destOrd="0" presId="urn:microsoft.com/office/officeart/2005/8/layout/arrow2"/>
    <dgm:cxn modelId="{840EAD73-F72E-4B44-A44D-E37535C97994}" type="presParOf" srcId="{8F381399-92AE-41BA-9BC8-6735B615743F}" destId="{7126ECB3-E84A-4D4B-B13C-9AAF9EEDA7EE}" srcOrd="5" destOrd="0" presId="urn:microsoft.com/office/officeart/2005/8/layout/arrow2"/>
    <dgm:cxn modelId="{3C5FC53F-C1C5-444C-8EF9-29ED245F27E5}" type="presParOf" srcId="{8F381399-92AE-41BA-9BC8-6735B615743F}" destId="{0C84E17A-BCEE-44D5-AD32-F7FBCDEA9BA8}" srcOrd="6" destOrd="0" presId="urn:microsoft.com/office/officeart/2005/8/layout/arrow2"/>
    <dgm:cxn modelId="{C8EE5FC5-5A34-46AB-89E2-C43DFCE4A8AD}" type="presParOf" srcId="{8F381399-92AE-41BA-9BC8-6735B615743F}" destId="{93081933-12E8-40E9-AF99-BBB135FD0E9E}" srcOrd="7" destOrd="0" presId="urn:microsoft.com/office/officeart/2005/8/layout/arrow2"/>
  </dgm:cxnLst>
  <dgm:bg>
    <a:effectLst>
      <a:glow rad="63500">
        <a:schemeClr val="accent3">
          <a:satMod val="175000"/>
          <a:alpha val="40000"/>
        </a:schemeClr>
      </a:glow>
      <a:outerShdw blurRad="50800" dist="38100" dir="2700000" algn="tl" rotWithShape="0">
        <a:prstClr val="black">
          <a:alpha val="40000"/>
        </a:prstClr>
      </a:outerShdw>
    </a:effectLst>
  </dgm:bg>
  <dgm:whole>
    <a:ln w="9525" cap="flat" cmpd="sng" algn="ctr">
      <a:noFill/>
      <a:prstDash val="solid"/>
      <a:round/>
      <a:headEnd type="none" w="med" len="med"/>
      <a:tailEnd type="none" w="med" len="med"/>
    </a:ln>
    <a:effectLst/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A512A5-C965-4F90-A3E6-386E4476AE75}">
      <dsp:nvSpPr>
        <dsp:cNvPr id="0" name=""/>
        <dsp:cNvSpPr/>
      </dsp:nvSpPr>
      <dsp:spPr>
        <a:xfrm>
          <a:off x="0" y="0"/>
          <a:ext cx="8412523" cy="4787590"/>
        </a:xfrm>
        <a:prstGeom prst="swooshArrow">
          <a:avLst>
            <a:gd name="adj1" fmla="val 25000"/>
            <a:gd name="adj2" fmla="val 25000"/>
          </a:avLst>
        </a:prstGeom>
        <a:solidFill>
          <a:srgbClr val="23CBB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B606E6-A39D-48AD-94FC-37CFA5ECF3F7}">
      <dsp:nvSpPr>
        <dsp:cNvPr id="0" name=""/>
        <dsp:cNvSpPr/>
      </dsp:nvSpPr>
      <dsp:spPr>
        <a:xfrm>
          <a:off x="1572748" y="3304394"/>
          <a:ext cx="199163" cy="199163"/>
        </a:xfrm>
        <a:prstGeom prst="ellipse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94F9B-50E1-45B5-8677-41491E1E2794}">
      <dsp:nvSpPr>
        <dsp:cNvPr id="0" name=""/>
        <dsp:cNvSpPr/>
      </dsp:nvSpPr>
      <dsp:spPr>
        <a:xfrm>
          <a:off x="392752" y="3567173"/>
          <a:ext cx="2808743" cy="1119315"/>
        </a:xfrm>
        <a:prstGeom prst="roundRect">
          <a:avLst/>
        </a:prstGeom>
        <a:solidFill>
          <a:schemeClr val="bg1"/>
        </a:solidFill>
        <a:ln w="12700">
          <a:solidFill>
            <a:schemeClr val="tx1"/>
          </a:solidFill>
        </a:ln>
        <a:effectLst>
          <a:innerShdw blurRad="63500" dist="50800">
            <a:prstClr val="black">
              <a:alpha val="50000"/>
            </a:prstClr>
          </a:innerShdw>
          <a:reflection endPos="0" dir="5400000" sy="-100000" algn="bl" rotWithShape="0"/>
          <a:softEdge rad="12700"/>
        </a:effectLst>
        <a:scene3d>
          <a:camera prst="orthographicFront"/>
          <a:lightRig rig="threePt" dir="t"/>
        </a:scene3d>
        <a:sp3d extrusionH="76200" prstMaterial="matte">
          <a:bevelT w="12700" h="63500"/>
          <a:bevelB w="12700" h="63500"/>
          <a:extrusionClr>
            <a:schemeClr val="tx2">
              <a:lumMod val="90000"/>
            </a:schemeClr>
          </a:extrusionClr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533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0" kern="1200" baseline="0" dirty="0">
              <a:solidFill>
                <a:schemeClr val="tx1"/>
              </a:solidFill>
              <a:latin typeface="Montserrat" panose="00000500000000000000" pitchFamily="2" charset="-52"/>
            </a:rPr>
            <a:t>Постановка майна на облік, реєстрація прав</a:t>
          </a:r>
        </a:p>
      </dsp:txBody>
      <dsp:txXfrm>
        <a:off x="447392" y="3621813"/>
        <a:ext cx="2699463" cy="1010035"/>
      </dsp:txXfrm>
    </dsp:sp>
    <dsp:sp modelId="{C792C5DD-FC9D-40FA-AE20-4B18FACEBF49}">
      <dsp:nvSpPr>
        <dsp:cNvPr id="0" name=""/>
        <dsp:cNvSpPr/>
      </dsp:nvSpPr>
      <dsp:spPr>
        <a:xfrm>
          <a:off x="3330751" y="2003127"/>
          <a:ext cx="360026" cy="360026"/>
        </a:xfrm>
        <a:prstGeom prst="ellipse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BCD4F5-2EA8-4DB0-A108-35DE1450C5B1}">
      <dsp:nvSpPr>
        <dsp:cNvPr id="0" name=""/>
        <dsp:cNvSpPr/>
      </dsp:nvSpPr>
      <dsp:spPr>
        <a:xfrm>
          <a:off x="2842475" y="2660184"/>
          <a:ext cx="2973814" cy="1120512"/>
        </a:xfrm>
        <a:prstGeom prst="roundRect">
          <a:avLst/>
        </a:prstGeom>
        <a:solidFill>
          <a:schemeClr val="bg1"/>
        </a:solidFill>
        <a:ln w="12700"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771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0" kern="1200" baseline="0" dirty="0">
              <a:solidFill>
                <a:schemeClr val="tx1"/>
              </a:solidFill>
              <a:latin typeface="Montserrat" panose="00000500000000000000" pitchFamily="2" charset="-52"/>
            </a:rPr>
            <a:t>Включення майна до переліку, що не підлягає приватизації</a:t>
          </a:r>
        </a:p>
      </dsp:txBody>
      <dsp:txXfrm>
        <a:off x="2897174" y="2714883"/>
        <a:ext cx="2864416" cy="1011114"/>
      </dsp:txXfrm>
    </dsp:sp>
    <dsp:sp modelId="{B6E81B73-8CA4-440D-A694-8EC61F4772E2}">
      <dsp:nvSpPr>
        <dsp:cNvPr id="0" name=""/>
        <dsp:cNvSpPr/>
      </dsp:nvSpPr>
      <dsp:spPr>
        <a:xfrm>
          <a:off x="5444951" y="1211260"/>
          <a:ext cx="497909" cy="497909"/>
        </a:xfrm>
        <a:prstGeom prst="ellipse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C308D9-8122-4F4F-B39E-381566592611}">
      <dsp:nvSpPr>
        <dsp:cNvPr id="0" name=""/>
        <dsp:cNvSpPr/>
      </dsp:nvSpPr>
      <dsp:spPr>
        <a:xfrm>
          <a:off x="5453355" y="1826924"/>
          <a:ext cx="2957508" cy="1088184"/>
        </a:xfrm>
        <a:prstGeom prst="roundRect">
          <a:avLst/>
        </a:prstGeom>
        <a:solidFill>
          <a:schemeClr val="bg1"/>
        </a:solidFill>
        <a:ln w="12700"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832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0" kern="1200" baseline="0" dirty="0">
              <a:solidFill>
                <a:schemeClr val="tx1"/>
              </a:solidFill>
              <a:latin typeface="Montserrat" panose="00000500000000000000" pitchFamily="2" charset="-52"/>
            </a:rPr>
            <a:t>Підготовка подання (висування ініціативи)</a:t>
          </a:r>
        </a:p>
      </dsp:txBody>
      <dsp:txXfrm>
        <a:off x="5506476" y="1880045"/>
        <a:ext cx="2851266" cy="9819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A512A5-C965-4F90-A3E6-386E4476AE75}">
      <dsp:nvSpPr>
        <dsp:cNvPr id="0" name=""/>
        <dsp:cNvSpPr/>
      </dsp:nvSpPr>
      <dsp:spPr>
        <a:xfrm>
          <a:off x="0" y="0"/>
          <a:ext cx="8151262" cy="4638906"/>
        </a:xfrm>
        <a:prstGeom prst="swooshArrow">
          <a:avLst>
            <a:gd name="adj1" fmla="val 25000"/>
            <a:gd name="adj2" fmla="val 25000"/>
          </a:avLst>
        </a:prstGeom>
        <a:solidFill>
          <a:srgbClr val="23CBB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768C79-D191-481F-8D05-B8189C86953E}">
      <dsp:nvSpPr>
        <dsp:cNvPr id="0" name=""/>
        <dsp:cNvSpPr/>
      </dsp:nvSpPr>
      <dsp:spPr>
        <a:xfrm>
          <a:off x="2444530" y="2528203"/>
          <a:ext cx="259778" cy="2597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8D384C-E9AD-4713-9AA3-64A212712688}">
      <dsp:nvSpPr>
        <dsp:cNvPr id="0" name=""/>
        <dsp:cNvSpPr/>
      </dsp:nvSpPr>
      <dsp:spPr>
        <a:xfrm>
          <a:off x="1864427" y="2873447"/>
          <a:ext cx="2397227" cy="1498366"/>
        </a:xfrm>
        <a:prstGeom prst="rect">
          <a:avLst/>
        </a:prstGeom>
        <a:solidFill>
          <a:schemeClr val="bg1"/>
        </a:solidFill>
        <a:ln w="12700">
          <a:solidFill>
            <a:schemeClr val="tx1"/>
          </a:solidFill>
        </a:ln>
        <a:effectLst>
          <a:innerShdw blurRad="63500" dist="50800">
            <a:prstClr val="black">
              <a:alpha val="50000"/>
            </a:prstClr>
          </a:innerShdw>
          <a:reflection endPos="0" dir="5400000" sy="-100000" algn="bl" rotWithShape="0"/>
          <a:softEdge rad="12700"/>
        </a:effectLst>
        <a:scene3d>
          <a:camera prst="orthographicFront"/>
          <a:lightRig rig="threePt" dir="t"/>
        </a:scene3d>
        <a:sp3d extrusionH="76200" prstMaterial="matte">
          <a:bevelT w="12700" h="63500"/>
          <a:bevelB w="12700" h="63500"/>
          <a:extrusionClr>
            <a:schemeClr val="tx2">
              <a:lumMod val="90000"/>
            </a:schemeClr>
          </a:extrusionClr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651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0" kern="1200" baseline="0" dirty="0">
              <a:solidFill>
                <a:schemeClr val="tx1"/>
              </a:solidFill>
              <a:latin typeface="Montserrat" panose="00000500000000000000" pitchFamily="2" charset="-52"/>
            </a:rPr>
            <a:t>АТ/ТОВ звертається з клопотанням до уповноваженого ОМС</a:t>
          </a:r>
        </a:p>
      </dsp:txBody>
      <dsp:txXfrm>
        <a:off x="1864427" y="2873447"/>
        <a:ext cx="2397227" cy="1498366"/>
      </dsp:txXfrm>
    </dsp:sp>
    <dsp:sp modelId="{5017EC55-9F30-4510-B3BD-857A73E75219}">
      <dsp:nvSpPr>
        <dsp:cNvPr id="0" name=""/>
        <dsp:cNvSpPr/>
      </dsp:nvSpPr>
      <dsp:spPr>
        <a:xfrm>
          <a:off x="4838205" y="1345282"/>
          <a:ext cx="445334" cy="4453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0EB611-C1B7-4046-BA6D-BEB27B963FD7}">
      <dsp:nvSpPr>
        <dsp:cNvPr id="0" name=""/>
        <dsp:cNvSpPr/>
      </dsp:nvSpPr>
      <dsp:spPr>
        <a:xfrm>
          <a:off x="4811436" y="2273440"/>
          <a:ext cx="2598865" cy="1597695"/>
        </a:xfrm>
        <a:prstGeom prst="rect">
          <a:avLst/>
        </a:prstGeom>
        <a:solidFill>
          <a:schemeClr val="bg1"/>
        </a:solidFill>
        <a:ln w="12700"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974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0" kern="1200" baseline="0" dirty="0">
              <a:solidFill>
                <a:schemeClr val="tx1"/>
              </a:solidFill>
              <a:latin typeface="Montserrat" panose="00000500000000000000" pitchFamily="2" charset="-52"/>
            </a:rPr>
            <a:t>Уповноважений ОМС приймає рішення про передачу ділянки АТ/ТОВ у оренду строком на 5 років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baseline="0" dirty="0">
              <a:solidFill>
                <a:schemeClr val="tx1"/>
              </a:solidFill>
              <a:latin typeface="Montserrat" panose="00000500000000000000" pitchFamily="2" charset="-52"/>
            </a:rPr>
            <a:t>(30 днів)</a:t>
          </a:r>
        </a:p>
      </dsp:txBody>
      <dsp:txXfrm>
        <a:off x="4811436" y="2273440"/>
        <a:ext cx="2598865" cy="15976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A512A5-C965-4F90-A3E6-386E4476AE75}">
      <dsp:nvSpPr>
        <dsp:cNvPr id="0" name=""/>
        <dsp:cNvSpPr/>
      </dsp:nvSpPr>
      <dsp:spPr>
        <a:xfrm>
          <a:off x="-156124" y="-28523"/>
          <a:ext cx="8859979" cy="4289500"/>
        </a:xfrm>
        <a:prstGeom prst="swooshArrow">
          <a:avLst>
            <a:gd name="adj1" fmla="val 25000"/>
            <a:gd name="adj2" fmla="val 25000"/>
          </a:avLst>
        </a:prstGeom>
        <a:solidFill>
          <a:srgbClr val="23CBB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1749A-9D1C-4C94-B9A1-02706DDB4207}">
      <dsp:nvSpPr>
        <dsp:cNvPr id="0" name=""/>
        <dsp:cNvSpPr/>
      </dsp:nvSpPr>
      <dsp:spPr>
        <a:xfrm>
          <a:off x="1518290" y="3161148"/>
          <a:ext cx="157853" cy="157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3C5C1-24ED-4188-B491-ADD2EAEFCCB1}">
      <dsp:nvSpPr>
        <dsp:cNvPr id="0" name=""/>
        <dsp:cNvSpPr/>
      </dsp:nvSpPr>
      <dsp:spPr>
        <a:xfrm>
          <a:off x="610776" y="3043051"/>
          <a:ext cx="2905217" cy="1134996"/>
        </a:xfrm>
        <a:prstGeom prst="rect">
          <a:avLst/>
        </a:prstGeom>
        <a:solidFill>
          <a:schemeClr val="bg1"/>
        </a:solidFill>
        <a:ln w="12700">
          <a:solidFill>
            <a:schemeClr val="tx1"/>
          </a:solidFill>
        </a:ln>
        <a:effectLst>
          <a:innerShdw blurRad="63500" dist="50800">
            <a:prstClr val="black">
              <a:alpha val="50000"/>
            </a:prstClr>
          </a:innerShdw>
          <a:reflection endPos="0" dir="5400000" sy="-100000" algn="bl" rotWithShape="0"/>
          <a:softEdge rad="12700"/>
        </a:effectLst>
        <a:scene3d>
          <a:camera prst="orthographicFront"/>
          <a:lightRig rig="threePt" dir="t"/>
        </a:scene3d>
        <a:sp3d extrusionH="76200" prstMaterial="matte">
          <a:bevelT w="12700" h="63500"/>
          <a:bevelB w="12700" h="63500"/>
          <a:extrusionClr>
            <a:schemeClr val="tx2">
              <a:lumMod val="90000"/>
            </a:schemeClr>
          </a:extrusionClr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643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0" kern="1200" baseline="0" dirty="0">
              <a:solidFill>
                <a:schemeClr val="tx1"/>
              </a:solidFill>
              <a:latin typeface="Montserrat" panose="00000500000000000000" pitchFamily="2" charset="-52"/>
            </a:rPr>
            <a:t>АТ/ТОВ звертається з клопотанням до уповноваженого ОМС про виготовлення проекту землеустрою</a:t>
          </a:r>
        </a:p>
      </dsp:txBody>
      <dsp:txXfrm>
        <a:off x="610776" y="3043051"/>
        <a:ext cx="2905217" cy="1134996"/>
      </dsp:txXfrm>
    </dsp:sp>
    <dsp:sp modelId="{7BF8AA95-B09E-4857-ABF5-C306C09D0C22}">
      <dsp:nvSpPr>
        <dsp:cNvPr id="0" name=""/>
        <dsp:cNvSpPr/>
      </dsp:nvSpPr>
      <dsp:spPr>
        <a:xfrm>
          <a:off x="2633560" y="2163410"/>
          <a:ext cx="274528" cy="2745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42B39B-E665-4151-A9C1-CFEC8CAACC50}">
      <dsp:nvSpPr>
        <dsp:cNvPr id="0" name=""/>
        <dsp:cNvSpPr/>
      </dsp:nvSpPr>
      <dsp:spPr>
        <a:xfrm>
          <a:off x="2397585" y="1844414"/>
          <a:ext cx="2841943" cy="1102551"/>
        </a:xfrm>
        <a:prstGeom prst="rect">
          <a:avLst/>
        </a:prstGeom>
        <a:solidFill>
          <a:schemeClr val="bg1"/>
        </a:solidFill>
        <a:ln w="12700"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467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0" kern="1200" baseline="0" dirty="0">
              <a:solidFill>
                <a:schemeClr val="tx1"/>
              </a:solidFill>
              <a:latin typeface="Montserrat" panose="00000500000000000000" pitchFamily="2" charset="-52"/>
            </a:rPr>
            <a:t>Уповноважений ОМС надає дозвіл на виготовлення документації (30 днів)</a:t>
          </a:r>
        </a:p>
      </dsp:txBody>
      <dsp:txXfrm>
        <a:off x="2397585" y="1844414"/>
        <a:ext cx="2841943" cy="1102551"/>
      </dsp:txXfrm>
    </dsp:sp>
    <dsp:sp modelId="{2895C60C-52EE-4F1F-BF7B-C334986FA0CB}">
      <dsp:nvSpPr>
        <dsp:cNvPr id="0" name=""/>
        <dsp:cNvSpPr/>
      </dsp:nvSpPr>
      <dsp:spPr>
        <a:xfrm>
          <a:off x="4057674" y="1428190"/>
          <a:ext cx="363749" cy="3637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26ECB3-E84A-4D4B-B13C-9AAF9EEDA7EE}">
      <dsp:nvSpPr>
        <dsp:cNvPr id="0" name=""/>
        <dsp:cNvSpPr/>
      </dsp:nvSpPr>
      <dsp:spPr>
        <a:xfrm>
          <a:off x="4239549" y="1610065"/>
          <a:ext cx="1441272" cy="2650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743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6500" kern="1200"/>
        </a:p>
      </dsp:txBody>
      <dsp:txXfrm>
        <a:off x="4239549" y="1610065"/>
        <a:ext cx="1441272" cy="2650911"/>
      </dsp:txXfrm>
    </dsp:sp>
    <dsp:sp modelId="{0C84E17A-BCEE-44D5-AD32-F7FBCDEA9BA8}">
      <dsp:nvSpPr>
        <dsp:cNvPr id="0" name=""/>
        <dsp:cNvSpPr/>
      </dsp:nvSpPr>
      <dsp:spPr>
        <a:xfrm>
          <a:off x="5608757" y="941760"/>
          <a:ext cx="487287" cy="4872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081933-12E8-40E9-AF99-BBB135FD0E9E}">
      <dsp:nvSpPr>
        <dsp:cNvPr id="0" name=""/>
        <dsp:cNvSpPr/>
      </dsp:nvSpPr>
      <dsp:spPr>
        <a:xfrm>
          <a:off x="4068235" y="675797"/>
          <a:ext cx="2977350" cy="1122798"/>
        </a:xfrm>
        <a:prstGeom prst="rect">
          <a:avLst/>
        </a:prstGeom>
        <a:solidFill>
          <a:schemeClr val="bg1"/>
        </a:solidFill>
        <a:ln w="12700"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203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0" kern="1200" baseline="0" dirty="0">
              <a:solidFill>
                <a:schemeClr val="tx1"/>
              </a:solidFill>
              <a:latin typeface="Montserrat" panose="00000500000000000000" pitchFamily="2" charset="-52"/>
            </a:rPr>
            <a:t>На підставі розробленої документації ОМС приймає рішення про передачу землі у оренду АТ/ТОВ (14 днів)</a:t>
          </a:r>
        </a:p>
      </dsp:txBody>
      <dsp:txXfrm>
        <a:off x="4068235" y="675797"/>
        <a:ext cx="2977350" cy="1122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a052284e7e_2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55875" rIns="55875" bIns="55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uk" sz="900" dirty="0"/>
              <a:t>Кінець цього тижня, початок наступного</a:t>
            </a:r>
            <a:endParaRPr sz="900" dirty="0"/>
          </a:p>
        </p:txBody>
      </p:sp>
      <p:sp>
        <p:nvSpPr>
          <p:cNvPr id="79" name="Google Shape;79;g3a052284e7e_2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>
          <a:extLst>
            <a:ext uri="{FF2B5EF4-FFF2-40B4-BE49-F238E27FC236}">
              <a16:creationId xmlns:a16="http://schemas.microsoft.com/office/drawing/2014/main" id="{6CABFA4E-B605-21B7-1E2D-0FB66CFAD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a052284e7e_2_80:notes">
            <a:extLst>
              <a:ext uri="{FF2B5EF4-FFF2-40B4-BE49-F238E27FC236}">
                <a16:creationId xmlns:a16="http://schemas.microsoft.com/office/drawing/2014/main" id="{7F107BA4-D149-E5B3-CFE6-3435145E9C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333375" y="0"/>
            <a:ext cx="2667000" cy="1500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5" name="Google Shape;145;g3a052284e7e_2_80:notes">
            <a:extLst>
              <a:ext uri="{FF2B5EF4-FFF2-40B4-BE49-F238E27FC236}">
                <a16:creationId xmlns:a16="http://schemas.microsoft.com/office/drawing/2014/main" id="{1D3DF42C-02C0-965E-3D64-2CD2C66401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br>
              <a:rPr lang="uk" sz="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3a052284e7e_2_80:notes">
            <a:extLst>
              <a:ext uri="{FF2B5EF4-FFF2-40B4-BE49-F238E27FC236}">
                <a16:creationId xmlns:a16="http://schemas.microsoft.com/office/drawing/2014/main" id="{789312D6-E2C0-99E8-85EE-2D9E64AF33C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uk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8962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a052284e7e_2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33375" y="0"/>
            <a:ext cx="2667000" cy="1500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2" name="Google Shape;192;g3a052284e7e_2_125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3a052284e7e_2_125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uk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>
          <a:extLst>
            <a:ext uri="{FF2B5EF4-FFF2-40B4-BE49-F238E27FC236}">
              <a16:creationId xmlns:a16="http://schemas.microsoft.com/office/drawing/2014/main" id="{F84537EC-2EBC-3BA6-9A1A-68AF5F942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a052284e7e_2_44:notes">
            <a:extLst>
              <a:ext uri="{FF2B5EF4-FFF2-40B4-BE49-F238E27FC236}">
                <a16:creationId xmlns:a16="http://schemas.microsoft.com/office/drawing/2014/main" id="{A7B5FBF8-C398-E3B4-737F-DEB924715C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333375" y="0"/>
            <a:ext cx="2667000" cy="1500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Google Shape;106;g3a052284e7e_2_44:notes">
            <a:extLst>
              <a:ext uri="{FF2B5EF4-FFF2-40B4-BE49-F238E27FC236}">
                <a16:creationId xmlns:a16="http://schemas.microsoft.com/office/drawing/2014/main" id="{02D3E905-3994-3416-AE15-60A59F475B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g3a052284e7e_2_44:notes">
            <a:extLst>
              <a:ext uri="{FF2B5EF4-FFF2-40B4-BE49-F238E27FC236}">
                <a16:creationId xmlns:a16="http://schemas.microsoft.com/office/drawing/2014/main" id="{3B48BBA0-BEEE-B727-3358-10B03241825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uk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2335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a052284e7e_2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33375" y="0"/>
            <a:ext cx="2667000" cy="1500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9" name="Google Shape;219;g3a052284e7e_2_151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endParaRPr sz="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3a052284e7e_2_15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uk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>
          <a:extLst>
            <a:ext uri="{FF2B5EF4-FFF2-40B4-BE49-F238E27FC236}">
              <a16:creationId xmlns:a16="http://schemas.microsoft.com/office/drawing/2014/main" id="{11F0E12C-B018-8DC3-88A1-BEE8BD88C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a052284e7e_2_151:notes">
            <a:extLst>
              <a:ext uri="{FF2B5EF4-FFF2-40B4-BE49-F238E27FC236}">
                <a16:creationId xmlns:a16="http://schemas.microsoft.com/office/drawing/2014/main" id="{1F0AA9A0-A4DA-DEEB-3EFF-07A5644C4E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333375" y="0"/>
            <a:ext cx="2667000" cy="1500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9" name="Google Shape;219;g3a052284e7e_2_151:notes">
            <a:extLst>
              <a:ext uri="{FF2B5EF4-FFF2-40B4-BE49-F238E27FC236}">
                <a16:creationId xmlns:a16="http://schemas.microsoft.com/office/drawing/2014/main" id="{75A2CC26-8DFE-F491-A844-8E666FC156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endParaRPr sz="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3a052284e7e_2_151:notes">
            <a:extLst>
              <a:ext uri="{FF2B5EF4-FFF2-40B4-BE49-F238E27FC236}">
                <a16:creationId xmlns:a16="http://schemas.microsoft.com/office/drawing/2014/main" id="{0441C225-7BBB-D995-FB68-16EBF50152B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uk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0046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>
          <a:extLst>
            <a:ext uri="{FF2B5EF4-FFF2-40B4-BE49-F238E27FC236}">
              <a16:creationId xmlns:a16="http://schemas.microsoft.com/office/drawing/2014/main" id="{FA24F736-6C88-6E36-0127-6ADD211E6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a052284e7e_2_44:notes">
            <a:extLst>
              <a:ext uri="{FF2B5EF4-FFF2-40B4-BE49-F238E27FC236}">
                <a16:creationId xmlns:a16="http://schemas.microsoft.com/office/drawing/2014/main" id="{52DF7A8C-794B-EFB1-7477-D2A76FC424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333375" y="0"/>
            <a:ext cx="2667000" cy="1500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Google Shape;106;g3a052284e7e_2_44:notes">
            <a:extLst>
              <a:ext uri="{FF2B5EF4-FFF2-40B4-BE49-F238E27FC236}">
                <a16:creationId xmlns:a16="http://schemas.microsoft.com/office/drawing/2014/main" id="{C908326B-332C-1EC1-CAE0-1D969B5CF3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g3a052284e7e_2_44:notes">
            <a:extLst>
              <a:ext uri="{FF2B5EF4-FFF2-40B4-BE49-F238E27FC236}">
                <a16:creationId xmlns:a16="http://schemas.microsoft.com/office/drawing/2014/main" id="{1D012F84-1AA5-5F41-0AD4-970E9CACB6A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uk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46758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>
          <a:extLst>
            <a:ext uri="{FF2B5EF4-FFF2-40B4-BE49-F238E27FC236}">
              <a16:creationId xmlns:a16="http://schemas.microsoft.com/office/drawing/2014/main" id="{D560B123-CC03-72F3-248C-0A77ACD67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a052284e7e_2_151:notes">
            <a:extLst>
              <a:ext uri="{FF2B5EF4-FFF2-40B4-BE49-F238E27FC236}">
                <a16:creationId xmlns:a16="http://schemas.microsoft.com/office/drawing/2014/main" id="{D7C4DEDF-87BB-99CF-C8D5-67FFB634D9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333375" y="0"/>
            <a:ext cx="2667000" cy="1500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9" name="Google Shape;219;g3a052284e7e_2_151:notes">
            <a:extLst>
              <a:ext uri="{FF2B5EF4-FFF2-40B4-BE49-F238E27FC236}">
                <a16:creationId xmlns:a16="http://schemas.microsoft.com/office/drawing/2014/main" id="{0ED2D80C-049B-BC9A-8E22-EEE50166B3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endParaRPr sz="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3a052284e7e_2_151:notes">
            <a:extLst>
              <a:ext uri="{FF2B5EF4-FFF2-40B4-BE49-F238E27FC236}">
                <a16:creationId xmlns:a16="http://schemas.microsoft.com/office/drawing/2014/main" id="{FCB2A6D4-8486-069A-2241-20B8BE14CCF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uk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75413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>
          <a:extLst>
            <a:ext uri="{FF2B5EF4-FFF2-40B4-BE49-F238E27FC236}">
              <a16:creationId xmlns:a16="http://schemas.microsoft.com/office/drawing/2014/main" id="{92D74B73-1AF1-F956-E123-7CC61A60A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a052284e7e_2_44:notes">
            <a:extLst>
              <a:ext uri="{FF2B5EF4-FFF2-40B4-BE49-F238E27FC236}">
                <a16:creationId xmlns:a16="http://schemas.microsoft.com/office/drawing/2014/main" id="{CDA4CF43-C919-5E33-5D0B-4E4ACEB322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333375" y="0"/>
            <a:ext cx="2667000" cy="1500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Google Shape;106;g3a052284e7e_2_44:notes">
            <a:extLst>
              <a:ext uri="{FF2B5EF4-FFF2-40B4-BE49-F238E27FC236}">
                <a16:creationId xmlns:a16="http://schemas.microsoft.com/office/drawing/2014/main" id="{C3D82155-1B9E-41EA-441C-3E0517998C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g3a052284e7e_2_44:notes">
            <a:extLst>
              <a:ext uri="{FF2B5EF4-FFF2-40B4-BE49-F238E27FC236}">
                <a16:creationId xmlns:a16="http://schemas.microsoft.com/office/drawing/2014/main" id="{EE4F48D2-811E-474F-72ED-60F5A3B5953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uk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33363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>
          <a:extLst>
            <a:ext uri="{FF2B5EF4-FFF2-40B4-BE49-F238E27FC236}">
              <a16:creationId xmlns:a16="http://schemas.microsoft.com/office/drawing/2014/main" id="{58368A3C-D2B3-9CE4-559D-BC0C43F26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a052284e7e_2_151:notes">
            <a:extLst>
              <a:ext uri="{FF2B5EF4-FFF2-40B4-BE49-F238E27FC236}">
                <a16:creationId xmlns:a16="http://schemas.microsoft.com/office/drawing/2014/main" id="{B04E2CA3-1AE2-6674-BFF0-14E3D2D45C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333375" y="0"/>
            <a:ext cx="2667000" cy="1500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9" name="Google Shape;219;g3a052284e7e_2_151:notes">
            <a:extLst>
              <a:ext uri="{FF2B5EF4-FFF2-40B4-BE49-F238E27FC236}">
                <a16:creationId xmlns:a16="http://schemas.microsoft.com/office/drawing/2014/main" id="{E7292910-B88E-941F-D128-9409DC91A8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endParaRPr sz="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3a052284e7e_2_151:notes">
            <a:extLst>
              <a:ext uri="{FF2B5EF4-FFF2-40B4-BE49-F238E27FC236}">
                <a16:creationId xmlns:a16="http://schemas.microsoft.com/office/drawing/2014/main" id="{458B7B53-67CB-D7BB-FF85-F969DF843D6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uk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6082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>
          <a:extLst>
            <a:ext uri="{FF2B5EF4-FFF2-40B4-BE49-F238E27FC236}">
              <a16:creationId xmlns:a16="http://schemas.microsoft.com/office/drawing/2014/main" id="{5BE07E00-F279-BA59-E6DC-2B0FB2DFF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a052284e7e_2_80:notes">
            <a:extLst>
              <a:ext uri="{FF2B5EF4-FFF2-40B4-BE49-F238E27FC236}">
                <a16:creationId xmlns:a16="http://schemas.microsoft.com/office/drawing/2014/main" id="{40B58573-15A6-007F-7DD2-868C024C58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333375" y="0"/>
            <a:ext cx="2667000" cy="1500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5" name="Google Shape;145;g3a052284e7e_2_80:notes">
            <a:extLst>
              <a:ext uri="{FF2B5EF4-FFF2-40B4-BE49-F238E27FC236}">
                <a16:creationId xmlns:a16="http://schemas.microsoft.com/office/drawing/2014/main" id="{ADA3C813-CD50-9A2E-D28C-983DAC9FAF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br>
              <a:rPr lang="uk" sz="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3a052284e7e_2_80:notes">
            <a:extLst>
              <a:ext uri="{FF2B5EF4-FFF2-40B4-BE49-F238E27FC236}">
                <a16:creationId xmlns:a16="http://schemas.microsoft.com/office/drawing/2014/main" id="{F680825D-8995-080D-35E8-21596321292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uk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19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4263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a052284e7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55875" rIns="55875" bIns="55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uk" sz="900"/>
              <a:t>Кінець цього тижня, початок наступного</a:t>
            </a:r>
            <a:endParaRPr sz="900"/>
          </a:p>
        </p:txBody>
      </p:sp>
      <p:sp>
        <p:nvSpPr>
          <p:cNvPr id="91" name="Google Shape;91;g3a052284e7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>
          <a:extLst>
            <a:ext uri="{FF2B5EF4-FFF2-40B4-BE49-F238E27FC236}">
              <a16:creationId xmlns:a16="http://schemas.microsoft.com/office/drawing/2014/main" id="{2C7D0047-1C1A-55B8-22CD-3AC7B4B0D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a052284e7e_2_151:notes">
            <a:extLst>
              <a:ext uri="{FF2B5EF4-FFF2-40B4-BE49-F238E27FC236}">
                <a16:creationId xmlns:a16="http://schemas.microsoft.com/office/drawing/2014/main" id="{89BA69F5-3D50-2384-F59B-2C7D919FDA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333375" y="0"/>
            <a:ext cx="2667000" cy="1500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9" name="Google Shape;219;g3a052284e7e_2_151:notes">
            <a:extLst>
              <a:ext uri="{FF2B5EF4-FFF2-40B4-BE49-F238E27FC236}">
                <a16:creationId xmlns:a16="http://schemas.microsoft.com/office/drawing/2014/main" id="{1623E269-4DF1-ACA5-8133-9E7F050FD1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endParaRPr sz="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3a052284e7e_2_151:notes">
            <a:extLst>
              <a:ext uri="{FF2B5EF4-FFF2-40B4-BE49-F238E27FC236}">
                <a16:creationId xmlns:a16="http://schemas.microsoft.com/office/drawing/2014/main" id="{2BA8DA38-9FA3-83B6-ACA8-992C758C53B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uk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20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98027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>
          <a:extLst>
            <a:ext uri="{FF2B5EF4-FFF2-40B4-BE49-F238E27FC236}">
              <a16:creationId xmlns:a16="http://schemas.microsoft.com/office/drawing/2014/main" id="{1C25194F-EFE8-57BF-C3F0-C49C49816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a052284e7e_2_80:notes">
            <a:extLst>
              <a:ext uri="{FF2B5EF4-FFF2-40B4-BE49-F238E27FC236}">
                <a16:creationId xmlns:a16="http://schemas.microsoft.com/office/drawing/2014/main" id="{B291EBDD-13E6-D21E-0560-D678554CC2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333375" y="0"/>
            <a:ext cx="2667000" cy="1500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5" name="Google Shape;145;g3a052284e7e_2_80:notes">
            <a:extLst>
              <a:ext uri="{FF2B5EF4-FFF2-40B4-BE49-F238E27FC236}">
                <a16:creationId xmlns:a16="http://schemas.microsoft.com/office/drawing/2014/main" id="{86AA8AA7-4A3F-BED7-F034-60C76D188C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br>
              <a:rPr lang="uk" sz="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3a052284e7e_2_80:notes">
            <a:extLst>
              <a:ext uri="{FF2B5EF4-FFF2-40B4-BE49-F238E27FC236}">
                <a16:creationId xmlns:a16="http://schemas.microsoft.com/office/drawing/2014/main" id="{A7CB21D7-D958-D896-AC85-AFF53FFC821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uk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21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48681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>
          <a:extLst>
            <a:ext uri="{FF2B5EF4-FFF2-40B4-BE49-F238E27FC236}">
              <a16:creationId xmlns:a16="http://schemas.microsoft.com/office/drawing/2014/main" id="{E757C1E6-453D-C402-71D9-1C8EC197C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a052284e7e_2_151:notes">
            <a:extLst>
              <a:ext uri="{FF2B5EF4-FFF2-40B4-BE49-F238E27FC236}">
                <a16:creationId xmlns:a16="http://schemas.microsoft.com/office/drawing/2014/main" id="{212AEA56-8A19-C573-87AE-D51E5D0CC0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333375" y="0"/>
            <a:ext cx="2667000" cy="1500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9" name="Google Shape;219;g3a052284e7e_2_151:notes">
            <a:extLst>
              <a:ext uri="{FF2B5EF4-FFF2-40B4-BE49-F238E27FC236}">
                <a16:creationId xmlns:a16="http://schemas.microsoft.com/office/drawing/2014/main" id="{645FE545-0FFC-D17B-537C-23DDB08CC4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endParaRPr sz="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3a052284e7e_2_151:notes">
            <a:extLst>
              <a:ext uri="{FF2B5EF4-FFF2-40B4-BE49-F238E27FC236}">
                <a16:creationId xmlns:a16="http://schemas.microsoft.com/office/drawing/2014/main" id="{614A4378-FFB1-DC33-8B48-CDDDAB6817A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uk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22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47514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>
          <a:extLst>
            <a:ext uri="{FF2B5EF4-FFF2-40B4-BE49-F238E27FC236}">
              <a16:creationId xmlns:a16="http://schemas.microsoft.com/office/drawing/2014/main" id="{60A41031-BCA2-50B4-9145-9E1E2E596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a052284e7e_2_44:notes">
            <a:extLst>
              <a:ext uri="{FF2B5EF4-FFF2-40B4-BE49-F238E27FC236}">
                <a16:creationId xmlns:a16="http://schemas.microsoft.com/office/drawing/2014/main" id="{4732A33F-EBDD-B05C-5084-D8BBA69006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333375" y="0"/>
            <a:ext cx="2667000" cy="1500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Google Shape;106;g3a052284e7e_2_44:notes">
            <a:extLst>
              <a:ext uri="{FF2B5EF4-FFF2-40B4-BE49-F238E27FC236}">
                <a16:creationId xmlns:a16="http://schemas.microsoft.com/office/drawing/2014/main" id="{6A6B8E6D-F281-237F-618F-7BC3590AF9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g3a052284e7e_2_44:notes">
            <a:extLst>
              <a:ext uri="{FF2B5EF4-FFF2-40B4-BE49-F238E27FC236}">
                <a16:creationId xmlns:a16="http://schemas.microsoft.com/office/drawing/2014/main" id="{F08AA93F-F6A9-E1A7-D148-45DE007ADE3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uk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54567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>
          <a:extLst>
            <a:ext uri="{FF2B5EF4-FFF2-40B4-BE49-F238E27FC236}">
              <a16:creationId xmlns:a16="http://schemas.microsoft.com/office/drawing/2014/main" id="{09E59DAA-C3D6-69D2-57F5-6CE562967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a052284e7e_2_99:notes">
            <a:extLst>
              <a:ext uri="{FF2B5EF4-FFF2-40B4-BE49-F238E27FC236}">
                <a16:creationId xmlns:a16="http://schemas.microsoft.com/office/drawing/2014/main" id="{8E196ADB-8009-1D2D-582E-AA44FED68D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333375" y="0"/>
            <a:ext cx="2667000" cy="1500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5" name="Google Shape;165;g3a052284e7e_2_99:notes">
            <a:extLst>
              <a:ext uri="{FF2B5EF4-FFF2-40B4-BE49-F238E27FC236}">
                <a16:creationId xmlns:a16="http://schemas.microsoft.com/office/drawing/2014/main" id="{E93ABF9C-74EC-2E22-1F91-35FD725D94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3a052284e7e_2_99:notes">
            <a:extLst>
              <a:ext uri="{FF2B5EF4-FFF2-40B4-BE49-F238E27FC236}">
                <a16:creationId xmlns:a16="http://schemas.microsoft.com/office/drawing/2014/main" id="{A04FD3EB-181E-7613-02C6-D970DC2EC8C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uk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51018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>
          <a:extLst>
            <a:ext uri="{FF2B5EF4-FFF2-40B4-BE49-F238E27FC236}">
              <a16:creationId xmlns:a16="http://schemas.microsoft.com/office/drawing/2014/main" id="{9C8FDC67-A440-9B7E-FD5C-7261A8208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a052284e7e_2_80:notes">
            <a:extLst>
              <a:ext uri="{FF2B5EF4-FFF2-40B4-BE49-F238E27FC236}">
                <a16:creationId xmlns:a16="http://schemas.microsoft.com/office/drawing/2014/main" id="{AAAFB013-8CB7-38E9-6180-A845E3E276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333375" y="0"/>
            <a:ext cx="2667000" cy="1500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5" name="Google Shape;145;g3a052284e7e_2_80:notes">
            <a:extLst>
              <a:ext uri="{FF2B5EF4-FFF2-40B4-BE49-F238E27FC236}">
                <a16:creationId xmlns:a16="http://schemas.microsoft.com/office/drawing/2014/main" id="{32D67971-C4AD-C260-6C46-6177BF1C1C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br>
              <a:rPr lang="uk" sz="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3a052284e7e_2_80:notes">
            <a:extLst>
              <a:ext uri="{FF2B5EF4-FFF2-40B4-BE49-F238E27FC236}">
                <a16:creationId xmlns:a16="http://schemas.microsoft.com/office/drawing/2014/main" id="{873E22ED-45D3-940C-941C-8C4FBAFD715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uk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25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49091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>
          <a:extLst>
            <a:ext uri="{FF2B5EF4-FFF2-40B4-BE49-F238E27FC236}">
              <a16:creationId xmlns:a16="http://schemas.microsoft.com/office/drawing/2014/main" id="{16999A68-E1CA-7968-D5E8-E568F6AEE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a052284e7e_2_80:notes">
            <a:extLst>
              <a:ext uri="{FF2B5EF4-FFF2-40B4-BE49-F238E27FC236}">
                <a16:creationId xmlns:a16="http://schemas.microsoft.com/office/drawing/2014/main" id="{D3454E88-1470-0D35-49D5-16707706B3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333375" y="0"/>
            <a:ext cx="2667000" cy="1500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5" name="Google Shape;145;g3a052284e7e_2_80:notes">
            <a:extLst>
              <a:ext uri="{FF2B5EF4-FFF2-40B4-BE49-F238E27FC236}">
                <a16:creationId xmlns:a16="http://schemas.microsoft.com/office/drawing/2014/main" id="{EC39AE1D-EA0A-C8B3-FC73-F4EC0D0CEE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br>
              <a:rPr lang="uk" sz="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3a052284e7e_2_80:notes">
            <a:extLst>
              <a:ext uri="{FF2B5EF4-FFF2-40B4-BE49-F238E27FC236}">
                <a16:creationId xmlns:a16="http://schemas.microsoft.com/office/drawing/2014/main" id="{0BF32223-6216-8DC9-2C8E-572C6D9C7BA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uk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26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70525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>
          <a:extLst>
            <a:ext uri="{FF2B5EF4-FFF2-40B4-BE49-F238E27FC236}">
              <a16:creationId xmlns:a16="http://schemas.microsoft.com/office/drawing/2014/main" id="{4421624C-FC65-C946-1F42-8E48A9D5D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a052284e7e_2_80:notes">
            <a:extLst>
              <a:ext uri="{FF2B5EF4-FFF2-40B4-BE49-F238E27FC236}">
                <a16:creationId xmlns:a16="http://schemas.microsoft.com/office/drawing/2014/main" id="{E5B07E18-ABB2-1044-4F14-DBDBCE22F8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333375" y="0"/>
            <a:ext cx="2667000" cy="1500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5" name="Google Shape;145;g3a052284e7e_2_80:notes">
            <a:extLst>
              <a:ext uri="{FF2B5EF4-FFF2-40B4-BE49-F238E27FC236}">
                <a16:creationId xmlns:a16="http://schemas.microsoft.com/office/drawing/2014/main" id="{5BE243AE-7977-6F72-DC07-93BFCB2B2F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br>
              <a:rPr lang="uk" sz="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3a052284e7e_2_80:notes">
            <a:extLst>
              <a:ext uri="{FF2B5EF4-FFF2-40B4-BE49-F238E27FC236}">
                <a16:creationId xmlns:a16="http://schemas.microsoft.com/office/drawing/2014/main" id="{745AA28A-A9F8-1C32-ED41-945A147158D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uk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27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57794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>
          <a:extLst>
            <a:ext uri="{FF2B5EF4-FFF2-40B4-BE49-F238E27FC236}">
              <a16:creationId xmlns:a16="http://schemas.microsoft.com/office/drawing/2014/main" id="{512AC2C4-FEE2-2360-81AA-10F6884A7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a052284e7e_2_80:notes">
            <a:extLst>
              <a:ext uri="{FF2B5EF4-FFF2-40B4-BE49-F238E27FC236}">
                <a16:creationId xmlns:a16="http://schemas.microsoft.com/office/drawing/2014/main" id="{767502FF-8108-885E-C53E-C07D792E31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333375" y="0"/>
            <a:ext cx="2667000" cy="1500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5" name="Google Shape;145;g3a052284e7e_2_80:notes">
            <a:extLst>
              <a:ext uri="{FF2B5EF4-FFF2-40B4-BE49-F238E27FC236}">
                <a16:creationId xmlns:a16="http://schemas.microsoft.com/office/drawing/2014/main" id="{B0478C57-D05A-C5A5-C044-D27AC822B4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br>
              <a:rPr lang="uk" sz="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3a052284e7e_2_80:notes">
            <a:extLst>
              <a:ext uri="{FF2B5EF4-FFF2-40B4-BE49-F238E27FC236}">
                <a16:creationId xmlns:a16="http://schemas.microsoft.com/office/drawing/2014/main" id="{3CB2FE5D-15CA-BDA5-45E6-B4DE6DCCB84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uk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28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42402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>
          <a:extLst>
            <a:ext uri="{FF2B5EF4-FFF2-40B4-BE49-F238E27FC236}">
              <a16:creationId xmlns:a16="http://schemas.microsoft.com/office/drawing/2014/main" id="{C7253D83-DA3D-FF23-5609-108FE8A8E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a052284e7e_2_80:notes">
            <a:extLst>
              <a:ext uri="{FF2B5EF4-FFF2-40B4-BE49-F238E27FC236}">
                <a16:creationId xmlns:a16="http://schemas.microsoft.com/office/drawing/2014/main" id="{089818FF-2830-42DB-F5AA-EA4C7A569A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333375" y="0"/>
            <a:ext cx="2667000" cy="1500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5" name="Google Shape;145;g3a052284e7e_2_80:notes">
            <a:extLst>
              <a:ext uri="{FF2B5EF4-FFF2-40B4-BE49-F238E27FC236}">
                <a16:creationId xmlns:a16="http://schemas.microsoft.com/office/drawing/2014/main" id="{09AB8606-5A32-21E2-CBF0-EBDF9A951C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br>
              <a:rPr lang="uk" sz="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3a052284e7e_2_80:notes">
            <a:extLst>
              <a:ext uri="{FF2B5EF4-FFF2-40B4-BE49-F238E27FC236}">
                <a16:creationId xmlns:a16="http://schemas.microsoft.com/office/drawing/2014/main" id="{0FF936DC-7F76-DA97-86FE-B82F84BD86D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uk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29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8338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a052284e7e_2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33375" y="0"/>
            <a:ext cx="2667000" cy="1500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Google Shape;106;g3a052284e7e_2_44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g3a052284e7e_2_44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uk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>
          <a:extLst>
            <a:ext uri="{FF2B5EF4-FFF2-40B4-BE49-F238E27FC236}">
              <a16:creationId xmlns:a16="http://schemas.microsoft.com/office/drawing/2014/main" id="{B4EA5BBA-88BC-1C8D-CC71-3A684F959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a052284e7e_2_80:notes">
            <a:extLst>
              <a:ext uri="{FF2B5EF4-FFF2-40B4-BE49-F238E27FC236}">
                <a16:creationId xmlns:a16="http://schemas.microsoft.com/office/drawing/2014/main" id="{79E44F7D-5774-D1ED-C7D8-F90F1CB339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333375" y="0"/>
            <a:ext cx="2667000" cy="1500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5" name="Google Shape;145;g3a052284e7e_2_80:notes">
            <a:extLst>
              <a:ext uri="{FF2B5EF4-FFF2-40B4-BE49-F238E27FC236}">
                <a16:creationId xmlns:a16="http://schemas.microsoft.com/office/drawing/2014/main" id="{DA58241B-4778-9906-0D18-1F40E876DC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br>
              <a:rPr lang="uk" sz="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3a052284e7e_2_80:notes">
            <a:extLst>
              <a:ext uri="{FF2B5EF4-FFF2-40B4-BE49-F238E27FC236}">
                <a16:creationId xmlns:a16="http://schemas.microsoft.com/office/drawing/2014/main" id="{6BE47056-09F1-CF40-41BA-45EE2BDD34B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uk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30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05118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>
          <a:extLst>
            <a:ext uri="{FF2B5EF4-FFF2-40B4-BE49-F238E27FC236}">
              <a16:creationId xmlns:a16="http://schemas.microsoft.com/office/drawing/2014/main" id="{BE42D75C-F25B-0870-1408-891C13DF8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a052284e7e_2_80:notes">
            <a:extLst>
              <a:ext uri="{FF2B5EF4-FFF2-40B4-BE49-F238E27FC236}">
                <a16:creationId xmlns:a16="http://schemas.microsoft.com/office/drawing/2014/main" id="{41A3215D-2EBA-E05A-A097-A60528528E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333375" y="0"/>
            <a:ext cx="2667000" cy="1500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5" name="Google Shape;145;g3a052284e7e_2_80:notes">
            <a:extLst>
              <a:ext uri="{FF2B5EF4-FFF2-40B4-BE49-F238E27FC236}">
                <a16:creationId xmlns:a16="http://schemas.microsoft.com/office/drawing/2014/main" id="{2DFFF5E1-3AC2-8E7E-D616-9E6CDA3858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endParaRPr sz="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3a052284e7e_2_80:notes">
            <a:extLst>
              <a:ext uri="{FF2B5EF4-FFF2-40B4-BE49-F238E27FC236}">
                <a16:creationId xmlns:a16="http://schemas.microsoft.com/office/drawing/2014/main" id="{8D77DCE3-6BCC-B1EB-C322-B0821E38AB0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uk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31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2400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>
          <a:extLst>
            <a:ext uri="{FF2B5EF4-FFF2-40B4-BE49-F238E27FC236}">
              <a16:creationId xmlns:a16="http://schemas.microsoft.com/office/drawing/2014/main" id="{74F467F4-59DB-9F9F-55B5-4B0182D5F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a052284e7e_2_80:notes">
            <a:extLst>
              <a:ext uri="{FF2B5EF4-FFF2-40B4-BE49-F238E27FC236}">
                <a16:creationId xmlns:a16="http://schemas.microsoft.com/office/drawing/2014/main" id="{1F317098-211D-DE16-236A-EB3C766B94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333375" y="0"/>
            <a:ext cx="2667000" cy="1500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5" name="Google Shape;145;g3a052284e7e_2_80:notes">
            <a:extLst>
              <a:ext uri="{FF2B5EF4-FFF2-40B4-BE49-F238E27FC236}">
                <a16:creationId xmlns:a16="http://schemas.microsoft.com/office/drawing/2014/main" id="{1F9B78DC-A858-4CDF-BDFE-2C4276BD7C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endParaRPr sz="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3a052284e7e_2_80:notes">
            <a:extLst>
              <a:ext uri="{FF2B5EF4-FFF2-40B4-BE49-F238E27FC236}">
                <a16:creationId xmlns:a16="http://schemas.microsoft.com/office/drawing/2014/main" id="{7C718A23-B97A-5155-D91F-77BB2BA36DE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uk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32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97512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>
          <a:extLst>
            <a:ext uri="{FF2B5EF4-FFF2-40B4-BE49-F238E27FC236}">
              <a16:creationId xmlns:a16="http://schemas.microsoft.com/office/drawing/2014/main" id="{78192021-36E6-4C82-7635-706ABAB47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a052284e7e_2_80:notes">
            <a:extLst>
              <a:ext uri="{FF2B5EF4-FFF2-40B4-BE49-F238E27FC236}">
                <a16:creationId xmlns:a16="http://schemas.microsoft.com/office/drawing/2014/main" id="{BC6B81BE-2B10-A98A-8945-7A4342D2D0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333375" y="0"/>
            <a:ext cx="2667000" cy="1500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5" name="Google Shape;145;g3a052284e7e_2_80:notes">
            <a:extLst>
              <a:ext uri="{FF2B5EF4-FFF2-40B4-BE49-F238E27FC236}">
                <a16:creationId xmlns:a16="http://schemas.microsoft.com/office/drawing/2014/main" id="{7E96F478-A54E-48B4-822C-4C1587D0F0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br>
              <a:rPr lang="uk" sz="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3a052284e7e_2_80:notes">
            <a:extLst>
              <a:ext uri="{FF2B5EF4-FFF2-40B4-BE49-F238E27FC236}">
                <a16:creationId xmlns:a16="http://schemas.microsoft.com/office/drawing/2014/main" id="{9D24AEEC-2BCD-01DC-A8BB-492346840A1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uk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80573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>
          <a:extLst>
            <a:ext uri="{FF2B5EF4-FFF2-40B4-BE49-F238E27FC236}">
              <a16:creationId xmlns:a16="http://schemas.microsoft.com/office/drawing/2014/main" id="{F26B05BC-DCF7-695F-49F9-AF03B65EE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a052284e7e_2_44:notes">
            <a:extLst>
              <a:ext uri="{FF2B5EF4-FFF2-40B4-BE49-F238E27FC236}">
                <a16:creationId xmlns:a16="http://schemas.microsoft.com/office/drawing/2014/main" id="{9564083C-EB76-711F-F5A6-730EE27C9D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333375" y="0"/>
            <a:ext cx="2667000" cy="1500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Google Shape;106;g3a052284e7e_2_44:notes">
            <a:extLst>
              <a:ext uri="{FF2B5EF4-FFF2-40B4-BE49-F238E27FC236}">
                <a16:creationId xmlns:a16="http://schemas.microsoft.com/office/drawing/2014/main" id="{1F929F74-7CB4-9D5E-7CE2-2EDB11765B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g3a052284e7e_2_44:notes">
            <a:extLst>
              <a:ext uri="{FF2B5EF4-FFF2-40B4-BE49-F238E27FC236}">
                <a16:creationId xmlns:a16="http://schemas.microsoft.com/office/drawing/2014/main" id="{D10D09A6-DD01-7217-3799-CB8F51DE78D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uk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93420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>
          <a:extLst>
            <a:ext uri="{FF2B5EF4-FFF2-40B4-BE49-F238E27FC236}">
              <a16:creationId xmlns:a16="http://schemas.microsoft.com/office/drawing/2014/main" id="{41A4A9B0-8AB5-F97F-A009-950F927FC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a052284e7e_2_80:notes">
            <a:extLst>
              <a:ext uri="{FF2B5EF4-FFF2-40B4-BE49-F238E27FC236}">
                <a16:creationId xmlns:a16="http://schemas.microsoft.com/office/drawing/2014/main" id="{4AA44A42-B8C8-CA4B-EB53-8186A5F3CF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333375" y="0"/>
            <a:ext cx="2667000" cy="1500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5" name="Google Shape;145;g3a052284e7e_2_80:notes">
            <a:extLst>
              <a:ext uri="{FF2B5EF4-FFF2-40B4-BE49-F238E27FC236}">
                <a16:creationId xmlns:a16="http://schemas.microsoft.com/office/drawing/2014/main" id="{CA7D3016-B239-19BE-6E43-D944A4506F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uk" sz="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Додати про відмову від права власності</a:t>
            </a:r>
            <a:br>
              <a:rPr lang="uk" sz="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uk" sz="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Сюди додати терміни програми</a:t>
            </a:r>
            <a:br>
              <a:rPr lang="uk" sz="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3a052284e7e_2_80:notes">
            <a:extLst>
              <a:ext uri="{FF2B5EF4-FFF2-40B4-BE49-F238E27FC236}">
                <a16:creationId xmlns:a16="http://schemas.microsoft.com/office/drawing/2014/main" id="{6848579E-C9C7-FDBB-49E9-EA71AE82F42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uk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35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47205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>
          <a:extLst>
            <a:ext uri="{FF2B5EF4-FFF2-40B4-BE49-F238E27FC236}">
              <a16:creationId xmlns:a16="http://schemas.microsoft.com/office/drawing/2014/main" id="{9664273C-379A-FE7E-46C0-E0FECE2FF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a052284e7e_2_44:notes">
            <a:extLst>
              <a:ext uri="{FF2B5EF4-FFF2-40B4-BE49-F238E27FC236}">
                <a16:creationId xmlns:a16="http://schemas.microsoft.com/office/drawing/2014/main" id="{0A0DF3BC-FC80-6480-0E52-92E6D2D9C3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333375" y="0"/>
            <a:ext cx="2667000" cy="1500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Google Shape;106;g3a052284e7e_2_44:notes">
            <a:extLst>
              <a:ext uri="{FF2B5EF4-FFF2-40B4-BE49-F238E27FC236}">
                <a16:creationId xmlns:a16="http://schemas.microsoft.com/office/drawing/2014/main" id="{8126BA57-DC04-DEDC-2ABB-E7C0CE01F9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g3a052284e7e_2_44:notes">
            <a:extLst>
              <a:ext uri="{FF2B5EF4-FFF2-40B4-BE49-F238E27FC236}">
                <a16:creationId xmlns:a16="http://schemas.microsoft.com/office/drawing/2014/main" id="{54EE8392-F85C-ED8F-82EB-D645FB552CC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uk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38893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>
          <a:extLst>
            <a:ext uri="{FF2B5EF4-FFF2-40B4-BE49-F238E27FC236}">
              <a16:creationId xmlns:a16="http://schemas.microsoft.com/office/drawing/2014/main" id="{38E303B9-056A-968C-A35B-7F9D62993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a052284e7e_2_151:notes">
            <a:extLst>
              <a:ext uri="{FF2B5EF4-FFF2-40B4-BE49-F238E27FC236}">
                <a16:creationId xmlns:a16="http://schemas.microsoft.com/office/drawing/2014/main" id="{0B83E398-320E-454D-69FE-872CCE5A71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333375" y="0"/>
            <a:ext cx="2667000" cy="1500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9" name="Google Shape;219;g3a052284e7e_2_151:notes">
            <a:extLst>
              <a:ext uri="{FF2B5EF4-FFF2-40B4-BE49-F238E27FC236}">
                <a16:creationId xmlns:a16="http://schemas.microsoft.com/office/drawing/2014/main" id="{595A1FFE-40AA-3842-2B09-E24469062A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endParaRPr sz="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3a052284e7e_2_151:notes">
            <a:extLst>
              <a:ext uri="{FF2B5EF4-FFF2-40B4-BE49-F238E27FC236}">
                <a16:creationId xmlns:a16="http://schemas.microsoft.com/office/drawing/2014/main" id="{313703D3-F864-7188-483C-CA247F15BE8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uk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37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9711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a052284e7e_2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33375" y="0"/>
            <a:ext cx="2667000" cy="1500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2" name="Google Shape;192;g3a052284e7e_2_125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3a052284e7e_2_125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uk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38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54920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a052284e7e_2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55875" rIns="55875" bIns="55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uk" sz="900"/>
              <a:t>Кожен блок має різний розмір шрифтів</a:t>
            </a:r>
            <a:endParaRPr sz="900"/>
          </a:p>
        </p:txBody>
      </p:sp>
      <p:sp>
        <p:nvSpPr>
          <p:cNvPr id="134" name="Google Shape;134;g3a052284e7e_2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1370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a052284e7e_2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55875" rIns="55875" bIns="55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endParaRPr sz="900"/>
          </a:p>
        </p:txBody>
      </p:sp>
      <p:sp>
        <p:nvSpPr>
          <p:cNvPr id="115" name="Google Shape;115;g3a052284e7e_2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a052284e7e_2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55875" rIns="55875" bIns="55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uk" sz="900"/>
              <a:t>Кожен блок має різний розмір шрифтів</a:t>
            </a:r>
            <a:endParaRPr sz="900"/>
          </a:p>
        </p:txBody>
      </p:sp>
      <p:sp>
        <p:nvSpPr>
          <p:cNvPr id="134" name="Google Shape;134;g3a052284e7e_2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540100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a052284e7e_2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33375" y="0"/>
            <a:ext cx="2667000" cy="1500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9" name="Google Shape;219;g3a052284e7e_2_151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endParaRPr sz="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3a052284e7e_2_15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uk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41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05898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a052284e7e_2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33375" y="0"/>
            <a:ext cx="2667000" cy="1500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2" name="Google Shape;192;g3a052284e7e_2_125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3a052284e7e_2_125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uk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42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65636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a052284e7e_2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33375" y="0"/>
            <a:ext cx="2667000" cy="1500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2" name="Google Shape;192;g3a052284e7e_2_125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3a052284e7e_2_125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uk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43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98691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a052284e7e_2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33375" y="0"/>
            <a:ext cx="2667000" cy="1500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9" name="Google Shape;219;g3a052284e7e_2_151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endParaRPr sz="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3a052284e7e_2_15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uk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44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1705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a052284e7e_2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33375" y="0"/>
            <a:ext cx="2667000" cy="1500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2" name="Google Shape;192;g3a052284e7e_2_125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3a052284e7e_2_125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uk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45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272395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a052284e7e_2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33375" y="0"/>
            <a:ext cx="2667000" cy="1500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2" name="Google Shape;192;g3a052284e7e_2_125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3a052284e7e_2_125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uk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46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49991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a052284e7e_2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33375" y="0"/>
            <a:ext cx="2667000" cy="1500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2" name="Google Shape;192;g3a052284e7e_2_125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3a052284e7e_2_125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uk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47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338971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>
          <a:extLst>
            <a:ext uri="{FF2B5EF4-FFF2-40B4-BE49-F238E27FC236}">
              <a16:creationId xmlns:a16="http://schemas.microsoft.com/office/drawing/2014/main" id="{7AC7B68C-A81D-348B-BB3B-B7B0B45A6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a052284e7e_2_44:notes">
            <a:extLst>
              <a:ext uri="{FF2B5EF4-FFF2-40B4-BE49-F238E27FC236}">
                <a16:creationId xmlns:a16="http://schemas.microsoft.com/office/drawing/2014/main" id="{5C6479F1-DDAA-4319-B026-125C1900D7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333375" y="0"/>
            <a:ext cx="2667000" cy="1500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Google Shape;106;g3a052284e7e_2_44:notes">
            <a:extLst>
              <a:ext uri="{FF2B5EF4-FFF2-40B4-BE49-F238E27FC236}">
                <a16:creationId xmlns:a16="http://schemas.microsoft.com/office/drawing/2014/main" id="{77B64592-ACD7-AD6D-5065-61EAFFB336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g3a052284e7e_2_44:notes">
            <a:extLst>
              <a:ext uri="{FF2B5EF4-FFF2-40B4-BE49-F238E27FC236}">
                <a16:creationId xmlns:a16="http://schemas.microsoft.com/office/drawing/2014/main" id="{43AB9A55-721F-7964-B100-9FB77FD6FCF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uk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48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507898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>
          <a:extLst>
            <a:ext uri="{FF2B5EF4-FFF2-40B4-BE49-F238E27FC236}">
              <a16:creationId xmlns:a16="http://schemas.microsoft.com/office/drawing/2014/main" id="{C45201BF-DDB9-437F-6DA9-3B587716C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a052284e7e_2_80:notes">
            <a:extLst>
              <a:ext uri="{FF2B5EF4-FFF2-40B4-BE49-F238E27FC236}">
                <a16:creationId xmlns:a16="http://schemas.microsoft.com/office/drawing/2014/main" id="{0CAEEEF4-45A8-6A94-E710-254B1D2CDC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333375" y="0"/>
            <a:ext cx="2667000" cy="1500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5" name="Google Shape;145;g3a052284e7e_2_80:notes">
            <a:extLst>
              <a:ext uri="{FF2B5EF4-FFF2-40B4-BE49-F238E27FC236}">
                <a16:creationId xmlns:a16="http://schemas.microsoft.com/office/drawing/2014/main" id="{08E151F7-A661-B76C-8C53-7292DB765F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br>
              <a:rPr lang="uk" sz="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3a052284e7e_2_80:notes">
            <a:extLst>
              <a:ext uri="{FF2B5EF4-FFF2-40B4-BE49-F238E27FC236}">
                <a16:creationId xmlns:a16="http://schemas.microsoft.com/office/drawing/2014/main" id="{0E4ECF97-53E1-0DFC-9E9C-67BE22E529D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uk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49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145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>
          <a:extLst>
            <a:ext uri="{FF2B5EF4-FFF2-40B4-BE49-F238E27FC236}">
              <a16:creationId xmlns:a16="http://schemas.microsoft.com/office/drawing/2014/main" id="{8B99B31A-2407-7169-9C5D-9BD8A21A8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a052284e7e_2_80:notes">
            <a:extLst>
              <a:ext uri="{FF2B5EF4-FFF2-40B4-BE49-F238E27FC236}">
                <a16:creationId xmlns:a16="http://schemas.microsoft.com/office/drawing/2014/main" id="{1B7A4829-FCF4-9CA1-B162-D9D05DA6F1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333375" y="0"/>
            <a:ext cx="2667000" cy="1500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5" name="Google Shape;145;g3a052284e7e_2_80:notes">
            <a:extLst>
              <a:ext uri="{FF2B5EF4-FFF2-40B4-BE49-F238E27FC236}">
                <a16:creationId xmlns:a16="http://schemas.microsoft.com/office/drawing/2014/main" id="{8C7E799A-7550-655E-3DED-8B5789A20C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br>
              <a:rPr lang="uk" sz="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3a052284e7e_2_80:notes">
            <a:extLst>
              <a:ext uri="{FF2B5EF4-FFF2-40B4-BE49-F238E27FC236}">
                <a16:creationId xmlns:a16="http://schemas.microsoft.com/office/drawing/2014/main" id="{D2257A55-17E8-F037-D23E-030F559C981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uk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190943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>
          <a:extLst>
            <a:ext uri="{FF2B5EF4-FFF2-40B4-BE49-F238E27FC236}">
              <a16:creationId xmlns:a16="http://schemas.microsoft.com/office/drawing/2014/main" id="{3B089282-175C-D0F7-948B-57D58BEC3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a052284e7e_2_44:notes">
            <a:extLst>
              <a:ext uri="{FF2B5EF4-FFF2-40B4-BE49-F238E27FC236}">
                <a16:creationId xmlns:a16="http://schemas.microsoft.com/office/drawing/2014/main" id="{99822572-14D0-0E22-30F8-7F2FA09236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333375" y="0"/>
            <a:ext cx="2667000" cy="1500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Google Shape;106;g3a052284e7e_2_44:notes">
            <a:extLst>
              <a:ext uri="{FF2B5EF4-FFF2-40B4-BE49-F238E27FC236}">
                <a16:creationId xmlns:a16="http://schemas.microsoft.com/office/drawing/2014/main" id="{C06E10A0-8147-FEC0-54E7-845657F814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g3a052284e7e_2_44:notes">
            <a:extLst>
              <a:ext uri="{FF2B5EF4-FFF2-40B4-BE49-F238E27FC236}">
                <a16:creationId xmlns:a16="http://schemas.microsoft.com/office/drawing/2014/main" id="{1AA916C0-52AC-E32A-2B53-72DF043AA1E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uk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378704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>
          <a:extLst>
            <a:ext uri="{FF2B5EF4-FFF2-40B4-BE49-F238E27FC236}">
              <a16:creationId xmlns:a16="http://schemas.microsoft.com/office/drawing/2014/main" id="{53316D67-F5FB-366C-5EA7-09BF6B532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a052284e7e_2_125:notes">
            <a:extLst>
              <a:ext uri="{FF2B5EF4-FFF2-40B4-BE49-F238E27FC236}">
                <a16:creationId xmlns:a16="http://schemas.microsoft.com/office/drawing/2014/main" id="{298FE33E-1E1E-057B-16B2-F0F36F581D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333375" y="0"/>
            <a:ext cx="2667000" cy="1500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2" name="Google Shape;192;g3a052284e7e_2_125:notes">
            <a:extLst>
              <a:ext uri="{FF2B5EF4-FFF2-40B4-BE49-F238E27FC236}">
                <a16:creationId xmlns:a16="http://schemas.microsoft.com/office/drawing/2014/main" id="{F7EC0832-0F3D-4658-C16A-1CBE64B146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3a052284e7e_2_125:notes">
            <a:extLst>
              <a:ext uri="{FF2B5EF4-FFF2-40B4-BE49-F238E27FC236}">
                <a16:creationId xmlns:a16="http://schemas.microsoft.com/office/drawing/2014/main" id="{48B165AB-8A8E-CBE5-588F-7C4E760F783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uk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51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831962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>
          <a:extLst>
            <a:ext uri="{FF2B5EF4-FFF2-40B4-BE49-F238E27FC236}">
              <a16:creationId xmlns:a16="http://schemas.microsoft.com/office/drawing/2014/main" id="{58368A3C-D2B3-9CE4-559D-BC0C43F26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a052284e7e_2_151:notes">
            <a:extLst>
              <a:ext uri="{FF2B5EF4-FFF2-40B4-BE49-F238E27FC236}">
                <a16:creationId xmlns:a16="http://schemas.microsoft.com/office/drawing/2014/main" id="{B04E2CA3-1AE2-6674-BFF0-14E3D2D45C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333375" y="0"/>
            <a:ext cx="2667000" cy="1500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9" name="Google Shape;219;g3a052284e7e_2_151:notes">
            <a:extLst>
              <a:ext uri="{FF2B5EF4-FFF2-40B4-BE49-F238E27FC236}">
                <a16:creationId xmlns:a16="http://schemas.microsoft.com/office/drawing/2014/main" id="{E7292910-B88E-941F-D128-9409DC91A8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endParaRPr sz="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3a052284e7e_2_151:notes">
            <a:extLst>
              <a:ext uri="{FF2B5EF4-FFF2-40B4-BE49-F238E27FC236}">
                <a16:creationId xmlns:a16="http://schemas.microsoft.com/office/drawing/2014/main" id="{458B7B53-67CB-D7BB-FF85-F969DF843D6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uk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52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60823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>
          <a:extLst>
            <a:ext uri="{FF2B5EF4-FFF2-40B4-BE49-F238E27FC236}">
              <a16:creationId xmlns:a16="http://schemas.microsoft.com/office/drawing/2014/main" id="{F40998A4-BF1D-3C34-A01D-2D686B891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a052284e7e_2_151:notes">
            <a:extLst>
              <a:ext uri="{FF2B5EF4-FFF2-40B4-BE49-F238E27FC236}">
                <a16:creationId xmlns:a16="http://schemas.microsoft.com/office/drawing/2014/main" id="{77DE5ED6-B883-1DE1-395F-6C0919381D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333375" y="0"/>
            <a:ext cx="2667000" cy="1500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9" name="Google Shape;219;g3a052284e7e_2_151:notes">
            <a:extLst>
              <a:ext uri="{FF2B5EF4-FFF2-40B4-BE49-F238E27FC236}">
                <a16:creationId xmlns:a16="http://schemas.microsoft.com/office/drawing/2014/main" id="{86474137-5DB5-E84A-0FCE-85794D43F6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endParaRPr sz="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3a052284e7e_2_151:notes">
            <a:extLst>
              <a:ext uri="{FF2B5EF4-FFF2-40B4-BE49-F238E27FC236}">
                <a16:creationId xmlns:a16="http://schemas.microsoft.com/office/drawing/2014/main" id="{68DD8E7E-13DF-B120-1C6B-BE58A35574B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uk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53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203819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>
          <a:extLst>
            <a:ext uri="{FF2B5EF4-FFF2-40B4-BE49-F238E27FC236}">
              <a16:creationId xmlns:a16="http://schemas.microsoft.com/office/drawing/2014/main" id="{7DDEC449-97F8-5B96-C34F-C7A3E359D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a052284e7e_2_151:notes">
            <a:extLst>
              <a:ext uri="{FF2B5EF4-FFF2-40B4-BE49-F238E27FC236}">
                <a16:creationId xmlns:a16="http://schemas.microsoft.com/office/drawing/2014/main" id="{5D6EE8F9-D88C-D692-0E33-98DC268428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333375" y="0"/>
            <a:ext cx="2667000" cy="1500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9" name="Google Shape;219;g3a052284e7e_2_151:notes">
            <a:extLst>
              <a:ext uri="{FF2B5EF4-FFF2-40B4-BE49-F238E27FC236}">
                <a16:creationId xmlns:a16="http://schemas.microsoft.com/office/drawing/2014/main" id="{6BCF8966-EF3A-8F67-9DF8-A463CBD73F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endParaRPr sz="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3a052284e7e_2_151:notes">
            <a:extLst>
              <a:ext uri="{FF2B5EF4-FFF2-40B4-BE49-F238E27FC236}">
                <a16:creationId xmlns:a16="http://schemas.microsoft.com/office/drawing/2014/main" id="{AAC24877-D930-6F60-11CB-6A6C35E56EF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uk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54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705489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>
          <a:extLst>
            <a:ext uri="{FF2B5EF4-FFF2-40B4-BE49-F238E27FC236}">
              <a16:creationId xmlns:a16="http://schemas.microsoft.com/office/drawing/2014/main" id="{9EC912B7-E291-8D2C-DA56-747A29B08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a052284e7e_2_125:notes">
            <a:extLst>
              <a:ext uri="{FF2B5EF4-FFF2-40B4-BE49-F238E27FC236}">
                <a16:creationId xmlns:a16="http://schemas.microsoft.com/office/drawing/2014/main" id="{D92C5749-D1F0-5E8C-1F34-C2502D13F7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333375" y="0"/>
            <a:ext cx="2667000" cy="1500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2" name="Google Shape;192;g3a052284e7e_2_125:notes">
            <a:extLst>
              <a:ext uri="{FF2B5EF4-FFF2-40B4-BE49-F238E27FC236}">
                <a16:creationId xmlns:a16="http://schemas.microsoft.com/office/drawing/2014/main" id="{17FD123A-7874-854F-9DC2-2C32FCA2AB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3a052284e7e_2_125:notes">
            <a:extLst>
              <a:ext uri="{FF2B5EF4-FFF2-40B4-BE49-F238E27FC236}">
                <a16:creationId xmlns:a16="http://schemas.microsoft.com/office/drawing/2014/main" id="{DAC765BA-C4F1-703B-7DD1-DDF1BC15614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uk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55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767034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>
          <a:extLst>
            <a:ext uri="{FF2B5EF4-FFF2-40B4-BE49-F238E27FC236}">
              <a16:creationId xmlns:a16="http://schemas.microsoft.com/office/drawing/2014/main" id="{C042B7AA-80C9-5475-1F44-CF4233716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a052284e7e_2_151:notes">
            <a:extLst>
              <a:ext uri="{FF2B5EF4-FFF2-40B4-BE49-F238E27FC236}">
                <a16:creationId xmlns:a16="http://schemas.microsoft.com/office/drawing/2014/main" id="{CF21E41A-CA62-FA79-E942-300D4E53AC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333375" y="0"/>
            <a:ext cx="2667000" cy="1500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9" name="Google Shape;219;g3a052284e7e_2_151:notes">
            <a:extLst>
              <a:ext uri="{FF2B5EF4-FFF2-40B4-BE49-F238E27FC236}">
                <a16:creationId xmlns:a16="http://schemas.microsoft.com/office/drawing/2014/main" id="{BD5624F3-3DF6-4391-7229-B406BE6F6E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endParaRPr sz="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3a052284e7e_2_151:notes">
            <a:extLst>
              <a:ext uri="{FF2B5EF4-FFF2-40B4-BE49-F238E27FC236}">
                <a16:creationId xmlns:a16="http://schemas.microsoft.com/office/drawing/2014/main" id="{410B5222-0056-BEC6-3C76-4752BECEC3E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uk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56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568101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>
          <a:extLst>
            <a:ext uri="{FF2B5EF4-FFF2-40B4-BE49-F238E27FC236}">
              <a16:creationId xmlns:a16="http://schemas.microsoft.com/office/drawing/2014/main" id="{9567FD0F-A6AF-283F-9270-CD7567E35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a052284e7e_2_151:notes">
            <a:extLst>
              <a:ext uri="{FF2B5EF4-FFF2-40B4-BE49-F238E27FC236}">
                <a16:creationId xmlns:a16="http://schemas.microsoft.com/office/drawing/2014/main" id="{DBB64A2E-3FAC-7F86-E7C1-1DB5AAF099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333375" y="0"/>
            <a:ext cx="2667000" cy="1500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9" name="Google Shape;219;g3a052284e7e_2_151:notes">
            <a:extLst>
              <a:ext uri="{FF2B5EF4-FFF2-40B4-BE49-F238E27FC236}">
                <a16:creationId xmlns:a16="http://schemas.microsoft.com/office/drawing/2014/main" id="{F15555B2-D007-121C-14F0-D614F9D286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endParaRPr sz="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3a052284e7e_2_151:notes">
            <a:extLst>
              <a:ext uri="{FF2B5EF4-FFF2-40B4-BE49-F238E27FC236}">
                <a16:creationId xmlns:a16="http://schemas.microsoft.com/office/drawing/2014/main" id="{C80A2F5B-B7BE-1648-7373-B5E40C3C76F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uk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57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328689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>
          <a:extLst>
            <a:ext uri="{FF2B5EF4-FFF2-40B4-BE49-F238E27FC236}">
              <a16:creationId xmlns:a16="http://schemas.microsoft.com/office/drawing/2014/main" id="{320438CC-E42A-7573-77E1-AC136B163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a052284e7e_0_24:notes">
            <a:extLst>
              <a:ext uri="{FF2B5EF4-FFF2-40B4-BE49-F238E27FC236}">
                <a16:creationId xmlns:a16="http://schemas.microsoft.com/office/drawing/2014/main" id="{4B402018-26A0-0E11-CB83-3E4FCA3DE8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55875" rIns="55875" bIns="55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uk" sz="900"/>
              <a:t>Кінець цього тижня, початок наступного</a:t>
            </a:r>
            <a:endParaRPr sz="900"/>
          </a:p>
        </p:txBody>
      </p:sp>
      <p:sp>
        <p:nvSpPr>
          <p:cNvPr id="91" name="Google Shape;91;g3a052284e7e_0_24:notes">
            <a:extLst>
              <a:ext uri="{FF2B5EF4-FFF2-40B4-BE49-F238E27FC236}">
                <a16:creationId xmlns:a16="http://schemas.microsoft.com/office/drawing/2014/main" id="{5259437D-505E-01F5-FA38-41A551720E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0065435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>
          <a:extLst>
            <a:ext uri="{FF2B5EF4-FFF2-40B4-BE49-F238E27FC236}">
              <a16:creationId xmlns:a16="http://schemas.microsoft.com/office/drawing/2014/main" id="{47E276D5-209E-6B86-0D58-004653E9E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a052284e7e_0_24:notes">
            <a:extLst>
              <a:ext uri="{FF2B5EF4-FFF2-40B4-BE49-F238E27FC236}">
                <a16:creationId xmlns:a16="http://schemas.microsoft.com/office/drawing/2014/main" id="{9EE95856-EA90-8442-422F-A5DEF343CB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55875" rIns="55875" bIns="55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uk" sz="900"/>
              <a:t>Кінець цього тижня, початок наступного</a:t>
            </a:r>
            <a:endParaRPr sz="900"/>
          </a:p>
        </p:txBody>
      </p:sp>
      <p:sp>
        <p:nvSpPr>
          <p:cNvPr id="91" name="Google Shape;91;g3a052284e7e_0_24:notes">
            <a:extLst>
              <a:ext uri="{FF2B5EF4-FFF2-40B4-BE49-F238E27FC236}">
                <a16:creationId xmlns:a16="http://schemas.microsoft.com/office/drawing/2014/main" id="{163ECD31-28D1-3A96-8367-31730D1BA2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16900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>
          <a:extLst>
            <a:ext uri="{FF2B5EF4-FFF2-40B4-BE49-F238E27FC236}">
              <a16:creationId xmlns:a16="http://schemas.microsoft.com/office/drawing/2014/main" id="{E2CD3F45-97F8-E340-0891-CE73AADD6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a052284e7e_2_52:notes">
            <a:extLst>
              <a:ext uri="{FF2B5EF4-FFF2-40B4-BE49-F238E27FC236}">
                <a16:creationId xmlns:a16="http://schemas.microsoft.com/office/drawing/2014/main" id="{C24C5E42-E7C4-6C91-234E-06F1604C1F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55875" rIns="55875" bIns="55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endParaRPr sz="900"/>
          </a:p>
        </p:txBody>
      </p:sp>
      <p:sp>
        <p:nvSpPr>
          <p:cNvPr id="115" name="Google Shape;115;g3a052284e7e_2_52:notes">
            <a:extLst>
              <a:ext uri="{FF2B5EF4-FFF2-40B4-BE49-F238E27FC236}">
                <a16:creationId xmlns:a16="http://schemas.microsoft.com/office/drawing/2014/main" id="{72FA513B-90A6-9094-5E4F-2D8E31B030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65033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a052284e7e_2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55875" rIns="55875" bIns="55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endParaRPr sz="900" dirty="0"/>
          </a:p>
        </p:txBody>
      </p:sp>
      <p:sp>
        <p:nvSpPr>
          <p:cNvPr id="134" name="Google Shape;134;g3a052284e7e_2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a052284e7e_2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33375" y="0"/>
            <a:ext cx="2667000" cy="1500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5" name="Google Shape;145;g3a052284e7e_2_80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br>
              <a:rPr lang="uk" sz="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3a052284e7e_2_80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uk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a052284e7e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33375" y="0"/>
            <a:ext cx="2667000" cy="1500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5" name="Google Shape;165;g3a052284e7e_2_99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3a052284e7e_2_99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0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uk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 txBox="1">
            <a:spLocks noGrp="1"/>
          </p:cNvSpPr>
          <p:nvPr>
            <p:ph type="title"/>
          </p:nvPr>
        </p:nvSpPr>
        <p:spPr>
          <a:xfrm>
            <a:off x="536214" y="516961"/>
            <a:ext cx="4023900" cy="70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body" idx="1"/>
          </p:nvPr>
        </p:nvSpPr>
        <p:spPr>
          <a:xfrm>
            <a:off x="2019330" y="1581469"/>
            <a:ext cx="6483150" cy="2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50" cy="2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50" cy="16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obj">
  <p:cSld name="OBJECT">
    <p:bg>
      <p:bgPr>
        <a:solidFill>
          <a:srgbClr val="F3F2E9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031" y="1171584"/>
            <a:ext cx="2085677" cy="280033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6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50" cy="2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50" cy="16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536214" y="516961"/>
            <a:ext cx="4023900" cy="70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397755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2"/>
          </p:nvPr>
        </p:nvSpPr>
        <p:spPr>
          <a:xfrm>
            <a:off x="4709160" y="1183005"/>
            <a:ext cx="397755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50" cy="2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50" cy="16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5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15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15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15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9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hyperlink" Target="https://zakon.rada.gov.ua/laws/show/1103-2025-%D0%BF#n10" TargetMode="External"/><Relationship Id="rId4" Type="http://schemas.openxmlformats.org/officeDocument/2006/relationships/hyperlink" Target="https://zakon.rada.gov.ua/rada/show/v1591731-13#Tex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auc.org.ua/sites/default/files/vidpovid_ministerstva_finansiv_ukrayiny.pdf" TargetMode="External"/><Relationship Id="rId4" Type="http://schemas.openxmlformats.org/officeDocument/2006/relationships/hyperlink" Target="https://zakon.rada.gov.ua/laws/show/1103-2025-%D0%BF?find=1&amp;text=%D0%B1%D0%B0%D0%BB%D0%B0%D0%BD%D1%81#w1_2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hyperlink" Target="https://zakon-pro.ligazakon.net/document/RE28215?ed=2025_02_24&amp;an=32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zakon-pro.ligazakon.net/document/RE24938?ed=2025_02_24&amp;an=22" TargetMode="External"/><Relationship Id="rId5" Type="http://schemas.openxmlformats.org/officeDocument/2006/relationships/hyperlink" Target="https://zakon-pro.ligazakon.net/document/RE13237?ed=2021_07_09&amp;an=19" TargetMode="External"/><Relationship Id="rId4" Type="http://schemas.openxmlformats.org/officeDocument/2006/relationships/hyperlink" Target="https://zakon-pro.ligazakon.net/document/REG4186?ed=2024_11_0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zakon.rada.gov.ua/laws/show/996-14#Text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i.factor.ua/ukr/law-70/section-392/article-32626/" TargetMode="External"/><Relationship Id="rId4" Type="http://schemas.openxmlformats.org/officeDocument/2006/relationships/hyperlink" Target="https://zakon.rada.gov.ua/laws/show/z1336-16#Text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zakon.rada.gov.ua/laws/show/2768-14#Text" TargetMode="External"/><Relationship Id="rId4" Type="http://schemas.microsoft.com/office/2007/relationships/hdphoto" Target="../media/hdphoto1.wdp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hyperlink" Target="https://zakon.rada.gov.ua/laws/show/280/97-%D0%B2%D1%80#Text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zakon.rada.gov.ua/laws/show/2768-14#Text" TargetMode="External"/><Relationship Id="rId5" Type="http://schemas.openxmlformats.org/officeDocument/2006/relationships/hyperlink" Target="https://zakon.rada.gov.ua/laws/show/4196-20#Text" TargetMode="External"/><Relationship Id="rId4" Type="http://schemas.microsoft.com/office/2007/relationships/hdphoto" Target="../media/hdphoto1.wd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5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png"/><Relationship Id="rId7" Type="http://schemas.openxmlformats.org/officeDocument/2006/relationships/hyperlink" Target="https://decentralization.ua/news/20178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hyperlink" Target="https://www.kmu.gov.ua/npas/pro-zatverdzhennia-poriadku-peredachi-derzhavnoho-ta-komunalnoho-maina-na-pravi-s1103080925" TargetMode="External"/><Relationship Id="rId4" Type="http://schemas.openxmlformats.org/officeDocument/2006/relationships/hyperlink" Target="https://zakon.rada.gov.ua/laws/show/280/97-%D0%B2%D1%80#n2109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1563" y="502694"/>
            <a:ext cx="3057500" cy="3987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925" y="87083"/>
            <a:ext cx="9014138" cy="496932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9"/>
          <p:cNvSpPr txBox="1"/>
          <p:nvPr/>
        </p:nvSpPr>
        <p:spPr>
          <a:xfrm>
            <a:off x="667723" y="1547588"/>
            <a:ext cx="6510900" cy="1486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12700" marR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2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УЗУФРУКТ </a:t>
            </a:r>
            <a:endParaRPr sz="3200" b="1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2700" marR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2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КОМУНАЛЬНОГО </a:t>
            </a:r>
            <a:endParaRPr sz="3200" b="1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2700" marR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2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МАЙНА: </a:t>
            </a:r>
            <a:endParaRPr sz="3200" b="1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4" name="Google Shape;84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7734" y="533111"/>
            <a:ext cx="1671066" cy="4366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9"/>
          <p:cNvSpPr txBox="1"/>
          <p:nvPr/>
        </p:nvSpPr>
        <p:spPr>
          <a:xfrm>
            <a:off x="667723" y="3034534"/>
            <a:ext cx="36150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12700" marR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0" i="0" u="none" strike="noStrike" cap="none" dirty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особливості для ОМС базового рівня</a:t>
            </a:r>
            <a:endParaRPr sz="1800" b="0" i="0" u="none" strike="noStrike" cap="none" dirty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87" name="Google Shape;87;p19" title="Group 2608.png"/>
          <p:cNvPicPr preferRelativeResize="0"/>
          <p:nvPr/>
        </p:nvPicPr>
        <p:blipFill rotWithShape="1">
          <a:blip r:embed="rId6">
            <a:alphaModFix/>
          </a:blip>
          <a:srcRect r="30371"/>
          <a:stretch/>
        </p:blipFill>
        <p:spPr>
          <a:xfrm>
            <a:off x="2615227" y="538200"/>
            <a:ext cx="1671076" cy="36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9" title="Шар 1.png"/>
          <p:cNvPicPr preferRelativeResize="0"/>
          <p:nvPr/>
        </p:nvPicPr>
        <p:blipFill rotWithShape="1">
          <a:blip r:embed="rId7">
            <a:alphaModFix/>
          </a:blip>
          <a:srcRect l="189" r="189"/>
          <a:stretch/>
        </p:blipFill>
        <p:spPr>
          <a:xfrm>
            <a:off x="4562725" y="533111"/>
            <a:ext cx="544913" cy="4366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5;p19">
            <a:extLst>
              <a:ext uri="{FF2B5EF4-FFF2-40B4-BE49-F238E27FC236}">
                <a16:creationId xmlns:a16="http://schemas.microsoft.com/office/drawing/2014/main" id="{A7AD8EA2-63F7-323C-888F-83592CF05AFF}"/>
              </a:ext>
            </a:extLst>
          </p:cNvPr>
          <p:cNvSpPr txBox="1"/>
          <p:nvPr/>
        </p:nvSpPr>
        <p:spPr>
          <a:xfrm>
            <a:off x="667723" y="4153373"/>
            <a:ext cx="3615000" cy="286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12700" marR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i="0" u="none" strike="noStrike" cap="none" dirty="0">
                <a:solidFill>
                  <a:srgbClr val="00000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Київ, 11.11.2025</a:t>
            </a:r>
            <a:endParaRPr sz="1800" i="0" u="none" strike="noStrike" cap="none" dirty="0">
              <a:solidFill>
                <a:srgbClr val="000000"/>
              </a:solidFill>
              <a:latin typeface="Montserrat" panose="00000500000000000000" pitchFamily="2" charset="-52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>
          <a:extLst>
            <a:ext uri="{FF2B5EF4-FFF2-40B4-BE49-F238E27FC236}">
              <a16:creationId xmlns:a16="http://schemas.microsoft.com/office/drawing/2014/main" id="{F4F6E4F2-16E7-6813-906A-C78E6B0D6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>
            <a:extLst>
              <a:ext uri="{FF2B5EF4-FFF2-40B4-BE49-F238E27FC236}">
                <a16:creationId xmlns:a16="http://schemas.microsoft.com/office/drawing/2014/main" id="{F7D7992B-94B1-0867-705F-D6449544BACA}"/>
              </a:ext>
            </a:extLst>
          </p:cNvPr>
          <p:cNvSpPr/>
          <p:nvPr/>
        </p:nvSpPr>
        <p:spPr>
          <a:xfrm>
            <a:off x="575243" y="366936"/>
            <a:ext cx="6500472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 зв’язку з цим ви питали:</a:t>
            </a:r>
            <a:endParaRPr sz="18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5">
            <a:extLst>
              <a:ext uri="{FF2B5EF4-FFF2-40B4-BE49-F238E27FC236}">
                <a16:creationId xmlns:a16="http://schemas.microsoft.com/office/drawing/2014/main" id="{63C62B9E-453E-34A9-2257-B03F44D355F6}"/>
              </a:ext>
            </a:extLst>
          </p:cNvPr>
          <p:cNvSpPr/>
          <p:nvPr/>
        </p:nvSpPr>
        <p:spPr>
          <a:xfrm flipH="1">
            <a:off x="7951500" y="4438725"/>
            <a:ext cx="1192500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E9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5">
            <a:extLst>
              <a:ext uri="{FF2B5EF4-FFF2-40B4-BE49-F238E27FC236}">
                <a16:creationId xmlns:a16="http://schemas.microsoft.com/office/drawing/2014/main" id="{C4877CCE-5237-F470-B127-174AB4EE58B7}"/>
              </a:ext>
            </a:extLst>
          </p:cNvPr>
          <p:cNvSpPr/>
          <p:nvPr/>
        </p:nvSpPr>
        <p:spPr>
          <a:xfrm>
            <a:off x="463569" y="810724"/>
            <a:ext cx="7419278" cy="3232312"/>
          </a:xfrm>
          <a:prstGeom prst="roundRect">
            <a:avLst>
              <a:gd name="adj" fmla="val 7233"/>
            </a:avLst>
          </a:prstGeom>
          <a:solidFill>
            <a:srgbClr val="F3F2E9"/>
          </a:solidFill>
          <a:ln>
            <a:noFill/>
          </a:ln>
          <a:effectLst>
            <a:outerShdw blurRad="81297" dist="27099" dir="9000000" algn="bl" rotWithShape="0">
              <a:srgbClr val="000000">
                <a:alpha val="24313"/>
              </a:srgbClr>
            </a:outerShdw>
          </a:effectLst>
        </p:spPr>
        <p:txBody>
          <a:bodyPr spcFirstLastPara="1" wrap="square" lIns="65050" tIns="65050" rIns="65050" bIns="6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b="0" i="0" u="none" strike="noStrike" cap="none" dirty="0">
              <a:solidFill>
                <a:srgbClr val="000000"/>
              </a:solidFill>
              <a:latin typeface="Montserrat" panose="00000500000000000000" pitchFamily="2" charset="-52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5205A277-EBB5-AE8A-F26D-0C84DAA85A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06121"/>
              </p:ext>
            </p:extLst>
          </p:nvPr>
        </p:nvGraphicFramePr>
        <p:xfrm>
          <a:off x="778867" y="1100464"/>
          <a:ext cx="6803962" cy="2741864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29866">
                  <a:extLst>
                    <a:ext uri="{9D8B030D-6E8A-4147-A177-3AD203B41FA5}">
                      <a16:colId xmlns:a16="http://schemas.microsoft.com/office/drawing/2014/main" val="1987831800"/>
                    </a:ext>
                  </a:extLst>
                </a:gridCol>
                <a:gridCol w="6274096">
                  <a:extLst>
                    <a:ext uri="{9D8B030D-6E8A-4147-A177-3AD203B41FA5}">
                      <a16:colId xmlns:a16="http://schemas.microsoft.com/office/drawing/2014/main" val="2164560896"/>
                    </a:ext>
                  </a:extLst>
                </a:gridCol>
              </a:tblGrid>
              <a:tr h="5670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uk-UA" sz="1400" dirty="0">
                        <a:effectLst/>
                        <a:latin typeface="Montserrat" panose="00000500000000000000" pitchFamily="2" charset="-52"/>
                        <a:ea typeface="Aptos"/>
                        <a:cs typeface="Apto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Яке майно підлягає передачі в статутний капітал, а яке передається узуфруктом реорганізованому КП</a:t>
                      </a:r>
                      <a:r>
                        <a:rPr lang="uk-UA" sz="1400" dirty="0">
                          <a:effectLst/>
                          <a:latin typeface="Montserrat" panose="00000500000000000000" pitchFamily="2" charset="-52"/>
                        </a:rPr>
                        <a:t>?</a:t>
                      </a:r>
                      <a:endParaRPr lang="uk-UA" sz="1400" dirty="0">
                        <a:effectLst/>
                        <a:latin typeface="Montserrat" panose="00000500000000000000" pitchFamily="2" charset="-52"/>
                        <a:ea typeface="Aptos"/>
                        <a:cs typeface="Apto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7860908"/>
                  </a:ext>
                </a:extLst>
              </a:tr>
              <a:tr h="10464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uk-UA" sz="1400" dirty="0">
                        <a:effectLst/>
                        <a:latin typeface="Montserrat" panose="00000500000000000000" pitchFamily="2" charset="-52"/>
                        <a:ea typeface="Aptos"/>
                        <a:cs typeface="Apto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Montserrat" panose="00000500000000000000" pitchFamily="2" charset="-52"/>
                        </a:rPr>
                        <a:t>Чи є вимоги до переліків приватизації у відношенні майна, щодо якого встановлюється узуфрукт?</a:t>
                      </a:r>
                      <a:endParaRPr lang="uk-UA" sz="1400" dirty="0">
                        <a:effectLst/>
                        <a:latin typeface="Montserrat" panose="00000500000000000000" pitchFamily="2" charset="-52"/>
                        <a:ea typeface="Aptos"/>
                        <a:cs typeface="Apto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6216380"/>
                  </a:ext>
                </a:extLst>
              </a:tr>
              <a:tr h="10464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uk-UA" sz="1400" dirty="0">
                        <a:effectLst/>
                        <a:latin typeface="Montserrat" panose="00000500000000000000" pitchFamily="2" charset="-52"/>
                        <a:ea typeface="Aptos"/>
                        <a:cs typeface="Apto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Чи можуть передаватись на праві узуфрукту об’єкти нерухомого майна комунальної власності комунальним підприємствам  в перехідний період, а також після перетворення на ТОВ, якщо такі об’єкти не включені до переліку майна, що не підлягає приватизації</a:t>
                      </a:r>
                      <a:endParaRPr lang="uk-UA" sz="1400" dirty="0">
                        <a:effectLst/>
                        <a:latin typeface="Montserrat" panose="00000500000000000000" pitchFamily="2" charset="-52"/>
                        <a:ea typeface="Aptos"/>
                        <a:cs typeface="Apto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78417060"/>
                  </a:ext>
                </a:extLst>
              </a:tr>
            </a:tbl>
          </a:graphicData>
        </a:graphic>
      </p:graphicFrame>
      <p:grpSp>
        <p:nvGrpSpPr>
          <p:cNvPr id="3" name="Google Shape;151;p25">
            <a:extLst>
              <a:ext uri="{FF2B5EF4-FFF2-40B4-BE49-F238E27FC236}">
                <a16:creationId xmlns:a16="http://schemas.microsoft.com/office/drawing/2014/main" id="{F9358C1B-76A4-7669-BD43-91C63201D4F8}"/>
              </a:ext>
            </a:extLst>
          </p:cNvPr>
          <p:cNvGrpSpPr/>
          <p:nvPr/>
        </p:nvGrpSpPr>
        <p:grpSpPr>
          <a:xfrm>
            <a:off x="897814" y="1222097"/>
            <a:ext cx="301650" cy="301650"/>
            <a:chOff x="2938502" y="4630003"/>
            <a:chExt cx="603300" cy="603300"/>
          </a:xfrm>
        </p:grpSpPr>
        <p:sp>
          <p:nvSpPr>
            <p:cNvPr id="4" name="Google Shape;152;p25">
              <a:extLst>
                <a:ext uri="{FF2B5EF4-FFF2-40B4-BE49-F238E27FC236}">
                  <a16:creationId xmlns:a16="http://schemas.microsoft.com/office/drawing/2014/main" id="{3A7CFBD2-04A1-D848-C27F-D7C8C083DF41}"/>
                </a:ext>
              </a:extLst>
            </p:cNvPr>
            <p:cNvSpPr/>
            <p:nvPr/>
          </p:nvSpPr>
          <p:spPr>
            <a:xfrm>
              <a:off x="2938502" y="4630003"/>
              <a:ext cx="603300" cy="603300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475" tIns="34475" rIns="34475" bIns="344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" name="Google Shape;153;p25">
              <a:extLst>
                <a:ext uri="{FF2B5EF4-FFF2-40B4-BE49-F238E27FC236}">
                  <a16:creationId xmlns:a16="http://schemas.microsoft.com/office/drawing/2014/main" id="{C633FAF3-D441-C6F3-B51D-4E59CE0E3BE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070448" y="4782938"/>
              <a:ext cx="339469" cy="280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Google Shape;157;p25">
            <a:extLst>
              <a:ext uri="{FF2B5EF4-FFF2-40B4-BE49-F238E27FC236}">
                <a16:creationId xmlns:a16="http://schemas.microsoft.com/office/drawing/2014/main" id="{DE90D738-B37C-176B-B356-33F19B66ADDF}"/>
              </a:ext>
            </a:extLst>
          </p:cNvPr>
          <p:cNvGrpSpPr/>
          <p:nvPr/>
        </p:nvGrpSpPr>
        <p:grpSpPr>
          <a:xfrm>
            <a:off x="886477" y="2006378"/>
            <a:ext cx="301650" cy="301650"/>
            <a:chOff x="2938502" y="4630003"/>
            <a:chExt cx="603300" cy="603300"/>
          </a:xfrm>
        </p:grpSpPr>
        <p:sp>
          <p:nvSpPr>
            <p:cNvPr id="7" name="Google Shape;158;p25">
              <a:extLst>
                <a:ext uri="{FF2B5EF4-FFF2-40B4-BE49-F238E27FC236}">
                  <a16:creationId xmlns:a16="http://schemas.microsoft.com/office/drawing/2014/main" id="{141483BB-92EC-901C-5F9A-C2687681C91F}"/>
                </a:ext>
              </a:extLst>
            </p:cNvPr>
            <p:cNvSpPr/>
            <p:nvPr/>
          </p:nvSpPr>
          <p:spPr>
            <a:xfrm>
              <a:off x="2938502" y="4630003"/>
              <a:ext cx="603300" cy="603300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475" tIns="34475" rIns="34475" bIns="344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" name="Google Shape;159;p25">
              <a:extLst>
                <a:ext uri="{FF2B5EF4-FFF2-40B4-BE49-F238E27FC236}">
                  <a16:creationId xmlns:a16="http://schemas.microsoft.com/office/drawing/2014/main" id="{AEE9B3C7-68EC-C271-1FA7-BF81767692A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070448" y="4782938"/>
              <a:ext cx="339469" cy="280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Google Shape;157;p25">
            <a:extLst>
              <a:ext uri="{FF2B5EF4-FFF2-40B4-BE49-F238E27FC236}">
                <a16:creationId xmlns:a16="http://schemas.microsoft.com/office/drawing/2014/main" id="{61778F88-1F67-08A4-A313-04D27FB2FE63}"/>
              </a:ext>
            </a:extLst>
          </p:cNvPr>
          <p:cNvGrpSpPr/>
          <p:nvPr/>
        </p:nvGrpSpPr>
        <p:grpSpPr>
          <a:xfrm>
            <a:off x="886477" y="2728316"/>
            <a:ext cx="301650" cy="301650"/>
            <a:chOff x="2938502" y="4630003"/>
            <a:chExt cx="603300" cy="603300"/>
          </a:xfrm>
        </p:grpSpPr>
        <p:sp>
          <p:nvSpPr>
            <p:cNvPr id="13" name="Google Shape;158;p25">
              <a:extLst>
                <a:ext uri="{FF2B5EF4-FFF2-40B4-BE49-F238E27FC236}">
                  <a16:creationId xmlns:a16="http://schemas.microsoft.com/office/drawing/2014/main" id="{C8281CAE-7465-0CFB-6A1C-BC51901CF0C6}"/>
                </a:ext>
              </a:extLst>
            </p:cNvPr>
            <p:cNvSpPr/>
            <p:nvPr/>
          </p:nvSpPr>
          <p:spPr>
            <a:xfrm>
              <a:off x="2938502" y="4630003"/>
              <a:ext cx="603300" cy="603300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475" tIns="34475" rIns="34475" bIns="344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" name="Google Shape;159;p25">
              <a:extLst>
                <a:ext uri="{FF2B5EF4-FFF2-40B4-BE49-F238E27FC236}">
                  <a16:creationId xmlns:a16="http://schemas.microsoft.com/office/drawing/2014/main" id="{AAFCFE72-94C0-0A9B-2649-8B2DD30B5C6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070448" y="4782938"/>
              <a:ext cx="339469" cy="2806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116983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/>
          <p:nvPr/>
        </p:nvSpPr>
        <p:spPr>
          <a:xfrm>
            <a:off x="758288" y="520645"/>
            <a:ext cx="7084650" cy="25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020407"/>
              </a:buClr>
              <a:buSzPts val="2600"/>
              <a:buFont typeface="Arial"/>
              <a:buNone/>
            </a:pPr>
            <a:r>
              <a:rPr lang="uk" sz="1900" b="1" i="0" u="none" strike="noStrike" cap="none" dirty="0">
                <a:solidFill>
                  <a:srgbClr val="020407"/>
                </a:solidFill>
                <a:latin typeface="Montserrat"/>
                <a:ea typeface="Montserrat"/>
                <a:cs typeface="Montserrat"/>
                <a:sym typeface="Montserrat"/>
              </a:rPr>
              <a:t>На який строк встановлюється узуфрукт?</a:t>
            </a:r>
            <a:endParaRPr sz="1900" b="1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96" name="Google Shape;196;p27"/>
          <p:cNvGrpSpPr/>
          <p:nvPr/>
        </p:nvGrpSpPr>
        <p:grpSpPr>
          <a:xfrm>
            <a:off x="777942" y="985251"/>
            <a:ext cx="6919827" cy="606997"/>
            <a:chOff x="2700400" y="1944858"/>
            <a:chExt cx="12424455" cy="1362114"/>
          </a:xfrm>
        </p:grpSpPr>
        <p:grpSp>
          <p:nvGrpSpPr>
            <p:cNvPr id="199" name="Google Shape;199;p27"/>
            <p:cNvGrpSpPr/>
            <p:nvPr/>
          </p:nvGrpSpPr>
          <p:grpSpPr>
            <a:xfrm>
              <a:off x="2700400" y="2009443"/>
              <a:ext cx="5940305" cy="1297528"/>
              <a:chOff x="3610062" y="2216594"/>
              <a:chExt cx="5940305" cy="1297528"/>
            </a:xfrm>
          </p:grpSpPr>
          <p:grpSp>
            <p:nvGrpSpPr>
              <p:cNvPr id="200" name="Google Shape;200;p27"/>
              <p:cNvGrpSpPr/>
              <p:nvPr/>
            </p:nvGrpSpPr>
            <p:grpSpPr>
              <a:xfrm>
                <a:off x="3610062" y="2216594"/>
                <a:ext cx="5940305" cy="1297528"/>
                <a:chOff x="920489" y="2115791"/>
                <a:chExt cx="6489300" cy="1417444"/>
              </a:xfrm>
            </p:grpSpPr>
            <p:sp>
              <p:nvSpPr>
                <p:cNvPr id="201" name="Google Shape;201;p27"/>
                <p:cNvSpPr/>
                <p:nvPr/>
              </p:nvSpPr>
              <p:spPr>
                <a:xfrm>
                  <a:off x="920489" y="2556612"/>
                  <a:ext cx="6489300" cy="976623"/>
                </a:xfrm>
                <a:prstGeom prst="roundRect">
                  <a:avLst>
                    <a:gd name="adj" fmla="val 13397"/>
                  </a:avLst>
                </a:prstGeom>
                <a:solidFill>
                  <a:srgbClr val="F3F2E9"/>
                </a:solidFill>
                <a:ln>
                  <a:noFill/>
                </a:ln>
                <a:effectLst>
                  <a:outerShdw blurRad="313901" dist="17439" dir="5400000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41850" tIns="41850" rIns="41850" bIns="4185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600"/>
                    <a:buFont typeface="Arial"/>
                    <a:buNone/>
                  </a:pPr>
                  <a:r>
                    <a:rPr lang="uk-UA" sz="1600" b="1" dirty="0">
                      <a:latin typeface="Montserrat SemiBold" panose="00000700000000000000" pitchFamily="2" charset="-52"/>
                    </a:rPr>
                    <a:t>5</a:t>
                  </a:r>
                  <a:r>
                    <a:rPr lang="uk-UA" sz="1600" b="1" i="0" u="none" strike="noStrike" cap="none" dirty="0">
                      <a:solidFill>
                        <a:srgbClr val="000000"/>
                      </a:solidFill>
                      <a:latin typeface="Montserrat SemiBold" panose="00000700000000000000" pitchFamily="2" charset="-52"/>
                      <a:sym typeface="Arial"/>
                    </a:rPr>
                    <a:t> років</a:t>
                  </a:r>
                  <a:endParaRPr sz="1600" b="1" i="0" u="none" strike="noStrike" cap="none" dirty="0">
                    <a:solidFill>
                      <a:srgbClr val="000000"/>
                    </a:solidFill>
                    <a:latin typeface="Montserrat SemiBold" panose="00000700000000000000" pitchFamily="2" charset="-52"/>
                    <a:sym typeface="Arial"/>
                  </a:endParaRPr>
                </a:p>
              </p:txBody>
            </p:sp>
            <p:sp>
              <p:nvSpPr>
                <p:cNvPr id="202" name="Google Shape;202;p27"/>
                <p:cNvSpPr/>
                <p:nvPr/>
              </p:nvSpPr>
              <p:spPr>
                <a:xfrm>
                  <a:off x="1095826" y="2115791"/>
                  <a:ext cx="714299" cy="71430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31550" tIns="31550" rIns="31550" bIns="3155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500"/>
                    <a:buFont typeface="Arial"/>
                    <a:buNone/>
                  </a:pPr>
                  <a:endParaRPr sz="1600" b="1" i="0" u="none" strike="noStrike" cap="none">
                    <a:solidFill>
                      <a:srgbClr val="000000"/>
                    </a:solidFill>
                    <a:latin typeface="Montserrat SemiBold" panose="00000700000000000000" pitchFamily="2" charset="-52"/>
                    <a:sym typeface="Arial"/>
                  </a:endParaRPr>
                </a:p>
              </p:txBody>
            </p:sp>
          </p:grpSp>
          <p:sp>
            <p:nvSpPr>
              <p:cNvPr id="204" name="Google Shape;204;p27"/>
              <p:cNvSpPr/>
              <p:nvPr/>
            </p:nvSpPr>
            <p:spPr>
              <a:xfrm>
                <a:off x="3870549" y="2350609"/>
                <a:ext cx="453901" cy="4413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3F1E9"/>
                  </a:buClr>
                  <a:buSzPts val="1000"/>
                  <a:buFont typeface="Arial"/>
                  <a:buNone/>
                </a:pPr>
                <a:r>
                  <a:rPr lang="uk" sz="1600" b="1" i="0" u="none" strike="noStrike" cap="none">
                    <a:solidFill>
                      <a:srgbClr val="F3F1E9"/>
                    </a:solidFill>
                    <a:latin typeface="Montserrat SemiBold" panose="00000700000000000000" pitchFamily="2" charset="-52"/>
                    <a:ea typeface="Montserrat"/>
                    <a:cs typeface="Montserrat"/>
                    <a:sym typeface="Montserrat"/>
                  </a:rPr>
                  <a:t>1</a:t>
                </a:r>
                <a:endParaRPr sz="1600" b="1" i="0" u="none" strike="noStrike" cap="none">
                  <a:solidFill>
                    <a:schemeClr val="dk1"/>
                  </a:solidFill>
                  <a:latin typeface="Montserrat SemiBold" panose="00000700000000000000" pitchFamily="2" charset="-52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205" name="Google Shape;205;p27"/>
            <p:cNvGrpSpPr/>
            <p:nvPr/>
          </p:nvGrpSpPr>
          <p:grpSpPr>
            <a:xfrm>
              <a:off x="9184550" y="1944858"/>
              <a:ext cx="5940305" cy="1362114"/>
              <a:chOff x="9029061" y="2040659"/>
              <a:chExt cx="5940305" cy="1362114"/>
            </a:xfrm>
          </p:grpSpPr>
          <p:grpSp>
            <p:nvGrpSpPr>
              <p:cNvPr id="206" name="Google Shape;206;p27"/>
              <p:cNvGrpSpPr/>
              <p:nvPr/>
            </p:nvGrpSpPr>
            <p:grpSpPr>
              <a:xfrm>
                <a:off x="9029061" y="2040659"/>
                <a:ext cx="5940305" cy="1362114"/>
                <a:chOff x="186853" y="2045240"/>
                <a:chExt cx="6489300" cy="1487999"/>
              </a:xfrm>
            </p:grpSpPr>
            <p:sp>
              <p:nvSpPr>
                <p:cNvPr id="207" name="Google Shape;207;p27"/>
                <p:cNvSpPr/>
                <p:nvPr/>
              </p:nvSpPr>
              <p:spPr>
                <a:xfrm>
                  <a:off x="186853" y="2556616"/>
                  <a:ext cx="6489300" cy="976623"/>
                </a:xfrm>
                <a:prstGeom prst="roundRect">
                  <a:avLst>
                    <a:gd name="adj" fmla="val 13397"/>
                  </a:avLst>
                </a:prstGeom>
                <a:solidFill>
                  <a:srgbClr val="F3F2E9"/>
                </a:solidFill>
                <a:ln>
                  <a:noFill/>
                </a:ln>
                <a:effectLst>
                  <a:outerShdw blurRad="313901" dist="17439" dir="5400000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41850" tIns="41850" rIns="41850" bIns="4185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600"/>
                    <a:buFont typeface="Arial"/>
                    <a:buNone/>
                  </a:pPr>
                  <a:r>
                    <a:rPr lang="uk-UA" sz="1600" b="1" i="0" u="none" strike="noStrike" cap="none" dirty="0">
                      <a:solidFill>
                        <a:srgbClr val="000000"/>
                      </a:solidFill>
                      <a:latin typeface="Montserrat SemiBold" panose="00000700000000000000" pitchFamily="2" charset="-52"/>
                      <a:sym typeface="Arial"/>
                    </a:rPr>
                    <a:t>Безстроково</a:t>
                  </a:r>
                  <a:endParaRPr sz="1600" b="1" i="0" u="none" strike="noStrike" cap="none" dirty="0">
                    <a:solidFill>
                      <a:srgbClr val="000000"/>
                    </a:solidFill>
                    <a:latin typeface="Montserrat SemiBold" panose="00000700000000000000" pitchFamily="2" charset="-52"/>
                    <a:sym typeface="Arial"/>
                  </a:endParaRPr>
                </a:p>
              </p:txBody>
            </p:sp>
            <p:sp>
              <p:nvSpPr>
                <p:cNvPr id="208" name="Google Shape;208;p27"/>
                <p:cNvSpPr/>
                <p:nvPr/>
              </p:nvSpPr>
              <p:spPr>
                <a:xfrm>
                  <a:off x="435975" y="2045240"/>
                  <a:ext cx="714299" cy="71430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31550" tIns="31550" rIns="31550" bIns="3155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500"/>
                    <a:buFont typeface="Arial"/>
                    <a:buNone/>
                  </a:pPr>
                  <a:endParaRPr sz="1600" b="1" i="0" u="none" strike="noStrike" cap="none">
                    <a:solidFill>
                      <a:srgbClr val="000000"/>
                    </a:solidFill>
                    <a:latin typeface="Montserrat SemiBold" panose="00000700000000000000" pitchFamily="2" charset="-52"/>
                    <a:sym typeface="Arial"/>
                  </a:endParaRPr>
                </a:p>
              </p:txBody>
            </p:sp>
          </p:grpSp>
          <p:sp>
            <p:nvSpPr>
              <p:cNvPr id="210" name="Google Shape;210;p27"/>
              <p:cNvSpPr/>
              <p:nvPr/>
            </p:nvSpPr>
            <p:spPr>
              <a:xfrm>
                <a:off x="9357091" y="2172221"/>
                <a:ext cx="453901" cy="4413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3F1E9"/>
                  </a:buClr>
                  <a:buSzPts val="1000"/>
                  <a:buFont typeface="Arial"/>
                  <a:buNone/>
                </a:pPr>
                <a:r>
                  <a:rPr lang="uk" sz="1600" b="1" i="0" u="none" strike="noStrike" cap="none" dirty="0">
                    <a:solidFill>
                      <a:srgbClr val="F3F1E9"/>
                    </a:solidFill>
                    <a:latin typeface="Montserrat SemiBold" panose="00000700000000000000" pitchFamily="2" charset="-52"/>
                    <a:ea typeface="Montserrat"/>
                    <a:cs typeface="Montserrat"/>
                    <a:sym typeface="Montserrat"/>
                  </a:rPr>
                  <a:t>2</a:t>
                </a:r>
                <a:endParaRPr sz="1600" b="1" i="0" u="none" strike="noStrike" cap="none" dirty="0">
                  <a:solidFill>
                    <a:schemeClr val="dk1"/>
                  </a:solidFill>
                  <a:latin typeface="Montserrat SemiBold" panose="00000700000000000000" pitchFamily="2" charset="-52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sp>
        <p:nvSpPr>
          <p:cNvPr id="2" name="Google Shape;171;p26">
            <a:extLst>
              <a:ext uri="{FF2B5EF4-FFF2-40B4-BE49-F238E27FC236}">
                <a16:creationId xmlns:a16="http://schemas.microsoft.com/office/drawing/2014/main" id="{872578C0-DE7B-5CC7-9A1F-9EC2152C8E98}"/>
              </a:ext>
            </a:extLst>
          </p:cNvPr>
          <p:cNvSpPr/>
          <p:nvPr/>
        </p:nvSpPr>
        <p:spPr>
          <a:xfrm>
            <a:off x="758283" y="2153422"/>
            <a:ext cx="6919811" cy="2383108"/>
          </a:xfrm>
          <a:prstGeom prst="roundRect">
            <a:avLst>
              <a:gd name="adj" fmla="val 6944"/>
            </a:avLst>
          </a:prstGeom>
          <a:solidFill>
            <a:srgbClr val="F3F2E9"/>
          </a:solidFill>
          <a:ln>
            <a:noFill/>
          </a:ln>
          <a:effectLst>
            <a:outerShdw blurRad="34290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285750" indent="-285750" algn="just">
              <a:spcAft>
                <a:spcPts val="600"/>
              </a:spcAft>
              <a:buSzPts val="700"/>
              <a:buFont typeface="Wingdings" panose="05000000000000000000" pitchFamily="2" charset="2"/>
              <a:buChar char="ü"/>
            </a:pPr>
            <a:r>
              <a:rPr lang="uk-UA" sz="1200" noProof="0" dirty="0"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Критеріїв немає. Для ОМС – повна дискреція;</a:t>
            </a:r>
          </a:p>
          <a:p>
            <a:pPr marL="285750" indent="-285750" algn="just">
              <a:spcAft>
                <a:spcPts val="600"/>
              </a:spcAft>
              <a:buSzPts val="700"/>
              <a:buFont typeface="Wingdings" panose="05000000000000000000" pitchFamily="2" charset="2"/>
              <a:buChar char="ü"/>
            </a:pPr>
            <a:r>
              <a:rPr lang="uk-UA" sz="1200" noProof="0" dirty="0"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Для строкового узуфрукту не передбачено повернення майна для власного використання ОМС (може бути: (1) продовження узуфрукту ще на 5 років за заявою поточного узуфруктарія; (2) передача майна в узуфрукт іншого заявника (за його ініціативою); (3) внесення майна до статутного капіталу </a:t>
            </a:r>
            <a:r>
              <a:rPr lang="uk-UA" sz="1200" noProof="0" dirty="0" err="1"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юрособи</a:t>
            </a:r>
            <a:r>
              <a:rPr lang="uk-UA" sz="1200" noProof="0" dirty="0"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, функції з управління якою здійснює ОМС);</a:t>
            </a:r>
          </a:p>
          <a:p>
            <a:pPr marL="285750" indent="-285750" algn="just">
              <a:spcAft>
                <a:spcPts val="600"/>
              </a:spcAft>
              <a:buSzPts val="700"/>
              <a:buFont typeface="Wingdings" panose="05000000000000000000" pitchFamily="2" charset="2"/>
              <a:buChar char="ü"/>
            </a:pPr>
            <a:r>
              <a:rPr lang="uk-UA" sz="1200" dirty="0">
                <a:solidFill>
                  <a:schemeClr val="dk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Чіткі дії для ОМС після закінчення строкового узуфрукта (не пізніше дня, наступного за днем закінчення строк – див. перелік вище);</a:t>
            </a:r>
          </a:p>
          <a:p>
            <a:pPr marL="285750" indent="-285750" algn="just">
              <a:spcAft>
                <a:spcPts val="600"/>
              </a:spcAft>
              <a:buSzPts val="700"/>
              <a:buFont typeface="Wingdings" panose="05000000000000000000" pitchFamily="2" charset="2"/>
              <a:buChar char="ü"/>
            </a:pPr>
            <a:r>
              <a:rPr lang="uk-UA" sz="1200" noProof="0" dirty="0"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При встановленні узуфрукту безстроково суб’єкт управління може здійснювали самостійне користування чи володіння цим майном у разі його дострокового повернення (п. 12-13 Порядку № 1103). </a:t>
            </a:r>
          </a:p>
        </p:txBody>
      </p:sp>
      <p:sp>
        <p:nvSpPr>
          <p:cNvPr id="3" name="Google Shape;197;p27"/>
          <p:cNvSpPr/>
          <p:nvPr/>
        </p:nvSpPr>
        <p:spPr>
          <a:xfrm>
            <a:off x="758286" y="1772072"/>
            <a:ext cx="6919811" cy="254944"/>
          </a:xfrm>
          <a:prstGeom prst="roundRect">
            <a:avLst>
              <a:gd name="adj" fmla="val 46615"/>
            </a:avLst>
          </a:prstGeom>
          <a:solidFill>
            <a:srgbClr val="00B9B3"/>
          </a:solidFill>
          <a:ln>
            <a:noFill/>
          </a:ln>
        </p:spPr>
        <p:txBody>
          <a:bodyPr spcFirstLastPara="1" wrap="square" lIns="34475" tIns="34475" rIns="34475" bIns="34475" anchor="ctr" anchorCtr="0">
            <a:noAutofit/>
          </a:bodyPr>
          <a:lstStyle/>
          <a:p>
            <a:pPr algn="ctr">
              <a:buSzPts val="500"/>
            </a:pPr>
            <a:r>
              <a:rPr lang="uk-UA" sz="1600" b="1" noProof="0" dirty="0">
                <a:solidFill>
                  <a:srgbClr val="F3F1E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Чи є критерії та у чому різниця?</a:t>
            </a:r>
            <a:endParaRPr lang="uk-UA" sz="1600" b="1" noProof="0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9EB6C4A9-F447-8AD0-59C4-22F3BD3B6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22">
            <a:extLst>
              <a:ext uri="{FF2B5EF4-FFF2-40B4-BE49-F238E27FC236}">
                <a16:creationId xmlns:a16="http://schemas.microsoft.com/office/drawing/2014/main" id="{91BA715A-6C70-7D8D-D46D-3D1DABADFE54}"/>
              </a:ext>
            </a:extLst>
          </p:cNvPr>
          <p:cNvGrpSpPr/>
          <p:nvPr/>
        </p:nvGrpSpPr>
        <p:grpSpPr>
          <a:xfrm>
            <a:off x="1144859" y="2653286"/>
            <a:ext cx="4361896" cy="653540"/>
            <a:chOff x="1066800" y="8877300"/>
            <a:chExt cx="2583675" cy="485775"/>
          </a:xfrm>
        </p:grpSpPr>
        <p:pic>
          <p:nvPicPr>
            <p:cNvPr id="110" name="Google Shape;110;p22" descr="preencoded.png">
              <a:extLst>
                <a:ext uri="{FF2B5EF4-FFF2-40B4-BE49-F238E27FC236}">
                  <a16:creationId xmlns:a16="http://schemas.microsoft.com/office/drawing/2014/main" id="{1DC0A09F-6352-9308-13F9-E045E474B1C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66800" y="8877300"/>
              <a:ext cx="2583675" cy="485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" name="Google Shape;111;p22">
              <a:extLst>
                <a:ext uri="{FF2B5EF4-FFF2-40B4-BE49-F238E27FC236}">
                  <a16:creationId xmlns:a16="http://schemas.microsoft.com/office/drawing/2014/main" id="{26BF68F3-1796-BDF9-D441-0DF3971A49E4}"/>
                </a:ext>
              </a:extLst>
            </p:cNvPr>
            <p:cNvSpPr/>
            <p:nvPr/>
          </p:nvSpPr>
          <p:spPr>
            <a:xfrm>
              <a:off x="1189896" y="8942900"/>
              <a:ext cx="2315747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0407"/>
                </a:buClr>
                <a:buSzPts val="1500"/>
                <a:buFont typeface="Arial"/>
                <a:buNone/>
              </a:pPr>
              <a:r>
                <a:rPr lang="uk" sz="1400" b="0" i="0" u="none" strike="noStrike" cap="none" dirty="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Віра КОЗІНА, Галина НЕРЕТА</a:t>
              </a:r>
              <a:endParaRPr lang="en-US" sz="1400" b="0" i="0" u="none" strike="noStrike" cap="none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0407"/>
                </a:buClr>
                <a:buSzPts val="1500"/>
                <a:buFont typeface="Arial"/>
                <a:buNone/>
              </a:pPr>
              <a:r>
                <a:rPr lang="uk" sz="1400" b="0" i="0" u="none" strike="noStrike" cap="none" dirty="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консультантки Програми Polaris</a:t>
              </a:r>
              <a:endParaRPr sz="1400" b="0" i="0" u="none" strike="noStrike" cap="none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</p:grpSp>
      <p:sp>
        <p:nvSpPr>
          <p:cNvPr id="112" name="Google Shape;112;p22">
            <a:extLst>
              <a:ext uri="{FF2B5EF4-FFF2-40B4-BE49-F238E27FC236}">
                <a16:creationId xmlns:a16="http://schemas.microsoft.com/office/drawing/2014/main" id="{48B8E1A3-E974-D4BF-BCF6-AD7EB9973C98}"/>
              </a:ext>
            </a:extLst>
          </p:cNvPr>
          <p:cNvSpPr/>
          <p:nvPr/>
        </p:nvSpPr>
        <p:spPr>
          <a:xfrm>
            <a:off x="1204332" y="1800606"/>
            <a:ext cx="4458993" cy="77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E9"/>
              </a:buClr>
              <a:buSzPts val="900"/>
              <a:buFont typeface="Arial"/>
              <a:buNone/>
            </a:pPr>
            <a:r>
              <a:rPr lang="uk" sz="2400" b="0" i="0" u="none" strike="noStrike" cap="none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Алгоритм дій з встановлення узуфрукту</a:t>
            </a:r>
            <a:endParaRPr sz="2400" b="0" i="0" u="none" strike="noStrike" cap="none" dirty="0">
              <a:solidFill>
                <a:srgbClr val="F3F1E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9880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8"/>
          <p:cNvSpPr/>
          <p:nvPr/>
        </p:nvSpPr>
        <p:spPr>
          <a:xfrm>
            <a:off x="603704" y="422275"/>
            <a:ext cx="41529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407"/>
              </a:buClr>
              <a:buSzPts val="4100"/>
              <a:buFont typeface="Arial"/>
              <a:buNone/>
            </a:pPr>
            <a:r>
              <a:rPr lang="uk" sz="1900" b="1" i="0" u="none" strike="noStrike" cap="none">
                <a:solidFill>
                  <a:srgbClr val="020407"/>
                </a:solidFill>
                <a:latin typeface="Montserrat"/>
                <a:ea typeface="Montserrat"/>
                <a:cs typeface="Montserrat"/>
                <a:sym typeface="Montserrat"/>
              </a:rPr>
              <a:t>Покроковий алгоритм дій</a:t>
            </a:r>
            <a:endParaRPr sz="19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23" name="Google Shape;223;p28"/>
          <p:cNvGrpSpPr/>
          <p:nvPr/>
        </p:nvGrpSpPr>
        <p:grpSpPr>
          <a:xfrm>
            <a:off x="603704" y="968905"/>
            <a:ext cx="7545659" cy="3432109"/>
            <a:chOff x="1049325" y="2343370"/>
            <a:chExt cx="12053200" cy="5592741"/>
          </a:xfrm>
        </p:grpSpPr>
        <p:grpSp>
          <p:nvGrpSpPr>
            <p:cNvPr id="224" name="Google Shape;224;p28"/>
            <p:cNvGrpSpPr/>
            <p:nvPr/>
          </p:nvGrpSpPr>
          <p:grpSpPr>
            <a:xfrm>
              <a:off x="9321625" y="5392540"/>
              <a:ext cx="3780900" cy="2543571"/>
              <a:chOff x="546000" y="3087104"/>
              <a:chExt cx="3780900" cy="2543571"/>
            </a:xfrm>
          </p:grpSpPr>
          <p:sp>
            <p:nvSpPr>
              <p:cNvPr id="225" name="Google Shape;225;p28"/>
              <p:cNvSpPr/>
              <p:nvPr/>
            </p:nvSpPr>
            <p:spPr>
              <a:xfrm>
                <a:off x="546000" y="3301175"/>
                <a:ext cx="3780900" cy="2329500"/>
              </a:xfrm>
              <a:prstGeom prst="roundRect">
                <a:avLst>
                  <a:gd name="adj" fmla="val 7233"/>
                </a:avLst>
              </a:prstGeom>
              <a:solidFill>
                <a:srgbClr val="F3F2E9"/>
              </a:solidFill>
              <a:ln>
                <a:noFill/>
              </a:ln>
              <a:effectLst>
                <a:outerShdw blurRad="94874" dist="31625" dir="9000000" algn="bl" rotWithShape="0">
                  <a:srgbClr val="000000">
                    <a:alpha val="24313"/>
                  </a:srgbClr>
                </a:outerShdw>
              </a:effectLst>
            </p:spPr>
            <p:txBody>
              <a:bodyPr spcFirstLastPara="1" wrap="square" lIns="75900" tIns="75900" rIns="75900" bIns="759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b="0" i="0" u="none" strike="noStrike" cap="none">
                    <a:solidFill>
                      <a:srgbClr val="000000"/>
                    </a:solidFill>
                    <a:latin typeface="Montserrat" panose="00000500000000000000" pitchFamily="2" charset="-52"/>
                    <a:ea typeface="Montserrat SemiBold"/>
                    <a:cs typeface="Montserrat SemiBold"/>
                    <a:sym typeface="Montserrat SemiBold"/>
                  </a:rPr>
                  <a:t>Інформування заінтересованого суб’єкта про результати розгляду</a:t>
                </a:r>
                <a:endParaRPr b="0" i="0" u="none" strike="noStrike" cap="none">
                  <a:solidFill>
                    <a:srgbClr val="020407"/>
                  </a:solidFill>
                  <a:latin typeface="Montserrat" panose="00000500000000000000" pitchFamily="2" charset="-52"/>
                  <a:ea typeface="Montserrat SemiBold"/>
                  <a:cs typeface="Montserrat SemiBold"/>
                  <a:sym typeface="Montserrat SemiBold"/>
                </a:endParaRPr>
              </a:p>
            </p:txBody>
          </p:sp>
          <p:sp>
            <p:nvSpPr>
              <p:cNvPr id="227" name="Google Shape;227;p28"/>
              <p:cNvSpPr/>
              <p:nvPr/>
            </p:nvSpPr>
            <p:spPr>
              <a:xfrm>
                <a:off x="3624558" y="3087104"/>
                <a:ext cx="534000" cy="5340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8525" tIns="28525" rIns="28525" bIns="285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"/>
                  <a:buFont typeface="Arial"/>
                  <a:buNone/>
                </a:pPr>
                <a:r>
                  <a:rPr lang="uk-UA" b="1" i="0" u="none" strike="noStrike" cap="none" dirty="0">
                    <a:solidFill>
                      <a:schemeClr val="bg1"/>
                    </a:solidFill>
                    <a:latin typeface="Montserrat" panose="00000500000000000000" pitchFamily="2" charset="-52"/>
                    <a:sym typeface="Arial"/>
                  </a:rPr>
                  <a:t>3</a:t>
                </a:r>
                <a:endParaRPr b="1" i="0" u="none" strike="noStrike" cap="none" dirty="0">
                  <a:solidFill>
                    <a:schemeClr val="bg1"/>
                  </a:solidFill>
                  <a:latin typeface="Montserrat" panose="00000500000000000000" pitchFamily="2" charset="-52"/>
                  <a:sym typeface="Arial"/>
                </a:endParaRPr>
              </a:p>
            </p:txBody>
          </p:sp>
        </p:grpSp>
        <p:grpSp>
          <p:nvGrpSpPr>
            <p:cNvPr id="229" name="Google Shape;229;p28"/>
            <p:cNvGrpSpPr/>
            <p:nvPr/>
          </p:nvGrpSpPr>
          <p:grpSpPr>
            <a:xfrm>
              <a:off x="5185475" y="5399501"/>
              <a:ext cx="3780900" cy="2536610"/>
              <a:chOff x="546000" y="3094065"/>
              <a:chExt cx="3780900" cy="2536610"/>
            </a:xfrm>
          </p:grpSpPr>
          <p:sp>
            <p:nvSpPr>
              <p:cNvPr id="230" name="Google Shape;230;p28"/>
              <p:cNvSpPr/>
              <p:nvPr/>
            </p:nvSpPr>
            <p:spPr>
              <a:xfrm>
                <a:off x="546000" y="3301175"/>
                <a:ext cx="3780900" cy="2329500"/>
              </a:xfrm>
              <a:prstGeom prst="roundRect">
                <a:avLst>
                  <a:gd name="adj" fmla="val 7233"/>
                </a:avLst>
              </a:prstGeom>
              <a:solidFill>
                <a:srgbClr val="F3F2E9"/>
              </a:solidFill>
              <a:ln>
                <a:noFill/>
              </a:ln>
              <a:effectLst>
                <a:outerShdw blurRad="94874" dist="31625" dir="9000000" algn="bl" rotWithShape="0">
                  <a:srgbClr val="000000">
                    <a:alpha val="24313"/>
                  </a:srgbClr>
                </a:outerShdw>
              </a:effectLst>
            </p:spPr>
            <p:txBody>
              <a:bodyPr spcFirstLastPara="1" wrap="square" lIns="75900" tIns="75900" rIns="75900" bIns="759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b="0" i="0" u="none" strike="noStrike" cap="none">
                    <a:solidFill>
                      <a:srgbClr val="000000"/>
                    </a:solidFill>
                    <a:latin typeface="Montserrat" panose="00000500000000000000" pitchFamily="2" charset="-52"/>
                    <a:ea typeface="Montserrat SemiBold"/>
                    <a:cs typeface="Montserrat SemiBold"/>
                    <a:sym typeface="Montserrat SemiBold"/>
                  </a:rPr>
                  <a:t>Державна реєстрація прав та облік майна, щодо якого встановлено узуфрукт</a:t>
                </a:r>
                <a:endParaRPr b="0" i="0" u="none" strike="noStrike" cap="none">
                  <a:solidFill>
                    <a:srgbClr val="020407"/>
                  </a:solidFill>
                  <a:latin typeface="Montserrat" panose="00000500000000000000" pitchFamily="2" charset="-52"/>
                  <a:ea typeface="Montserrat SemiBold"/>
                  <a:cs typeface="Montserrat SemiBold"/>
                  <a:sym typeface="Montserrat SemiBold"/>
                </a:endParaRPr>
              </a:p>
            </p:txBody>
          </p:sp>
          <p:sp>
            <p:nvSpPr>
              <p:cNvPr id="232" name="Google Shape;232;p28"/>
              <p:cNvSpPr/>
              <p:nvPr/>
            </p:nvSpPr>
            <p:spPr>
              <a:xfrm>
                <a:off x="3622200" y="3094065"/>
                <a:ext cx="534000" cy="5340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8525" tIns="28525" rIns="28525" bIns="285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"/>
                  <a:buFont typeface="Arial"/>
                  <a:buNone/>
                </a:pPr>
                <a:r>
                  <a:rPr lang="uk-UA" b="1" i="0" u="none" strike="noStrike" cap="none" dirty="0">
                    <a:solidFill>
                      <a:schemeClr val="bg1"/>
                    </a:solidFill>
                    <a:latin typeface="Montserrat" panose="00000500000000000000" pitchFamily="2" charset="-52"/>
                    <a:sym typeface="Arial"/>
                  </a:rPr>
                  <a:t>4</a:t>
                </a:r>
                <a:endParaRPr b="1" i="0" u="none" strike="noStrike" cap="none" dirty="0">
                  <a:solidFill>
                    <a:schemeClr val="bg1"/>
                  </a:solidFill>
                  <a:latin typeface="Montserrat" panose="00000500000000000000" pitchFamily="2" charset="-52"/>
                  <a:sym typeface="Arial"/>
                </a:endParaRPr>
              </a:p>
            </p:txBody>
          </p:sp>
        </p:grpSp>
        <p:grpSp>
          <p:nvGrpSpPr>
            <p:cNvPr id="234" name="Google Shape;234;p28"/>
            <p:cNvGrpSpPr/>
            <p:nvPr/>
          </p:nvGrpSpPr>
          <p:grpSpPr>
            <a:xfrm>
              <a:off x="1049325" y="5402526"/>
              <a:ext cx="3780900" cy="2533585"/>
              <a:chOff x="546000" y="3097090"/>
              <a:chExt cx="3780900" cy="2533585"/>
            </a:xfrm>
          </p:grpSpPr>
          <p:sp>
            <p:nvSpPr>
              <p:cNvPr id="235" name="Google Shape;235;p28"/>
              <p:cNvSpPr/>
              <p:nvPr/>
            </p:nvSpPr>
            <p:spPr>
              <a:xfrm>
                <a:off x="546000" y="3301175"/>
                <a:ext cx="3780900" cy="2329500"/>
              </a:xfrm>
              <a:prstGeom prst="roundRect">
                <a:avLst>
                  <a:gd name="adj" fmla="val 7233"/>
                </a:avLst>
              </a:prstGeom>
              <a:solidFill>
                <a:srgbClr val="F3F2E9"/>
              </a:solidFill>
              <a:ln>
                <a:noFill/>
              </a:ln>
              <a:effectLst>
                <a:outerShdw blurRad="94874" dist="31625" dir="9000000" algn="bl" rotWithShape="0">
                  <a:srgbClr val="000000">
                    <a:alpha val="24313"/>
                  </a:srgbClr>
                </a:outerShdw>
              </a:effectLst>
            </p:spPr>
            <p:txBody>
              <a:bodyPr spcFirstLastPara="1" wrap="square" lIns="75900" tIns="75900" rIns="75900" bIns="759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b="0" i="0" u="none" strike="noStrike" cap="none">
                    <a:solidFill>
                      <a:srgbClr val="000000"/>
                    </a:solidFill>
                    <a:latin typeface="Montserrat" panose="00000500000000000000" pitchFamily="2" charset="-52"/>
                    <a:ea typeface="Montserrat SemiBold"/>
                    <a:cs typeface="Montserrat SemiBold"/>
                    <a:sym typeface="Montserrat SemiBold"/>
                  </a:rPr>
                  <a:t>Контроль за використанням майна, щодо якого встановлено узуфрукт</a:t>
                </a:r>
                <a:endParaRPr>
                  <a:latin typeface="Montserrat" panose="00000500000000000000" pitchFamily="2" charset="-52"/>
                </a:endParaRPr>
              </a:p>
            </p:txBody>
          </p:sp>
          <p:sp>
            <p:nvSpPr>
              <p:cNvPr id="237" name="Google Shape;237;p28"/>
              <p:cNvSpPr/>
              <p:nvPr/>
            </p:nvSpPr>
            <p:spPr>
              <a:xfrm>
                <a:off x="3610071" y="3097090"/>
                <a:ext cx="534000" cy="5340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8525" tIns="28525" rIns="28525" bIns="285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"/>
                  <a:buFont typeface="Arial"/>
                  <a:buNone/>
                </a:pPr>
                <a:r>
                  <a:rPr lang="uk-UA" b="1" i="0" u="none" strike="noStrike" cap="none" dirty="0">
                    <a:solidFill>
                      <a:schemeClr val="bg1"/>
                    </a:solidFill>
                    <a:latin typeface="Montserrat" panose="00000500000000000000" pitchFamily="2" charset="-52"/>
                    <a:sym typeface="Arial"/>
                  </a:rPr>
                  <a:t>5</a:t>
                </a:r>
                <a:endParaRPr b="1" i="0" u="none" strike="noStrike" cap="none" dirty="0">
                  <a:solidFill>
                    <a:schemeClr val="bg1"/>
                  </a:solidFill>
                  <a:latin typeface="Montserrat" panose="00000500000000000000" pitchFamily="2" charset="-52"/>
                  <a:sym typeface="Arial"/>
                </a:endParaRPr>
              </a:p>
            </p:txBody>
          </p:sp>
        </p:grpSp>
        <p:grpSp>
          <p:nvGrpSpPr>
            <p:cNvPr id="239" name="Google Shape;239;p28"/>
            <p:cNvGrpSpPr/>
            <p:nvPr/>
          </p:nvGrpSpPr>
          <p:grpSpPr>
            <a:xfrm>
              <a:off x="9321625" y="2391286"/>
              <a:ext cx="3780900" cy="2578900"/>
              <a:chOff x="546000" y="3051775"/>
              <a:chExt cx="3780900" cy="2578900"/>
            </a:xfrm>
          </p:grpSpPr>
          <p:sp>
            <p:nvSpPr>
              <p:cNvPr id="240" name="Google Shape;240;p28"/>
              <p:cNvSpPr/>
              <p:nvPr/>
            </p:nvSpPr>
            <p:spPr>
              <a:xfrm>
                <a:off x="546000" y="3301175"/>
                <a:ext cx="3780900" cy="2329500"/>
              </a:xfrm>
              <a:prstGeom prst="roundRect">
                <a:avLst>
                  <a:gd name="adj" fmla="val 7233"/>
                </a:avLst>
              </a:prstGeom>
              <a:solidFill>
                <a:srgbClr val="F3F2E9"/>
              </a:solidFill>
              <a:ln>
                <a:noFill/>
              </a:ln>
              <a:effectLst>
                <a:outerShdw blurRad="94874" dist="31625" dir="9000000" algn="bl" rotWithShape="0">
                  <a:srgbClr val="000000">
                    <a:alpha val="24313"/>
                  </a:srgbClr>
                </a:outerShdw>
              </a:effectLst>
            </p:spPr>
            <p:txBody>
              <a:bodyPr spcFirstLastPara="1" wrap="square" lIns="75900" tIns="75900" rIns="75900" bIns="759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b="0" i="0" u="none" strike="noStrike" cap="none" dirty="0">
                    <a:solidFill>
                      <a:srgbClr val="000000"/>
                    </a:solidFill>
                    <a:latin typeface="Montserrat" panose="00000500000000000000" pitchFamily="2" charset="-52"/>
                    <a:ea typeface="Montserrat SemiBold"/>
                    <a:cs typeface="Montserrat SemiBold"/>
                    <a:sym typeface="Montserrat SemiBold"/>
                  </a:rPr>
                  <a:t>Розгляд ОМС пропозиції про передачу майна + </a:t>
                </a:r>
                <a:r>
                  <a:rPr lang="uk" b="1" i="0" u="none" strike="noStrike" cap="none" dirty="0">
                    <a:solidFill>
                      <a:srgbClr val="23CBB3"/>
                    </a:solidFill>
                    <a:latin typeface="Montserrat" panose="00000500000000000000" pitchFamily="2" charset="-52"/>
                    <a:ea typeface="Montserrat SemiBold"/>
                    <a:cs typeface="Montserrat SemiBold"/>
                    <a:sym typeface="Montserrat SemiBold"/>
                  </a:rPr>
                  <a:t>прийняття рішення</a:t>
                </a:r>
                <a:endParaRPr b="1" i="0" u="none" strike="noStrike" cap="none" dirty="0">
                  <a:solidFill>
                    <a:srgbClr val="23CBB3"/>
                  </a:solidFill>
                  <a:latin typeface="Montserrat" panose="00000500000000000000" pitchFamily="2" charset="-52"/>
                  <a:ea typeface="Montserrat SemiBold"/>
                  <a:cs typeface="Montserrat SemiBold"/>
                  <a:sym typeface="Montserrat SemiBold"/>
                </a:endParaRPr>
              </a:p>
            </p:txBody>
          </p:sp>
          <p:sp>
            <p:nvSpPr>
              <p:cNvPr id="242" name="Google Shape;242;p28"/>
              <p:cNvSpPr/>
              <p:nvPr/>
            </p:nvSpPr>
            <p:spPr>
              <a:xfrm>
                <a:off x="679500" y="3051775"/>
                <a:ext cx="534000" cy="5340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8525" tIns="28525" rIns="28525" bIns="285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"/>
                  <a:buFont typeface="Arial"/>
                  <a:buNone/>
                </a:pPr>
                <a:r>
                  <a:rPr lang="uk-UA" b="1" i="0" u="none" strike="noStrike" cap="none" dirty="0">
                    <a:solidFill>
                      <a:schemeClr val="bg1"/>
                    </a:solidFill>
                    <a:latin typeface="Montserrat" panose="00000500000000000000" pitchFamily="2" charset="-52"/>
                    <a:sym typeface="Arial"/>
                  </a:rPr>
                  <a:t>2</a:t>
                </a:r>
                <a:endParaRPr b="1" i="0" u="none" strike="noStrike" cap="none" dirty="0">
                  <a:solidFill>
                    <a:schemeClr val="bg1"/>
                  </a:solidFill>
                  <a:latin typeface="Montserrat" panose="00000500000000000000" pitchFamily="2" charset="-52"/>
                  <a:sym typeface="Arial"/>
                </a:endParaRPr>
              </a:p>
            </p:txBody>
          </p:sp>
        </p:grpSp>
        <p:grpSp>
          <p:nvGrpSpPr>
            <p:cNvPr id="244" name="Google Shape;244;p28"/>
            <p:cNvGrpSpPr/>
            <p:nvPr/>
          </p:nvGrpSpPr>
          <p:grpSpPr>
            <a:xfrm>
              <a:off x="5185475" y="2343370"/>
              <a:ext cx="3780900" cy="2626816"/>
              <a:chOff x="546000" y="3003859"/>
              <a:chExt cx="3780900" cy="2626816"/>
            </a:xfrm>
          </p:grpSpPr>
          <p:sp>
            <p:nvSpPr>
              <p:cNvPr id="245" name="Google Shape;245;p28"/>
              <p:cNvSpPr/>
              <p:nvPr/>
            </p:nvSpPr>
            <p:spPr>
              <a:xfrm>
                <a:off x="546000" y="3301176"/>
                <a:ext cx="3780900" cy="2329499"/>
              </a:xfrm>
              <a:prstGeom prst="roundRect">
                <a:avLst>
                  <a:gd name="adj" fmla="val 7233"/>
                </a:avLst>
              </a:prstGeom>
              <a:solidFill>
                <a:srgbClr val="F3F2E9"/>
              </a:solidFill>
              <a:ln>
                <a:noFill/>
              </a:ln>
              <a:effectLst>
                <a:outerShdw blurRad="94874" dist="31625" dir="9000000" algn="bl" rotWithShape="0">
                  <a:srgbClr val="000000">
                    <a:alpha val="24313"/>
                  </a:srgbClr>
                </a:outerShdw>
              </a:effectLst>
            </p:spPr>
            <p:txBody>
              <a:bodyPr spcFirstLastPara="1" wrap="square" lIns="75900" tIns="75900" rIns="75900" bIns="759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b="0" i="0" u="none" strike="noStrike" cap="none">
                    <a:solidFill>
                      <a:srgbClr val="000000"/>
                    </a:solidFill>
                    <a:latin typeface="Montserrat" panose="00000500000000000000" pitchFamily="2" charset="-52"/>
                    <a:ea typeface="Montserrat SemiBold"/>
                    <a:cs typeface="Montserrat SemiBold"/>
                    <a:sym typeface="Montserrat SemiBold"/>
                  </a:rPr>
                  <a:t>Ініціатива про встановлення узуфрукту</a:t>
                </a:r>
                <a:endParaRPr b="0" i="0" u="none" strike="noStrike" cap="none">
                  <a:solidFill>
                    <a:srgbClr val="020407"/>
                  </a:solidFill>
                  <a:latin typeface="Montserrat" panose="00000500000000000000" pitchFamily="2" charset="-52"/>
                  <a:ea typeface="Montserrat SemiBold"/>
                  <a:cs typeface="Montserrat SemiBold"/>
                  <a:sym typeface="Montserrat SemiBold"/>
                </a:endParaRPr>
              </a:p>
            </p:txBody>
          </p:sp>
          <p:sp>
            <p:nvSpPr>
              <p:cNvPr id="247" name="Google Shape;247;p28"/>
              <p:cNvSpPr/>
              <p:nvPr/>
            </p:nvSpPr>
            <p:spPr>
              <a:xfrm>
                <a:off x="679500" y="3003859"/>
                <a:ext cx="534000" cy="5340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8525" tIns="28525" rIns="28525" bIns="285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"/>
                  <a:buFont typeface="Arial"/>
                  <a:buNone/>
                </a:pPr>
                <a:r>
                  <a:rPr lang="uk-UA" b="1" i="0" u="none" strike="noStrike" cap="none" dirty="0">
                    <a:solidFill>
                      <a:schemeClr val="bg1"/>
                    </a:solidFill>
                    <a:latin typeface="Montserrat" panose="00000500000000000000" pitchFamily="2" charset="-52"/>
                    <a:sym typeface="Arial"/>
                  </a:rPr>
                  <a:t>1</a:t>
                </a:r>
                <a:endParaRPr b="1" i="0" u="none" strike="noStrike" cap="none" dirty="0">
                  <a:solidFill>
                    <a:schemeClr val="bg1"/>
                  </a:solidFill>
                  <a:latin typeface="Montserrat" panose="00000500000000000000" pitchFamily="2" charset="-52"/>
                  <a:sym typeface="Arial"/>
                </a:endParaRPr>
              </a:p>
            </p:txBody>
          </p:sp>
        </p:grpSp>
        <p:grpSp>
          <p:nvGrpSpPr>
            <p:cNvPr id="249" name="Google Shape;249;p28"/>
            <p:cNvGrpSpPr/>
            <p:nvPr/>
          </p:nvGrpSpPr>
          <p:grpSpPr>
            <a:xfrm>
              <a:off x="1049325" y="2379246"/>
              <a:ext cx="3780900" cy="2590940"/>
              <a:chOff x="546000" y="3039735"/>
              <a:chExt cx="3780900" cy="2590940"/>
            </a:xfrm>
          </p:grpSpPr>
          <p:sp>
            <p:nvSpPr>
              <p:cNvPr id="250" name="Google Shape;250;p28"/>
              <p:cNvSpPr/>
              <p:nvPr/>
            </p:nvSpPr>
            <p:spPr>
              <a:xfrm>
                <a:off x="546000" y="3301175"/>
                <a:ext cx="3780900" cy="2329500"/>
              </a:xfrm>
              <a:prstGeom prst="roundRect">
                <a:avLst>
                  <a:gd name="adj" fmla="val 7233"/>
                </a:avLst>
              </a:prstGeom>
              <a:solidFill>
                <a:srgbClr val="F3F2E9"/>
              </a:solidFill>
              <a:ln>
                <a:noFill/>
              </a:ln>
              <a:effectLst>
                <a:outerShdw blurRad="94874" dist="31625" dir="9000000" algn="bl" rotWithShape="0">
                  <a:srgbClr val="000000">
                    <a:alpha val="24313"/>
                  </a:srgbClr>
                </a:outerShdw>
              </a:effectLst>
            </p:spPr>
            <p:txBody>
              <a:bodyPr spcFirstLastPara="1" wrap="square" lIns="75900" tIns="75900" rIns="75900" bIns="759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uk" b="1" i="0" u="none" strike="noStrike" cap="none">
                    <a:solidFill>
                      <a:srgbClr val="23CBBB"/>
                    </a:solidFill>
                    <a:latin typeface="Montserrat" panose="00000500000000000000" pitchFamily="2" charset="-52"/>
                    <a:ea typeface="Montserrat SemiBold"/>
                    <a:cs typeface="Montserrat SemiBold"/>
                    <a:sym typeface="Montserrat SemiBold"/>
                  </a:rPr>
                  <a:t>Підготовчий етап </a:t>
                </a:r>
                <a:endParaRPr>
                  <a:latin typeface="Montserrat" panose="00000500000000000000" pitchFamily="2" charset="-52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uk" b="1" i="0" u="none" strike="noStrike" cap="none">
                    <a:solidFill>
                      <a:srgbClr val="23CBBB"/>
                    </a:solidFill>
                    <a:latin typeface="Montserrat" panose="00000500000000000000" pitchFamily="2" charset="-52"/>
                    <a:ea typeface="Montserrat SemiBold"/>
                    <a:cs typeface="Montserrat SemiBold"/>
                    <a:sym typeface="Montserrat SemiBold"/>
                  </a:rPr>
                  <a:t>(за необхідності)</a:t>
                </a:r>
                <a:endParaRPr b="1" i="0" u="none" strike="noStrike" cap="none">
                  <a:solidFill>
                    <a:srgbClr val="23CBBB"/>
                  </a:solidFill>
                  <a:latin typeface="Montserrat" panose="00000500000000000000" pitchFamily="2" charset="-52"/>
                  <a:ea typeface="Montserrat SemiBold"/>
                  <a:cs typeface="Montserrat SemiBold"/>
                  <a:sym typeface="Montserrat SemiBold"/>
                </a:endParaRPr>
              </a:p>
            </p:txBody>
          </p:sp>
          <p:sp>
            <p:nvSpPr>
              <p:cNvPr id="252" name="Google Shape;252;p28"/>
              <p:cNvSpPr/>
              <p:nvPr/>
            </p:nvSpPr>
            <p:spPr>
              <a:xfrm>
                <a:off x="813000" y="3039735"/>
                <a:ext cx="534000" cy="5340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8525" tIns="28525" rIns="28525" bIns="285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"/>
                  <a:buFont typeface="Arial"/>
                  <a:buNone/>
                </a:pPr>
                <a:r>
                  <a:rPr lang="uk-UA" b="1" i="0" u="none" strike="noStrike" cap="none" dirty="0">
                    <a:solidFill>
                      <a:schemeClr val="bg1"/>
                    </a:solidFill>
                    <a:latin typeface="Montserrat" panose="00000500000000000000" pitchFamily="2" charset="-52"/>
                    <a:sym typeface="Arial"/>
                  </a:rPr>
                  <a:t>0</a:t>
                </a:r>
                <a:endParaRPr b="1" i="0" u="none" strike="noStrike" cap="none" dirty="0">
                  <a:solidFill>
                    <a:schemeClr val="bg1"/>
                  </a:solidFill>
                  <a:latin typeface="Montserrat" panose="00000500000000000000" pitchFamily="2" charset="-52"/>
                  <a:sym typeface="Arial"/>
                </a:endParaRPr>
              </a:p>
            </p:txBody>
          </p:sp>
        </p:grpSp>
        <p:sp>
          <p:nvSpPr>
            <p:cNvPr id="254" name="Google Shape;254;p28"/>
            <p:cNvSpPr/>
            <p:nvPr/>
          </p:nvSpPr>
          <p:spPr>
            <a:xfrm>
              <a:off x="1431375" y="6025450"/>
              <a:ext cx="3016800" cy="169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b="0" i="0" u="none" strike="noStrike" cap="none">
                <a:solidFill>
                  <a:srgbClr val="020407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5623175" y="6161654"/>
              <a:ext cx="2905500" cy="140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0407"/>
                </a:buClr>
                <a:buSzPts val="1000"/>
                <a:buFont typeface="Arial"/>
                <a:buNone/>
              </a:pPr>
              <a:endParaRPr b="0" i="0" u="none" strike="noStrike" cap="none">
                <a:solidFill>
                  <a:srgbClr val="020407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256" name="Google Shape;256;p28"/>
            <p:cNvCxnSpPr>
              <a:stCxn id="250" idx="3"/>
              <a:endCxn id="245" idx="1"/>
            </p:cNvCxnSpPr>
            <p:nvPr/>
          </p:nvCxnSpPr>
          <p:spPr>
            <a:xfrm>
              <a:off x="4830225" y="3805436"/>
              <a:ext cx="355200" cy="0"/>
            </a:xfrm>
            <a:prstGeom prst="straightConnector1">
              <a:avLst/>
            </a:prstGeom>
            <a:noFill/>
            <a:ln w="31625" cap="flat" cmpd="sng">
              <a:solidFill>
                <a:srgbClr val="00B9B3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257" name="Google Shape;257;p28"/>
            <p:cNvCxnSpPr/>
            <p:nvPr/>
          </p:nvCxnSpPr>
          <p:spPr>
            <a:xfrm>
              <a:off x="8966400" y="3805436"/>
              <a:ext cx="355200" cy="0"/>
            </a:xfrm>
            <a:prstGeom prst="straightConnector1">
              <a:avLst/>
            </a:prstGeom>
            <a:noFill/>
            <a:ln w="31625" cap="flat" cmpd="sng">
              <a:solidFill>
                <a:srgbClr val="00B9B3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258" name="Google Shape;258;p28"/>
            <p:cNvCxnSpPr/>
            <p:nvPr/>
          </p:nvCxnSpPr>
          <p:spPr>
            <a:xfrm rot="10800000">
              <a:off x="8966375" y="6626473"/>
              <a:ext cx="355200" cy="0"/>
            </a:xfrm>
            <a:prstGeom prst="straightConnector1">
              <a:avLst/>
            </a:prstGeom>
            <a:noFill/>
            <a:ln w="31625" cap="flat" cmpd="sng">
              <a:solidFill>
                <a:srgbClr val="00B9B3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259" name="Google Shape;259;p28"/>
            <p:cNvCxnSpPr/>
            <p:nvPr/>
          </p:nvCxnSpPr>
          <p:spPr>
            <a:xfrm rot="10800000">
              <a:off x="4830250" y="6626473"/>
              <a:ext cx="355200" cy="0"/>
            </a:xfrm>
            <a:prstGeom prst="straightConnector1">
              <a:avLst/>
            </a:prstGeom>
            <a:noFill/>
            <a:ln w="31625" cap="flat" cmpd="sng">
              <a:solidFill>
                <a:srgbClr val="00B9B3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  <p:cxnSp>
        <p:nvCxnSpPr>
          <p:cNvPr id="260" name="Google Shape;260;p28"/>
          <p:cNvCxnSpPr/>
          <p:nvPr/>
        </p:nvCxnSpPr>
        <p:spPr>
          <a:xfrm rot="5400000">
            <a:off x="6762249" y="2741845"/>
            <a:ext cx="196500" cy="0"/>
          </a:xfrm>
          <a:prstGeom prst="straightConnector1">
            <a:avLst/>
          </a:prstGeom>
          <a:noFill/>
          <a:ln w="31625" cap="flat" cmpd="sng">
            <a:solidFill>
              <a:srgbClr val="00B9B3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1">
          <a:extLst>
            <a:ext uri="{FF2B5EF4-FFF2-40B4-BE49-F238E27FC236}">
              <a16:creationId xmlns:a16="http://schemas.microsoft.com/office/drawing/2014/main" id="{BF60D12C-1CE9-8180-C9AE-17489B391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8">
            <a:extLst>
              <a:ext uri="{FF2B5EF4-FFF2-40B4-BE49-F238E27FC236}">
                <a16:creationId xmlns:a16="http://schemas.microsoft.com/office/drawing/2014/main" id="{19059A14-345E-F801-185D-B746F4048AF8}"/>
              </a:ext>
            </a:extLst>
          </p:cNvPr>
          <p:cNvSpPr/>
          <p:nvPr/>
        </p:nvSpPr>
        <p:spPr>
          <a:xfrm>
            <a:off x="603704" y="422275"/>
            <a:ext cx="41529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407"/>
              </a:buClr>
              <a:buSzPts val="4100"/>
              <a:buFont typeface="Arial"/>
              <a:buNone/>
            </a:pPr>
            <a:r>
              <a:rPr lang="uk" sz="1900" b="1" i="0" u="none" strike="noStrike" cap="none" dirty="0">
                <a:solidFill>
                  <a:srgbClr val="020407"/>
                </a:solidFill>
                <a:latin typeface="Montserrat"/>
                <a:ea typeface="Montserrat"/>
                <a:cs typeface="Montserrat"/>
                <a:sym typeface="Montserrat"/>
              </a:rPr>
              <a:t>Підготовчий етап</a:t>
            </a:r>
            <a:endParaRPr sz="1900" b="1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0BD81CD4-96A2-3D26-AE81-0FCFDF5A56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8728009"/>
              </p:ext>
            </p:extLst>
          </p:nvPr>
        </p:nvGraphicFramePr>
        <p:xfrm>
          <a:off x="150221" y="200722"/>
          <a:ext cx="8859964" cy="4787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Google Shape;252;p28">
            <a:extLst>
              <a:ext uri="{FF2B5EF4-FFF2-40B4-BE49-F238E27FC236}">
                <a16:creationId xmlns:a16="http://schemas.microsoft.com/office/drawing/2014/main" id="{87788C9C-5C88-97F6-F59E-42CFB36792F9}"/>
              </a:ext>
            </a:extLst>
          </p:cNvPr>
          <p:cNvSpPr/>
          <p:nvPr/>
        </p:nvSpPr>
        <p:spPr>
          <a:xfrm>
            <a:off x="1729858" y="4660611"/>
            <a:ext cx="334300" cy="327701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25" tIns="28525" rIns="28525" bIns="28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uk-UA" b="1" dirty="0">
                <a:solidFill>
                  <a:schemeClr val="bg1"/>
                </a:solidFill>
                <a:latin typeface="Montserrat" panose="00000500000000000000" pitchFamily="2" charset="-52"/>
              </a:rPr>
              <a:t>0</a:t>
            </a:r>
            <a:endParaRPr b="1" i="0" u="none" strike="noStrike" cap="none" dirty="0">
              <a:solidFill>
                <a:schemeClr val="bg1"/>
              </a:solidFill>
              <a:latin typeface="Montserrat" panose="00000500000000000000" pitchFamily="2" charset="-52"/>
              <a:sym typeface="Arial"/>
            </a:endParaRPr>
          </a:p>
        </p:txBody>
      </p:sp>
      <p:sp>
        <p:nvSpPr>
          <p:cNvPr id="5" name="Google Shape;252;p28">
            <a:extLst>
              <a:ext uri="{FF2B5EF4-FFF2-40B4-BE49-F238E27FC236}">
                <a16:creationId xmlns:a16="http://schemas.microsoft.com/office/drawing/2014/main" id="{020F50E8-4B47-F0D3-4EDE-D200521248F1}"/>
              </a:ext>
            </a:extLst>
          </p:cNvPr>
          <p:cNvSpPr/>
          <p:nvPr/>
        </p:nvSpPr>
        <p:spPr>
          <a:xfrm>
            <a:off x="4404850" y="3808462"/>
            <a:ext cx="334300" cy="327701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25" tIns="28525" rIns="28525" bIns="28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uk-UA" b="1" dirty="0">
                <a:solidFill>
                  <a:schemeClr val="bg1"/>
                </a:solidFill>
                <a:latin typeface="Montserrat" panose="00000500000000000000" pitchFamily="2" charset="-52"/>
              </a:rPr>
              <a:t>1</a:t>
            </a:r>
            <a:endParaRPr b="1" i="0" u="none" strike="noStrike" cap="none" dirty="0">
              <a:solidFill>
                <a:schemeClr val="bg1"/>
              </a:solidFill>
              <a:latin typeface="Montserrat" panose="00000500000000000000" pitchFamily="2" charset="-52"/>
              <a:sym typeface="Arial"/>
            </a:endParaRPr>
          </a:p>
        </p:txBody>
      </p:sp>
      <p:sp>
        <p:nvSpPr>
          <p:cNvPr id="6" name="Google Shape;252;p28">
            <a:extLst>
              <a:ext uri="{FF2B5EF4-FFF2-40B4-BE49-F238E27FC236}">
                <a16:creationId xmlns:a16="http://schemas.microsoft.com/office/drawing/2014/main" id="{DFAC33D2-2B2F-5977-F2F7-A532B2A89DE0}"/>
              </a:ext>
            </a:extLst>
          </p:cNvPr>
          <p:cNvSpPr/>
          <p:nvPr/>
        </p:nvSpPr>
        <p:spPr>
          <a:xfrm>
            <a:off x="6944912" y="2920083"/>
            <a:ext cx="334300" cy="327701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25" tIns="28525" rIns="28525" bIns="28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uk-UA" b="1" i="0" u="none" strike="noStrike" cap="none" dirty="0">
                <a:solidFill>
                  <a:schemeClr val="bg1"/>
                </a:solidFill>
                <a:latin typeface="Montserrat" panose="00000500000000000000" pitchFamily="2" charset="-52"/>
                <a:sym typeface="Arial"/>
              </a:rPr>
              <a:t>2</a:t>
            </a:r>
            <a:endParaRPr b="1" i="0" u="none" strike="noStrike" cap="none" dirty="0">
              <a:solidFill>
                <a:schemeClr val="bg1"/>
              </a:solidFill>
              <a:latin typeface="Montserrat" panose="00000500000000000000" pitchFamily="2" charset="-52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7076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02E63C60-870B-82AC-6082-F6839B4AB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22">
            <a:extLst>
              <a:ext uri="{FF2B5EF4-FFF2-40B4-BE49-F238E27FC236}">
                <a16:creationId xmlns:a16="http://schemas.microsoft.com/office/drawing/2014/main" id="{95F7C770-A13F-E807-AB52-0D5A56FA06D0}"/>
              </a:ext>
            </a:extLst>
          </p:cNvPr>
          <p:cNvGrpSpPr/>
          <p:nvPr/>
        </p:nvGrpSpPr>
        <p:grpSpPr>
          <a:xfrm>
            <a:off x="1137426" y="2728198"/>
            <a:ext cx="4361896" cy="653540"/>
            <a:chOff x="1066800" y="8877300"/>
            <a:chExt cx="2583675" cy="485775"/>
          </a:xfrm>
        </p:grpSpPr>
        <p:pic>
          <p:nvPicPr>
            <p:cNvPr id="110" name="Google Shape;110;p22" descr="preencoded.png">
              <a:extLst>
                <a:ext uri="{FF2B5EF4-FFF2-40B4-BE49-F238E27FC236}">
                  <a16:creationId xmlns:a16="http://schemas.microsoft.com/office/drawing/2014/main" id="{6CFF2681-B0BF-2A57-4C7E-524F893E200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66800" y="8877300"/>
              <a:ext cx="2583675" cy="485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" name="Google Shape;111;p22">
              <a:extLst>
                <a:ext uri="{FF2B5EF4-FFF2-40B4-BE49-F238E27FC236}">
                  <a16:creationId xmlns:a16="http://schemas.microsoft.com/office/drawing/2014/main" id="{14E74B64-1251-251F-A228-06930174A686}"/>
                </a:ext>
              </a:extLst>
            </p:cNvPr>
            <p:cNvSpPr/>
            <p:nvPr/>
          </p:nvSpPr>
          <p:spPr>
            <a:xfrm>
              <a:off x="1189896" y="8942900"/>
              <a:ext cx="2315747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0407"/>
                </a:buClr>
                <a:buSzPts val="1500"/>
                <a:buFont typeface="Arial"/>
                <a:buNone/>
              </a:pPr>
              <a:r>
                <a:rPr lang="uk-UA" sz="1400" b="0" i="0" u="none" strike="noStrike" cap="none" dirty="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Віра КОЗІНА, адвокат,</a:t>
              </a:r>
              <a:endParaRPr lang="en-US" sz="1400" b="0" i="0" u="none" strike="noStrike" cap="none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0407"/>
                </a:buClr>
                <a:buSzPts val="1500"/>
                <a:buFont typeface="Arial"/>
                <a:buNone/>
              </a:pPr>
              <a:r>
                <a:rPr lang="uk" sz="1400" b="0" i="0" u="none" strike="noStrike" cap="none" dirty="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консультантка Програми Polaris</a:t>
              </a:r>
              <a:endParaRPr sz="1400" b="0" i="0" u="none" strike="noStrike" cap="none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</p:grpSp>
      <p:sp>
        <p:nvSpPr>
          <p:cNvPr id="112" name="Google Shape;112;p22">
            <a:extLst>
              <a:ext uri="{FF2B5EF4-FFF2-40B4-BE49-F238E27FC236}">
                <a16:creationId xmlns:a16="http://schemas.microsoft.com/office/drawing/2014/main" id="{5DA14175-9A3A-571C-F35F-3FAC92334104}"/>
              </a:ext>
            </a:extLst>
          </p:cNvPr>
          <p:cNvSpPr/>
          <p:nvPr/>
        </p:nvSpPr>
        <p:spPr>
          <a:xfrm>
            <a:off x="1204332" y="1800605"/>
            <a:ext cx="5352585" cy="83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F3F1E9"/>
              </a:buClr>
              <a:buSzPts val="900"/>
            </a:pPr>
            <a:r>
              <a:rPr lang="uk-UA" sz="24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Покроковий алгоритм.</a:t>
            </a:r>
          </a:p>
          <a:p>
            <a:pPr lvl="0">
              <a:buClr>
                <a:srgbClr val="F3F1E9"/>
              </a:buClr>
              <a:buSzPts val="900"/>
            </a:pPr>
            <a:r>
              <a:rPr lang="uk-UA" sz="2400" b="0" i="0" u="none" strike="noStrike" cap="none" dirty="0">
                <a:solidFill>
                  <a:schemeClr val="dk1"/>
                </a:solidFill>
                <a:latin typeface="Montserrat SemiBold"/>
                <a:sym typeface="Montserrat SemiBold"/>
              </a:rPr>
              <a:t>Крок 1: ініціатива встановлення</a:t>
            </a:r>
            <a:endParaRPr sz="2400" b="0" i="0" u="none" strike="noStrike" cap="none" dirty="0">
              <a:solidFill>
                <a:srgbClr val="F3F1E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6637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1">
          <a:extLst>
            <a:ext uri="{FF2B5EF4-FFF2-40B4-BE49-F238E27FC236}">
              <a16:creationId xmlns:a16="http://schemas.microsoft.com/office/drawing/2014/main" id="{42124DD3-DE4C-121B-E758-DF2FECA40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8">
            <a:extLst>
              <a:ext uri="{FF2B5EF4-FFF2-40B4-BE49-F238E27FC236}">
                <a16:creationId xmlns:a16="http://schemas.microsoft.com/office/drawing/2014/main" id="{278DF9B0-ED5F-834C-6E32-986E49092AFF}"/>
              </a:ext>
            </a:extLst>
          </p:cNvPr>
          <p:cNvSpPr/>
          <p:nvPr/>
        </p:nvSpPr>
        <p:spPr>
          <a:xfrm>
            <a:off x="603704" y="422275"/>
            <a:ext cx="5395652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407"/>
              </a:buClr>
              <a:buSzPts val="4100"/>
              <a:buFont typeface="Arial"/>
              <a:buNone/>
            </a:pPr>
            <a:r>
              <a:rPr lang="uk" sz="1900" b="1" i="0" u="none" strike="noStrike" cap="none" dirty="0">
                <a:solidFill>
                  <a:srgbClr val="020407"/>
                </a:solidFill>
                <a:latin typeface="Montserrat"/>
                <a:ea typeface="Montserrat"/>
                <a:cs typeface="Montserrat"/>
                <a:sym typeface="Montserrat"/>
              </a:rPr>
              <a:t>Ініціатива про встановлення узуфрукту</a:t>
            </a:r>
            <a:endParaRPr sz="1900" b="1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" name="Google Shape;196;p27">
            <a:extLst>
              <a:ext uri="{FF2B5EF4-FFF2-40B4-BE49-F238E27FC236}">
                <a16:creationId xmlns:a16="http://schemas.microsoft.com/office/drawing/2014/main" id="{A6500159-7DF6-1C74-B224-E872FB9F51ED}"/>
              </a:ext>
            </a:extLst>
          </p:cNvPr>
          <p:cNvGrpSpPr/>
          <p:nvPr/>
        </p:nvGrpSpPr>
        <p:grpSpPr>
          <a:xfrm>
            <a:off x="758284" y="898375"/>
            <a:ext cx="6919827" cy="606997"/>
            <a:chOff x="2700400" y="1944858"/>
            <a:chExt cx="12424455" cy="1362114"/>
          </a:xfrm>
        </p:grpSpPr>
        <p:grpSp>
          <p:nvGrpSpPr>
            <p:cNvPr id="4" name="Google Shape;199;p27">
              <a:extLst>
                <a:ext uri="{FF2B5EF4-FFF2-40B4-BE49-F238E27FC236}">
                  <a16:creationId xmlns:a16="http://schemas.microsoft.com/office/drawing/2014/main" id="{7E3138AE-50F0-5F40-B019-0A592326B59E}"/>
                </a:ext>
              </a:extLst>
            </p:cNvPr>
            <p:cNvGrpSpPr/>
            <p:nvPr/>
          </p:nvGrpSpPr>
          <p:grpSpPr>
            <a:xfrm>
              <a:off x="2700400" y="2009443"/>
              <a:ext cx="5940305" cy="1297528"/>
              <a:chOff x="3610062" y="2216594"/>
              <a:chExt cx="5940305" cy="1297528"/>
            </a:xfrm>
          </p:grpSpPr>
          <p:grpSp>
            <p:nvGrpSpPr>
              <p:cNvPr id="10" name="Google Shape;200;p27">
                <a:extLst>
                  <a:ext uri="{FF2B5EF4-FFF2-40B4-BE49-F238E27FC236}">
                    <a16:creationId xmlns:a16="http://schemas.microsoft.com/office/drawing/2014/main" id="{A8DD6EAF-AC41-71C2-5DA4-3C8E642D0D0B}"/>
                  </a:ext>
                </a:extLst>
              </p:cNvPr>
              <p:cNvGrpSpPr/>
              <p:nvPr/>
            </p:nvGrpSpPr>
            <p:grpSpPr>
              <a:xfrm>
                <a:off x="3610062" y="2216594"/>
                <a:ext cx="5940305" cy="1297528"/>
                <a:chOff x="920489" y="2115791"/>
                <a:chExt cx="6489300" cy="1417444"/>
              </a:xfrm>
            </p:grpSpPr>
            <p:sp>
              <p:nvSpPr>
                <p:cNvPr id="12" name="Google Shape;201;p27">
                  <a:extLst>
                    <a:ext uri="{FF2B5EF4-FFF2-40B4-BE49-F238E27FC236}">
                      <a16:creationId xmlns:a16="http://schemas.microsoft.com/office/drawing/2014/main" id="{981F2827-2B78-8EC1-C3D4-F4F577E46919}"/>
                    </a:ext>
                  </a:extLst>
                </p:cNvPr>
                <p:cNvSpPr/>
                <p:nvPr/>
              </p:nvSpPr>
              <p:spPr>
                <a:xfrm>
                  <a:off x="920489" y="2556612"/>
                  <a:ext cx="6489300" cy="976623"/>
                </a:xfrm>
                <a:prstGeom prst="roundRect">
                  <a:avLst>
                    <a:gd name="adj" fmla="val 13397"/>
                  </a:avLst>
                </a:prstGeom>
                <a:solidFill>
                  <a:srgbClr val="F3F2E9"/>
                </a:solidFill>
                <a:ln>
                  <a:noFill/>
                </a:ln>
                <a:effectLst>
                  <a:outerShdw blurRad="313901" dist="17439" dir="5400000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41850" tIns="41850" rIns="41850" bIns="4185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600"/>
                    <a:buFont typeface="Arial"/>
                    <a:buNone/>
                  </a:pPr>
                  <a:r>
                    <a:rPr lang="uk-UA" sz="1600" b="1" dirty="0">
                      <a:latin typeface="Montserrat SemiBold" panose="00000700000000000000" pitchFamily="2" charset="-52"/>
                    </a:rPr>
                    <a:t>ОМС (МДА)</a:t>
                  </a:r>
                  <a:endParaRPr sz="1600" b="1" i="0" u="none" strike="noStrike" cap="none" dirty="0">
                    <a:solidFill>
                      <a:srgbClr val="000000"/>
                    </a:solidFill>
                    <a:latin typeface="Montserrat SemiBold" panose="00000700000000000000" pitchFamily="2" charset="-52"/>
                    <a:sym typeface="Arial"/>
                  </a:endParaRPr>
                </a:p>
              </p:txBody>
            </p:sp>
            <p:sp>
              <p:nvSpPr>
                <p:cNvPr id="13" name="Google Shape;202;p27">
                  <a:extLst>
                    <a:ext uri="{FF2B5EF4-FFF2-40B4-BE49-F238E27FC236}">
                      <a16:creationId xmlns:a16="http://schemas.microsoft.com/office/drawing/2014/main" id="{A9053380-1CD1-A714-72F3-A81B51F08249}"/>
                    </a:ext>
                  </a:extLst>
                </p:cNvPr>
                <p:cNvSpPr/>
                <p:nvPr/>
              </p:nvSpPr>
              <p:spPr>
                <a:xfrm>
                  <a:off x="1095826" y="2115791"/>
                  <a:ext cx="714299" cy="71430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31550" tIns="31550" rIns="31550" bIns="3155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500"/>
                    <a:buFont typeface="Arial"/>
                    <a:buNone/>
                  </a:pPr>
                  <a:endParaRPr sz="1600" b="1" i="0" u="none" strike="noStrike" cap="none">
                    <a:solidFill>
                      <a:srgbClr val="000000"/>
                    </a:solidFill>
                    <a:latin typeface="Montserrat SemiBold" panose="00000700000000000000" pitchFamily="2" charset="-52"/>
                    <a:sym typeface="Arial"/>
                  </a:endParaRPr>
                </a:p>
              </p:txBody>
            </p:sp>
          </p:grpSp>
          <p:sp>
            <p:nvSpPr>
              <p:cNvPr id="11" name="Google Shape;204;p27">
                <a:extLst>
                  <a:ext uri="{FF2B5EF4-FFF2-40B4-BE49-F238E27FC236}">
                    <a16:creationId xmlns:a16="http://schemas.microsoft.com/office/drawing/2014/main" id="{FD17BE14-0257-8395-F1CF-FCC8FB739193}"/>
                  </a:ext>
                </a:extLst>
              </p:cNvPr>
              <p:cNvSpPr/>
              <p:nvPr/>
            </p:nvSpPr>
            <p:spPr>
              <a:xfrm>
                <a:off x="3870549" y="2350609"/>
                <a:ext cx="453901" cy="4413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3F1E9"/>
                  </a:buClr>
                  <a:buSzPts val="1000"/>
                  <a:buFont typeface="Arial"/>
                  <a:buNone/>
                </a:pPr>
                <a:r>
                  <a:rPr lang="uk" sz="1600" b="1" i="0" u="none" strike="noStrike" cap="none">
                    <a:solidFill>
                      <a:srgbClr val="F3F1E9"/>
                    </a:solidFill>
                    <a:latin typeface="Montserrat SemiBold" panose="00000700000000000000" pitchFamily="2" charset="-52"/>
                    <a:ea typeface="Montserrat"/>
                    <a:cs typeface="Montserrat"/>
                    <a:sym typeface="Montserrat"/>
                  </a:rPr>
                  <a:t>1</a:t>
                </a:r>
                <a:endParaRPr sz="1600" b="1" i="0" u="none" strike="noStrike" cap="none">
                  <a:solidFill>
                    <a:schemeClr val="dk1"/>
                  </a:solidFill>
                  <a:latin typeface="Montserrat SemiBold" panose="00000700000000000000" pitchFamily="2" charset="-52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5" name="Google Shape;205;p27">
              <a:extLst>
                <a:ext uri="{FF2B5EF4-FFF2-40B4-BE49-F238E27FC236}">
                  <a16:creationId xmlns:a16="http://schemas.microsoft.com/office/drawing/2014/main" id="{1D634653-AAD5-559D-69E7-745C1E17F30C}"/>
                </a:ext>
              </a:extLst>
            </p:cNvPr>
            <p:cNvGrpSpPr/>
            <p:nvPr/>
          </p:nvGrpSpPr>
          <p:grpSpPr>
            <a:xfrm>
              <a:off x="9184550" y="1944858"/>
              <a:ext cx="5940305" cy="1362114"/>
              <a:chOff x="9029061" y="2040659"/>
              <a:chExt cx="5940305" cy="1362114"/>
            </a:xfrm>
          </p:grpSpPr>
          <p:grpSp>
            <p:nvGrpSpPr>
              <p:cNvPr id="6" name="Google Shape;206;p27">
                <a:extLst>
                  <a:ext uri="{FF2B5EF4-FFF2-40B4-BE49-F238E27FC236}">
                    <a16:creationId xmlns:a16="http://schemas.microsoft.com/office/drawing/2014/main" id="{183BB94B-C0A4-5BCB-DD0D-394C03E42ECA}"/>
                  </a:ext>
                </a:extLst>
              </p:cNvPr>
              <p:cNvGrpSpPr/>
              <p:nvPr/>
            </p:nvGrpSpPr>
            <p:grpSpPr>
              <a:xfrm>
                <a:off x="9029061" y="2040659"/>
                <a:ext cx="5940305" cy="1362114"/>
                <a:chOff x="186853" y="2045240"/>
                <a:chExt cx="6489300" cy="1487999"/>
              </a:xfrm>
            </p:grpSpPr>
            <p:sp>
              <p:nvSpPr>
                <p:cNvPr id="8" name="Google Shape;207;p27">
                  <a:extLst>
                    <a:ext uri="{FF2B5EF4-FFF2-40B4-BE49-F238E27FC236}">
                      <a16:creationId xmlns:a16="http://schemas.microsoft.com/office/drawing/2014/main" id="{CF915956-E0A8-A86C-E256-F8513FCFB4CE}"/>
                    </a:ext>
                  </a:extLst>
                </p:cNvPr>
                <p:cNvSpPr/>
                <p:nvPr/>
              </p:nvSpPr>
              <p:spPr>
                <a:xfrm>
                  <a:off x="186853" y="2556616"/>
                  <a:ext cx="6489300" cy="976623"/>
                </a:xfrm>
                <a:prstGeom prst="roundRect">
                  <a:avLst>
                    <a:gd name="adj" fmla="val 13397"/>
                  </a:avLst>
                </a:prstGeom>
                <a:solidFill>
                  <a:srgbClr val="F3F2E9"/>
                </a:solidFill>
                <a:ln>
                  <a:noFill/>
                </a:ln>
                <a:effectLst>
                  <a:outerShdw blurRad="313901" dist="17439" dir="5400000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41850" tIns="41850" rIns="41850" bIns="4185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600"/>
                    <a:buFont typeface="Arial"/>
                    <a:buNone/>
                  </a:pPr>
                  <a:r>
                    <a:rPr lang="uk-UA" sz="1600" b="1" i="0" u="none" strike="noStrike" cap="none" dirty="0">
                      <a:solidFill>
                        <a:srgbClr val="000000"/>
                      </a:solidFill>
                      <a:latin typeface="Montserrat SemiBold" panose="00000700000000000000" pitchFamily="2" charset="-52"/>
                      <a:sym typeface="Arial"/>
                    </a:rPr>
                    <a:t>Зацікавлений суб’єкт</a:t>
                  </a:r>
                  <a:endParaRPr sz="1600" b="1" i="0" u="none" strike="noStrike" cap="none" dirty="0">
                    <a:solidFill>
                      <a:srgbClr val="000000"/>
                    </a:solidFill>
                    <a:latin typeface="Montserrat SemiBold" panose="00000700000000000000" pitchFamily="2" charset="-52"/>
                    <a:sym typeface="Arial"/>
                  </a:endParaRPr>
                </a:p>
              </p:txBody>
            </p:sp>
            <p:sp>
              <p:nvSpPr>
                <p:cNvPr id="9" name="Google Shape;208;p27">
                  <a:extLst>
                    <a:ext uri="{FF2B5EF4-FFF2-40B4-BE49-F238E27FC236}">
                      <a16:creationId xmlns:a16="http://schemas.microsoft.com/office/drawing/2014/main" id="{CC9709A8-C166-D589-F9E7-19DDE6C9C854}"/>
                    </a:ext>
                  </a:extLst>
                </p:cNvPr>
                <p:cNvSpPr/>
                <p:nvPr/>
              </p:nvSpPr>
              <p:spPr>
                <a:xfrm>
                  <a:off x="435975" y="2045240"/>
                  <a:ext cx="714299" cy="71430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31550" tIns="31550" rIns="31550" bIns="3155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500"/>
                    <a:buFont typeface="Arial"/>
                    <a:buNone/>
                  </a:pPr>
                  <a:endParaRPr sz="1600" b="1" i="0" u="none" strike="noStrike" cap="none">
                    <a:solidFill>
                      <a:srgbClr val="000000"/>
                    </a:solidFill>
                    <a:latin typeface="Montserrat SemiBold" panose="00000700000000000000" pitchFamily="2" charset="-52"/>
                    <a:sym typeface="Arial"/>
                  </a:endParaRPr>
                </a:p>
              </p:txBody>
            </p:sp>
          </p:grpSp>
          <p:sp>
            <p:nvSpPr>
              <p:cNvPr id="7" name="Google Shape;210;p27">
                <a:extLst>
                  <a:ext uri="{FF2B5EF4-FFF2-40B4-BE49-F238E27FC236}">
                    <a16:creationId xmlns:a16="http://schemas.microsoft.com/office/drawing/2014/main" id="{23338256-CA42-7232-0125-D25AB15642EE}"/>
                  </a:ext>
                </a:extLst>
              </p:cNvPr>
              <p:cNvSpPr/>
              <p:nvPr/>
            </p:nvSpPr>
            <p:spPr>
              <a:xfrm>
                <a:off x="9357091" y="2172221"/>
                <a:ext cx="453901" cy="4413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3F1E9"/>
                  </a:buClr>
                  <a:buSzPts val="1000"/>
                  <a:buFont typeface="Arial"/>
                  <a:buNone/>
                </a:pPr>
                <a:r>
                  <a:rPr lang="uk" sz="1600" b="1" i="0" u="none" strike="noStrike" cap="none" dirty="0">
                    <a:solidFill>
                      <a:srgbClr val="F3F1E9"/>
                    </a:solidFill>
                    <a:latin typeface="Montserrat SemiBold" panose="00000700000000000000" pitchFamily="2" charset="-52"/>
                    <a:ea typeface="Montserrat"/>
                    <a:cs typeface="Montserrat"/>
                    <a:sym typeface="Montserrat"/>
                  </a:rPr>
                  <a:t>2</a:t>
                </a:r>
                <a:endParaRPr sz="1600" b="1" i="0" u="none" strike="noStrike" cap="none" dirty="0">
                  <a:solidFill>
                    <a:schemeClr val="dk1"/>
                  </a:solidFill>
                  <a:latin typeface="Montserrat SemiBold" panose="00000700000000000000" pitchFamily="2" charset="-52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sp>
        <p:nvSpPr>
          <p:cNvPr id="14" name="Google Shape;171;p26">
            <a:extLst>
              <a:ext uri="{FF2B5EF4-FFF2-40B4-BE49-F238E27FC236}">
                <a16:creationId xmlns:a16="http://schemas.microsoft.com/office/drawing/2014/main" id="{EDB3B89F-E732-DCEC-0425-DD986154B28A}"/>
              </a:ext>
            </a:extLst>
          </p:cNvPr>
          <p:cNvSpPr/>
          <p:nvPr/>
        </p:nvSpPr>
        <p:spPr>
          <a:xfrm>
            <a:off x="758284" y="1972864"/>
            <a:ext cx="6919813" cy="2383108"/>
          </a:xfrm>
          <a:prstGeom prst="roundRect">
            <a:avLst>
              <a:gd name="adj" fmla="val 6944"/>
            </a:avLst>
          </a:prstGeom>
          <a:solidFill>
            <a:srgbClr val="F3F2E9"/>
          </a:solidFill>
          <a:ln>
            <a:noFill/>
          </a:ln>
          <a:effectLst>
            <a:outerShdw blurRad="34290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285750" indent="-285750" algn="just">
              <a:buSzPts val="700"/>
              <a:buFont typeface="Wingdings" panose="05000000000000000000" pitchFamily="2" charset="2"/>
              <a:buChar char="q"/>
            </a:pPr>
            <a:r>
              <a:rPr lang="uk-UA" b="1" noProof="0" dirty="0"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Подання</a:t>
            </a:r>
            <a:r>
              <a:rPr lang="uk-UA" noProof="0" dirty="0"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 із зазначенням бажаного строку узуфрукту (</a:t>
            </a:r>
            <a:r>
              <a:rPr lang="uk-UA" noProof="0" dirty="0" err="1"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абз</a:t>
            </a:r>
            <a:r>
              <a:rPr lang="uk-UA" noProof="0" dirty="0"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. 2 п. 4);</a:t>
            </a:r>
          </a:p>
          <a:p>
            <a:pPr marL="285750" indent="-285750" algn="just">
              <a:buSzPts val="700"/>
              <a:buFont typeface="Wingdings" panose="05000000000000000000" pitchFamily="2" charset="2"/>
              <a:buChar char="q"/>
            </a:pPr>
            <a:r>
              <a:rPr lang="uk-UA" b="1" dirty="0">
                <a:solidFill>
                  <a:schemeClr val="dk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Додатки до Подання </a:t>
            </a:r>
            <a:r>
              <a:rPr lang="uk-UA" dirty="0">
                <a:solidFill>
                  <a:schemeClr val="dk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(п. 5 Порядку № 1103): </a:t>
            </a:r>
          </a:p>
          <a:p>
            <a:pPr algn="just">
              <a:buSzPts val="700"/>
            </a:pPr>
            <a:endParaRPr lang="uk-UA" dirty="0">
              <a:solidFill>
                <a:schemeClr val="dk1"/>
              </a:solidFill>
              <a:latin typeface="Montserrat" panose="00000500000000000000" pitchFamily="2" charset="-52"/>
              <a:ea typeface="Montserrat SemiBold"/>
              <a:cs typeface="Montserrat SemiBold"/>
              <a:sym typeface="Montserrat SemiBold"/>
            </a:endParaRPr>
          </a:p>
          <a:p>
            <a:pPr algn="just">
              <a:buSzPts val="700"/>
            </a:pPr>
            <a:r>
              <a:rPr lang="uk-UA" b="1" dirty="0">
                <a:solidFill>
                  <a:schemeClr val="dk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     (1) </a:t>
            </a:r>
            <a:r>
              <a:rPr lang="uk-UA" dirty="0">
                <a:latin typeface="Montserrat" panose="00000500000000000000" pitchFamily="2" charset="-52"/>
              </a:rPr>
              <a:t>копії балансу, звіту про фінансові результати, звіту про рух грошових коштів і звіту про дебіторську та кредиторську заборгованість за останній календарний рік та на останню звітну </a:t>
            </a:r>
            <a:r>
              <a:rPr lang="ru-RU" dirty="0">
                <a:latin typeface="Montserrat" panose="00000500000000000000" pitchFamily="2" charset="-52"/>
              </a:rPr>
              <a:t>дату; </a:t>
            </a:r>
          </a:p>
          <a:p>
            <a:pPr algn="just">
              <a:buSzPts val="700"/>
            </a:pPr>
            <a:r>
              <a:rPr lang="uk-UA" b="1" dirty="0">
                <a:solidFill>
                  <a:schemeClr val="dk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    (2) </a:t>
            </a:r>
            <a:r>
              <a:rPr lang="uk-UA" dirty="0">
                <a:latin typeface="Montserrat" panose="00000500000000000000" pitchFamily="2" charset="-52"/>
              </a:rPr>
              <a:t>характеристики об’єкта передачі (можна вказати у поданні); </a:t>
            </a:r>
          </a:p>
          <a:p>
            <a:pPr algn="just">
              <a:buSzPts val="700"/>
            </a:pPr>
            <a:r>
              <a:rPr lang="uk-UA" b="1" dirty="0">
                <a:latin typeface="Montserrat" panose="00000500000000000000" pitchFamily="2" charset="-52"/>
              </a:rPr>
              <a:t>    (3) </a:t>
            </a:r>
            <a:r>
              <a:rPr lang="uk-UA" dirty="0">
                <a:latin typeface="Montserrat" panose="00000500000000000000" pitchFamily="2" charset="-52"/>
              </a:rPr>
              <a:t>ТЕО; </a:t>
            </a:r>
          </a:p>
          <a:p>
            <a:pPr algn="just">
              <a:buSzPts val="700"/>
            </a:pPr>
            <a:r>
              <a:rPr lang="uk-UA" b="1" dirty="0">
                <a:latin typeface="Montserrat" panose="00000500000000000000" pitchFamily="2" charset="-52"/>
              </a:rPr>
              <a:t>    (4) </a:t>
            </a:r>
            <a:r>
              <a:rPr lang="uk-UA" dirty="0">
                <a:latin typeface="Montserrat" panose="00000500000000000000" pitchFamily="2" charset="-52"/>
              </a:rPr>
              <a:t>відомості про кінцевого (бенефіціарного) власника та структуру власності (можна вказати у поданні).</a:t>
            </a:r>
            <a:endParaRPr lang="uk-UA" dirty="0">
              <a:solidFill>
                <a:schemeClr val="dk1"/>
              </a:solidFill>
              <a:latin typeface="Montserrat" panose="00000500000000000000" pitchFamily="2" charset="-52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" name="Google Shape;197;p27">
            <a:extLst>
              <a:ext uri="{FF2B5EF4-FFF2-40B4-BE49-F238E27FC236}">
                <a16:creationId xmlns:a16="http://schemas.microsoft.com/office/drawing/2014/main" id="{A52EAF8E-1716-EAE6-4ACD-AD3D28B3EA5A}"/>
              </a:ext>
            </a:extLst>
          </p:cNvPr>
          <p:cNvSpPr/>
          <p:nvPr/>
        </p:nvSpPr>
        <p:spPr>
          <a:xfrm>
            <a:off x="758284" y="1611646"/>
            <a:ext cx="6919811" cy="254944"/>
          </a:xfrm>
          <a:prstGeom prst="roundRect">
            <a:avLst>
              <a:gd name="adj" fmla="val 46615"/>
            </a:avLst>
          </a:prstGeom>
          <a:solidFill>
            <a:srgbClr val="00B9B3"/>
          </a:solidFill>
          <a:ln>
            <a:noFill/>
          </a:ln>
        </p:spPr>
        <p:txBody>
          <a:bodyPr spcFirstLastPara="1" wrap="square" lIns="34475" tIns="34475" rIns="34475" bIns="34475" anchor="ctr" anchorCtr="0">
            <a:noAutofit/>
          </a:bodyPr>
          <a:lstStyle/>
          <a:p>
            <a:pPr algn="ctr">
              <a:buSzPts val="500"/>
            </a:pPr>
            <a:r>
              <a:rPr lang="uk-UA" sz="1600" b="1" noProof="0" dirty="0">
                <a:solidFill>
                  <a:srgbClr val="F3F1E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Ініціатива суб’єкта подання:</a:t>
            </a:r>
            <a:endParaRPr lang="uk-UA" sz="1600" b="1" noProof="0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" name="Google Shape;197;p27">
            <a:extLst>
              <a:ext uri="{FF2B5EF4-FFF2-40B4-BE49-F238E27FC236}">
                <a16:creationId xmlns:a16="http://schemas.microsoft.com/office/drawing/2014/main" id="{09896C52-0E93-F596-E2B1-43707CA1BB0A}"/>
              </a:ext>
            </a:extLst>
          </p:cNvPr>
          <p:cNvSpPr/>
          <p:nvPr/>
        </p:nvSpPr>
        <p:spPr>
          <a:xfrm>
            <a:off x="758283" y="4462246"/>
            <a:ext cx="6594087" cy="254944"/>
          </a:xfrm>
          <a:prstGeom prst="roundRect">
            <a:avLst>
              <a:gd name="adj" fmla="val 46615"/>
            </a:avLst>
          </a:prstGeom>
          <a:solidFill>
            <a:schemeClr val="tx1"/>
          </a:solidFill>
          <a:ln>
            <a:noFill/>
          </a:ln>
        </p:spPr>
        <p:txBody>
          <a:bodyPr spcFirstLastPara="1" wrap="square" lIns="34475" tIns="34475" rIns="34475" bIns="34475" anchor="ctr" anchorCtr="0">
            <a:noAutofit/>
          </a:bodyPr>
          <a:lstStyle/>
          <a:p>
            <a:pPr algn="ctr">
              <a:buSzPts val="500"/>
            </a:pPr>
            <a:r>
              <a:rPr lang="uk-UA" sz="1600" b="1" noProof="0" dirty="0">
                <a:solidFill>
                  <a:srgbClr val="F3F1E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 у разі ініціативи суб’єкта управління (ОМС/МДА)?</a:t>
            </a:r>
            <a:endParaRPr lang="uk-UA" sz="1600" b="1" noProof="0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409485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2516373-EBB0-578D-B46B-0D9018C72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22">
            <a:extLst>
              <a:ext uri="{FF2B5EF4-FFF2-40B4-BE49-F238E27FC236}">
                <a16:creationId xmlns:a16="http://schemas.microsoft.com/office/drawing/2014/main" id="{B0DB705E-F468-E4B2-2EF6-BCE732C25540}"/>
              </a:ext>
            </a:extLst>
          </p:cNvPr>
          <p:cNvGrpSpPr/>
          <p:nvPr/>
        </p:nvGrpSpPr>
        <p:grpSpPr>
          <a:xfrm>
            <a:off x="1070518" y="3018130"/>
            <a:ext cx="4361896" cy="653540"/>
            <a:chOff x="1066800" y="8877300"/>
            <a:chExt cx="2583675" cy="485775"/>
          </a:xfrm>
        </p:grpSpPr>
        <p:pic>
          <p:nvPicPr>
            <p:cNvPr id="110" name="Google Shape;110;p22" descr="preencoded.png">
              <a:extLst>
                <a:ext uri="{FF2B5EF4-FFF2-40B4-BE49-F238E27FC236}">
                  <a16:creationId xmlns:a16="http://schemas.microsoft.com/office/drawing/2014/main" id="{C72120B1-139C-524E-AE16-75E27840E4D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66800" y="8877300"/>
              <a:ext cx="2583675" cy="485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" name="Google Shape;111;p22">
              <a:extLst>
                <a:ext uri="{FF2B5EF4-FFF2-40B4-BE49-F238E27FC236}">
                  <a16:creationId xmlns:a16="http://schemas.microsoft.com/office/drawing/2014/main" id="{3F4B6B43-38ED-D390-0003-E023B3219211}"/>
                </a:ext>
              </a:extLst>
            </p:cNvPr>
            <p:cNvSpPr/>
            <p:nvPr/>
          </p:nvSpPr>
          <p:spPr>
            <a:xfrm>
              <a:off x="1189896" y="8942900"/>
              <a:ext cx="2315747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0407"/>
                </a:buClr>
                <a:buSzPts val="1500"/>
                <a:buFont typeface="Arial"/>
                <a:buNone/>
              </a:pPr>
              <a:r>
                <a:rPr lang="uk" sz="1400" b="0" i="0" u="none" strike="noStrike" cap="none" dirty="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Галина НЕРЕТА, економістка,</a:t>
              </a:r>
              <a:endParaRPr lang="en-US" sz="1400" b="0" i="0" u="none" strike="noStrike" cap="none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0407"/>
                </a:buClr>
                <a:buSzPts val="1500"/>
                <a:buFont typeface="Arial"/>
                <a:buNone/>
              </a:pPr>
              <a:r>
                <a:rPr lang="uk" sz="1400" b="0" i="0" u="none" strike="noStrike" cap="none" dirty="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консультантка Програми Polaris</a:t>
              </a:r>
              <a:endParaRPr sz="1400" b="0" i="0" u="none" strike="noStrike" cap="none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</p:grpSp>
      <p:sp>
        <p:nvSpPr>
          <p:cNvPr id="112" name="Google Shape;112;p22">
            <a:extLst>
              <a:ext uri="{FF2B5EF4-FFF2-40B4-BE49-F238E27FC236}">
                <a16:creationId xmlns:a16="http://schemas.microsoft.com/office/drawing/2014/main" id="{7831A36C-6080-B4A3-E9BA-59F4D5D1FFDC}"/>
              </a:ext>
            </a:extLst>
          </p:cNvPr>
          <p:cNvSpPr/>
          <p:nvPr/>
        </p:nvSpPr>
        <p:spPr>
          <a:xfrm>
            <a:off x="1204332" y="1800605"/>
            <a:ext cx="4839629" cy="12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F3F1E9"/>
              </a:buClr>
              <a:buSzPts val="900"/>
            </a:pPr>
            <a:r>
              <a:rPr lang="uk-UA" sz="24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Техніко-економічне обґрунтування: </a:t>
            </a:r>
          </a:p>
          <a:p>
            <a:pPr lvl="0">
              <a:buClr>
                <a:srgbClr val="F3F1E9"/>
              </a:buClr>
              <a:buSzPts val="900"/>
            </a:pPr>
            <a:r>
              <a:rPr lang="uk-UA" sz="24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</a:t>
            </a:r>
            <a:r>
              <a:rPr lang="uk" sz="2400" b="0" i="0" u="none" strike="noStrike" cap="none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ідготовка та зміст</a:t>
            </a:r>
            <a:endParaRPr sz="2400" b="0" i="0" u="none" strike="noStrike" cap="none" dirty="0">
              <a:solidFill>
                <a:srgbClr val="F3F1E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3633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1">
          <a:extLst>
            <a:ext uri="{FF2B5EF4-FFF2-40B4-BE49-F238E27FC236}">
              <a16:creationId xmlns:a16="http://schemas.microsoft.com/office/drawing/2014/main" id="{0C63CFA5-89FB-96EB-ED44-7774BEE9B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8">
            <a:extLst>
              <a:ext uri="{FF2B5EF4-FFF2-40B4-BE49-F238E27FC236}">
                <a16:creationId xmlns:a16="http://schemas.microsoft.com/office/drawing/2014/main" id="{547FAECD-F9B7-DCB7-3A5C-D1D9C81EF507}"/>
              </a:ext>
            </a:extLst>
          </p:cNvPr>
          <p:cNvSpPr/>
          <p:nvPr/>
        </p:nvSpPr>
        <p:spPr>
          <a:xfrm>
            <a:off x="603704" y="422275"/>
            <a:ext cx="5395652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407"/>
              </a:buClr>
              <a:buSzPts val="4100"/>
              <a:buFont typeface="Arial"/>
              <a:buNone/>
            </a:pPr>
            <a:r>
              <a:rPr lang="uk" sz="1900" b="1" i="0" u="none" strike="noStrike" cap="none" dirty="0">
                <a:solidFill>
                  <a:srgbClr val="020407"/>
                </a:solidFill>
                <a:latin typeface="Montserrat"/>
                <a:ea typeface="Montserrat"/>
                <a:cs typeface="Montserrat"/>
                <a:sym typeface="Montserrat"/>
              </a:rPr>
              <a:t>Правове регулювання</a:t>
            </a:r>
            <a:endParaRPr sz="1900" b="1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136;p24">
            <a:extLst>
              <a:ext uri="{FF2B5EF4-FFF2-40B4-BE49-F238E27FC236}">
                <a16:creationId xmlns:a16="http://schemas.microsoft.com/office/drawing/2014/main" id="{E2F7E617-45E0-CFDE-67B4-28AD6C399027}"/>
              </a:ext>
            </a:extLst>
          </p:cNvPr>
          <p:cNvSpPr/>
          <p:nvPr/>
        </p:nvSpPr>
        <p:spPr>
          <a:xfrm>
            <a:off x="4830458" y="1464654"/>
            <a:ext cx="3522450" cy="2484150"/>
          </a:xfrm>
          <a:prstGeom prst="roundRect">
            <a:avLst>
              <a:gd name="adj" fmla="val 6213"/>
            </a:avLst>
          </a:prstGeom>
          <a:solidFill>
            <a:srgbClr val="F3F2E9"/>
          </a:solidFill>
          <a:ln>
            <a:noFill/>
          </a:ln>
          <a:effectLst>
            <a:outerShdw blurRad="338755" dist="1882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45175" tIns="45175" rIns="45175" bIns="45175" anchor="ctr" anchorCtr="0">
            <a:noAutofit/>
          </a:bodyPr>
          <a:lstStyle/>
          <a:p>
            <a:pPr lvl="0" algn="ctr"/>
            <a:r>
              <a:rPr lang="uk-UA" dirty="0">
                <a:solidFill>
                  <a:srgbClr val="020407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  <a:hlinkClick r:id="rId4"/>
              </a:rPr>
              <a:t>Наказ Міністерства економічного розвитку і торгівлі України 27.12.2013 р. №1591 </a:t>
            </a:r>
            <a:endParaRPr lang="uk-UA" dirty="0">
              <a:solidFill>
                <a:srgbClr val="020407"/>
              </a:solidFill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  <a:p>
            <a:pPr lvl="0" algn="ctr"/>
            <a:r>
              <a:rPr lang="uk-UA" dirty="0">
                <a:solidFill>
                  <a:srgbClr val="020407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«</a:t>
            </a:r>
            <a:r>
              <a:rPr lang="uk-UA" dirty="0">
                <a:latin typeface="Montserrat" panose="00000500000000000000" pitchFamily="2" charset="-52"/>
              </a:rPr>
              <a:t>Про затвердження Методичних рекомендацій </a:t>
            </a:r>
            <a:r>
              <a:rPr lang="uk-UA" noProof="0" dirty="0">
                <a:latin typeface="Montserrat" panose="00000500000000000000" pitchFamily="2" charset="-52"/>
              </a:rPr>
              <a:t>щодо розроблення техніко-економічного обґрунтування забезпечення ефективного використання об'єктів права державної та комунальної власності, що пропонуються до передачі»</a:t>
            </a:r>
            <a:endParaRPr i="0" u="none" strike="noStrike" cap="none" dirty="0">
              <a:solidFill>
                <a:srgbClr val="000000"/>
              </a:solidFill>
              <a:latin typeface="Montserrat" panose="00000500000000000000" pitchFamily="2" charset="-52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" name="Google Shape;138;p24">
            <a:extLst>
              <a:ext uri="{FF2B5EF4-FFF2-40B4-BE49-F238E27FC236}">
                <a16:creationId xmlns:a16="http://schemas.microsoft.com/office/drawing/2014/main" id="{B3381AAE-E3D4-068D-B161-F1BE996B4417}"/>
              </a:ext>
            </a:extLst>
          </p:cNvPr>
          <p:cNvSpPr/>
          <p:nvPr/>
        </p:nvSpPr>
        <p:spPr>
          <a:xfrm>
            <a:off x="6264966" y="1002618"/>
            <a:ext cx="363150" cy="36315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050" tIns="34050" rIns="34050" bIns="34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39;p24">
            <a:extLst>
              <a:ext uri="{FF2B5EF4-FFF2-40B4-BE49-F238E27FC236}">
                <a16:creationId xmlns:a16="http://schemas.microsoft.com/office/drawing/2014/main" id="{A94295CF-8C22-F15A-66F4-04420E5B7D47}"/>
              </a:ext>
            </a:extLst>
          </p:cNvPr>
          <p:cNvSpPr/>
          <p:nvPr/>
        </p:nvSpPr>
        <p:spPr>
          <a:xfrm>
            <a:off x="479708" y="1464654"/>
            <a:ext cx="3522450" cy="2484150"/>
          </a:xfrm>
          <a:prstGeom prst="roundRect">
            <a:avLst>
              <a:gd name="adj" fmla="val 6213"/>
            </a:avLst>
          </a:prstGeom>
          <a:solidFill>
            <a:srgbClr val="F3F2E9"/>
          </a:solidFill>
          <a:ln>
            <a:noFill/>
          </a:ln>
          <a:effectLst>
            <a:outerShdw blurRad="338755" dist="1882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45175" tIns="45175" rIns="45175" bIns="45175" anchor="ctr" anchorCtr="0">
            <a:noAutofit/>
          </a:bodyPr>
          <a:lstStyle/>
          <a:p>
            <a:pPr lvl="0" algn="ctr">
              <a:buClr>
                <a:srgbClr val="020407"/>
              </a:buClr>
              <a:buSzPts val="4100"/>
              <a:defRPr/>
            </a:pPr>
            <a:r>
              <a:rPr lang="uk-UA" noProof="0" dirty="0">
                <a:solidFill>
                  <a:srgbClr val="020407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Постанова Кабінету Міністрів України від 08.09.2025 р. № 1103</a:t>
            </a:r>
            <a:endParaRPr lang="uk-UA" noProof="0" dirty="0">
              <a:solidFill>
                <a:srgbClr val="02040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>
              <a:buClr>
                <a:srgbClr val="020407"/>
              </a:buClr>
              <a:buSzPts val="4100"/>
              <a:defRPr/>
            </a:pPr>
            <a:r>
              <a:rPr lang="uk-UA" noProof="0" dirty="0">
                <a:solidFill>
                  <a:srgbClr val="020407"/>
                </a:solidFill>
                <a:latin typeface="Montserrat"/>
                <a:ea typeface="Montserrat"/>
                <a:cs typeface="Montserrat"/>
                <a:sym typeface="Montserrat"/>
              </a:rPr>
              <a:t>Про затвердження Порядку передачі державного і комунального майна на праві узуфрукта державного або комунального майна, здійснення контролю за використанням такого майна (</a:t>
            </a:r>
            <a:r>
              <a:rPr lang="uk-UA" noProof="0" dirty="0" err="1">
                <a:solidFill>
                  <a:srgbClr val="020407"/>
                </a:solidFill>
                <a:latin typeface="Montserrat"/>
                <a:ea typeface="Montserrat"/>
                <a:cs typeface="Montserrat"/>
                <a:sym typeface="Montserrat"/>
              </a:rPr>
              <a:t>абз</a:t>
            </a:r>
            <a:r>
              <a:rPr lang="uk-UA" noProof="0" dirty="0">
                <a:solidFill>
                  <a:srgbClr val="020407"/>
                </a:solidFill>
                <a:latin typeface="Montserrat"/>
                <a:ea typeface="Montserrat"/>
                <a:cs typeface="Montserrat"/>
                <a:sym typeface="Montserrat"/>
              </a:rPr>
              <a:t>. 6 п. 5)</a:t>
            </a:r>
            <a:endParaRPr lang="uk-UA" noProof="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Google Shape;140;p24">
            <a:extLst>
              <a:ext uri="{FF2B5EF4-FFF2-40B4-BE49-F238E27FC236}">
                <a16:creationId xmlns:a16="http://schemas.microsoft.com/office/drawing/2014/main" id="{BF5ED950-3DE5-4B67-9527-5B730170B140}"/>
              </a:ext>
            </a:extLst>
          </p:cNvPr>
          <p:cNvSpPr/>
          <p:nvPr/>
        </p:nvSpPr>
        <p:spPr>
          <a:xfrm>
            <a:off x="1930537" y="994939"/>
            <a:ext cx="363150" cy="36315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050" tIns="34050" rIns="34050" bIns="34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141;p24">
            <a:extLst>
              <a:ext uri="{FF2B5EF4-FFF2-40B4-BE49-F238E27FC236}">
                <a16:creationId xmlns:a16="http://schemas.microsoft.com/office/drawing/2014/main" id="{67490357-7E89-5063-F4C2-0CDD38B7047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91296" y="1053453"/>
            <a:ext cx="249638" cy="246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42;p24">
            <a:extLst>
              <a:ext uri="{FF2B5EF4-FFF2-40B4-BE49-F238E27FC236}">
                <a16:creationId xmlns:a16="http://schemas.microsoft.com/office/drawing/2014/main" id="{B66AF599-D91E-DE28-10D0-15DB7D42B32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21722" y="1061132"/>
            <a:ext cx="249638" cy="2461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8514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>
          <a:extLst>
            <a:ext uri="{FF2B5EF4-FFF2-40B4-BE49-F238E27FC236}">
              <a16:creationId xmlns:a16="http://schemas.microsoft.com/office/drawing/2014/main" id="{DB63294C-CDB2-30D2-6CDA-402A74832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>
            <a:extLst>
              <a:ext uri="{FF2B5EF4-FFF2-40B4-BE49-F238E27FC236}">
                <a16:creationId xmlns:a16="http://schemas.microsoft.com/office/drawing/2014/main" id="{56266775-BC76-83E3-1550-A477420F9443}"/>
              </a:ext>
            </a:extLst>
          </p:cNvPr>
          <p:cNvSpPr/>
          <p:nvPr/>
        </p:nvSpPr>
        <p:spPr>
          <a:xfrm>
            <a:off x="575242" y="366935"/>
            <a:ext cx="7832777" cy="554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" sz="1800" b="1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Для нерухомого майна та об</a:t>
            </a:r>
            <a:r>
              <a:rPr kumimoji="0" lang="en-US" sz="1800" b="1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’</a:t>
            </a:r>
            <a:r>
              <a:rPr kumimoji="0" lang="uk-UA" sz="1800" b="1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єктів</a:t>
            </a:r>
            <a:r>
              <a:rPr kumimoji="0" lang="uk-UA" sz="1800" b="1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соціальної інфраструктури у ТЕО зазначається</a:t>
            </a:r>
            <a:r>
              <a:rPr kumimoji="0" lang="en-US" sz="1800" b="1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kumimoji="0" sz="1800" b="0" i="0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5">
            <a:extLst>
              <a:ext uri="{FF2B5EF4-FFF2-40B4-BE49-F238E27FC236}">
                <a16:creationId xmlns:a16="http://schemas.microsoft.com/office/drawing/2014/main" id="{6B28CDB0-7AEF-3E29-86A6-5E899DF632B3}"/>
              </a:ext>
            </a:extLst>
          </p:cNvPr>
          <p:cNvSpPr/>
          <p:nvPr/>
        </p:nvSpPr>
        <p:spPr>
          <a:xfrm flipH="1">
            <a:off x="7951500" y="4438725"/>
            <a:ext cx="1192500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E9"/>
              </a:buClr>
              <a:buSzPts val="11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5">
            <a:extLst>
              <a:ext uri="{FF2B5EF4-FFF2-40B4-BE49-F238E27FC236}">
                <a16:creationId xmlns:a16="http://schemas.microsoft.com/office/drawing/2014/main" id="{0C0B2620-8D69-55AC-83AB-40547D124F98}"/>
              </a:ext>
            </a:extLst>
          </p:cNvPr>
          <p:cNvSpPr/>
          <p:nvPr/>
        </p:nvSpPr>
        <p:spPr>
          <a:xfrm>
            <a:off x="418686" y="976686"/>
            <a:ext cx="8304900" cy="3411459"/>
          </a:xfrm>
          <a:prstGeom prst="roundRect">
            <a:avLst>
              <a:gd name="adj" fmla="val 7233"/>
            </a:avLst>
          </a:prstGeom>
          <a:solidFill>
            <a:srgbClr val="F3F2E9"/>
          </a:solidFill>
          <a:ln>
            <a:noFill/>
          </a:ln>
          <a:effectLst>
            <a:outerShdw blurRad="81297" dist="27099" dir="9000000" algn="bl" rotWithShape="0">
              <a:srgbClr val="000000">
                <a:alpha val="24313"/>
              </a:srgbClr>
            </a:outerShdw>
          </a:effectLst>
        </p:spPr>
        <p:txBody>
          <a:bodyPr spcFirstLastPara="1" wrap="square" lIns="65050" tIns="65050" rIns="65050" bIns="650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uk-UA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Calibri"/>
                <a:cs typeface="Calibri"/>
                <a:sym typeface="Calibri"/>
              </a:rPr>
              <a:t>                  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Calibri"/>
              <a:cs typeface="Calibri"/>
              <a:sym typeface="Calibri"/>
            </a:endParaRPr>
          </a:p>
        </p:txBody>
      </p:sp>
      <p:grpSp>
        <p:nvGrpSpPr>
          <p:cNvPr id="151" name="Google Shape;151;p25">
            <a:extLst>
              <a:ext uri="{FF2B5EF4-FFF2-40B4-BE49-F238E27FC236}">
                <a16:creationId xmlns:a16="http://schemas.microsoft.com/office/drawing/2014/main" id="{5D77CFA7-1C87-CBF5-13C9-7A447B1F5E2D}"/>
              </a:ext>
            </a:extLst>
          </p:cNvPr>
          <p:cNvGrpSpPr/>
          <p:nvPr/>
        </p:nvGrpSpPr>
        <p:grpSpPr>
          <a:xfrm>
            <a:off x="600037" y="1074735"/>
            <a:ext cx="301650" cy="301650"/>
            <a:chOff x="2938502" y="4630003"/>
            <a:chExt cx="603300" cy="603300"/>
          </a:xfrm>
        </p:grpSpPr>
        <p:sp>
          <p:nvSpPr>
            <p:cNvPr id="152" name="Google Shape;152;p25">
              <a:extLst>
                <a:ext uri="{FF2B5EF4-FFF2-40B4-BE49-F238E27FC236}">
                  <a16:creationId xmlns:a16="http://schemas.microsoft.com/office/drawing/2014/main" id="{546761DC-89A7-B9DA-963C-133CACA1F0BA}"/>
                </a:ext>
              </a:extLst>
            </p:cNvPr>
            <p:cNvSpPr/>
            <p:nvPr/>
          </p:nvSpPr>
          <p:spPr>
            <a:xfrm>
              <a:off x="2938502" y="4630003"/>
              <a:ext cx="603300" cy="603300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475" tIns="34475" rIns="34475" bIns="344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3" name="Google Shape;153;p25">
              <a:extLst>
                <a:ext uri="{FF2B5EF4-FFF2-40B4-BE49-F238E27FC236}">
                  <a16:creationId xmlns:a16="http://schemas.microsoft.com/office/drawing/2014/main" id="{15495170-6664-528A-E582-F42E207F683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070448" y="4782938"/>
              <a:ext cx="339469" cy="2806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4" name="Google Shape;154;p25">
            <a:extLst>
              <a:ext uri="{FF2B5EF4-FFF2-40B4-BE49-F238E27FC236}">
                <a16:creationId xmlns:a16="http://schemas.microsoft.com/office/drawing/2014/main" id="{51B58093-4FF0-6D73-35C8-CCEB79D105E0}"/>
              </a:ext>
            </a:extLst>
          </p:cNvPr>
          <p:cNvSpPr/>
          <p:nvPr/>
        </p:nvSpPr>
        <p:spPr>
          <a:xfrm>
            <a:off x="1083038" y="1104289"/>
            <a:ext cx="6374625" cy="272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Загальна характеристика об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’</a:t>
            </a:r>
            <a:r>
              <a:rPr kumimoji="0" lang="uk-UA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єкта</a:t>
            </a: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 передачі;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5" name="Google Shape;155;p25">
            <a:extLst>
              <a:ext uri="{FF2B5EF4-FFF2-40B4-BE49-F238E27FC236}">
                <a16:creationId xmlns:a16="http://schemas.microsoft.com/office/drawing/2014/main" id="{FB8C58D0-8491-D17D-3DEF-FA9B7B63D5E5}"/>
              </a:ext>
            </a:extLst>
          </p:cNvPr>
          <p:cNvSpPr/>
          <p:nvPr/>
        </p:nvSpPr>
        <p:spPr>
          <a:xfrm>
            <a:off x="1082974" y="1452614"/>
            <a:ext cx="7567040" cy="410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Обґрунтування необхідності здійснення та прогноз очікуваних результатів передачі; </a:t>
            </a:r>
          </a:p>
        </p:txBody>
      </p:sp>
      <p:sp>
        <p:nvSpPr>
          <p:cNvPr id="156" name="Google Shape;156;p25">
            <a:extLst>
              <a:ext uri="{FF2B5EF4-FFF2-40B4-BE49-F238E27FC236}">
                <a16:creationId xmlns:a16="http://schemas.microsoft.com/office/drawing/2014/main" id="{0B70730F-2AA9-4CDB-70EB-27EED181F6D5}"/>
              </a:ext>
            </a:extLst>
          </p:cNvPr>
          <p:cNvSpPr/>
          <p:nvPr/>
        </p:nvSpPr>
        <p:spPr>
          <a:xfrm>
            <a:off x="1724721" y="2650861"/>
            <a:ext cx="5977054" cy="752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157" name="Google Shape;157;p25">
            <a:extLst>
              <a:ext uri="{FF2B5EF4-FFF2-40B4-BE49-F238E27FC236}">
                <a16:creationId xmlns:a16="http://schemas.microsoft.com/office/drawing/2014/main" id="{C8AD3BA4-0AA7-8C7F-B4A2-51AD2999B316}"/>
              </a:ext>
            </a:extLst>
          </p:cNvPr>
          <p:cNvGrpSpPr/>
          <p:nvPr/>
        </p:nvGrpSpPr>
        <p:grpSpPr>
          <a:xfrm>
            <a:off x="600005" y="1473642"/>
            <a:ext cx="301650" cy="301650"/>
            <a:chOff x="2938502" y="4630003"/>
            <a:chExt cx="603300" cy="603300"/>
          </a:xfrm>
        </p:grpSpPr>
        <p:sp>
          <p:nvSpPr>
            <p:cNvPr id="158" name="Google Shape;158;p25">
              <a:extLst>
                <a:ext uri="{FF2B5EF4-FFF2-40B4-BE49-F238E27FC236}">
                  <a16:creationId xmlns:a16="http://schemas.microsoft.com/office/drawing/2014/main" id="{A0C3EEEA-7A3C-F190-6757-D6E2E38307C6}"/>
                </a:ext>
              </a:extLst>
            </p:cNvPr>
            <p:cNvSpPr/>
            <p:nvPr/>
          </p:nvSpPr>
          <p:spPr>
            <a:xfrm>
              <a:off x="2938502" y="4630003"/>
              <a:ext cx="603300" cy="603300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475" tIns="34475" rIns="34475" bIns="344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  <a:tabLst/>
                <a:defRPr/>
              </a:pPr>
              <a:endParaRPr kumimoji="0" sz="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9" name="Google Shape;159;p25">
              <a:extLst>
                <a:ext uri="{FF2B5EF4-FFF2-40B4-BE49-F238E27FC236}">
                  <a16:creationId xmlns:a16="http://schemas.microsoft.com/office/drawing/2014/main" id="{F11503E2-6E00-2849-0D8E-B03CD079AC1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070448" y="4782939"/>
              <a:ext cx="339470" cy="2806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0" name="Google Shape;160;p25">
            <a:extLst>
              <a:ext uri="{FF2B5EF4-FFF2-40B4-BE49-F238E27FC236}">
                <a16:creationId xmlns:a16="http://schemas.microsoft.com/office/drawing/2014/main" id="{739544F6-814E-3A68-CDC0-5E5268201046}"/>
              </a:ext>
            </a:extLst>
          </p:cNvPr>
          <p:cNvGrpSpPr/>
          <p:nvPr/>
        </p:nvGrpSpPr>
        <p:grpSpPr>
          <a:xfrm>
            <a:off x="600005" y="1863034"/>
            <a:ext cx="301650" cy="301650"/>
            <a:chOff x="2938502" y="4630003"/>
            <a:chExt cx="603300" cy="603300"/>
          </a:xfrm>
        </p:grpSpPr>
        <p:sp>
          <p:nvSpPr>
            <p:cNvPr id="161" name="Google Shape;161;p25">
              <a:extLst>
                <a:ext uri="{FF2B5EF4-FFF2-40B4-BE49-F238E27FC236}">
                  <a16:creationId xmlns:a16="http://schemas.microsoft.com/office/drawing/2014/main" id="{778AB1C0-11DA-83AF-9F9D-CF86BD37C8FF}"/>
                </a:ext>
              </a:extLst>
            </p:cNvPr>
            <p:cNvSpPr/>
            <p:nvPr/>
          </p:nvSpPr>
          <p:spPr>
            <a:xfrm>
              <a:off x="2938502" y="4630003"/>
              <a:ext cx="603300" cy="603300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475" tIns="34475" rIns="34475" bIns="344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  <a:tabLst/>
                <a:defRPr/>
              </a:pPr>
              <a:endParaRPr kumimoji="0" sz="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2" name="Google Shape;162;p25">
              <a:extLst>
                <a:ext uri="{FF2B5EF4-FFF2-40B4-BE49-F238E27FC236}">
                  <a16:creationId xmlns:a16="http://schemas.microsoft.com/office/drawing/2014/main" id="{E23AE4B2-E183-FFA8-3CB6-42060A95520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070448" y="4782938"/>
              <a:ext cx="339469" cy="2806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Google Shape;155;p25">
            <a:extLst>
              <a:ext uri="{FF2B5EF4-FFF2-40B4-BE49-F238E27FC236}">
                <a16:creationId xmlns:a16="http://schemas.microsoft.com/office/drawing/2014/main" id="{6D4BFE0D-9EC9-D640-4A7F-5AF79C8CEA56}"/>
              </a:ext>
            </a:extLst>
          </p:cNvPr>
          <p:cNvSpPr/>
          <p:nvPr/>
        </p:nvSpPr>
        <p:spPr>
          <a:xfrm>
            <a:off x="1082975" y="1852314"/>
            <a:ext cx="7567040" cy="418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Шляхи та заходи щодо підвищення ефективності використання об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’</a:t>
            </a:r>
            <a:r>
              <a:rPr kumimoji="0" lang="uk-UA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єкта</a:t>
            </a: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 передач</a:t>
            </a:r>
            <a:r>
              <a:rPr kumimoji="0" lang="uk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і після її здійснення (із визначенням етапів та термінів їх реалізації);</a:t>
            </a:r>
          </a:p>
        </p:txBody>
      </p:sp>
      <p:pic>
        <p:nvPicPr>
          <p:cNvPr id="3" name="Google Shape;162;p25">
            <a:extLst>
              <a:ext uri="{FF2B5EF4-FFF2-40B4-BE49-F238E27FC236}">
                <a16:creationId xmlns:a16="http://schemas.microsoft.com/office/drawing/2014/main" id="{2C171FE5-529E-345B-0CDC-000F04BCB5C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889" y="3091665"/>
            <a:ext cx="452231" cy="3116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oogle Shape;160;p25">
            <a:extLst>
              <a:ext uri="{FF2B5EF4-FFF2-40B4-BE49-F238E27FC236}">
                <a16:creationId xmlns:a16="http://schemas.microsoft.com/office/drawing/2014/main" id="{6EC06BBB-0FFF-16B7-FC18-EED4F7943D82}"/>
              </a:ext>
            </a:extLst>
          </p:cNvPr>
          <p:cNvGrpSpPr/>
          <p:nvPr/>
        </p:nvGrpSpPr>
        <p:grpSpPr>
          <a:xfrm>
            <a:off x="600005" y="2347456"/>
            <a:ext cx="301650" cy="301650"/>
            <a:chOff x="2938502" y="4630003"/>
            <a:chExt cx="603300" cy="603300"/>
          </a:xfrm>
        </p:grpSpPr>
        <p:sp>
          <p:nvSpPr>
            <p:cNvPr id="5" name="Google Shape;161;p25">
              <a:extLst>
                <a:ext uri="{FF2B5EF4-FFF2-40B4-BE49-F238E27FC236}">
                  <a16:creationId xmlns:a16="http://schemas.microsoft.com/office/drawing/2014/main" id="{79831FDD-4476-ADB3-9D41-C5570D50991A}"/>
                </a:ext>
              </a:extLst>
            </p:cNvPr>
            <p:cNvSpPr/>
            <p:nvPr/>
          </p:nvSpPr>
          <p:spPr>
            <a:xfrm>
              <a:off x="2938502" y="4630003"/>
              <a:ext cx="603300" cy="603300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475" tIns="34475" rIns="34475" bIns="344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  <a:tabLst/>
                <a:defRPr/>
              </a:pPr>
              <a:endParaRPr kumimoji="0" sz="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" name="Google Shape;162;p25">
              <a:extLst>
                <a:ext uri="{FF2B5EF4-FFF2-40B4-BE49-F238E27FC236}">
                  <a16:creationId xmlns:a16="http://schemas.microsoft.com/office/drawing/2014/main" id="{9FB97FFB-18F6-D453-FBA7-A0CB1FAE9D0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070448" y="4782938"/>
              <a:ext cx="339469" cy="280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" name="Google Shape;160;p25">
            <a:extLst>
              <a:ext uri="{FF2B5EF4-FFF2-40B4-BE49-F238E27FC236}">
                <a16:creationId xmlns:a16="http://schemas.microsoft.com/office/drawing/2014/main" id="{1C5045A9-0A02-A6AF-4E38-7666B8303B7D}"/>
              </a:ext>
            </a:extLst>
          </p:cNvPr>
          <p:cNvGrpSpPr/>
          <p:nvPr/>
        </p:nvGrpSpPr>
        <p:grpSpPr>
          <a:xfrm>
            <a:off x="600005" y="2814717"/>
            <a:ext cx="301650" cy="301650"/>
            <a:chOff x="2938502" y="4630003"/>
            <a:chExt cx="603300" cy="603300"/>
          </a:xfrm>
        </p:grpSpPr>
        <p:sp>
          <p:nvSpPr>
            <p:cNvPr id="8" name="Google Shape;161;p25">
              <a:extLst>
                <a:ext uri="{FF2B5EF4-FFF2-40B4-BE49-F238E27FC236}">
                  <a16:creationId xmlns:a16="http://schemas.microsoft.com/office/drawing/2014/main" id="{96193DB5-51C4-6609-2BB8-F628E4AD332D}"/>
                </a:ext>
              </a:extLst>
            </p:cNvPr>
            <p:cNvSpPr/>
            <p:nvPr/>
          </p:nvSpPr>
          <p:spPr>
            <a:xfrm>
              <a:off x="2938502" y="4630003"/>
              <a:ext cx="603300" cy="603300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475" tIns="34475" rIns="34475" bIns="344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  <a:tabLst/>
                <a:defRPr/>
              </a:pPr>
              <a:endParaRPr kumimoji="0" sz="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" name="Google Shape;162;p25">
              <a:extLst>
                <a:ext uri="{FF2B5EF4-FFF2-40B4-BE49-F238E27FC236}">
                  <a16:creationId xmlns:a16="http://schemas.microsoft.com/office/drawing/2014/main" id="{FD2E5F63-1C39-9B17-4BA9-0CC54F760CF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070448" y="4782938"/>
              <a:ext cx="339469" cy="280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Google Shape;160;p25">
            <a:extLst>
              <a:ext uri="{FF2B5EF4-FFF2-40B4-BE49-F238E27FC236}">
                <a16:creationId xmlns:a16="http://schemas.microsoft.com/office/drawing/2014/main" id="{BC0DE91E-5346-812D-A4BC-A70F9E772436}"/>
              </a:ext>
            </a:extLst>
          </p:cNvPr>
          <p:cNvGrpSpPr/>
          <p:nvPr/>
        </p:nvGrpSpPr>
        <p:grpSpPr>
          <a:xfrm>
            <a:off x="600005" y="3693592"/>
            <a:ext cx="301650" cy="301650"/>
            <a:chOff x="2938502" y="4630003"/>
            <a:chExt cx="603300" cy="603300"/>
          </a:xfrm>
        </p:grpSpPr>
        <p:sp>
          <p:nvSpPr>
            <p:cNvPr id="11" name="Google Shape;161;p25">
              <a:extLst>
                <a:ext uri="{FF2B5EF4-FFF2-40B4-BE49-F238E27FC236}">
                  <a16:creationId xmlns:a16="http://schemas.microsoft.com/office/drawing/2014/main" id="{855A4284-7D5D-C7F1-D3DD-15A4D79694C8}"/>
                </a:ext>
              </a:extLst>
            </p:cNvPr>
            <p:cNvSpPr/>
            <p:nvPr/>
          </p:nvSpPr>
          <p:spPr>
            <a:xfrm>
              <a:off x="2938502" y="4630003"/>
              <a:ext cx="603300" cy="603300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475" tIns="34475" rIns="34475" bIns="344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  <a:tabLst/>
                <a:defRPr/>
              </a:pPr>
              <a:endParaRPr kumimoji="0" sz="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" name="Google Shape;162;p25">
              <a:extLst>
                <a:ext uri="{FF2B5EF4-FFF2-40B4-BE49-F238E27FC236}">
                  <a16:creationId xmlns:a16="http://schemas.microsoft.com/office/drawing/2014/main" id="{61269D65-619B-0300-4696-AC42196996F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070448" y="4782938"/>
              <a:ext cx="339469" cy="2806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Google Shape;154;p25">
            <a:extLst>
              <a:ext uri="{FF2B5EF4-FFF2-40B4-BE49-F238E27FC236}">
                <a16:creationId xmlns:a16="http://schemas.microsoft.com/office/drawing/2014/main" id="{9D86D045-B6FC-1B6B-1FFB-07FBE260681A}"/>
              </a:ext>
            </a:extLst>
          </p:cNvPr>
          <p:cNvSpPr/>
          <p:nvPr/>
        </p:nvSpPr>
        <p:spPr>
          <a:xfrm>
            <a:off x="1082974" y="2347456"/>
            <a:ext cx="7567041" cy="391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Обсяги та джерела фінансування витрат для подальшого утримання та використання об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’</a:t>
            </a:r>
            <a:r>
              <a:rPr kumimoji="0" lang="uk-UA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єкта</a:t>
            </a: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 передачі;</a:t>
            </a:r>
          </a:p>
        </p:txBody>
      </p:sp>
      <p:sp>
        <p:nvSpPr>
          <p:cNvPr id="14" name="Google Shape;154;p25">
            <a:extLst>
              <a:ext uri="{FF2B5EF4-FFF2-40B4-BE49-F238E27FC236}">
                <a16:creationId xmlns:a16="http://schemas.microsoft.com/office/drawing/2014/main" id="{CBF49638-8C92-419C-7AFA-F55BD05CF8FD}"/>
              </a:ext>
            </a:extLst>
          </p:cNvPr>
          <p:cNvSpPr/>
          <p:nvPr/>
        </p:nvSpPr>
        <p:spPr>
          <a:xfrm>
            <a:off x="1082973" y="2814717"/>
            <a:ext cx="7567041" cy="752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Розрахунки потреб у додаткових площах відповідно до державних будівельних норм України, затверджених Міністерством регіонального розвитку і будівництва (для закладів освіти також з урахуванням державних санітарних норм та правил, затверджених Міністерством охорони </a:t>
            </a:r>
            <a:r>
              <a:rPr kumimoji="0" lang="uk-UA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здоров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’</a:t>
            </a: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я для відповідного рівня акредитації закладу);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" name="Google Shape;154;p25">
            <a:extLst>
              <a:ext uri="{FF2B5EF4-FFF2-40B4-BE49-F238E27FC236}">
                <a16:creationId xmlns:a16="http://schemas.microsoft.com/office/drawing/2014/main" id="{A4C0EE48-38DB-5511-A84E-6F80F9BD4D73}"/>
              </a:ext>
            </a:extLst>
          </p:cNvPr>
          <p:cNvSpPr/>
          <p:nvPr/>
        </p:nvSpPr>
        <p:spPr>
          <a:xfrm>
            <a:off x="1082974" y="3693592"/>
            <a:ext cx="7567040" cy="566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Інформацію про відповідність функціонального призначення об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’</a:t>
            </a:r>
            <a:r>
              <a:rPr kumimoji="0" lang="uk-UA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єкта</a:t>
            </a: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 передачі завданням, покладеним на юридичну особу, якій пропонується передати відповідний об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’</a:t>
            </a:r>
            <a:r>
              <a:rPr kumimoji="0" lang="uk-UA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єкт</a:t>
            </a: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, з посиланням на нормативно-правовий акт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607906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25" y="87081"/>
            <a:ext cx="9014139" cy="4969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7950" y="4570475"/>
            <a:ext cx="7868100" cy="2434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/>
          <p:cNvSpPr txBox="1"/>
          <p:nvPr/>
        </p:nvSpPr>
        <p:spPr>
          <a:xfrm>
            <a:off x="667725" y="1130438"/>
            <a:ext cx="7960500" cy="32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50" rIns="0" bIns="0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uk" sz="1300" dirty="0">
                <a:latin typeface="Montserrat"/>
                <a:ea typeface="Montserrat"/>
                <a:cs typeface="Montserrat"/>
                <a:sym typeface="Montserrat"/>
              </a:rPr>
              <a:t>Програма Polaris «Підтримка багаторівневого врядування в Україні» (2024-2028) фінансується урядом Швеції через Шведське агентство з питань міжнародної співпраці та розвитку Sida і реалізується SALAR International.</a:t>
            </a:r>
            <a:endParaRPr sz="13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3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uk" sz="1300" dirty="0">
                <a:latin typeface="Montserrat"/>
                <a:ea typeface="Montserrat"/>
                <a:cs typeface="Montserrat"/>
                <a:sym typeface="Montserrat"/>
              </a:rPr>
              <a:t>Програма спрямована як на короткострокову, так і на довгострокову підтримку, фокусуючись на вирішенні потреб системи багаторівневого врядування, паралельно посилюючи спроможність громад надавати публічні послуги та брати безпосередню участь у процесах відновлення і відбудови, відповідно до вимог вступу до ЄС. Polaris охоплює п'ять тематичних напрямків: освіта, фінансова децентралізація та бюджетування, </a:t>
            </a:r>
            <a:r>
              <a:rPr lang="uk-UA" sz="1300" dirty="0">
                <a:latin typeface="Montserrat"/>
                <a:ea typeface="Montserrat"/>
                <a:cs typeface="Montserrat"/>
                <a:sym typeface="Montserrat"/>
              </a:rPr>
              <a:t>доступність </a:t>
            </a:r>
            <a:r>
              <a:rPr lang="uk" sz="1300" dirty="0">
                <a:latin typeface="Montserrat"/>
                <a:ea typeface="Montserrat"/>
                <a:cs typeface="Montserrat"/>
                <a:sym typeface="Montserrat"/>
              </a:rPr>
              <a:t>адміністративних послуг, відновлення під керівництвом місцевої влади, міжнародне співробітництво громад.</a:t>
            </a:r>
            <a:endParaRPr sz="13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3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uk" sz="1300" dirty="0">
                <a:latin typeface="Montserrat"/>
                <a:ea typeface="Montserrat"/>
                <a:cs typeface="Montserrat"/>
                <a:sym typeface="Montserrat"/>
              </a:rPr>
              <a:t>Зміст цієї презентації є відповідальністю його авторів та не обов’язково відображає погляди Програми.</a:t>
            </a:r>
            <a:endParaRPr sz="13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3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uk" sz="1300" dirty="0">
                <a:latin typeface="Montserrat"/>
                <a:ea typeface="Montserrat"/>
                <a:cs typeface="Montserrat"/>
                <a:sym typeface="Montserrat"/>
              </a:rPr>
              <a:t>www.polaris.org.ua</a:t>
            </a:r>
            <a:endParaRPr sz="13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6" name="Google Shape;96;p20" title="Group 2608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7725" y="329600"/>
            <a:ext cx="3362074" cy="51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1">
          <a:extLst>
            <a:ext uri="{FF2B5EF4-FFF2-40B4-BE49-F238E27FC236}">
              <a16:creationId xmlns:a16="http://schemas.microsoft.com/office/drawing/2014/main" id="{8AF0A2D8-C36A-974C-59A1-AB43646C2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8">
            <a:extLst>
              <a:ext uri="{FF2B5EF4-FFF2-40B4-BE49-F238E27FC236}">
                <a16:creationId xmlns:a16="http://schemas.microsoft.com/office/drawing/2014/main" id="{4A937F6F-000A-3551-7DBC-5F5C4B089B3F}"/>
              </a:ext>
            </a:extLst>
          </p:cNvPr>
          <p:cNvSpPr/>
          <p:nvPr/>
        </p:nvSpPr>
        <p:spPr>
          <a:xfrm>
            <a:off x="789709" y="422274"/>
            <a:ext cx="7705897" cy="3224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407"/>
              </a:buClr>
              <a:buSzPts val="4100"/>
              <a:buFont typeface="Arial"/>
              <a:buNone/>
              <a:tabLst/>
              <a:defRPr/>
            </a:pPr>
            <a:endParaRPr kumimoji="0" lang="uk" sz="1900" b="1" i="0" u="none" strike="noStrike" kern="0" cap="none" spc="0" normalizeH="0" baseline="0" noProof="0" dirty="0">
              <a:ln>
                <a:noFill/>
              </a:ln>
              <a:solidFill>
                <a:srgbClr val="020407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407"/>
              </a:buClr>
              <a:buSzPts val="4100"/>
              <a:buFont typeface="Arial"/>
              <a:buNone/>
              <a:tabLst/>
              <a:defRPr/>
            </a:pPr>
            <a:endParaRPr kumimoji="0" lang="uk" sz="1900" b="1" i="0" u="none" strike="noStrike" kern="0" cap="none" spc="0" normalizeH="0" baseline="0" noProof="0" dirty="0">
              <a:ln>
                <a:noFill/>
              </a:ln>
              <a:solidFill>
                <a:srgbClr val="020407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407"/>
              </a:buClr>
              <a:buSzPts val="4100"/>
              <a:buFont typeface="Arial"/>
              <a:buNone/>
              <a:tabLst/>
              <a:defRPr/>
            </a:pPr>
            <a:endParaRPr kumimoji="0" lang="uk" sz="1900" b="1" i="0" u="none" strike="noStrike" kern="0" cap="none" spc="0" normalizeH="0" baseline="0" noProof="0" dirty="0">
              <a:ln>
                <a:noFill/>
              </a:ln>
              <a:solidFill>
                <a:srgbClr val="020407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407"/>
              </a:buClr>
              <a:buSzPts val="4100"/>
              <a:buFont typeface="Arial"/>
              <a:buNone/>
              <a:tabLst/>
              <a:defRPr/>
            </a:pPr>
            <a:r>
              <a:rPr kumimoji="0" lang="uk" sz="1900" b="1" i="0" u="none" strike="noStrike" kern="0" cap="none" spc="0" normalizeH="0" baseline="0" noProof="0" dirty="0">
                <a:ln>
                  <a:noFill/>
                </a:ln>
                <a:solidFill>
                  <a:srgbClr val="020407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Важливо!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407"/>
              </a:buClr>
              <a:buSzPts val="4100"/>
              <a:buFont typeface="Arial"/>
              <a:buNone/>
              <a:tabLst/>
              <a:defRPr/>
            </a:pPr>
            <a:endParaRPr kumimoji="0" lang="uk" sz="1900" b="1" i="0" u="none" strike="noStrike" kern="0" cap="none" spc="0" normalizeH="0" baseline="0" noProof="0" dirty="0">
              <a:ln>
                <a:noFill/>
              </a:ln>
              <a:solidFill>
                <a:srgbClr val="020407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407"/>
              </a:buClr>
              <a:buSzPts val="4100"/>
              <a:buFont typeface="Arial"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20407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uk-UA" sz="1400" b="0" i="0" u="none" strike="noStrike" kern="0" cap="none" spc="0" normalizeH="0" baseline="0" noProof="0" dirty="0">
                <a:ln>
                  <a:noFill/>
                </a:ln>
                <a:solidFill>
                  <a:srgbClr val="020407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У ТЕО у цьому випадку відповідно до п.8 </a:t>
            </a:r>
            <a:r>
              <a:rPr kumimoji="0" lang="uk-UA" sz="1400" b="1" i="0" u="none" strike="noStrike" kern="0" cap="none" spc="0" normalizeH="0" baseline="0" noProof="0" dirty="0">
                <a:ln>
                  <a:noFill/>
                </a:ln>
                <a:solidFill>
                  <a:srgbClr val="020407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Методичних рекомендацій № 1591 </a:t>
            </a:r>
            <a:r>
              <a:rPr kumimoji="0" lang="uk-UA" sz="1400" b="0" i="0" u="none" strike="noStrike" kern="0" cap="none" spc="0" normalizeH="0" baseline="0" noProof="0" dirty="0">
                <a:ln>
                  <a:noFill/>
                </a:ln>
                <a:solidFill>
                  <a:srgbClr val="020407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додають копії правовстановлюючих документів на нерухоме майно та земельну ділянку, на якій розташовано об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20407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’</a:t>
            </a:r>
            <a:r>
              <a:rPr kumimoji="0" lang="uk-UA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20407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єкт</a:t>
            </a:r>
            <a:r>
              <a:rPr kumimoji="0" lang="uk-UA" sz="1400" b="0" i="0" u="none" strike="noStrike" kern="0" cap="none" spc="0" normalizeH="0" baseline="0" noProof="0" dirty="0">
                <a:ln>
                  <a:noFill/>
                </a:ln>
                <a:solidFill>
                  <a:srgbClr val="020407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передачі, зокрема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20407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kumimoji="0" lang="uk-UA" sz="1400" b="0" i="0" u="none" strike="noStrike" kern="0" cap="none" spc="0" normalizeH="0" baseline="0" noProof="0" dirty="0">
              <a:ln>
                <a:noFill/>
              </a:ln>
              <a:solidFill>
                <a:srgbClr val="020407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407"/>
              </a:buClr>
              <a:buSzPts val="4100"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20407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20407"/>
              </a:buClr>
              <a:buSzPts val="4100"/>
              <a:buFont typeface="Wingdings" panose="05000000000000000000" pitchFamily="2" charset="2"/>
              <a:buChar char="ü"/>
              <a:tabLst/>
              <a:defRPr/>
            </a:pPr>
            <a:r>
              <a:rPr kumimoji="0" lang="uk-UA" sz="1400" b="0" i="0" u="none" strike="noStrike" kern="0" cap="none" spc="0" normalizeH="0" baseline="0" noProof="0" dirty="0">
                <a:ln>
                  <a:noFill/>
                </a:ln>
                <a:solidFill>
                  <a:srgbClr val="020407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Витяг з Державного реєстру речових прав на нерухоме майно щодо об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20407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’</a:t>
            </a:r>
            <a:r>
              <a:rPr kumimoji="0" lang="uk-UA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20407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єктів</a:t>
            </a:r>
            <a:r>
              <a:rPr kumimoji="0" lang="uk-UA" sz="1400" b="0" i="0" u="none" strike="noStrike" kern="0" cap="none" spc="0" normalizeH="0" baseline="0" noProof="0" dirty="0">
                <a:ln>
                  <a:noFill/>
                </a:ln>
                <a:solidFill>
                  <a:srgbClr val="020407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, права на які підлягають державній реєстрації, та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20407"/>
              </a:buClr>
              <a:buSzPts val="4100"/>
              <a:buFont typeface="Wingdings" panose="05000000000000000000" pitchFamily="2" charset="2"/>
              <a:buChar char="ü"/>
              <a:tabLst/>
              <a:defRPr/>
            </a:pPr>
            <a:r>
              <a:rPr kumimoji="0" lang="uk-UA" sz="1400" b="0" i="0" u="none" strike="noStrike" kern="0" cap="none" spc="0" normalizeH="0" baseline="0" noProof="0" dirty="0">
                <a:ln>
                  <a:noFill/>
                </a:ln>
                <a:solidFill>
                  <a:srgbClr val="020407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Витяг з державного земельного кадастру про земельну ділянку    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20407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Google Shape;119;g37e54b479ab_0_66">
            <a:extLst>
              <a:ext uri="{FF2B5EF4-FFF2-40B4-BE49-F238E27FC236}">
                <a16:creationId xmlns:a16="http://schemas.microsoft.com/office/drawing/2014/main" id="{E8300687-AF02-3E27-8849-4FCC19B86BC8}"/>
              </a:ext>
            </a:extLst>
          </p:cNvPr>
          <p:cNvSpPr/>
          <p:nvPr/>
        </p:nvSpPr>
        <p:spPr>
          <a:xfrm>
            <a:off x="3070509" y="1025281"/>
            <a:ext cx="726300" cy="7263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100" tIns="68100" rIns="68100" bIns="6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2"/>
              <a:buFont typeface="Arial"/>
              <a:buNone/>
            </a:pPr>
            <a:endParaRPr sz="104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121;g37e54b479ab_0_66">
            <a:extLst>
              <a:ext uri="{FF2B5EF4-FFF2-40B4-BE49-F238E27FC236}">
                <a16:creationId xmlns:a16="http://schemas.microsoft.com/office/drawing/2014/main" id="{17003143-2EB8-B357-43CA-D569CE50F98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9364" y="1132059"/>
            <a:ext cx="499261" cy="50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4212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>
          <a:extLst>
            <a:ext uri="{FF2B5EF4-FFF2-40B4-BE49-F238E27FC236}">
              <a16:creationId xmlns:a16="http://schemas.microsoft.com/office/drawing/2014/main" id="{D6AE5E23-8C3C-F767-12D5-1088B777F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>
            <a:extLst>
              <a:ext uri="{FF2B5EF4-FFF2-40B4-BE49-F238E27FC236}">
                <a16:creationId xmlns:a16="http://schemas.microsoft.com/office/drawing/2014/main" id="{2F5DF171-0FFC-AA7B-A5CC-9E96009FF9E7}"/>
              </a:ext>
            </a:extLst>
          </p:cNvPr>
          <p:cNvSpPr/>
          <p:nvPr/>
        </p:nvSpPr>
        <p:spPr>
          <a:xfrm>
            <a:off x="575242" y="366936"/>
            <a:ext cx="7885585" cy="656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Для </a:t>
            </a:r>
            <a:r>
              <a:rPr kumimoji="0" lang="uk" sz="1800" b="1" i="0" u="sng" strike="noStrike" kern="0" cap="none" spc="0" normalizeH="0" baseline="0" noProof="0" dirty="0">
                <a:ln>
                  <a:noFill/>
                </a:ln>
                <a:solidFill>
                  <a:srgbClr val="23CBB3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іншого</a:t>
            </a:r>
            <a:r>
              <a:rPr kumimoji="0" lang="uk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індивідуально визначеного майна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у ТЕО зазначається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5">
            <a:extLst>
              <a:ext uri="{FF2B5EF4-FFF2-40B4-BE49-F238E27FC236}">
                <a16:creationId xmlns:a16="http://schemas.microsoft.com/office/drawing/2014/main" id="{DEC00AE2-688F-43C2-F928-67F4BDEE2000}"/>
              </a:ext>
            </a:extLst>
          </p:cNvPr>
          <p:cNvSpPr/>
          <p:nvPr/>
        </p:nvSpPr>
        <p:spPr>
          <a:xfrm flipH="1">
            <a:off x="7951500" y="4438725"/>
            <a:ext cx="1192500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E9"/>
              </a:buClr>
              <a:buSzPts val="11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5">
            <a:extLst>
              <a:ext uri="{FF2B5EF4-FFF2-40B4-BE49-F238E27FC236}">
                <a16:creationId xmlns:a16="http://schemas.microsoft.com/office/drawing/2014/main" id="{694F971C-09D9-D227-688D-F8D89A7199F8}"/>
              </a:ext>
            </a:extLst>
          </p:cNvPr>
          <p:cNvSpPr/>
          <p:nvPr/>
        </p:nvSpPr>
        <p:spPr>
          <a:xfrm>
            <a:off x="493985" y="1074736"/>
            <a:ext cx="8304900" cy="3363990"/>
          </a:xfrm>
          <a:prstGeom prst="roundRect">
            <a:avLst>
              <a:gd name="adj" fmla="val 7233"/>
            </a:avLst>
          </a:prstGeom>
          <a:solidFill>
            <a:srgbClr val="F3F2E9"/>
          </a:solidFill>
          <a:ln>
            <a:noFill/>
          </a:ln>
          <a:effectLst>
            <a:outerShdw blurRad="81297" dist="27099" dir="9000000" algn="bl" rotWithShape="0">
              <a:srgbClr val="000000">
                <a:alpha val="24313"/>
              </a:srgbClr>
            </a:outerShdw>
          </a:effectLst>
        </p:spPr>
        <p:txBody>
          <a:bodyPr spcFirstLastPara="1" wrap="square" lIns="65050" tIns="65050" rIns="65050" bIns="650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Calibri"/>
                <a:cs typeface="Calibri"/>
                <a:sym typeface="Calibri"/>
              </a:rPr>
              <a:t>                   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Calibri"/>
              <a:cs typeface="Calibri"/>
              <a:sym typeface="Calibri"/>
            </a:endParaRPr>
          </a:p>
        </p:txBody>
      </p:sp>
      <p:grpSp>
        <p:nvGrpSpPr>
          <p:cNvPr id="151" name="Google Shape;151;p25">
            <a:extLst>
              <a:ext uri="{FF2B5EF4-FFF2-40B4-BE49-F238E27FC236}">
                <a16:creationId xmlns:a16="http://schemas.microsoft.com/office/drawing/2014/main" id="{6E13FA2B-4A43-EE33-A63E-685D7C6E5EB6}"/>
              </a:ext>
            </a:extLst>
          </p:cNvPr>
          <p:cNvGrpSpPr/>
          <p:nvPr/>
        </p:nvGrpSpPr>
        <p:grpSpPr>
          <a:xfrm>
            <a:off x="600005" y="1190894"/>
            <a:ext cx="301650" cy="301650"/>
            <a:chOff x="2938502" y="4630003"/>
            <a:chExt cx="603300" cy="603300"/>
          </a:xfrm>
        </p:grpSpPr>
        <p:sp>
          <p:nvSpPr>
            <p:cNvPr id="152" name="Google Shape;152;p25">
              <a:extLst>
                <a:ext uri="{FF2B5EF4-FFF2-40B4-BE49-F238E27FC236}">
                  <a16:creationId xmlns:a16="http://schemas.microsoft.com/office/drawing/2014/main" id="{B481DB12-1E7F-FD82-6B09-0DD9759619CA}"/>
                </a:ext>
              </a:extLst>
            </p:cNvPr>
            <p:cNvSpPr/>
            <p:nvPr/>
          </p:nvSpPr>
          <p:spPr>
            <a:xfrm>
              <a:off x="2938502" y="4630003"/>
              <a:ext cx="603300" cy="603300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475" tIns="34475" rIns="34475" bIns="344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3" name="Google Shape;153;p25">
              <a:extLst>
                <a:ext uri="{FF2B5EF4-FFF2-40B4-BE49-F238E27FC236}">
                  <a16:creationId xmlns:a16="http://schemas.microsoft.com/office/drawing/2014/main" id="{CA5B6065-DC43-8CFA-D234-114BD332F54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070448" y="4782938"/>
              <a:ext cx="339469" cy="2806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4" name="Google Shape;154;p25">
            <a:extLst>
              <a:ext uri="{FF2B5EF4-FFF2-40B4-BE49-F238E27FC236}">
                <a16:creationId xmlns:a16="http://schemas.microsoft.com/office/drawing/2014/main" id="{70A329EC-F71D-4D7D-A3A6-BCE55949A4B4}"/>
              </a:ext>
            </a:extLst>
          </p:cNvPr>
          <p:cNvSpPr/>
          <p:nvPr/>
        </p:nvSpPr>
        <p:spPr>
          <a:xfrm>
            <a:off x="1082973" y="1207291"/>
            <a:ext cx="6374691" cy="285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Загальна характеристика об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’</a:t>
            </a:r>
            <a:r>
              <a:rPr kumimoji="0" lang="uk-UA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єкта</a:t>
            </a: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 передачі;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5" name="Google Shape;155;p25">
            <a:extLst>
              <a:ext uri="{FF2B5EF4-FFF2-40B4-BE49-F238E27FC236}">
                <a16:creationId xmlns:a16="http://schemas.microsoft.com/office/drawing/2014/main" id="{A9B6396A-473C-498A-FE9E-C6DF378F56FC}"/>
              </a:ext>
            </a:extLst>
          </p:cNvPr>
          <p:cNvSpPr/>
          <p:nvPr/>
        </p:nvSpPr>
        <p:spPr>
          <a:xfrm>
            <a:off x="1082973" y="1653558"/>
            <a:ext cx="7567041" cy="301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Обґрунтування необхідності здійснення передачі; </a:t>
            </a:r>
          </a:p>
        </p:txBody>
      </p:sp>
      <p:sp>
        <p:nvSpPr>
          <p:cNvPr id="156" name="Google Shape;156;p25">
            <a:extLst>
              <a:ext uri="{FF2B5EF4-FFF2-40B4-BE49-F238E27FC236}">
                <a16:creationId xmlns:a16="http://schemas.microsoft.com/office/drawing/2014/main" id="{DC0AEA80-F7B1-7D95-B7EA-BC178C88692F}"/>
              </a:ext>
            </a:extLst>
          </p:cNvPr>
          <p:cNvSpPr/>
          <p:nvPr/>
        </p:nvSpPr>
        <p:spPr>
          <a:xfrm>
            <a:off x="1724721" y="2650861"/>
            <a:ext cx="5977054" cy="752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157" name="Google Shape;157;p25">
            <a:extLst>
              <a:ext uri="{FF2B5EF4-FFF2-40B4-BE49-F238E27FC236}">
                <a16:creationId xmlns:a16="http://schemas.microsoft.com/office/drawing/2014/main" id="{B2D0C534-D6DB-0810-4FF0-DC86F77B5F78}"/>
              </a:ext>
            </a:extLst>
          </p:cNvPr>
          <p:cNvGrpSpPr/>
          <p:nvPr/>
        </p:nvGrpSpPr>
        <p:grpSpPr>
          <a:xfrm>
            <a:off x="600005" y="1639820"/>
            <a:ext cx="301650" cy="301650"/>
            <a:chOff x="2938502" y="4630003"/>
            <a:chExt cx="603300" cy="603300"/>
          </a:xfrm>
        </p:grpSpPr>
        <p:sp>
          <p:nvSpPr>
            <p:cNvPr id="158" name="Google Shape;158;p25">
              <a:extLst>
                <a:ext uri="{FF2B5EF4-FFF2-40B4-BE49-F238E27FC236}">
                  <a16:creationId xmlns:a16="http://schemas.microsoft.com/office/drawing/2014/main" id="{586A7C06-8DBC-FDCA-4C68-8A54A6CFBB7A}"/>
                </a:ext>
              </a:extLst>
            </p:cNvPr>
            <p:cNvSpPr/>
            <p:nvPr/>
          </p:nvSpPr>
          <p:spPr>
            <a:xfrm>
              <a:off x="2938502" y="4630003"/>
              <a:ext cx="603300" cy="603300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475" tIns="34475" rIns="34475" bIns="344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  <a:tabLst/>
                <a:defRPr/>
              </a:pPr>
              <a:endParaRPr kumimoji="0" sz="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9" name="Google Shape;159;p25">
              <a:extLst>
                <a:ext uri="{FF2B5EF4-FFF2-40B4-BE49-F238E27FC236}">
                  <a16:creationId xmlns:a16="http://schemas.microsoft.com/office/drawing/2014/main" id="{80F5634F-0FB1-0700-921F-BAA1CDC5D959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070448" y="4782939"/>
              <a:ext cx="339470" cy="2806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0" name="Google Shape;160;p25">
            <a:extLst>
              <a:ext uri="{FF2B5EF4-FFF2-40B4-BE49-F238E27FC236}">
                <a16:creationId xmlns:a16="http://schemas.microsoft.com/office/drawing/2014/main" id="{2E5F86BF-E33C-FFA1-EA76-C60637F59719}"/>
              </a:ext>
            </a:extLst>
          </p:cNvPr>
          <p:cNvGrpSpPr/>
          <p:nvPr/>
        </p:nvGrpSpPr>
        <p:grpSpPr>
          <a:xfrm>
            <a:off x="600005" y="2112449"/>
            <a:ext cx="301650" cy="301650"/>
            <a:chOff x="2938502" y="4630003"/>
            <a:chExt cx="603300" cy="603300"/>
          </a:xfrm>
        </p:grpSpPr>
        <p:sp>
          <p:nvSpPr>
            <p:cNvPr id="161" name="Google Shape;161;p25">
              <a:extLst>
                <a:ext uri="{FF2B5EF4-FFF2-40B4-BE49-F238E27FC236}">
                  <a16:creationId xmlns:a16="http://schemas.microsoft.com/office/drawing/2014/main" id="{2F1944C8-DCC5-5808-7DA3-4F7A2F66170D}"/>
                </a:ext>
              </a:extLst>
            </p:cNvPr>
            <p:cNvSpPr/>
            <p:nvPr/>
          </p:nvSpPr>
          <p:spPr>
            <a:xfrm>
              <a:off x="2938502" y="4630003"/>
              <a:ext cx="603300" cy="603300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475" tIns="34475" rIns="34475" bIns="344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  <a:tabLst/>
                <a:defRPr/>
              </a:pPr>
              <a:endParaRPr kumimoji="0" sz="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2" name="Google Shape;162;p25">
              <a:extLst>
                <a:ext uri="{FF2B5EF4-FFF2-40B4-BE49-F238E27FC236}">
                  <a16:creationId xmlns:a16="http://schemas.microsoft.com/office/drawing/2014/main" id="{BC6E9665-E297-F000-9A6A-5EAE8B32EED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070448" y="4782938"/>
              <a:ext cx="339469" cy="2806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Google Shape;155;p25">
            <a:extLst>
              <a:ext uri="{FF2B5EF4-FFF2-40B4-BE49-F238E27FC236}">
                <a16:creationId xmlns:a16="http://schemas.microsoft.com/office/drawing/2014/main" id="{CB457378-54D8-6F79-1F3F-57F527ED7E5B}"/>
              </a:ext>
            </a:extLst>
          </p:cNvPr>
          <p:cNvSpPr/>
          <p:nvPr/>
        </p:nvSpPr>
        <p:spPr>
          <a:xfrm>
            <a:off x="1082975" y="1852314"/>
            <a:ext cx="7567040" cy="418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uk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" name="Google Shape;162;p25">
            <a:extLst>
              <a:ext uri="{FF2B5EF4-FFF2-40B4-BE49-F238E27FC236}">
                <a16:creationId xmlns:a16="http://schemas.microsoft.com/office/drawing/2014/main" id="{112A5E6B-A579-66F3-9201-8212BBCAA4C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889" y="3091665"/>
            <a:ext cx="452231" cy="3116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160;p25">
            <a:extLst>
              <a:ext uri="{FF2B5EF4-FFF2-40B4-BE49-F238E27FC236}">
                <a16:creationId xmlns:a16="http://schemas.microsoft.com/office/drawing/2014/main" id="{EB47A83B-19E1-A4D2-FBB6-C33ACCB31E92}"/>
              </a:ext>
            </a:extLst>
          </p:cNvPr>
          <p:cNvGrpSpPr/>
          <p:nvPr/>
        </p:nvGrpSpPr>
        <p:grpSpPr>
          <a:xfrm>
            <a:off x="600005" y="2725451"/>
            <a:ext cx="301650" cy="301650"/>
            <a:chOff x="2938502" y="4630003"/>
            <a:chExt cx="603300" cy="603300"/>
          </a:xfrm>
        </p:grpSpPr>
        <p:sp>
          <p:nvSpPr>
            <p:cNvPr id="8" name="Google Shape;161;p25">
              <a:extLst>
                <a:ext uri="{FF2B5EF4-FFF2-40B4-BE49-F238E27FC236}">
                  <a16:creationId xmlns:a16="http://schemas.microsoft.com/office/drawing/2014/main" id="{CFC2AAAF-9BCC-503E-ACC7-C537CACD816E}"/>
                </a:ext>
              </a:extLst>
            </p:cNvPr>
            <p:cNvSpPr/>
            <p:nvPr/>
          </p:nvSpPr>
          <p:spPr>
            <a:xfrm>
              <a:off x="2938502" y="4630003"/>
              <a:ext cx="603300" cy="603300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475" tIns="34475" rIns="34475" bIns="344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  <a:tabLst/>
                <a:defRPr/>
              </a:pPr>
              <a:endParaRPr kumimoji="0" sz="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" name="Google Shape;162;p25">
              <a:extLst>
                <a:ext uri="{FF2B5EF4-FFF2-40B4-BE49-F238E27FC236}">
                  <a16:creationId xmlns:a16="http://schemas.microsoft.com/office/drawing/2014/main" id="{16B47B40-A595-681F-2BD4-3334BCB041E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070448" y="4782938"/>
              <a:ext cx="339469" cy="280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Google Shape;160;p25">
            <a:extLst>
              <a:ext uri="{FF2B5EF4-FFF2-40B4-BE49-F238E27FC236}">
                <a16:creationId xmlns:a16="http://schemas.microsoft.com/office/drawing/2014/main" id="{D40361AB-3D43-851E-5481-9CCEC8081503}"/>
              </a:ext>
            </a:extLst>
          </p:cNvPr>
          <p:cNvGrpSpPr/>
          <p:nvPr/>
        </p:nvGrpSpPr>
        <p:grpSpPr>
          <a:xfrm>
            <a:off x="600005" y="3583561"/>
            <a:ext cx="301650" cy="298705"/>
            <a:chOff x="2938502" y="4630003"/>
            <a:chExt cx="603300" cy="597410"/>
          </a:xfrm>
        </p:grpSpPr>
        <p:sp>
          <p:nvSpPr>
            <p:cNvPr id="11" name="Google Shape;161;p25">
              <a:extLst>
                <a:ext uri="{FF2B5EF4-FFF2-40B4-BE49-F238E27FC236}">
                  <a16:creationId xmlns:a16="http://schemas.microsoft.com/office/drawing/2014/main" id="{A5D06C85-57C9-3E0A-23A5-4142F68BCD72}"/>
                </a:ext>
              </a:extLst>
            </p:cNvPr>
            <p:cNvSpPr/>
            <p:nvPr/>
          </p:nvSpPr>
          <p:spPr>
            <a:xfrm>
              <a:off x="2938502" y="4630003"/>
              <a:ext cx="603300" cy="597410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475" tIns="34475" rIns="34475" bIns="344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  <a:tabLst/>
                <a:defRPr/>
              </a:pPr>
              <a:endParaRPr kumimoji="0" sz="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" name="Google Shape;162;p25">
              <a:extLst>
                <a:ext uri="{FF2B5EF4-FFF2-40B4-BE49-F238E27FC236}">
                  <a16:creationId xmlns:a16="http://schemas.microsoft.com/office/drawing/2014/main" id="{3B291F86-EA37-1C6E-835A-AACEF07ABE5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070448" y="4782938"/>
              <a:ext cx="339469" cy="2806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Google Shape;154;p25">
            <a:extLst>
              <a:ext uri="{FF2B5EF4-FFF2-40B4-BE49-F238E27FC236}">
                <a16:creationId xmlns:a16="http://schemas.microsoft.com/office/drawing/2014/main" id="{4FF6E74B-B458-B875-EA75-349CAA3C448F}"/>
              </a:ext>
            </a:extLst>
          </p:cNvPr>
          <p:cNvSpPr/>
          <p:nvPr/>
        </p:nvSpPr>
        <p:spPr>
          <a:xfrm>
            <a:off x="1066749" y="2111029"/>
            <a:ext cx="7567041" cy="50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Визначення джерел фінансування та обсягів витрат для подальшого утримання та використання зазначеного майна;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" name="Google Shape;154;p25">
            <a:extLst>
              <a:ext uri="{FF2B5EF4-FFF2-40B4-BE49-F238E27FC236}">
                <a16:creationId xmlns:a16="http://schemas.microsoft.com/office/drawing/2014/main" id="{1E48D21C-87D7-B53E-B756-67E7A76FB7D4}"/>
              </a:ext>
            </a:extLst>
          </p:cNvPr>
          <p:cNvSpPr/>
          <p:nvPr/>
        </p:nvSpPr>
        <p:spPr>
          <a:xfrm>
            <a:off x="1066750" y="2739139"/>
            <a:ext cx="7567040" cy="752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Інформацію про відповідність функціонального призначення об’єкта завданням, покладеним на </a:t>
            </a:r>
            <a:r>
              <a:rPr kumimoji="0" lang="uk-UA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юрособу</a:t>
            </a: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, якій пропонується передати об’єкт;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uk-UA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" name="Google Shape;154;p25">
            <a:extLst>
              <a:ext uri="{FF2B5EF4-FFF2-40B4-BE49-F238E27FC236}">
                <a16:creationId xmlns:a16="http://schemas.microsoft.com/office/drawing/2014/main" id="{44551474-06E7-8141-18E8-4579456F1965}"/>
              </a:ext>
            </a:extLst>
          </p:cNvPr>
          <p:cNvSpPr/>
          <p:nvPr/>
        </p:nvSpPr>
        <p:spPr>
          <a:xfrm>
            <a:off x="1066749" y="3571122"/>
            <a:ext cx="7461021" cy="667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Прогноз ефективності діяльності </a:t>
            </a:r>
            <a:r>
              <a:rPr kumimoji="0" lang="uk-UA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суб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’</a:t>
            </a:r>
            <a:r>
              <a:rPr kumimoji="0" lang="uk-UA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єкта</a:t>
            </a: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 після здійснення передачі майна (з визначенням етапів і термінів реалізації)</a:t>
            </a:r>
          </a:p>
        </p:txBody>
      </p:sp>
    </p:spTree>
    <p:extLst>
      <p:ext uri="{BB962C8B-B14F-4D97-AF65-F5344CB8AC3E}">
        <p14:creationId xmlns:p14="http://schemas.microsoft.com/office/powerpoint/2010/main" val="123813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1">
          <a:extLst>
            <a:ext uri="{FF2B5EF4-FFF2-40B4-BE49-F238E27FC236}">
              <a16:creationId xmlns:a16="http://schemas.microsoft.com/office/drawing/2014/main" id="{7AA2BAB1-4B3A-9C11-B8B3-1004DBAC1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8">
            <a:extLst>
              <a:ext uri="{FF2B5EF4-FFF2-40B4-BE49-F238E27FC236}">
                <a16:creationId xmlns:a16="http://schemas.microsoft.com/office/drawing/2014/main" id="{46B1E6FC-02A0-34A5-26A0-90130D722BA4}"/>
              </a:ext>
            </a:extLst>
          </p:cNvPr>
          <p:cNvSpPr/>
          <p:nvPr/>
        </p:nvSpPr>
        <p:spPr>
          <a:xfrm>
            <a:off x="212594" y="246387"/>
            <a:ext cx="3278752" cy="429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407"/>
              </a:buClr>
              <a:buSzPts val="4100"/>
              <a:buFont typeface="Arial"/>
              <a:buNone/>
              <a:tabLst/>
              <a:defRPr/>
            </a:pPr>
            <a:r>
              <a:rPr kumimoji="0" lang="uk" sz="1900" b="1" i="0" u="none" strike="noStrike" kern="0" cap="none" spc="0" normalizeH="0" baseline="0" noProof="0" dirty="0">
                <a:ln>
                  <a:noFill/>
                </a:ln>
                <a:solidFill>
                  <a:srgbClr val="020407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Висновки і пропозиції</a:t>
            </a:r>
            <a:endParaRPr kumimoji="0" sz="1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23" name="Google Shape;223;p28">
            <a:extLst>
              <a:ext uri="{FF2B5EF4-FFF2-40B4-BE49-F238E27FC236}">
                <a16:creationId xmlns:a16="http://schemas.microsoft.com/office/drawing/2014/main" id="{9583A1E3-385E-0E75-3D9D-1EA5CBE56A5D}"/>
              </a:ext>
            </a:extLst>
          </p:cNvPr>
          <p:cNvGrpSpPr/>
          <p:nvPr/>
        </p:nvGrpSpPr>
        <p:grpSpPr>
          <a:xfrm>
            <a:off x="212593" y="828742"/>
            <a:ext cx="8610692" cy="3486015"/>
            <a:chOff x="1049325" y="2036566"/>
            <a:chExt cx="13754450" cy="5680584"/>
          </a:xfrm>
        </p:grpSpPr>
        <p:grpSp>
          <p:nvGrpSpPr>
            <p:cNvPr id="224" name="Google Shape;224;p28">
              <a:extLst>
                <a:ext uri="{FF2B5EF4-FFF2-40B4-BE49-F238E27FC236}">
                  <a16:creationId xmlns:a16="http://schemas.microsoft.com/office/drawing/2014/main" id="{9777010A-23D2-8288-2373-F9D0819B7A53}"/>
                </a:ext>
              </a:extLst>
            </p:cNvPr>
            <p:cNvGrpSpPr/>
            <p:nvPr/>
          </p:nvGrpSpPr>
          <p:grpSpPr>
            <a:xfrm>
              <a:off x="11199818" y="2112243"/>
              <a:ext cx="3155731" cy="2997072"/>
              <a:chOff x="2424193" y="-193193"/>
              <a:chExt cx="3155731" cy="2997072"/>
            </a:xfrm>
          </p:grpSpPr>
          <p:sp>
            <p:nvSpPr>
              <p:cNvPr id="225" name="Google Shape;225;p28">
                <a:extLst>
                  <a:ext uri="{FF2B5EF4-FFF2-40B4-BE49-F238E27FC236}">
                    <a16:creationId xmlns:a16="http://schemas.microsoft.com/office/drawing/2014/main" id="{0BDABC18-430D-2C4F-D39C-AB3DCD43186D}"/>
                  </a:ext>
                </a:extLst>
              </p:cNvPr>
              <p:cNvSpPr/>
              <p:nvPr/>
            </p:nvSpPr>
            <p:spPr>
              <a:xfrm>
                <a:off x="2424193" y="-10138"/>
                <a:ext cx="3155731" cy="2814017"/>
              </a:xfrm>
              <a:prstGeom prst="roundRect">
                <a:avLst>
                  <a:gd name="adj" fmla="val 7233"/>
                </a:avLst>
              </a:prstGeom>
              <a:solidFill>
                <a:srgbClr val="F3F2E9"/>
              </a:solidFill>
              <a:ln>
                <a:noFill/>
              </a:ln>
              <a:effectLst>
                <a:outerShdw blurRad="94874" dist="31625" dir="9000000" algn="bl" rotWithShape="0">
                  <a:srgbClr val="000000">
                    <a:alpha val="24313"/>
                  </a:srgbClr>
                </a:outerShdw>
              </a:effectLst>
            </p:spPr>
            <p:txBody>
              <a:bodyPr spcFirstLastPara="1" wrap="square" lIns="75900" tIns="75900" rIns="75900" bIns="759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uk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ontserrat" panose="00000500000000000000" pitchFamily="2" charset="-52"/>
                    <a:ea typeface="Montserrat SemiBold"/>
                    <a:cs typeface="Montserrat SemiBold"/>
                    <a:sym typeface="Montserrat SemiBold"/>
                  </a:rPr>
                  <a:t>Аналіз ризиків та заходи їх мінімізації. Шляхи попередження виникнення ризиків</a:t>
                </a: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20407"/>
                  </a:solidFill>
                  <a:effectLst/>
                  <a:uLnTx/>
                  <a:uFillTx/>
                  <a:latin typeface="Montserrat" panose="00000500000000000000" pitchFamily="2" charset="-52"/>
                  <a:ea typeface="Montserrat SemiBold"/>
                  <a:cs typeface="Montserrat SemiBold"/>
                  <a:sym typeface="Montserrat SemiBold"/>
                </a:endParaRPr>
              </a:p>
            </p:txBody>
          </p:sp>
          <p:sp>
            <p:nvSpPr>
              <p:cNvPr id="227" name="Google Shape;227;p28">
                <a:extLst>
                  <a:ext uri="{FF2B5EF4-FFF2-40B4-BE49-F238E27FC236}">
                    <a16:creationId xmlns:a16="http://schemas.microsoft.com/office/drawing/2014/main" id="{2EF1BC51-10A7-335F-519A-8B702E7E0FCD}"/>
                  </a:ext>
                </a:extLst>
              </p:cNvPr>
              <p:cNvSpPr/>
              <p:nvPr/>
            </p:nvSpPr>
            <p:spPr>
              <a:xfrm>
                <a:off x="2716932" y="-193193"/>
                <a:ext cx="534000" cy="5340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8525" tIns="28525" rIns="28525" bIns="285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"/>
                  <a:buFont typeface="Arial"/>
                  <a:buNone/>
                  <a:tabLst/>
                  <a:defRPr/>
                </a:pPr>
                <a:r>
                  <a:rPr kumimoji="0" lang="uk-UA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 panose="00000500000000000000" pitchFamily="2" charset="-52"/>
                    <a:cs typeface="Arial"/>
                    <a:sym typeface="Arial"/>
                  </a:rPr>
                  <a:t>4</a:t>
                </a:r>
                <a:endParaRPr kumimoji="0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anose="00000500000000000000" pitchFamily="2" charset="-52"/>
                  <a:cs typeface="Arial"/>
                  <a:sym typeface="Arial"/>
                </a:endParaRPr>
              </a:p>
            </p:txBody>
          </p:sp>
        </p:grpSp>
        <p:grpSp>
          <p:nvGrpSpPr>
            <p:cNvPr id="229" name="Google Shape;229;p28">
              <a:extLst>
                <a:ext uri="{FF2B5EF4-FFF2-40B4-BE49-F238E27FC236}">
                  <a16:creationId xmlns:a16="http://schemas.microsoft.com/office/drawing/2014/main" id="{7F3F3188-62EB-5F68-BD78-72E123BFE9D0}"/>
                </a:ext>
              </a:extLst>
            </p:cNvPr>
            <p:cNvGrpSpPr/>
            <p:nvPr/>
          </p:nvGrpSpPr>
          <p:grpSpPr>
            <a:xfrm>
              <a:off x="11178691" y="5496436"/>
              <a:ext cx="3625084" cy="1859894"/>
              <a:chOff x="6539216" y="3191000"/>
              <a:chExt cx="3625084" cy="1859894"/>
            </a:xfrm>
          </p:grpSpPr>
          <p:sp>
            <p:nvSpPr>
              <p:cNvPr id="230" name="Google Shape;230;p28">
                <a:extLst>
                  <a:ext uri="{FF2B5EF4-FFF2-40B4-BE49-F238E27FC236}">
                    <a16:creationId xmlns:a16="http://schemas.microsoft.com/office/drawing/2014/main" id="{F472DF25-027C-FFE9-A24A-BBE6C1DBEDA5}"/>
                  </a:ext>
                </a:extLst>
              </p:cNvPr>
              <p:cNvSpPr/>
              <p:nvPr/>
            </p:nvSpPr>
            <p:spPr>
              <a:xfrm>
                <a:off x="6539216" y="3511531"/>
                <a:ext cx="3432785" cy="1539363"/>
              </a:xfrm>
              <a:prstGeom prst="roundRect">
                <a:avLst>
                  <a:gd name="adj" fmla="val 7233"/>
                </a:avLst>
              </a:prstGeom>
              <a:solidFill>
                <a:srgbClr val="F3F2E9"/>
              </a:solidFill>
              <a:ln>
                <a:noFill/>
              </a:ln>
              <a:effectLst>
                <a:outerShdw blurRad="94874" dist="31625" dir="9000000" algn="bl" rotWithShape="0">
                  <a:srgbClr val="000000">
                    <a:alpha val="24313"/>
                  </a:srgbClr>
                </a:outerShdw>
              </a:effectLst>
            </p:spPr>
            <p:txBody>
              <a:bodyPr spcFirstLastPara="1" wrap="square" lIns="75900" tIns="75900" rIns="75900" bIns="759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uk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ontserrat" panose="00000500000000000000" pitchFamily="2" charset="-52"/>
                    <a:ea typeface="Montserrat SemiBold"/>
                    <a:cs typeface="Montserrat SemiBold"/>
                    <a:sym typeface="Montserrat SemiBold"/>
                  </a:rPr>
                  <a:t>Екологічний та енергоефективний аспект</a:t>
                </a: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20407"/>
                  </a:solidFill>
                  <a:effectLst/>
                  <a:uLnTx/>
                  <a:uFillTx/>
                  <a:latin typeface="Montserrat" panose="00000500000000000000" pitchFamily="2" charset="-52"/>
                  <a:ea typeface="Montserrat SemiBold"/>
                  <a:cs typeface="Montserrat SemiBold"/>
                  <a:sym typeface="Montserrat SemiBold"/>
                </a:endParaRPr>
              </a:p>
            </p:txBody>
          </p:sp>
          <p:sp>
            <p:nvSpPr>
              <p:cNvPr id="232" name="Google Shape;232;p28">
                <a:extLst>
                  <a:ext uri="{FF2B5EF4-FFF2-40B4-BE49-F238E27FC236}">
                    <a16:creationId xmlns:a16="http://schemas.microsoft.com/office/drawing/2014/main" id="{8010C26E-AFC5-25D7-FD47-11A6A017198D}"/>
                  </a:ext>
                </a:extLst>
              </p:cNvPr>
              <p:cNvSpPr/>
              <p:nvPr/>
            </p:nvSpPr>
            <p:spPr>
              <a:xfrm>
                <a:off x="9630300" y="3191000"/>
                <a:ext cx="534000" cy="5340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8525" tIns="28525" rIns="28525" bIns="285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"/>
                  <a:buFont typeface="Arial"/>
                  <a:buNone/>
                  <a:tabLst/>
                  <a:defRPr/>
                </a:pPr>
                <a:r>
                  <a:rPr kumimoji="0" lang="uk-UA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 panose="00000500000000000000" pitchFamily="2" charset="-52"/>
                    <a:cs typeface="Arial"/>
                    <a:sym typeface="Arial"/>
                  </a:rPr>
                  <a:t>5</a:t>
                </a:r>
                <a:endParaRPr kumimoji="0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anose="00000500000000000000" pitchFamily="2" charset="-52"/>
                  <a:cs typeface="Arial"/>
                  <a:sym typeface="Arial"/>
                </a:endParaRPr>
              </a:p>
            </p:txBody>
          </p:sp>
        </p:grpSp>
        <p:grpSp>
          <p:nvGrpSpPr>
            <p:cNvPr id="234" name="Google Shape;234;p28">
              <a:extLst>
                <a:ext uri="{FF2B5EF4-FFF2-40B4-BE49-F238E27FC236}">
                  <a16:creationId xmlns:a16="http://schemas.microsoft.com/office/drawing/2014/main" id="{F6893E55-8482-AA05-53A2-70FF2B90866F}"/>
                </a:ext>
              </a:extLst>
            </p:cNvPr>
            <p:cNvGrpSpPr/>
            <p:nvPr/>
          </p:nvGrpSpPr>
          <p:grpSpPr>
            <a:xfrm>
              <a:off x="8031803" y="5491450"/>
              <a:ext cx="2511169" cy="1968674"/>
              <a:chOff x="7528478" y="3186014"/>
              <a:chExt cx="2511169" cy="1968674"/>
            </a:xfrm>
          </p:grpSpPr>
          <p:sp>
            <p:nvSpPr>
              <p:cNvPr id="235" name="Google Shape;235;p28">
                <a:extLst>
                  <a:ext uri="{FF2B5EF4-FFF2-40B4-BE49-F238E27FC236}">
                    <a16:creationId xmlns:a16="http://schemas.microsoft.com/office/drawing/2014/main" id="{0EE8376E-C6C3-6F0D-89D5-383E1FF25E33}"/>
                  </a:ext>
                </a:extLst>
              </p:cNvPr>
              <p:cNvSpPr/>
              <p:nvPr/>
            </p:nvSpPr>
            <p:spPr>
              <a:xfrm>
                <a:off x="7528478" y="3462986"/>
                <a:ext cx="2511169" cy="1691702"/>
              </a:xfrm>
              <a:prstGeom prst="roundRect">
                <a:avLst>
                  <a:gd name="adj" fmla="val 7233"/>
                </a:avLst>
              </a:prstGeom>
              <a:solidFill>
                <a:srgbClr val="F3F2E9"/>
              </a:solidFill>
              <a:ln>
                <a:noFill/>
              </a:ln>
              <a:effectLst>
                <a:outerShdw blurRad="94874" dist="31625" dir="9000000" algn="bl" rotWithShape="0">
                  <a:srgbClr val="000000">
                    <a:alpha val="24313"/>
                  </a:srgbClr>
                </a:outerShdw>
              </a:effectLst>
            </p:spPr>
            <p:txBody>
              <a:bodyPr spcFirstLastPara="1" wrap="square" lIns="75900" tIns="75900" rIns="75900" bIns="759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uk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ontserrat" panose="00000500000000000000" pitchFamily="2" charset="-52"/>
                    <a:ea typeface="Montserrat SemiBold"/>
                    <a:cs typeface="Montserrat SemiBold"/>
                    <a:sym typeface="Montserrat SemiBold"/>
                  </a:rPr>
                  <a:t>Кадрове забезпечення </a:t>
                </a: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0000500000000000000" pitchFamily="2" charset="-52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8">
                <a:extLst>
                  <a:ext uri="{FF2B5EF4-FFF2-40B4-BE49-F238E27FC236}">
                    <a16:creationId xmlns:a16="http://schemas.microsoft.com/office/drawing/2014/main" id="{E7039FE1-862C-8A9B-10BC-472529EB51FE}"/>
                  </a:ext>
                </a:extLst>
              </p:cNvPr>
              <p:cNvSpPr/>
              <p:nvPr/>
            </p:nvSpPr>
            <p:spPr>
              <a:xfrm flipH="1">
                <a:off x="9216052" y="3186014"/>
                <a:ext cx="534002" cy="5340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8525" tIns="28525" rIns="28525" bIns="285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"/>
                  <a:buFont typeface="Arial"/>
                  <a:buNone/>
                  <a:tabLst/>
                  <a:defRPr/>
                </a:pPr>
                <a:r>
                  <a:rPr kumimoji="0" lang="uk-UA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 panose="00000500000000000000" pitchFamily="2" charset="-52"/>
                    <a:cs typeface="Arial"/>
                    <a:sym typeface="Arial"/>
                  </a:rPr>
                  <a:t>6</a:t>
                </a:r>
                <a:endParaRPr kumimoji="0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anose="00000500000000000000" pitchFamily="2" charset="-52"/>
                  <a:cs typeface="Arial"/>
                  <a:sym typeface="Arial"/>
                </a:endParaRPr>
              </a:p>
            </p:txBody>
          </p:sp>
        </p:grpSp>
        <p:grpSp>
          <p:nvGrpSpPr>
            <p:cNvPr id="239" name="Google Shape;239;p28">
              <a:extLst>
                <a:ext uri="{FF2B5EF4-FFF2-40B4-BE49-F238E27FC236}">
                  <a16:creationId xmlns:a16="http://schemas.microsoft.com/office/drawing/2014/main" id="{B8D260BF-BF0B-0770-DBA4-2BBE7A3D2B75}"/>
                </a:ext>
              </a:extLst>
            </p:cNvPr>
            <p:cNvGrpSpPr/>
            <p:nvPr/>
          </p:nvGrpSpPr>
          <p:grpSpPr>
            <a:xfrm>
              <a:off x="8261676" y="2082945"/>
              <a:ext cx="2718795" cy="2673992"/>
              <a:chOff x="-513949" y="2743434"/>
              <a:chExt cx="2718795" cy="2673992"/>
            </a:xfrm>
          </p:grpSpPr>
          <p:sp>
            <p:nvSpPr>
              <p:cNvPr id="240" name="Google Shape;240;p28">
                <a:extLst>
                  <a:ext uri="{FF2B5EF4-FFF2-40B4-BE49-F238E27FC236}">
                    <a16:creationId xmlns:a16="http://schemas.microsoft.com/office/drawing/2014/main" id="{C9BEFF12-E191-B968-EF7A-F262783883B4}"/>
                  </a:ext>
                </a:extLst>
              </p:cNvPr>
              <p:cNvSpPr/>
              <p:nvPr/>
            </p:nvSpPr>
            <p:spPr>
              <a:xfrm>
                <a:off x="-513949" y="3087926"/>
                <a:ext cx="2718795" cy="2329500"/>
              </a:xfrm>
              <a:prstGeom prst="roundRect">
                <a:avLst>
                  <a:gd name="adj" fmla="val 7233"/>
                </a:avLst>
              </a:prstGeom>
              <a:solidFill>
                <a:srgbClr val="F3F2E9"/>
              </a:solidFill>
              <a:ln>
                <a:noFill/>
              </a:ln>
              <a:effectLst>
                <a:outerShdw blurRad="94874" dist="31625" dir="9000000" algn="bl" rotWithShape="0">
                  <a:srgbClr val="000000">
                    <a:alpha val="24313"/>
                  </a:srgbClr>
                </a:outerShdw>
              </a:effectLst>
            </p:spPr>
            <p:txBody>
              <a:bodyPr spcFirstLastPara="1" wrap="square" lIns="75900" tIns="75900" rIns="75900" bIns="759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uk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ontserrat" panose="00000500000000000000" pitchFamily="2" charset="-52"/>
                    <a:ea typeface="Montserrat SemiBold"/>
                    <a:cs typeface="Montserrat SemiBold"/>
                    <a:sym typeface="Montserrat SemiBold"/>
                  </a:rPr>
                  <a:t>Пропоновані джерела фінансування</a:t>
                </a: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20407"/>
                  </a:solidFill>
                  <a:effectLst/>
                  <a:uLnTx/>
                  <a:uFillTx/>
                  <a:latin typeface="Montserrat" panose="00000500000000000000" pitchFamily="2" charset="-52"/>
                  <a:ea typeface="Montserrat SemiBold"/>
                  <a:cs typeface="Montserrat SemiBold"/>
                  <a:sym typeface="Montserrat SemiBold"/>
                </a:endParaRPr>
              </a:p>
            </p:txBody>
          </p:sp>
          <p:sp>
            <p:nvSpPr>
              <p:cNvPr id="242" name="Google Shape;242;p28">
                <a:extLst>
                  <a:ext uri="{FF2B5EF4-FFF2-40B4-BE49-F238E27FC236}">
                    <a16:creationId xmlns:a16="http://schemas.microsoft.com/office/drawing/2014/main" id="{2F3F64A1-5868-2B32-91DF-55FDE647E357}"/>
                  </a:ext>
                </a:extLst>
              </p:cNvPr>
              <p:cNvSpPr/>
              <p:nvPr/>
            </p:nvSpPr>
            <p:spPr>
              <a:xfrm>
                <a:off x="-201978" y="2743434"/>
                <a:ext cx="534000" cy="592598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8525" tIns="28525" rIns="28525" bIns="285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"/>
                  <a:buFont typeface="Arial"/>
                  <a:buNone/>
                  <a:tabLst/>
                  <a:defRPr/>
                </a:pPr>
                <a:r>
                  <a:rPr kumimoji="0" lang="uk-UA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 panose="00000500000000000000" pitchFamily="2" charset="-52"/>
                    <a:cs typeface="Arial"/>
                    <a:sym typeface="Arial"/>
                  </a:rPr>
                  <a:t>3</a:t>
                </a:r>
                <a:endParaRPr kumimoji="0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anose="00000500000000000000" pitchFamily="2" charset="-52"/>
                  <a:cs typeface="Arial"/>
                  <a:sym typeface="Arial"/>
                </a:endParaRPr>
              </a:p>
            </p:txBody>
          </p:sp>
        </p:grpSp>
        <p:grpSp>
          <p:nvGrpSpPr>
            <p:cNvPr id="244" name="Google Shape;244;p28">
              <a:extLst>
                <a:ext uri="{FF2B5EF4-FFF2-40B4-BE49-F238E27FC236}">
                  <a16:creationId xmlns:a16="http://schemas.microsoft.com/office/drawing/2014/main" id="{647649E1-0680-0636-4913-88E26F44B4A9}"/>
                </a:ext>
              </a:extLst>
            </p:cNvPr>
            <p:cNvGrpSpPr/>
            <p:nvPr/>
          </p:nvGrpSpPr>
          <p:grpSpPr>
            <a:xfrm>
              <a:off x="3677814" y="2157816"/>
              <a:ext cx="4214012" cy="2797415"/>
              <a:chOff x="-961661" y="2818305"/>
              <a:chExt cx="4214012" cy="2797415"/>
            </a:xfrm>
          </p:grpSpPr>
          <p:sp>
            <p:nvSpPr>
              <p:cNvPr id="245" name="Google Shape;245;p28">
                <a:extLst>
                  <a:ext uri="{FF2B5EF4-FFF2-40B4-BE49-F238E27FC236}">
                    <a16:creationId xmlns:a16="http://schemas.microsoft.com/office/drawing/2014/main" id="{319175C1-9157-66AC-1B3D-3BDE14A95B1F}"/>
                  </a:ext>
                </a:extLst>
              </p:cNvPr>
              <p:cNvSpPr/>
              <p:nvPr/>
            </p:nvSpPr>
            <p:spPr>
              <a:xfrm>
                <a:off x="-961661" y="3003859"/>
                <a:ext cx="4214012" cy="2611861"/>
              </a:xfrm>
              <a:prstGeom prst="roundRect">
                <a:avLst>
                  <a:gd name="adj" fmla="val 7233"/>
                </a:avLst>
              </a:prstGeom>
              <a:solidFill>
                <a:srgbClr val="F3F2E9"/>
              </a:solidFill>
              <a:ln>
                <a:noFill/>
              </a:ln>
              <a:effectLst>
                <a:outerShdw blurRad="94874" dist="31625" dir="9000000" algn="bl" rotWithShape="0">
                  <a:srgbClr val="000000">
                    <a:alpha val="24313"/>
                  </a:srgbClr>
                </a:outerShdw>
              </a:effectLst>
            </p:spPr>
            <p:txBody>
              <a:bodyPr spcFirstLastPara="1" wrap="square" lIns="75900" tIns="75900" rIns="75900" bIns="759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uk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ontserrat" panose="00000500000000000000" pitchFamily="2" charset="-52"/>
                    <a:ea typeface="Montserrat SemiBold"/>
                    <a:cs typeface="Montserrat SemiBold"/>
                    <a:sym typeface="Montserrat SemiBold"/>
                  </a:rPr>
                  <a:t>Оптимальний варіант використання за критеріями ефективності, економічності та соціального ефекту</a:t>
                </a: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20407"/>
                  </a:solidFill>
                  <a:effectLst/>
                  <a:uLnTx/>
                  <a:uFillTx/>
                  <a:latin typeface="Montserrat" panose="00000500000000000000" pitchFamily="2" charset="-52"/>
                  <a:ea typeface="Montserrat SemiBold"/>
                  <a:cs typeface="Montserrat SemiBold"/>
                  <a:sym typeface="Montserrat SemiBold"/>
                </a:endParaRPr>
              </a:p>
            </p:txBody>
          </p:sp>
          <p:sp>
            <p:nvSpPr>
              <p:cNvPr id="247" name="Google Shape;247;p28">
                <a:extLst>
                  <a:ext uri="{FF2B5EF4-FFF2-40B4-BE49-F238E27FC236}">
                    <a16:creationId xmlns:a16="http://schemas.microsoft.com/office/drawing/2014/main" id="{8C3E1DC1-953C-57B7-B1BE-F270EDC55FB1}"/>
                  </a:ext>
                </a:extLst>
              </p:cNvPr>
              <p:cNvSpPr/>
              <p:nvPr/>
            </p:nvSpPr>
            <p:spPr>
              <a:xfrm>
                <a:off x="-666536" y="2818305"/>
                <a:ext cx="534000" cy="5340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8525" tIns="28525" rIns="28525" bIns="285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"/>
                  <a:buFont typeface="Arial"/>
                  <a:buNone/>
                  <a:tabLst/>
                  <a:defRPr/>
                </a:pPr>
                <a:r>
                  <a:rPr kumimoji="0" lang="uk-UA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 panose="00000500000000000000" pitchFamily="2" charset="-52"/>
                    <a:cs typeface="Arial"/>
                    <a:sym typeface="Arial"/>
                  </a:rPr>
                  <a:t>2</a:t>
                </a:r>
                <a:endParaRPr kumimoji="0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anose="00000500000000000000" pitchFamily="2" charset="-52"/>
                  <a:cs typeface="Arial"/>
                  <a:sym typeface="Arial"/>
                </a:endParaRPr>
              </a:p>
            </p:txBody>
          </p:sp>
        </p:grpSp>
        <p:grpSp>
          <p:nvGrpSpPr>
            <p:cNvPr id="249" name="Google Shape;249;p28">
              <a:extLst>
                <a:ext uri="{FF2B5EF4-FFF2-40B4-BE49-F238E27FC236}">
                  <a16:creationId xmlns:a16="http://schemas.microsoft.com/office/drawing/2014/main" id="{C2CED4E3-7608-F88F-4D40-5D93F6E9C99B}"/>
                </a:ext>
              </a:extLst>
            </p:cNvPr>
            <p:cNvGrpSpPr/>
            <p:nvPr/>
          </p:nvGrpSpPr>
          <p:grpSpPr>
            <a:xfrm>
              <a:off x="1049325" y="2036566"/>
              <a:ext cx="2108030" cy="2720371"/>
              <a:chOff x="546000" y="2697055"/>
              <a:chExt cx="2108030" cy="2720371"/>
            </a:xfrm>
          </p:grpSpPr>
          <p:sp>
            <p:nvSpPr>
              <p:cNvPr id="250" name="Google Shape;250;p28">
                <a:extLst>
                  <a:ext uri="{FF2B5EF4-FFF2-40B4-BE49-F238E27FC236}">
                    <a16:creationId xmlns:a16="http://schemas.microsoft.com/office/drawing/2014/main" id="{AC2A8BEE-A4AA-A659-EC7F-D3162971A411}"/>
                  </a:ext>
                </a:extLst>
              </p:cNvPr>
              <p:cNvSpPr/>
              <p:nvPr/>
            </p:nvSpPr>
            <p:spPr>
              <a:xfrm>
                <a:off x="546000" y="3087928"/>
                <a:ext cx="2108030" cy="2329498"/>
              </a:xfrm>
              <a:prstGeom prst="roundRect">
                <a:avLst>
                  <a:gd name="adj" fmla="val 7233"/>
                </a:avLst>
              </a:prstGeom>
              <a:solidFill>
                <a:srgbClr val="F3F2E9"/>
              </a:solidFill>
              <a:ln>
                <a:noFill/>
              </a:ln>
              <a:effectLst>
                <a:outerShdw blurRad="94874" dist="31625" dir="9000000" algn="bl" rotWithShape="0">
                  <a:srgbClr val="000000">
                    <a:alpha val="24313"/>
                  </a:srgbClr>
                </a:outerShdw>
              </a:effectLst>
            </p:spPr>
            <p:txBody>
              <a:bodyPr spcFirstLastPara="1" wrap="square" lIns="75900" tIns="75900" rIns="75900" bIns="759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  <a:tabLst/>
                  <a:defRPr/>
                </a:pPr>
                <a:r>
                  <a:rPr kumimoji="0" lang="uk-UA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ontserrat" panose="00000500000000000000" pitchFamily="2" charset="-52"/>
                    <a:ea typeface="Montserrat SemiBold"/>
                    <a:cs typeface="Montserrat SemiBold"/>
                    <a:sym typeface="Montserrat SemiBold"/>
                  </a:rPr>
                  <a:t>Доцільність передачі майна</a:t>
                </a: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3CBBB"/>
                  </a:solidFill>
                  <a:effectLst/>
                  <a:uLnTx/>
                  <a:uFillTx/>
                  <a:latin typeface="Montserrat" panose="00000500000000000000" pitchFamily="2" charset="-52"/>
                  <a:ea typeface="Montserrat SemiBold"/>
                  <a:cs typeface="Montserrat SemiBold"/>
                  <a:sym typeface="Montserrat SemiBold"/>
                </a:endParaRPr>
              </a:p>
            </p:txBody>
          </p:sp>
          <p:sp>
            <p:nvSpPr>
              <p:cNvPr id="252" name="Google Shape;252;p28">
                <a:extLst>
                  <a:ext uri="{FF2B5EF4-FFF2-40B4-BE49-F238E27FC236}">
                    <a16:creationId xmlns:a16="http://schemas.microsoft.com/office/drawing/2014/main" id="{FBE38FB8-3200-F82A-AFE6-A428F3E021FD}"/>
                  </a:ext>
                </a:extLst>
              </p:cNvPr>
              <p:cNvSpPr/>
              <p:nvPr/>
            </p:nvSpPr>
            <p:spPr>
              <a:xfrm>
                <a:off x="767665" y="2697055"/>
                <a:ext cx="609780" cy="5340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8525" tIns="28525" rIns="28525" bIns="285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"/>
                  <a:buFont typeface="Arial"/>
                  <a:buNone/>
                  <a:tabLst/>
                  <a:defRPr/>
                </a:pPr>
                <a:r>
                  <a:rPr kumimoji="0" lang="uk-UA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 panose="00000500000000000000" pitchFamily="2" charset="-52"/>
                    <a:cs typeface="Arial"/>
                    <a:sym typeface="Arial"/>
                  </a:rPr>
                  <a:t>1</a:t>
                </a:r>
                <a:endParaRPr kumimoji="0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anose="00000500000000000000" pitchFamily="2" charset="-52"/>
                  <a:cs typeface="Arial"/>
                  <a:sym typeface="Arial"/>
                </a:endParaRPr>
              </a:p>
            </p:txBody>
          </p:sp>
        </p:grpSp>
        <p:sp>
          <p:nvSpPr>
            <p:cNvPr id="254" name="Google Shape;254;p28">
              <a:extLst>
                <a:ext uri="{FF2B5EF4-FFF2-40B4-BE49-F238E27FC236}">
                  <a16:creationId xmlns:a16="http://schemas.microsoft.com/office/drawing/2014/main" id="{3C0123D9-5978-A397-CF61-94210C192980}"/>
                </a:ext>
              </a:extLst>
            </p:cNvPr>
            <p:cNvSpPr/>
            <p:nvPr/>
          </p:nvSpPr>
          <p:spPr>
            <a:xfrm>
              <a:off x="1431375" y="6025450"/>
              <a:ext cx="3016800" cy="169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20407"/>
                </a:solidFill>
                <a:effectLst/>
                <a:uLnTx/>
                <a:uFillTx/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255" name="Google Shape;255;p28">
              <a:extLst>
                <a:ext uri="{FF2B5EF4-FFF2-40B4-BE49-F238E27FC236}">
                  <a16:creationId xmlns:a16="http://schemas.microsoft.com/office/drawing/2014/main" id="{132587B7-CF9B-BED6-A6E1-E008645F3D18}"/>
                </a:ext>
              </a:extLst>
            </p:cNvPr>
            <p:cNvSpPr/>
            <p:nvPr/>
          </p:nvSpPr>
          <p:spPr>
            <a:xfrm>
              <a:off x="5511876" y="5453806"/>
              <a:ext cx="3016799" cy="21133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0407"/>
                </a:buClr>
                <a:buSzPts val="10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20407"/>
                </a:solidFill>
                <a:effectLst/>
                <a:uLnTx/>
                <a:uFillTx/>
                <a:latin typeface="Montserrat" panose="00000500000000000000" pitchFamily="2" charset="-52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256" name="Google Shape;256;p28">
              <a:extLst>
                <a:ext uri="{FF2B5EF4-FFF2-40B4-BE49-F238E27FC236}">
                  <a16:creationId xmlns:a16="http://schemas.microsoft.com/office/drawing/2014/main" id="{68901776-3904-E8A6-021B-266CE9370B9E}"/>
                </a:ext>
              </a:extLst>
            </p:cNvPr>
            <p:cNvCxnSpPr>
              <a:cxnSpLocks/>
              <a:stCxn id="250" idx="3"/>
            </p:cNvCxnSpPr>
            <p:nvPr/>
          </p:nvCxnSpPr>
          <p:spPr>
            <a:xfrm>
              <a:off x="3157355" y="3592189"/>
              <a:ext cx="369850" cy="0"/>
            </a:xfrm>
            <a:prstGeom prst="straightConnector1">
              <a:avLst/>
            </a:prstGeom>
            <a:noFill/>
            <a:ln w="31625" cap="flat" cmpd="sng">
              <a:solidFill>
                <a:srgbClr val="00B9B3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257" name="Google Shape;257;p28">
              <a:extLst>
                <a:ext uri="{FF2B5EF4-FFF2-40B4-BE49-F238E27FC236}">
                  <a16:creationId xmlns:a16="http://schemas.microsoft.com/office/drawing/2014/main" id="{9E0C8C97-7005-A0EF-4BC6-074C16F83D6F}"/>
                </a:ext>
              </a:extLst>
            </p:cNvPr>
            <p:cNvCxnSpPr/>
            <p:nvPr/>
          </p:nvCxnSpPr>
          <p:spPr>
            <a:xfrm>
              <a:off x="7891827" y="3649300"/>
              <a:ext cx="355201" cy="0"/>
            </a:xfrm>
            <a:prstGeom prst="straightConnector1">
              <a:avLst/>
            </a:prstGeom>
            <a:noFill/>
            <a:ln w="31625" cap="flat" cmpd="sng">
              <a:solidFill>
                <a:srgbClr val="00B9B3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258" name="Google Shape;258;p28">
              <a:extLst>
                <a:ext uri="{FF2B5EF4-FFF2-40B4-BE49-F238E27FC236}">
                  <a16:creationId xmlns:a16="http://schemas.microsoft.com/office/drawing/2014/main" id="{23A9D8D0-1538-4657-DA81-67985CF71256}"/>
                </a:ext>
              </a:extLst>
            </p:cNvPr>
            <p:cNvCxnSpPr>
              <a:cxnSpLocks/>
            </p:cNvCxnSpPr>
            <p:nvPr/>
          </p:nvCxnSpPr>
          <p:spPr>
            <a:xfrm>
              <a:off x="12969441" y="5181773"/>
              <a:ext cx="0" cy="543681"/>
            </a:xfrm>
            <a:prstGeom prst="straightConnector1">
              <a:avLst/>
            </a:prstGeom>
            <a:noFill/>
            <a:ln w="31625" cap="flat" cmpd="sng">
              <a:solidFill>
                <a:srgbClr val="00B9B3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259" name="Google Shape;259;p28">
              <a:extLst>
                <a:ext uri="{FF2B5EF4-FFF2-40B4-BE49-F238E27FC236}">
                  <a16:creationId xmlns:a16="http://schemas.microsoft.com/office/drawing/2014/main" id="{77A80B34-4600-149F-D76D-498B87CBF598}"/>
                </a:ext>
              </a:extLst>
            </p:cNvPr>
            <p:cNvCxnSpPr/>
            <p:nvPr/>
          </p:nvCxnSpPr>
          <p:spPr>
            <a:xfrm rot="10800000">
              <a:off x="10789087" y="6510479"/>
              <a:ext cx="355200" cy="0"/>
            </a:xfrm>
            <a:prstGeom prst="straightConnector1">
              <a:avLst/>
            </a:prstGeom>
            <a:noFill/>
            <a:ln w="31625" cap="flat" cmpd="sng">
              <a:solidFill>
                <a:srgbClr val="00B9B3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  <p:cxnSp>
        <p:nvCxnSpPr>
          <p:cNvPr id="260" name="Google Shape;260;p28">
            <a:extLst>
              <a:ext uri="{FF2B5EF4-FFF2-40B4-BE49-F238E27FC236}">
                <a16:creationId xmlns:a16="http://schemas.microsoft.com/office/drawing/2014/main" id="{C52A55DB-CCAB-58F0-1B5C-9074DFA310C7}"/>
              </a:ext>
            </a:extLst>
          </p:cNvPr>
          <p:cNvCxnSpPr>
            <a:cxnSpLocks/>
            <a:endCxn id="225" idx="1"/>
          </p:cNvCxnSpPr>
          <p:nvPr/>
        </p:nvCxnSpPr>
        <p:spPr>
          <a:xfrm flipV="1">
            <a:off x="6329614" y="1850961"/>
            <a:ext cx="237487" cy="3678"/>
          </a:xfrm>
          <a:prstGeom prst="straightConnector1">
            <a:avLst/>
          </a:prstGeom>
          <a:noFill/>
          <a:ln w="31625" cap="flat" cmpd="sng">
            <a:solidFill>
              <a:srgbClr val="00B9B3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6" name="Google Shape;259;p28">
            <a:extLst>
              <a:ext uri="{FF2B5EF4-FFF2-40B4-BE49-F238E27FC236}">
                <a16:creationId xmlns:a16="http://schemas.microsoft.com/office/drawing/2014/main" id="{9F16E1D1-99DA-C290-B640-53BB158EBEE6}"/>
              </a:ext>
            </a:extLst>
          </p:cNvPr>
          <p:cNvCxnSpPr>
            <a:cxnSpLocks/>
          </p:cNvCxnSpPr>
          <p:nvPr/>
        </p:nvCxnSpPr>
        <p:spPr>
          <a:xfrm flipH="1">
            <a:off x="4228845" y="3615427"/>
            <a:ext cx="267356" cy="0"/>
          </a:xfrm>
          <a:prstGeom prst="straightConnector1">
            <a:avLst/>
          </a:prstGeom>
          <a:noFill/>
          <a:ln w="31625" cap="flat" cmpd="sng">
            <a:solidFill>
              <a:srgbClr val="00B9B3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9" name="Google Shape;235;p28">
            <a:extLst>
              <a:ext uri="{FF2B5EF4-FFF2-40B4-BE49-F238E27FC236}">
                <a16:creationId xmlns:a16="http://schemas.microsoft.com/office/drawing/2014/main" id="{A3F11E04-8231-C11D-A2CD-E12745BE737D}"/>
              </a:ext>
            </a:extLst>
          </p:cNvPr>
          <p:cNvSpPr/>
          <p:nvPr/>
        </p:nvSpPr>
        <p:spPr>
          <a:xfrm>
            <a:off x="2290760" y="3184558"/>
            <a:ext cx="1792115" cy="1038151"/>
          </a:xfrm>
          <a:prstGeom prst="roundRect">
            <a:avLst>
              <a:gd name="adj" fmla="val 7233"/>
            </a:avLst>
          </a:prstGeom>
          <a:solidFill>
            <a:srgbClr val="F3F2E9"/>
          </a:solidFill>
          <a:ln>
            <a:noFill/>
          </a:ln>
          <a:effectLst>
            <a:outerShdw blurRad="94874" dist="31625" dir="9000000" algn="bl" rotWithShape="0">
              <a:srgbClr val="000000">
                <a:alpha val="24313"/>
              </a:srgbClr>
            </a:outerShdw>
          </a:effectLst>
        </p:spPr>
        <p:txBody>
          <a:bodyPr spcFirstLastPara="1" wrap="square" lIns="75900" tIns="75900" rIns="75900" bIns="75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Фінансово-економічні прогнози на 3-5 років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cs typeface="Arial"/>
              <a:sym typeface="Arial"/>
            </a:endParaRPr>
          </a:p>
        </p:txBody>
      </p:sp>
      <p:sp>
        <p:nvSpPr>
          <p:cNvPr id="20" name="Google Shape;235;p28">
            <a:extLst>
              <a:ext uri="{FF2B5EF4-FFF2-40B4-BE49-F238E27FC236}">
                <a16:creationId xmlns:a16="http://schemas.microsoft.com/office/drawing/2014/main" id="{D230DAEC-080C-8BC4-9217-2D027D0110E4}"/>
              </a:ext>
            </a:extLst>
          </p:cNvPr>
          <p:cNvSpPr/>
          <p:nvPr/>
        </p:nvSpPr>
        <p:spPr>
          <a:xfrm>
            <a:off x="338183" y="3184558"/>
            <a:ext cx="1572066" cy="1038151"/>
          </a:xfrm>
          <a:prstGeom prst="roundRect">
            <a:avLst>
              <a:gd name="adj" fmla="val 7233"/>
            </a:avLst>
          </a:prstGeom>
          <a:solidFill>
            <a:srgbClr val="F3F2E9"/>
          </a:solidFill>
          <a:ln>
            <a:noFill/>
          </a:ln>
          <a:effectLst>
            <a:outerShdw blurRad="94874" dist="31625" dir="9000000" algn="bl" rotWithShape="0">
              <a:srgbClr val="000000">
                <a:alpha val="24313"/>
              </a:srgbClr>
            </a:outerShdw>
          </a:effectLst>
        </p:spPr>
        <p:txBody>
          <a:bodyPr spcFirstLastPara="1" wrap="square" lIns="75900" tIns="75900" rIns="75900" bIns="75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Очікуваний соціально-економічний ефект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cs typeface="Arial"/>
              <a:sym typeface="Arial"/>
            </a:endParaRPr>
          </a:p>
        </p:txBody>
      </p:sp>
      <p:sp>
        <p:nvSpPr>
          <p:cNvPr id="28" name="Google Shape;237;p28">
            <a:extLst>
              <a:ext uri="{FF2B5EF4-FFF2-40B4-BE49-F238E27FC236}">
                <a16:creationId xmlns:a16="http://schemas.microsoft.com/office/drawing/2014/main" id="{BB23CCBE-1E10-AA45-E6EF-17F44CBDD88B}"/>
              </a:ext>
            </a:extLst>
          </p:cNvPr>
          <p:cNvSpPr/>
          <p:nvPr/>
        </p:nvSpPr>
        <p:spPr>
          <a:xfrm flipH="1">
            <a:off x="3564622" y="2928659"/>
            <a:ext cx="334301" cy="327701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25" tIns="28525" rIns="28525" bIns="285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tabLst/>
              <a:defRPr/>
            </a:pPr>
            <a:r>
              <a:rPr kumimoji="0" lang="uk-UA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-52"/>
                <a:cs typeface="Arial"/>
                <a:sym typeface="Arial"/>
              </a:rPr>
              <a:t>7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-52"/>
              <a:cs typeface="Arial"/>
              <a:sym typeface="Arial"/>
            </a:endParaRPr>
          </a:p>
        </p:txBody>
      </p:sp>
      <p:sp>
        <p:nvSpPr>
          <p:cNvPr id="29" name="Google Shape;237;p28">
            <a:extLst>
              <a:ext uri="{FF2B5EF4-FFF2-40B4-BE49-F238E27FC236}">
                <a16:creationId xmlns:a16="http://schemas.microsoft.com/office/drawing/2014/main" id="{D3CBC2B3-D5DE-1EE0-1B0B-73DF1CA0DA5E}"/>
              </a:ext>
            </a:extLst>
          </p:cNvPr>
          <p:cNvSpPr/>
          <p:nvPr/>
        </p:nvSpPr>
        <p:spPr>
          <a:xfrm flipH="1">
            <a:off x="1327225" y="2948907"/>
            <a:ext cx="334301" cy="327701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25" tIns="28525" rIns="28525" bIns="285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tabLst/>
              <a:defRPr/>
            </a:pPr>
            <a:r>
              <a:rPr kumimoji="0" lang="uk-UA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-52"/>
                <a:cs typeface="Arial"/>
                <a:sym typeface="Arial"/>
              </a:rPr>
              <a:t>8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-5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8405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45AC64D0-6459-BEB7-EB53-423981917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22">
            <a:extLst>
              <a:ext uri="{FF2B5EF4-FFF2-40B4-BE49-F238E27FC236}">
                <a16:creationId xmlns:a16="http://schemas.microsoft.com/office/drawing/2014/main" id="{826F7E01-03C2-07ED-AA05-E974E733B730}"/>
              </a:ext>
            </a:extLst>
          </p:cNvPr>
          <p:cNvGrpSpPr/>
          <p:nvPr/>
        </p:nvGrpSpPr>
        <p:grpSpPr>
          <a:xfrm>
            <a:off x="1137426" y="2728198"/>
            <a:ext cx="4361896" cy="653540"/>
            <a:chOff x="1066800" y="8877300"/>
            <a:chExt cx="2583675" cy="485775"/>
          </a:xfrm>
        </p:grpSpPr>
        <p:pic>
          <p:nvPicPr>
            <p:cNvPr id="110" name="Google Shape;110;p22" descr="preencoded.png">
              <a:extLst>
                <a:ext uri="{FF2B5EF4-FFF2-40B4-BE49-F238E27FC236}">
                  <a16:creationId xmlns:a16="http://schemas.microsoft.com/office/drawing/2014/main" id="{2C00C9FE-ED96-95C5-BB7E-2EB0628676C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66800" y="8877300"/>
              <a:ext cx="2583675" cy="485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" name="Google Shape;111;p22">
              <a:extLst>
                <a:ext uri="{FF2B5EF4-FFF2-40B4-BE49-F238E27FC236}">
                  <a16:creationId xmlns:a16="http://schemas.microsoft.com/office/drawing/2014/main" id="{3E06E0CA-0BB6-E51B-16FF-A06C3311A1BF}"/>
                </a:ext>
              </a:extLst>
            </p:cNvPr>
            <p:cNvSpPr/>
            <p:nvPr/>
          </p:nvSpPr>
          <p:spPr>
            <a:xfrm>
              <a:off x="1189896" y="8942900"/>
              <a:ext cx="2315747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0407"/>
                </a:buClr>
                <a:buSzPts val="1500"/>
                <a:buFont typeface="Arial"/>
                <a:buNone/>
              </a:pPr>
              <a:r>
                <a:rPr lang="uk-UA" sz="1400" b="0" i="0" u="none" strike="noStrike" cap="none" dirty="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Віра КОЗІНА, адвокат,</a:t>
              </a:r>
              <a:endParaRPr lang="en-US" sz="1400" b="0" i="0" u="none" strike="noStrike" cap="none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0407"/>
                </a:buClr>
                <a:buSzPts val="1500"/>
                <a:buFont typeface="Arial"/>
                <a:buNone/>
              </a:pPr>
              <a:r>
                <a:rPr lang="uk" sz="1400" b="0" i="0" u="none" strike="noStrike" cap="none" dirty="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консультантка Програми Polaris</a:t>
              </a:r>
              <a:endParaRPr sz="1400" b="0" i="0" u="none" strike="noStrike" cap="none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</p:grpSp>
      <p:sp>
        <p:nvSpPr>
          <p:cNvPr id="112" name="Google Shape;112;p22">
            <a:extLst>
              <a:ext uri="{FF2B5EF4-FFF2-40B4-BE49-F238E27FC236}">
                <a16:creationId xmlns:a16="http://schemas.microsoft.com/office/drawing/2014/main" id="{1E921A00-3CE5-B510-9BE8-9591D1ADD0D5}"/>
              </a:ext>
            </a:extLst>
          </p:cNvPr>
          <p:cNvSpPr/>
          <p:nvPr/>
        </p:nvSpPr>
        <p:spPr>
          <a:xfrm>
            <a:off x="1204332" y="1800605"/>
            <a:ext cx="4839629" cy="83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F3F1E9"/>
              </a:buClr>
              <a:buSzPts val="900"/>
            </a:pPr>
            <a:r>
              <a:rPr lang="uk-UA" sz="24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Покроковий алгоритм.</a:t>
            </a:r>
          </a:p>
          <a:p>
            <a:pPr lvl="0">
              <a:buClr>
                <a:srgbClr val="F3F1E9"/>
              </a:buClr>
              <a:buSzPts val="900"/>
            </a:pPr>
            <a:r>
              <a:rPr lang="uk-UA" sz="2400" b="0" i="0" u="none" strike="noStrike" cap="none" dirty="0">
                <a:solidFill>
                  <a:schemeClr val="dk1"/>
                </a:solidFill>
                <a:latin typeface="Montserrat SemiBold"/>
                <a:sym typeface="Montserrat SemiBold"/>
              </a:rPr>
              <a:t>Крок 2: розгляд ініціативи</a:t>
            </a:r>
            <a:endParaRPr sz="2400" b="0" i="0" u="none" strike="noStrike" cap="none" dirty="0">
              <a:solidFill>
                <a:srgbClr val="F3F1E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328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7">
          <a:extLst>
            <a:ext uri="{FF2B5EF4-FFF2-40B4-BE49-F238E27FC236}">
              <a16:creationId xmlns:a16="http://schemas.microsoft.com/office/drawing/2014/main" id="{162F1FE4-88A7-8CFC-A031-259290900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>
            <a:extLst>
              <a:ext uri="{FF2B5EF4-FFF2-40B4-BE49-F238E27FC236}">
                <a16:creationId xmlns:a16="http://schemas.microsoft.com/office/drawing/2014/main" id="{F27BB38C-65D0-60B5-648B-025DB51FEEDA}"/>
              </a:ext>
            </a:extLst>
          </p:cNvPr>
          <p:cNvSpPr/>
          <p:nvPr/>
        </p:nvSpPr>
        <p:spPr>
          <a:xfrm>
            <a:off x="758288" y="520645"/>
            <a:ext cx="7084650" cy="25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020407"/>
              </a:buClr>
              <a:buSzPts val="2600"/>
              <a:buFont typeface="Arial"/>
              <a:buNone/>
            </a:pPr>
            <a:r>
              <a:rPr lang="uk" sz="1900" b="1" i="0" u="none" strike="noStrike" cap="none" dirty="0">
                <a:solidFill>
                  <a:srgbClr val="020407"/>
                </a:solidFill>
                <a:latin typeface="Montserrat"/>
                <a:ea typeface="Montserrat"/>
                <a:cs typeface="Montserrat"/>
                <a:sym typeface="Montserrat"/>
              </a:rPr>
              <a:t>Варіанти рішень:</a:t>
            </a:r>
            <a:endParaRPr sz="1900" b="1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69" name="Google Shape;169;p26">
            <a:extLst>
              <a:ext uri="{FF2B5EF4-FFF2-40B4-BE49-F238E27FC236}">
                <a16:creationId xmlns:a16="http://schemas.microsoft.com/office/drawing/2014/main" id="{101B679D-CD97-69AE-FF4F-2B43A815CC9B}"/>
              </a:ext>
            </a:extLst>
          </p:cNvPr>
          <p:cNvGrpSpPr/>
          <p:nvPr/>
        </p:nvGrpSpPr>
        <p:grpSpPr>
          <a:xfrm>
            <a:off x="758288" y="948463"/>
            <a:ext cx="6939482" cy="2683637"/>
            <a:chOff x="2665111" y="1841805"/>
            <a:chExt cx="12459744" cy="4310149"/>
          </a:xfrm>
        </p:grpSpPr>
        <p:grpSp>
          <p:nvGrpSpPr>
            <p:cNvPr id="170" name="Google Shape;170;p26">
              <a:extLst>
                <a:ext uri="{FF2B5EF4-FFF2-40B4-BE49-F238E27FC236}">
                  <a16:creationId xmlns:a16="http://schemas.microsoft.com/office/drawing/2014/main" id="{51EB96B5-627A-2A46-1C44-18438BD73052}"/>
                </a:ext>
              </a:extLst>
            </p:cNvPr>
            <p:cNvGrpSpPr/>
            <p:nvPr/>
          </p:nvGrpSpPr>
          <p:grpSpPr>
            <a:xfrm>
              <a:off x="2665111" y="4543236"/>
              <a:ext cx="12424427" cy="1608718"/>
              <a:chOff x="906219" y="2395481"/>
              <a:chExt cx="5022000" cy="1608718"/>
            </a:xfrm>
          </p:grpSpPr>
          <p:sp>
            <p:nvSpPr>
              <p:cNvPr id="171" name="Google Shape;171;p26">
                <a:extLst>
                  <a:ext uri="{FF2B5EF4-FFF2-40B4-BE49-F238E27FC236}">
                    <a16:creationId xmlns:a16="http://schemas.microsoft.com/office/drawing/2014/main" id="{A9BFBBC9-6F98-C29F-630A-82D781E297E5}"/>
                  </a:ext>
                </a:extLst>
              </p:cNvPr>
              <p:cNvSpPr/>
              <p:nvPr/>
            </p:nvSpPr>
            <p:spPr>
              <a:xfrm>
                <a:off x="906219" y="2967581"/>
                <a:ext cx="5022000" cy="1036618"/>
              </a:xfrm>
              <a:prstGeom prst="roundRect">
                <a:avLst>
                  <a:gd name="adj" fmla="val 6944"/>
                </a:avLst>
              </a:prstGeom>
              <a:solidFill>
                <a:srgbClr val="F3F2E9"/>
              </a:solidFill>
              <a:ln>
                <a:noFill/>
              </a:ln>
              <a:effectLst>
                <a:outerShdw blurRad="342900" dist="19050" dir="54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algn="ctr">
                  <a:buSzPts val="700"/>
                </a:pPr>
                <a:r>
                  <a:rPr lang="uk-UA" sz="1600" b="1" noProof="0" dirty="0">
                    <a:solidFill>
                      <a:schemeClr val="dk1"/>
                    </a:solidFill>
                    <a:latin typeface="Montserrat" panose="00000500000000000000" pitchFamily="2" charset="-52"/>
                    <a:ea typeface="Montserrat SemiBold"/>
                    <a:cs typeface="Montserrat SemiBold"/>
                    <a:sym typeface="Montserrat SemiBold"/>
                  </a:rPr>
                  <a:t>1 місяць з моменту надходження пропозиції</a:t>
                </a:r>
              </a:p>
            </p:txBody>
          </p:sp>
          <p:sp>
            <p:nvSpPr>
              <p:cNvPr id="172" name="Google Shape;172;p26">
                <a:extLst>
                  <a:ext uri="{FF2B5EF4-FFF2-40B4-BE49-F238E27FC236}">
                    <a16:creationId xmlns:a16="http://schemas.microsoft.com/office/drawing/2014/main" id="{812D653E-2873-58DB-1E94-6B76B0D34DA6}"/>
                  </a:ext>
                </a:extLst>
              </p:cNvPr>
              <p:cNvSpPr/>
              <p:nvPr/>
            </p:nvSpPr>
            <p:spPr>
              <a:xfrm>
                <a:off x="906220" y="2395481"/>
                <a:ext cx="5021999" cy="572100"/>
              </a:xfrm>
              <a:prstGeom prst="roundRect">
                <a:avLst>
                  <a:gd name="adj" fmla="val 46615"/>
                </a:avLst>
              </a:prstGeom>
              <a:solidFill>
                <a:srgbClr val="00B9B3"/>
              </a:solidFill>
              <a:ln>
                <a:noFill/>
              </a:ln>
            </p:spPr>
            <p:txBody>
              <a:bodyPr spcFirstLastPara="1" wrap="square" lIns="34475" tIns="34475" rIns="34475" bIns="34475" anchor="ctr" anchorCtr="0">
                <a:noAutofit/>
              </a:bodyPr>
              <a:lstStyle/>
              <a:p>
                <a:pPr algn="ctr">
                  <a:buSzPts val="500"/>
                </a:pPr>
                <a:r>
                  <a:rPr lang="uk-UA" sz="1600" b="1" dirty="0">
                    <a:solidFill>
                      <a:srgbClr val="F3F1E9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Термін прийняття рішення:</a:t>
                </a:r>
                <a:endParaRPr lang="uk-UA" sz="1600" b="1" dirty="0">
                  <a:solidFill>
                    <a:schemeClr val="dk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endParaRPr>
              </a:p>
            </p:txBody>
          </p:sp>
        </p:grpSp>
        <p:grpSp>
          <p:nvGrpSpPr>
            <p:cNvPr id="174" name="Google Shape;174;p26">
              <a:extLst>
                <a:ext uri="{FF2B5EF4-FFF2-40B4-BE49-F238E27FC236}">
                  <a16:creationId xmlns:a16="http://schemas.microsoft.com/office/drawing/2014/main" id="{CE5D149F-B111-1E64-E506-F35EB5D7C09A}"/>
                </a:ext>
              </a:extLst>
            </p:cNvPr>
            <p:cNvGrpSpPr/>
            <p:nvPr/>
          </p:nvGrpSpPr>
          <p:grpSpPr>
            <a:xfrm>
              <a:off x="2665111" y="1841805"/>
              <a:ext cx="5940305" cy="2360864"/>
              <a:chOff x="3574773" y="2048956"/>
              <a:chExt cx="5940305" cy="2360864"/>
            </a:xfrm>
          </p:grpSpPr>
          <p:grpSp>
            <p:nvGrpSpPr>
              <p:cNvPr id="175" name="Google Shape;175;p26">
                <a:extLst>
                  <a:ext uri="{FF2B5EF4-FFF2-40B4-BE49-F238E27FC236}">
                    <a16:creationId xmlns:a16="http://schemas.microsoft.com/office/drawing/2014/main" id="{6DA93F19-A469-5421-6245-82CBA58A11DC}"/>
                  </a:ext>
                </a:extLst>
              </p:cNvPr>
              <p:cNvGrpSpPr/>
              <p:nvPr/>
            </p:nvGrpSpPr>
            <p:grpSpPr>
              <a:xfrm>
                <a:off x="3574773" y="2048956"/>
                <a:ext cx="5940305" cy="2360864"/>
                <a:chOff x="881939" y="1932660"/>
                <a:chExt cx="6489300" cy="2579052"/>
              </a:xfrm>
            </p:grpSpPr>
            <p:sp>
              <p:nvSpPr>
                <p:cNvPr id="176" name="Google Shape;176;p26">
                  <a:extLst>
                    <a:ext uri="{FF2B5EF4-FFF2-40B4-BE49-F238E27FC236}">
                      <a16:creationId xmlns:a16="http://schemas.microsoft.com/office/drawing/2014/main" id="{6703B657-B5D7-9765-6771-7A33AB747374}"/>
                    </a:ext>
                  </a:extLst>
                </p:cNvPr>
                <p:cNvSpPr/>
                <p:nvPr/>
              </p:nvSpPr>
              <p:spPr>
                <a:xfrm>
                  <a:off x="881939" y="2556612"/>
                  <a:ext cx="6489300" cy="1955100"/>
                </a:xfrm>
                <a:prstGeom prst="roundRect">
                  <a:avLst>
                    <a:gd name="adj" fmla="val 13397"/>
                  </a:avLst>
                </a:prstGeom>
                <a:solidFill>
                  <a:srgbClr val="F3F2E9"/>
                </a:solidFill>
                <a:ln>
                  <a:noFill/>
                </a:ln>
                <a:effectLst>
                  <a:outerShdw blurRad="313901" dist="17439" dir="5400000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41850" tIns="41850" rIns="41850" bIns="41850" anchor="ctr" anchorCtr="0">
                  <a:noAutofit/>
                </a:bodyPr>
                <a:lstStyle/>
                <a:p>
                  <a:pPr algn="ctr">
                    <a:buSzPts val="600"/>
                  </a:pPr>
                  <a:r>
                    <a:rPr lang="uk-UA" dirty="0">
                      <a:latin typeface="Montserrat" panose="00000500000000000000" pitchFamily="2" charset="-52"/>
                    </a:rPr>
                    <a:t>про встановлення права узуфрукта комунального майна</a:t>
                  </a:r>
                  <a:endParaRPr lang="uk-UA" sz="1500" noProof="0" dirty="0">
                    <a:solidFill>
                      <a:schemeClr val="dk1"/>
                    </a:solidFill>
                    <a:latin typeface="Montserrat" panose="00000500000000000000" pitchFamily="2" charset="-52"/>
                    <a:ea typeface="Montserrat Medium"/>
                    <a:cs typeface="Montserrat Medium"/>
                    <a:sym typeface="Montserrat Medium"/>
                  </a:endParaRPr>
                </a:p>
              </p:txBody>
            </p:sp>
            <p:sp>
              <p:nvSpPr>
                <p:cNvPr id="177" name="Google Shape;177;p26">
                  <a:extLst>
                    <a:ext uri="{FF2B5EF4-FFF2-40B4-BE49-F238E27FC236}">
                      <a16:creationId xmlns:a16="http://schemas.microsoft.com/office/drawing/2014/main" id="{B0247DF1-2E8F-C399-107A-154BCC73635A}"/>
                    </a:ext>
                  </a:extLst>
                </p:cNvPr>
                <p:cNvSpPr/>
                <p:nvPr/>
              </p:nvSpPr>
              <p:spPr>
                <a:xfrm>
                  <a:off x="3618430" y="1932660"/>
                  <a:ext cx="714299" cy="714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31550" tIns="31550" rIns="31550" bIns="3155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500"/>
                    <a:buFont typeface="Arial"/>
                    <a:buNone/>
                  </a:pPr>
                  <a:endParaRPr sz="5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78" name="Google Shape;178;p26">
                <a:extLst>
                  <a:ext uri="{FF2B5EF4-FFF2-40B4-BE49-F238E27FC236}">
                    <a16:creationId xmlns:a16="http://schemas.microsoft.com/office/drawing/2014/main" id="{EBD649F4-9D1B-3206-C73C-F044046FA883}"/>
                  </a:ext>
                </a:extLst>
              </p:cNvPr>
              <p:cNvSpPr/>
              <p:nvPr/>
            </p:nvSpPr>
            <p:spPr>
              <a:xfrm>
                <a:off x="3786119" y="3106962"/>
                <a:ext cx="5524762" cy="10630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chemeClr val="dk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179" name="Google Shape;179;p26">
                <a:extLst>
                  <a:ext uri="{FF2B5EF4-FFF2-40B4-BE49-F238E27FC236}">
                    <a16:creationId xmlns:a16="http://schemas.microsoft.com/office/drawing/2014/main" id="{748C1DA5-A07C-3370-BA7B-6F9E4689A29F}"/>
                  </a:ext>
                </a:extLst>
              </p:cNvPr>
              <p:cNvSpPr/>
              <p:nvPr/>
            </p:nvSpPr>
            <p:spPr>
              <a:xfrm>
                <a:off x="6179742" y="2160294"/>
                <a:ext cx="453901" cy="4412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3F1E9"/>
                  </a:buClr>
                  <a:buSzPts val="1000"/>
                  <a:buFont typeface="Arial"/>
                  <a:buNone/>
                </a:pPr>
                <a:r>
                  <a:rPr lang="uk" sz="1700" b="1" i="0" u="none" strike="noStrike" cap="none">
                    <a:solidFill>
                      <a:srgbClr val="F3F1E9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</a:t>
                </a:r>
                <a:endParaRPr sz="1700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180" name="Google Shape;180;p26">
              <a:extLst>
                <a:ext uri="{FF2B5EF4-FFF2-40B4-BE49-F238E27FC236}">
                  <a16:creationId xmlns:a16="http://schemas.microsoft.com/office/drawing/2014/main" id="{3B6BF312-38E8-9FC3-3AC2-3FD7785F7503}"/>
                </a:ext>
              </a:extLst>
            </p:cNvPr>
            <p:cNvGrpSpPr/>
            <p:nvPr/>
          </p:nvGrpSpPr>
          <p:grpSpPr>
            <a:xfrm>
              <a:off x="9184550" y="1858106"/>
              <a:ext cx="5940305" cy="2344563"/>
              <a:chOff x="9029061" y="1953907"/>
              <a:chExt cx="5940305" cy="2344563"/>
            </a:xfrm>
          </p:grpSpPr>
          <p:grpSp>
            <p:nvGrpSpPr>
              <p:cNvPr id="181" name="Google Shape;181;p26">
                <a:extLst>
                  <a:ext uri="{FF2B5EF4-FFF2-40B4-BE49-F238E27FC236}">
                    <a16:creationId xmlns:a16="http://schemas.microsoft.com/office/drawing/2014/main" id="{AFD24E37-8207-1878-95A1-4247140AC698}"/>
                  </a:ext>
                </a:extLst>
              </p:cNvPr>
              <p:cNvGrpSpPr/>
              <p:nvPr/>
            </p:nvGrpSpPr>
            <p:grpSpPr>
              <a:xfrm>
                <a:off x="9029061" y="1953907"/>
                <a:ext cx="5940305" cy="2344563"/>
                <a:chOff x="186853" y="1950469"/>
                <a:chExt cx="6489300" cy="2561244"/>
              </a:xfrm>
            </p:grpSpPr>
            <p:sp>
              <p:nvSpPr>
                <p:cNvPr id="182" name="Google Shape;182;p26">
                  <a:extLst>
                    <a:ext uri="{FF2B5EF4-FFF2-40B4-BE49-F238E27FC236}">
                      <a16:creationId xmlns:a16="http://schemas.microsoft.com/office/drawing/2014/main" id="{4257623F-31CB-5361-4006-70BF6FF9DFA7}"/>
                    </a:ext>
                  </a:extLst>
                </p:cNvPr>
                <p:cNvSpPr/>
                <p:nvPr/>
              </p:nvSpPr>
              <p:spPr>
                <a:xfrm>
                  <a:off x="186853" y="2556614"/>
                  <a:ext cx="6489300" cy="1955099"/>
                </a:xfrm>
                <a:prstGeom prst="roundRect">
                  <a:avLst>
                    <a:gd name="adj" fmla="val 13397"/>
                  </a:avLst>
                </a:prstGeom>
                <a:solidFill>
                  <a:srgbClr val="F3F2E9"/>
                </a:solidFill>
                <a:ln>
                  <a:noFill/>
                </a:ln>
                <a:effectLst>
                  <a:outerShdw blurRad="313901" dist="17439" dir="5400000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41850" tIns="41850" rIns="41850" bIns="41850" anchor="ctr" anchorCtr="0">
                  <a:noAutofit/>
                </a:bodyPr>
                <a:lstStyle/>
                <a:p>
                  <a:pPr algn="ctr">
                    <a:buSzPts val="600"/>
                  </a:pPr>
                  <a:r>
                    <a:rPr lang="uk-UA" dirty="0">
                      <a:latin typeface="Montserrat" panose="00000500000000000000" pitchFamily="2" charset="-52"/>
                    </a:rPr>
                    <a:t>про відмову у встановленні права узуфрукта комунального майна</a:t>
                  </a:r>
                  <a:endParaRPr lang="uk-UA" sz="1500" noProof="0" dirty="0">
                    <a:solidFill>
                      <a:schemeClr val="dk1"/>
                    </a:solidFill>
                    <a:latin typeface="Montserrat" panose="00000500000000000000" pitchFamily="2" charset="-52"/>
                    <a:ea typeface="Montserrat SemiBold"/>
                    <a:cs typeface="Montserrat SemiBold"/>
                    <a:sym typeface="Montserrat SemiBold"/>
                  </a:endParaRPr>
                </a:p>
              </p:txBody>
            </p:sp>
            <p:sp>
              <p:nvSpPr>
                <p:cNvPr id="183" name="Google Shape;183;p26">
                  <a:extLst>
                    <a:ext uri="{FF2B5EF4-FFF2-40B4-BE49-F238E27FC236}">
                      <a16:creationId xmlns:a16="http://schemas.microsoft.com/office/drawing/2014/main" id="{26D9885E-FA55-F447-6A2F-D9070A60FC11}"/>
                    </a:ext>
                  </a:extLst>
                </p:cNvPr>
                <p:cNvSpPr/>
                <p:nvPr/>
              </p:nvSpPr>
              <p:spPr>
                <a:xfrm>
                  <a:off x="2802604" y="1950469"/>
                  <a:ext cx="714299" cy="714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31550" tIns="31550" rIns="31550" bIns="3155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500"/>
                    <a:buFont typeface="Arial"/>
                    <a:buNone/>
                  </a:pPr>
                  <a:endParaRPr sz="5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4" name="Google Shape;184;p26">
                <a:extLst>
                  <a:ext uri="{FF2B5EF4-FFF2-40B4-BE49-F238E27FC236}">
                    <a16:creationId xmlns:a16="http://schemas.microsoft.com/office/drawing/2014/main" id="{939BC98B-7A63-F759-C75E-39A5313F0842}"/>
                  </a:ext>
                </a:extLst>
              </p:cNvPr>
              <p:cNvSpPr/>
              <p:nvPr/>
            </p:nvSpPr>
            <p:spPr>
              <a:xfrm>
                <a:off x="9333998" y="3062238"/>
                <a:ext cx="5330400" cy="89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chemeClr val="dk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endParaRPr>
              </a:p>
            </p:txBody>
          </p:sp>
          <p:sp>
            <p:nvSpPr>
              <p:cNvPr id="185" name="Google Shape;185;p26">
                <a:extLst>
                  <a:ext uri="{FF2B5EF4-FFF2-40B4-BE49-F238E27FC236}">
                    <a16:creationId xmlns:a16="http://schemas.microsoft.com/office/drawing/2014/main" id="{CC3CD50F-EC9F-5A38-4989-63742CDD0B0B}"/>
                  </a:ext>
                </a:extLst>
              </p:cNvPr>
              <p:cNvSpPr/>
              <p:nvPr/>
            </p:nvSpPr>
            <p:spPr>
              <a:xfrm>
                <a:off x="11523503" y="2069878"/>
                <a:ext cx="453901" cy="4412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3F1E9"/>
                  </a:buClr>
                  <a:buSzPts val="1000"/>
                  <a:buFont typeface="Arial"/>
                  <a:buNone/>
                </a:pPr>
                <a:r>
                  <a:rPr lang="uk" sz="1700" b="1" i="0" u="none" strike="noStrike" cap="none" dirty="0">
                    <a:solidFill>
                      <a:srgbClr val="F3F1E9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2</a:t>
                </a:r>
                <a:endParaRPr sz="1700" b="1" i="0" u="none" strike="noStrike" cap="none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55208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>
          <a:extLst>
            <a:ext uri="{FF2B5EF4-FFF2-40B4-BE49-F238E27FC236}">
              <a16:creationId xmlns:a16="http://schemas.microsoft.com/office/drawing/2014/main" id="{A2FB3513-4C75-32F1-0B35-519675F89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>
            <a:extLst>
              <a:ext uri="{FF2B5EF4-FFF2-40B4-BE49-F238E27FC236}">
                <a16:creationId xmlns:a16="http://schemas.microsoft.com/office/drawing/2014/main" id="{C3A2D362-8F41-85CF-180B-EAB6C39AD336}"/>
              </a:ext>
            </a:extLst>
          </p:cNvPr>
          <p:cNvSpPr/>
          <p:nvPr/>
        </p:nvSpPr>
        <p:spPr>
          <a:xfrm>
            <a:off x="575242" y="366935"/>
            <a:ext cx="7832777" cy="554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800" b="1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Підстави для відмови (вичерпний перелік)</a:t>
            </a:r>
            <a:r>
              <a:rPr kumimoji="0" lang="en-US" sz="1800" b="1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kumimoji="0" sz="1800" b="0" i="0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5">
            <a:extLst>
              <a:ext uri="{FF2B5EF4-FFF2-40B4-BE49-F238E27FC236}">
                <a16:creationId xmlns:a16="http://schemas.microsoft.com/office/drawing/2014/main" id="{8383348C-0DA1-B58C-2DDF-C8C1E083A928}"/>
              </a:ext>
            </a:extLst>
          </p:cNvPr>
          <p:cNvSpPr/>
          <p:nvPr/>
        </p:nvSpPr>
        <p:spPr>
          <a:xfrm flipH="1">
            <a:off x="7951500" y="4438725"/>
            <a:ext cx="1192500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E9"/>
              </a:buClr>
              <a:buSzPts val="11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5">
            <a:extLst>
              <a:ext uri="{FF2B5EF4-FFF2-40B4-BE49-F238E27FC236}">
                <a16:creationId xmlns:a16="http://schemas.microsoft.com/office/drawing/2014/main" id="{726D3327-76E0-0B4D-9645-F46222B92B48}"/>
              </a:ext>
            </a:extLst>
          </p:cNvPr>
          <p:cNvSpPr/>
          <p:nvPr/>
        </p:nvSpPr>
        <p:spPr>
          <a:xfrm>
            <a:off x="366647" y="798759"/>
            <a:ext cx="8304900" cy="3527914"/>
          </a:xfrm>
          <a:prstGeom prst="roundRect">
            <a:avLst>
              <a:gd name="adj" fmla="val 7233"/>
            </a:avLst>
          </a:prstGeom>
          <a:solidFill>
            <a:srgbClr val="F3F2E9"/>
          </a:solidFill>
          <a:ln>
            <a:noFill/>
          </a:ln>
          <a:effectLst>
            <a:outerShdw blurRad="81297" dist="27099" dir="9000000" algn="bl" rotWithShape="0">
              <a:srgbClr val="000000">
                <a:alpha val="24313"/>
              </a:srgbClr>
            </a:outerShdw>
          </a:effectLst>
        </p:spPr>
        <p:txBody>
          <a:bodyPr spcFirstLastPara="1" wrap="square" lIns="65050" tIns="65050" rIns="65050" bIns="650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5">
            <a:extLst>
              <a:ext uri="{FF2B5EF4-FFF2-40B4-BE49-F238E27FC236}">
                <a16:creationId xmlns:a16="http://schemas.microsoft.com/office/drawing/2014/main" id="{BCD9BFAE-D547-F45E-3331-5DEBF20551C4}"/>
              </a:ext>
            </a:extLst>
          </p:cNvPr>
          <p:cNvSpPr/>
          <p:nvPr/>
        </p:nvSpPr>
        <p:spPr>
          <a:xfrm>
            <a:off x="1724721" y="2650861"/>
            <a:ext cx="5977054" cy="752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Montserrat SemiBold"/>
              <a:cs typeface="Montserrat SemiBold"/>
              <a:sym typeface="Montserrat SemiBold"/>
            </a:endParaRPr>
          </a:p>
        </p:txBody>
      </p:sp>
      <p:graphicFrame>
        <p:nvGraphicFramePr>
          <p:cNvPr id="16" name="Таблиця 15">
            <a:extLst>
              <a:ext uri="{FF2B5EF4-FFF2-40B4-BE49-F238E27FC236}">
                <a16:creationId xmlns:a16="http://schemas.microsoft.com/office/drawing/2014/main" id="{1F5A9DCD-5F99-8E7A-2737-E19E60B7A8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376451"/>
              </p:ext>
            </p:extLst>
          </p:nvPr>
        </p:nvGraphicFramePr>
        <p:xfrm>
          <a:off x="575747" y="1036332"/>
          <a:ext cx="7886700" cy="312683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77051">
                  <a:extLst>
                    <a:ext uri="{9D8B030D-6E8A-4147-A177-3AD203B41FA5}">
                      <a16:colId xmlns:a16="http://schemas.microsoft.com/office/drawing/2014/main" val="928819261"/>
                    </a:ext>
                  </a:extLst>
                </a:gridCol>
                <a:gridCol w="7309649">
                  <a:extLst>
                    <a:ext uri="{9D8B030D-6E8A-4147-A177-3AD203B41FA5}">
                      <a16:colId xmlns:a16="http://schemas.microsoft.com/office/drawing/2014/main" val="134576161"/>
                    </a:ext>
                  </a:extLst>
                </a:gridCol>
              </a:tblGrid>
              <a:tr h="3460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uk-UA" sz="1400" b="1" dirty="0">
                        <a:solidFill>
                          <a:srgbClr val="333333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Montserrat" panose="00000500000000000000" pitchFamily="2" charset="-52"/>
                        </a:rPr>
                        <a:t>майно необхідне для користування суб’єктом управління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6818745"/>
                  </a:ext>
                </a:extLst>
              </a:tr>
              <a:tr h="3193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uk-UA" sz="1400" b="1" dirty="0">
                        <a:solidFill>
                          <a:srgbClr val="333333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Montserrat" panose="00000500000000000000" pitchFamily="2" charset="-52"/>
                        </a:rPr>
                        <a:t>майно передано на праві узуфрукта іншому узуфруктарію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0824118"/>
                  </a:ext>
                </a:extLst>
              </a:tr>
              <a:tr h="8503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uk-UA" sz="1400" b="1" dirty="0">
                        <a:solidFill>
                          <a:srgbClr val="333333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Montserrat" panose="00000500000000000000" pitchFamily="2" charset="-52"/>
                        </a:rPr>
                        <a:t>прийнято рішення про внесення майна (крім майна, що не підлягає приватизації) до статутного капіталу суб’єкта господарювання, функції з управління щодо якого виконує суб’єкт управління</a:t>
                      </a:r>
                      <a:endParaRPr lang="uk-UA" sz="1400" dirty="0">
                        <a:solidFill>
                          <a:srgbClr val="333333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0533065"/>
                  </a:ext>
                </a:extLst>
              </a:tr>
              <a:tr h="3604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uk-UA" sz="1400" b="1" dirty="0">
                        <a:solidFill>
                          <a:srgbClr val="333333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Montserrat" panose="00000500000000000000" pitchFamily="2" charset="-52"/>
                        </a:rPr>
                        <a:t>заінтересованим суб’єктом подано неповний пакет документів</a:t>
                      </a:r>
                      <a:endParaRPr lang="uk-UA" sz="1400" dirty="0">
                        <a:solidFill>
                          <a:srgbClr val="333333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745062"/>
                  </a:ext>
                </a:extLst>
              </a:tr>
              <a:tr h="3604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uk-UA" sz="1400" b="1" dirty="0">
                        <a:solidFill>
                          <a:srgbClr val="333333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Montserrat" panose="00000500000000000000" pitchFamily="2" charset="-52"/>
                        </a:rPr>
                        <a:t>прийнято рішення про приватизацію майна</a:t>
                      </a:r>
                      <a:endParaRPr lang="uk-UA" sz="1400" dirty="0">
                        <a:solidFill>
                          <a:srgbClr val="333333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1997048"/>
                  </a:ext>
                </a:extLst>
              </a:tr>
              <a:tr h="559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uk-UA" sz="1400" b="1" dirty="0">
                        <a:solidFill>
                          <a:srgbClr val="333333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Montserrat" panose="00000500000000000000" pitchFamily="2" charset="-52"/>
                        </a:rPr>
                        <a:t>у структурі власності заінтересованого суб’єкта виявлено особу (осіб) — резидентів Російської Федерації або Республіки Білорусь</a:t>
                      </a:r>
                      <a:endParaRPr lang="uk-UA" sz="1400" dirty="0">
                        <a:solidFill>
                          <a:srgbClr val="333333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1134316"/>
                  </a:ext>
                </a:extLst>
              </a:tr>
              <a:tr h="3310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uk-UA" sz="1400" b="1" dirty="0">
                        <a:solidFill>
                          <a:srgbClr val="333333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Montserrat" panose="00000500000000000000" pitchFamily="2" charset="-52"/>
                        </a:rPr>
                        <a:t>заінтересованим суб’єктом подано недостовірну інформацію</a:t>
                      </a:r>
                      <a:endParaRPr lang="uk-UA" sz="1400" dirty="0">
                        <a:solidFill>
                          <a:srgbClr val="333333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3433272"/>
                  </a:ext>
                </a:extLst>
              </a:tr>
            </a:tbl>
          </a:graphicData>
        </a:graphic>
      </p:graphicFrame>
      <p:sp>
        <p:nvSpPr>
          <p:cNvPr id="18" name="Google Shape;252;p28">
            <a:extLst>
              <a:ext uri="{FF2B5EF4-FFF2-40B4-BE49-F238E27FC236}">
                <a16:creationId xmlns:a16="http://schemas.microsoft.com/office/drawing/2014/main" id="{95EB0F74-308D-4A15-F2F8-5001510502AC}"/>
              </a:ext>
            </a:extLst>
          </p:cNvPr>
          <p:cNvSpPr/>
          <p:nvPr/>
        </p:nvSpPr>
        <p:spPr>
          <a:xfrm>
            <a:off x="648728" y="1036334"/>
            <a:ext cx="354882" cy="226267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25" tIns="28525" rIns="28525" bIns="285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tabLst/>
              <a:defRPr/>
            </a:pPr>
            <a:r>
              <a:rPr kumimoji="0" lang="uk-UA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-52"/>
                <a:cs typeface="Arial"/>
                <a:sym typeface="Arial"/>
              </a:rPr>
              <a:t>1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-52"/>
              <a:cs typeface="Arial"/>
              <a:sym typeface="Arial"/>
            </a:endParaRPr>
          </a:p>
        </p:txBody>
      </p:sp>
      <p:sp>
        <p:nvSpPr>
          <p:cNvPr id="19" name="Google Shape;252;p28">
            <a:extLst>
              <a:ext uri="{FF2B5EF4-FFF2-40B4-BE49-F238E27FC236}">
                <a16:creationId xmlns:a16="http://schemas.microsoft.com/office/drawing/2014/main" id="{FC37D836-D3E2-2B98-29DE-6788170A877A}"/>
              </a:ext>
            </a:extLst>
          </p:cNvPr>
          <p:cNvSpPr/>
          <p:nvPr/>
        </p:nvSpPr>
        <p:spPr>
          <a:xfrm>
            <a:off x="648728" y="1420892"/>
            <a:ext cx="354882" cy="226267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25" tIns="28525" rIns="28525" bIns="285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tabLst/>
              <a:defRPr/>
            </a:pPr>
            <a:r>
              <a:rPr lang="uk-UA" b="1" dirty="0">
                <a:solidFill>
                  <a:srgbClr val="FFFFFF"/>
                </a:solidFill>
                <a:latin typeface="Montserrat" panose="00000500000000000000" pitchFamily="2" charset="-52"/>
              </a:rPr>
              <a:t>2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-52"/>
              <a:cs typeface="Arial"/>
              <a:sym typeface="Arial"/>
            </a:endParaRPr>
          </a:p>
        </p:txBody>
      </p:sp>
      <p:sp>
        <p:nvSpPr>
          <p:cNvPr id="20" name="Google Shape;252;p28">
            <a:extLst>
              <a:ext uri="{FF2B5EF4-FFF2-40B4-BE49-F238E27FC236}">
                <a16:creationId xmlns:a16="http://schemas.microsoft.com/office/drawing/2014/main" id="{A19E31D3-09DE-4A1E-CC10-4E6478554C12}"/>
              </a:ext>
            </a:extLst>
          </p:cNvPr>
          <p:cNvSpPr/>
          <p:nvPr/>
        </p:nvSpPr>
        <p:spPr>
          <a:xfrm>
            <a:off x="638356" y="1798334"/>
            <a:ext cx="354882" cy="226267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25" tIns="28525" rIns="28525" bIns="285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tabLst/>
              <a:defRPr/>
            </a:pPr>
            <a:r>
              <a:rPr lang="uk-UA" b="1" dirty="0">
                <a:solidFill>
                  <a:srgbClr val="FFFFFF"/>
                </a:solidFill>
                <a:latin typeface="Montserrat" panose="00000500000000000000" pitchFamily="2" charset="-52"/>
              </a:rPr>
              <a:t>3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-52"/>
              <a:cs typeface="Arial"/>
              <a:sym typeface="Arial"/>
            </a:endParaRPr>
          </a:p>
        </p:txBody>
      </p:sp>
      <p:sp>
        <p:nvSpPr>
          <p:cNvPr id="21" name="Google Shape;252;p28">
            <a:extLst>
              <a:ext uri="{FF2B5EF4-FFF2-40B4-BE49-F238E27FC236}">
                <a16:creationId xmlns:a16="http://schemas.microsoft.com/office/drawing/2014/main" id="{A0540788-A198-5593-234F-549F28BDAC11}"/>
              </a:ext>
            </a:extLst>
          </p:cNvPr>
          <p:cNvSpPr/>
          <p:nvPr/>
        </p:nvSpPr>
        <p:spPr>
          <a:xfrm>
            <a:off x="638356" y="2560334"/>
            <a:ext cx="354882" cy="226267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25" tIns="28525" rIns="28525" bIns="285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tabLst/>
              <a:defRPr/>
            </a:pPr>
            <a:r>
              <a:rPr lang="uk-UA" b="1" dirty="0">
                <a:solidFill>
                  <a:srgbClr val="FFFFFF"/>
                </a:solidFill>
                <a:latin typeface="Montserrat" panose="00000500000000000000" pitchFamily="2" charset="-52"/>
              </a:rPr>
              <a:t>4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-52"/>
              <a:cs typeface="Arial"/>
              <a:sym typeface="Arial"/>
            </a:endParaRPr>
          </a:p>
        </p:txBody>
      </p:sp>
      <p:sp>
        <p:nvSpPr>
          <p:cNvPr id="22" name="Google Shape;252;p28">
            <a:extLst>
              <a:ext uri="{FF2B5EF4-FFF2-40B4-BE49-F238E27FC236}">
                <a16:creationId xmlns:a16="http://schemas.microsoft.com/office/drawing/2014/main" id="{D97DDBD7-E1DA-50D9-5263-F1266EC2A6D7}"/>
              </a:ext>
            </a:extLst>
          </p:cNvPr>
          <p:cNvSpPr/>
          <p:nvPr/>
        </p:nvSpPr>
        <p:spPr>
          <a:xfrm>
            <a:off x="638356" y="2956411"/>
            <a:ext cx="354882" cy="226267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25" tIns="28525" rIns="28525" bIns="285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tabLst/>
              <a:defRPr/>
            </a:pPr>
            <a:r>
              <a:rPr lang="uk-UA" b="1" dirty="0">
                <a:solidFill>
                  <a:srgbClr val="FFFFFF"/>
                </a:solidFill>
                <a:latin typeface="Montserrat" panose="00000500000000000000" pitchFamily="2" charset="-52"/>
              </a:rPr>
              <a:t>5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-52"/>
              <a:cs typeface="Arial"/>
              <a:sym typeface="Arial"/>
            </a:endParaRPr>
          </a:p>
        </p:txBody>
      </p:sp>
      <p:sp>
        <p:nvSpPr>
          <p:cNvPr id="23" name="Google Shape;252;p28">
            <a:extLst>
              <a:ext uri="{FF2B5EF4-FFF2-40B4-BE49-F238E27FC236}">
                <a16:creationId xmlns:a16="http://schemas.microsoft.com/office/drawing/2014/main" id="{DB77D631-F546-E6E2-FED9-F98435183B1E}"/>
              </a:ext>
            </a:extLst>
          </p:cNvPr>
          <p:cNvSpPr/>
          <p:nvPr/>
        </p:nvSpPr>
        <p:spPr>
          <a:xfrm>
            <a:off x="638356" y="3348961"/>
            <a:ext cx="354882" cy="226267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25" tIns="28525" rIns="28525" bIns="285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tabLst/>
              <a:defRPr/>
            </a:pPr>
            <a:r>
              <a:rPr lang="uk-UA" b="1" dirty="0">
                <a:solidFill>
                  <a:srgbClr val="FFFFFF"/>
                </a:solidFill>
                <a:latin typeface="Montserrat" panose="00000500000000000000" pitchFamily="2" charset="-52"/>
              </a:rPr>
              <a:t>6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-52"/>
              <a:cs typeface="Arial"/>
              <a:sym typeface="Arial"/>
            </a:endParaRPr>
          </a:p>
        </p:txBody>
      </p:sp>
      <p:sp>
        <p:nvSpPr>
          <p:cNvPr id="24" name="Google Shape;252;p28">
            <a:extLst>
              <a:ext uri="{FF2B5EF4-FFF2-40B4-BE49-F238E27FC236}">
                <a16:creationId xmlns:a16="http://schemas.microsoft.com/office/drawing/2014/main" id="{69D3AB1F-F064-A8C7-56D0-5C44E62B5F57}"/>
              </a:ext>
            </a:extLst>
          </p:cNvPr>
          <p:cNvSpPr/>
          <p:nvPr/>
        </p:nvSpPr>
        <p:spPr>
          <a:xfrm>
            <a:off x="638356" y="3824847"/>
            <a:ext cx="354882" cy="226267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25" tIns="28525" rIns="28525" bIns="285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tabLst/>
              <a:defRPr/>
            </a:pPr>
            <a:r>
              <a:rPr lang="uk-UA" b="1" dirty="0">
                <a:solidFill>
                  <a:srgbClr val="FFFFFF"/>
                </a:solidFill>
                <a:latin typeface="Montserrat" panose="00000500000000000000" pitchFamily="2" charset="-52"/>
              </a:rPr>
              <a:t>7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-5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86756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>
          <a:extLst>
            <a:ext uri="{FF2B5EF4-FFF2-40B4-BE49-F238E27FC236}">
              <a16:creationId xmlns:a16="http://schemas.microsoft.com/office/drawing/2014/main" id="{2481D265-5D56-7C78-24CD-90F9F5ADC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>
            <a:extLst>
              <a:ext uri="{FF2B5EF4-FFF2-40B4-BE49-F238E27FC236}">
                <a16:creationId xmlns:a16="http://schemas.microsoft.com/office/drawing/2014/main" id="{D0773EEC-DDB1-8A56-C669-6F8A12D49B82}"/>
              </a:ext>
            </a:extLst>
          </p:cNvPr>
          <p:cNvSpPr/>
          <p:nvPr/>
        </p:nvSpPr>
        <p:spPr>
          <a:xfrm>
            <a:off x="575242" y="366935"/>
            <a:ext cx="7832777" cy="554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800" b="1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Права узуфруктарія:</a:t>
            </a:r>
            <a:endParaRPr kumimoji="0" sz="1800" b="0" i="0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5">
            <a:extLst>
              <a:ext uri="{FF2B5EF4-FFF2-40B4-BE49-F238E27FC236}">
                <a16:creationId xmlns:a16="http://schemas.microsoft.com/office/drawing/2014/main" id="{A42E4971-0EF1-4186-24B8-8270FA0D486B}"/>
              </a:ext>
            </a:extLst>
          </p:cNvPr>
          <p:cNvSpPr/>
          <p:nvPr/>
        </p:nvSpPr>
        <p:spPr>
          <a:xfrm flipH="1">
            <a:off x="7951500" y="4438725"/>
            <a:ext cx="1192500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E9"/>
              </a:buClr>
              <a:buSzPts val="11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5">
            <a:extLst>
              <a:ext uri="{FF2B5EF4-FFF2-40B4-BE49-F238E27FC236}">
                <a16:creationId xmlns:a16="http://schemas.microsoft.com/office/drawing/2014/main" id="{CD3D2F67-6D92-9FF8-75D6-1E1E1EC9350E}"/>
              </a:ext>
            </a:extLst>
          </p:cNvPr>
          <p:cNvSpPr/>
          <p:nvPr/>
        </p:nvSpPr>
        <p:spPr>
          <a:xfrm>
            <a:off x="366647" y="798759"/>
            <a:ext cx="8304900" cy="2687856"/>
          </a:xfrm>
          <a:prstGeom prst="roundRect">
            <a:avLst>
              <a:gd name="adj" fmla="val 7233"/>
            </a:avLst>
          </a:prstGeom>
          <a:solidFill>
            <a:srgbClr val="F3F2E9"/>
          </a:solidFill>
          <a:ln>
            <a:noFill/>
          </a:ln>
          <a:effectLst>
            <a:outerShdw blurRad="81297" dist="27099" dir="9000000" algn="bl" rotWithShape="0">
              <a:srgbClr val="000000">
                <a:alpha val="24313"/>
              </a:srgbClr>
            </a:outerShdw>
          </a:effectLst>
        </p:spPr>
        <p:txBody>
          <a:bodyPr spcFirstLastPara="1" wrap="square" lIns="65050" tIns="65050" rIns="65050" bIns="650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5">
            <a:extLst>
              <a:ext uri="{FF2B5EF4-FFF2-40B4-BE49-F238E27FC236}">
                <a16:creationId xmlns:a16="http://schemas.microsoft.com/office/drawing/2014/main" id="{34B98600-E3A5-B50F-84DF-757EE665E13B}"/>
              </a:ext>
            </a:extLst>
          </p:cNvPr>
          <p:cNvSpPr/>
          <p:nvPr/>
        </p:nvSpPr>
        <p:spPr>
          <a:xfrm>
            <a:off x="1724721" y="2650861"/>
            <a:ext cx="5977054" cy="752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Montserrat SemiBold"/>
              <a:cs typeface="Montserrat SemiBold"/>
              <a:sym typeface="Montserrat SemiBold"/>
            </a:endParaRPr>
          </a:p>
        </p:txBody>
      </p:sp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FE105755-3FAE-BF4C-7832-7D57D2EECD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571360"/>
              </p:ext>
            </p:extLst>
          </p:nvPr>
        </p:nvGraphicFramePr>
        <p:xfrm>
          <a:off x="575242" y="1045407"/>
          <a:ext cx="7886700" cy="21945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79902">
                  <a:extLst>
                    <a:ext uri="{9D8B030D-6E8A-4147-A177-3AD203B41FA5}">
                      <a16:colId xmlns:a16="http://schemas.microsoft.com/office/drawing/2014/main" val="928819261"/>
                    </a:ext>
                  </a:extLst>
                </a:gridCol>
                <a:gridCol w="7406798">
                  <a:extLst>
                    <a:ext uri="{9D8B030D-6E8A-4147-A177-3AD203B41FA5}">
                      <a16:colId xmlns:a16="http://schemas.microsoft.com/office/drawing/2014/main" val="134576161"/>
                    </a:ext>
                  </a:extLst>
                </a:gridCol>
              </a:tblGrid>
              <a:tr h="10352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uk-UA" sz="1600" b="1" dirty="0">
                        <a:solidFill>
                          <a:srgbClr val="333333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uk-UA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володіти та користуватися відповідним майном, на умовах, визначених рішенням ОМС</a:t>
                      </a:r>
                      <a:r>
                        <a:rPr lang="uk-UA" sz="1600" b="0" dirty="0">
                          <a:effectLst/>
                          <a:latin typeface="Montserrat" panose="00000500000000000000" pitchFamily="2" charset="-52"/>
                        </a:rPr>
                        <a:t>;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uk-UA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отримувати плоди, продукцію і доходи від користування майном</a:t>
                      </a:r>
                      <a:r>
                        <a:rPr lang="uk-UA" sz="1600" dirty="0">
                          <a:effectLst/>
                          <a:latin typeface="Montserrat" panose="00000500000000000000" pitchFamily="2" charset="-52"/>
                        </a:rPr>
                        <a:t>; 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uk-UA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за попередньою письмовою згодою</a:t>
                      </a:r>
                      <a:r>
                        <a:rPr lang="uk-UA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 уповноваженого ОМС покращувати майно, щодо якого встановлений узуфрукт, без права на вилучення таких покращень;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uk-UA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вживати заходів для відшкодування шкоди, завданої власником або третьою особою майну, щодо якого встановлено узуфрукт.</a:t>
                      </a:r>
                      <a:endParaRPr lang="uk-UA" sz="1600" dirty="0"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6818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196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>
          <a:extLst>
            <a:ext uri="{FF2B5EF4-FFF2-40B4-BE49-F238E27FC236}">
              <a16:creationId xmlns:a16="http://schemas.microsoft.com/office/drawing/2014/main" id="{A87116B2-AED1-3A23-9D4E-D27DF0C38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>
            <a:extLst>
              <a:ext uri="{FF2B5EF4-FFF2-40B4-BE49-F238E27FC236}">
                <a16:creationId xmlns:a16="http://schemas.microsoft.com/office/drawing/2014/main" id="{F7F62799-BFAE-DAE2-3E5E-E23A6E4F7D6F}"/>
              </a:ext>
            </a:extLst>
          </p:cNvPr>
          <p:cNvSpPr/>
          <p:nvPr/>
        </p:nvSpPr>
        <p:spPr>
          <a:xfrm>
            <a:off x="575242" y="366935"/>
            <a:ext cx="7832777" cy="554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800" b="1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Обов’язки узуфруктарія:</a:t>
            </a:r>
            <a:endParaRPr kumimoji="0" sz="1800" b="0" i="0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5">
            <a:extLst>
              <a:ext uri="{FF2B5EF4-FFF2-40B4-BE49-F238E27FC236}">
                <a16:creationId xmlns:a16="http://schemas.microsoft.com/office/drawing/2014/main" id="{54819089-4F25-B3F7-9B24-029A0BAAFB14}"/>
              </a:ext>
            </a:extLst>
          </p:cNvPr>
          <p:cNvSpPr/>
          <p:nvPr/>
        </p:nvSpPr>
        <p:spPr>
          <a:xfrm flipH="1">
            <a:off x="7951500" y="4438725"/>
            <a:ext cx="1192500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E9"/>
              </a:buClr>
              <a:buSzPts val="11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5">
            <a:extLst>
              <a:ext uri="{FF2B5EF4-FFF2-40B4-BE49-F238E27FC236}">
                <a16:creationId xmlns:a16="http://schemas.microsoft.com/office/drawing/2014/main" id="{5E812914-801E-621C-612D-9AC1B3BBFB20}"/>
              </a:ext>
            </a:extLst>
          </p:cNvPr>
          <p:cNvSpPr/>
          <p:nvPr/>
        </p:nvSpPr>
        <p:spPr>
          <a:xfrm>
            <a:off x="366647" y="798758"/>
            <a:ext cx="8304900" cy="2604583"/>
          </a:xfrm>
          <a:prstGeom prst="roundRect">
            <a:avLst>
              <a:gd name="adj" fmla="val 7233"/>
            </a:avLst>
          </a:prstGeom>
          <a:solidFill>
            <a:srgbClr val="F3F2E9"/>
          </a:solidFill>
          <a:ln>
            <a:noFill/>
          </a:ln>
          <a:effectLst>
            <a:outerShdw blurRad="81297" dist="27099" dir="9000000" algn="bl" rotWithShape="0">
              <a:srgbClr val="000000">
                <a:alpha val="24313"/>
              </a:srgbClr>
            </a:outerShdw>
          </a:effectLst>
        </p:spPr>
        <p:txBody>
          <a:bodyPr spcFirstLastPara="1" wrap="square" lIns="65050" tIns="65050" rIns="65050" bIns="650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5">
            <a:extLst>
              <a:ext uri="{FF2B5EF4-FFF2-40B4-BE49-F238E27FC236}">
                <a16:creationId xmlns:a16="http://schemas.microsoft.com/office/drawing/2014/main" id="{D3F069C7-6273-18DA-E1EC-D8D13251831E}"/>
              </a:ext>
            </a:extLst>
          </p:cNvPr>
          <p:cNvSpPr/>
          <p:nvPr/>
        </p:nvSpPr>
        <p:spPr>
          <a:xfrm>
            <a:off x="1724721" y="2650861"/>
            <a:ext cx="5977054" cy="752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Montserrat SemiBold"/>
              <a:cs typeface="Montserrat SemiBold"/>
              <a:sym typeface="Montserrat SemiBold"/>
            </a:endParaRPr>
          </a:p>
        </p:txBody>
      </p:sp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C9A379BB-3C5D-16E1-A797-B3A9422D6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008714"/>
              </p:ext>
            </p:extLst>
          </p:nvPr>
        </p:nvGraphicFramePr>
        <p:xfrm>
          <a:off x="575242" y="1045407"/>
          <a:ext cx="7886700" cy="19507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79902">
                  <a:extLst>
                    <a:ext uri="{9D8B030D-6E8A-4147-A177-3AD203B41FA5}">
                      <a16:colId xmlns:a16="http://schemas.microsoft.com/office/drawing/2014/main" val="928819261"/>
                    </a:ext>
                  </a:extLst>
                </a:gridCol>
                <a:gridCol w="7406798">
                  <a:extLst>
                    <a:ext uri="{9D8B030D-6E8A-4147-A177-3AD203B41FA5}">
                      <a16:colId xmlns:a16="http://schemas.microsoft.com/office/drawing/2014/main" val="134576161"/>
                    </a:ext>
                  </a:extLst>
                </a:gridCol>
              </a:tblGrid>
              <a:tr h="10352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uk-UA" sz="1600" b="1" dirty="0">
                        <a:solidFill>
                          <a:srgbClr val="333333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uk-UA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використовувати майно за цільовим призначенням</a:t>
                      </a:r>
                      <a:r>
                        <a:rPr lang="uk-UA" sz="1600" b="0" dirty="0">
                          <a:effectLst/>
                          <a:latin typeface="Montserrat" panose="00000500000000000000" pitchFamily="2" charset="-52"/>
                        </a:rPr>
                        <a:t>;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uk-UA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утримувати передане майно в належному стані</a:t>
                      </a:r>
                      <a:r>
                        <a:rPr lang="uk-UA" sz="1600" dirty="0">
                          <a:effectLst/>
                          <a:latin typeface="Montserrat" panose="00000500000000000000" pitchFamily="2" charset="-52"/>
                        </a:rPr>
                        <a:t>; 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uk-UA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за власний рахунок проводити його поточний ремонт;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uk-UA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за попередньою письмовою згодою уповноваженого ОМС</a:t>
                      </a:r>
                      <a:r>
                        <a:rPr lang="uk-UA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 проводити капітальний ремонт;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uk-UA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нести витрати, пов’язані з утриманням, користуванням та обслуговуванням майна, щодо якого встановлений узуфрукт комунального майна</a:t>
                      </a:r>
                      <a:endParaRPr lang="uk-UA" sz="1600" dirty="0"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6818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9291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>
          <a:extLst>
            <a:ext uri="{FF2B5EF4-FFF2-40B4-BE49-F238E27FC236}">
              <a16:creationId xmlns:a16="http://schemas.microsoft.com/office/drawing/2014/main" id="{EA87365D-5094-6655-3808-52B2E1FF7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>
            <a:extLst>
              <a:ext uri="{FF2B5EF4-FFF2-40B4-BE49-F238E27FC236}">
                <a16:creationId xmlns:a16="http://schemas.microsoft.com/office/drawing/2014/main" id="{FD698AD1-27A3-45C8-99D9-9E4E36CE127D}"/>
              </a:ext>
            </a:extLst>
          </p:cNvPr>
          <p:cNvSpPr/>
          <p:nvPr/>
        </p:nvSpPr>
        <p:spPr>
          <a:xfrm>
            <a:off x="575242" y="366935"/>
            <a:ext cx="7832777" cy="554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defRPr/>
            </a:pPr>
            <a:r>
              <a:rPr kumimoji="0" lang="uk-UA" sz="1800" b="1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Узуфруктарій не може </a:t>
            </a:r>
            <a:r>
              <a:rPr lang="uk-UA" sz="1800" b="1" dirty="0">
                <a:latin typeface="Montserrat" panose="00000500000000000000" pitchFamily="2" charset="-52"/>
              </a:rPr>
              <a:t>(ч. 5 ст. 60-1 Закону № 280)</a:t>
            </a:r>
            <a:r>
              <a:rPr kumimoji="0" lang="uk-UA" sz="1800" b="1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:</a:t>
            </a:r>
            <a:endParaRPr kumimoji="0" sz="1800" b="1" i="0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5">
            <a:extLst>
              <a:ext uri="{FF2B5EF4-FFF2-40B4-BE49-F238E27FC236}">
                <a16:creationId xmlns:a16="http://schemas.microsoft.com/office/drawing/2014/main" id="{17BF660E-9E5F-176F-700A-1B1F42409293}"/>
              </a:ext>
            </a:extLst>
          </p:cNvPr>
          <p:cNvSpPr/>
          <p:nvPr/>
        </p:nvSpPr>
        <p:spPr>
          <a:xfrm flipH="1">
            <a:off x="7951500" y="4438725"/>
            <a:ext cx="1192500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E9"/>
              </a:buClr>
              <a:buSzPts val="11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5">
            <a:extLst>
              <a:ext uri="{FF2B5EF4-FFF2-40B4-BE49-F238E27FC236}">
                <a16:creationId xmlns:a16="http://schemas.microsoft.com/office/drawing/2014/main" id="{2B54E820-850E-817B-B5C3-B990B552CFA8}"/>
              </a:ext>
            </a:extLst>
          </p:cNvPr>
          <p:cNvSpPr/>
          <p:nvPr/>
        </p:nvSpPr>
        <p:spPr>
          <a:xfrm>
            <a:off x="366647" y="798758"/>
            <a:ext cx="8304900" cy="2604583"/>
          </a:xfrm>
          <a:prstGeom prst="roundRect">
            <a:avLst>
              <a:gd name="adj" fmla="val 7233"/>
            </a:avLst>
          </a:prstGeom>
          <a:solidFill>
            <a:srgbClr val="F3F2E9"/>
          </a:solidFill>
          <a:ln>
            <a:noFill/>
          </a:ln>
          <a:effectLst>
            <a:outerShdw blurRad="81297" dist="27099" dir="9000000" algn="bl" rotWithShape="0">
              <a:srgbClr val="000000">
                <a:alpha val="24313"/>
              </a:srgbClr>
            </a:outerShdw>
          </a:effectLst>
        </p:spPr>
        <p:txBody>
          <a:bodyPr spcFirstLastPara="1" wrap="square" lIns="65050" tIns="65050" rIns="65050" bIns="650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5">
            <a:extLst>
              <a:ext uri="{FF2B5EF4-FFF2-40B4-BE49-F238E27FC236}">
                <a16:creationId xmlns:a16="http://schemas.microsoft.com/office/drawing/2014/main" id="{D8D9C131-DC0F-279C-743C-4FD11A472A0F}"/>
              </a:ext>
            </a:extLst>
          </p:cNvPr>
          <p:cNvSpPr/>
          <p:nvPr/>
        </p:nvSpPr>
        <p:spPr>
          <a:xfrm>
            <a:off x="1724721" y="2650861"/>
            <a:ext cx="5977054" cy="752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Montserrat SemiBold"/>
              <a:cs typeface="Montserrat SemiBold"/>
              <a:sym typeface="Montserrat SemiBold"/>
            </a:endParaRPr>
          </a:p>
        </p:txBody>
      </p:sp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3CE7757F-11F9-19D9-F0C3-A4A4DEE96D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503292"/>
              </p:ext>
            </p:extLst>
          </p:nvPr>
        </p:nvGraphicFramePr>
        <p:xfrm>
          <a:off x="575242" y="1045407"/>
          <a:ext cx="7886700" cy="19507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79902">
                  <a:extLst>
                    <a:ext uri="{9D8B030D-6E8A-4147-A177-3AD203B41FA5}">
                      <a16:colId xmlns:a16="http://schemas.microsoft.com/office/drawing/2014/main" val="928819261"/>
                    </a:ext>
                  </a:extLst>
                </a:gridCol>
                <a:gridCol w="7406798">
                  <a:extLst>
                    <a:ext uri="{9D8B030D-6E8A-4147-A177-3AD203B41FA5}">
                      <a16:colId xmlns:a16="http://schemas.microsoft.com/office/drawing/2014/main" val="134576161"/>
                    </a:ext>
                  </a:extLst>
                </a:gridCol>
              </a:tblGrid>
              <a:tr h="10352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uk-UA" sz="1600" b="1" dirty="0">
                        <a:solidFill>
                          <a:srgbClr val="333333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uk-UA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відчужувати майно, передане йому на праві узуфрукта</a:t>
                      </a:r>
                      <a:r>
                        <a:rPr lang="uk-UA" sz="1600" b="0" dirty="0">
                          <a:effectLst/>
                          <a:latin typeface="Montserrat" panose="00000500000000000000" pitchFamily="2" charset="-52"/>
                        </a:rPr>
                        <a:t>;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uk-UA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передавати його у довірчу власність або довірче управління</a:t>
                      </a:r>
                      <a:r>
                        <a:rPr lang="uk-UA" sz="1600" dirty="0">
                          <a:effectLst/>
                          <a:latin typeface="Montserrat" panose="00000500000000000000" pitchFamily="2" charset="-52"/>
                        </a:rPr>
                        <a:t>; 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uk-UA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вносити його до статутного капіталу юридичних осіб;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uk-UA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виділяти його для спільної діяльності;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uk-UA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вчиняти щодо такого майна інші дії, наслідком яких може бути його відчуження або зміна цільового призначення, </a:t>
                      </a:r>
                      <a:r>
                        <a:rPr lang="uk-UA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крім випадку </a:t>
                      </a:r>
                      <a:r>
                        <a:rPr lang="uk-UA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передання такого майна в оренду у порядку, встановленому законом</a:t>
                      </a:r>
                      <a:endParaRPr lang="uk-UA" sz="1600" dirty="0"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6818745"/>
                  </a:ext>
                </a:extLst>
              </a:tr>
            </a:tbl>
          </a:graphicData>
        </a:graphic>
      </p:graphicFrame>
      <p:sp>
        <p:nvSpPr>
          <p:cNvPr id="3" name="Google Shape;148;p25">
            <a:extLst>
              <a:ext uri="{FF2B5EF4-FFF2-40B4-BE49-F238E27FC236}">
                <a16:creationId xmlns:a16="http://schemas.microsoft.com/office/drawing/2014/main" id="{050B8F54-76F9-276E-31CB-707A07EA78CA}"/>
              </a:ext>
            </a:extLst>
          </p:cNvPr>
          <p:cNvSpPr/>
          <p:nvPr/>
        </p:nvSpPr>
        <p:spPr>
          <a:xfrm>
            <a:off x="575241" y="3619750"/>
            <a:ext cx="7832777" cy="319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uk-UA" sz="1800" b="1" dirty="0">
                <a:latin typeface="Montserrat"/>
                <a:ea typeface="Montserrat"/>
                <a:cs typeface="Montserrat"/>
                <a:sym typeface="Montserrat"/>
              </a:rPr>
              <a:t>Шо по оренді</a:t>
            </a:r>
            <a:r>
              <a:rPr kumimoji="0" lang="uk-UA" sz="1800" b="1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kumimoji="0" sz="1800" b="0" i="0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150;p25">
            <a:extLst>
              <a:ext uri="{FF2B5EF4-FFF2-40B4-BE49-F238E27FC236}">
                <a16:creationId xmlns:a16="http://schemas.microsoft.com/office/drawing/2014/main" id="{9DE70672-5E18-F01C-4EEA-7485833A2C88}"/>
              </a:ext>
            </a:extLst>
          </p:cNvPr>
          <p:cNvSpPr/>
          <p:nvPr/>
        </p:nvSpPr>
        <p:spPr>
          <a:xfrm>
            <a:off x="1371121" y="4016810"/>
            <a:ext cx="2925816" cy="648693"/>
          </a:xfrm>
          <a:prstGeom prst="roundRect">
            <a:avLst>
              <a:gd name="adj" fmla="val 7233"/>
            </a:avLst>
          </a:prstGeom>
          <a:solidFill>
            <a:srgbClr val="23CBB3"/>
          </a:solidFill>
          <a:ln>
            <a:noFill/>
          </a:ln>
          <a:effectLst>
            <a:outerShdw blurRad="81297" dist="27099" dir="9000000" algn="bl" rotWithShape="0">
              <a:srgbClr val="000000">
                <a:alpha val="24313"/>
              </a:srgbClr>
            </a:outerShdw>
          </a:effectLst>
        </p:spPr>
        <p:txBody>
          <a:bodyPr spcFirstLastPara="1" wrap="square" lIns="65050" tIns="65050" rIns="65050" bIns="6505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lang="uk-UA" b="1" dirty="0">
                <a:solidFill>
                  <a:schemeClr val="bg1"/>
                </a:solidFill>
                <a:latin typeface="Montserrat" panose="00000500000000000000" pitchFamily="2" charset="-52"/>
                <a:ea typeface="Calibri"/>
                <a:cs typeface="Calibri"/>
                <a:sym typeface="Calibri"/>
              </a:rPr>
              <a:t>ДАВАЙТЕ РОЗБИРАТИСЯ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-52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20;g37e54b479ab_0_66">
            <a:extLst>
              <a:ext uri="{FF2B5EF4-FFF2-40B4-BE49-F238E27FC236}">
                <a16:creationId xmlns:a16="http://schemas.microsoft.com/office/drawing/2014/main" id="{BBCCDC56-585F-40A1-ADF3-EA74484D1316}"/>
              </a:ext>
            </a:extLst>
          </p:cNvPr>
          <p:cNvSpPr/>
          <p:nvPr/>
        </p:nvSpPr>
        <p:spPr>
          <a:xfrm>
            <a:off x="494314" y="4016810"/>
            <a:ext cx="702584" cy="648693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100" tIns="68100" rIns="68100" bIns="6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2"/>
              <a:buFont typeface="Arial"/>
              <a:buNone/>
            </a:pPr>
            <a:endParaRPr sz="104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124;g37e54b479ab_0_66">
            <a:extLst>
              <a:ext uri="{FF2B5EF4-FFF2-40B4-BE49-F238E27FC236}">
                <a16:creationId xmlns:a16="http://schemas.microsoft.com/office/drawing/2014/main" id="{4492C2F7-5140-E52C-5ADC-F5509EA18FF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0201" y="4095650"/>
            <a:ext cx="514525" cy="514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90626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>
          <a:extLst>
            <a:ext uri="{FF2B5EF4-FFF2-40B4-BE49-F238E27FC236}">
              <a16:creationId xmlns:a16="http://schemas.microsoft.com/office/drawing/2014/main" id="{D98970A6-9156-8982-4DCA-EC9FB6E8D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>
            <a:extLst>
              <a:ext uri="{FF2B5EF4-FFF2-40B4-BE49-F238E27FC236}">
                <a16:creationId xmlns:a16="http://schemas.microsoft.com/office/drawing/2014/main" id="{2180A8CD-E723-D9F9-1F5D-B51C8D1C6AB5}"/>
              </a:ext>
            </a:extLst>
          </p:cNvPr>
          <p:cNvSpPr/>
          <p:nvPr/>
        </p:nvSpPr>
        <p:spPr>
          <a:xfrm>
            <a:off x="575242" y="366935"/>
            <a:ext cx="7832777" cy="554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defRPr/>
            </a:pPr>
            <a:r>
              <a:rPr kumimoji="0" lang="uk-UA" sz="1800" b="1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Підстави для припинення узуфрукту ОМС </a:t>
            </a:r>
            <a:r>
              <a:rPr lang="uk-UA" b="1" dirty="0">
                <a:latin typeface="Montserrat" panose="00000500000000000000" pitchFamily="2" charset="-52"/>
              </a:rPr>
              <a:t>(ч. 7 ст. 60-1 ЗУ № 280)</a:t>
            </a:r>
            <a:r>
              <a:rPr kumimoji="0" lang="uk-UA" sz="1800" b="1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:</a:t>
            </a:r>
            <a:endParaRPr kumimoji="0" sz="1800" b="1" i="0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5">
            <a:extLst>
              <a:ext uri="{FF2B5EF4-FFF2-40B4-BE49-F238E27FC236}">
                <a16:creationId xmlns:a16="http://schemas.microsoft.com/office/drawing/2014/main" id="{DF23BA55-CD8F-EBDA-0284-BDFDAEE68A4E}"/>
              </a:ext>
            </a:extLst>
          </p:cNvPr>
          <p:cNvSpPr/>
          <p:nvPr/>
        </p:nvSpPr>
        <p:spPr>
          <a:xfrm flipH="1">
            <a:off x="7951500" y="4438725"/>
            <a:ext cx="1192500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E9"/>
              </a:buClr>
              <a:buSzPts val="11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5">
            <a:extLst>
              <a:ext uri="{FF2B5EF4-FFF2-40B4-BE49-F238E27FC236}">
                <a16:creationId xmlns:a16="http://schemas.microsoft.com/office/drawing/2014/main" id="{83A20F62-6912-F1CB-59BB-8673A246D2BC}"/>
              </a:ext>
            </a:extLst>
          </p:cNvPr>
          <p:cNvSpPr/>
          <p:nvPr/>
        </p:nvSpPr>
        <p:spPr>
          <a:xfrm>
            <a:off x="366647" y="798758"/>
            <a:ext cx="8286699" cy="3535349"/>
          </a:xfrm>
          <a:prstGeom prst="roundRect">
            <a:avLst>
              <a:gd name="adj" fmla="val 7233"/>
            </a:avLst>
          </a:prstGeom>
          <a:solidFill>
            <a:srgbClr val="F3F2E9"/>
          </a:solidFill>
          <a:ln>
            <a:noFill/>
          </a:ln>
          <a:effectLst>
            <a:outerShdw blurRad="81297" dist="27099" dir="9000000" algn="bl" rotWithShape="0">
              <a:srgbClr val="000000">
                <a:alpha val="24313"/>
              </a:srgbClr>
            </a:outerShdw>
          </a:effectLst>
        </p:spPr>
        <p:txBody>
          <a:bodyPr spcFirstLastPara="1" wrap="square" lIns="65050" tIns="65050" rIns="65050" bIns="650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5">
            <a:extLst>
              <a:ext uri="{FF2B5EF4-FFF2-40B4-BE49-F238E27FC236}">
                <a16:creationId xmlns:a16="http://schemas.microsoft.com/office/drawing/2014/main" id="{4D536C49-8D34-D9A8-86DC-23C4CF7C8110}"/>
              </a:ext>
            </a:extLst>
          </p:cNvPr>
          <p:cNvSpPr/>
          <p:nvPr/>
        </p:nvSpPr>
        <p:spPr>
          <a:xfrm>
            <a:off x="1724721" y="2650861"/>
            <a:ext cx="5977054" cy="752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Montserrat SemiBold"/>
              <a:cs typeface="Montserrat SemiBold"/>
              <a:sym typeface="Montserrat SemiBold"/>
            </a:endParaRPr>
          </a:p>
        </p:txBody>
      </p:sp>
      <p:graphicFrame>
        <p:nvGraphicFramePr>
          <p:cNvPr id="3" name="Таблиця 2">
            <a:extLst>
              <a:ext uri="{FF2B5EF4-FFF2-40B4-BE49-F238E27FC236}">
                <a16:creationId xmlns:a16="http://schemas.microsoft.com/office/drawing/2014/main" id="{EEA3617D-3F69-CCFA-D2C9-677D45EF2D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873379"/>
              </p:ext>
            </p:extLst>
          </p:nvPr>
        </p:nvGraphicFramePr>
        <p:xfrm>
          <a:off x="575241" y="921516"/>
          <a:ext cx="7914552" cy="319459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28369">
                  <a:extLst>
                    <a:ext uri="{9D8B030D-6E8A-4147-A177-3AD203B41FA5}">
                      <a16:colId xmlns:a16="http://schemas.microsoft.com/office/drawing/2014/main" val="2413757098"/>
                    </a:ext>
                  </a:extLst>
                </a:gridCol>
                <a:gridCol w="7486183">
                  <a:extLst>
                    <a:ext uri="{9D8B030D-6E8A-4147-A177-3AD203B41FA5}">
                      <a16:colId xmlns:a16="http://schemas.microsoft.com/office/drawing/2014/main" val="1701396956"/>
                    </a:ext>
                  </a:extLst>
                </a:gridCol>
              </a:tblGrid>
              <a:tr h="2767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uk-UA" sz="1300" dirty="0">
                        <a:solidFill>
                          <a:srgbClr val="333333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</a:endParaRPr>
                    </a:p>
                  </a:txBody>
                  <a:tcPr marL="54317" marR="543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300" dirty="0">
                          <a:effectLst/>
                          <a:latin typeface="Montserrat" panose="00000500000000000000" pitchFamily="2" charset="-52"/>
                        </a:rPr>
                        <a:t>припинення узуфруктарія в результаті його ліквідації</a:t>
                      </a:r>
                      <a:endParaRPr lang="uk-UA" sz="1300" dirty="0">
                        <a:solidFill>
                          <a:srgbClr val="333333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</a:endParaRPr>
                    </a:p>
                  </a:txBody>
                  <a:tcPr marL="54317" marR="54317" marT="0" marB="0"/>
                </a:tc>
                <a:extLst>
                  <a:ext uri="{0D108BD9-81ED-4DB2-BD59-A6C34878D82A}">
                    <a16:rowId xmlns:a16="http://schemas.microsoft.com/office/drawing/2014/main" val="494240906"/>
                  </a:ext>
                </a:extLst>
              </a:tr>
              <a:tr h="2767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uk-UA" sz="1300" dirty="0">
                        <a:solidFill>
                          <a:srgbClr val="333333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</a:endParaRPr>
                    </a:p>
                  </a:txBody>
                  <a:tcPr marL="54317" marR="543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300">
                          <a:effectLst/>
                          <a:latin typeface="Montserrat" panose="00000500000000000000" pitchFamily="2" charset="-52"/>
                        </a:rPr>
                        <a:t>загибелі або припинення існування майна, щодо якого встановлений узуфрукт </a:t>
                      </a:r>
                      <a:endParaRPr lang="uk-UA" sz="1300">
                        <a:solidFill>
                          <a:srgbClr val="333333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</a:endParaRPr>
                    </a:p>
                  </a:txBody>
                  <a:tcPr marL="54317" marR="54317" marT="0" marB="0"/>
                </a:tc>
                <a:extLst>
                  <a:ext uri="{0D108BD9-81ED-4DB2-BD59-A6C34878D82A}">
                    <a16:rowId xmlns:a16="http://schemas.microsoft.com/office/drawing/2014/main" val="1358322035"/>
                  </a:ext>
                </a:extLst>
              </a:tr>
              <a:tr h="2767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uk-UA" sz="1300" dirty="0">
                        <a:solidFill>
                          <a:srgbClr val="333333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</a:endParaRPr>
                    </a:p>
                  </a:txBody>
                  <a:tcPr marL="54317" marR="543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300" dirty="0">
                          <a:effectLst/>
                          <a:latin typeface="Montserrat" panose="00000500000000000000" pitchFamily="2" charset="-52"/>
                        </a:rPr>
                        <a:t>закінчення строку, на який було встановлено узуфрукт</a:t>
                      </a:r>
                      <a:endParaRPr lang="uk-UA" sz="1300" dirty="0">
                        <a:solidFill>
                          <a:srgbClr val="333333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</a:endParaRPr>
                    </a:p>
                  </a:txBody>
                  <a:tcPr marL="54317" marR="54317" marT="0" marB="0"/>
                </a:tc>
                <a:extLst>
                  <a:ext uri="{0D108BD9-81ED-4DB2-BD59-A6C34878D82A}">
                    <a16:rowId xmlns:a16="http://schemas.microsoft.com/office/drawing/2014/main" val="2568445290"/>
                  </a:ext>
                </a:extLst>
              </a:tr>
              <a:tr h="15341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uk-UA" sz="1300" dirty="0">
                        <a:solidFill>
                          <a:srgbClr val="333333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</a:endParaRPr>
                    </a:p>
                  </a:txBody>
                  <a:tcPr marL="54317" marR="5431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300" dirty="0">
                          <a:effectLst/>
                          <a:latin typeface="Montserrat" panose="00000500000000000000" pitchFamily="2" charset="-52"/>
                        </a:rPr>
                        <a:t>погіршення стану майна, щодо якого встановлено узуфрукт, внаслідок чого воно стає непридатним для використання за призначенням.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300" b="1" i="1" dirty="0">
                          <a:effectLst/>
                          <a:latin typeface="Montserrat" panose="00000500000000000000" pitchFamily="2" charset="-52"/>
                        </a:rPr>
                        <a:t>Примітка. </a:t>
                      </a:r>
                      <a:r>
                        <a:rPr lang="uk-UA" sz="1300" i="1" dirty="0">
                          <a:effectLst/>
                          <a:latin typeface="Montserrat" panose="00000500000000000000" pitchFamily="2" charset="-52"/>
                        </a:rPr>
                        <a:t>У разі виявлення за результатами контролю погіршення стану майна ОУ може прийняти рішення про припинення узуфрукта, відшкодування збитків за втрачене майно або визначити заходи, які повинен вжити узуфруктарій з метою ефективного використання такого майна (п. 16 Порядку № 1103)</a:t>
                      </a:r>
                      <a:endParaRPr lang="uk-UA" sz="1300" i="1" dirty="0">
                        <a:solidFill>
                          <a:srgbClr val="333333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</a:endParaRPr>
                    </a:p>
                  </a:txBody>
                  <a:tcPr marL="54317" marR="54317" marT="0" marB="0"/>
                </a:tc>
                <a:extLst>
                  <a:ext uri="{0D108BD9-81ED-4DB2-BD59-A6C34878D82A}">
                    <a16:rowId xmlns:a16="http://schemas.microsoft.com/office/drawing/2014/main" val="4136263494"/>
                  </a:ext>
                </a:extLst>
              </a:tr>
              <a:tr h="2767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uk-UA" sz="1300" dirty="0">
                        <a:solidFill>
                          <a:srgbClr val="333333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</a:endParaRPr>
                    </a:p>
                  </a:txBody>
                  <a:tcPr marL="54317" marR="5431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300">
                          <a:effectLst/>
                          <a:latin typeface="Montserrat" panose="00000500000000000000" pitchFamily="2" charset="-52"/>
                        </a:rPr>
                        <a:t>прийняття рішення про припинення узуфрукта, встановленого безстроково</a:t>
                      </a:r>
                      <a:endParaRPr lang="uk-UA" sz="1300">
                        <a:solidFill>
                          <a:srgbClr val="333333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</a:endParaRPr>
                    </a:p>
                  </a:txBody>
                  <a:tcPr marL="54317" marR="54317" marT="0" marB="0"/>
                </a:tc>
                <a:extLst>
                  <a:ext uri="{0D108BD9-81ED-4DB2-BD59-A6C34878D82A}">
                    <a16:rowId xmlns:a16="http://schemas.microsoft.com/office/drawing/2014/main" val="776899346"/>
                  </a:ext>
                </a:extLst>
              </a:tr>
              <a:tr h="2767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uk-UA" sz="1300" dirty="0">
                        <a:solidFill>
                          <a:srgbClr val="333333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</a:endParaRPr>
                    </a:p>
                  </a:txBody>
                  <a:tcPr marL="54317" marR="5431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300">
                          <a:effectLst/>
                          <a:latin typeface="Montserrat" panose="00000500000000000000" pitchFamily="2" charset="-52"/>
                        </a:rPr>
                        <a:t>поєднання в одній особі особи узуфруктарія і власника комунального майна</a:t>
                      </a:r>
                      <a:endParaRPr lang="uk-UA" sz="1300">
                        <a:solidFill>
                          <a:srgbClr val="333333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</a:endParaRPr>
                    </a:p>
                  </a:txBody>
                  <a:tcPr marL="54317" marR="54317" marT="0" marB="0"/>
                </a:tc>
                <a:extLst>
                  <a:ext uri="{0D108BD9-81ED-4DB2-BD59-A6C34878D82A}">
                    <a16:rowId xmlns:a16="http://schemas.microsoft.com/office/drawing/2014/main" val="2596373665"/>
                  </a:ext>
                </a:extLst>
              </a:tr>
              <a:tr h="2767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uk-UA" sz="1300" dirty="0">
                        <a:solidFill>
                          <a:srgbClr val="333333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</a:endParaRPr>
                    </a:p>
                  </a:txBody>
                  <a:tcPr marL="54317" marR="5431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300" dirty="0">
                          <a:effectLst/>
                          <a:latin typeface="Montserrat" panose="00000500000000000000" pitchFamily="2" charset="-52"/>
                        </a:rPr>
                        <a:t>припинення узуфрукта комунального майна за рішенням суду</a:t>
                      </a:r>
                      <a:endParaRPr lang="uk-UA" sz="1300" dirty="0">
                        <a:solidFill>
                          <a:srgbClr val="333333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</a:endParaRPr>
                    </a:p>
                  </a:txBody>
                  <a:tcPr marL="54317" marR="54317" marT="0" marB="0"/>
                </a:tc>
                <a:extLst>
                  <a:ext uri="{0D108BD9-81ED-4DB2-BD59-A6C34878D82A}">
                    <a16:rowId xmlns:a16="http://schemas.microsoft.com/office/drawing/2014/main" val="3068619201"/>
                  </a:ext>
                </a:extLst>
              </a:tr>
            </a:tbl>
          </a:graphicData>
        </a:graphic>
      </p:graphicFrame>
      <p:sp>
        <p:nvSpPr>
          <p:cNvPr id="4" name="Google Shape;252;p28">
            <a:extLst>
              <a:ext uri="{FF2B5EF4-FFF2-40B4-BE49-F238E27FC236}">
                <a16:creationId xmlns:a16="http://schemas.microsoft.com/office/drawing/2014/main" id="{D93A39C9-FAFE-59FE-3914-254037927C7D}"/>
              </a:ext>
            </a:extLst>
          </p:cNvPr>
          <p:cNvSpPr/>
          <p:nvPr/>
        </p:nvSpPr>
        <p:spPr>
          <a:xfrm>
            <a:off x="654207" y="1500053"/>
            <a:ext cx="354882" cy="226267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25" tIns="28525" rIns="28525" bIns="285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tabLst/>
              <a:defRPr/>
            </a:pPr>
            <a:r>
              <a:rPr lang="uk-UA" b="1" dirty="0">
                <a:solidFill>
                  <a:srgbClr val="FFFFFF"/>
                </a:solidFill>
                <a:latin typeface="Montserrat" panose="00000500000000000000" pitchFamily="2" charset="-52"/>
              </a:rPr>
              <a:t>3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-52"/>
              <a:cs typeface="Arial"/>
              <a:sym typeface="Arial"/>
            </a:endParaRPr>
          </a:p>
        </p:txBody>
      </p:sp>
      <p:sp>
        <p:nvSpPr>
          <p:cNvPr id="5" name="Google Shape;252;p28">
            <a:extLst>
              <a:ext uri="{FF2B5EF4-FFF2-40B4-BE49-F238E27FC236}">
                <a16:creationId xmlns:a16="http://schemas.microsoft.com/office/drawing/2014/main" id="{CA93C2EF-33DF-6CEF-0AE3-52B95BF1CAB4}"/>
              </a:ext>
            </a:extLst>
          </p:cNvPr>
          <p:cNvSpPr/>
          <p:nvPr/>
        </p:nvSpPr>
        <p:spPr>
          <a:xfrm>
            <a:off x="654207" y="1784796"/>
            <a:ext cx="354882" cy="226267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25" tIns="28525" rIns="28525" bIns="285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tabLst/>
              <a:defRPr/>
            </a:pPr>
            <a:r>
              <a:rPr lang="uk-UA" b="1" dirty="0">
                <a:solidFill>
                  <a:srgbClr val="FFFFFF"/>
                </a:solidFill>
                <a:latin typeface="Montserrat" panose="00000500000000000000" pitchFamily="2" charset="-52"/>
              </a:rPr>
              <a:t>4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-52"/>
              <a:cs typeface="Arial"/>
              <a:sym typeface="Arial"/>
            </a:endParaRPr>
          </a:p>
        </p:txBody>
      </p:sp>
      <p:sp>
        <p:nvSpPr>
          <p:cNvPr id="6" name="Google Shape;252;p28">
            <a:extLst>
              <a:ext uri="{FF2B5EF4-FFF2-40B4-BE49-F238E27FC236}">
                <a16:creationId xmlns:a16="http://schemas.microsoft.com/office/drawing/2014/main" id="{3EB45D89-269D-C27F-BD45-AC1DD6F7F485}"/>
              </a:ext>
            </a:extLst>
          </p:cNvPr>
          <p:cNvSpPr/>
          <p:nvPr/>
        </p:nvSpPr>
        <p:spPr>
          <a:xfrm>
            <a:off x="620766" y="3266464"/>
            <a:ext cx="354882" cy="226267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25" tIns="28525" rIns="28525" bIns="285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tabLst/>
              <a:defRPr/>
            </a:pPr>
            <a:r>
              <a:rPr lang="uk-UA" b="1" dirty="0">
                <a:solidFill>
                  <a:srgbClr val="FFFFFF"/>
                </a:solidFill>
                <a:latin typeface="Montserrat" panose="00000500000000000000" pitchFamily="2" charset="-52"/>
              </a:rPr>
              <a:t>5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-52"/>
              <a:cs typeface="Arial"/>
              <a:sym typeface="Arial"/>
            </a:endParaRPr>
          </a:p>
        </p:txBody>
      </p:sp>
      <p:sp>
        <p:nvSpPr>
          <p:cNvPr id="7" name="Google Shape;252;p28">
            <a:extLst>
              <a:ext uri="{FF2B5EF4-FFF2-40B4-BE49-F238E27FC236}">
                <a16:creationId xmlns:a16="http://schemas.microsoft.com/office/drawing/2014/main" id="{E615EFC3-57D1-ADAA-9A20-1455C249FC85}"/>
              </a:ext>
            </a:extLst>
          </p:cNvPr>
          <p:cNvSpPr/>
          <p:nvPr/>
        </p:nvSpPr>
        <p:spPr>
          <a:xfrm>
            <a:off x="620766" y="3543959"/>
            <a:ext cx="354882" cy="226267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25" tIns="28525" rIns="28525" bIns="285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tabLst/>
              <a:defRPr/>
            </a:pPr>
            <a:r>
              <a:rPr lang="uk-UA" b="1" dirty="0">
                <a:solidFill>
                  <a:srgbClr val="FFFFFF"/>
                </a:solidFill>
                <a:latin typeface="Montserrat" panose="00000500000000000000" pitchFamily="2" charset="-52"/>
              </a:rPr>
              <a:t>6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-52"/>
              <a:cs typeface="Arial"/>
              <a:sym typeface="Arial"/>
            </a:endParaRPr>
          </a:p>
        </p:txBody>
      </p:sp>
      <p:sp>
        <p:nvSpPr>
          <p:cNvPr id="8" name="Google Shape;252;p28">
            <a:extLst>
              <a:ext uri="{FF2B5EF4-FFF2-40B4-BE49-F238E27FC236}">
                <a16:creationId xmlns:a16="http://schemas.microsoft.com/office/drawing/2014/main" id="{EA4E5F64-9A7F-B23A-23E2-433D3C34216E}"/>
              </a:ext>
            </a:extLst>
          </p:cNvPr>
          <p:cNvSpPr/>
          <p:nvPr/>
        </p:nvSpPr>
        <p:spPr>
          <a:xfrm>
            <a:off x="623494" y="3830033"/>
            <a:ext cx="354882" cy="226267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25" tIns="28525" rIns="28525" bIns="285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tabLst/>
              <a:defRPr/>
            </a:pPr>
            <a:r>
              <a:rPr lang="uk-UA" b="1" dirty="0">
                <a:solidFill>
                  <a:srgbClr val="FFFFFF"/>
                </a:solidFill>
                <a:latin typeface="Montserrat" panose="00000500000000000000" pitchFamily="2" charset="-52"/>
              </a:rPr>
              <a:t>7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-52"/>
              <a:cs typeface="Arial"/>
              <a:sym typeface="Arial"/>
            </a:endParaRPr>
          </a:p>
        </p:txBody>
      </p:sp>
      <p:sp>
        <p:nvSpPr>
          <p:cNvPr id="9" name="Google Shape;252;p28">
            <a:extLst>
              <a:ext uri="{FF2B5EF4-FFF2-40B4-BE49-F238E27FC236}">
                <a16:creationId xmlns:a16="http://schemas.microsoft.com/office/drawing/2014/main" id="{918E0B83-D642-7B2B-1FCB-A49B518003D1}"/>
              </a:ext>
            </a:extLst>
          </p:cNvPr>
          <p:cNvSpPr/>
          <p:nvPr/>
        </p:nvSpPr>
        <p:spPr>
          <a:xfrm>
            <a:off x="654207" y="1221227"/>
            <a:ext cx="354882" cy="226267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25" tIns="28525" rIns="28525" bIns="285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tabLst/>
              <a:defRPr/>
            </a:pPr>
            <a:r>
              <a:rPr kumimoji="0" lang="uk-UA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-52"/>
                <a:cs typeface="Arial"/>
                <a:sym typeface="Arial"/>
              </a:rPr>
              <a:t>2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-52"/>
              <a:cs typeface="Arial"/>
              <a:sym typeface="Arial"/>
            </a:endParaRPr>
          </a:p>
        </p:txBody>
      </p:sp>
      <p:sp>
        <p:nvSpPr>
          <p:cNvPr id="10" name="Google Shape;252;p28">
            <a:extLst>
              <a:ext uri="{FF2B5EF4-FFF2-40B4-BE49-F238E27FC236}">
                <a16:creationId xmlns:a16="http://schemas.microsoft.com/office/drawing/2014/main" id="{9ED6E3C1-80D6-1E38-A16E-354CA830B686}"/>
              </a:ext>
            </a:extLst>
          </p:cNvPr>
          <p:cNvSpPr/>
          <p:nvPr/>
        </p:nvSpPr>
        <p:spPr>
          <a:xfrm>
            <a:off x="654207" y="931140"/>
            <a:ext cx="354882" cy="226267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25" tIns="28525" rIns="28525" bIns="285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tabLst/>
              <a:defRPr/>
            </a:pPr>
            <a:r>
              <a:rPr kumimoji="0" lang="uk-UA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-52"/>
                <a:cs typeface="Arial"/>
                <a:sym typeface="Arial"/>
              </a:rPr>
              <a:t>1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-5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9242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22"/>
          <p:cNvGrpSpPr/>
          <p:nvPr/>
        </p:nvGrpSpPr>
        <p:grpSpPr>
          <a:xfrm>
            <a:off x="1144859" y="2653286"/>
            <a:ext cx="4361896" cy="653540"/>
            <a:chOff x="1066800" y="8877300"/>
            <a:chExt cx="2583675" cy="485775"/>
          </a:xfrm>
        </p:grpSpPr>
        <p:pic>
          <p:nvPicPr>
            <p:cNvPr id="110" name="Google Shape;110;p22" descr="preencoded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66800" y="8877300"/>
              <a:ext cx="2583675" cy="485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" name="Google Shape;111;p22"/>
            <p:cNvSpPr/>
            <p:nvPr/>
          </p:nvSpPr>
          <p:spPr>
            <a:xfrm>
              <a:off x="1189896" y="8942900"/>
              <a:ext cx="2315747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0407"/>
                </a:buClr>
                <a:buSzPts val="1500"/>
                <a:buFont typeface="Arial"/>
                <a:buNone/>
              </a:pPr>
              <a:r>
                <a:rPr lang="uk" sz="1400" b="0" i="0" u="none" strike="noStrike" cap="none" dirty="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Віра КОЗІНА, адвокат, </a:t>
              </a:r>
              <a:endParaRPr lang="en-US" sz="1400" b="0" i="0" u="none" strike="noStrike" cap="none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0407"/>
                </a:buClr>
                <a:buSzPts val="1500"/>
                <a:buFont typeface="Arial"/>
                <a:buNone/>
              </a:pPr>
              <a:r>
                <a:rPr lang="uk" sz="1400" b="0" i="0" u="none" strike="noStrike" cap="none" dirty="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консультантка Програми Polaris</a:t>
              </a:r>
              <a:endParaRPr sz="1400" b="0" i="0" u="none" strike="noStrike" cap="none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</p:grpSp>
      <p:sp>
        <p:nvSpPr>
          <p:cNvPr id="112" name="Google Shape;112;p22"/>
          <p:cNvSpPr/>
          <p:nvPr/>
        </p:nvSpPr>
        <p:spPr>
          <a:xfrm>
            <a:off x="1204332" y="1800606"/>
            <a:ext cx="4921405" cy="77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E9"/>
              </a:buClr>
              <a:buSzPts val="900"/>
              <a:buFont typeface="Arial"/>
              <a:buNone/>
            </a:pPr>
            <a:r>
              <a:rPr lang="uk" sz="2400" b="0" i="0" u="none" strike="noStrike" cap="none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Поняття, статус учасників відносин, </a:t>
            </a:r>
            <a:r>
              <a:rPr lang="uk" sz="24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предмет узуфрукту</a:t>
            </a:r>
            <a:endParaRPr sz="2400" b="0" i="0" u="none" strike="noStrike" cap="none" dirty="0">
              <a:solidFill>
                <a:srgbClr val="F3F1E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>
          <a:extLst>
            <a:ext uri="{FF2B5EF4-FFF2-40B4-BE49-F238E27FC236}">
              <a16:creationId xmlns:a16="http://schemas.microsoft.com/office/drawing/2014/main" id="{FD1EA8FB-4952-F720-C6DE-B152CC4B4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>
            <a:extLst>
              <a:ext uri="{FF2B5EF4-FFF2-40B4-BE49-F238E27FC236}">
                <a16:creationId xmlns:a16="http://schemas.microsoft.com/office/drawing/2014/main" id="{B2F2D754-F18C-07D3-ADE8-11B3D076BE3E}"/>
              </a:ext>
            </a:extLst>
          </p:cNvPr>
          <p:cNvSpPr/>
          <p:nvPr/>
        </p:nvSpPr>
        <p:spPr>
          <a:xfrm>
            <a:off x="575242" y="366935"/>
            <a:ext cx="7832777" cy="554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defRPr/>
            </a:pPr>
            <a:r>
              <a:rPr kumimoji="0" lang="uk-UA" sz="1800" b="1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Додаткові підстави для ініціювання припинення узуфрукту</a:t>
            </a:r>
          </a:p>
          <a:p>
            <a:pPr lvl="0">
              <a:defRPr/>
            </a:pPr>
            <a:r>
              <a:rPr lang="uk-UA" b="1" dirty="0">
                <a:latin typeface="Montserrat" panose="00000500000000000000" pitchFamily="2" charset="-52"/>
              </a:rPr>
              <a:t>(п. 10 Порядку № 1103)</a:t>
            </a:r>
            <a:r>
              <a:rPr kumimoji="0" lang="uk-UA" sz="1800" b="1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:</a:t>
            </a:r>
            <a:endParaRPr kumimoji="0" sz="1800" b="1" i="0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5">
            <a:extLst>
              <a:ext uri="{FF2B5EF4-FFF2-40B4-BE49-F238E27FC236}">
                <a16:creationId xmlns:a16="http://schemas.microsoft.com/office/drawing/2014/main" id="{DC580DEF-FF87-1FE7-E63B-FD64390D0DB2}"/>
              </a:ext>
            </a:extLst>
          </p:cNvPr>
          <p:cNvSpPr/>
          <p:nvPr/>
        </p:nvSpPr>
        <p:spPr>
          <a:xfrm flipH="1">
            <a:off x="7951500" y="4438725"/>
            <a:ext cx="1192500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E9"/>
              </a:buClr>
              <a:buSzPts val="11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5">
            <a:extLst>
              <a:ext uri="{FF2B5EF4-FFF2-40B4-BE49-F238E27FC236}">
                <a16:creationId xmlns:a16="http://schemas.microsoft.com/office/drawing/2014/main" id="{C9FD2C90-325E-D130-CD6C-C04CD770B8D1}"/>
              </a:ext>
            </a:extLst>
          </p:cNvPr>
          <p:cNvSpPr/>
          <p:nvPr/>
        </p:nvSpPr>
        <p:spPr>
          <a:xfrm>
            <a:off x="605954" y="1221227"/>
            <a:ext cx="7914552" cy="2182115"/>
          </a:xfrm>
          <a:prstGeom prst="roundRect">
            <a:avLst>
              <a:gd name="adj" fmla="val 7233"/>
            </a:avLst>
          </a:prstGeom>
          <a:solidFill>
            <a:srgbClr val="F3F2E9"/>
          </a:solidFill>
          <a:ln>
            <a:noFill/>
          </a:ln>
          <a:effectLst>
            <a:outerShdw blurRad="81297" dist="27099" dir="9000000" algn="bl" rotWithShape="0">
              <a:srgbClr val="000000">
                <a:alpha val="24313"/>
              </a:srgbClr>
            </a:outerShdw>
          </a:effectLst>
        </p:spPr>
        <p:txBody>
          <a:bodyPr spcFirstLastPara="1" wrap="square" lIns="65050" tIns="65050" rIns="65050" bIns="650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5">
            <a:extLst>
              <a:ext uri="{FF2B5EF4-FFF2-40B4-BE49-F238E27FC236}">
                <a16:creationId xmlns:a16="http://schemas.microsoft.com/office/drawing/2014/main" id="{43C9DB7B-860E-255B-6766-2EE56A93D58B}"/>
              </a:ext>
            </a:extLst>
          </p:cNvPr>
          <p:cNvSpPr/>
          <p:nvPr/>
        </p:nvSpPr>
        <p:spPr>
          <a:xfrm>
            <a:off x="1724721" y="2650861"/>
            <a:ext cx="5977054" cy="752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Montserrat SemiBold"/>
              <a:cs typeface="Montserrat SemiBold"/>
              <a:sym typeface="Montserrat SemiBold"/>
            </a:endParaRPr>
          </a:p>
        </p:txBody>
      </p:sp>
      <p:graphicFrame>
        <p:nvGraphicFramePr>
          <p:cNvPr id="3" name="Таблиця 2">
            <a:extLst>
              <a:ext uri="{FF2B5EF4-FFF2-40B4-BE49-F238E27FC236}">
                <a16:creationId xmlns:a16="http://schemas.microsoft.com/office/drawing/2014/main" id="{FD97D441-5B8B-C558-5205-69F5A9B67E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905644"/>
              </p:ext>
            </p:extLst>
          </p:nvPr>
        </p:nvGraphicFramePr>
        <p:xfrm>
          <a:off x="862361" y="1343985"/>
          <a:ext cx="7396976" cy="207309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00356">
                  <a:extLst>
                    <a:ext uri="{9D8B030D-6E8A-4147-A177-3AD203B41FA5}">
                      <a16:colId xmlns:a16="http://schemas.microsoft.com/office/drawing/2014/main" val="2413757098"/>
                    </a:ext>
                  </a:extLst>
                </a:gridCol>
                <a:gridCol w="6996620">
                  <a:extLst>
                    <a:ext uri="{9D8B030D-6E8A-4147-A177-3AD203B41FA5}">
                      <a16:colId xmlns:a16="http://schemas.microsoft.com/office/drawing/2014/main" val="1701396956"/>
                    </a:ext>
                  </a:extLst>
                </a:gridCol>
              </a:tblGrid>
              <a:tr h="2767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uk-UA" sz="1600" dirty="0">
                        <a:solidFill>
                          <a:srgbClr val="333333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</a:endParaRPr>
                    </a:p>
                  </a:txBody>
                  <a:tcPr marL="54317" marR="543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за пропозицією узуфруктарія з обґрунтуванням причин такого припинення;</a:t>
                      </a:r>
                      <a:endParaRPr lang="uk-UA" sz="1600" dirty="0">
                        <a:solidFill>
                          <a:srgbClr val="333333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</a:endParaRPr>
                    </a:p>
                  </a:txBody>
                  <a:tcPr marL="54317" marR="54317" marT="0" marB="0"/>
                </a:tc>
                <a:extLst>
                  <a:ext uri="{0D108BD9-81ED-4DB2-BD59-A6C34878D82A}">
                    <a16:rowId xmlns:a16="http://schemas.microsoft.com/office/drawing/2014/main" val="494240906"/>
                  </a:ext>
                </a:extLst>
              </a:tr>
              <a:tr h="2767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uk-UA" sz="1600" dirty="0">
                        <a:solidFill>
                          <a:srgbClr val="333333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</a:endParaRPr>
                    </a:p>
                  </a:txBody>
                  <a:tcPr marL="54317" marR="543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за рішенням уповноваженого ОМС (МДА – для майна спільної власності ТГ району/області, якщо відповідна рада делегувала ці повноваження адміністрації) у разі наявності пропозицій щодо встановлення права узуфрукта комунального майна іншому заінтересованому суб’єкту</a:t>
                      </a:r>
                      <a:endParaRPr lang="uk-UA" sz="1600" dirty="0">
                        <a:solidFill>
                          <a:srgbClr val="333333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</a:endParaRPr>
                    </a:p>
                  </a:txBody>
                  <a:tcPr marL="54317" marR="54317" marT="0" marB="0"/>
                </a:tc>
                <a:extLst>
                  <a:ext uri="{0D108BD9-81ED-4DB2-BD59-A6C34878D82A}">
                    <a16:rowId xmlns:a16="http://schemas.microsoft.com/office/drawing/2014/main" val="1358322035"/>
                  </a:ext>
                </a:extLst>
              </a:tr>
              <a:tr h="2767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uk-UA" sz="1600" dirty="0">
                        <a:solidFill>
                          <a:srgbClr val="333333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</a:endParaRPr>
                    </a:p>
                  </a:txBody>
                  <a:tcPr marL="54317" marR="543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uk-UA" sz="1600" dirty="0">
                        <a:solidFill>
                          <a:srgbClr val="333333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</a:endParaRPr>
                    </a:p>
                  </a:txBody>
                  <a:tcPr marL="54317" marR="54317" marT="0" marB="0"/>
                </a:tc>
                <a:extLst>
                  <a:ext uri="{0D108BD9-81ED-4DB2-BD59-A6C34878D82A}">
                    <a16:rowId xmlns:a16="http://schemas.microsoft.com/office/drawing/2014/main" val="2568445290"/>
                  </a:ext>
                </a:extLst>
              </a:tr>
            </a:tbl>
          </a:graphicData>
        </a:graphic>
      </p:graphicFrame>
      <p:sp>
        <p:nvSpPr>
          <p:cNvPr id="9" name="Google Shape;252;p28">
            <a:extLst>
              <a:ext uri="{FF2B5EF4-FFF2-40B4-BE49-F238E27FC236}">
                <a16:creationId xmlns:a16="http://schemas.microsoft.com/office/drawing/2014/main" id="{75CFDA86-C3CE-6503-D841-3DD5860F4D39}"/>
              </a:ext>
            </a:extLst>
          </p:cNvPr>
          <p:cNvSpPr/>
          <p:nvPr/>
        </p:nvSpPr>
        <p:spPr>
          <a:xfrm>
            <a:off x="800935" y="1897448"/>
            <a:ext cx="354882" cy="226267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25" tIns="28525" rIns="28525" bIns="285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tabLst/>
              <a:defRPr/>
            </a:pPr>
            <a:r>
              <a:rPr kumimoji="0" lang="uk-UA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-52"/>
                <a:cs typeface="Arial"/>
                <a:sym typeface="Arial"/>
              </a:rPr>
              <a:t>2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-52"/>
              <a:cs typeface="Arial"/>
              <a:sym typeface="Arial"/>
            </a:endParaRPr>
          </a:p>
        </p:txBody>
      </p:sp>
      <p:sp>
        <p:nvSpPr>
          <p:cNvPr id="10" name="Google Shape;252;p28">
            <a:extLst>
              <a:ext uri="{FF2B5EF4-FFF2-40B4-BE49-F238E27FC236}">
                <a16:creationId xmlns:a16="http://schemas.microsoft.com/office/drawing/2014/main" id="{048EEE5F-6BBC-C83B-2793-C4A4843F4396}"/>
              </a:ext>
            </a:extLst>
          </p:cNvPr>
          <p:cNvSpPr/>
          <p:nvPr/>
        </p:nvSpPr>
        <p:spPr>
          <a:xfrm>
            <a:off x="800935" y="1386624"/>
            <a:ext cx="354882" cy="226267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25" tIns="28525" rIns="28525" bIns="285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tabLst/>
              <a:defRPr/>
            </a:pPr>
            <a:r>
              <a:rPr kumimoji="0" lang="uk-UA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-52"/>
                <a:cs typeface="Arial"/>
                <a:sym typeface="Arial"/>
              </a:rPr>
              <a:t>1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-5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9039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>
          <a:extLst>
            <a:ext uri="{FF2B5EF4-FFF2-40B4-BE49-F238E27FC236}">
              <a16:creationId xmlns:a16="http://schemas.microsoft.com/office/drawing/2014/main" id="{2F039196-F3A7-36AB-CBF7-B82CE4E88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>
            <a:extLst>
              <a:ext uri="{FF2B5EF4-FFF2-40B4-BE49-F238E27FC236}">
                <a16:creationId xmlns:a16="http://schemas.microsoft.com/office/drawing/2014/main" id="{4921B5EA-2806-536B-1F8F-40BB1A8EEF48}"/>
              </a:ext>
            </a:extLst>
          </p:cNvPr>
          <p:cNvSpPr/>
          <p:nvPr/>
        </p:nvSpPr>
        <p:spPr>
          <a:xfrm>
            <a:off x="575242" y="366936"/>
            <a:ext cx="7832777" cy="319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800" b="1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Що має бути у рішенні про встановлення узуфрукту</a:t>
            </a:r>
            <a:r>
              <a:rPr lang="uk-UA" sz="1800" b="1" dirty="0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kumimoji="0" sz="1800" b="0" i="0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5">
            <a:extLst>
              <a:ext uri="{FF2B5EF4-FFF2-40B4-BE49-F238E27FC236}">
                <a16:creationId xmlns:a16="http://schemas.microsoft.com/office/drawing/2014/main" id="{6059C9E0-A592-9E4E-47DE-17C62DB95551}"/>
              </a:ext>
            </a:extLst>
          </p:cNvPr>
          <p:cNvSpPr/>
          <p:nvPr/>
        </p:nvSpPr>
        <p:spPr>
          <a:xfrm flipH="1">
            <a:off x="7951500" y="4438725"/>
            <a:ext cx="1192500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E9"/>
              </a:buClr>
              <a:buSzPts val="11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5">
            <a:extLst>
              <a:ext uri="{FF2B5EF4-FFF2-40B4-BE49-F238E27FC236}">
                <a16:creationId xmlns:a16="http://schemas.microsoft.com/office/drawing/2014/main" id="{87AEE5AB-5DEC-DC89-9B0F-83FD59EEAF7F}"/>
              </a:ext>
            </a:extLst>
          </p:cNvPr>
          <p:cNvSpPr/>
          <p:nvPr/>
        </p:nvSpPr>
        <p:spPr>
          <a:xfrm>
            <a:off x="366647" y="902845"/>
            <a:ext cx="8304900" cy="3029818"/>
          </a:xfrm>
          <a:prstGeom prst="roundRect">
            <a:avLst>
              <a:gd name="adj" fmla="val 7233"/>
            </a:avLst>
          </a:prstGeom>
          <a:solidFill>
            <a:srgbClr val="F3F2E9"/>
          </a:solidFill>
          <a:ln>
            <a:noFill/>
          </a:ln>
          <a:effectLst>
            <a:outerShdw blurRad="81297" dist="27099" dir="9000000" algn="bl" rotWithShape="0">
              <a:srgbClr val="000000">
                <a:alpha val="24313"/>
              </a:srgbClr>
            </a:outerShdw>
          </a:effectLst>
        </p:spPr>
        <p:txBody>
          <a:bodyPr spcFirstLastPara="1" wrap="square" lIns="65050" tIns="65050" rIns="65050" bIns="650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5">
            <a:extLst>
              <a:ext uri="{FF2B5EF4-FFF2-40B4-BE49-F238E27FC236}">
                <a16:creationId xmlns:a16="http://schemas.microsoft.com/office/drawing/2014/main" id="{148B1F4A-AA6F-C501-3B2D-AC1DBE0A0636}"/>
              </a:ext>
            </a:extLst>
          </p:cNvPr>
          <p:cNvSpPr/>
          <p:nvPr/>
        </p:nvSpPr>
        <p:spPr>
          <a:xfrm>
            <a:off x="1724721" y="2650861"/>
            <a:ext cx="5977054" cy="752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Montserrat SemiBold"/>
              <a:cs typeface="Montserrat SemiBold"/>
              <a:sym typeface="Montserrat SemiBold"/>
            </a:endParaRPr>
          </a:p>
        </p:txBody>
      </p:sp>
      <p:graphicFrame>
        <p:nvGraphicFramePr>
          <p:cNvPr id="16" name="Таблиця 15">
            <a:extLst>
              <a:ext uri="{FF2B5EF4-FFF2-40B4-BE49-F238E27FC236}">
                <a16:creationId xmlns:a16="http://schemas.microsoft.com/office/drawing/2014/main" id="{30722788-F1A3-0F0C-A094-2AE2B6C14A1C}"/>
              </a:ext>
            </a:extLst>
          </p:cNvPr>
          <p:cNvGraphicFramePr>
            <a:graphicFrameLocks noGrp="1"/>
          </p:cNvGraphicFramePr>
          <p:nvPr/>
        </p:nvGraphicFramePr>
        <p:xfrm>
          <a:off x="575747" y="1036332"/>
          <a:ext cx="7886700" cy="270852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77051">
                  <a:extLst>
                    <a:ext uri="{9D8B030D-6E8A-4147-A177-3AD203B41FA5}">
                      <a16:colId xmlns:a16="http://schemas.microsoft.com/office/drawing/2014/main" val="928819261"/>
                    </a:ext>
                  </a:extLst>
                </a:gridCol>
                <a:gridCol w="7309649">
                  <a:extLst>
                    <a:ext uri="{9D8B030D-6E8A-4147-A177-3AD203B41FA5}">
                      <a16:colId xmlns:a16="http://schemas.microsoft.com/office/drawing/2014/main" val="134576161"/>
                    </a:ext>
                  </a:extLst>
                </a:gridCol>
              </a:tblGrid>
              <a:tr h="993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uk-UA" sz="1400" b="1" dirty="0">
                        <a:solidFill>
                          <a:srgbClr val="333333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Montserrat" panose="00000500000000000000" pitchFamily="2" charset="-52"/>
                        </a:rPr>
                        <a:t>Ідентифікаційні дані про майно (згідно з п. 8 Порядку № 1103) та про узуфруктарія (найменування та номер в ЄДР).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i="1" u="sng" dirty="0">
                          <a:effectLst/>
                          <a:latin typeface="Montserrat" panose="00000500000000000000" pitchFamily="2" charset="-52"/>
                        </a:rPr>
                        <a:t>Додатково бажано (опція) вказати від кого кому передається майно (зразок)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6818745"/>
                  </a:ext>
                </a:extLst>
              </a:tr>
              <a:tr h="550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uk-UA" sz="1400" b="1" dirty="0">
                        <a:solidFill>
                          <a:srgbClr val="333333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uk-UA" sz="1400" b="0" i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строк, на який встановлено право узуфрукта державного/комунального майна (п’ять років або безстроково);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uk-UA" sz="1400" b="0" i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цільове призначення використання майна на праві узуфрукта державного/комунального майна;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uk-UA" sz="1400" b="0" i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умови володіння і користування майном на праві узуфрукта державного/комунального майна;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uk-UA" sz="1400" b="0" i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підстави припинення права узуфрукта державного/комунального майна, встановлені законом.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0824118"/>
                  </a:ext>
                </a:extLst>
              </a:tr>
            </a:tbl>
          </a:graphicData>
        </a:graphic>
      </p:graphicFrame>
      <p:sp>
        <p:nvSpPr>
          <p:cNvPr id="20" name="Google Shape;252;p28">
            <a:extLst>
              <a:ext uri="{FF2B5EF4-FFF2-40B4-BE49-F238E27FC236}">
                <a16:creationId xmlns:a16="http://schemas.microsoft.com/office/drawing/2014/main" id="{37159568-5511-46FC-2E81-AE1CA054715D}"/>
              </a:ext>
            </a:extLst>
          </p:cNvPr>
          <p:cNvSpPr/>
          <p:nvPr/>
        </p:nvSpPr>
        <p:spPr>
          <a:xfrm>
            <a:off x="681553" y="1063735"/>
            <a:ext cx="354882" cy="226267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25" tIns="28525" rIns="28525" bIns="285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tabLst/>
              <a:defRPr/>
            </a:pPr>
            <a:r>
              <a:rPr kumimoji="0" lang="uk-UA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-52"/>
                <a:cs typeface="Arial"/>
                <a:sym typeface="Arial"/>
              </a:rPr>
              <a:t>1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-52"/>
              <a:cs typeface="Arial"/>
              <a:sym typeface="Arial"/>
            </a:endParaRPr>
          </a:p>
        </p:txBody>
      </p:sp>
      <p:sp>
        <p:nvSpPr>
          <p:cNvPr id="21" name="Google Shape;252;p28">
            <a:extLst>
              <a:ext uri="{FF2B5EF4-FFF2-40B4-BE49-F238E27FC236}">
                <a16:creationId xmlns:a16="http://schemas.microsoft.com/office/drawing/2014/main" id="{5DBC5B61-9B22-521B-A3B8-1F1A2BD7FFDC}"/>
              </a:ext>
            </a:extLst>
          </p:cNvPr>
          <p:cNvSpPr/>
          <p:nvPr/>
        </p:nvSpPr>
        <p:spPr>
          <a:xfrm>
            <a:off x="681553" y="2090655"/>
            <a:ext cx="354882" cy="226267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25" tIns="28525" rIns="28525" bIns="285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tabLst/>
              <a:defRPr/>
            </a:pPr>
            <a:r>
              <a:rPr kumimoji="0" lang="uk-UA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-52"/>
                <a:cs typeface="Arial"/>
                <a:sym typeface="Arial"/>
              </a:rPr>
              <a:t>2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-52"/>
              <a:cs typeface="Arial"/>
              <a:sym typeface="Arial"/>
            </a:endParaRPr>
          </a:p>
        </p:txBody>
      </p:sp>
      <p:sp>
        <p:nvSpPr>
          <p:cNvPr id="7" name="Google Shape;150;p25">
            <a:extLst>
              <a:ext uri="{FF2B5EF4-FFF2-40B4-BE49-F238E27FC236}">
                <a16:creationId xmlns:a16="http://schemas.microsoft.com/office/drawing/2014/main" id="{B6ABEEFA-D2F1-B309-F595-3FE2A68DA725}"/>
              </a:ext>
            </a:extLst>
          </p:cNvPr>
          <p:cNvSpPr/>
          <p:nvPr/>
        </p:nvSpPr>
        <p:spPr>
          <a:xfrm>
            <a:off x="5378125" y="3706448"/>
            <a:ext cx="2925816" cy="534208"/>
          </a:xfrm>
          <a:prstGeom prst="roundRect">
            <a:avLst>
              <a:gd name="adj" fmla="val 7233"/>
            </a:avLst>
          </a:prstGeom>
          <a:solidFill>
            <a:srgbClr val="23CBB3"/>
          </a:solidFill>
          <a:ln>
            <a:noFill/>
          </a:ln>
          <a:effectLst>
            <a:outerShdw blurRad="81297" dist="27099" dir="9000000" algn="bl" rotWithShape="0">
              <a:srgbClr val="000000">
                <a:alpha val="24313"/>
              </a:srgbClr>
            </a:outerShdw>
          </a:effectLst>
        </p:spPr>
        <p:txBody>
          <a:bodyPr spcFirstLastPara="1" wrap="square" lIns="65050" tIns="65050" rIns="65050" bIns="6505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lang="uk-UA" b="1" cap="all" dirty="0">
                <a:solidFill>
                  <a:schemeClr val="bg1"/>
                </a:solidFill>
                <a:latin typeface="Montserrat" panose="00000500000000000000" pitchFamily="2" charset="-52"/>
                <a:ea typeface="Calibri"/>
                <a:cs typeface="Calibri"/>
                <a:sym typeface="Calibri"/>
              </a:rPr>
              <a:t>Обов’язкові умови</a:t>
            </a:r>
            <a:endParaRPr kumimoji="0" sz="1400" b="1" i="0" u="none" strike="noStrike" kern="0" cap="all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-52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20;g37e54b479ab_0_66">
            <a:extLst>
              <a:ext uri="{FF2B5EF4-FFF2-40B4-BE49-F238E27FC236}">
                <a16:creationId xmlns:a16="http://schemas.microsoft.com/office/drawing/2014/main" id="{A2546E8F-54FE-BE03-9BE6-368D66DEBA08}"/>
              </a:ext>
            </a:extLst>
          </p:cNvPr>
          <p:cNvSpPr/>
          <p:nvPr/>
        </p:nvSpPr>
        <p:spPr>
          <a:xfrm>
            <a:off x="4918975" y="3647192"/>
            <a:ext cx="601288" cy="597924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100" tIns="68100" rIns="68100" bIns="6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2"/>
              <a:buFont typeface="Arial"/>
              <a:buNone/>
            </a:pPr>
            <a:endParaRPr sz="104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Рисунок 9" descr="Зображення, що містить чорний, темрява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D91657CC-1E96-C955-E717-C40D837F657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4950110" y="3701988"/>
            <a:ext cx="539018" cy="53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749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>
          <a:extLst>
            <a:ext uri="{FF2B5EF4-FFF2-40B4-BE49-F238E27FC236}">
              <a16:creationId xmlns:a16="http://schemas.microsoft.com/office/drawing/2014/main" id="{4DAA9012-AAFF-42C8-C8D7-D4426E252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>
            <a:extLst>
              <a:ext uri="{FF2B5EF4-FFF2-40B4-BE49-F238E27FC236}">
                <a16:creationId xmlns:a16="http://schemas.microsoft.com/office/drawing/2014/main" id="{A731AB10-0BEA-77D9-429C-DC278561A3C3}"/>
              </a:ext>
            </a:extLst>
          </p:cNvPr>
          <p:cNvSpPr/>
          <p:nvPr/>
        </p:nvSpPr>
        <p:spPr>
          <a:xfrm>
            <a:off x="575242" y="366936"/>
            <a:ext cx="7832777" cy="319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800" b="1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Що ще у рішенні</a:t>
            </a:r>
            <a:r>
              <a:rPr lang="uk-UA" sz="1800" b="1" dirty="0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kumimoji="0" sz="1800" b="0" i="0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5">
            <a:extLst>
              <a:ext uri="{FF2B5EF4-FFF2-40B4-BE49-F238E27FC236}">
                <a16:creationId xmlns:a16="http://schemas.microsoft.com/office/drawing/2014/main" id="{3E738C42-C982-07AB-3567-AAA021170DE9}"/>
              </a:ext>
            </a:extLst>
          </p:cNvPr>
          <p:cNvSpPr/>
          <p:nvPr/>
        </p:nvSpPr>
        <p:spPr>
          <a:xfrm flipH="1">
            <a:off x="7951500" y="4438725"/>
            <a:ext cx="1192500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E9"/>
              </a:buClr>
              <a:buSzPts val="11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5">
            <a:extLst>
              <a:ext uri="{FF2B5EF4-FFF2-40B4-BE49-F238E27FC236}">
                <a16:creationId xmlns:a16="http://schemas.microsoft.com/office/drawing/2014/main" id="{A0B774C7-EE9E-50E3-CC24-2086DE21CAF9}"/>
              </a:ext>
            </a:extLst>
          </p:cNvPr>
          <p:cNvSpPr/>
          <p:nvPr/>
        </p:nvSpPr>
        <p:spPr>
          <a:xfrm>
            <a:off x="366647" y="902845"/>
            <a:ext cx="8304900" cy="2778466"/>
          </a:xfrm>
          <a:prstGeom prst="roundRect">
            <a:avLst>
              <a:gd name="adj" fmla="val 7233"/>
            </a:avLst>
          </a:prstGeom>
          <a:solidFill>
            <a:srgbClr val="F3F2E9"/>
          </a:solidFill>
          <a:ln>
            <a:noFill/>
          </a:ln>
          <a:effectLst>
            <a:outerShdw blurRad="81297" dist="27099" dir="9000000" algn="bl" rotWithShape="0">
              <a:srgbClr val="000000">
                <a:alpha val="24313"/>
              </a:srgbClr>
            </a:outerShdw>
          </a:effectLst>
        </p:spPr>
        <p:txBody>
          <a:bodyPr spcFirstLastPara="1" wrap="square" lIns="65050" tIns="65050" rIns="65050" bIns="650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5">
            <a:extLst>
              <a:ext uri="{FF2B5EF4-FFF2-40B4-BE49-F238E27FC236}">
                <a16:creationId xmlns:a16="http://schemas.microsoft.com/office/drawing/2014/main" id="{0CF8F063-87BF-A192-B4A8-B8CA63A1322C}"/>
              </a:ext>
            </a:extLst>
          </p:cNvPr>
          <p:cNvSpPr/>
          <p:nvPr/>
        </p:nvSpPr>
        <p:spPr>
          <a:xfrm>
            <a:off x="1724721" y="2650861"/>
            <a:ext cx="5977054" cy="752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Montserrat SemiBold"/>
              <a:cs typeface="Montserrat SemiBold"/>
              <a:sym typeface="Montserrat SemiBold"/>
            </a:endParaRPr>
          </a:p>
        </p:txBody>
      </p:sp>
      <p:graphicFrame>
        <p:nvGraphicFramePr>
          <p:cNvPr id="16" name="Таблиця 15">
            <a:extLst>
              <a:ext uri="{FF2B5EF4-FFF2-40B4-BE49-F238E27FC236}">
                <a16:creationId xmlns:a16="http://schemas.microsoft.com/office/drawing/2014/main" id="{AD46306D-9C86-2C23-FDC4-248DDF2904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224423"/>
              </p:ext>
            </p:extLst>
          </p:nvPr>
        </p:nvGraphicFramePr>
        <p:xfrm>
          <a:off x="575747" y="1036332"/>
          <a:ext cx="7886700" cy="248299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77051">
                  <a:extLst>
                    <a:ext uri="{9D8B030D-6E8A-4147-A177-3AD203B41FA5}">
                      <a16:colId xmlns:a16="http://schemas.microsoft.com/office/drawing/2014/main" val="928819261"/>
                    </a:ext>
                  </a:extLst>
                </a:gridCol>
                <a:gridCol w="7309649">
                  <a:extLst>
                    <a:ext uri="{9D8B030D-6E8A-4147-A177-3AD203B41FA5}">
                      <a16:colId xmlns:a16="http://schemas.microsoft.com/office/drawing/2014/main" val="134576161"/>
                    </a:ext>
                  </a:extLst>
                </a:gridCol>
              </a:tblGrid>
              <a:tr h="3460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uk-UA" sz="1400" b="1" dirty="0">
                        <a:solidFill>
                          <a:srgbClr val="333333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Montserrat" panose="00000500000000000000" pitchFamily="2" charset="-52"/>
                        </a:rPr>
                        <a:t>Порядок інформування узуфруктарія;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6818745"/>
                  </a:ext>
                </a:extLst>
              </a:tr>
              <a:tr h="550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uk-UA" sz="1400" b="1" dirty="0">
                        <a:solidFill>
                          <a:srgbClr val="333333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uk-UA" sz="1400" b="0" i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Виконавчий ОМС, до сфери якого віднесене управління майном, щодо якого встановлено узуфрукт;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0824118"/>
                  </a:ext>
                </a:extLst>
              </a:tr>
              <a:tr h="3193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uk-UA" sz="1400" b="1" dirty="0">
                        <a:solidFill>
                          <a:srgbClr val="333333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uk-UA" sz="1400" b="0" i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Порядок контролю, строки припинення у разі порушення умов;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1258716"/>
                  </a:ext>
                </a:extLst>
              </a:tr>
              <a:tr h="3193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uk-UA" sz="1400" b="1" dirty="0">
                        <a:solidFill>
                          <a:srgbClr val="333333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uk-UA" sz="1400" b="0" i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Порядок розірвання за ініціативою узуфруктарія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5439028"/>
                  </a:ext>
                </a:extLst>
              </a:tr>
              <a:tr h="5210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uk-UA" sz="1400" b="1" dirty="0">
                        <a:solidFill>
                          <a:srgbClr val="333333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uk-UA" sz="1400" b="0" i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Наслідки загибелі, істотного псування, неповернення майна узуфруктарієм, перехід ризиків під час повернення; 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7175311"/>
                  </a:ext>
                </a:extLst>
              </a:tr>
              <a:tr h="3720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uk-UA" sz="1400" b="1" dirty="0">
                        <a:solidFill>
                          <a:srgbClr val="333333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uk-UA" sz="1400" b="0" i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Порядок та строки фізичної передачі, контроль за реєстрацією у ДРП (у разі потреби) та відображення операції у бухобліку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1115469"/>
                  </a:ext>
                </a:extLst>
              </a:tr>
            </a:tbl>
          </a:graphicData>
        </a:graphic>
      </p:graphicFrame>
      <p:sp>
        <p:nvSpPr>
          <p:cNvPr id="20" name="Google Shape;252;p28">
            <a:extLst>
              <a:ext uri="{FF2B5EF4-FFF2-40B4-BE49-F238E27FC236}">
                <a16:creationId xmlns:a16="http://schemas.microsoft.com/office/drawing/2014/main" id="{DFD774AB-0BEF-3332-83BD-EAFB19E37390}"/>
              </a:ext>
            </a:extLst>
          </p:cNvPr>
          <p:cNvSpPr/>
          <p:nvPr/>
        </p:nvSpPr>
        <p:spPr>
          <a:xfrm>
            <a:off x="681553" y="1063735"/>
            <a:ext cx="354882" cy="226267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25" tIns="28525" rIns="28525" bIns="285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tabLst/>
              <a:defRPr/>
            </a:pPr>
            <a:r>
              <a:rPr lang="uk-UA" b="1" dirty="0">
                <a:solidFill>
                  <a:srgbClr val="FFFFFF"/>
                </a:solidFill>
                <a:latin typeface="Montserrat" panose="00000500000000000000" pitchFamily="2" charset="-52"/>
              </a:rPr>
              <a:t>3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-52"/>
              <a:cs typeface="Arial"/>
              <a:sym typeface="Arial"/>
            </a:endParaRPr>
          </a:p>
        </p:txBody>
      </p:sp>
      <p:sp>
        <p:nvSpPr>
          <p:cNvPr id="21" name="Google Shape;252;p28">
            <a:extLst>
              <a:ext uri="{FF2B5EF4-FFF2-40B4-BE49-F238E27FC236}">
                <a16:creationId xmlns:a16="http://schemas.microsoft.com/office/drawing/2014/main" id="{8D0DB14C-092A-EDF8-A3F0-CC80EE868B70}"/>
              </a:ext>
            </a:extLst>
          </p:cNvPr>
          <p:cNvSpPr/>
          <p:nvPr/>
        </p:nvSpPr>
        <p:spPr>
          <a:xfrm>
            <a:off x="681553" y="1406442"/>
            <a:ext cx="354882" cy="226267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25" tIns="28525" rIns="28525" bIns="285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tabLst/>
              <a:defRPr/>
            </a:pPr>
            <a:r>
              <a:rPr lang="uk-UA" b="1" dirty="0">
                <a:solidFill>
                  <a:srgbClr val="FFFFFF"/>
                </a:solidFill>
                <a:latin typeface="Montserrat" panose="00000500000000000000" pitchFamily="2" charset="-52"/>
              </a:rPr>
              <a:t>4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-52"/>
              <a:cs typeface="Arial"/>
              <a:sym typeface="Arial"/>
            </a:endParaRPr>
          </a:p>
        </p:txBody>
      </p:sp>
      <p:sp>
        <p:nvSpPr>
          <p:cNvPr id="22" name="Google Shape;252;p28">
            <a:extLst>
              <a:ext uri="{FF2B5EF4-FFF2-40B4-BE49-F238E27FC236}">
                <a16:creationId xmlns:a16="http://schemas.microsoft.com/office/drawing/2014/main" id="{B64F771E-75F7-D319-39F6-637246850604}"/>
              </a:ext>
            </a:extLst>
          </p:cNvPr>
          <p:cNvSpPr/>
          <p:nvPr/>
        </p:nvSpPr>
        <p:spPr>
          <a:xfrm>
            <a:off x="681553" y="1938840"/>
            <a:ext cx="354882" cy="226267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25" tIns="28525" rIns="28525" bIns="285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tabLst/>
              <a:defRPr/>
            </a:pPr>
            <a:r>
              <a:rPr lang="uk-UA" b="1" dirty="0">
                <a:solidFill>
                  <a:srgbClr val="FFFFFF"/>
                </a:solidFill>
                <a:latin typeface="Montserrat" panose="00000500000000000000" pitchFamily="2" charset="-52"/>
              </a:rPr>
              <a:t>5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-52"/>
              <a:cs typeface="Arial"/>
              <a:sym typeface="Arial"/>
            </a:endParaRPr>
          </a:p>
        </p:txBody>
      </p:sp>
      <p:sp>
        <p:nvSpPr>
          <p:cNvPr id="23" name="Google Shape;252;p28">
            <a:extLst>
              <a:ext uri="{FF2B5EF4-FFF2-40B4-BE49-F238E27FC236}">
                <a16:creationId xmlns:a16="http://schemas.microsoft.com/office/drawing/2014/main" id="{ED124E12-269A-D09B-83AB-265F617DDB4E}"/>
              </a:ext>
            </a:extLst>
          </p:cNvPr>
          <p:cNvSpPr/>
          <p:nvPr/>
        </p:nvSpPr>
        <p:spPr>
          <a:xfrm>
            <a:off x="680023" y="2277158"/>
            <a:ext cx="354882" cy="226267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25" tIns="28525" rIns="28525" bIns="285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tabLst/>
              <a:defRPr/>
            </a:pPr>
            <a:r>
              <a:rPr lang="uk-UA" b="1" dirty="0">
                <a:solidFill>
                  <a:srgbClr val="FFFFFF"/>
                </a:solidFill>
                <a:latin typeface="Montserrat" panose="00000500000000000000" pitchFamily="2" charset="-52"/>
              </a:rPr>
              <a:t>6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-52"/>
              <a:cs typeface="Arial"/>
              <a:sym typeface="Arial"/>
            </a:endParaRPr>
          </a:p>
        </p:txBody>
      </p:sp>
      <p:sp>
        <p:nvSpPr>
          <p:cNvPr id="24" name="Google Shape;252;p28">
            <a:extLst>
              <a:ext uri="{FF2B5EF4-FFF2-40B4-BE49-F238E27FC236}">
                <a16:creationId xmlns:a16="http://schemas.microsoft.com/office/drawing/2014/main" id="{1FB7EEE7-6AC8-8E43-DC51-D38E4B22934F}"/>
              </a:ext>
            </a:extLst>
          </p:cNvPr>
          <p:cNvSpPr/>
          <p:nvPr/>
        </p:nvSpPr>
        <p:spPr>
          <a:xfrm>
            <a:off x="680023" y="2615476"/>
            <a:ext cx="354882" cy="226267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25" tIns="28525" rIns="28525" bIns="285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tabLst/>
              <a:defRPr/>
            </a:pPr>
            <a:r>
              <a:rPr lang="uk-UA" b="1" dirty="0">
                <a:solidFill>
                  <a:srgbClr val="FFFFFF"/>
                </a:solidFill>
                <a:latin typeface="Montserrat" panose="00000500000000000000" pitchFamily="2" charset="-52"/>
              </a:rPr>
              <a:t>7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-52"/>
              <a:cs typeface="Arial"/>
              <a:sym typeface="Arial"/>
            </a:endParaRPr>
          </a:p>
        </p:txBody>
      </p:sp>
      <p:sp>
        <p:nvSpPr>
          <p:cNvPr id="2" name="Google Shape;148;p25">
            <a:extLst>
              <a:ext uri="{FF2B5EF4-FFF2-40B4-BE49-F238E27FC236}">
                <a16:creationId xmlns:a16="http://schemas.microsoft.com/office/drawing/2014/main" id="{7C188AC7-B884-F55B-805E-B582352341B3}"/>
              </a:ext>
            </a:extLst>
          </p:cNvPr>
          <p:cNvSpPr/>
          <p:nvPr/>
        </p:nvSpPr>
        <p:spPr>
          <a:xfrm>
            <a:off x="575242" y="3758599"/>
            <a:ext cx="7832777" cy="319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uk-UA" sz="1800" b="1" dirty="0">
                <a:latin typeface="Montserrat"/>
                <a:ea typeface="Montserrat"/>
                <a:cs typeface="Montserrat"/>
                <a:sym typeface="Montserrat"/>
              </a:rPr>
              <a:t>А щ</a:t>
            </a:r>
            <a:r>
              <a:rPr kumimoji="0" lang="uk-UA" sz="1800" b="1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о по договору?</a:t>
            </a:r>
            <a:endParaRPr kumimoji="0" sz="1800" b="0" i="0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150;p25">
            <a:extLst>
              <a:ext uri="{FF2B5EF4-FFF2-40B4-BE49-F238E27FC236}">
                <a16:creationId xmlns:a16="http://schemas.microsoft.com/office/drawing/2014/main" id="{C6F28B2D-2741-40B8-B26D-A5A09CB40DF8}"/>
              </a:ext>
            </a:extLst>
          </p:cNvPr>
          <p:cNvSpPr/>
          <p:nvPr/>
        </p:nvSpPr>
        <p:spPr>
          <a:xfrm>
            <a:off x="1371122" y="4155659"/>
            <a:ext cx="2925816" cy="648693"/>
          </a:xfrm>
          <a:prstGeom prst="roundRect">
            <a:avLst>
              <a:gd name="adj" fmla="val 7233"/>
            </a:avLst>
          </a:prstGeom>
          <a:solidFill>
            <a:srgbClr val="23CBB3"/>
          </a:solidFill>
          <a:ln>
            <a:noFill/>
          </a:ln>
          <a:effectLst>
            <a:outerShdw blurRad="81297" dist="27099" dir="9000000" algn="bl" rotWithShape="0">
              <a:srgbClr val="000000">
                <a:alpha val="24313"/>
              </a:srgbClr>
            </a:outerShdw>
          </a:effectLst>
        </p:spPr>
        <p:txBody>
          <a:bodyPr spcFirstLastPara="1" wrap="square" lIns="65050" tIns="65050" rIns="65050" bIns="6505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uk-UA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-52"/>
                <a:ea typeface="Calibri"/>
                <a:cs typeface="Calibri"/>
                <a:sym typeface="Calibri"/>
              </a:rPr>
              <a:t>ДОГОВІР НЕ ПОТРІБНИЙ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-52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20;g37e54b479ab_0_66">
            <a:extLst>
              <a:ext uri="{FF2B5EF4-FFF2-40B4-BE49-F238E27FC236}">
                <a16:creationId xmlns:a16="http://schemas.microsoft.com/office/drawing/2014/main" id="{FEFD4741-2517-7CB4-ED48-97D6FFF1ED85}"/>
              </a:ext>
            </a:extLst>
          </p:cNvPr>
          <p:cNvSpPr/>
          <p:nvPr/>
        </p:nvSpPr>
        <p:spPr>
          <a:xfrm>
            <a:off x="494315" y="4155659"/>
            <a:ext cx="702584" cy="648693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100" tIns="68100" rIns="68100" bIns="6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2"/>
              <a:buFont typeface="Arial"/>
              <a:buNone/>
            </a:pPr>
            <a:endParaRPr sz="104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124;g37e54b479ab_0_66">
            <a:extLst>
              <a:ext uri="{FF2B5EF4-FFF2-40B4-BE49-F238E27FC236}">
                <a16:creationId xmlns:a16="http://schemas.microsoft.com/office/drawing/2014/main" id="{FAD4DB51-B378-494D-83E0-BAB0B3DCE2E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1498" y="4251180"/>
            <a:ext cx="514525" cy="5145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52;p28">
            <a:extLst>
              <a:ext uri="{FF2B5EF4-FFF2-40B4-BE49-F238E27FC236}">
                <a16:creationId xmlns:a16="http://schemas.microsoft.com/office/drawing/2014/main" id="{FDB2D00D-1662-60D7-D4EB-231723988F4E}"/>
              </a:ext>
            </a:extLst>
          </p:cNvPr>
          <p:cNvSpPr/>
          <p:nvPr/>
        </p:nvSpPr>
        <p:spPr>
          <a:xfrm>
            <a:off x="680022" y="3095010"/>
            <a:ext cx="354882" cy="226267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25" tIns="28525" rIns="28525" bIns="285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tabLst/>
              <a:defRPr/>
            </a:pPr>
            <a:r>
              <a:rPr kumimoji="0" lang="uk-UA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-52"/>
                <a:cs typeface="Arial"/>
                <a:sym typeface="Arial"/>
              </a:rPr>
              <a:t>8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-5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0786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>
          <a:extLst>
            <a:ext uri="{FF2B5EF4-FFF2-40B4-BE49-F238E27FC236}">
              <a16:creationId xmlns:a16="http://schemas.microsoft.com/office/drawing/2014/main" id="{4E4619C0-AC6D-59FD-A08D-7DA789795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>
            <a:extLst>
              <a:ext uri="{FF2B5EF4-FFF2-40B4-BE49-F238E27FC236}">
                <a16:creationId xmlns:a16="http://schemas.microsoft.com/office/drawing/2014/main" id="{70B974CE-C4CE-4CE7-02F7-5135E3429624}"/>
              </a:ext>
            </a:extLst>
          </p:cNvPr>
          <p:cNvSpPr/>
          <p:nvPr/>
        </p:nvSpPr>
        <p:spPr>
          <a:xfrm>
            <a:off x="575243" y="366936"/>
            <a:ext cx="6500472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 зв’язку з цим ви питали:</a:t>
            </a:r>
            <a:endParaRPr sz="18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5">
            <a:extLst>
              <a:ext uri="{FF2B5EF4-FFF2-40B4-BE49-F238E27FC236}">
                <a16:creationId xmlns:a16="http://schemas.microsoft.com/office/drawing/2014/main" id="{C4E50459-DCF7-45B4-DC3A-AFCAF9DEEBF4}"/>
              </a:ext>
            </a:extLst>
          </p:cNvPr>
          <p:cNvSpPr/>
          <p:nvPr/>
        </p:nvSpPr>
        <p:spPr>
          <a:xfrm flipH="1">
            <a:off x="7951500" y="4438725"/>
            <a:ext cx="1192500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E9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5">
            <a:extLst>
              <a:ext uri="{FF2B5EF4-FFF2-40B4-BE49-F238E27FC236}">
                <a16:creationId xmlns:a16="http://schemas.microsoft.com/office/drawing/2014/main" id="{C1D6BE02-097D-99D7-1046-6F3376B206B7}"/>
              </a:ext>
            </a:extLst>
          </p:cNvPr>
          <p:cNvSpPr/>
          <p:nvPr/>
        </p:nvSpPr>
        <p:spPr>
          <a:xfrm>
            <a:off x="532222" y="881238"/>
            <a:ext cx="7920402" cy="3802273"/>
          </a:xfrm>
          <a:prstGeom prst="roundRect">
            <a:avLst>
              <a:gd name="adj" fmla="val 7233"/>
            </a:avLst>
          </a:prstGeom>
          <a:solidFill>
            <a:srgbClr val="F3F2E9"/>
          </a:solidFill>
          <a:ln>
            <a:noFill/>
          </a:ln>
          <a:effectLst>
            <a:outerShdw blurRad="81297" dist="27099" dir="9000000" algn="bl" rotWithShape="0">
              <a:srgbClr val="000000">
                <a:alpha val="24313"/>
              </a:srgbClr>
            </a:outerShdw>
          </a:effectLst>
        </p:spPr>
        <p:txBody>
          <a:bodyPr spcFirstLastPara="1" wrap="square" lIns="65050" tIns="65050" rIns="65050" bIns="6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b="0" i="0" u="none" strike="noStrike" cap="none" dirty="0">
              <a:solidFill>
                <a:srgbClr val="000000"/>
              </a:solidFill>
              <a:latin typeface="Montserrat" panose="00000500000000000000" pitchFamily="2" charset="-52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B8708161-80DB-73B3-DDC5-8047363956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915435"/>
              </p:ext>
            </p:extLst>
          </p:nvPr>
        </p:nvGraphicFramePr>
        <p:xfrm>
          <a:off x="839879" y="1152503"/>
          <a:ext cx="7347297" cy="3337721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72179">
                  <a:extLst>
                    <a:ext uri="{9D8B030D-6E8A-4147-A177-3AD203B41FA5}">
                      <a16:colId xmlns:a16="http://schemas.microsoft.com/office/drawing/2014/main" val="1987831800"/>
                    </a:ext>
                  </a:extLst>
                </a:gridCol>
                <a:gridCol w="6775118">
                  <a:extLst>
                    <a:ext uri="{9D8B030D-6E8A-4147-A177-3AD203B41FA5}">
                      <a16:colId xmlns:a16="http://schemas.microsoft.com/office/drawing/2014/main" val="2164560896"/>
                    </a:ext>
                  </a:extLst>
                </a:gridCol>
              </a:tblGrid>
              <a:tr h="5670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uk-UA" sz="1400" dirty="0">
                        <a:effectLst/>
                        <a:latin typeface="Montserrat" panose="00000500000000000000" pitchFamily="2" charset="-52"/>
                        <a:ea typeface="Aptos"/>
                        <a:cs typeface="Apto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Надання в оренду комунального майна щодо якого встановлений узуфрукт</a:t>
                      </a:r>
                      <a:r>
                        <a:rPr lang="uk-UA" sz="1400" dirty="0">
                          <a:effectLst/>
                          <a:latin typeface="Montserrat" panose="00000500000000000000" pitchFamily="2" charset="-52"/>
                        </a:rPr>
                        <a:t>? Використання майна для платних послуг?</a:t>
                      </a:r>
                      <a:endParaRPr lang="uk-UA" sz="1400" dirty="0">
                        <a:effectLst/>
                        <a:latin typeface="Montserrat" panose="00000500000000000000" pitchFamily="2" charset="-52"/>
                        <a:ea typeface="Aptos"/>
                        <a:cs typeface="Apto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7860908"/>
                  </a:ext>
                </a:extLst>
              </a:tr>
              <a:tr h="6519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uk-UA" sz="1400" dirty="0">
                        <a:effectLst/>
                        <a:latin typeface="Montserrat" panose="00000500000000000000" pitchFamily="2" charset="-52"/>
                        <a:ea typeface="Aptos"/>
                        <a:cs typeface="Apto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Чи можна на праві узуфрукта передавати приміщення в одному об'єкті нерухомості різним юридичним особам</a:t>
                      </a:r>
                      <a:r>
                        <a:rPr lang="uk-UA" sz="1400" dirty="0">
                          <a:effectLst/>
                          <a:latin typeface="Montserrat" panose="00000500000000000000" pitchFamily="2" charset="-52"/>
                        </a:rPr>
                        <a:t>?</a:t>
                      </a:r>
                      <a:endParaRPr lang="uk-UA" sz="1400" dirty="0">
                        <a:effectLst/>
                        <a:latin typeface="Montserrat" panose="00000500000000000000" pitchFamily="2" charset="-52"/>
                        <a:ea typeface="Aptos"/>
                        <a:cs typeface="Apto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6216380"/>
                  </a:ext>
                </a:extLst>
              </a:tr>
              <a:tr h="624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uk-UA" sz="1400" dirty="0">
                        <a:effectLst/>
                        <a:latin typeface="Montserrat" panose="00000500000000000000" pitchFamily="2" charset="-52"/>
                        <a:ea typeface="Aptos"/>
                        <a:cs typeface="Apto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Чи потрібно затверджувати порядок передачі комунального майна на праві узуфрукта відповідної громади?</a:t>
                      </a:r>
                      <a:endParaRPr lang="uk-UA" sz="1400" dirty="0">
                        <a:effectLst/>
                        <a:latin typeface="Montserrat" panose="00000500000000000000" pitchFamily="2" charset="-52"/>
                        <a:ea typeface="Aptos"/>
                        <a:cs typeface="Apto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643418"/>
                  </a:ext>
                </a:extLst>
              </a:tr>
              <a:tr h="8326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uk-UA" sz="1400" dirty="0">
                        <a:effectLst/>
                        <a:latin typeface="Montserrat" panose="00000500000000000000" pitchFamily="2" charset="-52"/>
                        <a:ea typeface="Aptos"/>
                        <a:cs typeface="Apto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Чи обов'язковою вимогою є зазначення саме в рішенні особливості користування майном переданим на праві узуфрукта комунального майна?</a:t>
                      </a:r>
                      <a:endParaRPr lang="uk-UA" sz="1400" dirty="0">
                        <a:effectLst/>
                        <a:latin typeface="Montserrat" panose="00000500000000000000" pitchFamily="2" charset="-52"/>
                        <a:ea typeface="Aptos"/>
                        <a:cs typeface="Apto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15433"/>
                  </a:ext>
                </a:extLst>
              </a:tr>
              <a:tr h="6616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uk-UA" sz="1400" dirty="0">
                        <a:effectLst/>
                        <a:latin typeface="Montserrat" panose="00000500000000000000" pitchFamily="2" charset="-52"/>
                        <a:ea typeface="Aptos"/>
                        <a:cs typeface="Apto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Montserrat" panose="00000500000000000000" pitchFamily="2" charset="-52"/>
                          <a:ea typeface="Aptos"/>
                          <a:cs typeface="Aptos"/>
                        </a:rPr>
                        <a:t>Як вплине інструмент узуфрукту на майно, що передається (отримується) ОМС як гуманітарна допомога?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0326265"/>
                  </a:ext>
                </a:extLst>
              </a:tr>
            </a:tbl>
          </a:graphicData>
        </a:graphic>
      </p:graphicFrame>
      <p:grpSp>
        <p:nvGrpSpPr>
          <p:cNvPr id="3" name="Google Shape;151;p25">
            <a:extLst>
              <a:ext uri="{FF2B5EF4-FFF2-40B4-BE49-F238E27FC236}">
                <a16:creationId xmlns:a16="http://schemas.microsoft.com/office/drawing/2014/main" id="{4D3E49AD-461D-6EFA-30C1-F0F52E60D956}"/>
              </a:ext>
            </a:extLst>
          </p:cNvPr>
          <p:cNvGrpSpPr/>
          <p:nvPr/>
        </p:nvGrpSpPr>
        <p:grpSpPr>
          <a:xfrm>
            <a:off x="897814" y="1222097"/>
            <a:ext cx="301650" cy="301650"/>
            <a:chOff x="2938502" y="4630003"/>
            <a:chExt cx="603300" cy="603300"/>
          </a:xfrm>
        </p:grpSpPr>
        <p:sp>
          <p:nvSpPr>
            <p:cNvPr id="4" name="Google Shape;152;p25">
              <a:extLst>
                <a:ext uri="{FF2B5EF4-FFF2-40B4-BE49-F238E27FC236}">
                  <a16:creationId xmlns:a16="http://schemas.microsoft.com/office/drawing/2014/main" id="{9E0C0872-04A4-196E-96AB-C08D0676E312}"/>
                </a:ext>
              </a:extLst>
            </p:cNvPr>
            <p:cNvSpPr/>
            <p:nvPr/>
          </p:nvSpPr>
          <p:spPr>
            <a:xfrm>
              <a:off x="2938502" y="4630003"/>
              <a:ext cx="603300" cy="603300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475" tIns="34475" rIns="34475" bIns="344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" name="Google Shape;153;p25">
              <a:extLst>
                <a:ext uri="{FF2B5EF4-FFF2-40B4-BE49-F238E27FC236}">
                  <a16:creationId xmlns:a16="http://schemas.microsoft.com/office/drawing/2014/main" id="{86A11CEA-7E5D-F2D0-5542-4A89DDA282A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070448" y="4782938"/>
              <a:ext cx="339469" cy="280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Google Shape;157;p25">
            <a:extLst>
              <a:ext uri="{FF2B5EF4-FFF2-40B4-BE49-F238E27FC236}">
                <a16:creationId xmlns:a16="http://schemas.microsoft.com/office/drawing/2014/main" id="{FA2310A8-B6A4-1DFC-2EF3-92BAB23637B2}"/>
              </a:ext>
            </a:extLst>
          </p:cNvPr>
          <p:cNvGrpSpPr/>
          <p:nvPr/>
        </p:nvGrpSpPr>
        <p:grpSpPr>
          <a:xfrm>
            <a:off x="897814" y="1795011"/>
            <a:ext cx="301650" cy="301650"/>
            <a:chOff x="2938502" y="4630003"/>
            <a:chExt cx="603300" cy="603300"/>
          </a:xfrm>
        </p:grpSpPr>
        <p:sp>
          <p:nvSpPr>
            <p:cNvPr id="7" name="Google Shape;158;p25">
              <a:extLst>
                <a:ext uri="{FF2B5EF4-FFF2-40B4-BE49-F238E27FC236}">
                  <a16:creationId xmlns:a16="http://schemas.microsoft.com/office/drawing/2014/main" id="{B64F6497-9CB3-2EB1-EF38-7F01BC707DE8}"/>
                </a:ext>
              </a:extLst>
            </p:cNvPr>
            <p:cNvSpPr/>
            <p:nvPr/>
          </p:nvSpPr>
          <p:spPr>
            <a:xfrm>
              <a:off x="2938502" y="4630003"/>
              <a:ext cx="603300" cy="603300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475" tIns="34475" rIns="34475" bIns="344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" name="Google Shape;159;p25">
              <a:extLst>
                <a:ext uri="{FF2B5EF4-FFF2-40B4-BE49-F238E27FC236}">
                  <a16:creationId xmlns:a16="http://schemas.microsoft.com/office/drawing/2014/main" id="{DBF28E8B-C5BC-A439-8793-4AE4E26FAEC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070448" y="4782938"/>
              <a:ext cx="339469" cy="280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" name="Google Shape;157;p25">
            <a:extLst>
              <a:ext uri="{FF2B5EF4-FFF2-40B4-BE49-F238E27FC236}">
                <a16:creationId xmlns:a16="http://schemas.microsoft.com/office/drawing/2014/main" id="{0243FB8C-D15E-5D04-FABC-66606A617388}"/>
              </a:ext>
            </a:extLst>
          </p:cNvPr>
          <p:cNvGrpSpPr/>
          <p:nvPr/>
        </p:nvGrpSpPr>
        <p:grpSpPr>
          <a:xfrm>
            <a:off x="890850" y="2424655"/>
            <a:ext cx="301650" cy="301650"/>
            <a:chOff x="2938502" y="4630003"/>
            <a:chExt cx="603300" cy="603300"/>
          </a:xfrm>
        </p:grpSpPr>
        <p:sp>
          <p:nvSpPr>
            <p:cNvPr id="10" name="Google Shape;158;p25">
              <a:extLst>
                <a:ext uri="{FF2B5EF4-FFF2-40B4-BE49-F238E27FC236}">
                  <a16:creationId xmlns:a16="http://schemas.microsoft.com/office/drawing/2014/main" id="{3B323A10-6867-11E8-E7A5-AB6C6651648A}"/>
                </a:ext>
              </a:extLst>
            </p:cNvPr>
            <p:cNvSpPr/>
            <p:nvPr/>
          </p:nvSpPr>
          <p:spPr>
            <a:xfrm>
              <a:off x="2938502" y="4630003"/>
              <a:ext cx="603300" cy="603300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475" tIns="34475" rIns="34475" bIns="344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" name="Google Shape;159;p25">
              <a:extLst>
                <a:ext uri="{FF2B5EF4-FFF2-40B4-BE49-F238E27FC236}">
                  <a16:creationId xmlns:a16="http://schemas.microsoft.com/office/drawing/2014/main" id="{60CDA3A4-FAF4-47B2-BFD3-5B4F0FE3046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070448" y="4782938"/>
              <a:ext cx="339469" cy="280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Google Shape;157;p25">
            <a:extLst>
              <a:ext uri="{FF2B5EF4-FFF2-40B4-BE49-F238E27FC236}">
                <a16:creationId xmlns:a16="http://schemas.microsoft.com/office/drawing/2014/main" id="{804E221C-6C58-EF57-53CE-513FC187CE7A}"/>
              </a:ext>
            </a:extLst>
          </p:cNvPr>
          <p:cNvGrpSpPr/>
          <p:nvPr/>
        </p:nvGrpSpPr>
        <p:grpSpPr>
          <a:xfrm>
            <a:off x="890850" y="3067163"/>
            <a:ext cx="301650" cy="301650"/>
            <a:chOff x="2938502" y="4630003"/>
            <a:chExt cx="603300" cy="603300"/>
          </a:xfrm>
        </p:grpSpPr>
        <p:sp>
          <p:nvSpPr>
            <p:cNvPr id="13" name="Google Shape;158;p25">
              <a:extLst>
                <a:ext uri="{FF2B5EF4-FFF2-40B4-BE49-F238E27FC236}">
                  <a16:creationId xmlns:a16="http://schemas.microsoft.com/office/drawing/2014/main" id="{03A9362E-9965-118A-223A-A244AC0715FC}"/>
                </a:ext>
              </a:extLst>
            </p:cNvPr>
            <p:cNvSpPr/>
            <p:nvPr/>
          </p:nvSpPr>
          <p:spPr>
            <a:xfrm>
              <a:off x="2938502" y="4630003"/>
              <a:ext cx="603300" cy="603300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475" tIns="34475" rIns="34475" bIns="344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" name="Google Shape;159;p25">
              <a:extLst>
                <a:ext uri="{FF2B5EF4-FFF2-40B4-BE49-F238E27FC236}">
                  <a16:creationId xmlns:a16="http://schemas.microsoft.com/office/drawing/2014/main" id="{D0EAE3E3-C588-9675-AD53-EEF7F3B6328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070448" y="4782938"/>
              <a:ext cx="339469" cy="280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157;p25">
            <a:extLst>
              <a:ext uri="{FF2B5EF4-FFF2-40B4-BE49-F238E27FC236}">
                <a16:creationId xmlns:a16="http://schemas.microsoft.com/office/drawing/2014/main" id="{9C3BD03C-9EDA-C3E2-A2CE-329C7C57183B}"/>
              </a:ext>
            </a:extLst>
          </p:cNvPr>
          <p:cNvGrpSpPr/>
          <p:nvPr/>
        </p:nvGrpSpPr>
        <p:grpSpPr>
          <a:xfrm>
            <a:off x="890850" y="3921403"/>
            <a:ext cx="301650" cy="301650"/>
            <a:chOff x="2938502" y="4630003"/>
            <a:chExt cx="603300" cy="603300"/>
          </a:xfrm>
        </p:grpSpPr>
        <p:sp>
          <p:nvSpPr>
            <p:cNvPr id="16" name="Google Shape;158;p25">
              <a:extLst>
                <a:ext uri="{FF2B5EF4-FFF2-40B4-BE49-F238E27FC236}">
                  <a16:creationId xmlns:a16="http://schemas.microsoft.com/office/drawing/2014/main" id="{B0188524-7EF1-033C-4A0B-98ED298F6E96}"/>
                </a:ext>
              </a:extLst>
            </p:cNvPr>
            <p:cNvSpPr/>
            <p:nvPr/>
          </p:nvSpPr>
          <p:spPr>
            <a:xfrm>
              <a:off x="2938502" y="4630003"/>
              <a:ext cx="603300" cy="603300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475" tIns="34475" rIns="34475" bIns="344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" name="Google Shape;159;p25">
              <a:extLst>
                <a:ext uri="{FF2B5EF4-FFF2-40B4-BE49-F238E27FC236}">
                  <a16:creationId xmlns:a16="http://schemas.microsoft.com/office/drawing/2014/main" id="{6EDEC852-F573-71CA-252E-69A354630331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070448" y="4782938"/>
              <a:ext cx="339469" cy="2806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004358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52D0DB95-3A03-A253-6B31-2B0049FF4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22">
            <a:extLst>
              <a:ext uri="{FF2B5EF4-FFF2-40B4-BE49-F238E27FC236}">
                <a16:creationId xmlns:a16="http://schemas.microsoft.com/office/drawing/2014/main" id="{3E6BDDB3-7392-4F30-1F2C-12B62994CF40}"/>
              </a:ext>
            </a:extLst>
          </p:cNvPr>
          <p:cNvGrpSpPr/>
          <p:nvPr/>
        </p:nvGrpSpPr>
        <p:grpSpPr>
          <a:xfrm>
            <a:off x="1137426" y="2728198"/>
            <a:ext cx="4361896" cy="653540"/>
            <a:chOff x="1066800" y="8877300"/>
            <a:chExt cx="2583675" cy="485775"/>
          </a:xfrm>
        </p:grpSpPr>
        <p:pic>
          <p:nvPicPr>
            <p:cNvPr id="110" name="Google Shape;110;p22" descr="preencoded.png">
              <a:extLst>
                <a:ext uri="{FF2B5EF4-FFF2-40B4-BE49-F238E27FC236}">
                  <a16:creationId xmlns:a16="http://schemas.microsoft.com/office/drawing/2014/main" id="{1C6564FC-81EE-397E-0749-7BCD9D8650C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66800" y="8877300"/>
              <a:ext cx="2583675" cy="485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" name="Google Shape;111;p22">
              <a:extLst>
                <a:ext uri="{FF2B5EF4-FFF2-40B4-BE49-F238E27FC236}">
                  <a16:creationId xmlns:a16="http://schemas.microsoft.com/office/drawing/2014/main" id="{4D124DF1-4BF2-C7E3-B9E2-04E0B5C0DCAE}"/>
                </a:ext>
              </a:extLst>
            </p:cNvPr>
            <p:cNvSpPr/>
            <p:nvPr/>
          </p:nvSpPr>
          <p:spPr>
            <a:xfrm>
              <a:off x="1189896" y="8942900"/>
              <a:ext cx="2315747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0407"/>
                </a:buClr>
                <a:buSzPts val="1500"/>
                <a:buFont typeface="Arial"/>
                <a:buNone/>
              </a:pPr>
              <a:r>
                <a:rPr lang="uk-UA" sz="1400" b="0" i="0" u="none" strike="noStrike" cap="none" dirty="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Віра КОЗІНА, адвокат,</a:t>
              </a:r>
              <a:endParaRPr lang="en-US" sz="1400" b="0" i="0" u="none" strike="noStrike" cap="none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0407"/>
                </a:buClr>
                <a:buSzPts val="1500"/>
                <a:buFont typeface="Arial"/>
                <a:buNone/>
              </a:pPr>
              <a:r>
                <a:rPr lang="uk" sz="1400" b="0" i="0" u="none" strike="noStrike" cap="none" dirty="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консультантка Програми Polaris</a:t>
              </a:r>
              <a:endParaRPr sz="1400" b="0" i="0" u="none" strike="noStrike" cap="none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</p:grpSp>
      <p:sp>
        <p:nvSpPr>
          <p:cNvPr id="112" name="Google Shape;112;p22">
            <a:extLst>
              <a:ext uri="{FF2B5EF4-FFF2-40B4-BE49-F238E27FC236}">
                <a16:creationId xmlns:a16="http://schemas.microsoft.com/office/drawing/2014/main" id="{FA97D00E-2A57-44E8-CCEE-C0CDC730FC3D}"/>
              </a:ext>
            </a:extLst>
          </p:cNvPr>
          <p:cNvSpPr/>
          <p:nvPr/>
        </p:nvSpPr>
        <p:spPr>
          <a:xfrm>
            <a:off x="1204332" y="1800605"/>
            <a:ext cx="6244683" cy="83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F3F1E9"/>
              </a:buClr>
              <a:buSzPts val="900"/>
            </a:pPr>
            <a:r>
              <a:rPr lang="uk-UA" sz="24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Покроковий алгоритм. </a:t>
            </a:r>
          </a:p>
          <a:p>
            <a:pPr lvl="0">
              <a:buClr>
                <a:srgbClr val="F3F1E9"/>
              </a:buClr>
              <a:buSzPts val="900"/>
            </a:pPr>
            <a:r>
              <a:rPr lang="uk-UA" sz="2400" b="0" i="0" u="none" strike="noStrike" cap="none" dirty="0">
                <a:solidFill>
                  <a:schemeClr val="dk1"/>
                </a:solidFill>
                <a:latin typeface="Montserrat SemiBold"/>
                <a:sym typeface="Montserrat SemiBold"/>
              </a:rPr>
              <a:t>Крок 3: інформування про результат</a:t>
            </a:r>
            <a:endParaRPr sz="2400" b="0" i="0" u="none" strike="noStrike" cap="none" dirty="0">
              <a:solidFill>
                <a:srgbClr val="F3F1E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88130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>
          <a:extLst>
            <a:ext uri="{FF2B5EF4-FFF2-40B4-BE49-F238E27FC236}">
              <a16:creationId xmlns:a16="http://schemas.microsoft.com/office/drawing/2014/main" id="{BB2F3B86-2D02-044B-F0BE-15B8AAD05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>
            <a:extLst>
              <a:ext uri="{FF2B5EF4-FFF2-40B4-BE49-F238E27FC236}">
                <a16:creationId xmlns:a16="http://schemas.microsoft.com/office/drawing/2014/main" id="{98F6C7FF-F728-BC71-3D37-FA8C2D6D7873}"/>
              </a:ext>
            </a:extLst>
          </p:cNvPr>
          <p:cNvSpPr/>
          <p:nvPr/>
        </p:nvSpPr>
        <p:spPr>
          <a:xfrm>
            <a:off x="575242" y="366935"/>
            <a:ext cx="7832777" cy="554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800" b="1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Дії з інформування</a:t>
            </a:r>
            <a:r>
              <a:rPr lang="uk-UA" sz="1800" b="1" dirty="0">
                <a:latin typeface="Montserrat"/>
                <a:ea typeface="Montserrat"/>
                <a:cs typeface="Montserrat"/>
                <a:sym typeface="Montserrat"/>
              </a:rPr>
              <a:t> і чому це </a:t>
            </a:r>
            <a:r>
              <a:rPr lang="uk-UA" sz="1800" b="1" u="sng" dirty="0">
                <a:solidFill>
                  <a:srgbClr val="23CBB3"/>
                </a:solidFill>
                <a:latin typeface="Montserrat"/>
                <a:ea typeface="Montserrat"/>
                <a:cs typeface="Montserrat"/>
                <a:sym typeface="Montserrat"/>
              </a:rPr>
              <a:t>критично важливо</a:t>
            </a:r>
            <a:endParaRPr kumimoji="0" sz="1800" b="0" i="0" u="sng" strike="noStrike" kern="0" cap="none" spc="0" normalizeH="0" baseline="0" noProof="0" dirty="0">
              <a:ln>
                <a:noFill/>
              </a:ln>
              <a:solidFill>
                <a:srgbClr val="23CBB3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5">
            <a:extLst>
              <a:ext uri="{FF2B5EF4-FFF2-40B4-BE49-F238E27FC236}">
                <a16:creationId xmlns:a16="http://schemas.microsoft.com/office/drawing/2014/main" id="{ADB3E9AD-9DDD-CF83-5B8B-A510F1D48D6B}"/>
              </a:ext>
            </a:extLst>
          </p:cNvPr>
          <p:cNvSpPr/>
          <p:nvPr/>
        </p:nvSpPr>
        <p:spPr>
          <a:xfrm flipH="1">
            <a:off x="7951500" y="4438725"/>
            <a:ext cx="1192500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E9"/>
              </a:buClr>
              <a:buSzPts val="11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5">
            <a:extLst>
              <a:ext uri="{FF2B5EF4-FFF2-40B4-BE49-F238E27FC236}">
                <a16:creationId xmlns:a16="http://schemas.microsoft.com/office/drawing/2014/main" id="{5C698999-4AE1-F5C4-9CA0-4C18FBEF4D8F}"/>
              </a:ext>
            </a:extLst>
          </p:cNvPr>
          <p:cNvSpPr/>
          <p:nvPr/>
        </p:nvSpPr>
        <p:spPr>
          <a:xfrm>
            <a:off x="419550" y="769023"/>
            <a:ext cx="8304900" cy="3098009"/>
          </a:xfrm>
          <a:prstGeom prst="roundRect">
            <a:avLst>
              <a:gd name="adj" fmla="val 7233"/>
            </a:avLst>
          </a:prstGeom>
          <a:solidFill>
            <a:srgbClr val="F3F2E9"/>
          </a:solidFill>
          <a:ln>
            <a:noFill/>
          </a:ln>
          <a:effectLst>
            <a:outerShdw blurRad="81297" dist="27099" dir="9000000" algn="bl" rotWithShape="0">
              <a:srgbClr val="000000">
                <a:alpha val="24313"/>
              </a:srgbClr>
            </a:outerShdw>
          </a:effectLst>
        </p:spPr>
        <p:txBody>
          <a:bodyPr spcFirstLastPara="1" wrap="square" lIns="65050" tIns="65050" rIns="65050" bIns="650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5">
            <a:extLst>
              <a:ext uri="{FF2B5EF4-FFF2-40B4-BE49-F238E27FC236}">
                <a16:creationId xmlns:a16="http://schemas.microsoft.com/office/drawing/2014/main" id="{DD9D8BF8-B35D-26A3-FA96-2F97DAC0CDF2}"/>
              </a:ext>
            </a:extLst>
          </p:cNvPr>
          <p:cNvSpPr/>
          <p:nvPr/>
        </p:nvSpPr>
        <p:spPr>
          <a:xfrm>
            <a:off x="1724721" y="2650861"/>
            <a:ext cx="5977054" cy="752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" name="Google Shape;171;p26">
            <a:extLst>
              <a:ext uri="{FF2B5EF4-FFF2-40B4-BE49-F238E27FC236}">
                <a16:creationId xmlns:a16="http://schemas.microsoft.com/office/drawing/2014/main" id="{A2A59A30-7AD2-6056-26F9-2B34382A5FFB}"/>
              </a:ext>
            </a:extLst>
          </p:cNvPr>
          <p:cNvSpPr/>
          <p:nvPr/>
        </p:nvSpPr>
        <p:spPr>
          <a:xfrm>
            <a:off x="1112092" y="1277725"/>
            <a:ext cx="6919812" cy="554582"/>
          </a:xfrm>
          <a:prstGeom prst="roundRect">
            <a:avLst>
              <a:gd name="adj" fmla="val 6944"/>
            </a:avLst>
          </a:prstGeom>
          <a:solidFill>
            <a:srgbClr val="F3F2E9"/>
          </a:solidFill>
          <a:ln>
            <a:noFill/>
          </a:ln>
          <a:effectLst>
            <a:outerShdw blurRad="34290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algn="ctr">
              <a:buSzPts val="700"/>
            </a:pPr>
            <a:r>
              <a:rPr lang="uk-UA" sz="1600" b="1" dirty="0">
                <a:solidFill>
                  <a:schemeClr val="dk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5 </a:t>
            </a:r>
            <a:r>
              <a:rPr lang="uk-UA" b="1" dirty="0">
                <a:latin typeface="Montserrat" panose="00000500000000000000" pitchFamily="2" charset="-52"/>
              </a:rPr>
              <a:t>робочих днів</a:t>
            </a:r>
            <a:r>
              <a:rPr lang="uk-UA" dirty="0">
                <a:latin typeface="Montserrat" panose="00000500000000000000" pitchFamily="2" charset="-52"/>
              </a:rPr>
              <a:t> з дня прийняття відповідного рішення </a:t>
            </a:r>
            <a:endParaRPr lang="uk-UA" sz="1600" b="1" noProof="0" dirty="0">
              <a:solidFill>
                <a:schemeClr val="dk1"/>
              </a:solidFill>
              <a:latin typeface="Montserrat" panose="00000500000000000000" pitchFamily="2" charset="-52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" name="Google Shape;172;p26">
            <a:extLst>
              <a:ext uri="{FF2B5EF4-FFF2-40B4-BE49-F238E27FC236}">
                <a16:creationId xmlns:a16="http://schemas.microsoft.com/office/drawing/2014/main" id="{678CD3EE-0DCE-B43C-7452-81EC0627A005}"/>
              </a:ext>
            </a:extLst>
          </p:cNvPr>
          <p:cNvSpPr/>
          <p:nvPr/>
        </p:nvSpPr>
        <p:spPr>
          <a:xfrm>
            <a:off x="1112093" y="921516"/>
            <a:ext cx="6919811" cy="356208"/>
          </a:xfrm>
          <a:prstGeom prst="roundRect">
            <a:avLst>
              <a:gd name="adj" fmla="val 46615"/>
            </a:avLst>
          </a:prstGeom>
          <a:solidFill>
            <a:srgbClr val="00B9B3"/>
          </a:solidFill>
          <a:ln>
            <a:noFill/>
          </a:ln>
        </p:spPr>
        <p:txBody>
          <a:bodyPr spcFirstLastPara="1" wrap="square" lIns="34475" tIns="34475" rIns="34475" bIns="34475" anchor="ctr" anchorCtr="0">
            <a:noAutofit/>
          </a:bodyPr>
          <a:lstStyle/>
          <a:p>
            <a:pPr algn="ctr">
              <a:buSzPts val="500"/>
            </a:pPr>
            <a:r>
              <a:rPr lang="uk-UA" sz="1600" b="1" dirty="0">
                <a:solidFill>
                  <a:srgbClr val="F3F1E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Строк інформування:</a:t>
            </a:r>
            <a:endParaRPr lang="uk-UA" sz="1600" b="1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" name="Google Shape;171;p26">
            <a:extLst>
              <a:ext uri="{FF2B5EF4-FFF2-40B4-BE49-F238E27FC236}">
                <a16:creationId xmlns:a16="http://schemas.microsoft.com/office/drawing/2014/main" id="{D7F70C6C-EDBB-0AB8-59D4-39F84201D2C8}"/>
              </a:ext>
            </a:extLst>
          </p:cNvPr>
          <p:cNvSpPr/>
          <p:nvPr/>
        </p:nvSpPr>
        <p:spPr>
          <a:xfrm>
            <a:off x="1112093" y="2526131"/>
            <a:ext cx="6919812" cy="1123285"/>
          </a:xfrm>
          <a:prstGeom prst="roundRect">
            <a:avLst>
              <a:gd name="adj" fmla="val 6944"/>
            </a:avLst>
          </a:prstGeom>
          <a:solidFill>
            <a:srgbClr val="F3F2E9"/>
          </a:solidFill>
          <a:ln>
            <a:noFill/>
          </a:ln>
          <a:effectLst>
            <a:outerShdw blurRad="34290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algn="ctr">
              <a:buSzPts val="700"/>
            </a:pPr>
            <a:r>
              <a:rPr lang="uk-UA" dirty="0">
                <a:latin typeface="Montserrat" panose="00000500000000000000" pitchFamily="2" charset="-52"/>
              </a:rPr>
              <a:t>засобами системи електронної взаємодії органів виконавчої влади, а у випадках відсутності технічної можливості — електронною поштою з накладенням кваліфікованого електронного підпису або засобами поштового зв’язку</a:t>
            </a:r>
            <a:endParaRPr lang="uk-UA" sz="1600" b="1" noProof="0" dirty="0">
              <a:solidFill>
                <a:schemeClr val="dk1"/>
              </a:solidFill>
              <a:latin typeface="Montserrat" panose="00000500000000000000" pitchFamily="2" charset="-52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" name="Google Shape;172;p26">
            <a:extLst>
              <a:ext uri="{FF2B5EF4-FFF2-40B4-BE49-F238E27FC236}">
                <a16:creationId xmlns:a16="http://schemas.microsoft.com/office/drawing/2014/main" id="{D7F324F7-1465-9548-1E80-2B489219BC29}"/>
              </a:ext>
            </a:extLst>
          </p:cNvPr>
          <p:cNvSpPr/>
          <p:nvPr/>
        </p:nvSpPr>
        <p:spPr>
          <a:xfrm>
            <a:off x="1112094" y="2169924"/>
            <a:ext cx="6919811" cy="356208"/>
          </a:xfrm>
          <a:prstGeom prst="roundRect">
            <a:avLst>
              <a:gd name="adj" fmla="val 46615"/>
            </a:avLst>
          </a:prstGeom>
          <a:solidFill>
            <a:srgbClr val="00B9B3"/>
          </a:solidFill>
          <a:ln>
            <a:noFill/>
          </a:ln>
        </p:spPr>
        <p:txBody>
          <a:bodyPr spcFirstLastPara="1" wrap="square" lIns="34475" tIns="34475" rIns="34475" bIns="34475" anchor="ctr" anchorCtr="0">
            <a:noAutofit/>
          </a:bodyPr>
          <a:lstStyle/>
          <a:p>
            <a:pPr algn="ctr">
              <a:buSzPts val="500"/>
            </a:pPr>
            <a:r>
              <a:rPr lang="uk-UA" sz="1600" b="1" dirty="0">
                <a:solidFill>
                  <a:srgbClr val="F3F1E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Порядок інформування:</a:t>
            </a:r>
            <a:endParaRPr lang="uk-UA" sz="1600" b="1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" name="Google Shape;148;p25">
            <a:extLst>
              <a:ext uri="{FF2B5EF4-FFF2-40B4-BE49-F238E27FC236}">
                <a16:creationId xmlns:a16="http://schemas.microsoft.com/office/drawing/2014/main" id="{DF103D50-C0D7-EB83-898F-24AF2DBE0554}"/>
              </a:ext>
            </a:extLst>
          </p:cNvPr>
          <p:cNvSpPr/>
          <p:nvPr/>
        </p:nvSpPr>
        <p:spPr>
          <a:xfrm>
            <a:off x="575242" y="3949348"/>
            <a:ext cx="7832777" cy="319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uk-UA" sz="1800" b="1" dirty="0">
                <a:latin typeface="Montserrat"/>
                <a:ea typeface="Montserrat"/>
                <a:cs typeface="Montserrat"/>
                <a:sym typeface="Montserrat"/>
              </a:rPr>
              <a:t>Момент виникнення прав в узуфруктарія:</a:t>
            </a:r>
            <a:endParaRPr kumimoji="0" sz="1800" b="0" i="0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Google Shape;150;p25">
            <a:extLst>
              <a:ext uri="{FF2B5EF4-FFF2-40B4-BE49-F238E27FC236}">
                <a16:creationId xmlns:a16="http://schemas.microsoft.com/office/drawing/2014/main" id="{23B7D56A-8570-F2BD-4283-EA5A02855465}"/>
              </a:ext>
            </a:extLst>
          </p:cNvPr>
          <p:cNvSpPr/>
          <p:nvPr/>
        </p:nvSpPr>
        <p:spPr>
          <a:xfrm>
            <a:off x="1371122" y="4346408"/>
            <a:ext cx="3200878" cy="430157"/>
          </a:xfrm>
          <a:prstGeom prst="roundRect">
            <a:avLst>
              <a:gd name="adj" fmla="val 7233"/>
            </a:avLst>
          </a:prstGeom>
          <a:solidFill>
            <a:srgbClr val="23CBB3"/>
          </a:solidFill>
          <a:ln>
            <a:noFill/>
          </a:ln>
          <a:effectLst>
            <a:outerShdw blurRad="81297" dist="27099" dir="9000000" algn="bl" rotWithShape="0">
              <a:srgbClr val="000000">
                <a:alpha val="24313"/>
              </a:srgbClr>
            </a:outerShdw>
          </a:effectLst>
        </p:spPr>
        <p:txBody>
          <a:bodyPr spcFirstLastPara="1" wrap="square" lIns="65050" tIns="65050" rIns="65050" bIns="6505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uk-UA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SemiBold" panose="00000700000000000000" pitchFamily="2" charset="-52"/>
                <a:ea typeface="Calibri"/>
                <a:cs typeface="Calibri"/>
                <a:sym typeface="Calibri"/>
              </a:rPr>
              <a:t>Отримання рішення від ОУ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SemiBold" panose="00000700000000000000" pitchFamily="2" charset="-52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20;g37e54b479ab_0_66">
            <a:extLst>
              <a:ext uri="{FF2B5EF4-FFF2-40B4-BE49-F238E27FC236}">
                <a16:creationId xmlns:a16="http://schemas.microsoft.com/office/drawing/2014/main" id="{4012B4DE-8E6F-D388-27B1-A940B1EA1D2B}"/>
              </a:ext>
            </a:extLst>
          </p:cNvPr>
          <p:cNvSpPr/>
          <p:nvPr/>
        </p:nvSpPr>
        <p:spPr>
          <a:xfrm>
            <a:off x="494315" y="4346408"/>
            <a:ext cx="617777" cy="430157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100" tIns="68100" rIns="68100" bIns="6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2"/>
              <a:buFont typeface="Arial"/>
              <a:buNone/>
            </a:pPr>
            <a:endParaRPr sz="104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676;g39c9941a99e_1_116">
            <a:extLst>
              <a:ext uri="{FF2B5EF4-FFF2-40B4-BE49-F238E27FC236}">
                <a16:creationId xmlns:a16="http://schemas.microsoft.com/office/drawing/2014/main" id="{5BB7F669-42C2-22B5-6D3C-1338AE745C7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8302" y="4398189"/>
            <a:ext cx="435537" cy="326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51430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C14F4E35-07C4-7BE1-05B0-C522AA730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22">
            <a:extLst>
              <a:ext uri="{FF2B5EF4-FFF2-40B4-BE49-F238E27FC236}">
                <a16:creationId xmlns:a16="http://schemas.microsoft.com/office/drawing/2014/main" id="{9DA9BBCD-15BE-7CD2-B417-E490D2E33244}"/>
              </a:ext>
            </a:extLst>
          </p:cNvPr>
          <p:cNvGrpSpPr/>
          <p:nvPr/>
        </p:nvGrpSpPr>
        <p:grpSpPr>
          <a:xfrm>
            <a:off x="1204331" y="3070168"/>
            <a:ext cx="4527395" cy="1078085"/>
            <a:chOff x="1066800" y="8877300"/>
            <a:chExt cx="2583675" cy="485775"/>
          </a:xfrm>
        </p:grpSpPr>
        <p:pic>
          <p:nvPicPr>
            <p:cNvPr id="110" name="Google Shape;110;p22" descr="preencoded.png">
              <a:extLst>
                <a:ext uri="{FF2B5EF4-FFF2-40B4-BE49-F238E27FC236}">
                  <a16:creationId xmlns:a16="http://schemas.microsoft.com/office/drawing/2014/main" id="{DB445315-D069-187A-8927-D30D9C7CB58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66800" y="8877300"/>
              <a:ext cx="2583675" cy="485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" name="Google Shape;111;p22">
              <a:extLst>
                <a:ext uri="{FF2B5EF4-FFF2-40B4-BE49-F238E27FC236}">
                  <a16:creationId xmlns:a16="http://schemas.microsoft.com/office/drawing/2014/main" id="{AE88E719-AC02-E763-EEA9-8D474418A961}"/>
                </a:ext>
              </a:extLst>
            </p:cNvPr>
            <p:cNvSpPr/>
            <p:nvPr/>
          </p:nvSpPr>
          <p:spPr>
            <a:xfrm>
              <a:off x="1189896" y="8942900"/>
              <a:ext cx="2315747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0407"/>
                </a:buClr>
                <a:buSzPts val="1500"/>
                <a:buFont typeface="Arial"/>
                <a:buNone/>
              </a:pPr>
              <a:r>
                <a:rPr lang="uk-UA" sz="1400" b="0" i="0" u="none" strike="noStrike" cap="none" dirty="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Тетяна СТАНКУС, економістка,</a:t>
              </a:r>
              <a:r>
                <a:rPr lang="uk-UA" dirty="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 експертка з питань бухобліку у бюджетній сфері,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0407"/>
                </a:buClr>
                <a:buSzPts val="1500"/>
                <a:buFont typeface="Arial"/>
                <a:buNone/>
              </a:pPr>
              <a:r>
                <a:rPr lang="uk" sz="1400" b="0" i="0" u="none" strike="noStrike" cap="none" dirty="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консультантка Програми Polaris</a:t>
              </a:r>
              <a:endParaRPr sz="1400" b="0" i="0" u="none" strike="noStrike" cap="none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</p:grpSp>
      <p:sp>
        <p:nvSpPr>
          <p:cNvPr id="112" name="Google Shape;112;p22">
            <a:extLst>
              <a:ext uri="{FF2B5EF4-FFF2-40B4-BE49-F238E27FC236}">
                <a16:creationId xmlns:a16="http://schemas.microsoft.com/office/drawing/2014/main" id="{2F8F8467-1D77-5B97-5CBA-31C1C65BDED6}"/>
              </a:ext>
            </a:extLst>
          </p:cNvPr>
          <p:cNvSpPr/>
          <p:nvPr/>
        </p:nvSpPr>
        <p:spPr>
          <a:xfrm>
            <a:off x="1204332" y="1800605"/>
            <a:ext cx="4817327" cy="83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F3F1E9"/>
              </a:buClr>
              <a:buSzPts val="900"/>
            </a:pPr>
            <a:r>
              <a:rPr lang="uk-UA" sz="24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Покроковий алгоритм. </a:t>
            </a:r>
          </a:p>
          <a:p>
            <a:pPr lvl="0">
              <a:buClr>
                <a:srgbClr val="F3F1E9"/>
              </a:buClr>
              <a:buSzPts val="900"/>
            </a:pPr>
            <a:r>
              <a:rPr lang="uk-UA" sz="2400" b="0" i="0" u="none" strike="noStrike" cap="none" dirty="0">
                <a:solidFill>
                  <a:schemeClr val="dk1"/>
                </a:solidFill>
                <a:latin typeface="Montserrat SemiBold"/>
                <a:sym typeface="Montserrat SemiBold"/>
              </a:rPr>
              <a:t>Крок 4: Державна реєстрація прав та бухоблік</a:t>
            </a:r>
            <a:endParaRPr sz="2400" b="0" i="0" u="none" strike="noStrike" cap="none" dirty="0">
              <a:solidFill>
                <a:srgbClr val="F3F1E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38874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1">
          <a:extLst>
            <a:ext uri="{FF2B5EF4-FFF2-40B4-BE49-F238E27FC236}">
              <a16:creationId xmlns:a16="http://schemas.microsoft.com/office/drawing/2014/main" id="{98BF60DB-04D8-1B1F-3CF8-CCA94EB08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1;p26">
            <a:extLst>
              <a:ext uri="{FF2B5EF4-FFF2-40B4-BE49-F238E27FC236}">
                <a16:creationId xmlns:a16="http://schemas.microsoft.com/office/drawing/2014/main" id="{141A4383-1F8F-D8E8-EED5-6572EF4C8FFF}"/>
              </a:ext>
            </a:extLst>
          </p:cNvPr>
          <p:cNvSpPr/>
          <p:nvPr/>
        </p:nvSpPr>
        <p:spPr>
          <a:xfrm>
            <a:off x="750854" y="1789433"/>
            <a:ext cx="3687331" cy="1749221"/>
          </a:xfrm>
          <a:prstGeom prst="roundRect">
            <a:avLst>
              <a:gd name="adj" fmla="val 6944"/>
            </a:avLst>
          </a:prstGeom>
          <a:solidFill>
            <a:srgbClr val="F3F2E9"/>
          </a:solidFill>
          <a:ln>
            <a:noFill/>
          </a:ln>
          <a:effectLst>
            <a:outerShdw blurRad="34290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algn="ctr">
              <a:buSzPts val="700"/>
            </a:pPr>
            <a:r>
              <a:rPr lang="uk-UA" sz="1600" dirty="0">
                <a:solidFill>
                  <a:schemeClr val="dk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протягом </a:t>
            </a:r>
            <a:r>
              <a:rPr lang="uk-UA" sz="1600" b="1" dirty="0">
                <a:solidFill>
                  <a:schemeClr val="dk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місяця</a:t>
            </a:r>
            <a:r>
              <a:rPr lang="uk-UA" dirty="0">
                <a:latin typeface="Montserrat" panose="00000500000000000000" pitchFamily="2" charset="-52"/>
              </a:rPr>
              <a:t> з дня прийняття рішення про встановлення узуфрукта</a:t>
            </a:r>
          </a:p>
          <a:p>
            <a:pPr algn="ctr">
              <a:buSzPts val="700"/>
            </a:pPr>
            <a:r>
              <a:rPr lang="uk-UA" dirty="0">
                <a:latin typeface="Montserrat" panose="00000500000000000000" pitchFamily="2" charset="-52"/>
              </a:rPr>
              <a:t>(нерухомість, ЄМК, ТЗ тощо)</a:t>
            </a:r>
            <a:endParaRPr lang="uk-UA" sz="1600" b="1" noProof="0" dirty="0">
              <a:solidFill>
                <a:schemeClr val="dk1"/>
              </a:solidFill>
              <a:latin typeface="Montserrat" panose="00000500000000000000" pitchFamily="2" charset="-52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" name="Google Shape;172;p26">
            <a:extLst>
              <a:ext uri="{FF2B5EF4-FFF2-40B4-BE49-F238E27FC236}">
                <a16:creationId xmlns:a16="http://schemas.microsoft.com/office/drawing/2014/main" id="{617FA15F-FD09-3613-6948-D51FE81415EB}"/>
              </a:ext>
            </a:extLst>
          </p:cNvPr>
          <p:cNvSpPr/>
          <p:nvPr/>
        </p:nvSpPr>
        <p:spPr>
          <a:xfrm>
            <a:off x="750854" y="1371028"/>
            <a:ext cx="3687330" cy="619128"/>
          </a:xfrm>
          <a:prstGeom prst="roundRect">
            <a:avLst>
              <a:gd name="adj" fmla="val 46615"/>
            </a:avLst>
          </a:prstGeom>
          <a:solidFill>
            <a:srgbClr val="00B9B3"/>
          </a:solidFill>
          <a:ln>
            <a:noFill/>
          </a:ln>
        </p:spPr>
        <p:txBody>
          <a:bodyPr spcFirstLastPara="1" wrap="square" lIns="34475" tIns="34475" rIns="34475" bIns="34475" anchor="ctr" anchorCtr="0">
            <a:noAutofit/>
          </a:bodyPr>
          <a:lstStyle/>
          <a:p>
            <a:pPr algn="ctr">
              <a:buSzPts val="500"/>
            </a:pPr>
            <a:r>
              <a:rPr lang="uk-UA" sz="1600" b="1" dirty="0">
                <a:solidFill>
                  <a:srgbClr val="F3F1E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Здійснюється узуфруктарієм:</a:t>
            </a:r>
            <a:endParaRPr lang="uk-UA" sz="1600" b="1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" name="Google Shape;168;p26">
            <a:extLst>
              <a:ext uri="{FF2B5EF4-FFF2-40B4-BE49-F238E27FC236}">
                <a16:creationId xmlns:a16="http://schemas.microsoft.com/office/drawing/2014/main" id="{4B7B5CFD-715F-6291-ACFD-2CFCF1DCA478}"/>
              </a:ext>
            </a:extLst>
          </p:cNvPr>
          <p:cNvSpPr/>
          <p:nvPr/>
        </p:nvSpPr>
        <p:spPr>
          <a:xfrm>
            <a:off x="750854" y="585320"/>
            <a:ext cx="7084650" cy="25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020407"/>
              </a:buClr>
              <a:buSzPts val="2600"/>
              <a:buFont typeface="Arial"/>
              <a:buNone/>
            </a:pPr>
            <a:r>
              <a:rPr lang="uk" sz="1900" b="1" i="0" u="none" strike="noStrike" cap="none" dirty="0">
                <a:solidFill>
                  <a:srgbClr val="020407"/>
                </a:solidFill>
                <a:latin typeface="Montserrat"/>
                <a:ea typeface="Montserrat"/>
                <a:cs typeface="Montserrat"/>
                <a:sym typeface="Montserrat"/>
              </a:rPr>
              <a:t>Державна реєстрація прав:</a:t>
            </a:r>
            <a:endParaRPr sz="1900" b="1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" name="Google Shape;168;p1" title="Монтажна область 2@4x.png">
            <a:extLst>
              <a:ext uri="{FF2B5EF4-FFF2-40B4-BE49-F238E27FC236}">
                <a16:creationId xmlns:a16="http://schemas.microsoft.com/office/drawing/2014/main" id="{5DAEBE16-83E0-3BDF-9F83-C26A10409F3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5817" y="1205440"/>
            <a:ext cx="3612995" cy="2732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6166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/>
          <p:nvPr/>
        </p:nvSpPr>
        <p:spPr>
          <a:xfrm>
            <a:off x="758288" y="520645"/>
            <a:ext cx="7084650" cy="25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Узуфруктарій – балансоутримувач майна</a:t>
            </a:r>
            <a:endParaRPr kumimoji="0" lang="uk-UA" sz="18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Google Shape;171;p26">
            <a:extLst>
              <a:ext uri="{FF2B5EF4-FFF2-40B4-BE49-F238E27FC236}">
                <a16:creationId xmlns:a16="http://schemas.microsoft.com/office/drawing/2014/main" id="{872578C0-DE7B-5CC7-9A1F-9EC2152C8E98}"/>
              </a:ext>
            </a:extLst>
          </p:cNvPr>
          <p:cNvSpPr/>
          <p:nvPr/>
        </p:nvSpPr>
        <p:spPr>
          <a:xfrm>
            <a:off x="579167" y="1818885"/>
            <a:ext cx="7985666" cy="2197122"/>
          </a:xfrm>
          <a:prstGeom prst="roundRect">
            <a:avLst>
              <a:gd name="adj" fmla="val 6944"/>
            </a:avLst>
          </a:prstGeom>
          <a:solidFill>
            <a:srgbClr val="F3F2E9"/>
          </a:solidFill>
          <a:ln>
            <a:noFill/>
          </a:ln>
          <a:effectLst>
            <a:outerShdw blurRad="34290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uk-UA" sz="16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Це </a:t>
            </a:r>
            <a:r>
              <a:rPr kumimoji="0" lang="uk-UA" sz="16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чітко передбачено </a:t>
            </a:r>
            <a:r>
              <a:rPr kumimoji="0" lang="uk-UA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п. 9 </a:t>
            </a:r>
            <a:r>
              <a:rPr kumimoji="0" lang="uk-UA" sz="1600" b="0" i="0" u="sng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  <a:sym typeface="Arial"/>
                <a:hlinkClick r:id="rId4"/>
              </a:rPr>
              <a:t>Порядку № 1103</a:t>
            </a:r>
            <a:r>
              <a:rPr kumimoji="0" lang="uk-UA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endParaRPr kumimoji="0" lang="uk-UA" sz="16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Також на цьому наголосив Мінфін у </a:t>
            </a:r>
            <a:r>
              <a:rPr kumimoji="0" lang="uk-UA" sz="1600" b="0" i="0" u="sng" strike="noStrike" kern="100" cap="none" spc="0" normalizeH="0" baseline="0" noProof="0" dirty="0">
                <a:ln>
                  <a:noFill/>
                </a:ln>
                <a:solidFill>
                  <a:srgbClr val="26539A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  <a:sym typeface="Arial"/>
                <a:hlinkClick r:id="rId5" tooltip="листі "/>
              </a:rPr>
              <a:t>листі «Щодо відображення в бухгалтерському обліку комунального майна, переданого на праві узуфрукта» від 24.09.2025 № 41010-07-10/27291</a:t>
            </a:r>
            <a:endParaRPr kumimoji="0" lang="uk-UA" sz="16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 </a:t>
            </a:r>
            <a:endParaRPr kumimoji="0" lang="uk-UA" sz="16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Google Shape;197;p27">
            <a:extLst>
              <a:ext uri="{FF2B5EF4-FFF2-40B4-BE49-F238E27FC236}">
                <a16:creationId xmlns:a16="http://schemas.microsoft.com/office/drawing/2014/main" id="{2768FC1D-BFAB-7B39-1D15-16FBDC8A21A8}"/>
              </a:ext>
            </a:extLst>
          </p:cNvPr>
          <p:cNvSpPr/>
          <p:nvPr/>
        </p:nvSpPr>
        <p:spPr>
          <a:xfrm>
            <a:off x="579167" y="1152495"/>
            <a:ext cx="7985666" cy="962480"/>
          </a:xfrm>
          <a:prstGeom prst="roundRect">
            <a:avLst>
              <a:gd name="adj" fmla="val 46615"/>
            </a:avLst>
          </a:prstGeom>
          <a:solidFill>
            <a:srgbClr val="00B9B3"/>
          </a:solidFill>
          <a:ln>
            <a:noFill/>
          </a:ln>
        </p:spPr>
        <p:txBody>
          <a:bodyPr spcFirstLastPara="1" wrap="square" lIns="34475" tIns="34475" rIns="34475" bIns="344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sym typeface="Arial"/>
              </a:rPr>
              <a:t>Майно, передане узуфруктарію на праві узуфрукта державного/комунального майна, повинно обліковуватися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r>
              <a:rPr kumimoji="0" lang="uk-UA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sym typeface="Arial"/>
              </a:rPr>
              <a:t>на балансі узуфруктарія</a:t>
            </a:r>
            <a:endParaRPr kumimoji="0" lang="uk-UA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-52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6920534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/>
          <p:nvPr/>
        </p:nvSpPr>
        <p:spPr>
          <a:xfrm>
            <a:off x="4457701" y="1177352"/>
            <a:ext cx="4279104" cy="3089699"/>
          </a:xfrm>
          <a:prstGeom prst="roundRect">
            <a:avLst>
              <a:gd name="adj" fmla="val 6213"/>
            </a:avLst>
          </a:prstGeom>
          <a:solidFill>
            <a:srgbClr val="F3F2E9"/>
          </a:solidFill>
          <a:ln>
            <a:noFill/>
          </a:ln>
          <a:effectLst>
            <a:outerShdw blurRad="338755" dist="1882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45175" tIns="45175" rIns="45175" bIns="451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Для </a:t>
            </a:r>
            <a:r>
              <a:rPr kumimoji="0" lang="uk-UA" sz="12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госпрозрахункових підприємств </a:t>
            </a:r>
            <a:r>
              <a:rPr kumimoji="0" lang="uk-UA" sz="1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– План рахунків бухгалтерського обліку та </a:t>
            </a:r>
            <a:r>
              <a:rPr kumimoji="0" lang="uk-UA" sz="1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Інструкція про застосування Плану рахунків бухгалтерського обліку активів, капіталу, зобов'язань і господарських операцій підприємств і організацій, затверджених </a:t>
            </a:r>
            <a:r>
              <a:rPr kumimoji="0" lang="uk-UA" sz="1200" b="0" i="0" u="none" strike="noStrike" kern="100" cap="none" spc="0" normalizeH="0" baseline="0" noProof="0" dirty="0">
                <a:ln>
                  <a:noFill/>
                </a:ln>
                <a:solidFill>
                  <a:srgbClr val="9486FF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  <a:sym typeface="Arial"/>
                <a:hlinkClick r:id="rId4"/>
              </a:rPr>
              <a:t>наказом Мінфіну від 30.11.99 № 291</a:t>
            </a:r>
            <a:r>
              <a:rPr kumimoji="0" lang="uk-UA" sz="1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та Положення про порядок бухгалтерського обліку окремих активів та операцій підприємств державного, комунального секторів економіки і господарських організацій, які володіють та/або користуються об'єктами державної, комунальної власності, затверджене </a:t>
            </a:r>
            <a:r>
              <a:rPr kumimoji="0" lang="uk-UA" sz="1200" b="0" i="0" u="none" strike="noStrike" kern="100" cap="none" spc="0" normalizeH="0" baseline="0" noProof="0" dirty="0">
                <a:ln>
                  <a:noFill/>
                </a:ln>
                <a:solidFill>
                  <a:srgbClr val="9486FF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  <a:sym typeface="Arial"/>
                <a:hlinkClick r:id="rId5"/>
              </a:rPr>
              <a:t>наказом Мінфіну від 19.12.2006 № 1213</a:t>
            </a:r>
            <a:endParaRPr kumimoji="0" lang="uk-UA" sz="1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7" name="Google Shape;137;p24"/>
          <p:cNvSpPr txBox="1">
            <a:spLocks noGrp="1"/>
          </p:cNvSpPr>
          <p:nvPr>
            <p:ph type="title"/>
          </p:nvPr>
        </p:nvSpPr>
        <p:spPr>
          <a:xfrm>
            <a:off x="599474" y="122961"/>
            <a:ext cx="8137331" cy="520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565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uk-UA" sz="1900" b="1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Відображення в бухобліку 1:</a:t>
            </a:r>
            <a:r>
              <a:rPr lang="uk-UA" sz="1900" dirty="0">
                <a:latin typeface="Montserrat" panose="00000500000000000000" pitchFamily="2" charset="-52"/>
                <a:ea typeface="Calibri" panose="020F0502020204030204" pitchFamily="34" charset="0"/>
              </a:rPr>
              <a:t> </a:t>
            </a:r>
            <a:r>
              <a:rPr lang="uk-UA" sz="1900" b="1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чим керуватись?</a:t>
            </a:r>
            <a:endParaRPr sz="1900" dirty="0"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24"/>
          <p:cNvSpPr/>
          <p:nvPr/>
        </p:nvSpPr>
        <p:spPr>
          <a:xfrm>
            <a:off x="6264966" y="1002618"/>
            <a:ext cx="363150" cy="36315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050" tIns="34050" rIns="34050" bIns="3405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4"/>
          <p:cNvSpPr/>
          <p:nvPr/>
        </p:nvSpPr>
        <p:spPr>
          <a:xfrm>
            <a:off x="293868" y="1159727"/>
            <a:ext cx="4007644" cy="3121733"/>
          </a:xfrm>
          <a:prstGeom prst="roundRect">
            <a:avLst>
              <a:gd name="adj" fmla="val 6213"/>
            </a:avLst>
          </a:prstGeom>
          <a:solidFill>
            <a:srgbClr val="F3F2E9"/>
          </a:solidFill>
          <a:ln>
            <a:noFill/>
          </a:ln>
          <a:effectLst>
            <a:outerShdw blurRad="338755" dist="1882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45175" tIns="45175" rIns="45175" bIns="451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Для </a:t>
            </a:r>
            <a:r>
              <a:rPr kumimoji="0" lang="uk-UA" sz="12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бюджетних установ </a:t>
            </a:r>
            <a:r>
              <a:rPr kumimoji="0" lang="uk-UA" sz="1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– </a:t>
            </a:r>
            <a:r>
              <a:rPr kumimoji="0" lang="uk-UA" sz="1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План рахунків бухгалтерського обліку в державному секторі, затверджений </a:t>
            </a:r>
            <a:r>
              <a:rPr kumimoji="0" lang="uk-UA" sz="1200" b="0" i="0" u="none" strike="noStrike" kern="100" cap="none" spc="0" normalizeH="0" baseline="0" noProof="0" dirty="0">
                <a:ln>
                  <a:noFill/>
                </a:ln>
                <a:solidFill>
                  <a:srgbClr val="9486FF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  <a:sym typeface="Arial"/>
                <a:hlinkClick r:id="rId6"/>
              </a:rPr>
              <a:t>наказом Мінфіну від 31.12.2013 № 1203</a:t>
            </a:r>
            <a:r>
              <a:rPr kumimoji="0" lang="uk-UA" sz="1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, та Порядок застосування Плану рахунків бухгалтерського обліку в державному секторі, затверджений наказом </a:t>
            </a:r>
            <a:r>
              <a:rPr kumimoji="0" lang="uk-UA" sz="1200" b="0" i="0" u="none" strike="noStrike" kern="100" cap="none" spc="0" normalizeH="0" baseline="0" noProof="0" dirty="0">
                <a:ln>
                  <a:noFill/>
                </a:ln>
                <a:solidFill>
                  <a:srgbClr val="9486FF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  <a:sym typeface="Arial"/>
                <a:hlinkClick r:id="rId7"/>
              </a:rPr>
              <a:t>Мінфіну від 29.12.2015 N 1219</a:t>
            </a:r>
            <a:endParaRPr kumimoji="0" lang="uk-UA" sz="1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0" name="Google Shape;140;p24"/>
          <p:cNvSpPr/>
          <p:nvPr/>
        </p:nvSpPr>
        <p:spPr>
          <a:xfrm>
            <a:off x="1934540" y="969196"/>
            <a:ext cx="363150" cy="36315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050" tIns="34050" rIns="34050" bIns="3405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91296" y="1053453"/>
            <a:ext cx="249638" cy="246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21722" y="1061132"/>
            <a:ext cx="249638" cy="2461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1287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>
            <a:spLocks noGrp="1"/>
          </p:cNvSpPr>
          <p:nvPr>
            <p:ph type="title"/>
          </p:nvPr>
        </p:nvSpPr>
        <p:spPr>
          <a:xfrm>
            <a:off x="667716" y="334248"/>
            <a:ext cx="7794299" cy="30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uk" sz="1900" dirty="0">
                <a:latin typeface="Montserrat"/>
                <a:ea typeface="Montserrat"/>
                <a:cs typeface="Montserrat"/>
                <a:sym typeface="Montserrat"/>
              </a:rPr>
              <a:t>Коли ми починаємо працювати з узуфруктом?</a:t>
            </a:r>
            <a:endParaRPr sz="19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23"/>
          <p:cNvSpPr txBox="1"/>
          <p:nvPr/>
        </p:nvSpPr>
        <p:spPr>
          <a:xfrm>
            <a:off x="5338830" y="4105847"/>
            <a:ext cx="7131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uk" sz="6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Увійти до кабінету</a:t>
            </a:r>
            <a:endParaRPr sz="6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9" name="Google Shape;119;p23"/>
          <p:cNvSpPr/>
          <p:nvPr/>
        </p:nvSpPr>
        <p:spPr>
          <a:xfrm>
            <a:off x="681138" y="921835"/>
            <a:ext cx="7794300" cy="1116900"/>
          </a:xfrm>
          <a:prstGeom prst="roundRect">
            <a:avLst>
              <a:gd name="adj" fmla="val 7233"/>
            </a:avLst>
          </a:prstGeom>
          <a:solidFill>
            <a:srgbClr val="F3F2E9"/>
          </a:solidFill>
          <a:ln>
            <a:noFill/>
          </a:ln>
          <a:effectLst>
            <a:outerShdw blurRad="85725" dist="28575" dir="9000000" algn="bl" rotWithShape="0">
              <a:srgbClr val="000000">
                <a:alpha val="23921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3"/>
          <p:cNvSpPr/>
          <p:nvPr/>
        </p:nvSpPr>
        <p:spPr>
          <a:xfrm>
            <a:off x="681138" y="2219374"/>
            <a:ext cx="3579300" cy="2166771"/>
          </a:xfrm>
          <a:prstGeom prst="roundRect">
            <a:avLst>
              <a:gd name="adj" fmla="val 7233"/>
            </a:avLst>
          </a:prstGeom>
          <a:solidFill>
            <a:srgbClr val="F3F2E9"/>
          </a:solidFill>
          <a:ln>
            <a:noFill/>
          </a:ln>
          <a:effectLst>
            <a:outerShdw blurRad="85725" dist="28575" dir="9000000" algn="bl" rotWithShape="0">
              <a:srgbClr val="000000">
                <a:alpha val="23921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>
                <a:solidFill>
                  <a:srgbClr val="23CBB3"/>
                </a:solidFill>
                <a:latin typeface="Montserrat SemiBold" panose="00000700000000000000" pitchFamily="2" charset="-52"/>
              </a:rPr>
              <a:t>       НІТ</a:t>
            </a:r>
            <a:endParaRPr sz="2800" dirty="0">
              <a:solidFill>
                <a:srgbClr val="23CBB3"/>
              </a:solidFill>
              <a:latin typeface="Montserrat SemiBold" panose="00000700000000000000" pitchFamily="2" charset="-52"/>
            </a:endParaRPr>
          </a:p>
        </p:txBody>
      </p:sp>
      <p:grpSp>
        <p:nvGrpSpPr>
          <p:cNvPr id="122" name="Google Shape;122;p23"/>
          <p:cNvGrpSpPr/>
          <p:nvPr/>
        </p:nvGrpSpPr>
        <p:grpSpPr>
          <a:xfrm>
            <a:off x="681138" y="855611"/>
            <a:ext cx="7794300" cy="357946"/>
            <a:chOff x="1362275" y="1711220"/>
            <a:chExt cx="15588600" cy="482400"/>
          </a:xfrm>
        </p:grpSpPr>
        <p:sp>
          <p:nvSpPr>
            <p:cNvPr id="123" name="Google Shape;123;p23"/>
            <p:cNvSpPr/>
            <p:nvPr/>
          </p:nvSpPr>
          <p:spPr>
            <a:xfrm>
              <a:off x="1362275" y="1711220"/>
              <a:ext cx="15588600" cy="482400"/>
            </a:xfrm>
            <a:prstGeom prst="roundRect">
              <a:avLst>
                <a:gd name="adj" fmla="val 2883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3"/>
            <p:cNvSpPr txBox="1"/>
            <p:nvPr/>
          </p:nvSpPr>
          <p:spPr>
            <a:xfrm>
              <a:off x="4643075" y="1749564"/>
              <a:ext cx="9027000" cy="3026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050" rIns="0" bIns="0" anchor="t" anchorCtr="0">
              <a:spAutoFit/>
            </a:bodyPr>
            <a:lstStyle/>
            <a:p>
              <a:pPr marL="12700" marR="1270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400" b="1" i="0" u="none" strike="noStrike" cap="none" dirty="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Положення Закону № 4196:</a:t>
              </a:r>
              <a:endParaRPr sz="14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25" name="Google Shape;125;p23"/>
          <p:cNvSpPr/>
          <p:nvPr/>
        </p:nvSpPr>
        <p:spPr>
          <a:xfrm>
            <a:off x="681063" y="2216895"/>
            <a:ext cx="3579300" cy="323725"/>
          </a:xfrm>
          <a:prstGeom prst="roundRect">
            <a:avLst>
              <a:gd name="adj" fmla="val 346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Колізія?</a:t>
            </a:r>
            <a:endParaRPr sz="14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23"/>
          <p:cNvSpPr/>
          <p:nvPr/>
        </p:nvSpPr>
        <p:spPr>
          <a:xfrm>
            <a:off x="841812" y="1261715"/>
            <a:ext cx="590100" cy="5901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4644" y="1330698"/>
            <a:ext cx="324438" cy="45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3"/>
          <p:cNvSpPr txBox="1"/>
          <p:nvPr/>
        </p:nvSpPr>
        <p:spPr>
          <a:xfrm>
            <a:off x="737564" y="2632922"/>
            <a:ext cx="2645100" cy="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50" rIns="0" bIns="0" anchor="t" anchorCtr="0">
            <a:spAutoFit/>
          </a:bodyPr>
          <a:lstStyle/>
          <a:p>
            <a:pPr marL="0" marR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23"/>
          <p:cNvSpPr/>
          <p:nvPr/>
        </p:nvSpPr>
        <p:spPr>
          <a:xfrm>
            <a:off x="4894641" y="2216895"/>
            <a:ext cx="3131759" cy="211222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23CB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b="1" i="0" u="none" strike="noStrike" cap="none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Ці приписи означають, що чинні оперативні управління-господарські відання діють до 28.08.2028 р., але з 28.08.2025 р. усі нові подібні відносини ми оформлюємо в порядку встановлення узуфрукту</a:t>
            </a:r>
            <a:endParaRPr sz="7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6BEF13-0C72-E0DB-176D-1E730C9D7592}"/>
              </a:ext>
            </a:extLst>
          </p:cNvPr>
          <p:cNvSpPr txBox="1"/>
          <p:nvPr/>
        </p:nvSpPr>
        <p:spPr>
          <a:xfrm>
            <a:off x="1592586" y="1279781"/>
            <a:ext cx="657677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9779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uk-UA" sz="1400" b="0" kern="1200" dirty="0">
                <a:solidFill>
                  <a:schemeClr val="tx1"/>
                </a:solidFill>
                <a:latin typeface="Montserrat" panose="00000500000000000000" pitchFamily="2" charset="-52"/>
                <a:cs typeface="Calibri" panose="020F0502020204030204" pitchFamily="34" charset="0"/>
              </a:rPr>
              <a:t>Ст. 11-12 </a:t>
            </a:r>
            <a:r>
              <a:rPr lang="uk-UA" sz="1400" b="1" kern="1200" dirty="0">
                <a:solidFill>
                  <a:srgbClr val="C00000"/>
                </a:solidFill>
                <a:latin typeface="Montserrat" panose="00000500000000000000" pitchFamily="2" charset="-52"/>
                <a:cs typeface="Calibri" panose="020F0502020204030204" pitchFamily="34" charset="0"/>
              </a:rPr>
              <a:t>дозволяє до 28.08.2028</a:t>
            </a:r>
            <a:r>
              <a:rPr lang="uk-UA" sz="1400" b="0" kern="1200" dirty="0">
                <a:solidFill>
                  <a:schemeClr val="tx1"/>
                </a:solidFill>
                <a:latin typeface="Montserrat" panose="00000500000000000000" pitchFamily="2" charset="-52"/>
                <a:cs typeface="Calibri" panose="020F0502020204030204" pitchFamily="34" charset="0"/>
              </a:rPr>
              <a:t>, а ч. 3 ст. 13 </a:t>
            </a:r>
            <a:r>
              <a:rPr lang="uk-UA" sz="1400" b="1" kern="1200" dirty="0">
                <a:solidFill>
                  <a:srgbClr val="C00000"/>
                </a:solidFill>
                <a:latin typeface="Montserrat" panose="00000500000000000000" pitchFamily="2" charset="-52"/>
                <a:cs typeface="Calibri" panose="020F0502020204030204" pitchFamily="34" charset="0"/>
              </a:rPr>
              <a:t>забороняє з 28.05.2025 </a:t>
            </a:r>
            <a:r>
              <a:rPr lang="uk-UA" sz="1400" b="0" kern="1200" dirty="0">
                <a:solidFill>
                  <a:schemeClr val="tx1"/>
                </a:solidFill>
                <a:latin typeface="Montserrat" panose="00000500000000000000" pitchFamily="2" charset="-52"/>
                <a:cs typeface="Calibri" panose="020F0502020204030204" pitchFamily="34" charset="0"/>
              </a:rPr>
              <a:t>закріплювати (передавати) майно у цих правових режимах</a:t>
            </a:r>
          </a:p>
          <a:p>
            <a:pPr marL="0" lvl="0" indent="0" algn="ctr" defTabSz="9779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uk-UA" sz="1400" b="0" kern="1200" dirty="0">
                <a:solidFill>
                  <a:schemeClr val="tx1"/>
                </a:solidFill>
                <a:latin typeface="Montserrat" panose="00000500000000000000" pitchFamily="2" charset="-52"/>
                <a:cs typeface="Calibri" panose="020F0502020204030204" pitchFamily="34" charset="0"/>
              </a:rPr>
              <a:t>(див. </a:t>
            </a:r>
            <a:r>
              <a:rPr lang="uk-UA" sz="1400" b="0" kern="1200" dirty="0" err="1">
                <a:solidFill>
                  <a:schemeClr val="tx1"/>
                </a:solidFill>
                <a:latin typeface="Montserrat" panose="00000500000000000000" pitchFamily="2" charset="-52"/>
                <a:cs typeface="Calibri" panose="020F0502020204030204" pitchFamily="34" charset="0"/>
              </a:rPr>
              <a:t>абз</a:t>
            </a:r>
            <a:r>
              <a:rPr lang="uk-UA" sz="1400" b="0" kern="1200" dirty="0">
                <a:solidFill>
                  <a:schemeClr val="tx1"/>
                </a:solidFill>
                <a:latin typeface="Montserrat" panose="00000500000000000000" pitchFamily="2" charset="-52"/>
                <a:cs typeface="Calibri" panose="020F0502020204030204" pitchFamily="34" charset="0"/>
              </a:rPr>
              <a:t>. 2 ч. 1 та ч. 2 ст. 17 ЗУ № 4196)</a:t>
            </a:r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00CDEE68-9AF7-540A-E63B-C0E52AB49E78}"/>
              </a:ext>
            </a:extLst>
          </p:cNvPr>
          <p:cNvSpPr/>
          <p:nvPr/>
        </p:nvSpPr>
        <p:spPr>
          <a:xfrm>
            <a:off x="1450447" y="2855153"/>
            <a:ext cx="871091" cy="87109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Графіка 4">
            <a:extLst>
              <a:ext uri="{FF2B5EF4-FFF2-40B4-BE49-F238E27FC236}">
                <a16:creationId xmlns:a16="http://schemas.microsoft.com/office/drawing/2014/main" id="{2DC43360-82C2-8B46-5D82-9BFAE2DA48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50447" y="2876807"/>
            <a:ext cx="827781" cy="827781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/>
          <p:nvPr/>
        </p:nvSpPr>
        <p:spPr>
          <a:xfrm>
            <a:off x="503334" y="1960904"/>
            <a:ext cx="8137331" cy="2095250"/>
          </a:xfrm>
          <a:prstGeom prst="roundRect">
            <a:avLst>
              <a:gd name="adj" fmla="val 6213"/>
            </a:avLst>
          </a:prstGeom>
          <a:solidFill>
            <a:srgbClr val="F3F2E9"/>
          </a:solidFill>
          <a:ln>
            <a:noFill/>
          </a:ln>
          <a:effectLst>
            <a:outerShdw blurRad="338755" dist="1882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45175" tIns="45175" rIns="45175" bIns="451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Times New Roman" panose="02020603050405020304" pitchFamily="18" charset="0"/>
                <a:cs typeface="Arial"/>
                <a:sym typeface="Arial"/>
              </a:rPr>
              <a:t>Відображення в бухгалтерському обліку господарських операцій щодо комунального майна, переданого на праві узуфрукта здійснюється з урахуванням </a:t>
            </a:r>
            <a:r>
              <a:rPr kumimoji="0" lang="uk-UA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Times New Roman" panose="02020603050405020304" pitchFamily="18" charset="0"/>
                <a:cs typeface="Arial"/>
                <a:sym typeface="Arial"/>
              </a:rPr>
              <a:t>сутності таких операцій </a:t>
            </a: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Times New Roman" panose="02020603050405020304" pitchFamily="18" charset="0"/>
                <a:cs typeface="Arial"/>
                <a:sym typeface="Arial"/>
              </a:rPr>
              <a:t>на підставі належним чином оформлених </a:t>
            </a:r>
            <a:r>
              <a:rPr kumimoji="0" lang="uk-UA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Times New Roman" panose="02020603050405020304" pitchFamily="18" charset="0"/>
                <a:cs typeface="Arial"/>
                <a:sym typeface="Arial"/>
              </a:rPr>
              <a:t>первинних документів </a:t>
            </a: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Times New Roman" panose="02020603050405020304" pitchFamily="18" charset="0"/>
                <a:cs typeface="Arial"/>
                <a:sym typeface="Arial"/>
              </a:rPr>
              <a:t>відповідно до вимог МСФЗ, НП(С)БО, НП(С)БОДС та інших нормативно-правових актів з бухгалтерського обліку з дотриманням законодавства про право узуфрукта</a:t>
            </a:r>
          </a:p>
        </p:txBody>
      </p:sp>
      <p:sp>
        <p:nvSpPr>
          <p:cNvPr id="137" name="Google Shape;137;p24"/>
          <p:cNvSpPr txBox="1">
            <a:spLocks noGrp="1"/>
          </p:cNvSpPr>
          <p:nvPr>
            <p:ph type="title"/>
          </p:nvPr>
        </p:nvSpPr>
        <p:spPr>
          <a:xfrm>
            <a:off x="599474" y="122961"/>
            <a:ext cx="8137331" cy="520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565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uk-UA" sz="1900" b="1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Відображення в бухобліку 2:</a:t>
            </a:r>
            <a:r>
              <a:rPr lang="uk-UA" sz="1900" dirty="0">
                <a:latin typeface="Montserrat" panose="00000500000000000000" pitchFamily="2" charset="-52"/>
                <a:ea typeface="Calibri" panose="020F0502020204030204" pitchFamily="34" charset="0"/>
              </a:rPr>
              <a:t> </a:t>
            </a:r>
            <a:r>
              <a:rPr lang="uk-UA" sz="1900" b="1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чим керуватись?</a:t>
            </a:r>
            <a:endParaRPr sz="1900" dirty="0"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24"/>
          <p:cNvSpPr/>
          <p:nvPr/>
        </p:nvSpPr>
        <p:spPr>
          <a:xfrm>
            <a:off x="503335" y="1087346"/>
            <a:ext cx="8137330" cy="741454"/>
          </a:xfrm>
          <a:prstGeom prst="roundRect">
            <a:avLst>
              <a:gd name="adj" fmla="val 6213"/>
            </a:avLst>
          </a:prstGeom>
          <a:solidFill>
            <a:srgbClr val="F3F2E9"/>
          </a:solidFill>
          <a:ln>
            <a:noFill/>
          </a:ln>
          <a:effectLst>
            <a:outerShdw blurRad="338755" dist="1882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45175" tIns="45175" rIns="45175" bIns="451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Для всіх юридичних осіб – </a:t>
            </a:r>
            <a:r>
              <a:rPr kumimoji="0" lang="uk-UA" sz="1600" b="0" i="0" u="sng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  <a:sym typeface="Arial"/>
                <a:hlinkClick r:id="rId4"/>
              </a:rPr>
              <a:t>Закон № 996</a:t>
            </a:r>
            <a:endParaRPr kumimoji="0" lang="uk-UA" sz="16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45974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8"/>
          <p:cNvSpPr/>
          <p:nvPr/>
        </p:nvSpPr>
        <p:spPr>
          <a:xfrm>
            <a:off x="435769" y="422275"/>
            <a:ext cx="8393906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Узуфруктарій для зарахування майна на баланс має:</a:t>
            </a:r>
            <a:endParaRPr kumimoji="0" lang="uk-UA" sz="18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223" name="Google Shape;223;p28"/>
          <p:cNvGrpSpPr/>
          <p:nvPr/>
        </p:nvGrpSpPr>
        <p:grpSpPr>
          <a:xfrm>
            <a:off x="435769" y="837801"/>
            <a:ext cx="8021968" cy="3765744"/>
            <a:chOff x="1049315" y="2478085"/>
            <a:chExt cx="12465908" cy="5581456"/>
          </a:xfrm>
        </p:grpSpPr>
        <p:sp>
          <p:nvSpPr>
            <p:cNvPr id="230" name="Google Shape;230;p28"/>
            <p:cNvSpPr/>
            <p:nvPr/>
          </p:nvSpPr>
          <p:spPr>
            <a:xfrm>
              <a:off x="9187481" y="6120039"/>
              <a:ext cx="4187833" cy="1617280"/>
            </a:xfrm>
            <a:prstGeom prst="roundRect">
              <a:avLst>
                <a:gd name="adj" fmla="val 7233"/>
              </a:avLst>
            </a:prstGeom>
            <a:solidFill>
              <a:srgbClr val="F3F2E9"/>
            </a:solidFill>
            <a:ln>
              <a:noFill/>
            </a:ln>
            <a:effectLst>
              <a:outerShdw blurRad="94874" dist="31625" dir="9000000" algn="bl" rotWithShape="0">
                <a:srgbClr val="000000">
                  <a:alpha val="24313"/>
                </a:srgbClr>
              </a:outerShdw>
            </a:effectLst>
          </p:spPr>
          <p:txBody>
            <a:bodyPr spcFirstLastPara="1" wrap="square" lIns="75900" tIns="75900" rIns="75900" bIns="75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uk-UA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0000500000000000000" pitchFamily="2" charset="-52"/>
                  <a:ea typeface="Calibri" panose="020F0502020204030204" pitchFamily="34" charset="0"/>
                  <a:sym typeface="Arial"/>
                </a:rPr>
                <a:t>Присвоїти новий </a:t>
              </a:r>
              <a:r>
                <a:rPr kumimoji="0" lang="uk-UA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0000500000000000000" pitchFamily="2" charset="-52"/>
                  <a:ea typeface="Calibri" panose="020F0502020204030204" pitchFamily="34" charset="0"/>
                  <a:sym typeface="Arial"/>
                </a:rPr>
                <a:t>інвентарний номер</a:t>
              </a:r>
              <a:r>
                <a:rPr kumimoji="0" lang="uk-UA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0000500000000000000" pitchFamily="2" charset="-52"/>
                  <a:ea typeface="Calibri" panose="020F0502020204030204" pitchFamily="34" charset="0"/>
                  <a:sym typeface="Arial"/>
                </a:rPr>
                <a:t> отриманому об’єкту ОЗ</a:t>
              </a:r>
              <a:endParaRPr kumimoji="0" lang="ru-RU" sz="1300" b="0" i="0" u="none" strike="noStrike" kern="0" cap="none" spc="0" normalizeH="0" baseline="0" noProof="0" dirty="0">
                <a:ln>
                  <a:noFill/>
                </a:ln>
                <a:solidFill>
                  <a:srgbClr val="020407"/>
                </a:solidFill>
                <a:effectLst/>
                <a:uLnTx/>
                <a:uFillTx/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endParaRPr>
            </a:p>
          </p:txBody>
        </p:sp>
        <p:grpSp>
          <p:nvGrpSpPr>
            <p:cNvPr id="234" name="Google Shape;234;p28"/>
            <p:cNvGrpSpPr/>
            <p:nvPr/>
          </p:nvGrpSpPr>
          <p:grpSpPr>
            <a:xfrm>
              <a:off x="1049315" y="6120039"/>
              <a:ext cx="8790926" cy="1939502"/>
              <a:chOff x="545990" y="3814603"/>
              <a:chExt cx="8790926" cy="1939502"/>
            </a:xfrm>
          </p:grpSpPr>
          <p:sp>
            <p:nvSpPr>
              <p:cNvPr id="235" name="Google Shape;235;p28"/>
              <p:cNvSpPr/>
              <p:nvPr/>
            </p:nvSpPr>
            <p:spPr>
              <a:xfrm>
                <a:off x="545990" y="3814603"/>
                <a:ext cx="7756115" cy="1617281"/>
              </a:xfrm>
              <a:prstGeom prst="roundRect">
                <a:avLst>
                  <a:gd name="adj" fmla="val 7233"/>
                </a:avLst>
              </a:prstGeom>
              <a:solidFill>
                <a:srgbClr val="F3F2E9"/>
              </a:solidFill>
              <a:ln>
                <a:noFill/>
              </a:ln>
              <a:effectLst>
                <a:outerShdw blurRad="94874" dist="31625" dir="9000000" algn="bl" rotWithShape="0">
                  <a:srgbClr val="000000">
                    <a:alpha val="24313"/>
                  </a:srgbClr>
                </a:outerShdw>
              </a:effectLst>
            </p:spPr>
            <p:txBody>
              <a:bodyPr spcFirstLastPara="1" wrap="square" lIns="75900" tIns="75900" rIns="75900" bIns="759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uk-UA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ontserrat" panose="00000500000000000000" pitchFamily="2" charset="-52"/>
                    <a:ea typeface="Calibri" panose="020F0502020204030204" pitchFamily="34" charset="0"/>
                    <a:sym typeface="Arial"/>
                  </a:rPr>
                  <a:t>Відкрити нову </a:t>
                </a:r>
                <a:r>
                  <a:rPr kumimoji="0" lang="uk-UA" sz="1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ontserrat" panose="00000500000000000000" pitchFamily="2" charset="-52"/>
                    <a:ea typeface="Calibri" panose="020F0502020204030204" pitchFamily="34" charset="0"/>
                    <a:sym typeface="Arial"/>
                  </a:rPr>
                  <a:t>Інвентарну картку обліку об’єкта ОЗ</a:t>
                </a:r>
                <a:r>
                  <a:rPr kumimoji="0" lang="uk-UA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ontserrat" panose="00000500000000000000" pitchFamily="2" charset="-52"/>
                    <a:ea typeface="Calibri" panose="020F0502020204030204" pitchFamily="34" charset="0"/>
                    <a:sym typeface="Arial"/>
                  </a:rPr>
                  <a:t>.</a:t>
                </a:r>
                <a:r>
                  <a:rPr kumimoji="0" lang="uk-UA" sz="1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ontserrat" panose="00000500000000000000" pitchFamily="2" charset="-52"/>
                    <a:ea typeface="Calibri" panose="020F0502020204030204" pitchFamily="34" charset="0"/>
                    <a:sym typeface="Arial"/>
                  </a:rPr>
                  <a:t>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uk-UA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ontserrat" panose="00000500000000000000" pitchFamily="2" charset="-52"/>
                    <a:ea typeface="Calibri" panose="020F0502020204030204" pitchFamily="34" charset="0"/>
                    <a:sym typeface="Arial"/>
                  </a:rPr>
                  <a:t>Для бюджетних установ форма затверджена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uk-UA" sz="1300" b="0" i="0" u="sng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Montserrat" panose="00000500000000000000" pitchFamily="2" charset="-52"/>
                    <a:ea typeface="Calibri" panose="020F0502020204030204" pitchFamily="34" charset="0"/>
                    <a:cs typeface="Calibri" panose="020F0502020204030204" pitchFamily="34" charset="0"/>
                    <a:sym typeface="Arial"/>
                    <a:hlinkClick r:id="rId4"/>
                  </a:rPr>
                  <a:t>наказом № 818</a:t>
                </a:r>
                <a:r>
                  <a:rPr kumimoji="0" lang="uk-UA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ontserrat" panose="00000500000000000000" pitchFamily="2" charset="-52"/>
                    <a:ea typeface="Calibri" panose="020F0502020204030204" pitchFamily="34" charset="0"/>
                    <a:sym typeface="Arial"/>
                  </a:rPr>
                  <a:t>, для КП чи ТОВ, АТ – форма довільна, але з дотриманням вимог </a:t>
                </a:r>
                <a:r>
                  <a:rPr kumimoji="0" lang="uk-UA" sz="1300" b="0" i="0" u="sng" strike="noStrike" kern="0" cap="none" spc="0" normalizeH="0" baseline="0" noProof="0" dirty="0">
                    <a:ln>
                      <a:noFill/>
                    </a:ln>
                    <a:solidFill>
                      <a:srgbClr val="26539A"/>
                    </a:solidFill>
                    <a:effectLst/>
                    <a:uLnTx/>
                    <a:uFillTx/>
                    <a:latin typeface="Montserrat" panose="00000500000000000000" pitchFamily="2" charset="-52"/>
                    <a:ea typeface="Calibri" panose="020F0502020204030204" pitchFamily="34" charset="0"/>
                    <a:cs typeface="Calibri" panose="020F0502020204030204" pitchFamily="34" charset="0"/>
                    <a:sym typeface="Arial"/>
                    <a:hlinkClick r:id="rId5" tooltip="ч. 2 ст. 9 Закону України "/>
                  </a:rPr>
                  <a:t>ч. 2 ст. 9 Закону № 996</a:t>
                </a:r>
                <a:r>
                  <a:rPr kumimoji="0" lang="uk-UA" sz="1300" b="0" i="0" u="sng" strike="noStrike" kern="0" cap="none" spc="0" normalizeH="0" baseline="0" noProof="0" dirty="0">
                    <a:ln>
                      <a:noFill/>
                    </a:ln>
                    <a:solidFill>
                      <a:srgbClr val="26539A"/>
                    </a:solidFill>
                    <a:effectLst/>
                    <a:uLnTx/>
                    <a:uFillTx/>
                    <a:latin typeface="Montserrat" panose="00000500000000000000" pitchFamily="2" charset="-52"/>
                    <a:ea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kumimoji="0" lang="uk-UA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ontserrat" panose="00000500000000000000" pitchFamily="2" charset="-52"/>
                    <a:ea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щодо обов</a:t>
                </a:r>
                <a:r>
                  <a:rPr kumimoji="0" 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ontserrat" panose="00000500000000000000" pitchFamily="2" charset="-52"/>
                    <a:ea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’</a:t>
                </a:r>
                <a:r>
                  <a:rPr kumimoji="0" lang="uk-UA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ontserrat" panose="00000500000000000000" pitchFamily="2" charset="-52"/>
                    <a:ea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язкових реквізитів</a:t>
                </a:r>
                <a:endParaRPr kumimoji="0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0000500000000000000" pitchFamily="2" charset="-52"/>
                  <a:sym typeface="Arial"/>
                </a:endParaRPr>
              </a:p>
            </p:txBody>
          </p:sp>
          <p:sp>
            <p:nvSpPr>
              <p:cNvPr id="237" name="Google Shape;237;p28"/>
              <p:cNvSpPr/>
              <p:nvPr/>
            </p:nvSpPr>
            <p:spPr>
              <a:xfrm>
                <a:off x="8802916" y="5220104"/>
                <a:ext cx="534000" cy="534001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8525" tIns="28525" rIns="28525" bIns="285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"/>
                  <a:buFont typeface="Arial"/>
                  <a:buNone/>
                  <a:tabLst/>
                  <a:defRPr/>
                </a:pPr>
                <a:r>
                  <a:rPr kumimoji="0" lang="uk-UA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 panose="00000500000000000000" pitchFamily="2" charset="-52"/>
                    <a:cs typeface="Arial"/>
                    <a:sym typeface="Arial"/>
                  </a:rPr>
                  <a:t>2</a:t>
                </a:r>
                <a:endParaRPr kumimoji="0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anose="00000500000000000000" pitchFamily="2" charset="-52"/>
                  <a:cs typeface="Arial"/>
                  <a:sym typeface="Arial"/>
                </a:endParaRPr>
              </a:p>
            </p:txBody>
          </p:sp>
        </p:grpSp>
        <p:grpSp>
          <p:nvGrpSpPr>
            <p:cNvPr id="249" name="Google Shape;249;p28"/>
            <p:cNvGrpSpPr/>
            <p:nvPr/>
          </p:nvGrpSpPr>
          <p:grpSpPr>
            <a:xfrm>
              <a:off x="1049323" y="2478085"/>
              <a:ext cx="12465900" cy="3256116"/>
              <a:chOff x="545998" y="3138574"/>
              <a:chExt cx="12465900" cy="3256116"/>
            </a:xfrm>
          </p:grpSpPr>
          <p:sp>
            <p:nvSpPr>
              <p:cNvPr id="250" name="Google Shape;250;p28"/>
              <p:cNvSpPr/>
              <p:nvPr/>
            </p:nvSpPr>
            <p:spPr>
              <a:xfrm>
                <a:off x="545998" y="3301169"/>
                <a:ext cx="12325991" cy="3093521"/>
              </a:xfrm>
              <a:prstGeom prst="roundRect">
                <a:avLst>
                  <a:gd name="adj" fmla="val 7233"/>
                </a:avLst>
              </a:prstGeom>
              <a:solidFill>
                <a:srgbClr val="F3F2E9"/>
              </a:solidFill>
              <a:ln>
                <a:noFill/>
              </a:ln>
              <a:effectLst>
                <a:outerShdw blurRad="94874" dist="31625" dir="9000000" algn="bl" rotWithShape="0">
                  <a:srgbClr val="000000">
                    <a:alpha val="24313"/>
                  </a:srgbClr>
                </a:outerShdw>
              </a:effectLst>
            </p:spPr>
            <p:txBody>
              <a:bodyPr spcFirstLastPara="1" wrap="square" lIns="75900" tIns="75900" rIns="75900" bIns="75900" anchor="ctr" anchorCtr="0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uk-UA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ontserrat" panose="00000500000000000000" pitchFamily="2" charset="-52"/>
                    <a:ea typeface="Times New Roman" panose="02020603050405020304" pitchFamily="18" charset="0"/>
                    <a:sym typeface="Arial"/>
                  </a:rPr>
                  <a:t>Оформити </a:t>
                </a:r>
                <a:r>
                  <a:rPr kumimoji="0" lang="uk-UA" sz="1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ontserrat" panose="00000500000000000000" pitchFamily="2" charset="-52"/>
                    <a:ea typeface="Times New Roman" panose="02020603050405020304" pitchFamily="18" charset="0"/>
                    <a:sym typeface="Arial"/>
                  </a:rPr>
                  <a:t>Акт введення в експлуатацію ОЗ</a:t>
                </a:r>
                <a:r>
                  <a:rPr kumimoji="0" lang="uk-UA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ontserrat" panose="00000500000000000000" pitchFamily="2" charset="-52"/>
                    <a:ea typeface="Times New Roman" panose="02020603050405020304" pitchFamily="18" charset="0"/>
                    <a:sym typeface="Arial"/>
                  </a:rPr>
                  <a:t> за типовою формою. Для бюджетних установ форма затверджена </a:t>
                </a:r>
                <a:r>
                  <a:rPr kumimoji="0" lang="uk-UA" sz="1300" b="0" i="0" u="sng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ontserrat" panose="00000500000000000000" pitchFamily="2" charset="-52"/>
                    <a:ea typeface="Times New Roman" panose="02020603050405020304" pitchFamily="18" charset="0"/>
                    <a:sym typeface="Arial"/>
                    <a:hlinkClick r:id="rId4"/>
                  </a:rPr>
                  <a:t>наказом № 818</a:t>
                </a:r>
                <a:r>
                  <a:rPr kumimoji="0" lang="uk-UA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ontserrat" panose="00000500000000000000" pitchFamily="2" charset="-52"/>
                    <a:ea typeface="Times New Roman" panose="02020603050405020304" pitchFamily="18" charset="0"/>
                    <a:sym typeface="Arial"/>
                  </a:rPr>
                  <a:t>, для КП чи ТОВ, АТ – форма довільна, але з дотриманням вимог </a:t>
                </a:r>
                <a:r>
                  <a:rPr kumimoji="0" lang="uk-UA" sz="1300" b="0" i="0" u="sng" strike="noStrike" kern="0" cap="none" spc="0" normalizeH="0" baseline="0" noProof="0" dirty="0">
                    <a:ln>
                      <a:noFill/>
                    </a:ln>
                    <a:solidFill>
                      <a:srgbClr val="26539A"/>
                    </a:solidFill>
                    <a:effectLst/>
                    <a:uLnTx/>
                    <a:uFillTx/>
                    <a:latin typeface="Montserrat" panose="00000500000000000000" pitchFamily="2" charset="-52"/>
                    <a:ea typeface="Times New Roman" panose="02020603050405020304" pitchFamily="18" charset="0"/>
                    <a:sym typeface="Arial"/>
                    <a:hlinkClick r:id="rId5" tooltip="ч. 2 ст. 9 Закону України "/>
                  </a:rPr>
                  <a:t>ч. 2 ст. 9 Закону № 996</a:t>
                </a:r>
                <a:r>
                  <a:rPr kumimoji="0" lang="uk-UA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Montserrat" panose="00000500000000000000" pitchFamily="2" charset="-52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uk-UA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ontserrat" panose="00000500000000000000" pitchFamily="2" charset="-52"/>
                    <a:ea typeface="Times New Roman" panose="02020603050405020304" pitchFamily="18" charset="0"/>
                    <a:sym typeface="Arial"/>
                  </a:rPr>
                  <a:t>щодо обов</a:t>
                </a:r>
                <a:r>
                  <a:rPr kumimoji="0" 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ontserrat" panose="00000500000000000000" pitchFamily="2" charset="-52"/>
                    <a:ea typeface="Times New Roman" panose="02020603050405020304" pitchFamily="18" charset="0"/>
                    <a:sym typeface="Arial"/>
                  </a:rPr>
                  <a:t>’</a:t>
                </a:r>
                <a:r>
                  <a:rPr kumimoji="0" lang="uk-UA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ontserrat" panose="00000500000000000000" pitchFamily="2" charset="-52"/>
                    <a:ea typeface="Times New Roman" panose="02020603050405020304" pitchFamily="18" charset="0"/>
                    <a:sym typeface="Arial"/>
                  </a:rPr>
                  <a:t>язкових реквізитів.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uk-UA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ontserrat" panose="00000500000000000000" pitchFamily="2" charset="-52"/>
                    <a:ea typeface="Times New Roman" panose="02020603050405020304" pitchFamily="18" charset="0"/>
                    <a:sym typeface="Arial"/>
                  </a:rPr>
                  <a:t>В Акті потрібно зазначити назву об’єкта ОЗ, присвоєний новий інвентарний номер, первісну і ліквідаційну вартості, строк корисного використання, рік побудови (виробництва), номер паспорта, коротку характеристику тощо.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uk-UA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ontserrat" panose="00000500000000000000" pitchFamily="2" charset="-52"/>
                    <a:ea typeface="Calibri" panose="020F0502020204030204" pitchFamily="34" charset="0"/>
                    <a:sym typeface="Arial"/>
                  </a:rPr>
                  <a:t>Акт комісія складає в одному примірнику. Після затвердження керівником Акт разом із технічною документацією слід передати до бухгалтерської служби</a:t>
                </a:r>
                <a:endParaRPr kumimoji="0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23CBBB"/>
                  </a:solidFill>
                  <a:effectLst/>
                  <a:uLnTx/>
                  <a:uFillTx/>
                  <a:latin typeface="Montserrat" panose="00000500000000000000" pitchFamily="2" charset="-52"/>
                  <a:ea typeface="Montserrat SemiBold"/>
                  <a:cs typeface="Montserrat SemiBold"/>
                  <a:sym typeface="Montserrat SemiBold"/>
                </a:endParaRPr>
              </a:p>
            </p:txBody>
          </p:sp>
          <p:sp>
            <p:nvSpPr>
              <p:cNvPr id="252" name="Google Shape;252;p28"/>
              <p:cNvSpPr/>
              <p:nvPr/>
            </p:nvSpPr>
            <p:spPr>
              <a:xfrm>
                <a:off x="12477898" y="3138574"/>
                <a:ext cx="534000" cy="5340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8525" tIns="28525" rIns="28525" bIns="285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"/>
                  <a:buFont typeface="Arial"/>
                  <a:buNone/>
                  <a:tabLst/>
                  <a:defRPr/>
                </a:pPr>
                <a:r>
                  <a:rPr kumimoji="0" lang="uk-UA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 panose="00000500000000000000" pitchFamily="2" charset="-52"/>
                    <a:cs typeface="Arial"/>
                    <a:sym typeface="Arial"/>
                  </a:rPr>
                  <a:t>1</a:t>
                </a:r>
                <a:endParaRPr kumimoji="0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anose="00000500000000000000" pitchFamily="2" charset="-52"/>
                  <a:cs typeface="Arial"/>
                  <a:sym typeface="Arial"/>
                </a:endParaRPr>
              </a:p>
            </p:txBody>
          </p:sp>
        </p:grpSp>
        <p:sp>
          <p:nvSpPr>
            <p:cNvPr id="254" name="Google Shape;254;p28"/>
            <p:cNvSpPr/>
            <p:nvPr/>
          </p:nvSpPr>
          <p:spPr>
            <a:xfrm>
              <a:off x="1431375" y="6025450"/>
              <a:ext cx="3016800" cy="169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20407"/>
                </a:solidFill>
                <a:effectLst/>
                <a:uLnTx/>
                <a:uFillTx/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5623175" y="6161654"/>
              <a:ext cx="2905500" cy="140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0407"/>
                </a:buClr>
                <a:buSzPts val="10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20407"/>
                </a:solidFill>
                <a:effectLst/>
                <a:uLnTx/>
                <a:uFillTx/>
                <a:latin typeface="Montserrat" panose="00000500000000000000" pitchFamily="2" charset="-52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6" name="Google Shape;237;p28">
            <a:extLst>
              <a:ext uri="{FF2B5EF4-FFF2-40B4-BE49-F238E27FC236}">
                <a16:creationId xmlns:a16="http://schemas.microsoft.com/office/drawing/2014/main" id="{4F4BC89E-7A2A-6D74-D0E4-307B1C80D6F3}"/>
              </a:ext>
            </a:extLst>
          </p:cNvPr>
          <p:cNvSpPr/>
          <p:nvPr/>
        </p:nvSpPr>
        <p:spPr>
          <a:xfrm>
            <a:off x="490986" y="4243261"/>
            <a:ext cx="334300" cy="360284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25" tIns="28525" rIns="28525" bIns="285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tabLst/>
              <a:defRPr/>
            </a:pPr>
            <a:r>
              <a:rPr kumimoji="0" lang="uk-UA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-52"/>
                <a:cs typeface="Arial"/>
                <a:sym typeface="Arial"/>
              </a:rPr>
              <a:t>3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-52"/>
              <a:cs typeface="Arial"/>
              <a:sym typeface="Arial"/>
            </a:endParaRPr>
          </a:p>
        </p:txBody>
      </p:sp>
      <p:cxnSp>
        <p:nvCxnSpPr>
          <p:cNvPr id="7" name="Google Shape;260;p28">
            <a:extLst>
              <a:ext uri="{FF2B5EF4-FFF2-40B4-BE49-F238E27FC236}">
                <a16:creationId xmlns:a16="http://schemas.microsoft.com/office/drawing/2014/main" id="{0811CCE5-02A6-3325-CB99-EAF97B68BB59}"/>
              </a:ext>
            </a:extLst>
          </p:cNvPr>
          <p:cNvCxnSpPr>
            <a:cxnSpLocks/>
          </p:cNvCxnSpPr>
          <p:nvPr/>
        </p:nvCxnSpPr>
        <p:spPr>
          <a:xfrm>
            <a:off x="8221006" y="3066064"/>
            <a:ext cx="0" cy="196500"/>
          </a:xfrm>
          <a:prstGeom prst="straightConnector1">
            <a:avLst/>
          </a:prstGeom>
          <a:noFill/>
          <a:ln w="31625" cap="flat" cmpd="sng">
            <a:solidFill>
              <a:srgbClr val="00B9B3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8" name="Google Shape;258;p28">
            <a:extLst>
              <a:ext uri="{FF2B5EF4-FFF2-40B4-BE49-F238E27FC236}">
                <a16:creationId xmlns:a16="http://schemas.microsoft.com/office/drawing/2014/main" id="{435A62FA-77CC-3A25-73B4-2F91F6DA4C3B}"/>
              </a:ext>
            </a:extLst>
          </p:cNvPr>
          <p:cNvCxnSpPr/>
          <p:nvPr/>
        </p:nvCxnSpPr>
        <p:spPr>
          <a:xfrm rot="10800000">
            <a:off x="5450415" y="3851291"/>
            <a:ext cx="222366" cy="0"/>
          </a:xfrm>
          <a:prstGeom prst="straightConnector1">
            <a:avLst/>
          </a:prstGeom>
          <a:noFill/>
          <a:ln w="31625" cap="flat" cmpd="sng">
            <a:solidFill>
              <a:srgbClr val="00B9B3"/>
            </a:solidFill>
            <a:prstDash val="solid"/>
            <a:round/>
            <a:headEnd type="none" w="sm" len="sm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37040506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/>
          <p:nvPr/>
        </p:nvSpPr>
        <p:spPr>
          <a:xfrm>
            <a:off x="758288" y="520645"/>
            <a:ext cx="7764206" cy="25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020407"/>
              </a:buClr>
              <a:buSzPts val="2600"/>
              <a:buFont typeface="Arial"/>
              <a:buNone/>
              <a:tabLst/>
              <a:defRPr/>
            </a:pPr>
            <a:r>
              <a:rPr kumimoji="0" lang="uk-UA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Arial"/>
                <a:sym typeface="Arial"/>
              </a:rPr>
              <a:t>Довідка про надходження в натуральній формі</a:t>
            </a:r>
            <a:endParaRPr kumimoji="0" sz="1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</p:txBody>
      </p:sp>
      <p:grpSp>
        <p:nvGrpSpPr>
          <p:cNvPr id="196" name="Google Shape;196;p27"/>
          <p:cNvGrpSpPr/>
          <p:nvPr/>
        </p:nvGrpSpPr>
        <p:grpSpPr>
          <a:xfrm>
            <a:off x="3794928" y="3144523"/>
            <a:ext cx="4293423" cy="1017884"/>
            <a:chOff x="1213835" y="2076420"/>
            <a:chExt cx="8752645" cy="2284150"/>
          </a:xfrm>
        </p:grpSpPr>
        <p:sp>
          <p:nvSpPr>
            <p:cNvPr id="204" name="Google Shape;204;p27"/>
            <p:cNvSpPr/>
            <p:nvPr/>
          </p:nvSpPr>
          <p:spPr>
            <a:xfrm>
              <a:off x="1213835" y="2143458"/>
              <a:ext cx="2200956" cy="2217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3F1E9"/>
                </a:buClr>
                <a:buSzPts val="1000"/>
                <a:buFont typeface="Arial"/>
                <a:buNone/>
                <a:tabLst/>
                <a:defRPr/>
              </a:pPr>
              <a:r>
                <a:rPr kumimoji="0" lang="uk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F3F1E9"/>
                  </a:solidFill>
                  <a:effectLst/>
                  <a:uLnTx/>
                  <a:uFillTx/>
                  <a:latin typeface="Montserrat SemiBold" panose="00000700000000000000" pitchFamily="2" charset="-52"/>
                  <a:ea typeface="Montserrat"/>
                  <a:cs typeface="Montserrat"/>
                  <a:sym typeface="Montserrat"/>
                </a:rPr>
                <a:t>!</a:t>
              </a:r>
              <a:endParaRPr kumimoji="0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SemiBold" panose="00000700000000000000" pitchFamily="2" charset="-52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10" name="Google Shape;210;p27"/>
            <p:cNvSpPr/>
            <p:nvPr/>
          </p:nvSpPr>
          <p:spPr>
            <a:xfrm>
              <a:off x="9512579" y="2076420"/>
              <a:ext cx="453901" cy="44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3F1E9"/>
                </a:buClr>
                <a:buSzPts val="1000"/>
                <a:buFont typeface="Arial"/>
                <a:buNone/>
                <a:tabLst/>
                <a:defRPr/>
              </a:pPr>
              <a:r>
                <a:rPr kumimoji="0" lang="uk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3F1E9"/>
                  </a:solidFill>
                  <a:effectLst/>
                  <a:uLnTx/>
                  <a:uFillTx/>
                  <a:latin typeface="Montserrat SemiBold" panose="00000700000000000000" pitchFamily="2" charset="-52"/>
                  <a:ea typeface="Montserrat"/>
                  <a:cs typeface="Montserrat"/>
                  <a:sym typeface="Montserrat"/>
                </a:rPr>
                <a:t>2</a:t>
              </a:r>
              <a:endPara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SemiBold" panose="00000700000000000000" pitchFamily="2" charset="-52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3" name="Google Shape;197;p27"/>
          <p:cNvSpPr/>
          <p:nvPr/>
        </p:nvSpPr>
        <p:spPr>
          <a:xfrm>
            <a:off x="593253" y="1202214"/>
            <a:ext cx="6305635" cy="1057275"/>
          </a:xfrm>
          <a:prstGeom prst="roundRect">
            <a:avLst>
              <a:gd name="adj" fmla="val 46615"/>
            </a:avLst>
          </a:prstGeom>
          <a:solidFill>
            <a:srgbClr val="00B9B3"/>
          </a:solidFill>
          <a:ln>
            <a:noFill/>
          </a:ln>
        </p:spPr>
        <p:txBody>
          <a:bodyPr spcFirstLastPara="1" wrap="square" lIns="34475" tIns="34475" rIns="34475" bIns="344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r>
              <a:rPr kumimoji="0" lang="uk-UA" sz="1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 panose="00000700000000000000" pitchFamily="2" charset="-52"/>
                <a:ea typeface="Calibri" panose="020F0502020204030204" pitchFamily="34" charset="0"/>
                <a:sym typeface="Arial"/>
              </a:rPr>
              <a:t>У разі отримання майна на праві узуфрукту Довідку по надходження в натуральній формі узуфруктарій не складає і не подає</a:t>
            </a:r>
            <a:endParaRPr kumimoji="0" lang="uk-UA" sz="18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SemiBold" panose="00000700000000000000" pitchFamily="2" charset="-52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" name="Google Shape;202;p27"/>
          <p:cNvSpPr/>
          <p:nvPr/>
        </p:nvSpPr>
        <p:spPr>
          <a:xfrm>
            <a:off x="3112519" y="2558445"/>
            <a:ext cx="1267097" cy="1047731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1550" tIns="31550" rIns="31550" bIns="3155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SemiBold" panose="00000700000000000000" pitchFamily="2" charset="-52"/>
              <a:cs typeface="Arial"/>
              <a:sym typeface="Arial"/>
            </a:endParaRPr>
          </a:p>
        </p:txBody>
      </p:sp>
      <p:pic>
        <p:nvPicPr>
          <p:cNvPr id="6" name="Рисунок 5" descr="Зображення, що містить чорний, темрява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702082DF-5461-4215-EFF7-8BCD2DBC0AE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3319304" y="2681108"/>
            <a:ext cx="853529" cy="853529"/>
          </a:xfrm>
          <a:prstGeom prst="rect">
            <a:avLst/>
          </a:prstGeom>
        </p:spPr>
      </p:pic>
      <p:sp>
        <p:nvSpPr>
          <p:cNvPr id="7" name="Знак множення 6">
            <a:extLst>
              <a:ext uri="{FF2B5EF4-FFF2-40B4-BE49-F238E27FC236}">
                <a16:creationId xmlns:a16="http://schemas.microsoft.com/office/drawing/2014/main" id="{5307B43F-8FC5-EBAC-A0E8-4344850DA29D}"/>
              </a:ext>
            </a:extLst>
          </p:cNvPr>
          <p:cNvSpPr/>
          <p:nvPr/>
        </p:nvSpPr>
        <p:spPr>
          <a:xfrm>
            <a:off x="3952851" y="3281278"/>
            <a:ext cx="853529" cy="660008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2925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/>
          <p:nvPr/>
        </p:nvSpPr>
        <p:spPr>
          <a:xfrm>
            <a:off x="758288" y="520644"/>
            <a:ext cx="7084650" cy="555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020407"/>
              </a:buClr>
              <a:buSzPts val="2600"/>
              <a:buFont typeface="Arial"/>
              <a:buNone/>
              <a:tabLst/>
              <a:defRPr/>
            </a:pPr>
            <a:r>
              <a:rPr kumimoji="0" lang="uk-UA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Arial"/>
                <a:sym typeface="Arial"/>
              </a:rPr>
              <a:t>Формування первісної вартості майна, </a:t>
            </a:r>
          </a:p>
          <a:p>
            <a:pPr marL="0" marR="0" lvl="0" indent="0" algn="l" defTabSz="914400" rtl="0" eaLnBrk="1" fontAlgn="auto" latinLnBrk="0" hangingPunct="1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020407"/>
              </a:buClr>
              <a:buSzPts val="2600"/>
              <a:buFont typeface="Arial"/>
              <a:buNone/>
              <a:tabLst/>
              <a:defRPr/>
            </a:pPr>
            <a:r>
              <a:rPr kumimoji="0" lang="uk-UA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Arial"/>
                <a:sym typeface="Arial"/>
              </a:rPr>
              <a:t>отриманого в узуфрукт:</a:t>
            </a:r>
            <a:endParaRPr kumimoji="0" sz="1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Google Shape;171;p26">
            <a:extLst>
              <a:ext uri="{FF2B5EF4-FFF2-40B4-BE49-F238E27FC236}">
                <a16:creationId xmlns:a16="http://schemas.microsoft.com/office/drawing/2014/main" id="{872578C0-DE7B-5CC7-9A1F-9EC2152C8E98}"/>
              </a:ext>
            </a:extLst>
          </p:cNvPr>
          <p:cNvSpPr/>
          <p:nvPr/>
        </p:nvSpPr>
        <p:spPr>
          <a:xfrm>
            <a:off x="683942" y="1929718"/>
            <a:ext cx="7731793" cy="2167588"/>
          </a:xfrm>
          <a:prstGeom prst="roundRect">
            <a:avLst>
              <a:gd name="adj" fmla="val 6944"/>
            </a:avLst>
          </a:prstGeom>
          <a:solidFill>
            <a:srgbClr val="F3F2E9"/>
          </a:solidFill>
          <a:ln>
            <a:noFill/>
          </a:ln>
          <a:effectLst>
            <a:outerShdw blurRad="34290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Times New Roman" panose="02020603050405020304" pitchFamily="18" charset="0"/>
                <a:sym typeface="Arial"/>
              </a:rPr>
              <a:t>До первісної вартості такого майна мають потрапити реєстраційні збори, державне мито та аналогічні платежі, здійснені у зв’язку з набуттям прав на об’єкт основних засобів. Також до первісної вартості таких об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Times New Roman" panose="02020603050405020304" pitchFamily="18" charset="0"/>
                <a:sym typeface="Arial"/>
              </a:rPr>
              <a:t>’</a:t>
            </a:r>
            <a:r>
              <a:rPr kumimoji="0" lang="uk-UA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Times New Roman" panose="02020603050405020304" pitchFamily="18" charset="0"/>
                <a:sym typeface="Arial"/>
              </a:rPr>
              <a:t>єктів</a:t>
            </a: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Times New Roman" panose="02020603050405020304" pitchFamily="18" charset="0"/>
                <a:sym typeface="Arial"/>
              </a:rPr>
              <a:t> слід включати і всі інші витрати, безпосередньо пов’язані з доведенням їх до придатного для використання стану</a:t>
            </a:r>
          </a:p>
        </p:txBody>
      </p:sp>
      <p:sp>
        <p:nvSpPr>
          <p:cNvPr id="3" name="Google Shape;197;p27"/>
          <p:cNvSpPr/>
          <p:nvPr/>
        </p:nvSpPr>
        <p:spPr>
          <a:xfrm>
            <a:off x="683942" y="1217179"/>
            <a:ext cx="7731793" cy="975894"/>
          </a:xfrm>
          <a:prstGeom prst="roundRect">
            <a:avLst>
              <a:gd name="adj" fmla="val 46615"/>
            </a:avLst>
          </a:prstGeom>
          <a:solidFill>
            <a:srgbClr val="00B9B3"/>
          </a:solidFill>
          <a:ln>
            <a:noFill/>
          </a:ln>
        </p:spPr>
        <p:txBody>
          <a:bodyPr spcFirstLastPara="1" wrap="square" lIns="34475" tIns="34475" rIns="34475" bIns="344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Під час зарахування майна узуфруктарій має орієнтуватися на </a:t>
            </a:r>
            <a:r>
              <a:rPr kumimoji="0" lang="uk-UA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первісну вартість</a:t>
            </a: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такого майна та </a:t>
            </a:r>
            <a:r>
              <a:rPr kumimoji="0" lang="uk-UA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суму нарахованого зносу</a:t>
            </a: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, зазначені в Акті приймання-передачі</a:t>
            </a:r>
            <a:endParaRPr kumimoji="0" lang="uk-UA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-52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6433471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8"/>
          <p:cNvSpPr/>
          <p:nvPr/>
        </p:nvSpPr>
        <p:spPr>
          <a:xfrm>
            <a:off x="480374" y="428626"/>
            <a:ext cx="8393906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Arial"/>
                <a:sym typeface="Arial"/>
              </a:rPr>
              <a:t>Якщо майно вже перебуває на балансі узуфруктарія</a:t>
            </a:r>
            <a:endParaRPr kumimoji="0" lang="uk-UA" sz="18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2" name="Google Shape;223;p28">
            <a:extLst>
              <a:ext uri="{FF2B5EF4-FFF2-40B4-BE49-F238E27FC236}">
                <a16:creationId xmlns:a16="http://schemas.microsoft.com/office/drawing/2014/main" id="{46F2D373-2B34-9371-824D-294906C71E53}"/>
              </a:ext>
            </a:extLst>
          </p:cNvPr>
          <p:cNvGrpSpPr/>
          <p:nvPr/>
        </p:nvGrpSpPr>
        <p:grpSpPr>
          <a:xfrm>
            <a:off x="719549" y="3233260"/>
            <a:ext cx="4443119" cy="1100848"/>
            <a:chOff x="1431375" y="6025450"/>
            <a:chExt cx="7097300" cy="1691700"/>
          </a:xfrm>
        </p:grpSpPr>
        <p:sp>
          <p:nvSpPr>
            <p:cNvPr id="12" name="Google Shape;254;p28">
              <a:extLst>
                <a:ext uri="{FF2B5EF4-FFF2-40B4-BE49-F238E27FC236}">
                  <a16:creationId xmlns:a16="http://schemas.microsoft.com/office/drawing/2014/main" id="{7FA15A06-2437-C86F-4A56-937A047FC25F}"/>
                </a:ext>
              </a:extLst>
            </p:cNvPr>
            <p:cNvSpPr/>
            <p:nvPr/>
          </p:nvSpPr>
          <p:spPr>
            <a:xfrm>
              <a:off x="1431375" y="6025450"/>
              <a:ext cx="3016800" cy="169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20407"/>
                </a:solidFill>
                <a:effectLst/>
                <a:uLnTx/>
                <a:uFillTx/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13" name="Google Shape;255;p28">
              <a:extLst>
                <a:ext uri="{FF2B5EF4-FFF2-40B4-BE49-F238E27FC236}">
                  <a16:creationId xmlns:a16="http://schemas.microsoft.com/office/drawing/2014/main" id="{79472E90-4A43-9D82-B0EB-23DAD992F563}"/>
                </a:ext>
              </a:extLst>
            </p:cNvPr>
            <p:cNvSpPr/>
            <p:nvPr/>
          </p:nvSpPr>
          <p:spPr>
            <a:xfrm>
              <a:off x="5623175" y="6161654"/>
              <a:ext cx="2905500" cy="140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0407"/>
                </a:buClr>
                <a:buSzPts val="10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20407"/>
                </a:solidFill>
                <a:effectLst/>
                <a:uLnTx/>
                <a:uFillTx/>
                <a:latin typeface="Montserrat" panose="00000500000000000000" pitchFamily="2" charset="-52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3" name="Google Shape;240;p28">
            <a:extLst>
              <a:ext uri="{FF2B5EF4-FFF2-40B4-BE49-F238E27FC236}">
                <a16:creationId xmlns:a16="http://schemas.microsoft.com/office/drawing/2014/main" id="{75858BC7-A089-6878-5083-BFA18123455E}"/>
              </a:ext>
            </a:extLst>
          </p:cNvPr>
          <p:cNvSpPr/>
          <p:nvPr/>
        </p:nvSpPr>
        <p:spPr>
          <a:xfrm>
            <a:off x="5659078" y="1030676"/>
            <a:ext cx="2366955" cy="3134580"/>
          </a:xfrm>
          <a:prstGeom prst="roundRect">
            <a:avLst>
              <a:gd name="adj" fmla="val 7233"/>
            </a:avLst>
          </a:prstGeom>
          <a:solidFill>
            <a:srgbClr val="F3F2E9"/>
          </a:solidFill>
          <a:ln>
            <a:noFill/>
          </a:ln>
          <a:effectLst>
            <a:outerShdw blurRad="94874" dist="31625" dir="9000000" algn="bl" rotWithShape="0">
              <a:srgbClr val="000000">
                <a:alpha val="24313"/>
              </a:srgbClr>
            </a:outerShdw>
          </a:effectLst>
        </p:spPr>
        <p:txBody>
          <a:bodyPr spcFirstLastPara="1" wrap="square" lIns="75900" tIns="75900" rIns="75900" bIns="75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Arial"/>
                <a:sym typeface="Arial"/>
              </a:rPr>
              <a:t>Передавати майно до ОМС, списувати майно з балансу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Arial"/>
                <a:sym typeface="Arial"/>
              </a:rPr>
              <a:t>не потрібно</a:t>
            </a: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Arial"/>
                <a:sym typeface="Arial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Arial"/>
                <a:sym typeface="Arial"/>
              </a:rPr>
              <a:t>майно продовжує так само обліковуватися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Arial"/>
                <a:sym typeface="Arial"/>
              </a:rPr>
              <a:t>на балансі узуфруктарія 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20407"/>
              </a:solidFill>
              <a:effectLst/>
              <a:uLnTx/>
              <a:uFillTx/>
              <a:latin typeface="Montserrat" panose="00000500000000000000" pitchFamily="2" charset="-52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" name="Google Shape;245;p28">
            <a:extLst>
              <a:ext uri="{FF2B5EF4-FFF2-40B4-BE49-F238E27FC236}">
                <a16:creationId xmlns:a16="http://schemas.microsoft.com/office/drawing/2014/main" id="{6357EA2E-5DCB-0CEB-3B0D-F1B69AAB3E80}"/>
              </a:ext>
            </a:extLst>
          </p:cNvPr>
          <p:cNvSpPr/>
          <p:nvPr/>
        </p:nvSpPr>
        <p:spPr>
          <a:xfrm>
            <a:off x="3069726" y="1030676"/>
            <a:ext cx="2366955" cy="3134579"/>
          </a:xfrm>
          <a:prstGeom prst="roundRect">
            <a:avLst>
              <a:gd name="adj" fmla="val 7233"/>
            </a:avLst>
          </a:prstGeom>
          <a:solidFill>
            <a:srgbClr val="F3F2E9"/>
          </a:solidFill>
          <a:ln>
            <a:noFill/>
          </a:ln>
          <a:effectLst>
            <a:outerShdw blurRad="94874" dist="31625" dir="9000000" algn="bl" rotWithShape="0">
              <a:srgbClr val="000000">
                <a:alpha val="24313"/>
              </a:srgbClr>
            </a:outerShdw>
          </a:effectLst>
        </p:spPr>
        <p:txBody>
          <a:bodyPr spcFirstLastPara="1" wrap="square" lIns="75900" tIns="75900" rIns="75900" bIns="75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Arial"/>
                <a:sym typeface="Arial"/>
              </a:rPr>
              <a:t>Просто ОМС прийнято рішення встановити щодо цього майна узуфрукт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20407"/>
              </a:solidFill>
              <a:effectLst/>
              <a:uLnTx/>
              <a:uFillTx/>
              <a:latin typeface="Montserrat" panose="00000500000000000000" pitchFamily="2" charset="-52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" name="Google Shape;250;p28">
            <a:extLst>
              <a:ext uri="{FF2B5EF4-FFF2-40B4-BE49-F238E27FC236}">
                <a16:creationId xmlns:a16="http://schemas.microsoft.com/office/drawing/2014/main" id="{03554405-D276-99CB-83BD-AD3E189612B2}"/>
              </a:ext>
            </a:extLst>
          </p:cNvPr>
          <p:cNvSpPr/>
          <p:nvPr/>
        </p:nvSpPr>
        <p:spPr>
          <a:xfrm>
            <a:off x="480374" y="1030675"/>
            <a:ext cx="2366955" cy="3134583"/>
          </a:xfrm>
          <a:prstGeom prst="roundRect">
            <a:avLst>
              <a:gd name="adj" fmla="val 7233"/>
            </a:avLst>
          </a:prstGeom>
          <a:solidFill>
            <a:srgbClr val="F3F2E9"/>
          </a:solidFill>
          <a:ln>
            <a:noFill/>
          </a:ln>
          <a:effectLst>
            <a:outerShdw blurRad="94874" dist="31625" dir="9000000" algn="bl" rotWithShape="0">
              <a:srgbClr val="000000">
                <a:alpha val="24313"/>
              </a:srgbClr>
            </a:outerShdw>
          </a:effectLst>
        </p:spPr>
        <p:txBody>
          <a:bodyPr spcFirstLastPara="1" wrap="square" lIns="75900" tIns="75900" rIns="75900" bIns="75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uk-UA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Arial"/>
                <a:sym typeface="Arial"/>
              </a:rPr>
              <a:t>Майно вже обліковується на балансі </a:t>
            </a: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Arial"/>
                <a:sym typeface="Arial"/>
              </a:rPr>
              <a:t>узуфруктарія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Arial"/>
                <a:sym typeface="Arial"/>
              </a:rPr>
              <a:t>(на праві оперативного управління або господарського відання)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23CBBB"/>
              </a:solidFill>
              <a:effectLst/>
              <a:uLnTx/>
              <a:uFillTx/>
              <a:latin typeface="Montserrat" panose="00000500000000000000" pitchFamily="2" charset="-52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6" name="Google Shape;256;p28">
            <a:extLst>
              <a:ext uri="{FF2B5EF4-FFF2-40B4-BE49-F238E27FC236}">
                <a16:creationId xmlns:a16="http://schemas.microsoft.com/office/drawing/2014/main" id="{76CB15EB-01BA-2A7D-4491-010377E3F7B7}"/>
              </a:ext>
            </a:extLst>
          </p:cNvPr>
          <p:cNvCxnSpPr>
            <a:cxnSpLocks/>
            <a:stCxn id="5" idx="3"/>
            <a:endCxn id="4" idx="1"/>
          </p:cNvCxnSpPr>
          <p:nvPr/>
        </p:nvCxnSpPr>
        <p:spPr>
          <a:xfrm flipV="1">
            <a:off x="2847329" y="2597966"/>
            <a:ext cx="222397" cy="1"/>
          </a:xfrm>
          <a:prstGeom prst="straightConnector1">
            <a:avLst/>
          </a:prstGeom>
          <a:noFill/>
          <a:ln w="31625" cap="flat" cmpd="sng">
            <a:solidFill>
              <a:srgbClr val="00B9B3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7" name="Google Shape;257;p28">
            <a:extLst>
              <a:ext uri="{FF2B5EF4-FFF2-40B4-BE49-F238E27FC236}">
                <a16:creationId xmlns:a16="http://schemas.microsoft.com/office/drawing/2014/main" id="{A14828A7-0F54-5980-220A-69150A6A89C1}"/>
              </a:ext>
            </a:extLst>
          </p:cNvPr>
          <p:cNvCxnSpPr/>
          <p:nvPr/>
        </p:nvCxnSpPr>
        <p:spPr>
          <a:xfrm>
            <a:off x="5436681" y="2597966"/>
            <a:ext cx="222366" cy="0"/>
          </a:xfrm>
          <a:prstGeom prst="straightConnector1">
            <a:avLst/>
          </a:prstGeom>
          <a:noFill/>
          <a:ln w="31625" cap="flat" cmpd="sng">
            <a:solidFill>
              <a:srgbClr val="00B9B3"/>
            </a:solidFill>
            <a:prstDash val="solid"/>
            <a:round/>
            <a:headEnd type="none" w="sm" len="sm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36635357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/>
          <p:nvPr/>
        </p:nvSpPr>
        <p:spPr>
          <a:xfrm>
            <a:off x="368707" y="394143"/>
            <a:ext cx="8143875" cy="530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20407"/>
              </a:buClr>
              <a:buSzPts val="2600"/>
              <a:buFont typeface="Arial"/>
              <a:buNone/>
              <a:tabLst/>
              <a:defRPr/>
            </a:pPr>
            <a:r>
              <a:rPr kumimoji="0" lang="uk-UA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Arial"/>
                <a:sym typeface="Arial"/>
              </a:rPr>
              <a:t>Відображення передачі майна в узуфрукт 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20407"/>
              </a:buClr>
              <a:buSzPts val="2600"/>
              <a:buFont typeface="Arial"/>
              <a:buNone/>
              <a:tabLst/>
              <a:defRPr/>
            </a:pPr>
            <a:r>
              <a:rPr kumimoji="0" lang="uk-UA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Arial"/>
                <a:sym typeface="Arial"/>
              </a:rPr>
              <a:t>від ОМС до бюджетної установи – облік в ОМС</a:t>
            </a:r>
            <a:endParaRPr kumimoji="0" sz="1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5C5B104-FB72-7F51-F47E-6445145736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396515"/>
              </p:ext>
            </p:extLst>
          </p:nvPr>
        </p:nvGraphicFramePr>
        <p:xfrm>
          <a:off x="368707" y="1126592"/>
          <a:ext cx="8363812" cy="31261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0725">
                  <a:extLst>
                    <a:ext uri="{9D8B030D-6E8A-4147-A177-3AD203B41FA5}">
                      <a16:colId xmlns:a16="http://schemas.microsoft.com/office/drawing/2014/main" val="4278642643"/>
                    </a:ext>
                  </a:extLst>
                </a:gridCol>
                <a:gridCol w="5965002">
                  <a:extLst>
                    <a:ext uri="{9D8B030D-6E8A-4147-A177-3AD203B41FA5}">
                      <a16:colId xmlns:a16="http://schemas.microsoft.com/office/drawing/2014/main" val="3870462554"/>
                    </a:ext>
                  </a:extLst>
                </a:gridCol>
                <a:gridCol w="883666">
                  <a:extLst>
                    <a:ext uri="{9D8B030D-6E8A-4147-A177-3AD203B41FA5}">
                      <a16:colId xmlns:a16="http://schemas.microsoft.com/office/drawing/2014/main" val="2159044906"/>
                    </a:ext>
                  </a:extLst>
                </a:gridCol>
                <a:gridCol w="1074419">
                  <a:extLst>
                    <a:ext uri="{9D8B030D-6E8A-4147-A177-3AD203B41FA5}">
                      <a16:colId xmlns:a16="http://schemas.microsoft.com/office/drawing/2014/main" val="318107122"/>
                    </a:ext>
                  </a:extLst>
                </a:gridCol>
              </a:tblGrid>
              <a:tr h="509803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0" dirty="0">
                          <a:effectLst/>
                          <a:latin typeface="Montserrat" panose="00000500000000000000" pitchFamily="2" charset="-52"/>
                        </a:rPr>
                        <a:t>№ з/п</a:t>
                      </a:r>
                      <a:endParaRPr lang="uk-UA" sz="1400" kern="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62" marR="33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CBB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0" dirty="0">
                          <a:effectLst/>
                          <a:latin typeface="Montserrat" panose="00000500000000000000" pitchFamily="2" charset="-52"/>
                        </a:rPr>
                        <a:t>Зміст операції</a:t>
                      </a:r>
                      <a:endParaRPr lang="uk-UA" sz="1400" kern="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62" marR="33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CFB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400" kern="0" dirty="0">
                          <a:effectLst/>
                          <a:latin typeface="Montserrat" panose="00000500000000000000" pitchFamily="2" charset="-52"/>
                        </a:rPr>
                        <a:t>Кореспонденція рахунків</a:t>
                      </a:r>
                      <a:endParaRPr lang="uk-UA" dirty="0"/>
                    </a:p>
                  </a:txBody>
                  <a:tcPr marL="33062" marR="33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CF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 marL="33062" marR="33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CF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983799"/>
                  </a:ext>
                </a:extLst>
              </a:tr>
              <a:tr h="24150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дебет</a:t>
                      </a:r>
                      <a:endParaRPr lang="uk-UA" dirty="0"/>
                    </a:p>
                  </a:txBody>
                  <a:tcPr marL="33062" marR="33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CB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кредит</a:t>
                      </a:r>
                      <a:endParaRPr lang="uk-UA" dirty="0"/>
                    </a:p>
                  </a:txBody>
                  <a:tcPr marL="33062" marR="33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CF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435147"/>
                  </a:ext>
                </a:extLst>
              </a:tr>
              <a:tr h="398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0" dirty="0">
                          <a:effectLst/>
                          <a:latin typeface="Montserrat" panose="00000500000000000000" pitchFamily="2" charset="-52"/>
                        </a:rPr>
                        <a:t>1</a:t>
                      </a:r>
                      <a:endParaRPr lang="uk-UA" sz="1400" kern="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62" marR="33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CFB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kern="0" dirty="0">
                          <a:effectLst/>
                          <a:latin typeface="Montserrat" panose="00000500000000000000" pitchFamily="2" charset="-52"/>
                        </a:rPr>
                        <a:t>Нараховано амортизацію на об’єкти ОЗ у місяці його передачі</a:t>
                      </a:r>
                      <a:endParaRPr lang="uk-UA" sz="1400" kern="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62" marR="33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20"/>
                        </a:lnSpc>
                        <a:spcAft>
                          <a:spcPts val="800"/>
                        </a:spcAft>
                      </a:pPr>
                      <a:r>
                        <a:rPr lang="uk-UA" sz="1400" kern="0" dirty="0">
                          <a:effectLst/>
                          <a:latin typeface="Montserrat" panose="00000500000000000000" pitchFamily="2" charset="-52"/>
                        </a:rPr>
                        <a:t>8014</a:t>
                      </a:r>
                      <a:endParaRPr lang="uk-UA" sz="1400" kern="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62" marR="33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20"/>
                        </a:lnSpc>
                        <a:spcAft>
                          <a:spcPts val="800"/>
                        </a:spcAft>
                      </a:pPr>
                      <a:r>
                        <a:rPr lang="uk-UA" sz="1400" kern="0">
                          <a:effectLst/>
                          <a:latin typeface="Montserrat" panose="00000500000000000000" pitchFamily="2" charset="-52"/>
                        </a:rPr>
                        <a:t>1411</a:t>
                      </a:r>
                      <a:endParaRPr lang="uk-UA" sz="1400" kern="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62" marR="33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6081513"/>
                  </a:ext>
                </a:extLst>
              </a:tr>
              <a:tr h="5235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0" dirty="0">
                          <a:effectLst/>
                          <a:latin typeface="Montserrat" panose="00000500000000000000" pitchFamily="2" charset="-52"/>
                        </a:rPr>
                        <a:t>2</a:t>
                      </a:r>
                      <a:endParaRPr lang="uk-UA" sz="1400" kern="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62" marR="33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CFB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kern="0" dirty="0">
                          <a:effectLst/>
                          <a:latin typeface="Montserrat" panose="00000500000000000000" pitchFamily="2" charset="-52"/>
                        </a:rPr>
                        <a:t>Віднесено на фінансовий результат суму амортизації, нарахованої в місяці передачі майна</a:t>
                      </a:r>
                      <a:endParaRPr lang="uk-UA" sz="1400" kern="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62" marR="33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20"/>
                        </a:lnSpc>
                        <a:spcAft>
                          <a:spcPts val="800"/>
                        </a:spcAft>
                      </a:pPr>
                      <a:r>
                        <a:rPr lang="uk-UA" sz="1400" kern="0">
                          <a:effectLst/>
                          <a:latin typeface="Montserrat" panose="00000500000000000000" pitchFamily="2" charset="-52"/>
                        </a:rPr>
                        <a:t>5511</a:t>
                      </a:r>
                      <a:endParaRPr lang="uk-UA" sz="1400" kern="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62" marR="33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20"/>
                        </a:lnSpc>
                        <a:spcAft>
                          <a:spcPts val="800"/>
                        </a:spcAft>
                      </a:pPr>
                      <a:r>
                        <a:rPr lang="uk-UA" sz="1400" kern="0">
                          <a:effectLst/>
                          <a:latin typeface="Montserrat" panose="00000500000000000000" pitchFamily="2" charset="-52"/>
                        </a:rPr>
                        <a:t>8014</a:t>
                      </a:r>
                      <a:endParaRPr lang="uk-UA" sz="1400" kern="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62" marR="33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2099364"/>
                  </a:ext>
                </a:extLst>
              </a:tr>
              <a:tr h="383213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20"/>
                        </a:lnSpc>
                        <a:spcAft>
                          <a:spcPts val="800"/>
                        </a:spcAft>
                      </a:pPr>
                      <a:r>
                        <a:rPr lang="uk-UA" sz="1400" kern="0" dirty="0">
                          <a:effectLst/>
                          <a:latin typeface="Montserrat" panose="00000500000000000000" pitchFamily="2" charset="-52"/>
                        </a:rPr>
                        <a:t>3</a:t>
                      </a:r>
                      <a:endParaRPr lang="uk-UA" sz="1400" kern="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62" marR="33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CFB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kern="0" dirty="0">
                          <a:effectLst/>
                          <a:latin typeface="Montserrat" panose="00000500000000000000" pitchFamily="2" charset="-52"/>
                        </a:rPr>
                        <a:t>Списано первісну вартість ОЗ, переданого на праві узуфрукту </a:t>
                      </a:r>
                      <a:endParaRPr lang="uk-UA" sz="1400" kern="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62" marR="33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20"/>
                        </a:lnSpc>
                        <a:spcAft>
                          <a:spcPts val="800"/>
                        </a:spcAft>
                      </a:pPr>
                      <a:r>
                        <a:rPr lang="uk-UA" sz="1400" kern="0" dirty="0">
                          <a:effectLst/>
                          <a:latin typeface="Montserrat" panose="00000500000000000000" pitchFamily="2" charset="-52"/>
                        </a:rPr>
                        <a:t>5111</a:t>
                      </a:r>
                      <a:endParaRPr lang="uk-UA" sz="1400" kern="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62" marR="33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20"/>
                        </a:lnSpc>
                        <a:spcAft>
                          <a:spcPts val="800"/>
                        </a:spcAft>
                      </a:pPr>
                      <a:r>
                        <a:rPr lang="uk-UA" sz="1400" kern="0" dirty="0">
                          <a:effectLst/>
                          <a:latin typeface="Montserrat" panose="00000500000000000000" pitchFamily="2" charset="-52"/>
                        </a:rPr>
                        <a:t>1013-1018</a:t>
                      </a:r>
                      <a:endParaRPr lang="uk-UA" sz="1400" kern="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62" marR="33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234592"/>
                  </a:ext>
                </a:extLst>
              </a:tr>
              <a:tr h="386654">
                <a:tc rowSpan="3">
                  <a:txBody>
                    <a:bodyPr/>
                    <a:lstStyle/>
                    <a:p>
                      <a:pPr algn="ctr" fontAlgn="base">
                        <a:lnSpc>
                          <a:spcPts val="1320"/>
                        </a:lnSpc>
                        <a:spcAft>
                          <a:spcPts val="800"/>
                        </a:spcAft>
                      </a:pPr>
                      <a:endParaRPr lang="uk-UA" sz="1400" kern="0" dirty="0">
                        <a:effectLst/>
                        <a:latin typeface="Montserrat" panose="00000500000000000000" pitchFamily="2" charset="-52"/>
                      </a:endParaRPr>
                    </a:p>
                    <a:p>
                      <a:pPr algn="ctr" fontAlgn="base">
                        <a:lnSpc>
                          <a:spcPts val="1320"/>
                        </a:lnSpc>
                        <a:spcAft>
                          <a:spcPts val="800"/>
                        </a:spcAft>
                      </a:pPr>
                      <a:r>
                        <a:rPr lang="uk-UA" sz="1400" kern="0" dirty="0">
                          <a:effectLst/>
                          <a:latin typeface="Montserrat" panose="00000500000000000000" pitchFamily="2" charset="-52"/>
                        </a:rPr>
                        <a:t>4</a:t>
                      </a:r>
                      <a:endParaRPr lang="uk-UA" sz="1400" kern="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62" marR="33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CFB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kern="0" dirty="0">
                          <a:effectLst/>
                          <a:latin typeface="Montserrat" panose="00000500000000000000" pitchFamily="2" charset="-52"/>
                        </a:rPr>
                        <a:t>Списано суму зносу, нарахованого на передане майно:</a:t>
                      </a:r>
                      <a:endParaRPr lang="uk-UA" sz="1400" kern="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62" marR="33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 fontAlgn="base">
                        <a:lnSpc>
                          <a:spcPts val="1320"/>
                        </a:lnSpc>
                        <a:spcAft>
                          <a:spcPts val="800"/>
                        </a:spcAft>
                      </a:pPr>
                      <a:endParaRPr lang="uk-UA" sz="1400" kern="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62" marR="33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275347"/>
                  </a:ext>
                </a:extLst>
              </a:tr>
              <a:tr h="34162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320"/>
                        </a:lnSpc>
                        <a:spcAft>
                          <a:spcPts val="800"/>
                        </a:spcAft>
                      </a:pPr>
                      <a:r>
                        <a:rPr lang="uk-UA" sz="1400" kern="0" dirty="0">
                          <a:effectLst/>
                          <a:latin typeface="Montserrat" panose="00000500000000000000" pitchFamily="2" charset="-52"/>
                        </a:rPr>
                        <a:t>- за поточний рік</a:t>
                      </a:r>
                      <a:endParaRPr lang="uk-UA" sz="1400" kern="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62" marR="33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20"/>
                        </a:lnSpc>
                        <a:spcAft>
                          <a:spcPts val="800"/>
                        </a:spcAft>
                      </a:pPr>
                      <a:r>
                        <a:rPr lang="uk-UA" sz="1400" kern="0" dirty="0">
                          <a:effectLst/>
                          <a:latin typeface="Montserrat" panose="00000500000000000000" pitchFamily="2" charset="-52"/>
                        </a:rPr>
                        <a:t>1411</a:t>
                      </a:r>
                      <a:endParaRPr lang="uk-UA" sz="1400" kern="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62" marR="33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20"/>
                        </a:lnSpc>
                        <a:spcAft>
                          <a:spcPts val="800"/>
                        </a:spcAft>
                      </a:pPr>
                      <a:r>
                        <a:rPr lang="uk-UA" sz="1400" kern="0">
                          <a:effectLst/>
                          <a:latin typeface="Montserrat" panose="00000500000000000000" pitchFamily="2" charset="-52"/>
                        </a:rPr>
                        <a:t>5511</a:t>
                      </a:r>
                      <a:endParaRPr lang="uk-UA" sz="1400" kern="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62" marR="33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5344654"/>
                  </a:ext>
                </a:extLst>
              </a:tr>
              <a:tr h="34162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320"/>
                        </a:lnSpc>
                        <a:spcAft>
                          <a:spcPts val="800"/>
                        </a:spcAft>
                      </a:pPr>
                      <a:r>
                        <a:rPr lang="uk-UA" sz="1400" kern="0" dirty="0">
                          <a:effectLst/>
                          <a:latin typeface="Montserrat" panose="00000500000000000000" pitchFamily="2" charset="-52"/>
                        </a:rPr>
                        <a:t>- за минулі роки</a:t>
                      </a:r>
                      <a:endParaRPr lang="uk-UA" sz="1400" kern="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62" marR="33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20"/>
                        </a:lnSpc>
                        <a:spcAft>
                          <a:spcPts val="800"/>
                        </a:spcAft>
                      </a:pPr>
                      <a:r>
                        <a:rPr lang="uk-UA" sz="1400" kern="0" dirty="0">
                          <a:effectLst/>
                          <a:latin typeface="Montserrat" panose="00000500000000000000" pitchFamily="2" charset="-52"/>
                        </a:rPr>
                        <a:t>1411</a:t>
                      </a:r>
                      <a:endParaRPr lang="uk-UA" sz="1400" kern="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62" marR="33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20"/>
                        </a:lnSpc>
                        <a:spcAft>
                          <a:spcPts val="800"/>
                        </a:spcAft>
                      </a:pPr>
                      <a:r>
                        <a:rPr lang="uk-UA" sz="1400" kern="0" dirty="0">
                          <a:effectLst/>
                          <a:latin typeface="Montserrat" panose="00000500000000000000" pitchFamily="2" charset="-52"/>
                        </a:rPr>
                        <a:t>5512</a:t>
                      </a:r>
                      <a:endParaRPr lang="uk-UA" sz="1400" kern="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62" marR="33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116614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1CB8DE91-DFC2-D9B6-B85C-D6A6BCB71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41592" y="247650"/>
            <a:ext cx="3046134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uk-UA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Облік в ОМС</a:t>
            </a:r>
            <a:endParaRPr kumimoji="0" lang="uk-UA" altLang="uk-UA" sz="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uk-UA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	</a:t>
            </a:r>
            <a:endParaRPr kumimoji="0" lang="uk-UA" alt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49943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/>
          <p:nvPr/>
        </p:nvSpPr>
        <p:spPr>
          <a:xfrm>
            <a:off x="607219" y="520645"/>
            <a:ext cx="8143875" cy="436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020407"/>
              </a:buClr>
              <a:buSzPts val="2600"/>
              <a:buFont typeface="Arial"/>
              <a:buNone/>
              <a:tabLst/>
              <a:defRPr/>
            </a:pPr>
            <a:r>
              <a:rPr kumimoji="0" lang="uk-UA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Arial"/>
                <a:sym typeface="Arial"/>
              </a:rPr>
              <a:t>Відображення передачі майна в узуфрукт від ОМС до бюджетної установи – облік в бюджетній установі-узуфруктарія</a:t>
            </a:r>
            <a:endParaRPr kumimoji="0" sz="1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5C5B104-FB72-7F51-F47E-6445145736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034201"/>
              </p:ext>
            </p:extLst>
          </p:nvPr>
        </p:nvGraphicFramePr>
        <p:xfrm>
          <a:off x="368706" y="1209674"/>
          <a:ext cx="8382387" cy="30867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704">
                  <a:extLst>
                    <a:ext uri="{9D8B030D-6E8A-4147-A177-3AD203B41FA5}">
                      <a16:colId xmlns:a16="http://schemas.microsoft.com/office/drawing/2014/main" val="4278642643"/>
                    </a:ext>
                  </a:extLst>
                </a:gridCol>
                <a:gridCol w="5137677">
                  <a:extLst>
                    <a:ext uri="{9D8B030D-6E8A-4147-A177-3AD203B41FA5}">
                      <a16:colId xmlns:a16="http://schemas.microsoft.com/office/drawing/2014/main" val="3870462554"/>
                    </a:ext>
                  </a:extLst>
                </a:gridCol>
                <a:gridCol w="1317353">
                  <a:extLst>
                    <a:ext uri="{9D8B030D-6E8A-4147-A177-3AD203B41FA5}">
                      <a16:colId xmlns:a16="http://schemas.microsoft.com/office/drawing/2014/main" val="1356825334"/>
                    </a:ext>
                  </a:extLst>
                </a:gridCol>
                <a:gridCol w="1485653">
                  <a:extLst>
                    <a:ext uri="{9D8B030D-6E8A-4147-A177-3AD203B41FA5}">
                      <a16:colId xmlns:a16="http://schemas.microsoft.com/office/drawing/2014/main" val="2948419419"/>
                    </a:ext>
                  </a:extLst>
                </a:gridCol>
              </a:tblGrid>
              <a:tr h="596782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0" dirty="0">
                          <a:effectLst/>
                          <a:latin typeface="Montserrat" panose="00000500000000000000" pitchFamily="2" charset="-52"/>
                        </a:rPr>
                        <a:t>№ з/п</a:t>
                      </a:r>
                      <a:endParaRPr lang="uk-UA" sz="1400" kern="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62" marR="33062" marT="0" marB="0" anchor="ctr">
                    <a:solidFill>
                      <a:srgbClr val="23CBB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0" dirty="0">
                          <a:effectLst/>
                          <a:latin typeface="Montserrat" panose="00000500000000000000" pitchFamily="2" charset="-52"/>
                        </a:rPr>
                        <a:t>Зміст операції</a:t>
                      </a:r>
                      <a:endParaRPr lang="uk-UA" sz="1400" kern="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62" marR="3306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CFB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0" dirty="0">
                          <a:effectLst/>
                          <a:latin typeface="Montserrat" panose="00000500000000000000" pitchFamily="2" charset="-52"/>
                        </a:rPr>
                        <a:t>Кореспонденція рахунків</a:t>
                      </a:r>
                      <a:endParaRPr lang="uk-UA" sz="1400" kern="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62" marR="33062" marT="0" marB="0" anchor="ctr">
                    <a:solidFill>
                      <a:srgbClr val="23CF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983799"/>
                  </a:ext>
                </a:extLst>
              </a:tr>
              <a:tr h="40838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дебет</a:t>
                      </a:r>
                      <a:endParaRPr lang="uk-UA" sz="14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33062" marR="3306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CB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кредит</a:t>
                      </a:r>
                      <a:endParaRPr lang="uk-UA" sz="14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33062" marR="3306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CF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435147"/>
                  </a:ext>
                </a:extLst>
              </a:tr>
              <a:tr h="8012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1400" kern="0" dirty="0">
                        <a:effectLst/>
                        <a:latin typeface="Montserrat" panose="00000500000000000000" pitchFamily="2" charset="-52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0" dirty="0">
                          <a:effectLst/>
                          <a:latin typeface="Montserrat" panose="00000500000000000000" pitchFamily="2" charset="-52"/>
                        </a:rPr>
                        <a:t>1</a:t>
                      </a:r>
                      <a:endParaRPr lang="uk-UA" sz="1400" kern="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62" marR="3306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3CFB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320"/>
                        </a:lnSpc>
                        <a:spcAft>
                          <a:spcPts val="800"/>
                        </a:spcAft>
                      </a:pPr>
                      <a:r>
                        <a:rPr lang="uk-UA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Оприбутковано ОЗ, отримані на праві узуфрукту</a:t>
                      </a:r>
                      <a:endParaRPr lang="uk-UA" sz="1400" kern="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62" marR="33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20"/>
                        </a:lnSpc>
                        <a:spcAft>
                          <a:spcPts val="800"/>
                        </a:spcAft>
                      </a:pPr>
                      <a:r>
                        <a:rPr lang="uk-UA" sz="1400" kern="0" dirty="0">
                          <a:effectLst/>
                          <a:latin typeface="Montserrat" panose="00000500000000000000" pitchFamily="2" charset="-52"/>
                        </a:rPr>
                        <a:t>1013-1018</a:t>
                      </a:r>
                      <a:endParaRPr lang="uk-UA" sz="1400" kern="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62" marR="33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20"/>
                        </a:lnSpc>
                        <a:spcAft>
                          <a:spcPts val="800"/>
                        </a:spcAft>
                      </a:pPr>
                      <a:r>
                        <a:rPr lang="uk-UA" sz="1400" kern="0" dirty="0">
                          <a:effectLst/>
                          <a:latin typeface="Montserrat" panose="00000500000000000000" pitchFamily="2" charset="-52"/>
                        </a:rPr>
                        <a:t>5111</a:t>
                      </a:r>
                      <a:endParaRPr lang="uk-UA" sz="1400" kern="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62" marR="33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6081513"/>
                  </a:ext>
                </a:extLst>
              </a:tr>
              <a:tr h="292198">
                <a:tc rowSpan="3">
                  <a:txBody>
                    <a:bodyPr/>
                    <a:lstStyle/>
                    <a:p>
                      <a:pPr algn="ctr" fontAlgn="base">
                        <a:lnSpc>
                          <a:spcPts val="1320"/>
                        </a:lnSpc>
                        <a:spcAft>
                          <a:spcPts val="800"/>
                        </a:spcAft>
                      </a:pPr>
                      <a:endParaRPr lang="uk-UA" sz="1400" kern="0" dirty="0">
                        <a:effectLst/>
                        <a:latin typeface="Montserrat" panose="00000500000000000000" pitchFamily="2" charset="-52"/>
                      </a:endParaRPr>
                    </a:p>
                    <a:p>
                      <a:pPr algn="ctr" fontAlgn="base">
                        <a:lnSpc>
                          <a:spcPts val="1320"/>
                        </a:lnSpc>
                        <a:spcAft>
                          <a:spcPts val="800"/>
                        </a:spcAft>
                      </a:pPr>
                      <a:endParaRPr lang="uk-UA" sz="1400" kern="0" dirty="0">
                        <a:effectLst/>
                        <a:latin typeface="Montserrat" panose="00000500000000000000" pitchFamily="2" charset="-52"/>
                      </a:endParaRPr>
                    </a:p>
                    <a:p>
                      <a:pPr algn="ctr" fontAlgn="base">
                        <a:lnSpc>
                          <a:spcPts val="1320"/>
                        </a:lnSpc>
                        <a:spcAft>
                          <a:spcPts val="800"/>
                        </a:spcAft>
                      </a:pPr>
                      <a:r>
                        <a:rPr lang="uk-UA" sz="1400" kern="0" dirty="0">
                          <a:effectLst/>
                          <a:latin typeface="Montserrat" panose="00000500000000000000" pitchFamily="2" charset="-52"/>
                        </a:rPr>
                        <a:t>2</a:t>
                      </a:r>
                      <a:endParaRPr lang="uk-UA" sz="1400" kern="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62" marR="3306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3CFB6"/>
                    </a:solidFill>
                  </a:tcPr>
                </a:tc>
                <a:tc gridSpan="3">
                  <a:txBody>
                    <a:bodyPr/>
                    <a:lstStyle/>
                    <a:p>
                      <a:pPr fontAlgn="base">
                        <a:lnSpc>
                          <a:spcPts val="1320"/>
                        </a:lnSpc>
                        <a:spcAft>
                          <a:spcPts val="800"/>
                        </a:spcAft>
                      </a:pPr>
                      <a:r>
                        <a:rPr lang="uk-UA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Відображено суму зносу, нарахованого на отримані об’єкти ОЗ</a:t>
                      </a:r>
                      <a:r>
                        <a:rPr lang="uk-UA" sz="1400" kern="0" dirty="0">
                          <a:effectLst/>
                          <a:latin typeface="Montserrat" panose="00000500000000000000" pitchFamily="2" charset="-52"/>
                        </a:rPr>
                        <a:t>:</a:t>
                      </a:r>
                      <a:endParaRPr lang="uk-UA" sz="1400" kern="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62" marR="33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275347"/>
                  </a:ext>
                </a:extLst>
              </a:tr>
              <a:tr h="49406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320"/>
                        </a:lnSpc>
                        <a:spcAft>
                          <a:spcPts val="800"/>
                        </a:spcAft>
                      </a:pPr>
                      <a:r>
                        <a:rPr lang="uk-UA" sz="1400" kern="0" dirty="0">
                          <a:effectLst/>
                          <a:latin typeface="Montserrat" panose="00000500000000000000" pitchFamily="2" charset="-52"/>
                        </a:rPr>
                        <a:t>- за поточний рік</a:t>
                      </a:r>
                      <a:endParaRPr lang="uk-UA" sz="1400" kern="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62" marR="33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20"/>
                        </a:lnSpc>
                        <a:spcAft>
                          <a:spcPts val="800"/>
                        </a:spcAft>
                      </a:pPr>
                      <a:r>
                        <a:rPr lang="uk-UA" sz="1400" kern="0" dirty="0">
                          <a:effectLst/>
                          <a:latin typeface="Montserrat" panose="00000500000000000000" pitchFamily="2" charset="-52"/>
                        </a:rPr>
                        <a:t>5511</a:t>
                      </a:r>
                      <a:endParaRPr lang="uk-UA" sz="1400" kern="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62" marR="33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20"/>
                        </a:lnSpc>
                        <a:spcAft>
                          <a:spcPts val="800"/>
                        </a:spcAft>
                      </a:pPr>
                      <a:r>
                        <a:rPr lang="uk-UA" sz="1400" kern="0" dirty="0">
                          <a:effectLst/>
                          <a:latin typeface="Montserrat" panose="00000500000000000000" pitchFamily="2" charset="-52"/>
                        </a:rPr>
                        <a:t>1411</a:t>
                      </a:r>
                      <a:endParaRPr lang="uk-UA" sz="1400" kern="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62" marR="33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5344654"/>
                  </a:ext>
                </a:extLst>
              </a:tr>
              <a:tr h="49406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320"/>
                        </a:lnSpc>
                        <a:spcAft>
                          <a:spcPts val="800"/>
                        </a:spcAft>
                      </a:pPr>
                      <a:r>
                        <a:rPr lang="uk-UA" sz="1400" kern="0" dirty="0">
                          <a:effectLst/>
                          <a:latin typeface="Montserrat" panose="00000500000000000000" pitchFamily="2" charset="-52"/>
                        </a:rPr>
                        <a:t>- за минулі роки</a:t>
                      </a:r>
                      <a:endParaRPr lang="uk-UA" sz="1400" kern="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62" marR="33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20"/>
                        </a:lnSpc>
                        <a:spcAft>
                          <a:spcPts val="800"/>
                        </a:spcAft>
                      </a:pPr>
                      <a:r>
                        <a:rPr lang="uk-UA" sz="1400" kern="0" dirty="0">
                          <a:effectLst/>
                          <a:latin typeface="Montserrat" panose="00000500000000000000" pitchFamily="2" charset="-52"/>
                        </a:rPr>
                        <a:t>5512</a:t>
                      </a:r>
                      <a:endParaRPr lang="uk-UA" sz="1400" kern="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62" marR="33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20"/>
                        </a:lnSpc>
                        <a:spcAft>
                          <a:spcPts val="800"/>
                        </a:spcAft>
                      </a:pPr>
                      <a:r>
                        <a:rPr lang="uk-UA" sz="1400" kern="0" dirty="0">
                          <a:effectLst/>
                          <a:latin typeface="Montserrat" panose="00000500000000000000" pitchFamily="2" charset="-52"/>
                        </a:rPr>
                        <a:t>1411</a:t>
                      </a:r>
                      <a:endParaRPr lang="uk-UA" sz="1400" kern="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62" marR="33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116614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1CB8DE91-DFC2-D9B6-B85C-D6A6BCB71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41592" y="247650"/>
            <a:ext cx="3046134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uk-UA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Облік в ОМС</a:t>
            </a:r>
            <a:endParaRPr kumimoji="0" lang="uk-UA" altLang="uk-UA" sz="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uk-UA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	</a:t>
            </a:r>
            <a:endParaRPr kumimoji="0" lang="uk-UA" alt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48962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/>
          <p:nvPr/>
        </p:nvSpPr>
        <p:spPr>
          <a:xfrm>
            <a:off x="607219" y="520645"/>
            <a:ext cx="8143875" cy="436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020407"/>
              </a:buClr>
              <a:buSzPts val="2600"/>
              <a:buFont typeface="Arial"/>
              <a:buNone/>
              <a:tabLst/>
              <a:defRPr/>
            </a:pPr>
            <a:r>
              <a:rPr kumimoji="0" lang="uk-UA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Arial"/>
                <a:sym typeface="Arial"/>
              </a:rPr>
              <a:t>Відображення передачі майна в узуфрукт від ОМС до КП чи АТ/ТОВ – облік в КП чи АТ/ТОВ</a:t>
            </a:r>
            <a:endParaRPr kumimoji="0" sz="1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5C5B104-FB72-7F51-F47E-6445145736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077515"/>
              </p:ext>
            </p:extLst>
          </p:nvPr>
        </p:nvGraphicFramePr>
        <p:xfrm>
          <a:off x="380805" y="1042035"/>
          <a:ext cx="8382390" cy="33496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704">
                  <a:extLst>
                    <a:ext uri="{9D8B030D-6E8A-4147-A177-3AD203B41FA5}">
                      <a16:colId xmlns:a16="http://schemas.microsoft.com/office/drawing/2014/main" val="4278642643"/>
                    </a:ext>
                  </a:extLst>
                </a:gridCol>
                <a:gridCol w="5059448">
                  <a:extLst>
                    <a:ext uri="{9D8B030D-6E8A-4147-A177-3AD203B41FA5}">
                      <a16:colId xmlns:a16="http://schemas.microsoft.com/office/drawing/2014/main" val="3870462554"/>
                    </a:ext>
                  </a:extLst>
                </a:gridCol>
                <a:gridCol w="1539923">
                  <a:extLst>
                    <a:ext uri="{9D8B030D-6E8A-4147-A177-3AD203B41FA5}">
                      <a16:colId xmlns:a16="http://schemas.microsoft.com/office/drawing/2014/main" val="1356825334"/>
                    </a:ext>
                  </a:extLst>
                </a:gridCol>
                <a:gridCol w="1341315">
                  <a:extLst>
                    <a:ext uri="{9D8B030D-6E8A-4147-A177-3AD203B41FA5}">
                      <a16:colId xmlns:a16="http://schemas.microsoft.com/office/drawing/2014/main" val="2948419419"/>
                    </a:ext>
                  </a:extLst>
                </a:gridCol>
              </a:tblGrid>
              <a:tr h="412648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0" dirty="0">
                          <a:effectLst/>
                          <a:latin typeface="Montserrat" panose="00000500000000000000" pitchFamily="2" charset="-52"/>
                        </a:rPr>
                        <a:t>№ з/п</a:t>
                      </a:r>
                      <a:endParaRPr lang="uk-UA" sz="1400" kern="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62" marR="33062" marT="0" marB="0" anchor="ctr">
                    <a:solidFill>
                      <a:srgbClr val="23CBB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0" dirty="0">
                          <a:effectLst/>
                          <a:latin typeface="Montserrat" panose="00000500000000000000" pitchFamily="2" charset="-52"/>
                        </a:rPr>
                        <a:t>Зміст операції</a:t>
                      </a:r>
                      <a:endParaRPr lang="uk-UA" sz="1400" kern="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62" marR="3306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CFB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0" dirty="0">
                          <a:effectLst/>
                          <a:latin typeface="Montserrat" panose="00000500000000000000" pitchFamily="2" charset="-52"/>
                        </a:rPr>
                        <a:t>Кореспонденція рахунків</a:t>
                      </a:r>
                      <a:endParaRPr lang="uk-UA" sz="1400" kern="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62" marR="33062" marT="0" marB="0" anchor="ctr">
                    <a:solidFill>
                      <a:srgbClr val="23CF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983799"/>
                  </a:ext>
                </a:extLst>
              </a:tr>
              <a:tr h="6243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дебет</a:t>
                      </a:r>
                      <a:endParaRPr lang="uk-UA" sz="14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33062" marR="3306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CB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кредит</a:t>
                      </a:r>
                      <a:endParaRPr lang="uk-UA" sz="14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33062" marR="3306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CF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435147"/>
                  </a:ext>
                </a:extLst>
              </a:tr>
              <a:tr h="5341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0" dirty="0">
                          <a:effectLst/>
                          <a:latin typeface="Montserrat" panose="00000500000000000000" pitchFamily="2" charset="-52"/>
                        </a:rPr>
                        <a:t>1</a:t>
                      </a:r>
                      <a:endParaRPr lang="uk-UA" sz="1400" kern="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62" marR="3306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3CFB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320"/>
                        </a:lnSpc>
                        <a:spcAft>
                          <a:spcPts val="800"/>
                        </a:spcAft>
                      </a:pPr>
                      <a:r>
                        <a:rPr lang="uk-UA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Зараховано на баланс безоплатно отримані необоротні активи на дату прийняття</a:t>
                      </a:r>
                      <a:endParaRPr lang="uk-UA" sz="1400" kern="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62" marR="33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20"/>
                        </a:lnSpc>
                        <a:spcAft>
                          <a:spcPts val="800"/>
                        </a:spcAft>
                      </a:pPr>
                      <a:r>
                        <a:rPr lang="uk-UA" sz="1400" kern="0" dirty="0">
                          <a:effectLst/>
                          <a:latin typeface="Montserrat" panose="00000500000000000000" pitchFamily="2" charset="-52"/>
                        </a:rPr>
                        <a:t>151</a:t>
                      </a:r>
                      <a:endParaRPr lang="uk-UA" sz="1400" kern="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62" marR="33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20"/>
                        </a:lnSpc>
                        <a:spcAft>
                          <a:spcPts val="800"/>
                        </a:spcAft>
                      </a:pPr>
                      <a:r>
                        <a:rPr lang="uk-UA" sz="1400" kern="0" dirty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424</a:t>
                      </a:r>
                      <a:endParaRPr lang="uk-UA" sz="1400" kern="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62" marR="33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6081513"/>
                  </a:ext>
                </a:extLst>
              </a:tr>
              <a:tr h="3355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 dirty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3062" marR="3306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3CFB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320"/>
                        </a:lnSpc>
                        <a:spcAft>
                          <a:spcPts val="800"/>
                        </a:spcAft>
                      </a:pPr>
                      <a:r>
                        <a:rPr lang="uk-UA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Введено в експлуатацію безоплатно отримані ОЗ</a:t>
                      </a:r>
                      <a:endParaRPr lang="uk-UA" sz="1400" kern="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62" marR="33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2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 dirty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103 - 109</a:t>
                      </a:r>
                    </a:p>
                  </a:txBody>
                  <a:tcPr marL="33062" marR="33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2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 dirty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</a:p>
                  </a:txBody>
                  <a:tcPr marL="33062" marR="33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9760280"/>
                  </a:ext>
                </a:extLst>
              </a:tr>
              <a:tr h="6479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 dirty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3062" marR="3306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3CFB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320"/>
                        </a:lnSpc>
                        <a:spcAft>
                          <a:spcPts val="800"/>
                        </a:spcAft>
                      </a:pPr>
                      <a:r>
                        <a:rPr lang="uk-UA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Нараховано амортизацію на безоплатно отримані ОЗ протягом строку корисного використання</a:t>
                      </a:r>
                      <a:endParaRPr lang="uk-UA" sz="1400" kern="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62" marR="33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20"/>
                        </a:lnSpc>
                        <a:spcAft>
                          <a:spcPts val="800"/>
                        </a:spcAft>
                      </a:pPr>
                      <a:r>
                        <a:rPr lang="uk-UA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92, 93, 94 (залежно від призначення)</a:t>
                      </a:r>
                      <a:endParaRPr lang="uk-UA" sz="1400" kern="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62" marR="33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2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 dirty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</a:t>
                      </a:r>
                    </a:p>
                  </a:txBody>
                  <a:tcPr marL="33062" marR="33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4367287"/>
                  </a:ext>
                </a:extLst>
              </a:tr>
              <a:tr h="5939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0" dirty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400" kern="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62" marR="3306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3CFB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320"/>
                        </a:lnSpc>
                        <a:spcAft>
                          <a:spcPts val="800"/>
                        </a:spcAft>
                      </a:pPr>
                      <a:r>
                        <a:rPr lang="uk-UA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Визнано дохід від безоплатно одержаного майна (відображається поступово протягом строку користування у сумі пропорційній сумі амортизації)</a:t>
                      </a:r>
                      <a:endParaRPr lang="uk-UA" sz="1400" kern="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62" marR="33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20"/>
                        </a:lnSpc>
                        <a:spcAft>
                          <a:spcPts val="800"/>
                        </a:spcAft>
                      </a:pPr>
                      <a:r>
                        <a:rPr lang="uk-UA" sz="1400" kern="0" dirty="0">
                          <a:effectLst/>
                          <a:latin typeface="Montserrat" panose="00000500000000000000" pitchFamily="2" charset="-52"/>
                        </a:rPr>
                        <a:t>424</a:t>
                      </a:r>
                      <a:endParaRPr lang="uk-UA" sz="1400" kern="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62" marR="33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20"/>
                        </a:lnSpc>
                        <a:spcAft>
                          <a:spcPts val="800"/>
                        </a:spcAft>
                      </a:pPr>
                      <a:r>
                        <a:rPr lang="uk-UA" sz="1400" kern="0" dirty="0">
                          <a:effectLst/>
                          <a:latin typeface="Montserrat" panose="00000500000000000000" pitchFamily="2" charset="-52"/>
                        </a:rPr>
                        <a:t>745</a:t>
                      </a:r>
                      <a:endParaRPr lang="uk-UA" sz="1400" kern="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62" marR="33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2099364"/>
                  </a:ext>
                </a:extLst>
              </a:tr>
              <a:tr h="612058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20"/>
                        </a:lnSpc>
                        <a:spcAft>
                          <a:spcPts val="800"/>
                        </a:spcAft>
                      </a:pPr>
                      <a:r>
                        <a:rPr lang="uk-UA" sz="1400" kern="0" dirty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400" kern="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62" marR="3306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3CFB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320"/>
                        </a:lnSpc>
                        <a:spcAft>
                          <a:spcPts val="800"/>
                        </a:spcAft>
                      </a:pPr>
                      <a:r>
                        <a:rPr lang="uk-UA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Включено до доходу залишок додаткового капіталу під час вибуття безоплатно отриманих ОЗ</a:t>
                      </a:r>
                      <a:endParaRPr lang="uk-UA" sz="1400" kern="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62" marR="33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20"/>
                        </a:lnSpc>
                        <a:spcAft>
                          <a:spcPts val="800"/>
                        </a:spcAft>
                      </a:pPr>
                      <a:r>
                        <a:rPr lang="uk-UA" sz="1400" kern="0" dirty="0">
                          <a:effectLst/>
                          <a:latin typeface="Montserrat" panose="00000500000000000000" pitchFamily="2" charset="-52"/>
                        </a:rPr>
                        <a:t>424</a:t>
                      </a:r>
                      <a:endParaRPr lang="uk-UA" sz="1400" kern="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62" marR="33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20"/>
                        </a:lnSpc>
                        <a:spcAft>
                          <a:spcPts val="800"/>
                        </a:spcAft>
                      </a:pPr>
                      <a:r>
                        <a:rPr lang="uk-UA" sz="1400" kern="0" dirty="0">
                          <a:effectLst/>
                          <a:latin typeface="Montserrat" panose="00000500000000000000" pitchFamily="2" charset="-52"/>
                        </a:rPr>
                        <a:t>745</a:t>
                      </a:r>
                      <a:endParaRPr lang="uk-UA" sz="1400" kern="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62" marR="33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23459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1CB8DE91-DFC2-D9B6-B85C-D6A6BCB71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41592" y="247650"/>
            <a:ext cx="3046134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uk-UA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Облік в ОМС</a:t>
            </a:r>
            <a:endParaRPr kumimoji="0" lang="uk-UA" altLang="uk-UA" sz="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uk-UA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	</a:t>
            </a:r>
            <a:endParaRPr kumimoji="0" lang="uk-UA" alt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43777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695F24E-B9B2-F30B-85C2-87FE6A2A4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22">
            <a:extLst>
              <a:ext uri="{FF2B5EF4-FFF2-40B4-BE49-F238E27FC236}">
                <a16:creationId xmlns:a16="http://schemas.microsoft.com/office/drawing/2014/main" id="{CD477213-B2D2-F432-73A8-06A86A5AC39D}"/>
              </a:ext>
            </a:extLst>
          </p:cNvPr>
          <p:cNvGrpSpPr/>
          <p:nvPr/>
        </p:nvGrpSpPr>
        <p:grpSpPr>
          <a:xfrm>
            <a:off x="1137426" y="2728198"/>
            <a:ext cx="4361896" cy="653540"/>
            <a:chOff x="1066800" y="8877300"/>
            <a:chExt cx="2583675" cy="485775"/>
          </a:xfrm>
        </p:grpSpPr>
        <p:pic>
          <p:nvPicPr>
            <p:cNvPr id="110" name="Google Shape;110;p22" descr="preencoded.png">
              <a:extLst>
                <a:ext uri="{FF2B5EF4-FFF2-40B4-BE49-F238E27FC236}">
                  <a16:creationId xmlns:a16="http://schemas.microsoft.com/office/drawing/2014/main" id="{3DE67231-2942-E73B-A6AD-5C5854B2751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66800" y="8877300"/>
              <a:ext cx="2583675" cy="485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" name="Google Shape;111;p22">
              <a:extLst>
                <a:ext uri="{FF2B5EF4-FFF2-40B4-BE49-F238E27FC236}">
                  <a16:creationId xmlns:a16="http://schemas.microsoft.com/office/drawing/2014/main" id="{B2DE36A8-09FB-731C-0E03-1FB474FE3931}"/>
                </a:ext>
              </a:extLst>
            </p:cNvPr>
            <p:cNvSpPr/>
            <p:nvPr/>
          </p:nvSpPr>
          <p:spPr>
            <a:xfrm>
              <a:off x="1189896" y="8942900"/>
              <a:ext cx="2315747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0407"/>
                </a:buClr>
                <a:buSzPts val="1500"/>
                <a:buFont typeface="Arial"/>
                <a:buNone/>
              </a:pPr>
              <a:r>
                <a:rPr lang="uk-UA" sz="1400" b="0" i="0" u="none" strike="noStrike" cap="none" dirty="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Віра КОЗІНА, адвокат,</a:t>
              </a:r>
              <a:endParaRPr lang="en-US" sz="1400" b="0" i="0" u="none" strike="noStrike" cap="none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0407"/>
                </a:buClr>
                <a:buSzPts val="1500"/>
                <a:buFont typeface="Arial"/>
                <a:buNone/>
              </a:pPr>
              <a:r>
                <a:rPr lang="uk" sz="1400" b="0" i="0" u="none" strike="noStrike" cap="none" dirty="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консультантка Програми Polaris</a:t>
              </a:r>
              <a:endParaRPr sz="1400" b="0" i="0" u="none" strike="noStrike" cap="none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</p:grpSp>
      <p:sp>
        <p:nvSpPr>
          <p:cNvPr id="112" name="Google Shape;112;p22">
            <a:extLst>
              <a:ext uri="{FF2B5EF4-FFF2-40B4-BE49-F238E27FC236}">
                <a16:creationId xmlns:a16="http://schemas.microsoft.com/office/drawing/2014/main" id="{2C817251-530A-171C-8D5F-58A24420A260}"/>
              </a:ext>
            </a:extLst>
          </p:cNvPr>
          <p:cNvSpPr/>
          <p:nvPr/>
        </p:nvSpPr>
        <p:spPr>
          <a:xfrm>
            <a:off x="1204332" y="1800605"/>
            <a:ext cx="6244683" cy="83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F3F1E9"/>
              </a:buClr>
              <a:buSzPts val="900"/>
            </a:pPr>
            <a:r>
              <a:rPr lang="uk-UA" sz="24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Покроковий алгоритм. </a:t>
            </a:r>
          </a:p>
          <a:p>
            <a:pPr lvl="0">
              <a:buClr>
                <a:srgbClr val="F3F1E9"/>
              </a:buClr>
              <a:buSzPts val="900"/>
            </a:pPr>
            <a:r>
              <a:rPr lang="uk-UA" sz="2400" b="0" i="0" u="none" strike="noStrike" cap="none" dirty="0">
                <a:solidFill>
                  <a:schemeClr val="dk1"/>
                </a:solidFill>
                <a:latin typeface="Montserrat SemiBold"/>
                <a:sym typeface="Montserrat SemiBold"/>
              </a:rPr>
              <a:t>Крок 5: контроль за використанням</a:t>
            </a:r>
            <a:endParaRPr sz="2400" b="0" i="0" u="none" strike="noStrike" cap="none" dirty="0">
              <a:solidFill>
                <a:srgbClr val="F3F1E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98616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>
          <a:extLst>
            <a:ext uri="{FF2B5EF4-FFF2-40B4-BE49-F238E27FC236}">
              <a16:creationId xmlns:a16="http://schemas.microsoft.com/office/drawing/2014/main" id="{AF482BCB-E978-65D7-E144-81AC52F70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>
            <a:extLst>
              <a:ext uri="{FF2B5EF4-FFF2-40B4-BE49-F238E27FC236}">
                <a16:creationId xmlns:a16="http://schemas.microsoft.com/office/drawing/2014/main" id="{CB4B118E-C5C6-EFD6-75D9-6C32A0E4BF07}"/>
              </a:ext>
            </a:extLst>
          </p:cNvPr>
          <p:cNvSpPr/>
          <p:nvPr/>
        </p:nvSpPr>
        <p:spPr>
          <a:xfrm>
            <a:off x="419550" y="243768"/>
            <a:ext cx="8304899" cy="554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800" b="1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Вимоги щодо контролю використання майна узуфруктарієм:</a:t>
            </a:r>
            <a:endParaRPr kumimoji="0" sz="1800" b="0" i="0" u="sng" strike="noStrike" kern="0" cap="none" spc="0" normalizeH="0" baseline="0" noProof="0" dirty="0">
              <a:ln>
                <a:noFill/>
              </a:ln>
              <a:solidFill>
                <a:srgbClr val="23CBB3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5">
            <a:extLst>
              <a:ext uri="{FF2B5EF4-FFF2-40B4-BE49-F238E27FC236}">
                <a16:creationId xmlns:a16="http://schemas.microsoft.com/office/drawing/2014/main" id="{4EC4BEC5-659A-AD69-BCCB-EF00B1310607}"/>
              </a:ext>
            </a:extLst>
          </p:cNvPr>
          <p:cNvSpPr/>
          <p:nvPr/>
        </p:nvSpPr>
        <p:spPr>
          <a:xfrm flipH="1">
            <a:off x="7951500" y="4438725"/>
            <a:ext cx="1192500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E9"/>
              </a:buClr>
              <a:buSzPts val="11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5">
            <a:extLst>
              <a:ext uri="{FF2B5EF4-FFF2-40B4-BE49-F238E27FC236}">
                <a16:creationId xmlns:a16="http://schemas.microsoft.com/office/drawing/2014/main" id="{A48BF909-DD12-3D8F-1747-840902F56C98}"/>
              </a:ext>
            </a:extLst>
          </p:cNvPr>
          <p:cNvSpPr/>
          <p:nvPr/>
        </p:nvSpPr>
        <p:spPr>
          <a:xfrm>
            <a:off x="419550" y="769024"/>
            <a:ext cx="8304900" cy="2918314"/>
          </a:xfrm>
          <a:prstGeom prst="roundRect">
            <a:avLst>
              <a:gd name="adj" fmla="val 7233"/>
            </a:avLst>
          </a:prstGeom>
          <a:solidFill>
            <a:srgbClr val="F3F2E9"/>
          </a:solidFill>
          <a:ln>
            <a:noFill/>
          </a:ln>
          <a:effectLst>
            <a:outerShdw blurRad="81297" dist="27099" dir="9000000" algn="bl" rotWithShape="0">
              <a:srgbClr val="000000">
                <a:alpha val="24313"/>
              </a:srgbClr>
            </a:outerShdw>
          </a:effectLst>
        </p:spPr>
        <p:txBody>
          <a:bodyPr spcFirstLastPara="1" wrap="square" lIns="65050" tIns="65050" rIns="65050" bIns="650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5">
            <a:extLst>
              <a:ext uri="{FF2B5EF4-FFF2-40B4-BE49-F238E27FC236}">
                <a16:creationId xmlns:a16="http://schemas.microsoft.com/office/drawing/2014/main" id="{7542E3B5-0199-2CBC-1FAB-73DFFE4F88E5}"/>
              </a:ext>
            </a:extLst>
          </p:cNvPr>
          <p:cNvSpPr/>
          <p:nvPr/>
        </p:nvSpPr>
        <p:spPr>
          <a:xfrm>
            <a:off x="1724721" y="2650861"/>
            <a:ext cx="5977054" cy="752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" name="Google Shape;171;p26">
            <a:extLst>
              <a:ext uri="{FF2B5EF4-FFF2-40B4-BE49-F238E27FC236}">
                <a16:creationId xmlns:a16="http://schemas.microsoft.com/office/drawing/2014/main" id="{C5CC8A27-0893-CA7C-7F4B-A5E291562AA1}"/>
              </a:ext>
            </a:extLst>
          </p:cNvPr>
          <p:cNvSpPr/>
          <p:nvPr/>
        </p:nvSpPr>
        <p:spPr>
          <a:xfrm>
            <a:off x="1112092" y="1277725"/>
            <a:ext cx="6919812" cy="554582"/>
          </a:xfrm>
          <a:prstGeom prst="roundRect">
            <a:avLst>
              <a:gd name="adj" fmla="val 6944"/>
            </a:avLst>
          </a:prstGeom>
          <a:solidFill>
            <a:srgbClr val="F3F2E9"/>
          </a:solidFill>
          <a:ln>
            <a:noFill/>
          </a:ln>
          <a:effectLst>
            <a:outerShdw blurRad="34290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algn="ctr">
              <a:buSzPts val="700"/>
            </a:pPr>
            <a:r>
              <a:rPr lang="uk-UA" sz="1600" dirty="0">
                <a:solidFill>
                  <a:schemeClr val="dk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ОМС </a:t>
            </a:r>
            <a:r>
              <a:rPr lang="uk-UA" sz="1600" b="1" dirty="0">
                <a:solidFill>
                  <a:schemeClr val="dk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може (і має) </a:t>
            </a:r>
            <a:r>
              <a:rPr lang="uk-UA" sz="1600" dirty="0">
                <a:solidFill>
                  <a:schemeClr val="dk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розширювати та деталізувати їх</a:t>
            </a:r>
            <a:endParaRPr lang="uk-UA" sz="1600" noProof="0" dirty="0">
              <a:solidFill>
                <a:schemeClr val="dk1"/>
              </a:solidFill>
              <a:latin typeface="Montserrat" panose="00000500000000000000" pitchFamily="2" charset="-52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" name="Google Shape;172;p26">
            <a:extLst>
              <a:ext uri="{FF2B5EF4-FFF2-40B4-BE49-F238E27FC236}">
                <a16:creationId xmlns:a16="http://schemas.microsoft.com/office/drawing/2014/main" id="{FB0FF999-5F27-0985-0863-2E8F9585AF21}"/>
              </a:ext>
            </a:extLst>
          </p:cNvPr>
          <p:cNvSpPr/>
          <p:nvPr/>
        </p:nvSpPr>
        <p:spPr>
          <a:xfrm>
            <a:off x="1112093" y="921516"/>
            <a:ext cx="6919811" cy="356208"/>
          </a:xfrm>
          <a:prstGeom prst="roundRect">
            <a:avLst>
              <a:gd name="adj" fmla="val 46615"/>
            </a:avLst>
          </a:prstGeom>
          <a:solidFill>
            <a:srgbClr val="00B9B3"/>
          </a:solidFill>
          <a:ln>
            <a:noFill/>
          </a:ln>
        </p:spPr>
        <p:txBody>
          <a:bodyPr spcFirstLastPara="1" wrap="square" lIns="34475" tIns="34475" rIns="34475" bIns="34475" anchor="ctr" anchorCtr="0">
            <a:noAutofit/>
          </a:bodyPr>
          <a:lstStyle/>
          <a:p>
            <a:pPr algn="ctr">
              <a:buSzPts val="500"/>
            </a:pPr>
            <a:r>
              <a:rPr lang="uk-UA" sz="1600" b="1" dirty="0">
                <a:solidFill>
                  <a:schemeClr val="bg1"/>
                </a:solidFill>
                <a:latin typeface="Montserrat SemiBold" panose="00000700000000000000" pitchFamily="2" charset="-52"/>
                <a:ea typeface="Montserrat SemiBold"/>
                <a:cs typeface="Montserrat SemiBold"/>
                <a:sym typeface="Montserrat SemiBold"/>
              </a:rPr>
              <a:t>Мінімальні вимоги – п. </a:t>
            </a:r>
            <a:r>
              <a:rPr lang="uk-UA" dirty="0">
                <a:solidFill>
                  <a:schemeClr val="bg1"/>
                </a:solidFill>
                <a:latin typeface="Montserrat SemiBold" panose="00000700000000000000" pitchFamily="2" charset="-52"/>
              </a:rPr>
              <a:t>14-16 Порядку № 1103</a:t>
            </a:r>
            <a:endParaRPr lang="uk-UA" sz="1600" b="1" dirty="0">
              <a:solidFill>
                <a:schemeClr val="bg1"/>
              </a:solidFill>
              <a:latin typeface="Montserrat SemiBold" panose="00000700000000000000" pitchFamily="2" charset="-52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" name="Google Shape;171;p26">
            <a:extLst>
              <a:ext uri="{FF2B5EF4-FFF2-40B4-BE49-F238E27FC236}">
                <a16:creationId xmlns:a16="http://schemas.microsoft.com/office/drawing/2014/main" id="{92867B39-DC15-EF44-C287-B5A6A6E268BA}"/>
              </a:ext>
            </a:extLst>
          </p:cNvPr>
          <p:cNvSpPr/>
          <p:nvPr/>
        </p:nvSpPr>
        <p:spPr>
          <a:xfrm>
            <a:off x="1112092" y="2362112"/>
            <a:ext cx="6919812" cy="1123285"/>
          </a:xfrm>
          <a:prstGeom prst="roundRect">
            <a:avLst>
              <a:gd name="adj" fmla="val 6944"/>
            </a:avLst>
          </a:prstGeom>
          <a:solidFill>
            <a:srgbClr val="F3F2E9"/>
          </a:solidFill>
          <a:ln>
            <a:noFill/>
          </a:ln>
          <a:effectLst>
            <a:outerShdw blurRad="34290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algn="ctr">
              <a:buSzPts val="700"/>
            </a:pPr>
            <a:endParaRPr lang="uk-UA" sz="1600" noProof="0" dirty="0">
              <a:solidFill>
                <a:schemeClr val="dk1"/>
              </a:solidFill>
              <a:latin typeface="Montserrat" panose="00000500000000000000" pitchFamily="2" charset="-52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" name="Google Shape;172;p26">
            <a:extLst>
              <a:ext uri="{FF2B5EF4-FFF2-40B4-BE49-F238E27FC236}">
                <a16:creationId xmlns:a16="http://schemas.microsoft.com/office/drawing/2014/main" id="{66A92032-3F95-AF5E-D20B-E89DD79EBE30}"/>
              </a:ext>
            </a:extLst>
          </p:cNvPr>
          <p:cNvSpPr/>
          <p:nvPr/>
        </p:nvSpPr>
        <p:spPr>
          <a:xfrm>
            <a:off x="1112092" y="2005904"/>
            <a:ext cx="6919811" cy="356208"/>
          </a:xfrm>
          <a:prstGeom prst="roundRect">
            <a:avLst>
              <a:gd name="adj" fmla="val 46615"/>
            </a:avLst>
          </a:prstGeom>
          <a:solidFill>
            <a:srgbClr val="00B9B3"/>
          </a:solidFill>
          <a:ln>
            <a:noFill/>
          </a:ln>
        </p:spPr>
        <p:txBody>
          <a:bodyPr spcFirstLastPara="1" wrap="square" lIns="34475" tIns="34475" rIns="34475" bIns="34475" anchor="ctr" anchorCtr="0">
            <a:noAutofit/>
          </a:bodyPr>
          <a:lstStyle/>
          <a:p>
            <a:pPr algn="ctr">
              <a:buSzPts val="500"/>
            </a:pPr>
            <a:r>
              <a:rPr lang="uk-UA" sz="1600" b="1" dirty="0">
                <a:solidFill>
                  <a:srgbClr val="F3F1E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Звіт про використання майна:</a:t>
            </a:r>
            <a:endParaRPr lang="uk-UA" sz="1600" b="1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" name="Google Shape;148;p25">
            <a:extLst>
              <a:ext uri="{FF2B5EF4-FFF2-40B4-BE49-F238E27FC236}">
                <a16:creationId xmlns:a16="http://schemas.microsoft.com/office/drawing/2014/main" id="{6B622743-70AA-120A-470E-1942152B8657}"/>
              </a:ext>
            </a:extLst>
          </p:cNvPr>
          <p:cNvSpPr/>
          <p:nvPr/>
        </p:nvSpPr>
        <p:spPr>
          <a:xfrm>
            <a:off x="419550" y="3892822"/>
            <a:ext cx="7832777" cy="319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uk-UA" sz="1800" b="1" dirty="0">
                <a:latin typeface="Montserrat"/>
                <a:ea typeface="Montserrat"/>
                <a:cs typeface="Montserrat"/>
                <a:sym typeface="Montserrat"/>
              </a:rPr>
              <a:t>Реакція ОУ на порушення:</a:t>
            </a:r>
            <a:endParaRPr kumimoji="0" sz="1800" b="0" i="0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Google Shape;120;g37e54b479ab_0_66">
            <a:extLst>
              <a:ext uri="{FF2B5EF4-FFF2-40B4-BE49-F238E27FC236}">
                <a16:creationId xmlns:a16="http://schemas.microsoft.com/office/drawing/2014/main" id="{809E9A70-76E6-1808-B105-F7C6768D04E6}"/>
              </a:ext>
            </a:extLst>
          </p:cNvPr>
          <p:cNvSpPr/>
          <p:nvPr/>
        </p:nvSpPr>
        <p:spPr>
          <a:xfrm>
            <a:off x="419551" y="4259078"/>
            <a:ext cx="692542" cy="634471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100" tIns="68100" rIns="68100" bIns="6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2"/>
              <a:buFont typeface="Arial"/>
              <a:buNone/>
            </a:pPr>
            <a:endParaRPr sz="104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A542D6-10B5-2010-216F-5B727A3A4A8E}"/>
              </a:ext>
            </a:extLst>
          </p:cNvPr>
          <p:cNvSpPr txBox="1"/>
          <p:nvPr/>
        </p:nvSpPr>
        <p:spPr>
          <a:xfrm>
            <a:off x="1371122" y="2554422"/>
            <a:ext cx="63306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uk-UA" dirty="0">
                <a:latin typeface="Montserrat" panose="00000500000000000000" pitchFamily="2" charset="-52"/>
              </a:rPr>
              <a:t>Форма затверджена Додатком до Порядку № 1103;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uk-UA" dirty="0">
                <a:latin typeface="Montserrat" panose="00000500000000000000" pitchFamily="2" charset="-52"/>
              </a:rPr>
              <a:t>Подається станом на 31 грудня відповідного року до 31 січня року, що слідує за звітним</a:t>
            </a:r>
          </a:p>
        </p:txBody>
      </p:sp>
      <p:sp>
        <p:nvSpPr>
          <p:cNvPr id="13" name="Google Shape;172;p26">
            <a:extLst>
              <a:ext uri="{FF2B5EF4-FFF2-40B4-BE49-F238E27FC236}">
                <a16:creationId xmlns:a16="http://schemas.microsoft.com/office/drawing/2014/main" id="{3CE442A4-8621-68FD-7600-DB45303B91B5}"/>
              </a:ext>
            </a:extLst>
          </p:cNvPr>
          <p:cNvSpPr/>
          <p:nvPr/>
        </p:nvSpPr>
        <p:spPr>
          <a:xfrm>
            <a:off x="1219200" y="4259078"/>
            <a:ext cx="7505249" cy="634471"/>
          </a:xfrm>
          <a:prstGeom prst="roundRect">
            <a:avLst>
              <a:gd name="adj" fmla="val 46615"/>
            </a:avLst>
          </a:prstGeom>
          <a:noFill/>
          <a:ln>
            <a:solidFill>
              <a:schemeClr val="tx1"/>
            </a:solidFill>
          </a:ln>
        </p:spPr>
        <p:txBody>
          <a:bodyPr spcFirstLastPara="1" wrap="square" lIns="34475" tIns="34475" rIns="34475" bIns="34475" anchor="ctr" anchorCtr="0">
            <a:noAutofit/>
          </a:bodyPr>
          <a:lstStyle/>
          <a:p>
            <a:pPr algn="ctr">
              <a:buSzPts val="500"/>
            </a:pPr>
            <a:r>
              <a:rPr lang="uk-UA" sz="1600" dirty="0">
                <a:solidFill>
                  <a:schemeClr val="tx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(1) Встановлення заходів, які має вжити узуфруктарій; </a:t>
            </a:r>
          </a:p>
          <a:p>
            <a:pPr algn="ctr">
              <a:buSzPts val="500"/>
            </a:pPr>
            <a:r>
              <a:rPr lang="uk-UA" sz="1600" dirty="0">
                <a:solidFill>
                  <a:schemeClr val="tx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(2) Стягнення шкоди/збитків (із достроковим розірванням чи без)</a:t>
            </a:r>
          </a:p>
        </p:txBody>
      </p:sp>
      <p:pic>
        <p:nvPicPr>
          <p:cNvPr id="14" name="Google Shape;93;g37de296c3d5_0_0">
            <a:extLst>
              <a:ext uri="{FF2B5EF4-FFF2-40B4-BE49-F238E27FC236}">
                <a16:creationId xmlns:a16="http://schemas.microsoft.com/office/drawing/2014/main" id="{E3E7BC19-E999-67BA-1840-2477578349F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226" y="4374476"/>
            <a:ext cx="569191" cy="434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4823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>
          <a:extLst>
            <a:ext uri="{FF2B5EF4-FFF2-40B4-BE49-F238E27FC236}">
              <a16:creationId xmlns:a16="http://schemas.microsoft.com/office/drawing/2014/main" id="{9D98AA20-EE34-0D0F-CC09-BEF6715C3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>
            <a:extLst>
              <a:ext uri="{FF2B5EF4-FFF2-40B4-BE49-F238E27FC236}">
                <a16:creationId xmlns:a16="http://schemas.microsoft.com/office/drawing/2014/main" id="{C820BAFA-8A43-EB95-8B6F-5ACD24E67A15}"/>
              </a:ext>
            </a:extLst>
          </p:cNvPr>
          <p:cNvSpPr/>
          <p:nvPr/>
        </p:nvSpPr>
        <p:spPr>
          <a:xfrm>
            <a:off x="575243" y="366936"/>
            <a:ext cx="6500472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 зв’язку з цим ви питали:</a:t>
            </a:r>
            <a:endParaRPr sz="18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5">
            <a:extLst>
              <a:ext uri="{FF2B5EF4-FFF2-40B4-BE49-F238E27FC236}">
                <a16:creationId xmlns:a16="http://schemas.microsoft.com/office/drawing/2014/main" id="{E7681143-6349-08AD-4FB3-6B191F90D26A}"/>
              </a:ext>
            </a:extLst>
          </p:cNvPr>
          <p:cNvSpPr/>
          <p:nvPr/>
        </p:nvSpPr>
        <p:spPr>
          <a:xfrm flipH="1">
            <a:off x="7951500" y="4438725"/>
            <a:ext cx="1192500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E9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5">
            <a:extLst>
              <a:ext uri="{FF2B5EF4-FFF2-40B4-BE49-F238E27FC236}">
                <a16:creationId xmlns:a16="http://schemas.microsoft.com/office/drawing/2014/main" id="{E90BF43A-FBA8-55AD-2073-46AAF3A64A7A}"/>
              </a:ext>
            </a:extLst>
          </p:cNvPr>
          <p:cNvSpPr/>
          <p:nvPr/>
        </p:nvSpPr>
        <p:spPr>
          <a:xfrm>
            <a:off x="463568" y="810724"/>
            <a:ext cx="8197211" cy="3709237"/>
          </a:xfrm>
          <a:prstGeom prst="roundRect">
            <a:avLst>
              <a:gd name="adj" fmla="val 7233"/>
            </a:avLst>
          </a:prstGeom>
          <a:solidFill>
            <a:srgbClr val="F3F2E9"/>
          </a:solidFill>
          <a:ln>
            <a:noFill/>
          </a:ln>
          <a:effectLst>
            <a:outerShdw blurRad="81297" dist="27099" dir="9000000" algn="bl" rotWithShape="0">
              <a:srgbClr val="000000">
                <a:alpha val="24313"/>
              </a:srgbClr>
            </a:outerShdw>
          </a:effectLst>
        </p:spPr>
        <p:txBody>
          <a:bodyPr spcFirstLastPara="1" wrap="square" lIns="65050" tIns="65050" rIns="65050" bIns="6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b="0" i="0" u="none" strike="noStrike" cap="none" dirty="0">
              <a:solidFill>
                <a:srgbClr val="000000"/>
              </a:solidFill>
              <a:latin typeface="Montserrat" panose="00000500000000000000" pitchFamily="2" charset="-52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70C22B81-3995-ACF5-35D6-CED513FAB5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936806"/>
              </p:ext>
            </p:extLst>
          </p:nvPr>
        </p:nvGraphicFramePr>
        <p:xfrm>
          <a:off x="719392" y="900002"/>
          <a:ext cx="7733231" cy="3465137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602233">
                  <a:extLst>
                    <a:ext uri="{9D8B030D-6E8A-4147-A177-3AD203B41FA5}">
                      <a16:colId xmlns:a16="http://schemas.microsoft.com/office/drawing/2014/main" val="1987831800"/>
                    </a:ext>
                  </a:extLst>
                </a:gridCol>
                <a:gridCol w="7130998">
                  <a:extLst>
                    <a:ext uri="{9D8B030D-6E8A-4147-A177-3AD203B41FA5}">
                      <a16:colId xmlns:a16="http://schemas.microsoft.com/office/drawing/2014/main" val="2164560896"/>
                    </a:ext>
                  </a:extLst>
                </a:gridCol>
              </a:tblGrid>
              <a:tr h="5670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uk-UA" sz="1400" dirty="0">
                        <a:effectLst/>
                        <a:latin typeface="Montserrat" panose="00000500000000000000" pitchFamily="2" charset="-52"/>
                        <a:ea typeface="Aptos"/>
                        <a:cs typeface="Apto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Montserrat" panose="00000500000000000000" pitchFamily="2" charset="-52"/>
                        </a:rPr>
                        <a:t>Чи можна передавати майно на праві узуфрукта неперетвореним комунальним підприємствам?</a:t>
                      </a:r>
                      <a:r>
                        <a:rPr lang="uk-UA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 А якщо узуфрукта нема у статуті КП?</a:t>
                      </a:r>
                      <a:endParaRPr lang="uk-UA" sz="1400" dirty="0">
                        <a:effectLst/>
                        <a:latin typeface="Montserrat" panose="00000500000000000000" pitchFamily="2" charset="-52"/>
                        <a:ea typeface="Aptos"/>
                        <a:cs typeface="Apto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7860908"/>
                  </a:ext>
                </a:extLst>
              </a:tr>
              <a:tr h="5478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uk-UA" sz="1400" dirty="0">
                        <a:effectLst/>
                        <a:latin typeface="Montserrat" panose="00000500000000000000" pitchFamily="2" charset="-52"/>
                        <a:ea typeface="Aptos"/>
                        <a:cs typeface="Apto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Montserrat" panose="00000500000000000000" pitchFamily="2" charset="-52"/>
                        </a:rPr>
                        <a:t>Коли повинна відбутись передача майна комунальної власності на правах узуфрукта в результаті перейменування КНП у КНТ?</a:t>
                      </a:r>
                      <a:endParaRPr lang="uk-UA" sz="1400" dirty="0">
                        <a:effectLst/>
                        <a:latin typeface="Montserrat" panose="00000500000000000000" pitchFamily="2" charset="-52"/>
                        <a:ea typeface="Aptos"/>
                        <a:cs typeface="Apto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6216380"/>
                  </a:ext>
                </a:extLst>
              </a:tr>
              <a:tr h="4755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uk-UA" sz="1400" dirty="0">
                        <a:effectLst/>
                        <a:latin typeface="Montserrat" panose="00000500000000000000" pitchFamily="2" charset="-52"/>
                        <a:ea typeface="Aptos"/>
                        <a:cs typeface="Apto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Як закладам освіти перейти з оперативного управління на узуфрукт? Чи можна майно, яке було передане у господарське відання одному підприємству передати в узуфрукт іншому? І при різному статусі ЮО?</a:t>
                      </a:r>
                      <a:endParaRPr lang="uk-UA" sz="1400" dirty="0">
                        <a:effectLst/>
                        <a:latin typeface="Montserrat" panose="00000500000000000000" pitchFamily="2" charset="-52"/>
                        <a:ea typeface="Aptos"/>
                        <a:cs typeface="Apto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465831"/>
                  </a:ext>
                </a:extLst>
              </a:tr>
              <a:tr h="5501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uk-UA" sz="1400" dirty="0">
                        <a:effectLst/>
                        <a:latin typeface="Montserrat" panose="00000500000000000000" pitchFamily="2" charset="-52"/>
                        <a:ea typeface="Aptos"/>
                        <a:cs typeface="Apto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Montserrat" panose="00000500000000000000" pitchFamily="2" charset="-52"/>
                        </a:rPr>
                        <a:t>Чи обов'язково робити передачу майна в узуфрукт чи автоматично майно перебуває на правах узуфрукта?</a:t>
                      </a:r>
                      <a:endParaRPr lang="uk-UA" sz="1400" dirty="0">
                        <a:effectLst/>
                        <a:latin typeface="Montserrat" panose="00000500000000000000" pitchFamily="2" charset="-52"/>
                        <a:ea typeface="Aptos"/>
                        <a:cs typeface="Apto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1017693"/>
                  </a:ext>
                </a:extLst>
              </a:tr>
              <a:tr h="6908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uk-UA" sz="1400" dirty="0">
                        <a:effectLst/>
                        <a:latin typeface="Montserrat" panose="00000500000000000000" pitchFamily="2" charset="-52"/>
                        <a:ea typeface="Aptos"/>
                        <a:cs typeface="Apto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Чи потрібно зараз майно, яке знаходиться у статутному фонді КП та у господарському віданні (оперативному управлінні) КП/КЗ/КУ передавати на правах узуфрукта, якщо підприємства не будуть реорганізовуватись? Чи це майно так і залишиться на правах </a:t>
                      </a:r>
                      <a:r>
                        <a:rPr lang="uk-UA" sz="1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госп</a:t>
                      </a:r>
                      <a:r>
                        <a:rPr lang="uk-UA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. відання (оперативного управління) КП/КЗ/КУ? </a:t>
                      </a:r>
                      <a:endParaRPr lang="uk-UA" sz="1400" dirty="0">
                        <a:effectLst/>
                        <a:latin typeface="Montserrat" panose="00000500000000000000" pitchFamily="2" charset="-52"/>
                        <a:ea typeface="Aptos"/>
                        <a:cs typeface="Apto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6620919"/>
                  </a:ext>
                </a:extLst>
              </a:tr>
            </a:tbl>
          </a:graphicData>
        </a:graphic>
      </p:graphicFrame>
      <p:grpSp>
        <p:nvGrpSpPr>
          <p:cNvPr id="3" name="Google Shape;151;p25">
            <a:extLst>
              <a:ext uri="{FF2B5EF4-FFF2-40B4-BE49-F238E27FC236}">
                <a16:creationId xmlns:a16="http://schemas.microsoft.com/office/drawing/2014/main" id="{43686B79-B276-6C8B-9C4D-294B80A4A174}"/>
              </a:ext>
            </a:extLst>
          </p:cNvPr>
          <p:cNvGrpSpPr/>
          <p:nvPr/>
        </p:nvGrpSpPr>
        <p:grpSpPr>
          <a:xfrm>
            <a:off x="838340" y="1021635"/>
            <a:ext cx="309994" cy="301650"/>
            <a:chOff x="2938502" y="4630003"/>
            <a:chExt cx="603300" cy="603300"/>
          </a:xfrm>
        </p:grpSpPr>
        <p:sp>
          <p:nvSpPr>
            <p:cNvPr id="4" name="Google Shape;152;p25">
              <a:extLst>
                <a:ext uri="{FF2B5EF4-FFF2-40B4-BE49-F238E27FC236}">
                  <a16:creationId xmlns:a16="http://schemas.microsoft.com/office/drawing/2014/main" id="{B3E74479-7A66-1FAF-2F15-0AFF3A8FF889}"/>
                </a:ext>
              </a:extLst>
            </p:cNvPr>
            <p:cNvSpPr/>
            <p:nvPr/>
          </p:nvSpPr>
          <p:spPr>
            <a:xfrm>
              <a:off x="2938502" y="4630003"/>
              <a:ext cx="603300" cy="603300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475" tIns="34475" rIns="34475" bIns="344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" name="Google Shape;153;p25">
              <a:extLst>
                <a:ext uri="{FF2B5EF4-FFF2-40B4-BE49-F238E27FC236}">
                  <a16:creationId xmlns:a16="http://schemas.microsoft.com/office/drawing/2014/main" id="{F5F8CB44-F0E4-1991-8E3B-CDA40E617B7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070448" y="4782938"/>
              <a:ext cx="339469" cy="280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Google Shape;157;p25">
            <a:extLst>
              <a:ext uri="{FF2B5EF4-FFF2-40B4-BE49-F238E27FC236}">
                <a16:creationId xmlns:a16="http://schemas.microsoft.com/office/drawing/2014/main" id="{9FEDEE49-E597-BAAB-1508-FDFCF592C864}"/>
              </a:ext>
            </a:extLst>
          </p:cNvPr>
          <p:cNvGrpSpPr/>
          <p:nvPr/>
        </p:nvGrpSpPr>
        <p:grpSpPr>
          <a:xfrm>
            <a:off x="838340" y="1584729"/>
            <a:ext cx="309994" cy="301650"/>
            <a:chOff x="2938502" y="4630003"/>
            <a:chExt cx="603300" cy="603300"/>
          </a:xfrm>
        </p:grpSpPr>
        <p:sp>
          <p:nvSpPr>
            <p:cNvPr id="7" name="Google Shape;158;p25">
              <a:extLst>
                <a:ext uri="{FF2B5EF4-FFF2-40B4-BE49-F238E27FC236}">
                  <a16:creationId xmlns:a16="http://schemas.microsoft.com/office/drawing/2014/main" id="{1E99784A-3FE6-1FC0-8AFE-B5F3921FB57C}"/>
                </a:ext>
              </a:extLst>
            </p:cNvPr>
            <p:cNvSpPr/>
            <p:nvPr/>
          </p:nvSpPr>
          <p:spPr>
            <a:xfrm>
              <a:off x="2938502" y="4630003"/>
              <a:ext cx="603300" cy="603300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475" tIns="34475" rIns="34475" bIns="344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" name="Google Shape;159;p25">
              <a:extLst>
                <a:ext uri="{FF2B5EF4-FFF2-40B4-BE49-F238E27FC236}">
                  <a16:creationId xmlns:a16="http://schemas.microsoft.com/office/drawing/2014/main" id="{05267E76-C6CA-FE16-CB65-E8620A1DB6F6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070448" y="4782938"/>
              <a:ext cx="339469" cy="280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" name="Google Shape;160;p25">
            <a:extLst>
              <a:ext uri="{FF2B5EF4-FFF2-40B4-BE49-F238E27FC236}">
                <a16:creationId xmlns:a16="http://schemas.microsoft.com/office/drawing/2014/main" id="{F85545F1-8C0A-3E42-34CC-C788648EB9DB}"/>
              </a:ext>
            </a:extLst>
          </p:cNvPr>
          <p:cNvGrpSpPr/>
          <p:nvPr/>
        </p:nvGrpSpPr>
        <p:grpSpPr>
          <a:xfrm>
            <a:off x="838340" y="2078027"/>
            <a:ext cx="309994" cy="301650"/>
            <a:chOff x="2938502" y="4630003"/>
            <a:chExt cx="603300" cy="603300"/>
          </a:xfrm>
        </p:grpSpPr>
        <p:sp>
          <p:nvSpPr>
            <p:cNvPr id="10" name="Google Shape;161;p25">
              <a:extLst>
                <a:ext uri="{FF2B5EF4-FFF2-40B4-BE49-F238E27FC236}">
                  <a16:creationId xmlns:a16="http://schemas.microsoft.com/office/drawing/2014/main" id="{1075DE4F-6280-177F-41E3-9F95648D5CD6}"/>
                </a:ext>
              </a:extLst>
            </p:cNvPr>
            <p:cNvSpPr/>
            <p:nvPr/>
          </p:nvSpPr>
          <p:spPr>
            <a:xfrm>
              <a:off x="2938502" y="4630003"/>
              <a:ext cx="603300" cy="603300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475" tIns="34475" rIns="34475" bIns="344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" name="Google Shape;162;p25">
              <a:extLst>
                <a:ext uri="{FF2B5EF4-FFF2-40B4-BE49-F238E27FC236}">
                  <a16:creationId xmlns:a16="http://schemas.microsoft.com/office/drawing/2014/main" id="{2D8E6AE4-1AF9-5164-9CE1-A788E7B570E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070448" y="4782938"/>
              <a:ext cx="339469" cy="280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Google Shape;160;p25">
            <a:extLst>
              <a:ext uri="{FF2B5EF4-FFF2-40B4-BE49-F238E27FC236}">
                <a16:creationId xmlns:a16="http://schemas.microsoft.com/office/drawing/2014/main" id="{F5DADD0D-17F5-AB0C-A1C2-AB954CBE5A26}"/>
              </a:ext>
            </a:extLst>
          </p:cNvPr>
          <p:cNvGrpSpPr/>
          <p:nvPr/>
        </p:nvGrpSpPr>
        <p:grpSpPr>
          <a:xfrm>
            <a:off x="848391" y="2805320"/>
            <a:ext cx="309994" cy="301650"/>
            <a:chOff x="2938502" y="4630003"/>
            <a:chExt cx="603300" cy="603300"/>
          </a:xfrm>
        </p:grpSpPr>
        <p:sp>
          <p:nvSpPr>
            <p:cNvPr id="13" name="Google Shape;161;p25">
              <a:extLst>
                <a:ext uri="{FF2B5EF4-FFF2-40B4-BE49-F238E27FC236}">
                  <a16:creationId xmlns:a16="http://schemas.microsoft.com/office/drawing/2014/main" id="{E5B6EE0C-61E7-3BA0-1D21-1E3BDBFCB802}"/>
                </a:ext>
              </a:extLst>
            </p:cNvPr>
            <p:cNvSpPr/>
            <p:nvPr/>
          </p:nvSpPr>
          <p:spPr>
            <a:xfrm>
              <a:off x="2938502" y="4630003"/>
              <a:ext cx="603300" cy="603300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475" tIns="34475" rIns="34475" bIns="344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" name="Google Shape;162;p25">
              <a:extLst>
                <a:ext uri="{FF2B5EF4-FFF2-40B4-BE49-F238E27FC236}">
                  <a16:creationId xmlns:a16="http://schemas.microsoft.com/office/drawing/2014/main" id="{10DF2B34-ED1D-3C42-3B11-7DA799C7E4D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070448" y="4782938"/>
              <a:ext cx="339469" cy="280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160;p25">
            <a:extLst>
              <a:ext uri="{FF2B5EF4-FFF2-40B4-BE49-F238E27FC236}">
                <a16:creationId xmlns:a16="http://schemas.microsoft.com/office/drawing/2014/main" id="{5B918747-DB83-AC55-65BA-864E9F573A49}"/>
              </a:ext>
            </a:extLst>
          </p:cNvPr>
          <p:cNvGrpSpPr/>
          <p:nvPr/>
        </p:nvGrpSpPr>
        <p:grpSpPr>
          <a:xfrm>
            <a:off x="848391" y="3298618"/>
            <a:ext cx="309994" cy="301650"/>
            <a:chOff x="2938502" y="4630003"/>
            <a:chExt cx="603300" cy="603300"/>
          </a:xfrm>
        </p:grpSpPr>
        <p:sp>
          <p:nvSpPr>
            <p:cNvPr id="16" name="Google Shape;161;p25">
              <a:extLst>
                <a:ext uri="{FF2B5EF4-FFF2-40B4-BE49-F238E27FC236}">
                  <a16:creationId xmlns:a16="http://schemas.microsoft.com/office/drawing/2014/main" id="{5D18D7AE-19DC-B99C-6F7F-2D3037918BEB}"/>
                </a:ext>
              </a:extLst>
            </p:cNvPr>
            <p:cNvSpPr/>
            <p:nvPr/>
          </p:nvSpPr>
          <p:spPr>
            <a:xfrm>
              <a:off x="2938502" y="4630003"/>
              <a:ext cx="603300" cy="603300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475" tIns="34475" rIns="34475" bIns="344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" name="Google Shape;162;p25">
              <a:extLst>
                <a:ext uri="{FF2B5EF4-FFF2-40B4-BE49-F238E27FC236}">
                  <a16:creationId xmlns:a16="http://schemas.microsoft.com/office/drawing/2014/main" id="{1A5F728E-AF04-6D2D-19F6-2B525C057C14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070448" y="4782938"/>
              <a:ext cx="339469" cy="2806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3254559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765C12E3-763E-3828-976B-E0AE584B6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22">
            <a:extLst>
              <a:ext uri="{FF2B5EF4-FFF2-40B4-BE49-F238E27FC236}">
                <a16:creationId xmlns:a16="http://schemas.microsoft.com/office/drawing/2014/main" id="{35BACDA5-58D8-F02C-37A5-AA7089E24F79}"/>
              </a:ext>
            </a:extLst>
          </p:cNvPr>
          <p:cNvGrpSpPr/>
          <p:nvPr/>
        </p:nvGrpSpPr>
        <p:grpSpPr>
          <a:xfrm>
            <a:off x="1137426" y="2728198"/>
            <a:ext cx="4361896" cy="653540"/>
            <a:chOff x="1066800" y="8877300"/>
            <a:chExt cx="2583675" cy="485775"/>
          </a:xfrm>
        </p:grpSpPr>
        <p:pic>
          <p:nvPicPr>
            <p:cNvPr id="110" name="Google Shape;110;p22" descr="preencoded.png">
              <a:extLst>
                <a:ext uri="{FF2B5EF4-FFF2-40B4-BE49-F238E27FC236}">
                  <a16:creationId xmlns:a16="http://schemas.microsoft.com/office/drawing/2014/main" id="{BF3BE060-E39F-68D6-D3D8-65B9754CED11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66800" y="8877300"/>
              <a:ext cx="2583675" cy="485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" name="Google Shape;111;p22">
              <a:extLst>
                <a:ext uri="{FF2B5EF4-FFF2-40B4-BE49-F238E27FC236}">
                  <a16:creationId xmlns:a16="http://schemas.microsoft.com/office/drawing/2014/main" id="{342C9C32-0928-E343-5D49-1397D2A7C0F1}"/>
                </a:ext>
              </a:extLst>
            </p:cNvPr>
            <p:cNvSpPr/>
            <p:nvPr/>
          </p:nvSpPr>
          <p:spPr>
            <a:xfrm>
              <a:off x="1189896" y="8942900"/>
              <a:ext cx="2315747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0407"/>
                </a:buClr>
                <a:buSzPts val="1500"/>
                <a:buFont typeface="Arial"/>
                <a:buNone/>
              </a:pPr>
              <a:r>
                <a:rPr lang="uk-UA" sz="1400" b="0" i="0" u="none" strike="noStrike" cap="none" dirty="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Юрій ЗАЛІСЬКИЙ, адвокат,</a:t>
              </a:r>
              <a:endParaRPr lang="en-US" sz="1400" b="0" i="0" u="none" strike="noStrike" cap="none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0407"/>
                </a:buClr>
                <a:buSzPts val="1500"/>
                <a:buFont typeface="Arial"/>
                <a:buNone/>
              </a:pPr>
              <a:r>
                <a:rPr lang="uk" sz="1400" b="0" i="0" u="none" strike="noStrike" cap="none" dirty="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консультант Програми Polaris</a:t>
              </a:r>
              <a:endParaRPr sz="1400" b="0" i="0" u="none" strike="noStrike" cap="none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</p:grpSp>
      <p:sp>
        <p:nvSpPr>
          <p:cNvPr id="112" name="Google Shape;112;p22">
            <a:extLst>
              <a:ext uri="{FF2B5EF4-FFF2-40B4-BE49-F238E27FC236}">
                <a16:creationId xmlns:a16="http://schemas.microsoft.com/office/drawing/2014/main" id="{73C39B51-A8F5-8351-24DA-0B514BC7250D}"/>
              </a:ext>
            </a:extLst>
          </p:cNvPr>
          <p:cNvSpPr/>
          <p:nvPr/>
        </p:nvSpPr>
        <p:spPr>
          <a:xfrm>
            <a:off x="1204332" y="1800605"/>
            <a:ext cx="6244683" cy="83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F3F1E9"/>
              </a:buClr>
              <a:buSzPts val="900"/>
            </a:pPr>
            <a:endParaRPr sz="2400" b="0" i="0" u="none" strike="noStrike" cap="none" dirty="0">
              <a:solidFill>
                <a:srgbClr val="F3F1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06EAD3-E3DC-2513-A82C-109BE62A1FC2}"/>
              </a:ext>
            </a:extLst>
          </p:cNvPr>
          <p:cNvSpPr txBox="1"/>
          <p:nvPr/>
        </p:nvSpPr>
        <p:spPr>
          <a:xfrm>
            <a:off x="1137426" y="1438793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0" noProof="0">
                <a:latin typeface="Montserrat SemiBold"/>
                <a:ea typeface="Montserrat SemiBold"/>
                <a:cs typeface="Montserrat SemiBold"/>
                <a:sym typeface="Montserrat SemiBold"/>
              </a:rPr>
              <a:t>Оформлення прав на земельну ділянку під об’єктом нерухомості, щодо якого встановлено узуфрукт комунального майна</a:t>
            </a:r>
            <a:endParaRPr lang="uk-UA" sz="1800" noProof="0"/>
          </a:p>
        </p:txBody>
      </p:sp>
    </p:spTree>
    <p:extLst>
      <p:ext uri="{BB962C8B-B14F-4D97-AF65-F5344CB8AC3E}">
        <p14:creationId xmlns:p14="http://schemas.microsoft.com/office/powerpoint/2010/main" val="30180623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4">
          <a:extLst>
            <a:ext uri="{FF2B5EF4-FFF2-40B4-BE49-F238E27FC236}">
              <a16:creationId xmlns:a16="http://schemas.microsoft.com/office/drawing/2014/main" id="{8BA751C1-8369-B86F-3DEB-CC132BD9F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>
            <a:extLst>
              <a:ext uri="{FF2B5EF4-FFF2-40B4-BE49-F238E27FC236}">
                <a16:creationId xmlns:a16="http://schemas.microsoft.com/office/drawing/2014/main" id="{8709E487-40A9-2FEF-E163-C7DEC9885B94}"/>
              </a:ext>
            </a:extLst>
          </p:cNvPr>
          <p:cNvSpPr/>
          <p:nvPr/>
        </p:nvSpPr>
        <p:spPr>
          <a:xfrm>
            <a:off x="408879" y="416312"/>
            <a:ext cx="8113615" cy="48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020407"/>
              </a:buClr>
              <a:buSzPts val="2600"/>
              <a:buFont typeface="Arial"/>
              <a:buNone/>
              <a:tabLst/>
              <a:defRPr/>
            </a:pPr>
            <a:r>
              <a:rPr kumimoji="0" lang="uk-UA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Arial"/>
                <a:sym typeface="Arial"/>
              </a:rPr>
              <a:t>   Ключовий момент:</a:t>
            </a:r>
            <a:endParaRPr kumimoji="0" sz="1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</p:txBody>
      </p:sp>
      <p:grpSp>
        <p:nvGrpSpPr>
          <p:cNvPr id="196" name="Google Shape;196;p27">
            <a:extLst>
              <a:ext uri="{FF2B5EF4-FFF2-40B4-BE49-F238E27FC236}">
                <a16:creationId xmlns:a16="http://schemas.microsoft.com/office/drawing/2014/main" id="{C9744E91-813E-A98D-6CD8-7FA70E7F069B}"/>
              </a:ext>
            </a:extLst>
          </p:cNvPr>
          <p:cNvGrpSpPr/>
          <p:nvPr/>
        </p:nvGrpSpPr>
        <p:grpSpPr>
          <a:xfrm>
            <a:off x="3794928" y="3144523"/>
            <a:ext cx="4293423" cy="1017884"/>
            <a:chOff x="1213835" y="2076420"/>
            <a:chExt cx="8752645" cy="2284150"/>
          </a:xfrm>
        </p:grpSpPr>
        <p:sp>
          <p:nvSpPr>
            <p:cNvPr id="204" name="Google Shape;204;p27">
              <a:extLst>
                <a:ext uri="{FF2B5EF4-FFF2-40B4-BE49-F238E27FC236}">
                  <a16:creationId xmlns:a16="http://schemas.microsoft.com/office/drawing/2014/main" id="{C7418C7E-301D-CD6F-1775-F4A547380D86}"/>
                </a:ext>
              </a:extLst>
            </p:cNvPr>
            <p:cNvSpPr/>
            <p:nvPr/>
          </p:nvSpPr>
          <p:spPr>
            <a:xfrm>
              <a:off x="1213835" y="2143458"/>
              <a:ext cx="2200956" cy="2217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3F1E9"/>
                </a:buClr>
                <a:buSzPts val="1000"/>
                <a:buFont typeface="Arial"/>
                <a:buNone/>
                <a:tabLst/>
                <a:defRPr/>
              </a:pPr>
              <a:r>
                <a:rPr kumimoji="0" lang="uk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F3F1E9"/>
                  </a:solidFill>
                  <a:effectLst/>
                  <a:uLnTx/>
                  <a:uFillTx/>
                  <a:latin typeface="Montserrat SemiBold" panose="00000700000000000000" pitchFamily="2" charset="-52"/>
                  <a:ea typeface="Montserrat"/>
                  <a:cs typeface="Montserrat"/>
                  <a:sym typeface="Montserrat"/>
                </a:rPr>
                <a:t>!</a:t>
              </a:r>
              <a:endParaRPr kumimoji="0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SemiBold" panose="00000700000000000000" pitchFamily="2" charset="-52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10" name="Google Shape;210;p27">
              <a:extLst>
                <a:ext uri="{FF2B5EF4-FFF2-40B4-BE49-F238E27FC236}">
                  <a16:creationId xmlns:a16="http://schemas.microsoft.com/office/drawing/2014/main" id="{AA4C81A3-C0A2-5F3E-BC6F-8762CE0DF2F7}"/>
                </a:ext>
              </a:extLst>
            </p:cNvPr>
            <p:cNvSpPr/>
            <p:nvPr/>
          </p:nvSpPr>
          <p:spPr>
            <a:xfrm>
              <a:off x="9512579" y="2076420"/>
              <a:ext cx="453901" cy="44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3F1E9"/>
                </a:buClr>
                <a:buSzPts val="1000"/>
                <a:buFont typeface="Arial"/>
                <a:buNone/>
                <a:tabLst/>
                <a:defRPr/>
              </a:pPr>
              <a:r>
                <a:rPr kumimoji="0" lang="uk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3F1E9"/>
                  </a:solidFill>
                  <a:effectLst/>
                  <a:uLnTx/>
                  <a:uFillTx/>
                  <a:latin typeface="Montserrat SemiBold" panose="00000700000000000000" pitchFamily="2" charset="-52"/>
                  <a:ea typeface="Montserrat"/>
                  <a:cs typeface="Montserrat"/>
                  <a:sym typeface="Montserrat"/>
                </a:rPr>
                <a:t>2</a:t>
              </a:r>
              <a:endPara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SemiBold" panose="00000700000000000000" pitchFamily="2" charset="-52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3" name="Google Shape;197;p27">
            <a:extLst>
              <a:ext uri="{FF2B5EF4-FFF2-40B4-BE49-F238E27FC236}">
                <a16:creationId xmlns:a16="http://schemas.microsoft.com/office/drawing/2014/main" id="{CE039B63-CAC0-1FC8-501A-AE7E7FA2378E}"/>
              </a:ext>
            </a:extLst>
          </p:cNvPr>
          <p:cNvSpPr/>
          <p:nvPr/>
        </p:nvSpPr>
        <p:spPr>
          <a:xfrm>
            <a:off x="408879" y="749724"/>
            <a:ext cx="7679472" cy="645968"/>
          </a:xfrm>
          <a:prstGeom prst="roundRect">
            <a:avLst>
              <a:gd name="adj" fmla="val 46615"/>
            </a:avLst>
          </a:prstGeom>
          <a:solidFill>
            <a:srgbClr val="00B9B3"/>
          </a:solidFill>
          <a:ln>
            <a:noFill/>
          </a:ln>
        </p:spPr>
        <p:txBody>
          <a:bodyPr spcFirstLastPara="1" wrap="square" lIns="34475" tIns="34475" rIns="34475" bIns="344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r>
              <a:rPr lang="uk-UA" sz="1800" dirty="0">
                <a:solidFill>
                  <a:srgbClr val="FFFFFF"/>
                </a:solidFill>
                <a:latin typeface="Montserrat SemiBold" panose="00000700000000000000" pitchFamily="2" charset="-52"/>
                <a:ea typeface="Calibri" panose="020F0502020204030204" pitchFamily="34" charset="0"/>
              </a:rPr>
              <a:t>Чи потрібне переоформлення прав – за</a:t>
            </a:r>
            <a:r>
              <a:rPr kumimoji="0" lang="uk-UA" sz="1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 panose="00000700000000000000" pitchFamily="2" charset="-52"/>
                <a:ea typeface="Calibri" panose="020F0502020204030204" pitchFamily="34" charset="0"/>
                <a:sym typeface="Arial"/>
              </a:rPr>
              <a:t>лежить від статусу особи, для якої встановлено узуфрукт</a:t>
            </a:r>
            <a:endParaRPr kumimoji="0" lang="uk-UA" sz="18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SemiBold" panose="00000700000000000000" pitchFamily="2" charset="-52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" name="Google Shape;136;p24">
            <a:extLst>
              <a:ext uri="{FF2B5EF4-FFF2-40B4-BE49-F238E27FC236}">
                <a16:creationId xmlns:a16="http://schemas.microsoft.com/office/drawing/2014/main" id="{0C4A850C-8831-A3C7-E5E3-B434AADF7216}"/>
              </a:ext>
            </a:extLst>
          </p:cNvPr>
          <p:cNvSpPr/>
          <p:nvPr/>
        </p:nvSpPr>
        <p:spPr>
          <a:xfrm>
            <a:off x="4572000" y="1724723"/>
            <a:ext cx="3515639" cy="2487682"/>
          </a:xfrm>
          <a:prstGeom prst="roundRect">
            <a:avLst>
              <a:gd name="adj" fmla="val 6213"/>
            </a:avLst>
          </a:prstGeom>
          <a:solidFill>
            <a:srgbClr val="F3F2E9"/>
          </a:solidFill>
          <a:ln>
            <a:noFill/>
          </a:ln>
          <a:effectLst>
            <a:outerShdw blurRad="338755" dist="1882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45175" tIns="45175" rIns="45175" bIns="451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НЕ ПОТРІБНЕ</a:t>
            </a:r>
          </a:p>
          <a:p>
            <a:pPr lvl="0" algn="ctr"/>
            <a:r>
              <a:rPr lang="uk-UA" kern="10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для некомерційних господарських товариств (вже) і діючих комунальних підприємств, установ, організацій (до кінця перехідного періоду, тобто до 28.08.2028) </a:t>
            </a:r>
          </a:p>
          <a:p>
            <a:pPr lvl="0" algn="ctr"/>
            <a:r>
              <a:rPr lang="uk-UA" kern="10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k-UA" dirty="0">
                <a:latin typeface="Montserrat" panose="00000500000000000000" pitchFamily="2" charset="-52"/>
              </a:rPr>
              <a:t>"а" ч.2 ст. 92, </a:t>
            </a:r>
            <a:r>
              <a:rPr lang="uk-UA" dirty="0" err="1">
                <a:latin typeface="Montserrat" panose="00000500000000000000" pitchFamily="2" charset="-52"/>
              </a:rPr>
              <a:t>абз</a:t>
            </a:r>
            <a:r>
              <a:rPr lang="uk-UA" dirty="0">
                <a:latin typeface="Montserrat" panose="00000500000000000000" pitchFamily="2" charset="-52"/>
              </a:rPr>
              <a:t>. 7 ч. 1 ст. 123 ЗКУ) – </a:t>
            </a:r>
            <a:r>
              <a:rPr lang="uk-UA" b="1" dirty="0">
                <a:latin typeface="Montserrat" panose="00000500000000000000" pitchFamily="2" charset="-52"/>
              </a:rPr>
              <a:t>зберігається (встановлюється) постійне користування</a:t>
            </a:r>
            <a:endParaRPr kumimoji="0" lang="uk-UA" b="1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Google Shape;138;p24">
            <a:extLst>
              <a:ext uri="{FF2B5EF4-FFF2-40B4-BE49-F238E27FC236}">
                <a16:creationId xmlns:a16="http://schemas.microsoft.com/office/drawing/2014/main" id="{776CC642-035E-A874-67F2-30A0BC0B5412}"/>
              </a:ext>
            </a:extLst>
          </p:cNvPr>
          <p:cNvSpPr/>
          <p:nvPr/>
        </p:nvSpPr>
        <p:spPr>
          <a:xfrm>
            <a:off x="6152510" y="1563206"/>
            <a:ext cx="363150" cy="36315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050" tIns="34050" rIns="34050" bIns="3405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39;p24">
            <a:extLst>
              <a:ext uri="{FF2B5EF4-FFF2-40B4-BE49-F238E27FC236}">
                <a16:creationId xmlns:a16="http://schemas.microsoft.com/office/drawing/2014/main" id="{6186C3AF-EC6D-823B-3082-F3365FA326BA}"/>
              </a:ext>
            </a:extLst>
          </p:cNvPr>
          <p:cNvSpPr/>
          <p:nvPr/>
        </p:nvSpPr>
        <p:spPr>
          <a:xfrm>
            <a:off x="408879" y="1724723"/>
            <a:ext cx="3605560" cy="2513474"/>
          </a:xfrm>
          <a:prstGeom prst="roundRect">
            <a:avLst>
              <a:gd name="adj" fmla="val 6213"/>
            </a:avLst>
          </a:prstGeom>
          <a:solidFill>
            <a:srgbClr val="F3F2E9"/>
          </a:solidFill>
          <a:ln>
            <a:noFill/>
          </a:ln>
          <a:effectLst>
            <a:outerShdw blurRad="338755" dist="1882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45175" tIns="45175" rIns="45175" bIns="45175" anchor="ctr" anchorCtr="0">
            <a:noAutofit/>
          </a:bodyPr>
          <a:lstStyle/>
          <a:p>
            <a:pPr lvl="0" algn="ctr"/>
            <a:r>
              <a:rPr lang="uk-UA" b="1" cap="all" dirty="0">
                <a:solidFill>
                  <a:srgbClr val="23CBB3"/>
                </a:solidFill>
                <a:latin typeface="Montserrat" panose="00000500000000000000" pitchFamily="2" charset="-52"/>
              </a:rPr>
              <a:t>Потрібне </a:t>
            </a:r>
          </a:p>
          <a:p>
            <a:pPr lvl="0" algn="ctr"/>
            <a:r>
              <a:rPr lang="uk-UA" dirty="0">
                <a:latin typeface="Montserrat" panose="00000500000000000000" pitchFamily="2" charset="-52"/>
              </a:rPr>
              <a:t>для АТ та ТОВ, 100 % акцій (часток) у статутному капіталі якого належать ТГ, що створене шляхом перетворення КП за Законом № 4196 та є його правонаступником </a:t>
            </a:r>
          </a:p>
          <a:p>
            <a:pPr lvl="0" algn="ctr"/>
            <a:r>
              <a:rPr lang="uk-UA" dirty="0">
                <a:latin typeface="Montserrat" panose="00000500000000000000" pitchFamily="2" charset="-52"/>
              </a:rPr>
              <a:t>(ч. 1 ст. 120-1 ЗКУ) – </a:t>
            </a:r>
          </a:p>
          <a:p>
            <a:pPr lvl="0" algn="ctr"/>
            <a:r>
              <a:rPr lang="uk-UA" b="1" kern="10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«б</a:t>
            </a:r>
            <a:r>
              <a:rPr kumimoji="0" lang="uk-UA" b="1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езконкурсна</a:t>
            </a:r>
            <a:r>
              <a:rPr kumimoji="0" lang="uk-UA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» оренда на 5 років, за умови своєчасного оформлення</a:t>
            </a:r>
          </a:p>
        </p:txBody>
      </p:sp>
      <p:sp>
        <p:nvSpPr>
          <p:cNvPr id="9" name="Google Shape;140;p24">
            <a:extLst>
              <a:ext uri="{FF2B5EF4-FFF2-40B4-BE49-F238E27FC236}">
                <a16:creationId xmlns:a16="http://schemas.microsoft.com/office/drawing/2014/main" id="{53AF9B73-615E-7C91-3DDA-70A652D7BF46}"/>
              </a:ext>
            </a:extLst>
          </p:cNvPr>
          <p:cNvSpPr/>
          <p:nvPr/>
        </p:nvSpPr>
        <p:spPr>
          <a:xfrm>
            <a:off x="1980814" y="1543148"/>
            <a:ext cx="363150" cy="36315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050" tIns="34050" rIns="34050" bIns="3405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141;p24">
            <a:extLst>
              <a:ext uri="{FF2B5EF4-FFF2-40B4-BE49-F238E27FC236}">
                <a16:creationId xmlns:a16="http://schemas.microsoft.com/office/drawing/2014/main" id="{96DCCA71-2336-3E56-2C09-EFCD73E6521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6241" y="1621720"/>
            <a:ext cx="249638" cy="24612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Знак множення 11">
            <a:extLst>
              <a:ext uri="{FF2B5EF4-FFF2-40B4-BE49-F238E27FC236}">
                <a16:creationId xmlns:a16="http://schemas.microsoft.com/office/drawing/2014/main" id="{14D5652F-E6E9-7B55-AEFD-FC4B623FECC6}"/>
              </a:ext>
            </a:extLst>
          </p:cNvPr>
          <p:cNvSpPr/>
          <p:nvPr/>
        </p:nvSpPr>
        <p:spPr>
          <a:xfrm>
            <a:off x="6179654" y="1601662"/>
            <a:ext cx="300329" cy="304636"/>
          </a:xfrm>
          <a:prstGeom prst="mathMultiply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22277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8000"/>
                    </a14:imgEffect>
                    <a14:imgEffect>
                      <a14:brightnessContrast bright="-1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21">
          <a:extLst>
            <a:ext uri="{FF2B5EF4-FFF2-40B4-BE49-F238E27FC236}">
              <a16:creationId xmlns:a16="http://schemas.microsoft.com/office/drawing/2014/main" id="{0C63CFA5-89FB-96EB-ED44-7774BEE9B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1;p26">
            <a:extLst>
              <a:ext uri="{FF2B5EF4-FFF2-40B4-BE49-F238E27FC236}">
                <a16:creationId xmlns:a16="http://schemas.microsoft.com/office/drawing/2014/main" id="{B7B08295-8C96-4DB1-0F88-B38A3DA1EAA8}"/>
              </a:ext>
            </a:extLst>
          </p:cNvPr>
          <p:cNvSpPr/>
          <p:nvPr/>
        </p:nvSpPr>
        <p:spPr>
          <a:xfrm>
            <a:off x="420715" y="1292592"/>
            <a:ext cx="7963506" cy="1393460"/>
          </a:xfrm>
          <a:prstGeom prst="roundRect">
            <a:avLst>
              <a:gd name="adj" fmla="val 6944"/>
            </a:avLst>
          </a:prstGeom>
          <a:solidFill>
            <a:srgbClr val="F3F2E9"/>
          </a:solidFill>
          <a:ln>
            <a:noFill/>
          </a:ln>
          <a:effectLst>
            <a:outerShdw blurRad="34290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lvl="0" algn="just">
              <a:lnSpc>
                <a:spcPct val="107000"/>
              </a:lnSpc>
              <a:defRPr/>
            </a:pPr>
            <a:r>
              <a:rPr lang="uk-UA" b="1" dirty="0" err="1">
                <a:solidFill>
                  <a:srgbClr val="333333"/>
                </a:solidFill>
                <a:latin typeface="Montserrat" panose="020B0604020202020204" charset="-52"/>
                <a:ea typeface="Calibri" panose="020F0502020204030204" pitchFamily="34" charset="0"/>
              </a:rPr>
              <a:t>Абз</a:t>
            </a:r>
            <a:r>
              <a:rPr lang="uk-UA" b="1" dirty="0">
                <a:solidFill>
                  <a:srgbClr val="333333"/>
                </a:solidFill>
                <a:latin typeface="Montserrat" panose="020B0604020202020204" charset="-52"/>
                <a:ea typeface="Calibri" panose="020F0502020204030204" pitchFamily="34" charset="0"/>
              </a:rPr>
              <a:t>. 4 ч. 6 ст. 14 Закону № 4196:  </a:t>
            </a:r>
            <a:r>
              <a:rPr lang="uk-UA" dirty="0">
                <a:solidFill>
                  <a:srgbClr val="333333"/>
                </a:solidFill>
                <a:latin typeface="Montserrat" panose="020B0604020202020204" charset="-52"/>
                <a:ea typeface="Calibri" panose="020F0502020204030204" pitchFamily="34" charset="0"/>
              </a:rPr>
              <a:t>право на земельну ділянку державної або комунальної власності, що належала на праві постійного користування державному або комунальному підприємству, переходить до АТ чи ТОВ, створеного шляхом перетворення такого підприємства, в порядку, встановленому </a:t>
            </a:r>
            <a:r>
              <a:rPr lang="uk-UA" u="sng" dirty="0">
                <a:solidFill>
                  <a:srgbClr val="333333"/>
                </a:solidFill>
                <a:latin typeface="Montserrat" panose="020B0604020202020204" charset="-52"/>
                <a:ea typeface="Calibri" panose="020F0502020204030204" pitchFamily="34" charset="0"/>
                <a:hlinkClick r:id="rId5"/>
              </a:rPr>
              <a:t>Земельним кодексом України</a:t>
            </a:r>
            <a:r>
              <a:rPr lang="uk-UA" dirty="0">
                <a:solidFill>
                  <a:srgbClr val="333333"/>
                </a:solidFill>
                <a:latin typeface="Montserrat" panose="020B0604020202020204" charset="-52"/>
                <a:ea typeface="Calibri" panose="020F0502020204030204" pitchFamily="34" charset="0"/>
              </a:rPr>
              <a:t>.</a:t>
            </a:r>
            <a:endParaRPr lang="en-US" dirty="0">
              <a:solidFill>
                <a:srgbClr val="333333"/>
              </a:solidFill>
              <a:latin typeface="Montserrat" panose="020B0604020202020204" charset="-52"/>
              <a:ea typeface="Calibri" panose="020F0502020204030204" pitchFamily="34" charset="0"/>
            </a:endParaRPr>
          </a:p>
        </p:txBody>
      </p:sp>
      <p:sp>
        <p:nvSpPr>
          <p:cNvPr id="4" name="Google Shape;172;p26">
            <a:extLst>
              <a:ext uri="{FF2B5EF4-FFF2-40B4-BE49-F238E27FC236}">
                <a16:creationId xmlns:a16="http://schemas.microsoft.com/office/drawing/2014/main" id="{7A9421C0-98F2-0A41-344B-4CE756D4F180}"/>
              </a:ext>
            </a:extLst>
          </p:cNvPr>
          <p:cNvSpPr/>
          <p:nvPr/>
        </p:nvSpPr>
        <p:spPr>
          <a:xfrm>
            <a:off x="420717" y="936383"/>
            <a:ext cx="7963504" cy="424065"/>
          </a:xfrm>
          <a:prstGeom prst="roundRect">
            <a:avLst>
              <a:gd name="adj" fmla="val 46615"/>
            </a:avLst>
          </a:prstGeom>
          <a:solidFill>
            <a:srgbClr val="00B9B3"/>
          </a:solidFill>
          <a:ln>
            <a:noFill/>
          </a:ln>
        </p:spPr>
        <p:txBody>
          <a:bodyPr spcFirstLastPara="1" wrap="square" lIns="34475" tIns="34475" rIns="34475" bIns="34475" anchor="ctr" anchorCtr="0">
            <a:noAutofit/>
          </a:bodyPr>
          <a:lstStyle/>
          <a:p>
            <a:pPr algn="ctr">
              <a:buSzPts val="500"/>
            </a:pPr>
            <a:r>
              <a:rPr lang="uk-UA" sz="1600" b="1" dirty="0">
                <a:solidFill>
                  <a:schemeClr val="bg1"/>
                </a:solidFill>
                <a:latin typeface="Montserrat SemiBold" panose="00000700000000000000" pitchFamily="2" charset="-52"/>
                <a:ea typeface="Montserrat SemiBold"/>
                <a:cs typeface="Montserrat SemiBold"/>
                <a:sym typeface="Montserrat SemiBold"/>
              </a:rPr>
              <a:t>Щодо АТ/ТОВ, у які реорганізується КП:</a:t>
            </a:r>
          </a:p>
        </p:txBody>
      </p:sp>
      <p:sp>
        <p:nvSpPr>
          <p:cNvPr id="6" name="Google Shape;171;p26">
            <a:extLst>
              <a:ext uri="{FF2B5EF4-FFF2-40B4-BE49-F238E27FC236}">
                <a16:creationId xmlns:a16="http://schemas.microsoft.com/office/drawing/2014/main" id="{8A114D40-6F32-229E-34E3-5E3279D37E5E}"/>
              </a:ext>
            </a:extLst>
          </p:cNvPr>
          <p:cNvSpPr/>
          <p:nvPr/>
        </p:nvSpPr>
        <p:spPr>
          <a:xfrm>
            <a:off x="272010" y="3253491"/>
            <a:ext cx="8100374" cy="1123285"/>
          </a:xfrm>
          <a:prstGeom prst="roundRect">
            <a:avLst>
              <a:gd name="adj" fmla="val 6944"/>
            </a:avLst>
          </a:prstGeom>
          <a:solidFill>
            <a:srgbClr val="F3F2E9"/>
          </a:solidFill>
          <a:ln>
            <a:noFill/>
          </a:ln>
          <a:effectLst>
            <a:outerShdw blurRad="34290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algn="ctr">
              <a:buSzPts val="700"/>
            </a:pPr>
            <a:endParaRPr lang="uk-UA" sz="1600" noProof="0" dirty="0">
              <a:solidFill>
                <a:schemeClr val="dk1"/>
              </a:solidFill>
              <a:latin typeface="Montserrat" panose="00000500000000000000" pitchFamily="2" charset="-52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" name="Google Shape;172;p26">
            <a:extLst>
              <a:ext uri="{FF2B5EF4-FFF2-40B4-BE49-F238E27FC236}">
                <a16:creationId xmlns:a16="http://schemas.microsoft.com/office/drawing/2014/main" id="{C5333A1B-F980-2741-3815-04B136D8F215}"/>
              </a:ext>
            </a:extLst>
          </p:cNvPr>
          <p:cNvSpPr/>
          <p:nvPr/>
        </p:nvSpPr>
        <p:spPr>
          <a:xfrm>
            <a:off x="408879" y="2897283"/>
            <a:ext cx="7963504" cy="486944"/>
          </a:xfrm>
          <a:prstGeom prst="roundRect">
            <a:avLst>
              <a:gd name="adj" fmla="val 46615"/>
            </a:avLst>
          </a:prstGeom>
          <a:solidFill>
            <a:srgbClr val="00B9B3"/>
          </a:solidFill>
          <a:ln>
            <a:noFill/>
          </a:ln>
        </p:spPr>
        <p:txBody>
          <a:bodyPr spcFirstLastPara="1" wrap="square" lIns="34475" tIns="34475" rIns="34475" bIns="34475" anchor="ctr" anchorCtr="0">
            <a:noAutofit/>
          </a:bodyPr>
          <a:lstStyle/>
          <a:p>
            <a:pPr algn="ctr">
              <a:buSzPts val="500"/>
            </a:pPr>
            <a:r>
              <a:rPr lang="uk-UA" sz="1600" b="1" dirty="0">
                <a:solidFill>
                  <a:schemeClr val="bg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Щодо комунальних некомерційних товариств: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14EB02-EF01-D085-A849-921C72C467F3}"/>
              </a:ext>
            </a:extLst>
          </p:cNvPr>
          <p:cNvSpPr txBox="1"/>
          <p:nvPr/>
        </p:nvSpPr>
        <p:spPr>
          <a:xfrm>
            <a:off x="542693" y="3445801"/>
            <a:ext cx="7716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uk-UA" b="1" dirty="0">
                <a:solidFill>
                  <a:srgbClr val="181818"/>
                </a:solidFill>
                <a:latin typeface="Montserrat" panose="020B0604020202020204" charset="-52"/>
                <a:ea typeface="Calibri" panose="020F0502020204030204" pitchFamily="34" charset="0"/>
              </a:rPr>
              <a:t>Статтю 92 ЗКУ</a:t>
            </a:r>
            <a:r>
              <a:rPr lang="uk-UA" dirty="0">
                <a:solidFill>
                  <a:srgbClr val="181818"/>
                </a:solidFill>
                <a:latin typeface="Montserrat" panose="020B0604020202020204" charset="-52"/>
                <a:ea typeface="Calibri" panose="020F0502020204030204" pitchFamily="34" charset="0"/>
              </a:rPr>
              <a:t>, яка визначає суб’єктів, що мають право на оформлення земель у постійне користування </a:t>
            </a:r>
            <a:r>
              <a:rPr lang="uk-UA" b="1" dirty="0">
                <a:solidFill>
                  <a:srgbClr val="181818"/>
                </a:solidFill>
                <a:latin typeface="Montserrat" panose="020B0604020202020204" charset="-52"/>
                <a:ea typeface="Calibri" panose="020F0502020204030204" pitchFamily="34" charset="0"/>
              </a:rPr>
              <a:t>Законом № 4196 доповнено </a:t>
            </a:r>
            <a:r>
              <a:rPr lang="uk-UA" dirty="0">
                <a:solidFill>
                  <a:srgbClr val="181818"/>
                </a:solidFill>
                <a:latin typeface="Montserrat" panose="020B0604020202020204" charset="-52"/>
                <a:ea typeface="Calibri" panose="020F0502020204030204" pitchFamily="34" charset="0"/>
              </a:rPr>
              <a:t>поняттям «державні та комунальні некомерційні товариства»</a:t>
            </a:r>
            <a:endParaRPr lang="en-US" dirty="0">
              <a:latin typeface="Montserrat" panose="020B0604020202020204" charset="-52"/>
            </a:endParaRPr>
          </a:p>
        </p:txBody>
      </p:sp>
      <p:sp>
        <p:nvSpPr>
          <p:cNvPr id="10" name="Google Shape;195;p27">
            <a:extLst>
              <a:ext uri="{FF2B5EF4-FFF2-40B4-BE49-F238E27FC236}">
                <a16:creationId xmlns:a16="http://schemas.microsoft.com/office/drawing/2014/main" id="{A05AF3E6-446C-8145-1CCC-CA3C4B0E5C61}"/>
              </a:ext>
            </a:extLst>
          </p:cNvPr>
          <p:cNvSpPr/>
          <p:nvPr/>
        </p:nvSpPr>
        <p:spPr>
          <a:xfrm>
            <a:off x="408879" y="416312"/>
            <a:ext cx="8113615" cy="48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020407"/>
              </a:buClr>
              <a:buSzPts val="2600"/>
              <a:buFont typeface="Arial"/>
              <a:buNone/>
              <a:tabLst/>
              <a:defRPr/>
            </a:pPr>
            <a:r>
              <a:rPr kumimoji="0" lang="uk-UA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Arial"/>
                <a:sym typeface="Arial"/>
              </a:rPr>
              <a:t>   Де це передбачено?</a:t>
            </a:r>
            <a:endParaRPr kumimoji="0" sz="1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5426710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>
          <a:extLst>
            <a:ext uri="{FF2B5EF4-FFF2-40B4-BE49-F238E27FC236}">
              <a16:creationId xmlns:a16="http://schemas.microsoft.com/office/drawing/2014/main" id="{FFB49BF0-B5E2-FC38-D0D6-A4BFC5D83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1;p26">
            <a:extLst>
              <a:ext uri="{FF2B5EF4-FFF2-40B4-BE49-F238E27FC236}">
                <a16:creationId xmlns:a16="http://schemas.microsoft.com/office/drawing/2014/main" id="{E573616A-2505-C0C5-FF3A-ACAA54455870}"/>
              </a:ext>
            </a:extLst>
          </p:cNvPr>
          <p:cNvSpPr/>
          <p:nvPr/>
        </p:nvSpPr>
        <p:spPr>
          <a:xfrm>
            <a:off x="750854" y="1789433"/>
            <a:ext cx="4215156" cy="1749221"/>
          </a:xfrm>
          <a:prstGeom prst="roundRect">
            <a:avLst>
              <a:gd name="adj" fmla="val 6944"/>
            </a:avLst>
          </a:prstGeom>
          <a:solidFill>
            <a:srgbClr val="F3F2E9"/>
          </a:solidFill>
          <a:ln>
            <a:noFill/>
          </a:ln>
          <a:effectLst>
            <a:outerShdw blurRad="34290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algn="ctr">
              <a:buSzPts val="700"/>
            </a:pPr>
            <a:r>
              <a:rPr lang="uk-UA" sz="1600" b="1" dirty="0">
                <a:solidFill>
                  <a:schemeClr val="dk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ЗА УМОВИ</a:t>
            </a:r>
            <a:r>
              <a:rPr lang="uk-UA" sz="1600" dirty="0">
                <a:solidFill>
                  <a:schemeClr val="dk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, що таке АТ/ТОВ звернулося до ОМС за переоформленням прав протягом року з дня державної реєстрації (ч. 4 ст. 120-1 ЗКУ)</a:t>
            </a:r>
            <a:endParaRPr lang="uk-UA" sz="1600" noProof="0" dirty="0">
              <a:solidFill>
                <a:schemeClr val="dk1"/>
              </a:solidFill>
              <a:latin typeface="Montserrat" panose="00000500000000000000" pitchFamily="2" charset="-52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" name="Google Shape;172;p26">
            <a:extLst>
              <a:ext uri="{FF2B5EF4-FFF2-40B4-BE49-F238E27FC236}">
                <a16:creationId xmlns:a16="http://schemas.microsoft.com/office/drawing/2014/main" id="{7B6DA21F-B157-7E44-4251-AB4D1C1301A1}"/>
              </a:ext>
            </a:extLst>
          </p:cNvPr>
          <p:cNvSpPr/>
          <p:nvPr/>
        </p:nvSpPr>
        <p:spPr>
          <a:xfrm>
            <a:off x="750854" y="1371028"/>
            <a:ext cx="4215156" cy="619128"/>
          </a:xfrm>
          <a:prstGeom prst="roundRect">
            <a:avLst>
              <a:gd name="adj" fmla="val 46615"/>
            </a:avLst>
          </a:prstGeom>
          <a:solidFill>
            <a:srgbClr val="00B9B3"/>
          </a:solidFill>
          <a:ln>
            <a:noFill/>
          </a:ln>
        </p:spPr>
        <p:txBody>
          <a:bodyPr spcFirstLastPara="1" wrap="square" lIns="34475" tIns="34475" rIns="34475" bIns="34475" anchor="ctr" anchorCtr="0">
            <a:noAutofit/>
          </a:bodyPr>
          <a:lstStyle/>
          <a:p>
            <a:pPr algn="ctr">
              <a:buSzPts val="500"/>
            </a:pPr>
            <a:r>
              <a:rPr lang="uk-UA" sz="1600" b="1" dirty="0">
                <a:solidFill>
                  <a:srgbClr val="F3F1E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Для перетворених з КП господарських товариств (АТ і ТОВ)</a:t>
            </a:r>
            <a:endParaRPr lang="uk-UA" sz="1600" b="1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" name="Google Shape;168;p26">
            <a:extLst>
              <a:ext uri="{FF2B5EF4-FFF2-40B4-BE49-F238E27FC236}">
                <a16:creationId xmlns:a16="http://schemas.microsoft.com/office/drawing/2014/main" id="{29BA3DDD-E33F-46BC-F1D4-5880E4B6793C}"/>
              </a:ext>
            </a:extLst>
          </p:cNvPr>
          <p:cNvSpPr/>
          <p:nvPr/>
        </p:nvSpPr>
        <p:spPr>
          <a:xfrm>
            <a:off x="750854" y="585319"/>
            <a:ext cx="7084650" cy="373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20407"/>
              </a:buClr>
              <a:buSzPts val="2600"/>
              <a:buFont typeface="Arial"/>
              <a:buNone/>
            </a:pPr>
            <a:r>
              <a:rPr lang="uk" sz="1900" b="1" i="0" u="none" strike="noStrike" cap="none" dirty="0">
                <a:solidFill>
                  <a:srgbClr val="020407"/>
                </a:solidFill>
                <a:latin typeface="Montserrat"/>
                <a:ea typeface="Montserrat"/>
                <a:cs typeface="Montserrat"/>
                <a:sym typeface="Montserrat"/>
              </a:rPr>
              <a:t>Порядок переоформлення прав на землю</a:t>
            </a:r>
            <a:endParaRPr sz="1900" b="1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Рисунок 2" descr="Зображення, що містить чорний, темрява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4BC78D15-F750-F792-A38E-4F1319810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879" y="1418240"/>
            <a:ext cx="2049115" cy="2049115"/>
          </a:xfrm>
          <a:prstGeom prst="rect">
            <a:avLst/>
          </a:prstGeom>
        </p:spPr>
      </p:pic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id="{251D1D53-476D-5DCD-64DB-D371C4D1F3BC}"/>
              </a:ext>
            </a:extLst>
          </p:cNvPr>
          <p:cNvSpPr/>
          <p:nvPr/>
        </p:nvSpPr>
        <p:spPr>
          <a:xfrm>
            <a:off x="4910678" y="2850891"/>
            <a:ext cx="914400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Графіка 10">
            <a:extLst>
              <a:ext uri="{FF2B5EF4-FFF2-40B4-BE49-F238E27FC236}">
                <a16:creationId xmlns:a16="http://schemas.microsoft.com/office/drawing/2014/main" id="{94513B54-A027-726A-7730-9AE9FE6C9D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91990" y="2932203"/>
            <a:ext cx="751777" cy="751777"/>
          </a:xfrm>
          <a:prstGeom prst="rect">
            <a:avLst/>
          </a:prstGeom>
        </p:spPr>
      </p:pic>
      <p:sp>
        <p:nvSpPr>
          <p:cNvPr id="13" name="Google Shape;172;p26">
            <a:extLst>
              <a:ext uri="{FF2B5EF4-FFF2-40B4-BE49-F238E27FC236}">
                <a16:creationId xmlns:a16="http://schemas.microsoft.com/office/drawing/2014/main" id="{6C20A755-7AD5-56C0-0663-6EB1ADA50D5D}"/>
              </a:ext>
            </a:extLst>
          </p:cNvPr>
          <p:cNvSpPr/>
          <p:nvPr/>
        </p:nvSpPr>
        <p:spPr>
          <a:xfrm>
            <a:off x="695522" y="4089825"/>
            <a:ext cx="8136244" cy="619128"/>
          </a:xfrm>
          <a:prstGeom prst="roundRect">
            <a:avLst>
              <a:gd name="adj" fmla="val 46615"/>
            </a:avLst>
          </a:prstGeom>
          <a:solidFill>
            <a:srgbClr val="00B9B3"/>
          </a:solidFill>
          <a:ln>
            <a:noFill/>
          </a:ln>
        </p:spPr>
        <p:txBody>
          <a:bodyPr spcFirstLastPara="1" wrap="square" lIns="34475" tIns="34475" rIns="34475" bIns="34475" anchor="ctr" anchorCtr="0">
            <a:noAutofit/>
          </a:bodyPr>
          <a:lstStyle/>
          <a:p>
            <a:pPr algn="ctr">
              <a:buSzPts val="500"/>
            </a:pPr>
            <a:r>
              <a:rPr lang="uk-UA" sz="1600" b="1" dirty="0">
                <a:solidFill>
                  <a:schemeClr val="bg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І що далі? Ділянка буде виставлена на відкриті конкурсні торги</a:t>
            </a:r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83953D0E-9CC3-3F09-C836-B6C91A7C8F24}"/>
              </a:ext>
            </a:extLst>
          </p:cNvPr>
          <p:cNvSpPr/>
          <p:nvPr/>
        </p:nvSpPr>
        <p:spPr>
          <a:xfrm>
            <a:off x="281631" y="3957059"/>
            <a:ext cx="871091" cy="87109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9" name="Графіка 18">
            <a:extLst>
              <a:ext uri="{FF2B5EF4-FFF2-40B4-BE49-F238E27FC236}">
                <a16:creationId xmlns:a16="http://schemas.microsoft.com/office/drawing/2014/main" id="{F09BF60B-A271-FC58-B97B-BFFA470C2B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1631" y="3985498"/>
            <a:ext cx="827781" cy="82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715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8000"/>
                    </a14:imgEffect>
                    <a14:imgEffect>
                      <a14:brightnessContrast bright="-1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21">
          <a:extLst>
            <a:ext uri="{FF2B5EF4-FFF2-40B4-BE49-F238E27FC236}">
              <a16:creationId xmlns:a16="http://schemas.microsoft.com/office/drawing/2014/main" id="{BE5131AE-806F-EFFC-2FEE-7EC9CDAE1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1;p26">
            <a:extLst>
              <a:ext uri="{FF2B5EF4-FFF2-40B4-BE49-F238E27FC236}">
                <a16:creationId xmlns:a16="http://schemas.microsoft.com/office/drawing/2014/main" id="{E910D867-F43C-55B1-8215-D46D3904FA30}"/>
              </a:ext>
            </a:extLst>
          </p:cNvPr>
          <p:cNvSpPr/>
          <p:nvPr/>
        </p:nvSpPr>
        <p:spPr>
          <a:xfrm>
            <a:off x="422120" y="849196"/>
            <a:ext cx="8100374" cy="2448498"/>
          </a:xfrm>
          <a:prstGeom prst="roundRect">
            <a:avLst>
              <a:gd name="adj" fmla="val 6944"/>
            </a:avLst>
          </a:prstGeom>
          <a:solidFill>
            <a:srgbClr val="F3F2E9"/>
          </a:solidFill>
          <a:ln>
            <a:noFill/>
          </a:ln>
          <a:effectLst>
            <a:outerShdw blurRad="34290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algn="ctr">
              <a:buSzPts val="700"/>
            </a:pPr>
            <a:endParaRPr lang="uk-UA" sz="1600" noProof="0" dirty="0">
              <a:solidFill>
                <a:schemeClr val="dk1"/>
              </a:solidFill>
              <a:latin typeface="Montserrat" panose="00000500000000000000" pitchFamily="2" charset="-52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" name="Google Shape;195;p27">
            <a:extLst>
              <a:ext uri="{FF2B5EF4-FFF2-40B4-BE49-F238E27FC236}">
                <a16:creationId xmlns:a16="http://schemas.microsoft.com/office/drawing/2014/main" id="{ED839A07-9947-799F-4C7E-0771CE07B446}"/>
              </a:ext>
            </a:extLst>
          </p:cNvPr>
          <p:cNvSpPr/>
          <p:nvPr/>
        </p:nvSpPr>
        <p:spPr>
          <a:xfrm>
            <a:off x="408879" y="416312"/>
            <a:ext cx="8113615" cy="48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020407"/>
              </a:buClr>
              <a:buSzPts val="2600"/>
              <a:buFont typeface="Arial"/>
              <a:buNone/>
              <a:tabLst/>
              <a:defRPr/>
            </a:pPr>
            <a:r>
              <a:rPr kumimoji="0" lang="uk-UA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Arial"/>
                <a:sym typeface="Arial"/>
              </a:rPr>
              <a:t>   Базові засади регулювання</a:t>
            </a:r>
            <a:endParaRPr kumimoji="0" sz="1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976866-FCDD-C625-0074-9D72F69EC38A}"/>
              </a:ext>
            </a:extLst>
          </p:cNvPr>
          <p:cNvSpPr txBox="1"/>
          <p:nvPr/>
        </p:nvSpPr>
        <p:spPr>
          <a:xfrm>
            <a:off x="635242" y="1165504"/>
            <a:ext cx="766088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ts val="700"/>
            </a:pPr>
            <a:r>
              <a:rPr lang="uk-UA" sz="1600" dirty="0">
                <a:latin typeface="Montserrat" panose="020B0604020202020204" charset="-52"/>
              </a:rPr>
              <a:t>1. Закон України «Про особливості регулювання діяльності юридичних осіб окремих організаційно-правових форм у перехідний період та об’єднань юридичних осіб» (</a:t>
            </a:r>
            <a:r>
              <a:rPr lang="uk-UA" sz="1600" kern="100" dirty="0">
                <a:latin typeface="Montserrat" panose="020B0604020202020204" charset="-52"/>
                <a:hlinkClick r:id="rId5"/>
              </a:rPr>
              <a:t>Закон № 4196</a:t>
            </a:r>
            <a:r>
              <a:rPr lang="uk-UA" sz="1600" kern="100" dirty="0">
                <a:latin typeface="Montserrat" panose="020B0604020202020204" charset="-52"/>
              </a:rPr>
              <a:t>)</a:t>
            </a:r>
            <a:br>
              <a:rPr lang="uk-UA" sz="1600" kern="100" dirty="0">
                <a:latin typeface="Montserrat" panose="020B0604020202020204" charset="-52"/>
                <a:ea typeface="Aptos"/>
                <a:cs typeface="Arial" panose="020B0604020202020204" pitchFamily="34" charset="0"/>
              </a:rPr>
            </a:br>
            <a:br>
              <a:rPr lang="uk-UA" sz="1600" dirty="0">
                <a:latin typeface="Montserrat" panose="020B0604020202020204" charset="-52"/>
              </a:rPr>
            </a:br>
            <a:r>
              <a:rPr lang="uk-UA" sz="1600" dirty="0">
                <a:latin typeface="Montserrat" panose="020B0604020202020204" charset="-52"/>
              </a:rPr>
              <a:t>2. </a:t>
            </a:r>
            <a:r>
              <a:rPr lang="uk-UA" sz="1600" dirty="0">
                <a:latin typeface="Montserrat" panose="020B0604020202020204" charset="-52"/>
                <a:hlinkClick r:id="rId6"/>
              </a:rPr>
              <a:t>Земельний кодекс України</a:t>
            </a:r>
            <a:endParaRPr lang="uk-UA" sz="1600" dirty="0">
              <a:latin typeface="Montserrat" panose="020B0604020202020204" charset="-52"/>
            </a:endParaRPr>
          </a:p>
          <a:p>
            <a:pPr>
              <a:buSzPts val="700"/>
            </a:pPr>
            <a:br>
              <a:rPr lang="en-US" sz="1600" dirty="0">
                <a:latin typeface="Montserrat" panose="020B0604020202020204" charset="-52"/>
              </a:rPr>
            </a:br>
            <a:r>
              <a:rPr lang="en-US" sz="1600" dirty="0">
                <a:latin typeface="Montserrat" panose="020B0604020202020204" charset="-52"/>
              </a:rPr>
              <a:t>3. </a:t>
            </a:r>
            <a:r>
              <a:rPr lang="uk-UA" sz="1600" dirty="0">
                <a:latin typeface="Montserrat" panose="020B0604020202020204" charset="-52"/>
              </a:rPr>
              <a:t>Закон України «Про місцеве самоврядування» (</a:t>
            </a:r>
            <a:r>
              <a:rPr lang="uk-UA" sz="1600" dirty="0">
                <a:latin typeface="Montserrat" panose="020B0604020202020204" charset="-52"/>
                <a:hlinkClick r:id="rId7"/>
              </a:rPr>
              <a:t>Закон № 280/97</a:t>
            </a:r>
            <a:r>
              <a:rPr lang="uk-UA" sz="1600" dirty="0">
                <a:latin typeface="Montserrat" panose="020B0604020202020204" charset="-52"/>
              </a:rPr>
              <a:t>)</a:t>
            </a:r>
          </a:p>
        </p:txBody>
      </p:sp>
      <p:sp>
        <p:nvSpPr>
          <p:cNvPr id="7" name="Google Shape;148;p25">
            <a:extLst>
              <a:ext uri="{FF2B5EF4-FFF2-40B4-BE49-F238E27FC236}">
                <a16:creationId xmlns:a16="http://schemas.microsoft.com/office/drawing/2014/main" id="{0A2F06DB-71EF-38FC-5F09-06D13EE3854C}"/>
              </a:ext>
            </a:extLst>
          </p:cNvPr>
          <p:cNvSpPr/>
          <p:nvPr/>
        </p:nvSpPr>
        <p:spPr>
          <a:xfrm>
            <a:off x="635242" y="3710328"/>
            <a:ext cx="7832777" cy="319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uk-UA" sz="1800" b="1" dirty="0"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Ще раз нагадаємо:</a:t>
            </a:r>
            <a:endParaRPr kumimoji="0" sz="1800" b="0" i="0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Google Shape;150;p25">
            <a:extLst>
              <a:ext uri="{FF2B5EF4-FFF2-40B4-BE49-F238E27FC236}">
                <a16:creationId xmlns:a16="http://schemas.microsoft.com/office/drawing/2014/main" id="{75E53643-FD78-0BFB-748A-EC50A17ADC04}"/>
              </a:ext>
            </a:extLst>
          </p:cNvPr>
          <p:cNvSpPr/>
          <p:nvPr/>
        </p:nvSpPr>
        <p:spPr>
          <a:xfrm>
            <a:off x="1350752" y="4145686"/>
            <a:ext cx="4931102" cy="581502"/>
          </a:xfrm>
          <a:prstGeom prst="roundRect">
            <a:avLst>
              <a:gd name="adj" fmla="val 7233"/>
            </a:avLst>
          </a:prstGeom>
          <a:solidFill>
            <a:srgbClr val="23CBB3"/>
          </a:solidFill>
          <a:ln>
            <a:noFill/>
          </a:ln>
          <a:effectLst>
            <a:outerShdw blurRad="81297" dist="27099" dir="9000000" algn="bl" rotWithShape="0">
              <a:srgbClr val="000000">
                <a:alpha val="24313"/>
              </a:srgbClr>
            </a:outerShdw>
          </a:effectLst>
        </p:spPr>
        <p:txBody>
          <a:bodyPr spcFirstLastPara="1" wrap="square" lIns="65050" tIns="65050" rIns="65050" bIns="6505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lang="uk-UA" sz="1600" b="1" dirty="0">
                <a:solidFill>
                  <a:schemeClr val="bg1"/>
                </a:solidFill>
                <a:latin typeface="Montserrat" panose="00000500000000000000" pitchFamily="2" charset="-52"/>
                <a:ea typeface="Calibri"/>
                <a:cs typeface="Calibri"/>
                <a:sym typeface="Calibri"/>
              </a:rPr>
              <a:t>Земельні ділянки не можуть бути предметом узуфрукту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-52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49;g37e54b479ab_0_229">
            <a:extLst>
              <a:ext uri="{FF2B5EF4-FFF2-40B4-BE49-F238E27FC236}">
                <a16:creationId xmlns:a16="http://schemas.microsoft.com/office/drawing/2014/main" id="{784062FB-B811-B1D5-A1C8-46FE6F767A26}"/>
              </a:ext>
            </a:extLst>
          </p:cNvPr>
          <p:cNvSpPr/>
          <p:nvPr/>
        </p:nvSpPr>
        <p:spPr>
          <a:xfrm>
            <a:off x="422120" y="4073257"/>
            <a:ext cx="713700" cy="653931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6900" tIns="66900" rIns="66900" bIns="66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4"/>
              <a:buFont typeface="Arial"/>
              <a:buNone/>
            </a:pPr>
            <a:endParaRPr sz="102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58;g37e54b479ab_0_229">
            <a:extLst>
              <a:ext uri="{FF2B5EF4-FFF2-40B4-BE49-F238E27FC236}">
                <a16:creationId xmlns:a16="http://schemas.microsoft.com/office/drawing/2014/main" id="{B98F3120-1EE5-4F4E-A4A9-A43E80AD0837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4519" y="4145686"/>
            <a:ext cx="499025" cy="49128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Знак множення 13">
            <a:extLst>
              <a:ext uri="{FF2B5EF4-FFF2-40B4-BE49-F238E27FC236}">
                <a16:creationId xmlns:a16="http://schemas.microsoft.com/office/drawing/2014/main" id="{FE449FC6-8E1A-9A66-014A-C3FA72712A3F}"/>
              </a:ext>
            </a:extLst>
          </p:cNvPr>
          <p:cNvSpPr/>
          <p:nvPr/>
        </p:nvSpPr>
        <p:spPr>
          <a:xfrm>
            <a:off x="985655" y="4436436"/>
            <a:ext cx="419399" cy="406337"/>
          </a:xfrm>
          <a:prstGeom prst="mathMultiply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85359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4">
          <a:extLst>
            <a:ext uri="{FF2B5EF4-FFF2-40B4-BE49-F238E27FC236}">
              <a16:creationId xmlns:a16="http://schemas.microsoft.com/office/drawing/2014/main" id="{5A9144A3-CE4B-D3DA-A24F-50EF2BF3D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>
            <a:extLst>
              <a:ext uri="{FF2B5EF4-FFF2-40B4-BE49-F238E27FC236}">
                <a16:creationId xmlns:a16="http://schemas.microsoft.com/office/drawing/2014/main" id="{345C0868-1DC5-2667-6A79-ED2CBB82B05B}"/>
              </a:ext>
            </a:extLst>
          </p:cNvPr>
          <p:cNvSpPr/>
          <p:nvPr/>
        </p:nvSpPr>
        <p:spPr>
          <a:xfrm>
            <a:off x="408879" y="416312"/>
            <a:ext cx="8113615" cy="48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020407"/>
              </a:buClr>
              <a:buSzPts val="2600"/>
              <a:buFont typeface="Arial"/>
              <a:buNone/>
              <a:tabLst/>
              <a:defRPr/>
            </a:pPr>
            <a:r>
              <a:rPr kumimoji="0" lang="uk-UA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Arial"/>
                <a:sym typeface="Arial"/>
              </a:rPr>
              <a:t>   Порядок дій буде залежати від того:</a:t>
            </a:r>
            <a:endParaRPr kumimoji="0" sz="1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</p:txBody>
      </p:sp>
      <p:grpSp>
        <p:nvGrpSpPr>
          <p:cNvPr id="196" name="Google Shape;196;p27">
            <a:extLst>
              <a:ext uri="{FF2B5EF4-FFF2-40B4-BE49-F238E27FC236}">
                <a16:creationId xmlns:a16="http://schemas.microsoft.com/office/drawing/2014/main" id="{7024B81D-FDCC-2D66-C307-D618514E75DA}"/>
              </a:ext>
            </a:extLst>
          </p:cNvPr>
          <p:cNvGrpSpPr/>
          <p:nvPr/>
        </p:nvGrpSpPr>
        <p:grpSpPr>
          <a:xfrm>
            <a:off x="3794928" y="3144523"/>
            <a:ext cx="4293423" cy="1017884"/>
            <a:chOff x="1213835" y="2076420"/>
            <a:chExt cx="8752645" cy="2284150"/>
          </a:xfrm>
        </p:grpSpPr>
        <p:sp>
          <p:nvSpPr>
            <p:cNvPr id="204" name="Google Shape;204;p27">
              <a:extLst>
                <a:ext uri="{FF2B5EF4-FFF2-40B4-BE49-F238E27FC236}">
                  <a16:creationId xmlns:a16="http://schemas.microsoft.com/office/drawing/2014/main" id="{2DA345D7-D3A4-EA00-E1A2-08E0316841A8}"/>
                </a:ext>
              </a:extLst>
            </p:cNvPr>
            <p:cNvSpPr/>
            <p:nvPr/>
          </p:nvSpPr>
          <p:spPr>
            <a:xfrm>
              <a:off x="1213835" y="2143458"/>
              <a:ext cx="2200956" cy="2217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3F1E9"/>
                </a:buClr>
                <a:buSzPts val="1000"/>
                <a:buFont typeface="Arial"/>
                <a:buNone/>
                <a:tabLst/>
                <a:defRPr/>
              </a:pPr>
              <a:r>
                <a:rPr kumimoji="0" lang="uk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F3F1E9"/>
                  </a:solidFill>
                  <a:effectLst/>
                  <a:uLnTx/>
                  <a:uFillTx/>
                  <a:latin typeface="Montserrat SemiBold" panose="00000700000000000000" pitchFamily="2" charset="-52"/>
                  <a:ea typeface="Montserrat"/>
                  <a:cs typeface="Montserrat"/>
                  <a:sym typeface="Montserrat"/>
                </a:rPr>
                <a:t>!</a:t>
              </a:r>
              <a:endParaRPr kumimoji="0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SemiBold" panose="00000700000000000000" pitchFamily="2" charset="-52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10" name="Google Shape;210;p27">
              <a:extLst>
                <a:ext uri="{FF2B5EF4-FFF2-40B4-BE49-F238E27FC236}">
                  <a16:creationId xmlns:a16="http://schemas.microsoft.com/office/drawing/2014/main" id="{0794715F-9E24-80A5-DED9-D3D3750E2850}"/>
                </a:ext>
              </a:extLst>
            </p:cNvPr>
            <p:cNvSpPr/>
            <p:nvPr/>
          </p:nvSpPr>
          <p:spPr>
            <a:xfrm>
              <a:off x="9512579" y="2076420"/>
              <a:ext cx="453901" cy="44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3F1E9"/>
                </a:buClr>
                <a:buSzPts val="1000"/>
                <a:buFont typeface="Arial"/>
                <a:buNone/>
                <a:tabLst/>
                <a:defRPr/>
              </a:pPr>
              <a:r>
                <a:rPr kumimoji="0" lang="uk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3F1E9"/>
                  </a:solidFill>
                  <a:effectLst/>
                  <a:uLnTx/>
                  <a:uFillTx/>
                  <a:latin typeface="Montserrat SemiBold" panose="00000700000000000000" pitchFamily="2" charset="-52"/>
                  <a:ea typeface="Montserrat"/>
                  <a:cs typeface="Montserrat"/>
                  <a:sym typeface="Montserrat"/>
                </a:rPr>
                <a:t>2</a:t>
              </a:r>
              <a:endPara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SemiBold" panose="00000700000000000000" pitchFamily="2" charset="-52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4" name="Google Shape;136;p24">
            <a:extLst>
              <a:ext uri="{FF2B5EF4-FFF2-40B4-BE49-F238E27FC236}">
                <a16:creationId xmlns:a16="http://schemas.microsoft.com/office/drawing/2014/main" id="{5FE1AA4A-6D97-BBF8-D675-92D8CA57AE6D}"/>
              </a:ext>
            </a:extLst>
          </p:cNvPr>
          <p:cNvSpPr/>
          <p:nvPr/>
        </p:nvSpPr>
        <p:spPr>
          <a:xfrm>
            <a:off x="4572000" y="1724723"/>
            <a:ext cx="3515639" cy="1070516"/>
          </a:xfrm>
          <a:prstGeom prst="roundRect">
            <a:avLst>
              <a:gd name="adj" fmla="val 6213"/>
            </a:avLst>
          </a:prstGeom>
          <a:solidFill>
            <a:srgbClr val="F3F2E9"/>
          </a:solidFill>
          <a:ln>
            <a:noFill/>
          </a:ln>
          <a:effectLst>
            <a:outerShdw blurRad="338755" dist="1882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45175" tIns="45175" rIns="45175" bIns="451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b="1" i="0" u="none" strike="noStrike" kern="100" cap="all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Чи не оформлено</a:t>
            </a:r>
          </a:p>
        </p:txBody>
      </p:sp>
      <p:sp>
        <p:nvSpPr>
          <p:cNvPr id="5" name="Google Shape;138;p24">
            <a:extLst>
              <a:ext uri="{FF2B5EF4-FFF2-40B4-BE49-F238E27FC236}">
                <a16:creationId xmlns:a16="http://schemas.microsoft.com/office/drawing/2014/main" id="{67804E59-1355-E49D-A67C-52D0CA115644}"/>
              </a:ext>
            </a:extLst>
          </p:cNvPr>
          <p:cNvSpPr/>
          <p:nvPr/>
        </p:nvSpPr>
        <p:spPr>
          <a:xfrm>
            <a:off x="6152510" y="1563206"/>
            <a:ext cx="363150" cy="36315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050" tIns="34050" rIns="34050" bIns="3405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39;p24">
            <a:extLst>
              <a:ext uri="{FF2B5EF4-FFF2-40B4-BE49-F238E27FC236}">
                <a16:creationId xmlns:a16="http://schemas.microsoft.com/office/drawing/2014/main" id="{5D6528ED-A348-63B9-6DA1-60FC4F46B8BC}"/>
              </a:ext>
            </a:extLst>
          </p:cNvPr>
          <p:cNvSpPr/>
          <p:nvPr/>
        </p:nvSpPr>
        <p:spPr>
          <a:xfrm>
            <a:off x="408879" y="1724723"/>
            <a:ext cx="3605560" cy="1070516"/>
          </a:xfrm>
          <a:prstGeom prst="roundRect">
            <a:avLst>
              <a:gd name="adj" fmla="val 6213"/>
            </a:avLst>
          </a:prstGeom>
          <a:solidFill>
            <a:srgbClr val="F3F2E9"/>
          </a:solidFill>
          <a:ln>
            <a:noFill/>
          </a:ln>
          <a:effectLst>
            <a:outerShdw blurRad="338755" dist="1882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45175" tIns="45175" rIns="45175" bIns="45175" anchor="ctr" anchorCtr="0">
            <a:noAutofit/>
          </a:bodyPr>
          <a:lstStyle/>
          <a:p>
            <a:pPr lvl="0" algn="ctr"/>
            <a:r>
              <a:rPr lang="uk-UA" b="1" cap="all" dirty="0">
                <a:solidFill>
                  <a:srgbClr val="23CBB3"/>
                </a:solidFill>
                <a:latin typeface="Montserrat" panose="00000500000000000000" pitchFamily="2" charset="-52"/>
              </a:rPr>
              <a:t>оформлено </a:t>
            </a:r>
          </a:p>
        </p:txBody>
      </p:sp>
      <p:sp>
        <p:nvSpPr>
          <p:cNvPr id="9" name="Google Shape;140;p24">
            <a:extLst>
              <a:ext uri="{FF2B5EF4-FFF2-40B4-BE49-F238E27FC236}">
                <a16:creationId xmlns:a16="http://schemas.microsoft.com/office/drawing/2014/main" id="{17658F07-A435-AE1A-A0CE-2D0957B25B1C}"/>
              </a:ext>
            </a:extLst>
          </p:cNvPr>
          <p:cNvSpPr/>
          <p:nvPr/>
        </p:nvSpPr>
        <p:spPr>
          <a:xfrm>
            <a:off x="1980814" y="1543148"/>
            <a:ext cx="363150" cy="36315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050" tIns="34050" rIns="34050" bIns="3405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141;p24">
            <a:extLst>
              <a:ext uri="{FF2B5EF4-FFF2-40B4-BE49-F238E27FC236}">
                <a16:creationId xmlns:a16="http://schemas.microsoft.com/office/drawing/2014/main" id="{47F2BDDB-2C7E-EEC4-57A6-6A51C49B061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6241" y="1621720"/>
            <a:ext cx="249638" cy="24612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Знак множення 11">
            <a:extLst>
              <a:ext uri="{FF2B5EF4-FFF2-40B4-BE49-F238E27FC236}">
                <a16:creationId xmlns:a16="http://schemas.microsoft.com/office/drawing/2014/main" id="{9070328A-A34D-97C5-0E08-B2D1D380898D}"/>
              </a:ext>
            </a:extLst>
          </p:cNvPr>
          <p:cNvSpPr/>
          <p:nvPr/>
        </p:nvSpPr>
        <p:spPr>
          <a:xfrm>
            <a:off x="6179654" y="1601662"/>
            <a:ext cx="300329" cy="304636"/>
          </a:xfrm>
          <a:prstGeom prst="mathMultiply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Google Shape;172;p26">
            <a:extLst>
              <a:ext uri="{FF2B5EF4-FFF2-40B4-BE49-F238E27FC236}">
                <a16:creationId xmlns:a16="http://schemas.microsoft.com/office/drawing/2014/main" id="{01288982-9856-7928-5A87-C7381F8B9848}"/>
              </a:ext>
            </a:extLst>
          </p:cNvPr>
          <p:cNvSpPr/>
          <p:nvPr/>
        </p:nvSpPr>
        <p:spPr>
          <a:xfrm>
            <a:off x="386250" y="2675254"/>
            <a:ext cx="7776443" cy="619128"/>
          </a:xfrm>
          <a:prstGeom prst="roundRect">
            <a:avLst>
              <a:gd name="adj" fmla="val 46615"/>
            </a:avLst>
          </a:prstGeom>
          <a:solidFill>
            <a:srgbClr val="00B9B3"/>
          </a:solidFill>
          <a:ln>
            <a:noFill/>
          </a:ln>
        </p:spPr>
        <p:txBody>
          <a:bodyPr spcFirstLastPara="1" wrap="square" lIns="34475" tIns="34475" rIns="34475" bIns="34475" anchor="ctr" anchorCtr="0">
            <a:noAutofit/>
          </a:bodyPr>
          <a:lstStyle/>
          <a:p>
            <a:pPr algn="ctr">
              <a:buSzPts val="500"/>
            </a:pPr>
            <a:r>
              <a:rPr lang="uk-UA" sz="1600" b="1" dirty="0">
                <a:solidFill>
                  <a:schemeClr val="bg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Право постійного користування у ДЗК та ДРП (за умови, що не планується зміна меж та цільове призначення земельної ділянки)</a:t>
            </a:r>
          </a:p>
        </p:txBody>
      </p:sp>
      <p:sp>
        <p:nvSpPr>
          <p:cNvPr id="6" name="Google Shape;139;p24">
            <a:extLst>
              <a:ext uri="{FF2B5EF4-FFF2-40B4-BE49-F238E27FC236}">
                <a16:creationId xmlns:a16="http://schemas.microsoft.com/office/drawing/2014/main" id="{986BAEC5-5F0F-B816-AF18-34975F19BB80}"/>
              </a:ext>
            </a:extLst>
          </p:cNvPr>
          <p:cNvSpPr/>
          <p:nvPr/>
        </p:nvSpPr>
        <p:spPr>
          <a:xfrm>
            <a:off x="2729709" y="3319932"/>
            <a:ext cx="3210070" cy="1070516"/>
          </a:xfrm>
          <a:prstGeom prst="roundRect">
            <a:avLst>
              <a:gd name="adj" fmla="val 6213"/>
            </a:avLst>
          </a:prstGeom>
          <a:solidFill>
            <a:srgbClr val="F3F2E9"/>
          </a:solidFill>
          <a:ln>
            <a:noFill/>
          </a:ln>
          <a:effectLst>
            <a:outerShdw blurRad="338755" dist="1882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45175" tIns="45175" rIns="45175" bIns="45175" anchor="ctr" anchorCtr="0">
            <a:noAutofit/>
          </a:bodyPr>
          <a:lstStyle/>
          <a:p>
            <a:pPr lvl="0" algn="ctr"/>
            <a:r>
              <a:rPr lang="uk-UA" sz="1600" b="1" dirty="0">
                <a:latin typeface="Montserrat SemiBold" panose="00000700000000000000" pitchFamily="2" charset="-52"/>
              </a:rPr>
              <a:t>Див.: ст. 122, </a:t>
            </a:r>
            <a:r>
              <a:rPr lang="uk-UA" sz="1600" b="1" dirty="0" err="1">
                <a:latin typeface="Montserrat SemiBold" panose="00000700000000000000" pitchFamily="2" charset="-52"/>
              </a:rPr>
              <a:t>абз</a:t>
            </a:r>
            <a:r>
              <a:rPr lang="uk-UA" sz="1600" b="1" dirty="0">
                <a:latin typeface="Montserrat SemiBold" panose="00000700000000000000" pitchFamily="2" charset="-52"/>
              </a:rPr>
              <a:t>. 5 ч. 1 ст.123 ЗКУ</a:t>
            </a:r>
            <a:r>
              <a:rPr lang="uk-UA" sz="1600" b="1" cap="all" dirty="0">
                <a:solidFill>
                  <a:srgbClr val="23CBB3"/>
                </a:solidFill>
                <a:latin typeface="Montserrat SemiBold" panose="00000700000000000000" pitchFamily="2" charset="-5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50785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1">
          <a:extLst>
            <a:ext uri="{FF2B5EF4-FFF2-40B4-BE49-F238E27FC236}">
              <a16:creationId xmlns:a16="http://schemas.microsoft.com/office/drawing/2014/main" id="{36DF813F-6095-95B5-3000-E55739E48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8">
            <a:extLst>
              <a:ext uri="{FF2B5EF4-FFF2-40B4-BE49-F238E27FC236}">
                <a16:creationId xmlns:a16="http://schemas.microsoft.com/office/drawing/2014/main" id="{DE407C9E-BBD9-382E-CE77-BD3A51090B53}"/>
              </a:ext>
            </a:extLst>
          </p:cNvPr>
          <p:cNvSpPr/>
          <p:nvPr/>
        </p:nvSpPr>
        <p:spPr>
          <a:xfrm>
            <a:off x="603703" y="422275"/>
            <a:ext cx="7246755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407"/>
              </a:buClr>
              <a:buSzPts val="4100"/>
              <a:buFont typeface="Arial"/>
              <a:buNone/>
            </a:pPr>
            <a:r>
              <a:rPr lang="uk" sz="1900" b="1" i="0" u="none" strike="noStrike" cap="none" dirty="0">
                <a:solidFill>
                  <a:srgbClr val="020407"/>
                </a:solidFill>
                <a:latin typeface="Montserrat"/>
                <a:ea typeface="Montserrat"/>
                <a:cs typeface="Montserrat"/>
                <a:sym typeface="Montserrat"/>
              </a:rPr>
              <a:t>Дії АТ/ТОВ для зміни прав (ділянка оформлена)</a:t>
            </a:r>
            <a:endParaRPr sz="1900" b="1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D555C847-1EDC-7252-7C92-E4B9340BC2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2144040"/>
              </p:ext>
            </p:extLst>
          </p:nvPr>
        </p:nvGraphicFramePr>
        <p:xfrm>
          <a:off x="150221" y="349405"/>
          <a:ext cx="8859964" cy="4638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Google Shape;252;p28">
            <a:extLst>
              <a:ext uri="{FF2B5EF4-FFF2-40B4-BE49-F238E27FC236}">
                <a16:creationId xmlns:a16="http://schemas.microsoft.com/office/drawing/2014/main" id="{046D825C-8BA3-73DD-2F37-96E83244B755}"/>
              </a:ext>
            </a:extLst>
          </p:cNvPr>
          <p:cNvSpPr/>
          <p:nvPr/>
        </p:nvSpPr>
        <p:spPr>
          <a:xfrm>
            <a:off x="2209658" y="3020442"/>
            <a:ext cx="334300" cy="327701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25" tIns="28525" rIns="28525" bIns="28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uk-UA" b="1" dirty="0">
                <a:solidFill>
                  <a:schemeClr val="bg1"/>
                </a:solidFill>
                <a:latin typeface="Montserrat" panose="00000500000000000000" pitchFamily="2" charset="-52"/>
              </a:rPr>
              <a:t>1</a:t>
            </a:r>
            <a:endParaRPr b="1" i="0" u="none" strike="noStrike" cap="none" dirty="0">
              <a:solidFill>
                <a:schemeClr val="bg1"/>
              </a:solidFill>
              <a:latin typeface="Montserrat" panose="00000500000000000000" pitchFamily="2" charset="-52"/>
              <a:sym typeface="Arial"/>
            </a:endParaRPr>
          </a:p>
        </p:txBody>
      </p:sp>
      <p:sp>
        <p:nvSpPr>
          <p:cNvPr id="6" name="Google Shape;252;p28">
            <a:extLst>
              <a:ext uri="{FF2B5EF4-FFF2-40B4-BE49-F238E27FC236}">
                <a16:creationId xmlns:a16="http://schemas.microsoft.com/office/drawing/2014/main" id="{80370007-2049-53DB-97C6-80212B540AC5}"/>
              </a:ext>
            </a:extLst>
          </p:cNvPr>
          <p:cNvSpPr/>
          <p:nvPr/>
        </p:nvSpPr>
        <p:spPr>
          <a:xfrm>
            <a:off x="5205322" y="2407899"/>
            <a:ext cx="334300" cy="327701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25" tIns="28525" rIns="28525" bIns="28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uk-UA" b="1" i="0" u="none" strike="noStrike" cap="none" dirty="0">
                <a:solidFill>
                  <a:schemeClr val="bg1"/>
                </a:solidFill>
                <a:latin typeface="Montserrat" panose="00000500000000000000" pitchFamily="2" charset="-52"/>
                <a:sym typeface="Arial"/>
              </a:rPr>
              <a:t>2</a:t>
            </a:r>
            <a:endParaRPr b="1" i="0" u="none" strike="noStrike" cap="none" dirty="0">
              <a:solidFill>
                <a:schemeClr val="bg1"/>
              </a:solidFill>
              <a:latin typeface="Montserrat" panose="00000500000000000000" pitchFamily="2" charset="-52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23113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1">
          <a:extLst>
            <a:ext uri="{FF2B5EF4-FFF2-40B4-BE49-F238E27FC236}">
              <a16:creationId xmlns:a16="http://schemas.microsoft.com/office/drawing/2014/main" id="{75C4244D-D7B3-8961-559E-F1D059A61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8">
            <a:extLst>
              <a:ext uri="{FF2B5EF4-FFF2-40B4-BE49-F238E27FC236}">
                <a16:creationId xmlns:a16="http://schemas.microsoft.com/office/drawing/2014/main" id="{51DFC9FE-8290-8A7A-D812-4BE5F8132F66}"/>
              </a:ext>
            </a:extLst>
          </p:cNvPr>
          <p:cNvSpPr/>
          <p:nvPr/>
        </p:nvSpPr>
        <p:spPr>
          <a:xfrm>
            <a:off x="603703" y="422275"/>
            <a:ext cx="7246755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407"/>
              </a:buClr>
              <a:buSzPts val="4100"/>
              <a:buFont typeface="Arial"/>
              <a:buNone/>
            </a:pPr>
            <a:r>
              <a:rPr lang="uk" sz="1900" b="1" i="0" u="none" strike="noStrike" cap="none" dirty="0">
                <a:solidFill>
                  <a:srgbClr val="020407"/>
                </a:solidFill>
                <a:latin typeface="Montserrat"/>
                <a:ea typeface="Montserrat"/>
                <a:cs typeface="Montserrat"/>
                <a:sym typeface="Montserrat"/>
              </a:rPr>
              <a:t>Дії АТ/ТОВ для зміни прав (ділянка НЕ оформлена)</a:t>
            </a:r>
            <a:endParaRPr sz="1900" b="1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D4141D38-4430-B61A-3A7D-82987DE7DE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9929100"/>
              </p:ext>
            </p:extLst>
          </p:nvPr>
        </p:nvGraphicFramePr>
        <p:xfrm>
          <a:off x="150221" y="698810"/>
          <a:ext cx="8547730" cy="4289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Google Shape;252;p28">
            <a:extLst>
              <a:ext uri="{FF2B5EF4-FFF2-40B4-BE49-F238E27FC236}">
                <a16:creationId xmlns:a16="http://schemas.microsoft.com/office/drawing/2014/main" id="{B7C187A5-5853-6B44-213D-DC8C1E42682D}"/>
              </a:ext>
            </a:extLst>
          </p:cNvPr>
          <p:cNvSpPr/>
          <p:nvPr/>
        </p:nvSpPr>
        <p:spPr>
          <a:xfrm>
            <a:off x="997892" y="3496228"/>
            <a:ext cx="334300" cy="327701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25" tIns="28525" rIns="28525" bIns="28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uk-UA" b="1" dirty="0">
                <a:solidFill>
                  <a:schemeClr val="bg1"/>
                </a:solidFill>
                <a:latin typeface="Montserrat" panose="00000500000000000000" pitchFamily="2" charset="-52"/>
              </a:rPr>
              <a:t>1</a:t>
            </a:r>
            <a:endParaRPr b="1" i="0" u="none" strike="noStrike" cap="none" dirty="0">
              <a:solidFill>
                <a:schemeClr val="bg1"/>
              </a:solidFill>
              <a:latin typeface="Montserrat" panose="00000500000000000000" pitchFamily="2" charset="-52"/>
              <a:sym typeface="Arial"/>
            </a:endParaRPr>
          </a:p>
        </p:txBody>
      </p:sp>
      <p:sp>
        <p:nvSpPr>
          <p:cNvPr id="3" name="Google Shape;252;p28">
            <a:extLst>
              <a:ext uri="{FF2B5EF4-FFF2-40B4-BE49-F238E27FC236}">
                <a16:creationId xmlns:a16="http://schemas.microsoft.com/office/drawing/2014/main" id="{C3B025BE-C762-DF39-422E-0F3569916C09}"/>
              </a:ext>
            </a:extLst>
          </p:cNvPr>
          <p:cNvSpPr/>
          <p:nvPr/>
        </p:nvSpPr>
        <p:spPr>
          <a:xfrm>
            <a:off x="2826394" y="2333557"/>
            <a:ext cx="334300" cy="327701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25" tIns="28525" rIns="28525" bIns="28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uk-UA" b="1" i="0" u="none" strike="noStrike" cap="none" dirty="0">
                <a:solidFill>
                  <a:schemeClr val="bg1"/>
                </a:solidFill>
                <a:latin typeface="Montserrat" panose="00000500000000000000" pitchFamily="2" charset="-52"/>
                <a:sym typeface="Arial"/>
              </a:rPr>
              <a:t>2</a:t>
            </a:r>
            <a:endParaRPr b="1" i="0" u="none" strike="noStrike" cap="none" dirty="0">
              <a:solidFill>
                <a:schemeClr val="bg1"/>
              </a:solidFill>
              <a:latin typeface="Montserrat" panose="00000500000000000000" pitchFamily="2" charset="-52"/>
              <a:sym typeface="Arial"/>
            </a:endParaRPr>
          </a:p>
        </p:txBody>
      </p:sp>
      <p:sp>
        <p:nvSpPr>
          <p:cNvPr id="7" name="Google Shape;252;p28">
            <a:extLst>
              <a:ext uri="{FF2B5EF4-FFF2-40B4-BE49-F238E27FC236}">
                <a16:creationId xmlns:a16="http://schemas.microsoft.com/office/drawing/2014/main" id="{20C495F7-B118-6312-C6CA-9298AAFD17D8}"/>
              </a:ext>
            </a:extLst>
          </p:cNvPr>
          <p:cNvSpPr/>
          <p:nvPr/>
        </p:nvSpPr>
        <p:spPr>
          <a:xfrm>
            <a:off x="4424086" y="1124414"/>
            <a:ext cx="334300" cy="327701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25" tIns="28525" rIns="28525" bIns="28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uk-UA" b="1" dirty="0">
                <a:solidFill>
                  <a:schemeClr val="bg1"/>
                </a:solidFill>
                <a:latin typeface="Montserrat" panose="00000500000000000000" pitchFamily="2" charset="-52"/>
              </a:rPr>
              <a:t>3</a:t>
            </a:r>
            <a:endParaRPr b="1" i="0" u="none" strike="noStrike" cap="none" dirty="0">
              <a:solidFill>
                <a:schemeClr val="bg1"/>
              </a:solidFill>
              <a:latin typeface="Montserrat" panose="00000500000000000000" pitchFamily="2" charset="-52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46814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10665" y="34898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CEA313AB-2586-D4B4-1633-850F08ED1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214" y="516961"/>
            <a:ext cx="8191474" cy="276999"/>
          </a:xfrm>
        </p:spPr>
        <p:txBody>
          <a:bodyPr/>
          <a:lstStyle/>
          <a:p>
            <a:r>
              <a:rPr lang="uk-UA" dirty="0">
                <a:latin typeface="Montserrat SemiBold" panose="00000700000000000000" pitchFamily="2" charset="-52"/>
              </a:rPr>
              <a:t>Покроковий алгоритм дій АТ/ТОВ (земля не оформлена)</a:t>
            </a:r>
          </a:p>
        </p:txBody>
      </p:sp>
      <p:sp>
        <p:nvSpPr>
          <p:cNvPr id="9" name="Google Shape;150;p25">
            <a:extLst>
              <a:ext uri="{FF2B5EF4-FFF2-40B4-BE49-F238E27FC236}">
                <a16:creationId xmlns:a16="http://schemas.microsoft.com/office/drawing/2014/main" id="{94573B81-5C66-2A34-F2DE-DE5B99CFDED9}"/>
              </a:ext>
            </a:extLst>
          </p:cNvPr>
          <p:cNvSpPr/>
          <p:nvPr/>
        </p:nvSpPr>
        <p:spPr>
          <a:xfrm>
            <a:off x="443569" y="1373458"/>
            <a:ext cx="8415780" cy="1039565"/>
          </a:xfrm>
          <a:prstGeom prst="roundRect">
            <a:avLst>
              <a:gd name="adj" fmla="val 7233"/>
            </a:avLst>
          </a:prstGeom>
          <a:solidFill>
            <a:srgbClr val="F3F2E9"/>
          </a:solidFill>
          <a:ln>
            <a:noFill/>
          </a:ln>
          <a:effectLst>
            <a:outerShdw blurRad="81297" dist="27099" dir="9000000" algn="bl" rotWithShape="0">
              <a:srgbClr val="000000">
                <a:alpha val="24313"/>
              </a:srgbClr>
            </a:outerShdw>
          </a:effectLst>
        </p:spPr>
        <p:txBody>
          <a:bodyPr spcFirstLastPara="1" wrap="square" lIns="65050" tIns="65050" rIns="65050" bIns="650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Calibri"/>
              <a:cs typeface="Calibri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C951C2-5C06-2B1B-E04E-3564EDFF9EC5}"/>
              </a:ext>
            </a:extLst>
          </p:cNvPr>
          <p:cNvSpPr txBox="1"/>
          <p:nvPr/>
        </p:nvSpPr>
        <p:spPr>
          <a:xfrm>
            <a:off x="435093" y="1453511"/>
            <a:ext cx="83014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uk-UA" sz="1200" b="1" dirty="0">
                <a:effectLst/>
                <a:latin typeface="Montserrat" panose="00000500000000000000" pitchFamily="2" charset="-52"/>
              </a:rPr>
              <a:t>У клопотанні </a:t>
            </a:r>
            <a:r>
              <a:rPr lang="uk-UA" sz="1200" b="1" dirty="0">
                <a:latin typeface="Montserrat" panose="00000500000000000000" pitchFamily="2" charset="-52"/>
              </a:rPr>
              <a:t>за</a:t>
            </a:r>
            <a:r>
              <a:rPr kumimoji="0" lang="uk-UA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Arial"/>
              </a:rPr>
              <a:t>значається</a:t>
            </a: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Arial"/>
              </a:rPr>
              <a:t>: </a:t>
            </a: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Arial"/>
              </a:rPr>
              <a:t>бажане місце розташування та розмір ЗД;</a:t>
            </a:r>
          </a:p>
          <a:p>
            <a:pPr algn="ctr"/>
            <a:r>
              <a:rPr lang="uk-UA" sz="1200" b="1" dirty="0">
                <a:latin typeface="Montserrat" panose="00000500000000000000" pitchFamily="2" charset="-52"/>
                <a:ea typeface="+mn-ea"/>
                <a:cs typeface="+mn-cs"/>
              </a:rPr>
              <a:t>До клопотання додаються: </a:t>
            </a:r>
            <a:r>
              <a:rPr lang="uk-UA" sz="1200" dirty="0">
                <a:latin typeface="Montserrat" panose="00000500000000000000" pitchFamily="2" charset="-52"/>
              </a:rPr>
              <a:t>графічні матеріали, на яких зазначено бажане місце розташування та розмір земельної ділянки</a:t>
            </a:r>
            <a:endParaRPr kumimoji="0" lang="uk-UA" sz="1200" b="1" i="0" u="none" strike="noStrike" kern="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  <a:sym typeface="Arial"/>
            </a:endParaRPr>
          </a:p>
        </p:txBody>
      </p:sp>
      <p:sp>
        <p:nvSpPr>
          <p:cNvPr id="26" name="Google Shape;172;p26">
            <a:extLst>
              <a:ext uri="{FF2B5EF4-FFF2-40B4-BE49-F238E27FC236}">
                <a16:creationId xmlns:a16="http://schemas.microsoft.com/office/drawing/2014/main" id="{30C52A8E-50C4-8D76-DB2A-59796546E7AA}"/>
              </a:ext>
            </a:extLst>
          </p:cNvPr>
          <p:cNvSpPr/>
          <p:nvPr/>
        </p:nvSpPr>
        <p:spPr>
          <a:xfrm>
            <a:off x="387506" y="945391"/>
            <a:ext cx="8415780" cy="428067"/>
          </a:xfrm>
          <a:prstGeom prst="roundRect">
            <a:avLst>
              <a:gd name="adj" fmla="val 46615"/>
            </a:avLst>
          </a:prstGeom>
          <a:solidFill>
            <a:srgbClr val="00B9B3"/>
          </a:solidFill>
          <a:ln>
            <a:noFill/>
          </a:ln>
        </p:spPr>
        <p:txBody>
          <a:bodyPr spcFirstLastPara="1" wrap="square" lIns="34475" tIns="34475" rIns="34475" bIns="34475" anchor="ctr" anchorCtr="0">
            <a:noAutofit/>
          </a:bodyPr>
          <a:lstStyle/>
          <a:p>
            <a:pPr algn="ctr">
              <a:buSzPts val="500"/>
            </a:pPr>
            <a:r>
              <a:rPr lang="uk-UA" sz="1200" b="1" dirty="0">
                <a:solidFill>
                  <a:schemeClr val="bg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Крок 1: АТ/ТОВ подає ОМС клопотання про розробку документації із землеустрою</a:t>
            </a:r>
          </a:p>
        </p:txBody>
      </p:sp>
      <p:sp>
        <p:nvSpPr>
          <p:cNvPr id="30" name="Google Shape;150;p25">
            <a:extLst>
              <a:ext uri="{FF2B5EF4-FFF2-40B4-BE49-F238E27FC236}">
                <a16:creationId xmlns:a16="http://schemas.microsoft.com/office/drawing/2014/main" id="{5A06A9EA-2E97-8A41-3754-935DF6B0FD6C}"/>
              </a:ext>
            </a:extLst>
          </p:cNvPr>
          <p:cNvSpPr/>
          <p:nvPr/>
        </p:nvSpPr>
        <p:spPr>
          <a:xfrm>
            <a:off x="443569" y="2512437"/>
            <a:ext cx="8434956" cy="716258"/>
          </a:xfrm>
          <a:prstGeom prst="roundRect">
            <a:avLst>
              <a:gd name="adj" fmla="val 7233"/>
            </a:avLst>
          </a:prstGeom>
          <a:solidFill>
            <a:srgbClr val="F3F2E9"/>
          </a:solidFill>
          <a:ln>
            <a:noFill/>
          </a:ln>
          <a:effectLst>
            <a:outerShdw blurRad="81297" dist="27099" dir="9000000" algn="bl" rotWithShape="0">
              <a:srgbClr val="000000">
                <a:alpha val="24313"/>
              </a:srgbClr>
            </a:outerShdw>
          </a:effectLst>
        </p:spPr>
        <p:txBody>
          <a:bodyPr spcFirstLastPara="1" wrap="square" lIns="65050" tIns="65050" rIns="65050" bIns="6505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lang="uk-UA" sz="1200" dirty="0">
                <a:latin typeface="Montserrat" panose="00000500000000000000" pitchFamily="2" charset="-52"/>
                <a:ea typeface="Calibri"/>
                <a:cs typeface="Calibri"/>
                <a:sym typeface="Calibri"/>
              </a:rPr>
              <a:t>У разі неотримання дозволу чи вмотивованої відмови у цей термін АТ/ТОВ має право почати розробку документації без дозволу ОМС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172;p26">
            <a:extLst>
              <a:ext uri="{FF2B5EF4-FFF2-40B4-BE49-F238E27FC236}">
                <a16:creationId xmlns:a16="http://schemas.microsoft.com/office/drawing/2014/main" id="{9AFE5EE5-5846-5727-702C-2BFDD026EA59}"/>
              </a:ext>
            </a:extLst>
          </p:cNvPr>
          <p:cNvSpPr/>
          <p:nvPr/>
        </p:nvSpPr>
        <p:spPr>
          <a:xfrm>
            <a:off x="368330" y="2170036"/>
            <a:ext cx="8415780" cy="428067"/>
          </a:xfrm>
          <a:prstGeom prst="roundRect">
            <a:avLst>
              <a:gd name="adj" fmla="val 46615"/>
            </a:avLst>
          </a:prstGeom>
          <a:solidFill>
            <a:srgbClr val="00B9B3"/>
          </a:solidFill>
          <a:ln>
            <a:noFill/>
          </a:ln>
        </p:spPr>
        <p:txBody>
          <a:bodyPr spcFirstLastPara="1" wrap="square" lIns="34475" tIns="34475" rIns="34475" bIns="34475" anchor="ctr" anchorCtr="0">
            <a:noAutofit/>
          </a:bodyPr>
          <a:lstStyle/>
          <a:p>
            <a:pPr algn="ctr">
              <a:buSzPts val="500"/>
            </a:pPr>
            <a:r>
              <a:rPr lang="uk-UA" sz="1200" b="1" dirty="0">
                <a:solidFill>
                  <a:schemeClr val="bg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Крок 2: ОМС надає дозвіл на розробку проєкту (30 </a:t>
            </a:r>
            <a:r>
              <a:rPr lang="uk-UA" sz="1200" b="1" dirty="0" err="1">
                <a:solidFill>
                  <a:schemeClr val="bg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р.д</a:t>
            </a:r>
            <a:r>
              <a:rPr lang="uk-UA" sz="1200" b="1" dirty="0">
                <a:solidFill>
                  <a:schemeClr val="bg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)</a:t>
            </a:r>
          </a:p>
        </p:txBody>
      </p:sp>
      <p:sp>
        <p:nvSpPr>
          <p:cNvPr id="33" name="Google Shape;172;p26">
            <a:extLst>
              <a:ext uri="{FF2B5EF4-FFF2-40B4-BE49-F238E27FC236}">
                <a16:creationId xmlns:a16="http://schemas.microsoft.com/office/drawing/2014/main" id="{7140FC9B-9DAC-486C-BA81-7237A924B1C0}"/>
              </a:ext>
            </a:extLst>
          </p:cNvPr>
          <p:cNvSpPr/>
          <p:nvPr/>
        </p:nvSpPr>
        <p:spPr>
          <a:xfrm>
            <a:off x="405219" y="3345081"/>
            <a:ext cx="8434954" cy="428067"/>
          </a:xfrm>
          <a:prstGeom prst="roundRect">
            <a:avLst>
              <a:gd name="adj" fmla="val 46615"/>
            </a:avLst>
          </a:prstGeom>
          <a:solidFill>
            <a:srgbClr val="00B9B3"/>
          </a:solidFill>
          <a:ln>
            <a:noFill/>
          </a:ln>
        </p:spPr>
        <p:txBody>
          <a:bodyPr spcFirstLastPara="1" wrap="square" lIns="34475" tIns="34475" rIns="34475" bIns="34475" anchor="ctr" anchorCtr="0">
            <a:noAutofit/>
          </a:bodyPr>
          <a:lstStyle/>
          <a:p>
            <a:pPr algn="ctr">
              <a:buSzPts val="500"/>
            </a:pPr>
            <a:r>
              <a:rPr lang="uk-UA" sz="1200" b="1" dirty="0">
                <a:solidFill>
                  <a:schemeClr val="bg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Крок 3: ОМС «резервує» земельну ділянку за АТ/ТОВ у ДЗК (10 </a:t>
            </a:r>
            <a:r>
              <a:rPr lang="uk-UA" sz="1200" b="1" dirty="0" err="1">
                <a:solidFill>
                  <a:schemeClr val="bg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р.д</a:t>
            </a:r>
            <a:r>
              <a:rPr lang="uk-UA" sz="1200" b="1" dirty="0">
                <a:solidFill>
                  <a:schemeClr val="bg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.)</a:t>
            </a:r>
          </a:p>
        </p:txBody>
      </p:sp>
      <p:sp>
        <p:nvSpPr>
          <p:cNvPr id="36" name="Google Shape;172;p26">
            <a:extLst>
              <a:ext uri="{FF2B5EF4-FFF2-40B4-BE49-F238E27FC236}">
                <a16:creationId xmlns:a16="http://schemas.microsoft.com/office/drawing/2014/main" id="{B14809EE-94D5-19BE-8F24-1EC81B5D1197}"/>
              </a:ext>
            </a:extLst>
          </p:cNvPr>
          <p:cNvSpPr/>
          <p:nvPr/>
        </p:nvSpPr>
        <p:spPr>
          <a:xfrm>
            <a:off x="424395" y="3847305"/>
            <a:ext cx="8434954" cy="428067"/>
          </a:xfrm>
          <a:prstGeom prst="roundRect">
            <a:avLst>
              <a:gd name="adj" fmla="val 46615"/>
            </a:avLst>
          </a:prstGeom>
          <a:solidFill>
            <a:srgbClr val="00B9B3"/>
          </a:solidFill>
          <a:ln>
            <a:noFill/>
          </a:ln>
        </p:spPr>
        <p:txBody>
          <a:bodyPr spcFirstLastPara="1" wrap="square" lIns="34475" tIns="34475" rIns="34475" bIns="34475" anchor="ctr" anchorCtr="0">
            <a:noAutofit/>
          </a:bodyPr>
          <a:lstStyle/>
          <a:p>
            <a:pPr algn="ctr">
              <a:buSzPts val="500"/>
            </a:pPr>
            <a:r>
              <a:rPr lang="uk-UA" sz="1200" b="1" dirty="0">
                <a:solidFill>
                  <a:schemeClr val="bg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Крок 5: </a:t>
            </a:r>
            <a:r>
              <a:rPr lang="uk-UA" sz="1200" b="1" dirty="0">
                <a:solidFill>
                  <a:schemeClr val="bg1"/>
                </a:solidFill>
                <a:latin typeface="Montserrat" panose="020B0604020202020204" charset="-52"/>
              </a:rPr>
              <a:t>АТ/ТОВ здійснює виготовлення документації (через укладення договору з відповідним виконавцем)</a:t>
            </a:r>
            <a:endParaRPr lang="en-US" sz="1200" b="1" dirty="0">
              <a:solidFill>
                <a:schemeClr val="bg1"/>
              </a:solidFill>
              <a:latin typeface="Montserrat" panose="020B0604020202020204" charset="-52"/>
            </a:endParaRPr>
          </a:p>
        </p:txBody>
      </p:sp>
      <p:sp>
        <p:nvSpPr>
          <p:cNvPr id="37" name="Google Shape;172;p26">
            <a:extLst>
              <a:ext uri="{FF2B5EF4-FFF2-40B4-BE49-F238E27FC236}">
                <a16:creationId xmlns:a16="http://schemas.microsoft.com/office/drawing/2014/main" id="{F87CEEC4-0F27-7920-FB16-94C0DFFFF747}"/>
              </a:ext>
            </a:extLst>
          </p:cNvPr>
          <p:cNvSpPr/>
          <p:nvPr/>
        </p:nvSpPr>
        <p:spPr>
          <a:xfrm>
            <a:off x="424395" y="4374786"/>
            <a:ext cx="8434954" cy="428067"/>
          </a:xfrm>
          <a:prstGeom prst="roundRect">
            <a:avLst>
              <a:gd name="adj" fmla="val 46615"/>
            </a:avLst>
          </a:prstGeom>
          <a:solidFill>
            <a:srgbClr val="00B9B3"/>
          </a:solidFill>
          <a:ln>
            <a:noFill/>
          </a:ln>
        </p:spPr>
        <p:txBody>
          <a:bodyPr spcFirstLastPara="1" wrap="square" lIns="34475" tIns="34475" rIns="34475" bIns="34475" anchor="ctr" anchorCtr="0">
            <a:noAutofit/>
          </a:bodyPr>
          <a:lstStyle/>
          <a:p>
            <a:pPr algn="ctr">
              <a:buSzPts val="500"/>
            </a:pPr>
            <a:r>
              <a:rPr lang="uk-UA" sz="1200" b="1" dirty="0">
                <a:solidFill>
                  <a:schemeClr val="bg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Крок 5: </a:t>
            </a:r>
            <a:r>
              <a:rPr lang="uk-UA" sz="1200" b="1" dirty="0">
                <a:solidFill>
                  <a:schemeClr val="bg1"/>
                </a:solidFill>
                <a:latin typeface="Montserrat" panose="020B0604020202020204" charset="-52"/>
              </a:rPr>
              <a:t>ОМС приймає рішення про надання земельної ділянки у оренду АТ/ТОВ (2 тижні)</a:t>
            </a:r>
            <a:endParaRPr lang="en-US" sz="1200" b="1" dirty="0">
              <a:solidFill>
                <a:schemeClr val="bg1"/>
              </a:solidFill>
              <a:latin typeface="Montserrat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78251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>
          <a:extLst>
            <a:ext uri="{FF2B5EF4-FFF2-40B4-BE49-F238E27FC236}">
              <a16:creationId xmlns:a16="http://schemas.microsoft.com/office/drawing/2014/main" id="{605D40F5-A9CF-DB48-541A-C06057466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0">
            <a:extLst>
              <a:ext uri="{FF2B5EF4-FFF2-40B4-BE49-F238E27FC236}">
                <a16:creationId xmlns:a16="http://schemas.microsoft.com/office/drawing/2014/main" id="{AFB25FB2-675C-E561-4B9D-BC98C9EFD7E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76" y="82179"/>
            <a:ext cx="8943847" cy="4979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84;p19">
            <a:extLst>
              <a:ext uri="{FF2B5EF4-FFF2-40B4-BE49-F238E27FC236}">
                <a16:creationId xmlns:a16="http://schemas.microsoft.com/office/drawing/2014/main" id="{0BA0E69E-ACF4-6A00-824C-05EAC5E44F1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8623" y="427477"/>
            <a:ext cx="1671066" cy="4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87;p19" title="Group 2608.png">
            <a:extLst>
              <a:ext uri="{FF2B5EF4-FFF2-40B4-BE49-F238E27FC236}">
                <a16:creationId xmlns:a16="http://schemas.microsoft.com/office/drawing/2014/main" id="{1F16468B-3E11-9263-75E2-66004B53949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30371"/>
          <a:stretch/>
        </p:blipFill>
        <p:spPr>
          <a:xfrm>
            <a:off x="2346116" y="432566"/>
            <a:ext cx="1671076" cy="36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88;p19" title="Шар 1.png">
            <a:extLst>
              <a:ext uri="{FF2B5EF4-FFF2-40B4-BE49-F238E27FC236}">
                <a16:creationId xmlns:a16="http://schemas.microsoft.com/office/drawing/2014/main" id="{B89A7534-4495-D850-32AD-F25D1A269C6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189" r="189"/>
          <a:stretch/>
        </p:blipFill>
        <p:spPr>
          <a:xfrm>
            <a:off x="4293614" y="427477"/>
            <a:ext cx="544913" cy="4366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0C2D3F-5A3D-28F9-F59D-79CA16E4889B}"/>
              </a:ext>
            </a:extLst>
          </p:cNvPr>
          <p:cNvSpPr txBox="1"/>
          <p:nvPr/>
        </p:nvSpPr>
        <p:spPr>
          <a:xfrm>
            <a:off x="538974" y="1652609"/>
            <a:ext cx="79136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800" b="1" dirty="0">
                <a:latin typeface="Montserrat" panose="020B0604020202020204" charset="-52"/>
              </a:rPr>
              <a:t>Зразки документів, бухгалтерських «проводок» та поради консультантів групи вже розміщені ось </a:t>
            </a:r>
            <a:r>
              <a:rPr lang="uk-UA" sz="1800" b="1" dirty="0">
                <a:latin typeface="Montserrat" panose="020B0604020202020204" charset="-52"/>
                <a:hlinkClick r:id="rId7"/>
              </a:rPr>
              <a:t>тут</a:t>
            </a:r>
            <a:endParaRPr lang="uk-UA" sz="1800" b="1" dirty="0">
              <a:latin typeface="Montserrat" panose="020B0604020202020204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B2CB035-13AC-28DD-CD53-B38247299B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1476" y="2442660"/>
            <a:ext cx="4668644" cy="226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90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>
          <a:extLst>
            <a:ext uri="{FF2B5EF4-FFF2-40B4-BE49-F238E27FC236}">
              <a16:creationId xmlns:a16="http://schemas.microsoft.com/office/drawing/2014/main" id="{50CD8D49-AE96-F25A-0FDB-0DFA6264B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>
            <a:extLst>
              <a:ext uri="{FF2B5EF4-FFF2-40B4-BE49-F238E27FC236}">
                <a16:creationId xmlns:a16="http://schemas.microsoft.com/office/drawing/2014/main" id="{404BD125-2605-ED3E-1CBF-5F035DF5C7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7717" y="334248"/>
            <a:ext cx="3636300" cy="3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uk" sz="1900">
                <a:latin typeface="Montserrat"/>
                <a:ea typeface="Montserrat"/>
                <a:cs typeface="Montserrat"/>
                <a:sym typeface="Montserrat"/>
              </a:rPr>
              <a:t>Що таке «узуфрукт»?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23">
            <a:extLst>
              <a:ext uri="{FF2B5EF4-FFF2-40B4-BE49-F238E27FC236}">
                <a16:creationId xmlns:a16="http://schemas.microsoft.com/office/drawing/2014/main" id="{24F61728-CC86-B986-8DB5-1DD58BA731A8}"/>
              </a:ext>
            </a:extLst>
          </p:cNvPr>
          <p:cNvSpPr txBox="1"/>
          <p:nvPr/>
        </p:nvSpPr>
        <p:spPr>
          <a:xfrm>
            <a:off x="5338830" y="4105847"/>
            <a:ext cx="7131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uk" sz="6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Увійти до кабінету</a:t>
            </a:r>
            <a:endParaRPr sz="6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9" name="Google Shape;119;p23">
            <a:extLst>
              <a:ext uri="{FF2B5EF4-FFF2-40B4-BE49-F238E27FC236}">
                <a16:creationId xmlns:a16="http://schemas.microsoft.com/office/drawing/2014/main" id="{7B510C8F-B421-2303-8688-770380EE5BE7}"/>
              </a:ext>
            </a:extLst>
          </p:cNvPr>
          <p:cNvSpPr/>
          <p:nvPr/>
        </p:nvSpPr>
        <p:spPr>
          <a:xfrm>
            <a:off x="681138" y="921835"/>
            <a:ext cx="7794300" cy="1116900"/>
          </a:xfrm>
          <a:prstGeom prst="roundRect">
            <a:avLst>
              <a:gd name="adj" fmla="val 7233"/>
            </a:avLst>
          </a:prstGeom>
          <a:solidFill>
            <a:srgbClr val="F3F2E9"/>
          </a:solidFill>
          <a:ln>
            <a:noFill/>
          </a:ln>
          <a:effectLst>
            <a:outerShdw blurRad="85725" dist="28575" dir="9000000" algn="bl" rotWithShape="0">
              <a:srgbClr val="000000">
                <a:alpha val="23921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3">
            <a:extLst>
              <a:ext uri="{FF2B5EF4-FFF2-40B4-BE49-F238E27FC236}">
                <a16:creationId xmlns:a16="http://schemas.microsoft.com/office/drawing/2014/main" id="{EFC23E47-3CC3-7DD3-EA3A-B682340CE833}"/>
              </a:ext>
            </a:extLst>
          </p:cNvPr>
          <p:cNvSpPr txBox="1"/>
          <p:nvPr/>
        </p:nvSpPr>
        <p:spPr>
          <a:xfrm>
            <a:off x="1606256" y="1359246"/>
            <a:ext cx="6749724" cy="440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 b="0" i="0" u="none" strike="noStrike" cap="none" dirty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форма особистого безоплатного володіння і користування комунальним майном, тобто це – особливе речове право на майно ТГ </a:t>
            </a:r>
            <a:endParaRPr sz="700" dirty="0"/>
          </a:p>
        </p:txBody>
      </p:sp>
      <p:sp>
        <p:nvSpPr>
          <p:cNvPr id="121" name="Google Shape;121;p23">
            <a:extLst>
              <a:ext uri="{FF2B5EF4-FFF2-40B4-BE49-F238E27FC236}">
                <a16:creationId xmlns:a16="http://schemas.microsoft.com/office/drawing/2014/main" id="{6E54E0D9-C1BD-A59E-5B75-5CE2F9AEDBBF}"/>
              </a:ext>
            </a:extLst>
          </p:cNvPr>
          <p:cNvSpPr/>
          <p:nvPr/>
        </p:nvSpPr>
        <p:spPr>
          <a:xfrm>
            <a:off x="681138" y="2219375"/>
            <a:ext cx="3579300" cy="2109750"/>
          </a:xfrm>
          <a:prstGeom prst="roundRect">
            <a:avLst>
              <a:gd name="adj" fmla="val 7233"/>
            </a:avLst>
          </a:prstGeom>
          <a:solidFill>
            <a:srgbClr val="F3F2E9"/>
          </a:solidFill>
          <a:ln>
            <a:noFill/>
          </a:ln>
          <a:effectLst>
            <a:outerShdw blurRad="85725" dist="28575" dir="9000000" algn="bl" rotWithShape="0">
              <a:srgbClr val="000000">
                <a:alpha val="23921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Стаття 60-1 </a:t>
            </a:r>
            <a:r>
              <a:rPr lang="uk" sz="1400" b="0" i="0" u="sng" strike="noStrike" cap="none">
                <a:solidFill>
                  <a:schemeClr val="hlink"/>
                </a:solidFill>
                <a:latin typeface="Montserrat SemiBold"/>
                <a:ea typeface="Montserrat SemiBold"/>
                <a:cs typeface="Montserrat SemiBold"/>
                <a:sym typeface="Montserrat SemiBold"/>
                <a:hlinkClick r:id="rId4"/>
              </a:rPr>
              <a:t>Закону № 280</a:t>
            </a:r>
            <a:r>
              <a:rPr lang="uk" sz="14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та </a:t>
            </a:r>
            <a:r>
              <a:rPr lang="uk" sz="1400" b="0" i="0" u="sng" strike="noStrike" cap="none">
                <a:solidFill>
                  <a:schemeClr val="hlink"/>
                </a:solidFill>
                <a:latin typeface="Montserrat SemiBold"/>
                <a:ea typeface="Montserrat SemiBold"/>
                <a:cs typeface="Montserrat SemiBold"/>
                <a:sym typeface="Montserrat SemiBold"/>
                <a:hlinkClick r:id="rId5"/>
              </a:rPr>
              <a:t>Порядок № 1103</a:t>
            </a:r>
            <a:r>
              <a:rPr lang="uk" sz="14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.</a:t>
            </a:r>
            <a:endParaRPr sz="700"/>
          </a:p>
        </p:txBody>
      </p:sp>
      <p:grpSp>
        <p:nvGrpSpPr>
          <p:cNvPr id="122" name="Google Shape;122;p23">
            <a:extLst>
              <a:ext uri="{FF2B5EF4-FFF2-40B4-BE49-F238E27FC236}">
                <a16:creationId xmlns:a16="http://schemas.microsoft.com/office/drawing/2014/main" id="{31DDDBA0-ED00-6615-3208-BBF9D45ABE93}"/>
              </a:ext>
            </a:extLst>
          </p:cNvPr>
          <p:cNvGrpSpPr/>
          <p:nvPr/>
        </p:nvGrpSpPr>
        <p:grpSpPr>
          <a:xfrm>
            <a:off x="681138" y="855610"/>
            <a:ext cx="7794300" cy="361718"/>
            <a:chOff x="1362275" y="1711220"/>
            <a:chExt cx="15588600" cy="487484"/>
          </a:xfrm>
        </p:grpSpPr>
        <p:sp>
          <p:nvSpPr>
            <p:cNvPr id="123" name="Google Shape;123;p23">
              <a:extLst>
                <a:ext uri="{FF2B5EF4-FFF2-40B4-BE49-F238E27FC236}">
                  <a16:creationId xmlns:a16="http://schemas.microsoft.com/office/drawing/2014/main" id="{7A932501-343C-F4C0-DDA1-6CEF6E18F8BF}"/>
                </a:ext>
              </a:extLst>
            </p:cNvPr>
            <p:cNvSpPr/>
            <p:nvPr/>
          </p:nvSpPr>
          <p:spPr>
            <a:xfrm>
              <a:off x="1362275" y="1711220"/>
              <a:ext cx="15588600" cy="482400"/>
            </a:xfrm>
            <a:prstGeom prst="roundRect">
              <a:avLst>
                <a:gd name="adj" fmla="val 2883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3">
              <a:extLst>
                <a:ext uri="{FF2B5EF4-FFF2-40B4-BE49-F238E27FC236}">
                  <a16:creationId xmlns:a16="http://schemas.microsoft.com/office/drawing/2014/main" id="{E7BC9C06-CC7F-B403-1D13-513CFE28E1E3}"/>
                </a:ext>
              </a:extLst>
            </p:cNvPr>
            <p:cNvSpPr txBox="1"/>
            <p:nvPr/>
          </p:nvSpPr>
          <p:spPr>
            <a:xfrm>
              <a:off x="4643075" y="1749565"/>
              <a:ext cx="9027000" cy="4491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050" rIns="0" bIns="0" anchor="t" anchorCtr="0">
              <a:spAutoFit/>
            </a:bodyPr>
            <a:lstStyle/>
            <a:p>
              <a:pPr marL="12700" marR="1270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400" b="1" i="0" u="none" strike="noStrike" cap="none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Узуфрукт комунального майна</a:t>
              </a:r>
              <a:endParaRPr sz="1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25" name="Google Shape;125;p23">
            <a:extLst>
              <a:ext uri="{FF2B5EF4-FFF2-40B4-BE49-F238E27FC236}">
                <a16:creationId xmlns:a16="http://schemas.microsoft.com/office/drawing/2014/main" id="{DD211A4D-CE07-29F9-BAA2-3C861DEDF8A1}"/>
              </a:ext>
            </a:extLst>
          </p:cNvPr>
          <p:cNvSpPr/>
          <p:nvPr/>
        </p:nvSpPr>
        <p:spPr>
          <a:xfrm>
            <a:off x="681063" y="2216895"/>
            <a:ext cx="3579300" cy="323725"/>
          </a:xfrm>
          <a:prstGeom prst="roundRect">
            <a:avLst>
              <a:gd name="adj" fmla="val 346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Базові засади регулювання: </a:t>
            </a: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23">
            <a:extLst>
              <a:ext uri="{FF2B5EF4-FFF2-40B4-BE49-F238E27FC236}">
                <a16:creationId xmlns:a16="http://schemas.microsoft.com/office/drawing/2014/main" id="{C1C1C475-45B9-FE51-9512-EED9155EBC1D}"/>
              </a:ext>
            </a:extLst>
          </p:cNvPr>
          <p:cNvSpPr/>
          <p:nvPr/>
        </p:nvSpPr>
        <p:spPr>
          <a:xfrm>
            <a:off x="841812" y="1261715"/>
            <a:ext cx="590100" cy="5901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23">
            <a:extLst>
              <a:ext uri="{FF2B5EF4-FFF2-40B4-BE49-F238E27FC236}">
                <a16:creationId xmlns:a16="http://schemas.microsoft.com/office/drawing/2014/main" id="{DAD84DD0-596B-03FC-FD0D-D049726D25C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4644" y="1330698"/>
            <a:ext cx="324438" cy="45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3">
            <a:extLst>
              <a:ext uri="{FF2B5EF4-FFF2-40B4-BE49-F238E27FC236}">
                <a16:creationId xmlns:a16="http://schemas.microsoft.com/office/drawing/2014/main" id="{86BE20E6-31D2-DB25-F163-E0400FCDC24E}"/>
              </a:ext>
            </a:extLst>
          </p:cNvPr>
          <p:cNvSpPr txBox="1"/>
          <p:nvPr/>
        </p:nvSpPr>
        <p:spPr>
          <a:xfrm>
            <a:off x="737564" y="2632922"/>
            <a:ext cx="2645100" cy="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50" rIns="0" bIns="0" anchor="t" anchorCtr="0">
            <a:spAutoFit/>
          </a:bodyPr>
          <a:lstStyle/>
          <a:p>
            <a:pPr marL="0" marR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23">
            <a:extLst>
              <a:ext uri="{FF2B5EF4-FFF2-40B4-BE49-F238E27FC236}">
                <a16:creationId xmlns:a16="http://schemas.microsoft.com/office/drawing/2014/main" id="{C7DD7A10-A655-4D24-2725-64230726BA27}"/>
              </a:ext>
            </a:extLst>
          </p:cNvPr>
          <p:cNvSpPr/>
          <p:nvPr/>
        </p:nvSpPr>
        <p:spPr>
          <a:xfrm>
            <a:off x="841812" y="3514234"/>
            <a:ext cx="590100" cy="5901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23">
            <a:extLst>
              <a:ext uri="{FF2B5EF4-FFF2-40B4-BE49-F238E27FC236}">
                <a16:creationId xmlns:a16="http://schemas.microsoft.com/office/drawing/2014/main" id="{AF1F8180-F8B6-592A-6EFA-58329DBE1E92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6929" y="3598684"/>
            <a:ext cx="419865" cy="42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3">
            <a:extLst>
              <a:ext uri="{FF2B5EF4-FFF2-40B4-BE49-F238E27FC236}">
                <a16:creationId xmlns:a16="http://schemas.microsoft.com/office/drawing/2014/main" id="{6A0C5D2D-FB88-388B-7A7C-B9FB85B88A81}"/>
              </a:ext>
            </a:extLst>
          </p:cNvPr>
          <p:cNvSpPr/>
          <p:nvPr/>
        </p:nvSpPr>
        <p:spPr>
          <a:xfrm>
            <a:off x="4894641" y="2216895"/>
            <a:ext cx="3131759" cy="211222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23CB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 b="1" i="0" u="none" strike="noStrike" cap="none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Ключові відмінності </a:t>
            </a:r>
            <a:endParaRPr sz="7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 b="0" i="0" u="none" strike="noStrike" cap="none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від оперативного управління та господарського відання: більш чітке законодавче регулювання з одночасною широкою дискрецією для ОМС, можливість вільно застосовувати у ММС та ППП </a:t>
            </a:r>
            <a:endParaRPr sz="700" dirty="0"/>
          </a:p>
        </p:txBody>
      </p:sp>
    </p:spTree>
    <p:extLst>
      <p:ext uri="{BB962C8B-B14F-4D97-AF65-F5344CB8AC3E}">
        <p14:creationId xmlns:p14="http://schemas.microsoft.com/office/powerpoint/2010/main" val="24848722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>
          <a:extLst>
            <a:ext uri="{FF2B5EF4-FFF2-40B4-BE49-F238E27FC236}">
              <a16:creationId xmlns:a16="http://schemas.microsoft.com/office/drawing/2014/main" id="{211A3D13-E475-FFF3-9515-F9565544A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0">
            <a:extLst>
              <a:ext uri="{FF2B5EF4-FFF2-40B4-BE49-F238E27FC236}">
                <a16:creationId xmlns:a16="http://schemas.microsoft.com/office/drawing/2014/main" id="{39B9B2E8-2325-3730-29FD-A8C663AA956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76" y="82179"/>
            <a:ext cx="8943847" cy="497914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65;p29">
            <a:extLst>
              <a:ext uri="{FF2B5EF4-FFF2-40B4-BE49-F238E27FC236}">
                <a16:creationId xmlns:a16="http://schemas.microsoft.com/office/drawing/2014/main" id="{4D48B2EB-A304-6FF6-16C4-592CF94FB7E0}"/>
              </a:ext>
            </a:extLst>
          </p:cNvPr>
          <p:cNvSpPr txBox="1"/>
          <p:nvPr/>
        </p:nvSpPr>
        <p:spPr>
          <a:xfrm>
            <a:off x="2276850" y="1925250"/>
            <a:ext cx="4590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uk" sz="36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Дякуємо за увагу!</a:t>
            </a:r>
            <a:endParaRPr sz="3600" b="1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Google Shape;84;p19">
            <a:extLst>
              <a:ext uri="{FF2B5EF4-FFF2-40B4-BE49-F238E27FC236}">
                <a16:creationId xmlns:a16="http://schemas.microsoft.com/office/drawing/2014/main" id="{B9BF7D33-124B-B357-A35E-AAA65AD62F8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24067" y="2865877"/>
            <a:ext cx="1671066" cy="4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87;p19" title="Group 2608.png">
            <a:extLst>
              <a:ext uri="{FF2B5EF4-FFF2-40B4-BE49-F238E27FC236}">
                <a16:creationId xmlns:a16="http://schemas.microsoft.com/office/drawing/2014/main" id="{127EC7DB-66B4-0752-F0F4-0022AD28FAD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30371"/>
          <a:stretch/>
        </p:blipFill>
        <p:spPr>
          <a:xfrm>
            <a:off x="4271560" y="2870966"/>
            <a:ext cx="1671076" cy="36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88;p19" title="Шар 1.png">
            <a:extLst>
              <a:ext uri="{FF2B5EF4-FFF2-40B4-BE49-F238E27FC236}">
                <a16:creationId xmlns:a16="http://schemas.microsoft.com/office/drawing/2014/main" id="{2AC4F0C6-75A4-05AB-1E3F-152653CC921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189" r="189"/>
          <a:stretch/>
        </p:blipFill>
        <p:spPr>
          <a:xfrm>
            <a:off x="6219058" y="2865877"/>
            <a:ext cx="544913" cy="436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8656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/>
          <p:nvPr/>
        </p:nvSpPr>
        <p:spPr>
          <a:xfrm>
            <a:off x="4830458" y="1464654"/>
            <a:ext cx="3522450" cy="2484150"/>
          </a:xfrm>
          <a:prstGeom prst="roundRect">
            <a:avLst>
              <a:gd name="adj" fmla="val 6213"/>
            </a:avLst>
          </a:prstGeom>
          <a:solidFill>
            <a:srgbClr val="F3F2E9"/>
          </a:solidFill>
          <a:ln>
            <a:noFill/>
          </a:ln>
          <a:effectLst>
            <a:outerShdw blurRad="338755" dist="1882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45175" tIns="45175" rIns="45175" bIns="451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 b="0" i="0" u="none" strike="noStrike" cap="none" dirty="0">
                <a:solidFill>
                  <a:srgbClr val="00000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Юридичні особи, єдиним учасником (засновником) яких є ТГ, господарські товариства (АТ/ТОВ), у статутному капіталі яких більше 50 % акцій (часток) належать ТГ або іншій юрособі, єдиним учасником (засновником) якої є ТГ</a:t>
            </a:r>
            <a:endParaRPr sz="1600" b="0" i="0" u="none" strike="noStrike" cap="none" dirty="0">
              <a:solidFill>
                <a:srgbClr val="000000"/>
              </a:solidFill>
              <a:latin typeface="Montserrat" panose="00000500000000000000" pitchFamily="2" charset="-52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7" name="Google Shape;137;p24"/>
          <p:cNvSpPr txBox="1">
            <a:spLocks noGrp="1"/>
          </p:cNvSpPr>
          <p:nvPr>
            <p:ph type="title"/>
          </p:nvPr>
        </p:nvSpPr>
        <p:spPr>
          <a:xfrm>
            <a:off x="599475" y="122961"/>
            <a:ext cx="4625668" cy="520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565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uk" sz="1900">
                <a:latin typeface="Montserrat"/>
                <a:ea typeface="Montserrat"/>
                <a:cs typeface="Montserrat"/>
                <a:sym typeface="Montserrat"/>
              </a:rPr>
              <a:t>Хто може бути «узуфруктарієм»?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24"/>
          <p:cNvSpPr/>
          <p:nvPr/>
        </p:nvSpPr>
        <p:spPr>
          <a:xfrm>
            <a:off x="6264966" y="1002618"/>
            <a:ext cx="363150" cy="36315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050" tIns="34050" rIns="34050" bIns="34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4"/>
          <p:cNvSpPr/>
          <p:nvPr/>
        </p:nvSpPr>
        <p:spPr>
          <a:xfrm>
            <a:off x="479708" y="1464654"/>
            <a:ext cx="3522450" cy="2484150"/>
          </a:xfrm>
          <a:prstGeom prst="roundRect">
            <a:avLst>
              <a:gd name="adj" fmla="val 6213"/>
            </a:avLst>
          </a:prstGeom>
          <a:solidFill>
            <a:srgbClr val="F3F2E9"/>
          </a:solidFill>
          <a:ln>
            <a:noFill/>
          </a:ln>
          <a:effectLst>
            <a:outerShdw blurRad="338755" dist="1882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45175" tIns="45175" rIns="45175" bIns="451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 b="0" i="0" u="none" strike="noStrike" cap="none" dirty="0">
                <a:solidFill>
                  <a:srgbClr val="00000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ОМС, комунальні організації (установи, заклади), комунальні некомерційні товариства та інші юридичні особи, які не мають на меті одержання прибутку та єдиним учасником (засновником) яких є ТГ</a:t>
            </a:r>
            <a:endParaRPr sz="1600" b="0" i="0" u="none" strike="noStrike" cap="none" dirty="0">
              <a:solidFill>
                <a:srgbClr val="000000"/>
              </a:solidFill>
              <a:latin typeface="Montserrat" panose="00000500000000000000" pitchFamily="2" charset="-52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0" name="Google Shape;140;p24"/>
          <p:cNvSpPr/>
          <p:nvPr/>
        </p:nvSpPr>
        <p:spPr>
          <a:xfrm>
            <a:off x="1930537" y="994939"/>
            <a:ext cx="363150" cy="36315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050" tIns="34050" rIns="34050" bIns="34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91296" y="1053453"/>
            <a:ext cx="249638" cy="246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21722" y="1061132"/>
            <a:ext cx="249638" cy="2461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9;p24">
            <a:extLst>
              <a:ext uri="{FF2B5EF4-FFF2-40B4-BE49-F238E27FC236}">
                <a16:creationId xmlns:a16="http://schemas.microsoft.com/office/drawing/2014/main" id="{99C6CACE-4F2C-3452-5D13-85CA59958796}"/>
              </a:ext>
            </a:extLst>
          </p:cNvPr>
          <p:cNvSpPr/>
          <p:nvPr/>
        </p:nvSpPr>
        <p:spPr>
          <a:xfrm>
            <a:off x="479708" y="4356401"/>
            <a:ext cx="3522450" cy="413867"/>
          </a:xfrm>
          <a:prstGeom prst="roundRect">
            <a:avLst>
              <a:gd name="adj" fmla="val 6213"/>
            </a:avLst>
          </a:prstGeom>
          <a:solidFill>
            <a:srgbClr val="23CBB3"/>
          </a:solidFill>
          <a:ln>
            <a:noFill/>
          </a:ln>
          <a:effectLst>
            <a:outerShdw blurRad="338755" dist="1882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45175" tIns="45175" rIns="45175" bIns="451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0" i="0" u="none" strike="noStrike" cap="none" dirty="0">
                <a:solidFill>
                  <a:srgbClr val="00000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А ОСН? Хороше питання</a:t>
            </a:r>
            <a:endParaRPr sz="1600" b="0" i="0" u="none" strike="noStrike" cap="none" dirty="0">
              <a:solidFill>
                <a:srgbClr val="000000"/>
              </a:solidFill>
              <a:latin typeface="Montserrat" panose="00000500000000000000" pitchFamily="2" charset="-52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/>
          <p:nvPr/>
        </p:nvSpPr>
        <p:spPr>
          <a:xfrm>
            <a:off x="575243" y="366936"/>
            <a:ext cx="6500472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Хто приймає рішення про встановлення узуфрукту (передачу майна)?</a:t>
            </a: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5"/>
          <p:cNvSpPr/>
          <p:nvPr/>
        </p:nvSpPr>
        <p:spPr>
          <a:xfrm flipH="1">
            <a:off x="7951500" y="4438725"/>
            <a:ext cx="1192500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E9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5"/>
          <p:cNvSpPr/>
          <p:nvPr/>
        </p:nvSpPr>
        <p:spPr>
          <a:xfrm>
            <a:off x="862361" y="1259480"/>
            <a:ext cx="7419278" cy="3005573"/>
          </a:xfrm>
          <a:prstGeom prst="roundRect">
            <a:avLst>
              <a:gd name="adj" fmla="val 7233"/>
            </a:avLst>
          </a:prstGeom>
          <a:solidFill>
            <a:srgbClr val="F3F2E9"/>
          </a:solidFill>
          <a:ln>
            <a:noFill/>
          </a:ln>
          <a:effectLst>
            <a:outerShdw blurRad="81297" dist="27099" dir="9000000" algn="bl" rotWithShape="0">
              <a:srgbClr val="000000">
                <a:alpha val="24313"/>
              </a:srgbClr>
            </a:outerShdw>
          </a:effectLst>
        </p:spPr>
        <p:txBody>
          <a:bodyPr spcFirstLastPara="1" wrap="square" lIns="65050" tIns="65050" rIns="65050" bIns="6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b="0" i="0" u="none" strike="noStrike" cap="none" dirty="0">
              <a:solidFill>
                <a:srgbClr val="000000"/>
              </a:solidFill>
              <a:latin typeface="Montserrat" panose="00000500000000000000" pitchFamily="2" charset="-52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5"/>
          <p:cNvSpPr/>
          <p:nvPr/>
        </p:nvSpPr>
        <p:spPr>
          <a:xfrm>
            <a:off x="1195180" y="1464268"/>
            <a:ext cx="6506596" cy="2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Уповноважений ОМС (ч. </a:t>
            </a:r>
            <a:r>
              <a:rPr lang="uk" sz="1600" b="1" i="0" u="none" strike="noStrike" cap="none" dirty="0">
                <a:solidFill>
                  <a:srgbClr val="00000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2 ст. 60-1 Закону № 280), тобто:</a:t>
            </a:r>
            <a:endParaRPr sz="1600" b="1" i="0" u="none" strike="noStrike" cap="none" dirty="0">
              <a:solidFill>
                <a:schemeClr val="dk1"/>
              </a:solidFill>
              <a:latin typeface="Montserrat" panose="00000500000000000000" pitchFamily="2" charset="-52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5" name="Google Shape;155;p25"/>
          <p:cNvSpPr/>
          <p:nvPr/>
        </p:nvSpPr>
        <p:spPr>
          <a:xfrm>
            <a:off x="1724721" y="2009786"/>
            <a:ext cx="5865541" cy="752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Сільська, селищна, міська рада – для комунального майна базового рівня (</a:t>
            </a:r>
            <a:r>
              <a:rPr lang="uk" sz="1600" b="0" i="0" u="none" strike="noStrike" cap="none" dirty="0">
                <a:solidFill>
                  <a:srgbClr val="00000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п. 30 ч. 1 ст. 26 Закону № 280 (у редакції, що діє з 28.08.2025 р.) </a:t>
            </a:r>
            <a:endParaRPr sz="1600" b="0" i="0" u="none" strike="noStrike" cap="none" dirty="0">
              <a:solidFill>
                <a:schemeClr val="dk1"/>
              </a:solidFill>
              <a:latin typeface="Montserrat" panose="00000500000000000000" pitchFamily="2" charset="-52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6" name="Google Shape;156;p25"/>
          <p:cNvSpPr/>
          <p:nvPr/>
        </p:nvSpPr>
        <p:spPr>
          <a:xfrm>
            <a:off x="1724722" y="2942511"/>
            <a:ext cx="5977054" cy="752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Районна, обласна рада – для майна спільної власності ТГ району, області, із правом доручати цю функцію відповідній МДА (абз. </a:t>
            </a:r>
            <a:r>
              <a:rPr lang="uk" sz="1600" b="0" i="0" u="none" strike="noStrike" cap="none" dirty="0">
                <a:solidFill>
                  <a:srgbClr val="00000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2 п. 10 розділу, п. 27 ч. 1 ст. 43 Закону № 280)</a:t>
            </a:r>
            <a:endParaRPr sz="1600" b="0" i="0" u="none" strike="noStrike" cap="none" dirty="0">
              <a:solidFill>
                <a:schemeClr val="dk1"/>
              </a:solidFill>
              <a:latin typeface="Montserrat" panose="00000500000000000000" pitchFamily="2" charset="-52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157" name="Google Shape;157;p25"/>
          <p:cNvGrpSpPr/>
          <p:nvPr/>
        </p:nvGrpSpPr>
        <p:grpSpPr>
          <a:xfrm>
            <a:off x="1195180" y="2011861"/>
            <a:ext cx="301650" cy="301650"/>
            <a:chOff x="2938502" y="4630003"/>
            <a:chExt cx="603300" cy="603300"/>
          </a:xfrm>
        </p:grpSpPr>
        <p:sp>
          <p:nvSpPr>
            <p:cNvPr id="158" name="Google Shape;158;p25"/>
            <p:cNvSpPr/>
            <p:nvPr/>
          </p:nvSpPr>
          <p:spPr>
            <a:xfrm>
              <a:off x="2938502" y="4630003"/>
              <a:ext cx="603300" cy="603300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475" tIns="34475" rIns="34475" bIns="344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9" name="Google Shape;159;p2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070448" y="4782938"/>
              <a:ext cx="339469" cy="280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0" name="Google Shape;160;p25"/>
          <p:cNvGrpSpPr/>
          <p:nvPr/>
        </p:nvGrpSpPr>
        <p:grpSpPr>
          <a:xfrm>
            <a:off x="1195180" y="2942511"/>
            <a:ext cx="301650" cy="301650"/>
            <a:chOff x="2938502" y="4630003"/>
            <a:chExt cx="603300" cy="603300"/>
          </a:xfrm>
        </p:grpSpPr>
        <p:sp>
          <p:nvSpPr>
            <p:cNvPr id="161" name="Google Shape;161;p25"/>
            <p:cNvSpPr/>
            <p:nvPr/>
          </p:nvSpPr>
          <p:spPr>
            <a:xfrm>
              <a:off x="2938502" y="4630003"/>
              <a:ext cx="603300" cy="603300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475" tIns="34475" rIns="34475" bIns="344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2" name="Google Shape;162;p2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070448" y="4782938"/>
              <a:ext cx="339469" cy="2806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/>
          <p:nvPr/>
        </p:nvSpPr>
        <p:spPr>
          <a:xfrm>
            <a:off x="758288" y="520645"/>
            <a:ext cx="7084650" cy="25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020407"/>
              </a:buClr>
              <a:buSzPts val="2600"/>
              <a:buFont typeface="Arial"/>
              <a:buNone/>
            </a:pPr>
            <a:r>
              <a:rPr lang="uk" sz="1900" b="1" i="0" u="none" strike="noStrike" cap="none">
                <a:solidFill>
                  <a:srgbClr val="020407"/>
                </a:solidFill>
                <a:latin typeface="Montserrat"/>
                <a:ea typeface="Montserrat"/>
                <a:cs typeface="Montserrat"/>
                <a:sym typeface="Montserrat"/>
              </a:rPr>
              <a:t>Яке майно може бути предметом узуфрукту?</a:t>
            </a:r>
            <a:endParaRPr sz="19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69" name="Google Shape;169;p26"/>
          <p:cNvGrpSpPr/>
          <p:nvPr/>
        </p:nvGrpSpPr>
        <p:grpSpPr>
          <a:xfrm>
            <a:off x="758288" y="948463"/>
            <a:ext cx="6939482" cy="3445117"/>
            <a:chOff x="2665111" y="1841805"/>
            <a:chExt cx="12459744" cy="5533151"/>
          </a:xfrm>
        </p:grpSpPr>
        <p:grpSp>
          <p:nvGrpSpPr>
            <p:cNvPr id="170" name="Google Shape;170;p26"/>
            <p:cNvGrpSpPr/>
            <p:nvPr/>
          </p:nvGrpSpPr>
          <p:grpSpPr>
            <a:xfrm>
              <a:off x="2665111" y="4543236"/>
              <a:ext cx="12459729" cy="2831720"/>
              <a:chOff x="906219" y="2395481"/>
              <a:chExt cx="5036269" cy="2831720"/>
            </a:xfrm>
          </p:grpSpPr>
          <p:sp>
            <p:nvSpPr>
              <p:cNvPr id="171" name="Google Shape;171;p26"/>
              <p:cNvSpPr/>
              <p:nvPr/>
            </p:nvSpPr>
            <p:spPr>
              <a:xfrm>
                <a:off x="906219" y="2733920"/>
                <a:ext cx="5022000" cy="2493281"/>
              </a:xfrm>
              <a:prstGeom prst="roundRect">
                <a:avLst>
                  <a:gd name="adj" fmla="val 6944"/>
                </a:avLst>
              </a:prstGeom>
              <a:solidFill>
                <a:srgbClr val="F3F2E9"/>
              </a:solidFill>
              <a:ln>
                <a:noFill/>
              </a:ln>
              <a:effectLst>
                <a:outerShdw blurRad="342900" dist="19050" dir="54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285750" indent="-285750" algn="ctr">
                  <a:buSzPts val="700"/>
                  <a:buFont typeface="Wingdings" panose="05000000000000000000" pitchFamily="2" charset="2"/>
                  <a:buChar char="ü"/>
                </a:pPr>
                <a:r>
                  <a:rPr lang="uk-UA" sz="1600" noProof="0" dirty="0">
                    <a:latin typeface="Montserrat" panose="00000500000000000000" pitchFamily="2" charset="-52"/>
                    <a:ea typeface="Montserrat SemiBold"/>
                    <a:cs typeface="Montserrat SemiBold"/>
                    <a:sym typeface="Montserrat SemiBold"/>
                  </a:rPr>
                  <a:t>Встановлено у </a:t>
                </a:r>
                <a:r>
                  <a:rPr lang="uk-UA" sz="1600" noProof="0" dirty="0" err="1">
                    <a:latin typeface="Montserrat" panose="00000500000000000000" pitchFamily="2" charset="-52"/>
                    <a:ea typeface="Montserrat SemiBold"/>
                    <a:cs typeface="Montserrat SemiBold"/>
                    <a:sym typeface="Montserrat SemiBold"/>
                  </a:rPr>
                  <a:t>абз</a:t>
                </a:r>
                <a:r>
                  <a:rPr lang="uk-UA" sz="1600" noProof="0" dirty="0">
                    <a:latin typeface="Montserrat" panose="00000500000000000000" pitchFamily="2" charset="-52"/>
                    <a:ea typeface="Montserrat SemiBold"/>
                    <a:cs typeface="Montserrat SemiBold"/>
                    <a:sym typeface="Montserrat SemiBold"/>
                  </a:rPr>
                  <a:t>. 1-2 ч. 1 ст. 60-1 Закону № 280;</a:t>
                </a:r>
              </a:p>
              <a:p>
                <a:pPr marL="285750" indent="-285750" algn="ctr">
                  <a:buSzPts val="700"/>
                  <a:buFont typeface="Wingdings" panose="05000000000000000000" pitchFamily="2" charset="2"/>
                  <a:buChar char="ü"/>
                </a:pPr>
                <a:r>
                  <a:rPr lang="uk-UA" sz="1600" noProof="0" dirty="0">
                    <a:latin typeface="Montserrat" panose="00000500000000000000" pitchFamily="2" charset="-52"/>
                    <a:ea typeface="Montserrat SemiBold"/>
                    <a:cs typeface="Montserrat SemiBold"/>
                    <a:sym typeface="Montserrat SemiBold"/>
                  </a:rPr>
                  <a:t>Відповідно, </a:t>
                </a:r>
                <a:r>
                  <a:rPr lang="uk-UA" sz="1600" b="1" noProof="0" dirty="0">
                    <a:latin typeface="Montserrat" panose="00000500000000000000" pitchFamily="2" charset="-52"/>
                    <a:ea typeface="Montserrat SemiBold"/>
                    <a:cs typeface="Montserrat SemiBold"/>
                    <a:sym typeface="Montserrat SemiBold"/>
                  </a:rPr>
                  <a:t>майно, що не має індивідуальних ознак</a:t>
                </a:r>
                <a:r>
                  <a:rPr lang="uk-UA" sz="1600" noProof="0" dirty="0">
                    <a:latin typeface="Montserrat" panose="00000500000000000000" pitchFamily="2" charset="-52"/>
                    <a:ea typeface="Montserrat SemiBold"/>
                    <a:cs typeface="Montserrat SemiBold"/>
                    <a:sym typeface="Montserrat SemiBold"/>
                  </a:rPr>
                  <a:t> (наприклад, паливно-мастильні матеріали) – </a:t>
                </a:r>
                <a:r>
                  <a:rPr lang="uk-UA" sz="1600" b="1" dirty="0">
                    <a:latin typeface="Montserrat" panose="00000500000000000000" pitchFamily="2" charset="-52"/>
                    <a:ea typeface="Montserrat SemiBold"/>
                    <a:cs typeface="Montserrat SemiBold"/>
                    <a:sym typeface="Montserrat SemiBold"/>
                  </a:rPr>
                  <a:t>не може бути </a:t>
                </a:r>
                <a:r>
                  <a:rPr lang="uk-UA" sz="1600" b="1" noProof="0" dirty="0">
                    <a:latin typeface="Montserrat" panose="00000500000000000000" pitchFamily="2" charset="-52"/>
                    <a:ea typeface="Montserrat SemiBold"/>
                    <a:cs typeface="Montserrat SemiBold"/>
                    <a:sym typeface="Montserrat SemiBold"/>
                  </a:rPr>
                  <a:t>предметом узуфрукту</a:t>
                </a:r>
                <a:endParaRPr lang="uk-UA" sz="1600" b="1" noProof="0" dirty="0">
                  <a:solidFill>
                    <a:schemeClr val="dk1"/>
                  </a:solidFill>
                  <a:latin typeface="Montserrat" panose="00000500000000000000" pitchFamily="2" charset="-52"/>
                  <a:ea typeface="Montserrat SemiBold"/>
                  <a:cs typeface="Montserrat SemiBold"/>
                  <a:sym typeface="Montserrat SemiBold"/>
                </a:endParaRPr>
              </a:p>
            </p:txBody>
          </p:sp>
          <p:sp>
            <p:nvSpPr>
              <p:cNvPr id="172" name="Google Shape;172;p26"/>
              <p:cNvSpPr/>
              <p:nvPr/>
            </p:nvSpPr>
            <p:spPr>
              <a:xfrm>
                <a:off x="920488" y="2395481"/>
                <a:ext cx="5022000" cy="572100"/>
              </a:xfrm>
              <a:prstGeom prst="roundRect">
                <a:avLst>
                  <a:gd name="adj" fmla="val 46615"/>
                </a:avLst>
              </a:prstGeom>
              <a:solidFill>
                <a:srgbClr val="00B9B3"/>
              </a:solidFill>
              <a:ln>
                <a:noFill/>
              </a:ln>
            </p:spPr>
            <p:txBody>
              <a:bodyPr spcFirstLastPara="1" wrap="square" lIns="34475" tIns="34475" rIns="34475" bIns="34475" anchor="ctr" anchorCtr="0">
                <a:noAutofit/>
              </a:bodyPr>
              <a:lstStyle/>
              <a:p>
                <a:pPr algn="ctr">
                  <a:buSzPts val="500"/>
                </a:pPr>
                <a:r>
                  <a:rPr lang="uk-UA" sz="1600" b="1" dirty="0">
                    <a:solidFill>
                      <a:srgbClr val="F3F1E9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Правове регулювання та застереження:</a:t>
                </a:r>
                <a:endParaRPr lang="uk-UA" sz="1600" b="1" dirty="0">
                  <a:solidFill>
                    <a:schemeClr val="dk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endParaRPr>
              </a:p>
            </p:txBody>
          </p:sp>
        </p:grpSp>
        <p:grpSp>
          <p:nvGrpSpPr>
            <p:cNvPr id="174" name="Google Shape;174;p26"/>
            <p:cNvGrpSpPr/>
            <p:nvPr/>
          </p:nvGrpSpPr>
          <p:grpSpPr>
            <a:xfrm>
              <a:off x="2665111" y="1841805"/>
              <a:ext cx="5940305" cy="2360864"/>
              <a:chOff x="3574773" y="2048956"/>
              <a:chExt cx="5940305" cy="2360864"/>
            </a:xfrm>
          </p:grpSpPr>
          <p:grpSp>
            <p:nvGrpSpPr>
              <p:cNvPr id="175" name="Google Shape;175;p26"/>
              <p:cNvGrpSpPr/>
              <p:nvPr/>
            </p:nvGrpSpPr>
            <p:grpSpPr>
              <a:xfrm>
                <a:off x="3574773" y="2048956"/>
                <a:ext cx="5940305" cy="2360864"/>
                <a:chOff x="881939" y="1932660"/>
                <a:chExt cx="6489300" cy="2579052"/>
              </a:xfrm>
            </p:grpSpPr>
            <p:sp>
              <p:nvSpPr>
                <p:cNvPr id="176" name="Google Shape;176;p26"/>
                <p:cNvSpPr/>
                <p:nvPr/>
              </p:nvSpPr>
              <p:spPr>
                <a:xfrm>
                  <a:off x="881939" y="2556612"/>
                  <a:ext cx="6489300" cy="1955100"/>
                </a:xfrm>
                <a:prstGeom prst="roundRect">
                  <a:avLst>
                    <a:gd name="adj" fmla="val 13397"/>
                  </a:avLst>
                </a:prstGeom>
                <a:solidFill>
                  <a:srgbClr val="F3F2E9"/>
                </a:solidFill>
                <a:ln>
                  <a:noFill/>
                </a:ln>
                <a:effectLst>
                  <a:outerShdw blurRad="313901" dist="17439" dir="5400000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41850" tIns="41850" rIns="41850" bIns="41850" anchor="ctr" anchorCtr="0">
                  <a:noAutofit/>
                </a:bodyPr>
                <a:lstStyle/>
                <a:p>
                  <a:pPr algn="ctr">
                    <a:buSzPts val="600"/>
                  </a:pPr>
                  <a:r>
                    <a:rPr lang="uk-UA" sz="1500" noProof="0" dirty="0">
                      <a:latin typeface="Montserrat" panose="00000500000000000000" pitchFamily="2" charset="-52"/>
                      <a:ea typeface="Montserrat SemiBold"/>
                      <a:cs typeface="Montserrat SemiBold"/>
                      <a:sym typeface="Montserrat SemiBold"/>
                    </a:rPr>
                    <a:t>будь-які види рухомого або нерухомого комунального майна (крім земельних ділянок)</a:t>
                  </a:r>
                  <a:endParaRPr lang="uk-UA" sz="1500" noProof="0" dirty="0">
                    <a:solidFill>
                      <a:schemeClr val="dk1"/>
                    </a:solidFill>
                    <a:latin typeface="Montserrat" panose="00000500000000000000" pitchFamily="2" charset="-52"/>
                    <a:ea typeface="Montserrat Medium"/>
                    <a:cs typeface="Montserrat Medium"/>
                    <a:sym typeface="Montserrat Medium"/>
                  </a:endParaRPr>
                </a:p>
              </p:txBody>
            </p:sp>
            <p:sp>
              <p:nvSpPr>
                <p:cNvPr id="177" name="Google Shape;177;p26"/>
                <p:cNvSpPr/>
                <p:nvPr/>
              </p:nvSpPr>
              <p:spPr>
                <a:xfrm>
                  <a:off x="3618430" y="1932660"/>
                  <a:ext cx="714299" cy="714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31550" tIns="31550" rIns="31550" bIns="3155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500"/>
                    <a:buFont typeface="Arial"/>
                    <a:buNone/>
                  </a:pPr>
                  <a:endParaRPr sz="5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78" name="Google Shape;178;p26"/>
              <p:cNvSpPr/>
              <p:nvPr/>
            </p:nvSpPr>
            <p:spPr>
              <a:xfrm>
                <a:off x="3786119" y="3106962"/>
                <a:ext cx="5524762" cy="10630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chemeClr val="dk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179" name="Google Shape;179;p26"/>
              <p:cNvSpPr/>
              <p:nvPr/>
            </p:nvSpPr>
            <p:spPr>
              <a:xfrm>
                <a:off x="6179742" y="2160294"/>
                <a:ext cx="453901" cy="4412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3F1E9"/>
                  </a:buClr>
                  <a:buSzPts val="1000"/>
                  <a:buFont typeface="Arial"/>
                  <a:buNone/>
                </a:pPr>
                <a:r>
                  <a:rPr lang="uk" sz="1700" b="1" i="0" u="none" strike="noStrike" cap="none">
                    <a:solidFill>
                      <a:srgbClr val="F3F1E9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</a:t>
                </a:r>
                <a:endParaRPr sz="1700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180" name="Google Shape;180;p26"/>
            <p:cNvGrpSpPr/>
            <p:nvPr/>
          </p:nvGrpSpPr>
          <p:grpSpPr>
            <a:xfrm>
              <a:off x="9184550" y="1858106"/>
              <a:ext cx="5940305" cy="2344563"/>
              <a:chOff x="9029061" y="1953907"/>
              <a:chExt cx="5940305" cy="2344563"/>
            </a:xfrm>
          </p:grpSpPr>
          <p:grpSp>
            <p:nvGrpSpPr>
              <p:cNvPr id="181" name="Google Shape;181;p26"/>
              <p:cNvGrpSpPr/>
              <p:nvPr/>
            </p:nvGrpSpPr>
            <p:grpSpPr>
              <a:xfrm>
                <a:off x="9029061" y="1953907"/>
                <a:ext cx="5940305" cy="2344563"/>
                <a:chOff x="186853" y="1950469"/>
                <a:chExt cx="6489300" cy="2561244"/>
              </a:xfrm>
            </p:grpSpPr>
            <p:sp>
              <p:nvSpPr>
                <p:cNvPr id="182" name="Google Shape;182;p26"/>
                <p:cNvSpPr/>
                <p:nvPr/>
              </p:nvSpPr>
              <p:spPr>
                <a:xfrm>
                  <a:off x="186853" y="2556614"/>
                  <a:ext cx="6489300" cy="1955099"/>
                </a:xfrm>
                <a:prstGeom prst="roundRect">
                  <a:avLst>
                    <a:gd name="adj" fmla="val 13397"/>
                  </a:avLst>
                </a:prstGeom>
                <a:solidFill>
                  <a:srgbClr val="F3F2E9"/>
                </a:solidFill>
                <a:ln>
                  <a:noFill/>
                </a:ln>
                <a:effectLst>
                  <a:outerShdw blurRad="313901" dist="17439" dir="5400000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41850" tIns="41850" rIns="41850" bIns="41850" anchor="ctr" anchorCtr="0">
                  <a:noAutofit/>
                </a:bodyPr>
                <a:lstStyle/>
                <a:p>
                  <a:pPr algn="ctr">
                    <a:buSzPts val="600"/>
                  </a:pPr>
                  <a:r>
                    <a:rPr lang="uk-UA" sz="1500" noProof="0" dirty="0">
                      <a:latin typeface="Montserrat" panose="00000500000000000000" pitchFamily="2" charset="-52"/>
                      <a:ea typeface="Montserrat SemiBold"/>
                      <a:cs typeface="Montserrat SemiBold"/>
                      <a:sym typeface="Montserrat SemiBold"/>
                    </a:rPr>
                    <a:t>з переліку об’єктів права комунальної власності, що не підлягають приватизації</a:t>
                  </a:r>
                  <a:endParaRPr lang="uk-UA" sz="1500" noProof="0" dirty="0">
                    <a:solidFill>
                      <a:schemeClr val="dk1"/>
                    </a:solidFill>
                    <a:latin typeface="Montserrat" panose="00000500000000000000" pitchFamily="2" charset="-52"/>
                    <a:ea typeface="Montserrat SemiBold"/>
                    <a:cs typeface="Montserrat SemiBold"/>
                    <a:sym typeface="Montserrat SemiBold"/>
                  </a:endParaRPr>
                </a:p>
              </p:txBody>
            </p:sp>
            <p:sp>
              <p:nvSpPr>
                <p:cNvPr id="183" name="Google Shape;183;p26"/>
                <p:cNvSpPr/>
                <p:nvPr/>
              </p:nvSpPr>
              <p:spPr>
                <a:xfrm>
                  <a:off x="2802604" y="1950469"/>
                  <a:ext cx="714299" cy="714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31550" tIns="31550" rIns="31550" bIns="3155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500"/>
                    <a:buFont typeface="Arial"/>
                    <a:buNone/>
                  </a:pPr>
                  <a:endParaRPr sz="5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4" name="Google Shape;184;p26"/>
              <p:cNvSpPr/>
              <p:nvPr/>
            </p:nvSpPr>
            <p:spPr>
              <a:xfrm>
                <a:off x="9333998" y="3062238"/>
                <a:ext cx="5330400" cy="89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chemeClr val="dk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endParaRPr>
              </a:p>
            </p:txBody>
          </p:sp>
          <p:sp>
            <p:nvSpPr>
              <p:cNvPr id="185" name="Google Shape;185;p26"/>
              <p:cNvSpPr/>
              <p:nvPr/>
            </p:nvSpPr>
            <p:spPr>
              <a:xfrm>
                <a:off x="11523503" y="2069878"/>
                <a:ext cx="453901" cy="4412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3F1E9"/>
                  </a:buClr>
                  <a:buSzPts val="1000"/>
                  <a:buFont typeface="Arial"/>
                  <a:buNone/>
                </a:pPr>
                <a:r>
                  <a:rPr lang="uk" sz="1700" b="1" i="0" u="none" strike="noStrike" cap="none" dirty="0">
                    <a:solidFill>
                      <a:srgbClr val="F3F1E9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2</a:t>
                </a:r>
                <a:endParaRPr sz="1700" b="1" i="0" u="none" strike="noStrike" cap="none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sp>
        <p:nvSpPr>
          <p:cNvPr id="2" name="Знак &quot;плюс&quot; 1">
            <a:extLst>
              <a:ext uri="{FF2B5EF4-FFF2-40B4-BE49-F238E27FC236}">
                <a16:creationId xmlns:a16="http://schemas.microsoft.com/office/drawing/2014/main" id="{02DCE58C-2349-7BAE-38E4-175F0CA1F3E8}"/>
              </a:ext>
            </a:extLst>
          </p:cNvPr>
          <p:cNvSpPr/>
          <p:nvPr/>
        </p:nvSpPr>
        <p:spPr>
          <a:xfrm>
            <a:off x="4066754" y="1774378"/>
            <a:ext cx="319668" cy="305265"/>
          </a:xfrm>
          <a:prstGeom prst="mathPlus">
            <a:avLst/>
          </a:prstGeom>
          <a:solidFill>
            <a:srgbClr val="23CB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n>
                <a:solidFill>
                  <a:srgbClr val="23CBB3"/>
                </a:solidFill>
              </a:ln>
              <a:solidFill>
                <a:srgbClr val="23CBB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4286</Words>
  <Application>Microsoft Office PowerPoint</Application>
  <PresentationFormat>Екран (16:9)</PresentationFormat>
  <Paragraphs>540</Paragraphs>
  <Slides>60</Slides>
  <Notes>59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60</vt:i4>
      </vt:variant>
    </vt:vector>
  </HeadingPairs>
  <TitlesOfParts>
    <vt:vector size="70" baseType="lpstr">
      <vt:lpstr>Times New Roman</vt:lpstr>
      <vt:lpstr>Montserrat SemiBold</vt:lpstr>
      <vt:lpstr>Wingdings</vt:lpstr>
      <vt:lpstr>Montserrat</vt:lpstr>
      <vt:lpstr>Montserrat Medium</vt:lpstr>
      <vt:lpstr>Calibri</vt:lpstr>
      <vt:lpstr>Quattrocento Sans</vt:lpstr>
      <vt:lpstr>Arial</vt:lpstr>
      <vt:lpstr>Simple Light</vt:lpstr>
      <vt:lpstr>Office Theme</vt:lpstr>
      <vt:lpstr>Презентація PowerPoint</vt:lpstr>
      <vt:lpstr>Презентація PowerPoint</vt:lpstr>
      <vt:lpstr>Презентація PowerPoint</vt:lpstr>
      <vt:lpstr>Коли ми починаємо працювати з узуфруктом?</vt:lpstr>
      <vt:lpstr>Презентація PowerPoint</vt:lpstr>
      <vt:lpstr>Що таке «узуфрукт»?</vt:lpstr>
      <vt:lpstr>Хто може бути «узуфруктарієм»?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Відображення в бухобліку 1: чим керуватись?</vt:lpstr>
      <vt:lpstr>Відображення в бухобліку 2: чим керуватись?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Покроковий алгоритм дій АТ/ТОВ (земля не оформлена)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DELL</dc:creator>
  <cp:lastModifiedBy>Сергій Шаршов</cp:lastModifiedBy>
  <cp:revision>2</cp:revision>
  <dcterms:modified xsi:type="dcterms:W3CDTF">2025-11-11T12:43:46Z</dcterms:modified>
</cp:coreProperties>
</file>