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61" r:id="rId3"/>
    <p:sldId id="262" r:id="rId4"/>
    <p:sldId id="258" r:id="rId5"/>
    <p:sldId id="263" r:id="rId6"/>
    <p:sldId id="260" r:id="rId7"/>
    <p:sldId id="293" r:id="rId8"/>
    <p:sldId id="296" r:id="rId9"/>
    <p:sldId id="331" r:id="rId10"/>
    <p:sldId id="302" r:id="rId11"/>
    <p:sldId id="320" r:id="rId12"/>
    <p:sldId id="322" r:id="rId13"/>
    <p:sldId id="323" r:id="rId14"/>
    <p:sldId id="324" r:id="rId15"/>
    <p:sldId id="330" r:id="rId16"/>
    <p:sldId id="298" r:id="rId17"/>
    <p:sldId id="299" r:id="rId18"/>
    <p:sldId id="304" r:id="rId19"/>
    <p:sldId id="305" r:id="rId20"/>
    <p:sldId id="306" r:id="rId21"/>
    <p:sldId id="325" r:id="rId22"/>
    <p:sldId id="312" r:id="rId23"/>
    <p:sldId id="307" r:id="rId24"/>
    <p:sldId id="308" r:id="rId25"/>
    <p:sldId id="326" r:id="rId26"/>
    <p:sldId id="314" r:id="rId27"/>
    <p:sldId id="327" r:id="rId28"/>
    <p:sldId id="328" r:id="rId29"/>
    <p:sldId id="329" r:id="rId30"/>
    <p:sldId id="301" r:id="rId31"/>
    <p:sldId id="309" r:id="rId32"/>
    <p:sldId id="310" r:id="rId33"/>
    <p:sldId id="311" r:id="rId34"/>
    <p:sldId id="313" r:id="rId35"/>
    <p:sldId id="316" r:id="rId36"/>
    <p:sldId id="317" r:id="rId37"/>
    <p:sldId id="303" r:id="rId38"/>
    <p:sldId id="259" r:id="rId39"/>
    <p:sldId id="294" r:id="rId40"/>
    <p:sldId id="318" r:id="rId41"/>
    <p:sldId id="319" r:id="rId42"/>
    <p:sldId id="321" r:id="rId43"/>
    <p:sldId id="291" r:id="rId44"/>
  </p:sldIdLst>
  <p:sldSz cx="12192000" cy="6858000"/>
  <p:notesSz cx="12192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xOiQ4lekm24rU49uZy2ZjI4B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874579C-FD51-40F5-B732-179E263025F5}">
  <a:tblStyle styleId="{2874579C-FD51-40F5-B732-179E263025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260" y="-3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3922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0a29ef60e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0a29ef60e_1_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fccb3dec8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3fccb3dec8_0_26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3fccb3dec8_0_260:notes"/>
          <p:cNvSpPr txBox="1">
            <a:spLocks noGrp="1"/>
          </p:cNvSpPr>
          <p:nvPr>
            <p:ph type="sldNum" idx="12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fccb3dec8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3fccb3dec8_0_26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3fccb3dec8_0_260:notes"/>
          <p:cNvSpPr txBox="1">
            <a:spLocks noGrp="1"/>
          </p:cNvSpPr>
          <p:nvPr>
            <p:ph type="sldNum" idx="12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fccb3dec8_0_23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3fccb3dec8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fccb3dec8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3fccb3dec8_0_24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latin typeface="Calibri"/>
                <a:ea typeface="Calibri"/>
                <a:cs typeface="Calibri"/>
                <a:sym typeface="Calibri"/>
              </a:rPr>
              <a:t>Можна додати інші форми представлення учасників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fccb3dec8_0_25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33fccb3dec8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fccb3dec8_0_23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33fccb3dec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fccb3dec8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3fccb3dec8_0_26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3fccb3dec8_0_260:notes"/>
          <p:cNvSpPr txBox="1">
            <a:spLocks noGrp="1"/>
          </p:cNvSpPr>
          <p:nvPr>
            <p:ph type="sldNum" idx="12"/>
          </p:nvPr>
        </p:nvSpPr>
        <p:spPr>
          <a:xfrm>
            <a:off x="6905979" y="6513910"/>
            <a:ext cx="52833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fccb3dec8_0_24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3fccb3dec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0a29ef60e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0a29ef60e_1_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0a29ef60e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0a29ef60e_1_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0a29ef60e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0a29ef60e_1_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0"/>
          <p:cNvSpPr txBox="1">
            <a:spLocks noGrp="1"/>
          </p:cNvSpPr>
          <p:nvPr>
            <p:ph type="title"/>
          </p:nvPr>
        </p:nvSpPr>
        <p:spPr>
          <a:xfrm>
            <a:off x="279082" y="253111"/>
            <a:ext cx="11633834" cy="5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EC7C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body" idx="1"/>
          </p:nvPr>
        </p:nvSpPr>
        <p:spPr>
          <a:xfrm>
            <a:off x="4358259" y="2201862"/>
            <a:ext cx="6782434" cy="258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F158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>
            <a:off x="279082" y="253111"/>
            <a:ext cx="11633834" cy="5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EC7C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279082" y="253111"/>
            <a:ext cx="11633834" cy="5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EC7C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2"/>
          </p:nvPr>
        </p:nvSpPr>
        <p:spPr>
          <a:xfrm>
            <a:off x="7767066" y="1131506"/>
            <a:ext cx="420624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001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3fccb3dec8_0_2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33fccb3dec8_0_2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33fccb3dec8_0_2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3fccb3dec8_0_596"/>
          <p:cNvSpPr txBox="1">
            <a:spLocks noGrp="1"/>
          </p:cNvSpPr>
          <p:nvPr>
            <p:ph type="title"/>
          </p:nvPr>
        </p:nvSpPr>
        <p:spPr>
          <a:xfrm>
            <a:off x="828133" y="593367"/>
            <a:ext cx="10535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3fccb3dec8_0_59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33fccb3dec8_0_59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g33fccb3dec8_0_5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33fccb3dec8_0_5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33fccb3dec8_0_5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/>
          <p:nvPr/>
        </p:nvSpPr>
        <p:spPr>
          <a:xfrm>
            <a:off x="0" y="6261100"/>
            <a:ext cx="12192000" cy="596900"/>
          </a:xfrm>
          <a:custGeom>
            <a:avLst/>
            <a:gdLst/>
            <a:ahLst/>
            <a:cxnLst/>
            <a:rect l="l" t="t" r="r" b="b"/>
            <a:pathLst>
              <a:path w="12192000" h="596900" extrusionOk="0">
                <a:moveTo>
                  <a:pt x="12192000" y="0"/>
                </a:moveTo>
                <a:lnTo>
                  <a:pt x="0" y="0"/>
                </a:lnTo>
                <a:lnTo>
                  <a:pt x="0" y="596896"/>
                </a:lnTo>
                <a:lnTo>
                  <a:pt x="12192000" y="5968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9"/>
          <p:cNvSpPr txBox="1">
            <a:spLocks noGrp="1"/>
          </p:cNvSpPr>
          <p:nvPr>
            <p:ph type="title"/>
          </p:nvPr>
        </p:nvSpPr>
        <p:spPr>
          <a:xfrm>
            <a:off x="279082" y="253111"/>
            <a:ext cx="11633834" cy="5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EC7C3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body" idx="1"/>
          </p:nvPr>
        </p:nvSpPr>
        <p:spPr>
          <a:xfrm>
            <a:off x="4358259" y="2201862"/>
            <a:ext cx="6782434" cy="258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F1582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876" y="966647"/>
            <a:ext cx="2753819" cy="30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>
            <a:spLocks noGrp="1"/>
          </p:cNvSpPr>
          <p:nvPr>
            <p:ph type="title"/>
          </p:nvPr>
        </p:nvSpPr>
        <p:spPr>
          <a:xfrm>
            <a:off x="4358259" y="886840"/>
            <a:ext cx="3862070" cy="8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1800">
                <a:solidFill>
                  <a:srgbClr val="366DA6"/>
                </a:solidFill>
              </a:rPr>
              <a:t>ШВЕЙЦАРСЬКО-УКРАЇНСЬКИЙ ПРОЄКТ </a:t>
            </a:r>
            <a:r>
              <a:rPr lang="uk-UA" sz="1800">
                <a:solidFill>
                  <a:srgbClr val="252525"/>
                </a:solidFill>
              </a:rPr>
              <a:t>ДЕЦЕНТРАЛІЗАЦІЯ ДЛЯ РОЗВИТКУ ДЕМОКРАТИЧНОЇ ОСВІТИ</a:t>
            </a:r>
            <a:endParaRPr sz="1800"/>
          </a:p>
        </p:txBody>
      </p:sp>
      <p:sp>
        <p:nvSpPr>
          <p:cNvPr id="57" name="Google Shape;57;p1"/>
          <p:cNvSpPr txBox="1">
            <a:spLocks noGrp="1"/>
          </p:cNvSpPr>
          <p:nvPr>
            <p:ph type="body" idx="1"/>
          </p:nvPr>
        </p:nvSpPr>
        <p:spPr>
          <a:xfrm>
            <a:off x="4455746" y="2646991"/>
            <a:ext cx="7538100" cy="11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28600" lvl="0" indent="0" algn="ctr">
              <a:lnSpc>
                <a:spcPct val="90000"/>
              </a:lnSpc>
              <a:buClr>
                <a:srgbClr val="262626"/>
              </a:buClr>
              <a:buSzPts val="3600"/>
            </a:pPr>
            <a:r>
              <a:rPr lang="ru-RU" sz="4265" dirty="0" err="1">
                <a:solidFill>
                  <a:srgbClr val="2F5496"/>
                </a:solidFill>
              </a:rPr>
              <a:t>Моніторинг</a:t>
            </a:r>
            <a:r>
              <a:rPr lang="ru-RU" sz="4265" dirty="0">
                <a:solidFill>
                  <a:srgbClr val="2F5496"/>
                </a:solidFill>
              </a:rPr>
              <a:t> та </a:t>
            </a:r>
            <a:r>
              <a:rPr lang="ru-RU" sz="4265" dirty="0" err="1">
                <a:solidFill>
                  <a:srgbClr val="2F5496"/>
                </a:solidFill>
              </a:rPr>
              <a:t>оцінка</a:t>
            </a:r>
            <a:r>
              <a:rPr lang="ru-RU" sz="4265" dirty="0">
                <a:solidFill>
                  <a:srgbClr val="2F5496"/>
                </a:solidFill>
              </a:rPr>
              <a:t> </a:t>
            </a:r>
            <a:r>
              <a:rPr lang="ru-RU" sz="4265" dirty="0" err="1">
                <a:solidFill>
                  <a:srgbClr val="2F5496"/>
                </a:solidFill>
              </a:rPr>
              <a:t>реалізації</a:t>
            </a:r>
            <a:r>
              <a:rPr lang="ru-RU" sz="4265" dirty="0">
                <a:solidFill>
                  <a:srgbClr val="2F5496"/>
                </a:solidFill>
              </a:rPr>
              <a:t> плану </a:t>
            </a:r>
            <a:r>
              <a:rPr lang="ru-RU" sz="4265" dirty="0" err="1">
                <a:solidFill>
                  <a:srgbClr val="2F5496"/>
                </a:solidFill>
              </a:rPr>
              <a:t>відновлення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5378450"/>
            <a:ext cx="1263650" cy="5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02850" y="5391150"/>
            <a:ext cx="9842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27350" y="5410200"/>
            <a:ext cx="2032000" cy="5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57850" y="5441950"/>
            <a:ext cx="197485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85150" y="5473700"/>
            <a:ext cx="1250950" cy="3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5;g340a29ef60e_1_20"/>
          <p:cNvSpPr txBox="1"/>
          <p:nvPr/>
        </p:nvSpPr>
        <p:spPr>
          <a:xfrm>
            <a:off x="1027200" y="143800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ПРИКЛАДИ ІНДИКАТОРІВ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004315"/>
              </p:ext>
            </p:extLst>
          </p:nvPr>
        </p:nvGraphicFramePr>
        <p:xfrm>
          <a:off x="108857" y="824169"/>
          <a:ext cx="12004766" cy="5516880"/>
        </p:xfrm>
        <a:graphic>
          <a:graphicData uri="http://schemas.openxmlformats.org/drawingml/2006/table">
            <a:tbl>
              <a:tblPr firstRow="1" bandRow="1">
                <a:tableStyleId>{2874579C-FD51-40F5-B732-179E263025F5}</a:tableStyleId>
              </a:tblPr>
              <a:tblGrid>
                <a:gridCol w="4102859"/>
                <a:gridCol w="7901907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Сфера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Приклади індикаторів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Відновлення житлової інфраструктури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кількість демонтованих об'єктів, відновлених будівель, загальна площа відремонтованих та новозбудованих приміщень, а також рівень енергоефективності нових об'єктів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Критична, транспортна та комунікаційна інфраструктура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протяжність нових комунікаційних ліній і доріг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Безпека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 smtClean="0"/>
                        <a:t>кількість нових або модернізованих </a:t>
                      </a:r>
                      <a:r>
                        <a:rPr lang="uk-UA" sz="2000" dirty="0" err="1" smtClean="0"/>
                        <a:t>укриттів</a:t>
                      </a:r>
                      <a:r>
                        <a:rPr lang="uk-UA" sz="2000" dirty="0" smtClean="0"/>
                        <a:t>, місць у них, ефективність системи оповіщення та кількість проведених навчань з цивільного захисту.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Економічне відновлення громади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кількість новостворених робочих місць, рівень залучених інвестицій та кількість створених суб’єктів підприємницької діяльності.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Освіта та культура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оновлення закладів, доступність та якість послуг, а також привабливість цих послуг через кількість учасників заходів.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Соціальні та адміністративні послуги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 smtClean="0"/>
                        <a:t>кількість осіб, які отримали доступ до оновлених послуг, і рівень задоволеності ними.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16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g340a29ef60e_1_20"/>
          <p:cNvSpPr txBox="1"/>
          <p:nvPr/>
        </p:nvSpPr>
        <p:spPr>
          <a:xfrm>
            <a:off x="1027200" y="143800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ФОРМУЛЮВАННЯ ІНДИКАТОРІВ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87070"/>
              </p:ext>
            </p:extLst>
          </p:nvPr>
        </p:nvGraphicFramePr>
        <p:xfrm>
          <a:off x="307159" y="779174"/>
          <a:ext cx="11491141" cy="5308600"/>
        </p:xfrm>
        <a:graphic>
          <a:graphicData uri="http://schemas.openxmlformats.org/drawingml/2006/table">
            <a:tbl>
              <a:tblPr firstRow="1" bandRow="1">
                <a:tableStyleId>{2874579C-FD51-40F5-B732-179E263025F5}</a:tableStyleId>
              </a:tblPr>
              <a:tblGrid>
                <a:gridCol w="3558902"/>
                <a:gridCol w="3078480"/>
                <a:gridCol w="48537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FF0000"/>
                          </a:solidFill>
                        </a:rPr>
                        <a:t>НЕКОРЕКТНО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ПОМИЛКА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rgbClr val="00B050"/>
                          </a:solidFill>
                        </a:rPr>
                        <a:t>КОРЕКТНО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239037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 smtClean="0"/>
                        <a:t>Підвищити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рівень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задоволеності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мешканців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громадськими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послугами</a:t>
                      </a:r>
                      <a:r>
                        <a:rPr lang="ru-RU" sz="1800" dirty="0" smtClean="0"/>
                        <a:t> на 20%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 smtClean="0"/>
                        <a:t>Відсутність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механізму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збору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даних</a:t>
                      </a:r>
                      <a:r>
                        <a:rPr lang="ru-RU" sz="1800" dirty="0" smtClean="0"/>
                        <a:t>. </a:t>
                      </a:r>
                    </a:p>
                    <a:p>
                      <a:pPr algn="just"/>
                      <a:r>
                        <a:rPr lang="ru-RU" sz="1800" dirty="0" smtClean="0"/>
                        <a:t>Не </a:t>
                      </a:r>
                      <a:r>
                        <a:rPr lang="ru-RU" sz="1800" dirty="0" err="1" smtClean="0"/>
                        <a:t>визначено</a:t>
                      </a:r>
                      <a:r>
                        <a:rPr lang="ru-RU" sz="1800" dirty="0" smtClean="0"/>
                        <a:t>, як буде </a:t>
                      </a:r>
                      <a:r>
                        <a:rPr lang="ru-RU" sz="1800" dirty="0" err="1" smtClean="0"/>
                        <a:t>вимірюватися</a:t>
                      </a:r>
                      <a:r>
                        <a:rPr lang="ru-RU" sz="1800" dirty="0" smtClean="0"/>
                        <a:t> «</a:t>
                      </a:r>
                      <a:r>
                        <a:rPr lang="ru-RU" sz="1800" dirty="0" err="1" smtClean="0"/>
                        <a:t>рівень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задоволеності</a:t>
                      </a:r>
                      <a:r>
                        <a:rPr lang="ru-RU" sz="1800" dirty="0" smtClean="0"/>
                        <a:t>».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Провести </a:t>
                      </a:r>
                      <a:r>
                        <a:rPr lang="ru-RU" sz="1800" dirty="0" err="1" smtClean="0"/>
                        <a:t>щорічне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опитування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мешканців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громади</a:t>
                      </a:r>
                      <a:r>
                        <a:rPr lang="ru-RU" sz="1800" dirty="0" smtClean="0"/>
                        <a:t> (</a:t>
                      </a:r>
                      <a:r>
                        <a:rPr lang="ru-RU" sz="1800" dirty="0" err="1" smtClean="0"/>
                        <a:t>мінімум</a:t>
                      </a:r>
                      <a:r>
                        <a:rPr lang="ru-RU" sz="1800" dirty="0" smtClean="0"/>
                        <a:t> 1 000 </a:t>
                      </a:r>
                      <a:r>
                        <a:rPr lang="ru-RU" sz="1800" dirty="0" err="1" smtClean="0"/>
                        <a:t>осіб</a:t>
                      </a:r>
                      <a:r>
                        <a:rPr lang="ru-RU" sz="1800" dirty="0" smtClean="0"/>
                        <a:t>) та </a:t>
                      </a:r>
                      <a:r>
                        <a:rPr lang="ru-RU" sz="1800" dirty="0" err="1" smtClean="0"/>
                        <a:t>досягти</a:t>
                      </a:r>
                      <a:r>
                        <a:rPr lang="ru-RU" sz="1800" dirty="0" smtClean="0"/>
                        <a:t> 70% </a:t>
                      </a:r>
                      <a:r>
                        <a:rPr lang="ru-RU" sz="1800" dirty="0" err="1" smtClean="0"/>
                        <a:t>позитивних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оцінок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якості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послуг</a:t>
                      </a:r>
                      <a:r>
                        <a:rPr lang="ru-RU" sz="1800" dirty="0" smtClean="0"/>
                        <a:t> у 2026 </a:t>
                      </a:r>
                      <a:r>
                        <a:rPr lang="ru-RU" sz="1800" dirty="0" err="1" smtClean="0"/>
                        <a:t>році</a:t>
                      </a:r>
                      <a:r>
                        <a:rPr lang="ru-RU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800" dirty="0" smtClean="0"/>
                        <a:t>Підвищити рівень життя мешканців громади</a:t>
                      </a:r>
                    </a:p>
                    <a:p>
                      <a:pPr algn="just"/>
                      <a:r>
                        <a:rPr lang="uk-UA" sz="1800" dirty="0" smtClean="0"/>
                        <a:t>Розвиток економічного потенціалу громади</a:t>
                      </a:r>
                    </a:p>
                    <a:p>
                      <a:pPr algn="just"/>
                      <a:r>
                        <a:rPr lang="uk-UA" sz="1800" dirty="0" smtClean="0"/>
                        <a:t>Збільшення кількості інвестицій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 smtClean="0"/>
                        <a:t>Немає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конкретних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критеріїв</a:t>
                      </a:r>
                      <a:r>
                        <a:rPr lang="ru-RU" sz="1800" dirty="0" smtClean="0"/>
                        <a:t>, за </a:t>
                      </a:r>
                      <a:r>
                        <a:rPr lang="ru-RU" sz="1800" dirty="0" err="1" smtClean="0"/>
                        <a:t>якими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можна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оцінити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успіх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pPr algn="just"/>
                      <a:r>
                        <a:rPr lang="ru-RU" sz="1800" dirty="0" err="1" smtClean="0"/>
                        <a:t>Відсутні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числові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показники</a:t>
                      </a:r>
                      <a:r>
                        <a:rPr lang="ru-RU" sz="1800" dirty="0" smtClean="0"/>
                        <a:t> та </a:t>
                      </a:r>
                      <a:r>
                        <a:rPr lang="ru-RU" sz="1800" dirty="0" err="1" smtClean="0"/>
                        <a:t>часові</a:t>
                      </a:r>
                      <a:r>
                        <a:rPr lang="ru-RU" sz="1800" dirty="0" smtClean="0"/>
                        <a:t> рамки.</a:t>
                      </a:r>
                    </a:p>
                    <a:p>
                      <a:pPr algn="just"/>
                      <a:r>
                        <a:rPr lang="ru-RU" sz="1800" dirty="0" err="1" smtClean="0"/>
                        <a:t>Неможливо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виміряти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чи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порівняти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результати</a:t>
                      </a:r>
                      <a:r>
                        <a:rPr lang="ru-RU" sz="180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 smtClean="0"/>
                        <a:t>Збільшити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середню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заробітну</a:t>
                      </a:r>
                      <a:r>
                        <a:rPr lang="ru-RU" sz="1800" dirty="0" smtClean="0"/>
                        <a:t> плату </a:t>
                      </a:r>
                      <a:r>
                        <a:rPr lang="ru-RU" sz="1800" dirty="0" err="1" smtClean="0"/>
                        <a:t>мешканців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громади</a:t>
                      </a:r>
                      <a:r>
                        <a:rPr lang="ru-RU" sz="1800" dirty="0" smtClean="0"/>
                        <a:t> на 15% до 2027 року.</a:t>
                      </a:r>
                    </a:p>
                    <a:p>
                      <a:pPr algn="just"/>
                      <a:r>
                        <a:rPr lang="ru-RU" sz="1800" dirty="0" err="1" smtClean="0"/>
                        <a:t>Привернути</a:t>
                      </a:r>
                      <a:r>
                        <a:rPr lang="ru-RU" sz="1800" dirty="0" smtClean="0"/>
                        <a:t> не </a:t>
                      </a:r>
                      <a:r>
                        <a:rPr lang="ru-RU" sz="1800" dirty="0" err="1" smtClean="0"/>
                        <a:t>менше</a:t>
                      </a:r>
                      <a:r>
                        <a:rPr lang="ru-RU" sz="1800" dirty="0" smtClean="0"/>
                        <a:t> 5 </a:t>
                      </a:r>
                      <a:r>
                        <a:rPr lang="ru-RU" sz="1800" dirty="0" err="1" smtClean="0"/>
                        <a:t>нових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інвесторів</a:t>
                      </a:r>
                      <a:r>
                        <a:rPr lang="ru-RU" sz="1800" dirty="0" smtClean="0"/>
                        <a:t> та </a:t>
                      </a:r>
                      <a:r>
                        <a:rPr lang="ru-RU" sz="1800" dirty="0" err="1" smtClean="0"/>
                        <a:t>залучити</a:t>
                      </a:r>
                      <a:r>
                        <a:rPr lang="ru-RU" sz="1800" dirty="0" smtClean="0"/>
                        <a:t> $10 млн </a:t>
                      </a:r>
                      <a:r>
                        <a:rPr lang="ru-RU" sz="1800" dirty="0" err="1" smtClean="0"/>
                        <a:t>інвестицій</a:t>
                      </a:r>
                      <a:r>
                        <a:rPr lang="ru-RU" sz="1800" dirty="0" smtClean="0"/>
                        <a:t> до 2026 року.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 smtClean="0"/>
                        <a:t>Підвищити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рівень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зайнятості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населення</a:t>
                      </a:r>
                      <a:r>
                        <a:rPr lang="ru-RU" sz="1800" dirty="0" smtClean="0"/>
                        <a:t> на 10%</a:t>
                      </a:r>
                    </a:p>
                    <a:p>
                      <a:pPr algn="just"/>
                      <a:r>
                        <a:rPr lang="ru-RU" sz="1800" dirty="0" err="1" smtClean="0"/>
                        <a:t>Зменшити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рівень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безробіття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Не </a:t>
                      </a:r>
                      <a:r>
                        <a:rPr lang="ru-RU" sz="1800" dirty="0" err="1" smtClean="0"/>
                        <a:t>вказано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від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якого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рівня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вимірюється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зміна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pPr algn="just"/>
                      <a:r>
                        <a:rPr lang="ru-RU" sz="1800" dirty="0" err="1" smtClean="0"/>
                        <a:t>Важко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оцінити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чи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досягнуто</a:t>
                      </a:r>
                      <a:r>
                        <a:rPr lang="ru-RU" sz="1800" dirty="0" smtClean="0"/>
                        <a:t> мети.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 smtClean="0"/>
                        <a:t>Знизити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рівень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безробіття</a:t>
                      </a:r>
                      <a:r>
                        <a:rPr lang="ru-RU" sz="1800" dirty="0" smtClean="0"/>
                        <a:t> з 8% до 6% до 2026 року.</a:t>
                      </a:r>
                    </a:p>
                    <a:p>
                      <a:pPr algn="just"/>
                      <a:r>
                        <a:rPr lang="ru-RU" sz="1800" dirty="0" err="1" smtClean="0"/>
                        <a:t>Збільшити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кількість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офіційно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працевлаштованих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мешканців</a:t>
                      </a:r>
                      <a:r>
                        <a:rPr lang="ru-RU" sz="1800" dirty="0" smtClean="0"/>
                        <a:t> з 5 000 до 6 000 </a:t>
                      </a:r>
                      <a:r>
                        <a:rPr lang="ru-RU" sz="1800" dirty="0" err="1" smtClean="0"/>
                        <a:t>осіб</a:t>
                      </a:r>
                      <a:r>
                        <a:rPr lang="ru-RU" sz="1800" dirty="0" smtClean="0"/>
                        <a:t> до 2027 року.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6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095" y="6418362"/>
            <a:ext cx="4371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https://koblivska-gromada.gov.ua/news/1718173660/</a:t>
            </a:r>
          </a:p>
        </p:txBody>
      </p:sp>
      <p:sp>
        <p:nvSpPr>
          <p:cNvPr id="4" name="Google Shape;135;g340a29ef60e_1_20"/>
          <p:cNvSpPr txBox="1"/>
          <p:nvPr/>
        </p:nvSpPr>
        <p:spPr>
          <a:xfrm>
            <a:off x="1027200" y="143800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ПРИКЛАД </a:t>
            </a:r>
            <a:r>
              <a:rPr lang="uk-UA" sz="4265" b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Коблівська</a:t>
            </a: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громада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9" y="1153471"/>
            <a:ext cx="7162785" cy="45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9" y="1383560"/>
            <a:ext cx="4475200" cy="41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4249205"/>
            <a:ext cx="2100263" cy="205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6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095" y="6418362"/>
            <a:ext cx="4371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https://koblivska-gromada.gov.ua/news/1718173660/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825500"/>
            <a:ext cx="12074392" cy="525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35;g340a29ef60e_1_20"/>
          <p:cNvSpPr txBox="1"/>
          <p:nvPr/>
        </p:nvSpPr>
        <p:spPr>
          <a:xfrm>
            <a:off x="1027200" y="143800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ПРИКЛАД </a:t>
            </a:r>
            <a:r>
              <a:rPr lang="uk-UA" sz="4265" b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Коблівська</a:t>
            </a: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громада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71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" y="98424"/>
            <a:ext cx="52564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35;g340a29ef60e_1_20"/>
          <p:cNvSpPr txBox="1"/>
          <p:nvPr/>
        </p:nvSpPr>
        <p:spPr>
          <a:xfrm>
            <a:off x="1027200" y="143800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ПРИКЛАД </a:t>
            </a:r>
            <a:r>
              <a:rPr lang="uk-UA" sz="4265" b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Бобровицька</a:t>
            </a: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громада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2250" y="6355090"/>
            <a:ext cx="10102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https://rada.info/upload/users_files/04061990/34d3d887fad4d30bf294c06c5bbb3aa8.pdf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" y="4497663"/>
            <a:ext cx="1714500" cy="169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57" y="1381930"/>
            <a:ext cx="6280785" cy="47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29250" y="89409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Індикатори</a:t>
            </a:r>
            <a:r>
              <a:rPr lang="ru-RU" b="1" dirty="0" smtClean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 smtClean="0"/>
              <a:t>проєктів</a:t>
            </a:r>
            <a:r>
              <a:rPr lang="ru-RU" b="1" dirty="0" smtClean="0"/>
              <a:t> </a:t>
            </a:r>
            <a:r>
              <a:rPr lang="ru-RU" b="1" dirty="0" err="1"/>
              <a:t>етапу</a:t>
            </a:r>
            <a:r>
              <a:rPr lang="ru-RU" b="1" dirty="0"/>
              <a:t> </a:t>
            </a:r>
            <a:r>
              <a:rPr lang="ru-RU" b="1" dirty="0" smtClean="0"/>
              <a:t>«</a:t>
            </a:r>
            <a:r>
              <a:rPr lang="ru-RU" b="1" dirty="0" err="1" smtClean="0"/>
              <a:t>Невідкладне</a:t>
            </a:r>
            <a:r>
              <a:rPr lang="ru-RU" b="1" dirty="0" smtClean="0"/>
              <a:t> </a:t>
            </a:r>
            <a:r>
              <a:rPr lang="ru-RU" b="1" dirty="0" err="1" smtClean="0"/>
              <a:t>реагування</a:t>
            </a:r>
            <a:r>
              <a:rPr lang="ru-RU" b="1" dirty="0" smtClean="0"/>
              <a:t>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294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519"/>
            <a:ext cx="6313488" cy="483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35;g340a29ef60e_1_20"/>
          <p:cNvSpPr txBox="1"/>
          <p:nvPr/>
        </p:nvSpPr>
        <p:spPr>
          <a:xfrm>
            <a:off x="1027200" y="143800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ПРИКЛАД </a:t>
            </a:r>
            <a:r>
              <a:rPr lang="uk-UA" sz="4265" b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Бериславська</a:t>
            </a: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громада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6285240"/>
            <a:ext cx="10299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https://berislav-mr.gov.ua/wp-content/uploads/2023/08/Plan-vidnovlennya-ta-rozvytku-Beryslavskoyi-miskoyi-terytorialnoyi-gromady.pdf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902" y="4451350"/>
            <a:ext cx="1713603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32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388" y="1600222"/>
            <a:ext cx="11346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Громада запланувала реконструкцію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системи водопостачання.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Вам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потрібно визначити 3 ключові індикатори для моніторингу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проєкту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пояснити, як вони будуть відстежуватися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Формулювання: </a:t>
            </a: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найменування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				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водонапорна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вежа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одиниця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вимірювання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одиниці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штуки</a:t>
            </a: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прогнозоване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цільове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значення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10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2480" y="235099"/>
            <a:ext cx="5001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2"/>
                </a:solidFill>
              </a:rPr>
              <a:t>Практичне завдання 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914" y="1366038"/>
            <a:ext cx="112384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/>
          </a:p>
          <a:p>
            <a:r>
              <a:rPr lang="uk-UA" sz="2000" dirty="0" smtClean="0"/>
              <a:t>1. </a:t>
            </a:r>
            <a:r>
              <a:rPr lang="uk-UA" sz="2000" dirty="0"/>
              <a:t>Кількість встановлених фільтраційних станцій (10 об’єктів у </a:t>
            </a:r>
            <a:r>
              <a:rPr lang="uk-UA" sz="2000" dirty="0" smtClean="0"/>
              <a:t>2025 </a:t>
            </a:r>
            <a:r>
              <a:rPr lang="uk-UA" sz="2000" dirty="0"/>
              <a:t>році</a:t>
            </a:r>
            <a:r>
              <a:rPr lang="uk-UA" sz="2000" dirty="0" smtClean="0"/>
              <a:t>).</a:t>
            </a:r>
          </a:p>
          <a:p>
            <a:endParaRPr lang="uk-UA" sz="2000" dirty="0"/>
          </a:p>
          <a:p>
            <a:r>
              <a:rPr lang="uk-UA" sz="2000" dirty="0" smtClean="0"/>
              <a:t>2. </a:t>
            </a:r>
            <a:r>
              <a:rPr lang="uk-UA" sz="2000" dirty="0"/>
              <a:t>Відсоток мешканців, які отримали доступ до якісної води (80% домогосподарств</a:t>
            </a:r>
            <a:r>
              <a:rPr lang="uk-UA" sz="2000" dirty="0" smtClean="0"/>
              <a:t>).</a:t>
            </a:r>
          </a:p>
          <a:p>
            <a:endParaRPr lang="uk-UA" sz="2000" dirty="0"/>
          </a:p>
          <a:p>
            <a:r>
              <a:rPr lang="uk-UA" sz="2000" dirty="0" smtClean="0"/>
              <a:t>3. </a:t>
            </a:r>
            <a:r>
              <a:rPr lang="uk-UA" sz="2000" dirty="0"/>
              <a:t>Рівень задоволеності громади (опитування мешканців, мета – не менше 70% позитивних відгуків</a:t>
            </a:r>
            <a:r>
              <a:rPr lang="uk-UA" sz="2000" dirty="0" smtClean="0"/>
              <a:t>).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0230" y="349032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/>
                </a:solidFill>
              </a:rPr>
              <a:t>Приклад </a:t>
            </a:r>
            <a:r>
              <a:rPr lang="uk-UA" dirty="0" smtClean="0"/>
              <a:t> </a:t>
            </a:r>
            <a:r>
              <a:rPr lang="uk-UA" sz="3600" b="1" dirty="0">
                <a:solidFill>
                  <a:schemeClr val="bg2"/>
                </a:solidFill>
              </a:rPr>
              <a:t>відповіді:</a:t>
            </a:r>
          </a:p>
        </p:txBody>
      </p:sp>
    </p:spTree>
    <p:extLst>
      <p:ext uri="{BB962C8B-B14F-4D97-AF65-F5344CB8AC3E}">
        <p14:creationId xmlns:p14="http://schemas.microsoft.com/office/powerpoint/2010/main" val="266365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0a29ef60e_1_20"/>
          <p:cNvSpPr txBox="1"/>
          <p:nvPr/>
        </p:nvSpPr>
        <p:spPr>
          <a:xfrm>
            <a:off x="258750" y="985000"/>
            <a:ext cx="11834100" cy="122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sz="3365" b="1" dirty="0" err="1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3365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процес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систематичного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збору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аналізу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інформації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про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хід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реалізації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плану </a:t>
            </a:r>
            <a:r>
              <a:rPr lang="ru-RU" sz="3365" b="1" dirty="0" err="1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відновлення</a:t>
            </a:r>
            <a:r>
              <a:rPr lang="ru-RU" sz="3365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365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40a29ef60e_1_20"/>
          <p:cNvSpPr txBox="1"/>
          <p:nvPr/>
        </p:nvSpPr>
        <p:spPr>
          <a:xfrm>
            <a:off x="1027200" y="143800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МОНІТОРИНГ</a:t>
            </a:r>
            <a:endParaRPr sz="4265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40a29ef60e_1_20"/>
          <p:cNvSpPr txBox="1"/>
          <p:nvPr/>
        </p:nvSpPr>
        <p:spPr>
          <a:xfrm>
            <a:off x="345000" y="3957150"/>
            <a:ext cx="11502000" cy="122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sz="3365" b="1" dirty="0" err="1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3365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аналіз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досягнутих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результатів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порівняння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їх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із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запланованими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цілями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оцінка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довгострокового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впливу</a:t>
            </a:r>
            <a:r>
              <a:rPr lang="ru-RU" sz="3365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5" name="Google Shape;135;g340a29ef60e_1_20"/>
          <p:cNvSpPr txBox="1"/>
          <p:nvPr/>
        </p:nvSpPr>
        <p:spPr>
          <a:xfrm>
            <a:off x="944468" y="2865229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ОЦІНКА</a:t>
            </a:r>
            <a:endParaRPr sz="4265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262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g340a29ef60e_1_29"/>
          <p:cNvGraphicFramePr/>
          <p:nvPr>
            <p:extLst>
              <p:ext uri="{D42A27DB-BD31-4B8C-83A1-F6EECF244321}">
                <p14:modId xmlns:p14="http://schemas.microsoft.com/office/powerpoint/2010/main" val="2112256141"/>
              </p:ext>
            </p:extLst>
          </p:nvPr>
        </p:nvGraphicFramePr>
        <p:xfrm>
          <a:off x="255839" y="2009653"/>
          <a:ext cx="11782250" cy="2179175"/>
        </p:xfrm>
        <a:graphic>
          <a:graphicData uri="http://schemas.openxmlformats.org/drawingml/2006/table">
            <a:tbl>
              <a:tblPr>
                <a:noFill/>
                <a:tableStyleId>{2874579C-FD51-40F5-B732-179E263025F5}</a:tableStyleId>
              </a:tblPr>
              <a:tblGrid>
                <a:gridCol w="5891125"/>
                <a:gridCol w="5891125"/>
              </a:tblGrid>
              <a:tr h="767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3365" b="1" dirty="0" smtClean="0">
                          <a:solidFill>
                            <a:srgbClr val="F158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Моніторинг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uk-UA" sz="3365" b="1" dirty="0" smtClean="0">
                          <a:solidFill>
                            <a:srgbClr val="F158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Оцінка</a:t>
                      </a:r>
                      <a:endParaRPr dirty="0"/>
                    </a:p>
                  </a:txBody>
                  <a:tcPr marL="91425" marR="91425" marT="91425" marB="91425"/>
                </a:tc>
              </a:tr>
              <a:tr h="14119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dirty="0" smtClean="0"/>
                        <a:t>Щотижня перевіряємо, скільки метрів дороги відремонтовано</a:t>
                      </a:r>
                      <a:endParaRPr sz="2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400" dirty="0" smtClean="0"/>
                        <a:t>Після ремонту рівень ДТП зменшився на 30% у порівнянні з попереднім роком</a:t>
                      </a:r>
                      <a:endParaRPr sz="2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79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fccb3dec8_0_248"/>
          <p:cNvSpPr txBox="1">
            <a:spLocks noGrp="1"/>
          </p:cNvSpPr>
          <p:nvPr>
            <p:ph type="title"/>
          </p:nvPr>
        </p:nvSpPr>
        <p:spPr>
          <a:xfrm>
            <a:off x="1909483" y="288567"/>
            <a:ext cx="9042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alibri"/>
              <a:buNone/>
            </a:pPr>
            <a:r>
              <a:rPr lang="uk-UA" sz="4265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ЗНАЙОМСТВО З УЧАСНИКАМИ</a:t>
            </a:r>
            <a:endParaRPr sz="4265" b="1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33fccb3dec8_0_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73" y="2396889"/>
            <a:ext cx="3432244" cy="257086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3fccb3dec8_0_248"/>
          <p:cNvSpPr txBox="1"/>
          <p:nvPr/>
        </p:nvSpPr>
        <p:spPr>
          <a:xfrm>
            <a:off x="3693517" y="1075832"/>
            <a:ext cx="8121600" cy="3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4"/>
              <a:buFont typeface="Calibri"/>
              <a:buAutoNum type="arabicPeriod"/>
            </a:pPr>
            <a:r>
              <a:rPr lang="uk-UA" sz="3734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Ім’я</a:t>
            </a:r>
            <a:r>
              <a:rPr lang="uk-UA" sz="3734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прізвище.</a:t>
            </a:r>
            <a:endParaRPr sz="3734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4"/>
              <a:buFont typeface="Calibri"/>
              <a:buAutoNum type="arabicPeriod"/>
            </a:pPr>
            <a:r>
              <a:rPr lang="uk-UA" sz="3734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Організація.</a:t>
            </a:r>
            <a:endParaRPr sz="3734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uk-UA" sz="373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Територіальна громада та область</a:t>
            </a:r>
            <a:endParaRPr sz="3600" b="1" i="0" dirty="0">
              <a:solidFill>
                <a:srgbClr val="222A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97" y="855452"/>
            <a:ext cx="11247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Результати виконання плану відновлення та розвитку регіонів і планів відновлення та розвитку територіальних громад визначаються на підставі проведення </a:t>
            </a:r>
            <a:r>
              <a:rPr lang="uk-UA" sz="2400" b="1" dirty="0">
                <a:solidFill>
                  <a:schemeClr val="accent6"/>
                </a:solidFill>
              </a:rPr>
              <a:t>моніторингу шляхом порівняння фактичних і прогнозних значень індикаторів оцінювання виконання завдань, проведення заходів та реалізації проектів регіонального (місцевого) розвитку.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593" y="3342884"/>
            <a:ext cx="112950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Сільські, селищні, міські ради та військові адміністрації населених пунктів (у разі їх утворення) </a:t>
            </a:r>
            <a:r>
              <a:rPr lang="uk-UA" sz="2400" b="1" dirty="0">
                <a:solidFill>
                  <a:schemeClr val="accent6"/>
                </a:solidFill>
              </a:rPr>
              <a:t>проводять моніторинг і оцінювання </a:t>
            </a:r>
            <a:r>
              <a:rPr lang="uk-UA" sz="2400" dirty="0"/>
              <a:t>реалізації плану відновлення та розвитку відповідних територіальних громад та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до 1 лютого </a:t>
            </a:r>
            <a:r>
              <a:rPr lang="uk-UA" sz="2400" dirty="0"/>
              <a:t>оприлюднюють на своєму офіційному веб-сайті узагальнений звіт про виконання плану відновлення та розвитку територіальної громади за відповідний період.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92018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96" y="1041088"/>
            <a:ext cx="116678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Моніторинг виконання Плану відновлення та розвитку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територіальної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громади</a:t>
            </a:r>
            <a:r>
              <a:rPr lang="uk-UA" sz="2400" dirty="0"/>
              <a:t> </a:t>
            </a:r>
            <a:r>
              <a:rPr lang="uk-UA" sz="2400" dirty="0" smtClean="0"/>
              <a:t>– це комплекс </a:t>
            </a:r>
            <a:r>
              <a:rPr lang="uk-UA" sz="2400" dirty="0"/>
              <a:t>заходів, спрямованих на збір та аналіз інформації про прогрес у впровадженні </a:t>
            </a:r>
            <a:r>
              <a:rPr lang="uk-UA" sz="2400" dirty="0" err="1" smtClean="0"/>
              <a:t>проєктів</a:t>
            </a:r>
            <a:r>
              <a:rPr lang="uk-UA" sz="2400" dirty="0" smtClean="0"/>
              <a:t> розвитку</a:t>
            </a:r>
            <a:r>
              <a:rPr lang="uk-UA" sz="2400" dirty="0"/>
              <a:t>. </a:t>
            </a:r>
            <a:endParaRPr lang="uk-UA" sz="2400" dirty="0" smtClean="0"/>
          </a:p>
          <a:p>
            <a:pPr algn="just">
              <a:lnSpc>
                <a:spcPct val="150000"/>
              </a:lnSpc>
            </a:pPr>
            <a:r>
              <a:rPr lang="uk-UA" sz="2400" dirty="0" smtClean="0"/>
              <a:t>Він </a:t>
            </a:r>
            <a:r>
              <a:rPr lang="uk-UA" sz="2400" dirty="0"/>
              <a:t>включає систематичне спостереження за виконанням плану, оцінку </a:t>
            </a:r>
            <a:r>
              <a:rPr lang="uk-UA" sz="2400" dirty="0" smtClean="0"/>
              <a:t>досягнутих результатів </a:t>
            </a:r>
            <a:r>
              <a:rPr lang="uk-UA" sz="2400" dirty="0"/>
              <a:t>та виявлення потенційних проблем та можливостей для подальшого розвитку.</a:t>
            </a:r>
          </a:p>
          <a:p>
            <a:pPr algn="just">
              <a:lnSpc>
                <a:spcPct val="150000"/>
              </a:lnSpc>
            </a:pPr>
            <a:r>
              <a:rPr lang="uk-UA" sz="2400" dirty="0"/>
              <a:t>Оцінка динаміки та структурних змін в громаді, викликаних реалізацією </a:t>
            </a:r>
            <a:r>
              <a:rPr lang="uk-UA" sz="2400" dirty="0" err="1"/>
              <a:t>проєктів</a:t>
            </a:r>
            <a:r>
              <a:rPr lang="uk-UA" sz="2400" dirty="0"/>
              <a:t>, є </a:t>
            </a:r>
            <a:r>
              <a:rPr lang="uk-UA" sz="2400" dirty="0" smtClean="0"/>
              <a:t>головною метою </a:t>
            </a:r>
            <a:r>
              <a:rPr lang="uk-UA" sz="2400" dirty="0"/>
              <a:t>моніторингу. 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000" y="6334780"/>
            <a:ext cx="977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https://rada.info/upload/users_files/04061990/34d3d887fad4d30bf294c06c5bbb3aa8.pdf</a:t>
            </a:r>
          </a:p>
        </p:txBody>
      </p:sp>
    </p:spTree>
    <p:extLst>
      <p:ext uri="{BB962C8B-B14F-4D97-AF65-F5344CB8AC3E}">
        <p14:creationId xmlns:p14="http://schemas.microsoft.com/office/powerpoint/2010/main" val="728076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6" y="2350107"/>
            <a:ext cx="109031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/>
          </a:p>
          <a:p>
            <a:r>
              <a:rPr lang="uk-UA" sz="2400" b="1" dirty="0" smtClean="0">
                <a:solidFill>
                  <a:schemeClr val="bg2"/>
                </a:solidFill>
              </a:rPr>
              <a:t>Зібрані </a:t>
            </a:r>
            <a:r>
              <a:rPr lang="uk-UA" sz="2400" b="1" dirty="0">
                <a:solidFill>
                  <a:schemeClr val="bg2"/>
                </a:solidFill>
              </a:rPr>
              <a:t>дані дозволяють оцінити</a:t>
            </a:r>
            <a:r>
              <a:rPr lang="uk-UA" sz="2400" b="1" dirty="0" smtClean="0">
                <a:solidFill>
                  <a:schemeClr val="bg2"/>
                </a:solidFill>
              </a:rPr>
              <a:t>:</a:t>
            </a:r>
          </a:p>
          <a:p>
            <a:endParaRPr lang="uk-UA" sz="2400" dirty="0">
              <a:solidFill>
                <a:schemeClr val="bg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bg2"/>
                </a:solidFill>
              </a:rPr>
              <a:t>відповідність ходу реалізації Плану затвердженому графіку;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bg2"/>
                </a:solidFill>
              </a:rPr>
              <a:t>ступінь досягнення результатів;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bg2"/>
                </a:solidFill>
              </a:rPr>
              <a:t>необхідність внесення змін у </a:t>
            </a:r>
            <a:r>
              <a:rPr lang="uk-UA" sz="2400" dirty="0" err="1">
                <a:solidFill>
                  <a:schemeClr val="bg2"/>
                </a:solidFill>
              </a:rPr>
              <a:t>проєкти</a:t>
            </a:r>
            <a:r>
              <a:rPr lang="uk-UA" sz="2400" dirty="0">
                <a:solidFill>
                  <a:schemeClr val="bg2"/>
                </a:solidFill>
              </a:rPr>
              <a:t> або заходи з урахуванням змін соціально-економічних умов і </a:t>
            </a:r>
            <a:r>
              <a:rPr lang="uk-UA" sz="2400" dirty="0" err="1">
                <a:solidFill>
                  <a:schemeClr val="bg2"/>
                </a:solidFill>
              </a:rPr>
              <a:t>безпекових</a:t>
            </a:r>
            <a:r>
              <a:rPr lang="uk-UA" sz="2400" dirty="0">
                <a:solidFill>
                  <a:schemeClr val="bg2"/>
                </a:solidFill>
              </a:rPr>
              <a:t> вимог</a:t>
            </a:r>
            <a:r>
              <a:rPr lang="uk-UA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5577" y="623042"/>
            <a:ext cx="10812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/>
              <a:t>Моніторинг і оцінка виконуються протягом усього періоду реалізації Плану шляхом систематичного збору інформації про стан виконання запланованих заходів і </a:t>
            </a:r>
            <a:r>
              <a:rPr lang="uk-UA" sz="2400" dirty="0" err="1"/>
              <a:t>проєктів</a:t>
            </a:r>
            <a:r>
              <a:rPr lang="uk-UA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24025"/>
              </p:ext>
            </p:extLst>
          </p:nvPr>
        </p:nvGraphicFramePr>
        <p:xfrm>
          <a:off x="216263" y="245049"/>
          <a:ext cx="11749314" cy="5521960"/>
        </p:xfrm>
        <a:graphic>
          <a:graphicData uri="http://schemas.openxmlformats.org/drawingml/2006/table">
            <a:tbl>
              <a:tblPr firstRow="1" bandRow="1">
                <a:tableStyleId>{2874579C-FD51-40F5-B732-179E263025F5}</a:tableStyleId>
              </a:tblPr>
              <a:tblGrid>
                <a:gridCol w="2627086"/>
                <a:gridCol w="9122228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 smtClean="0"/>
                        <a:t>Напрям </a:t>
                      </a:r>
                      <a:endParaRPr lang="en-US" sz="16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 smtClean="0"/>
                        <a:t>Зміст</a:t>
                      </a:r>
                      <a:endParaRPr lang="en-US" sz="16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/>
                        <a:t>1.Виконання </a:t>
                      </a:r>
                      <a:r>
                        <a:rPr lang="uk-UA" sz="1600" dirty="0" smtClean="0"/>
                        <a:t>запланованих заходів та строки виконання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600" dirty="0" smtClean="0"/>
                        <a:t>Стан виконання </a:t>
                      </a:r>
                      <a:r>
                        <a:rPr lang="uk-UA" sz="1600" dirty="0" err="1" smtClean="0"/>
                        <a:t>проєктів</a:t>
                      </a:r>
                      <a:r>
                        <a:rPr lang="uk-UA" sz="1600" dirty="0" smtClean="0"/>
                        <a:t> – чи відповідають роботи початковому графіку?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600" dirty="0" smtClean="0"/>
                        <a:t>Дотримання термінів – чи завершуються етапи </a:t>
                      </a:r>
                      <a:r>
                        <a:rPr lang="uk-UA" sz="1600" dirty="0" err="1" smtClean="0"/>
                        <a:t>проєкту</a:t>
                      </a:r>
                      <a:r>
                        <a:rPr lang="uk-UA" sz="1600" dirty="0" smtClean="0"/>
                        <a:t> вчасно?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600" dirty="0" smtClean="0"/>
                        <a:t>Якість виконаних робіт – чи відповідають результати встановленим стандартам?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uk-UA" sz="16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600" i="1" dirty="0" smtClean="0"/>
                        <a:t>До кінця 2025 року заплановано капітальний ремонт 10 км доріг. Моніторинг має відстежувати кількість виконаних кілометрів щомісяця та якість дорожнього покриття.</a:t>
                      </a:r>
                      <a:endParaRPr lang="en-US" sz="1600" i="1" dirty="0" smtClean="0"/>
                    </a:p>
                    <a:p>
                      <a:pPr algn="just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/>
                        <a:t>2. Виконання бюджету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 smtClean="0"/>
                        <a:t>Чи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відповідають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витрати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затвердженому</a:t>
                      </a:r>
                      <a:r>
                        <a:rPr lang="ru-RU" sz="1600" dirty="0" smtClean="0"/>
                        <a:t> бюджету?</a:t>
                      </a:r>
                    </a:p>
                    <a:p>
                      <a:pPr algn="just"/>
                      <a:r>
                        <a:rPr lang="ru-RU" sz="1600" dirty="0" err="1" smtClean="0"/>
                        <a:t>Чи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використовуються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фінансові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ресурси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прозоро</a:t>
                      </a:r>
                      <a:r>
                        <a:rPr lang="ru-RU" sz="1600" dirty="0" smtClean="0"/>
                        <a:t> та </a:t>
                      </a:r>
                      <a:r>
                        <a:rPr lang="ru-RU" sz="1600" dirty="0" err="1" smtClean="0"/>
                        <a:t>ефективно</a:t>
                      </a:r>
                      <a:r>
                        <a:rPr lang="ru-RU" sz="1600" dirty="0" smtClean="0"/>
                        <a:t>?</a:t>
                      </a:r>
                    </a:p>
                    <a:p>
                      <a:pPr algn="just"/>
                      <a:endParaRPr lang="ru-RU" sz="1600" dirty="0" smtClean="0"/>
                    </a:p>
                    <a:p>
                      <a:pPr algn="just"/>
                      <a:r>
                        <a:rPr lang="ru-RU" sz="1600" i="1" dirty="0" smtClean="0"/>
                        <a:t>Громада </a:t>
                      </a:r>
                      <a:r>
                        <a:rPr lang="ru-RU" sz="1600" i="1" dirty="0" err="1" smtClean="0"/>
                        <a:t>отримала</a:t>
                      </a:r>
                      <a:r>
                        <a:rPr lang="ru-RU" sz="1600" i="1" dirty="0" smtClean="0"/>
                        <a:t> 5 млн </a:t>
                      </a:r>
                      <a:r>
                        <a:rPr lang="ru-RU" sz="1600" i="1" dirty="0" err="1" smtClean="0"/>
                        <a:t>грн</a:t>
                      </a:r>
                      <a:r>
                        <a:rPr lang="ru-RU" sz="1600" i="1" dirty="0" smtClean="0"/>
                        <a:t> на </a:t>
                      </a:r>
                      <a:r>
                        <a:rPr lang="ru-RU" sz="1600" i="1" dirty="0" err="1" smtClean="0"/>
                        <a:t>модернізацію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шкіл</a:t>
                      </a:r>
                      <a:r>
                        <a:rPr lang="ru-RU" sz="1600" i="1" dirty="0" smtClean="0"/>
                        <a:t>. </a:t>
                      </a:r>
                      <a:r>
                        <a:rPr lang="ru-RU" sz="1600" i="1" dirty="0" err="1" smtClean="0"/>
                        <a:t>Моніторинг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перевіряє</a:t>
                      </a:r>
                      <a:r>
                        <a:rPr lang="ru-RU" sz="1600" i="1" dirty="0" smtClean="0"/>
                        <a:t>, як </a:t>
                      </a:r>
                      <a:r>
                        <a:rPr lang="ru-RU" sz="1600" i="1" dirty="0" err="1" smtClean="0"/>
                        <a:t>ці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кошти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використовуються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чи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немає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перевитрат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або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неефективного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управління</a:t>
                      </a:r>
                      <a:r>
                        <a:rPr lang="ru-RU" sz="1600" i="1" dirty="0" smtClean="0"/>
                        <a:t>.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 smtClean="0"/>
                        <a:t>3.Досягнення </a:t>
                      </a:r>
                      <a:r>
                        <a:rPr lang="uk-UA" sz="1600" dirty="0" smtClean="0"/>
                        <a:t>результатів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Як </a:t>
                      </a:r>
                      <a:r>
                        <a:rPr lang="ru-RU" sz="1600" dirty="0" err="1" smtClean="0"/>
                        <a:t>зміни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вплинули</a:t>
                      </a:r>
                      <a:r>
                        <a:rPr lang="ru-RU" sz="1600" dirty="0" smtClean="0"/>
                        <a:t> на </a:t>
                      </a:r>
                      <a:r>
                        <a:rPr lang="ru-RU" sz="1600" dirty="0" err="1" smtClean="0"/>
                        <a:t>життя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мешканців</a:t>
                      </a:r>
                      <a:r>
                        <a:rPr lang="ru-RU" sz="1600" dirty="0" smtClean="0"/>
                        <a:t>?</a:t>
                      </a:r>
                    </a:p>
                    <a:p>
                      <a:pPr algn="just"/>
                      <a:r>
                        <a:rPr lang="ru-RU" sz="1600" dirty="0" err="1" smtClean="0"/>
                        <a:t>Чи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покращилася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доступність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соціальних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послуг</a:t>
                      </a:r>
                      <a:r>
                        <a:rPr lang="ru-RU" sz="1600" dirty="0" smtClean="0"/>
                        <a:t> (</a:t>
                      </a:r>
                      <a:r>
                        <a:rPr lang="ru-RU" sz="1600" dirty="0" err="1" smtClean="0"/>
                        <a:t>освіта</a:t>
                      </a:r>
                      <a:r>
                        <a:rPr lang="ru-RU" sz="1600" dirty="0" smtClean="0"/>
                        <a:t>, медицина, транспорт)?</a:t>
                      </a:r>
                    </a:p>
                    <a:p>
                      <a:pPr algn="just"/>
                      <a:r>
                        <a:rPr lang="ru-RU" sz="1600" dirty="0" err="1" smtClean="0"/>
                        <a:t>Чи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зросла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довіра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громади</a:t>
                      </a:r>
                      <a:r>
                        <a:rPr lang="ru-RU" sz="1600" dirty="0" smtClean="0"/>
                        <a:t> до </a:t>
                      </a:r>
                      <a:r>
                        <a:rPr lang="ru-RU" sz="1600" dirty="0" err="1" smtClean="0"/>
                        <a:t>місцевої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влади</a:t>
                      </a:r>
                      <a:r>
                        <a:rPr lang="ru-RU" sz="1600" dirty="0" smtClean="0"/>
                        <a:t>?</a:t>
                      </a:r>
                    </a:p>
                    <a:p>
                      <a:pPr algn="just"/>
                      <a:r>
                        <a:rPr lang="ru-RU" sz="1600" dirty="0" err="1" smtClean="0"/>
                        <a:t>Чи</a:t>
                      </a:r>
                      <a:r>
                        <a:rPr lang="ru-RU" sz="1600" dirty="0" smtClean="0"/>
                        <a:t> створено </a:t>
                      </a:r>
                      <a:r>
                        <a:rPr lang="ru-RU" sz="1600" dirty="0" err="1" smtClean="0"/>
                        <a:t>нові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робочі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місця</a:t>
                      </a:r>
                      <a:r>
                        <a:rPr lang="ru-RU" sz="1600" dirty="0" smtClean="0"/>
                        <a:t> в </a:t>
                      </a:r>
                      <a:r>
                        <a:rPr lang="ru-RU" sz="1600" dirty="0" err="1" smtClean="0"/>
                        <a:t>громаді</a:t>
                      </a:r>
                      <a:r>
                        <a:rPr lang="ru-RU" sz="1600" dirty="0" smtClean="0"/>
                        <a:t>?</a:t>
                      </a:r>
                    </a:p>
                    <a:p>
                      <a:pPr algn="just"/>
                      <a:r>
                        <a:rPr lang="ru-RU" sz="1600" dirty="0" err="1" smtClean="0"/>
                        <a:t>Чи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зменшилася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кількість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відходів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завдяки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програмі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сортування</a:t>
                      </a:r>
                      <a:r>
                        <a:rPr lang="ru-RU" sz="1600" dirty="0" smtClean="0"/>
                        <a:t>?</a:t>
                      </a:r>
                    </a:p>
                    <a:p>
                      <a:pPr algn="just"/>
                      <a:endParaRPr lang="uk-UA" sz="1600" dirty="0" smtClean="0"/>
                    </a:p>
                    <a:p>
                      <a:pPr algn="just"/>
                      <a:r>
                        <a:rPr lang="ru-RU" sz="1600" i="1" dirty="0" err="1" smtClean="0"/>
                        <a:t>Після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відкриття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нової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амбулаторії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важливо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оцінити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чи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зменшилися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черги</a:t>
                      </a:r>
                      <a:r>
                        <a:rPr lang="ru-RU" sz="1600" i="1" dirty="0" smtClean="0"/>
                        <a:t> до </a:t>
                      </a:r>
                      <a:r>
                        <a:rPr lang="ru-RU" sz="1600" i="1" dirty="0" err="1" smtClean="0"/>
                        <a:t>лікаря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чи</a:t>
                      </a:r>
                      <a:r>
                        <a:rPr lang="ru-RU" sz="1600" i="1" dirty="0" smtClean="0"/>
                        <a:t> стало </a:t>
                      </a:r>
                      <a:r>
                        <a:rPr lang="ru-RU" sz="1600" i="1" dirty="0" err="1" smtClean="0"/>
                        <a:t>більше</a:t>
                      </a:r>
                      <a:r>
                        <a:rPr lang="ru-RU" sz="1600" i="1" dirty="0" smtClean="0"/>
                        <a:t> людей </a:t>
                      </a:r>
                      <a:r>
                        <a:rPr lang="ru-RU" sz="1600" i="1" dirty="0" err="1" smtClean="0"/>
                        <a:t>звертатися</a:t>
                      </a:r>
                      <a:r>
                        <a:rPr lang="ru-RU" sz="1600" i="1" dirty="0" smtClean="0"/>
                        <a:t> за </a:t>
                      </a:r>
                      <a:r>
                        <a:rPr lang="ru-RU" sz="1600" i="1" dirty="0" err="1" smtClean="0"/>
                        <a:t>медичною</a:t>
                      </a:r>
                      <a:r>
                        <a:rPr lang="ru-RU" sz="1600" i="1" dirty="0" smtClean="0"/>
                        <a:t> </a:t>
                      </a:r>
                      <a:r>
                        <a:rPr lang="ru-RU" sz="1600" i="1" dirty="0" err="1" smtClean="0"/>
                        <a:t>допомогою</a:t>
                      </a:r>
                      <a:r>
                        <a:rPr lang="ru-RU" sz="1600" i="1" dirty="0" smtClean="0"/>
                        <a:t>.</a:t>
                      </a:r>
                      <a:endParaRPr lang="en-US" sz="16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63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9" y="165872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bg2"/>
                </a:solidFill>
              </a:rPr>
              <a:t>Кількісні </a:t>
            </a:r>
            <a:r>
              <a:rPr lang="uk-UA" sz="2000" b="1" dirty="0">
                <a:solidFill>
                  <a:schemeClr val="bg2"/>
                </a:solidFill>
              </a:rPr>
              <a:t>методи</a:t>
            </a:r>
            <a:r>
              <a:rPr lang="uk-UA" sz="2000" b="1" dirty="0" smtClean="0">
                <a:solidFill>
                  <a:schemeClr val="bg2"/>
                </a:solidFill>
              </a:rPr>
              <a:t>:</a:t>
            </a:r>
          </a:p>
          <a:p>
            <a:endParaRPr lang="uk-UA" sz="2000" dirty="0" smtClean="0"/>
          </a:p>
          <a:p>
            <a:r>
              <a:rPr lang="uk-UA" sz="2000" dirty="0" smtClean="0"/>
              <a:t>Статистичні </a:t>
            </a:r>
            <a:r>
              <a:rPr lang="uk-UA" sz="2000" dirty="0"/>
              <a:t>дані (відсотки, графіки, показники</a:t>
            </a:r>
            <a:r>
              <a:rPr lang="uk-UA" sz="2000" dirty="0" smtClean="0"/>
              <a:t>)</a:t>
            </a:r>
          </a:p>
          <a:p>
            <a:r>
              <a:rPr lang="uk-UA" sz="2000" dirty="0" smtClean="0"/>
              <a:t>Фінансові звіти</a:t>
            </a:r>
          </a:p>
          <a:p>
            <a:r>
              <a:rPr lang="en-US" sz="2000" dirty="0" smtClean="0"/>
              <a:t>GIS-</a:t>
            </a:r>
            <a:r>
              <a:rPr lang="uk-UA" sz="2000" dirty="0"/>
              <a:t>технології та супутникові </a:t>
            </a:r>
            <a:r>
              <a:rPr lang="uk-UA" sz="2000" dirty="0" smtClean="0"/>
              <a:t>знімки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849" y="268750"/>
            <a:ext cx="7435049" cy="748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265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Методи відстеження прогресу</a:t>
            </a:r>
            <a:endParaRPr lang="en-US" sz="4265" b="1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429" y="3864075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bg2"/>
                </a:solidFill>
              </a:rPr>
              <a:t>Якісні </a:t>
            </a:r>
            <a:r>
              <a:rPr lang="uk-UA" sz="2000" b="1" dirty="0">
                <a:solidFill>
                  <a:schemeClr val="bg2"/>
                </a:solidFill>
              </a:rPr>
              <a:t>методи</a:t>
            </a:r>
            <a:r>
              <a:rPr lang="uk-UA" sz="2000" b="1" dirty="0" smtClean="0">
                <a:solidFill>
                  <a:schemeClr val="bg2"/>
                </a:solidFill>
              </a:rPr>
              <a:t>:</a:t>
            </a:r>
          </a:p>
          <a:p>
            <a:endParaRPr lang="uk-UA" sz="2000" dirty="0" smtClean="0"/>
          </a:p>
          <a:p>
            <a:r>
              <a:rPr lang="uk-UA" sz="2000" dirty="0" smtClean="0"/>
              <a:t>Опитування громадян</a:t>
            </a:r>
          </a:p>
          <a:p>
            <a:r>
              <a:rPr lang="uk-UA" sz="2000" dirty="0" smtClean="0"/>
              <a:t>Фокус-групи</a:t>
            </a:r>
          </a:p>
          <a:p>
            <a:r>
              <a:rPr lang="uk-UA" sz="2000" dirty="0" smtClean="0"/>
              <a:t>Інтерв’ю </a:t>
            </a:r>
            <a:r>
              <a:rPr lang="uk-UA" sz="2000" dirty="0"/>
              <a:t>з ключовими зацікавленими сторонами</a:t>
            </a:r>
          </a:p>
        </p:txBody>
      </p:sp>
    </p:spTree>
    <p:extLst>
      <p:ext uri="{BB962C8B-B14F-4D97-AF65-F5344CB8AC3E}">
        <p14:creationId xmlns:p14="http://schemas.microsoft.com/office/powerpoint/2010/main" val="2967224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00" y="6334780"/>
            <a:ext cx="977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https://rada.info/upload/users_files/04061990/34d3d887fad4d30bf294c06c5bbb3aa8.pdf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818150"/>
            <a:ext cx="7893050" cy="541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35;g340a29ef60e_1_20"/>
          <p:cNvSpPr txBox="1"/>
          <p:nvPr/>
        </p:nvSpPr>
        <p:spPr>
          <a:xfrm>
            <a:off x="1027200" y="143800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ПРИКЛАД </a:t>
            </a:r>
            <a:r>
              <a:rPr lang="uk-UA" sz="4265" b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Бобровицька</a:t>
            </a: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громада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7251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128038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Роль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громади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uk-UA" sz="2400" dirty="0" smtClean="0"/>
              <a:t>Контроль </a:t>
            </a:r>
            <a:r>
              <a:rPr lang="uk-UA" sz="2400" dirty="0"/>
              <a:t>за виконанням </a:t>
            </a:r>
            <a:r>
              <a:rPr lang="uk-UA" sz="2400" dirty="0" err="1"/>
              <a:t>проєктів</a:t>
            </a:r>
            <a:r>
              <a:rPr lang="uk-UA" sz="2400" dirty="0"/>
              <a:t> через громадські ради та ініціативи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Участь </a:t>
            </a:r>
            <a:r>
              <a:rPr lang="uk-UA" sz="2400" dirty="0"/>
              <a:t>у прийнятті рішень через відкриті консультації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Надання </a:t>
            </a:r>
            <a:r>
              <a:rPr lang="uk-UA" sz="2400" dirty="0"/>
              <a:t>зворотного зв’язку через онлайн-платформи та звітні зустрічі</a:t>
            </a:r>
            <a:r>
              <a:rPr lang="uk-UA" sz="2400" dirty="0" smtClean="0"/>
              <a:t>.</a:t>
            </a:r>
          </a:p>
          <a:p>
            <a:r>
              <a:rPr lang="en-US" sz="2400" dirty="0" smtClean="0"/>
              <a:t> </a:t>
            </a:r>
            <a:endParaRPr lang="uk-UA" sz="2400" dirty="0" smtClean="0"/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Роль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влади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uk-UA" sz="2400" dirty="0" smtClean="0"/>
              <a:t>Регулярне </a:t>
            </a:r>
            <a:r>
              <a:rPr lang="uk-UA" sz="2400" dirty="0"/>
              <a:t>публікування прозорих звітів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Реагування </a:t>
            </a:r>
            <a:r>
              <a:rPr lang="uk-UA" sz="2400" dirty="0"/>
              <a:t>на зауваження та проблеми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Гнучкість </a:t>
            </a:r>
            <a:r>
              <a:rPr lang="uk-UA" sz="2400" dirty="0"/>
              <a:t>у коригуванні планів.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93562"/>
            <a:ext cx="11142617" cy="140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265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Взаємодія громади та влади у процесі </a:t>
            </a: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моніторингу</a:t>
            </a:r>
            <a:endParaRPr lang="uk-UA" sz="4265" b="1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920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50" y="6334780"/>
            <a:ext cx="1170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https://berislav-mr.gov.ua/wp-content/uploads/2023/08/Plan-vidnovlennya-ta-rozvytku-Beryslavskoyi-miskoyi-terytorialnoyi-gromady.pdf</a:t>
            </a:r>
          </a:p>
        </p:txBody>
      </p:sp>
      <p:sp>
        <p:nvSpPr>
          <p:cNvPr id="4" name="Google Shape;135;g340a29ef60e_1_20"/>
          <p:cNvSpPr txBox="1"/>
          <p:nvPr/>
        </p:nvSpPr>
        <p:spPr>
          <a:xfrm>
            <a:off x="1027200" y="143800"/>
            <a:ext cx="10137600" cy="84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4265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ПРИКЛАД </a:t>
            </a:r>
            <a:r>
              <a:rPr lang="uk-UA" sz="4265" b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Бериславська</a:t>
            </a: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громада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86519"/>
            <a:ext cx="9677400" cy="540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547" y="4578350"/>
            <a:ext cx="1713603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53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50" y="6334780"/>
            <a:ext cx="1170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https://berislav-mr.gov.ua/wp-content/uploads/2023/08/Plan-vidnovlennya-ta-rozvytku-Beryslavskoyi-miskoyi-terytorialnoyi-gromady.pdf</a:t>
            </a:r>
          </a:p>
        </p:txBody>
      </p:sp>
      <p:sp>
        <p:nvSpPr>
          <p:cNvPr id="4" name="Google Shape;135;g340a29ef60e_1_20"/>
          <p:cNvSpPr txBox="1"/>
          <p:nvPr/>
        </p:nvSpPr>
        <p:spPr>
          <a:xfrm>
            <a:off x="1027200" y="143800"/>
            <a:ext cx="10137600" cy="84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4265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ПРИКЛАД </a:t>
            </a:r>
            <a:r>
              <a:rPr lang="uk-UA" sz="4265" b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Бериславська</a:t>
            </a: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громада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038838"/>
            <a:ext cx="8045450" cy="516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902" y="4451350"/>
            <a:ext cx="1713603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12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50" y="6334780"/>
            <a:ext cx="1170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https://berislav-mr.gov.ua/wp-content/uploads/2023/08/Plan-vidnovlennya-ta-rozvytku-Beryslavskoyi-miskoyi-terytorialnoyi-gromady.pdf</a:t>
            </a:r>
          </a:p>
        </p:txBody>
      </p:sp>
      <p:sp>
        <p:nvSpPr>
          <p:cNvPr id="4" name="Google Shape;135;g340a29ef60e_1_20"/>
          <p:cNvSpPr txBox="1"/>
          <p:nvPr/>
        </p:nvSpPr>
        <p:spPr>
          <a:xfrm>
            <a:off x="1027200" y="143800"/>
            <a:ext cx="10137600" cy="84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4265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ПРИКЛАД </a:t>
            </a:r>
            <a:r>
              <a:rPr lang="uk-UA" sz="4265" b="1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Бериславська</a:t>
            </a: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громада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600" y="1336120"/>
            <a:ext cx="113093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Моніторинг, оцінювання і впровадження / управління впровадженням </a:t>
            </a:r>
            <a:r>
              <a:rPr lang="uk-UA" sz="2000" dirty="0" smtClean="0"/>
              <a:t>Плану відновлення </a:t>
            </a:r>
            <a:r>
              <a:rPr lang="uk-UA" sz="2000" dirty="0"/>
              <a:t>та розвитку складається з двох частин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 </a:t>
            </a:r>
            <a:r>
              <a:rPr lang="uk-UA" sz="2000" dirty="0"/>
              <a:t>Перша – це спільне </a:t>
            </a:r>
            <a:r>
              <a:rPr lang="uk-UA" sz="2000" dirty="0" smtClean="0"/>
              <a:t>узгоджене рішення </a:t>
            </a:r>
            <a:r>
              <a:rPr lang="uk-UA" sz="2000" dirty="0"/>
              <a:t>членів РГ громади про єдину систему моніторингу, оцінювання </a:t>
            </a:r>
            <a:r>
              <a:rPr lang="uk-UA" sz="2000" dirty="0" smtClean="0"/>
              <a:t>і впровадження </a:t>
            </a:r>
            <a:r>
              <a:rPr lang="uk-UA" sz="2000" dirty="0"/>
              <a:t>/ управління впровадженням, яка декларує спосіб ухвалення рішень </a:t>
            </a:r>
            <a:r>
              <a:rPr lang="uk-UA" sz="2000" dirty="0" smtClean="0"/>
              <a:t>та розподіл </a:t>
            </a:r>
            <a:r>
              <a:rPr lang="uk-UA" sz="2000" dirty="0"/>
              <a:t>повноважень щодо процесу виконання Плану. </a:t>
            </a:r>
            <a:endParaRPr lang="uk-UA" sz="2000" dirty="0" smtClean="0"/>
          </a:p>
          <a:p>
            <a:endParaRPr lang="uk-UA" sz="2000" dirty="0" smtClean="0"/>
          </a:p>
          <a:p>
            <a:r>
              <a:rPr lang="uk-UA" sz="2000" dirty="0" smtClean="0"/>
              <a:t>Друга </a:t>
            </a:r>
            <a:r>
              <a:rPr lang="uk-UA" sz="2000" dirty="0"/>
              <a:t>– створення </a:t>
            </a:r>
            <a:r>
              <a:rPr lang="uk-UA" sz="2000" dirty="0" smtClean="0"/>
              <a:t>виконавчого органу</a:t>
            </a:r>
            <a:r>
              <a:rPr lang="uk-UA" sz="2000" dirty="0"/>
              <a:t>, який безпосередньо займатиметься виконанням завдань, покладених на </a:t>
            </a:r>
            <a:r>
              <a:rPr lang="uk-UA" sz="2000" dirty="0" smtClean="0"/>
              <a:t>нього щодо </a:t>
            </a:r>
            <a:r>
              <a:rPr lang="uk-UA" sz="2000" dirty="0"/>
              <a:t>моніторингу, оцінювання та впровадження Плану. </a:t>
            </a:r>
            <a:endParaRPr lang="en-US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5600" y="4139397"/>
            <a:ext cx="11309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Система моніторингу та оцінювання включає: </a:t>
            </a:r>
            <a:endParaRPr lang="uk-UA" sz="2000" dirty="0" smtClean="0"/>
          </a:p>
          <a:p>
            <a:r>
              <a:rPr lang="uk-UA" sz="2000" dirty="0" smtClean="0"/>
              <a:t>орган </a:t>
            </a:r>
            <a:r>
              <a:rPr lang="uk-UA" sz="2000" dirty="0"/>
              <a:t>з моніторингу та оцінювання / управління впровадженням Плану; </a:t>
            </a:r>
            <a:endParaRPr lang="uk-UA" sz="2000" dirty="0" smtClean="0"/>
          </a:p>
          <a:p>
            <a:r>
              <a:rPr lang="uk-UA" sz="2000" dirty="0" smtClean="0"/>
              <a:t>документ </a:t>
            </a:r>
            <a:r>
              <a:rPr lang="uk-UA" sz="2000" dirty="0"/>
              <a:t>(Положення) про систему та набір індикаторів (</a:t>
            </a:r>
            <a:r>
              <a:rPr lang="uk-UA" sz="2000" dirty="0" smtClean="0"/>
              <a:t>результатів) виконання </a:t>
            </a:r>
            <a:r>
              <a:rPr lang="uk-UA" sz="2000" dirty="0"/>
              <a:t>Плану (кількісні та якісні показники / індикатори).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165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fccb3dec8_0_254"/>
          <p:cNvSpPr txBox="1">
            <a:spLocks noGrp="1"/>
          </p:cNvSpPr>
          <p:nvPr>
            <p:ph type="title" idx="4294967295"/>
          </p:nvPr>
        </p:nvSpPr>
        <p:spPr>
          <a:xfrm>
            <a:off x="0" y="270510"/>
            <a:ext cx="87300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4"/>
              <a:buFont typeface="Calibri"/>
              <a:buNone/>
            </a:pPr>
            <a:r>
              <a:rPr lang="uk-UA" sz="3734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НАШІ ПРАВИЛА</a:t>
            </a:r>
            <a:endParaRPr sz="3734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3fccb3dec8_0_254"/>
          <p:cNvSpPr txBox="1">
            <a:spLocks noGrp="1"/>
          </p:cNvSpPr>
          <p:nvPr>
            <p:ph type="subTitle" idx="4294967295"/>
          </p:nvPr>
        </p:nvSpPr>
        <p:spPr>
          <a:xfrm>
            <a:off x="605245" y="1314993"/>
            <a:ext cx="8142514" cy="455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2665"/>
            </a:pPr>
            <a:r>
              <a:rPr lang="ru-RU" sz="2665" b="0" dirty="0">
                <a:solidFill>
                  <a:schemeClr val="dk1"/>
                </a:solidFill>
              </a:rPr>
              <a:t>1. </a:t>
            </a:r>
            <a:r>
              <a:rPr lang="ru-RU" sz="2665" b="0" dirty="0" err="1">
                <a:solidFill>
                  <a:schemeClr val="dk1"/>
                </a:solidFill>
              </a:rPr>
              <a:t>Турбуємось</a:t>
            </a:r>
            <a:r>
              <a:rPr lang="ru-RU" sz="2665" b="0" dirty="0">
                <a:solidFill>
                  <a:schemeClr val="dk1"/>
                </a:solidFill>
              </a:rPr>
              <a:t> про себе</a:t>
            </a:r>
          </a:p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2665"/>
            </a:pPr>
            <a:r>
              <a:rPr lang="ru-RU" sz="2665" b="0" dirty="0">
                <a:solidFill>
                  <a:schemeClr val="dk1"/>
                </a:solidFill>
              </a:rPr>
              <a:t>2. </a:t>
            </a:r>
            <a:r>
              <a:rPr lang="ru-RU" sz="2665" b="0" dirty="0" err="1">
                <a:solidFill>
                  <a:schemeClr val="dk1"/>
                </a:solidFill>
              </a:rPr>
              <a:t>Піднятої</a:t>
            </a:r>
            <a:r>
              <a:rPr lang="ru-RU" sz="2665" b="0" dirty="0">
                <a:solidFill>
                  <a:schemeClr val="dk1"/>
                </a:solidFill>
              </a:rPr>
              <a:t> руки</a:t>
            </a:r>
          </a:p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2665"/>
            </a:pPr>
            <a:r>
              <a:rPr lang="ru-RU" sz="2665" b="0" dirty="0">
                <a:solidFill>
                  <a:schemeClr val="dk1"/>
                </a:solidFill>
              </a:rPr>
              <a:t>3. </a:t>
            </a:r>
            <a:r>
              <a:rPr lang="ru-RU" sz="2665" b="0" dirty="0" err="1">
                <a:solidFill>
                  <a:schemeClr val="dk1"/>
                </a:solidFill>
              </a:rPr>
              <a:t>Виключений</a:t>
            </a:r>
            <a:r>
              <a:rPr lang="ru-RU" sz="2665" b="0" dirty="0">
                <a:solidFill>
                  <a:schemeClr val="dk1"/>
                </a:solidFill>
              </a:rPr>
              <a:t> </a:t>
            </a:r>
            <a:r>
              <a:rPr lang="ru-RU" sz="2665" b="0" dirty="0" err="1">
                <a:solidFill>
                  <a:schemeClr val="dk1"/>
                </a:solidFill>
              </a:rPr>
              <a:t>мікрофон</a:t>
            </a:r>
            <a:endParaRPr lang="ru-RU" sz="2665" b="0" dirty="0">
              <a:solidFill>
                <a:schemeClr val="dk1"/>
              </a:solidFill>
            </a:endParaRPr>
          </a:p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2665"/>
            </a:pPr>
            <a:r>
              <a:rPr lang="ru-RU" sz="2665" b="0" dirty="0">
                <a:solidFill>
                  <a:schemeClr val="dk1"/>
                </a:solidFill>
              </a:rPr>
              <a:t>4. </a:t>
            </a:r>
            <a:r>
              <a:rPr lang="ru-RU" sz="2665" b="0" dirty="0" err="1">
                <a:solidFill>
                  <a:schemeClr val="dk1"/>
                </a:solidFill>
              </a:rPr>
              <a:t>Взаємоповаги</a:t>
            </a:r>
            <a:endParaRPr lang="ru-RU" sz="2665" b="0" dirty="0">
              <a:solidFill>
                <a:schemeClr val="dk1"/>
              </a:solidFill>
            </a:endParaRPr>
          </a:p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2665"/>
            </a:pPr>
            <a:r>
              <a:rPr lang="ru-RU" sz="2665" b="0" dirty="0">
                <a:solidFill>
                  <a:schemeClr val="dk1"/>
                </a:solidFill>
              </a:rPr>
              <a:t>5. </a:t>
            </a:r>
            <a:r>
              <a:rPr lang="ru-RU" sz="2665" b="0" dirty="0" err="1">
                <a:solidFill>
                  <a:schemeClr val="dk1"/>
                </a:solidFill>
              </a:rPr>
              <a:t>Активність</a:t>
            </a:r>
            <a:endParaRPr lang="ru-RU" sz="2665" b="0" dirty="0">
              <a:solidFill>
                <a:schemeClr val="dk1"/>
              </a:solidFill>
            </a:endParaRPr>
          </a:p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2665"/>
            </a:pPr>
            <a:r>
              <a:rPr lang="ru-RU" sz="2665" b="0" dirty="0">
                <a:solidFill>
                  <a:schemeClr val="dk1"/>
                </a:solidFill>
              </a:rPr>
              <a:t>6. Позитив</a:t>
            </a:r>
          </a:p>
          <a:p>
            <a:pPr marL="127000" lvl="0" indent="0">
              <a:lnSpc>
                <a:spcPct val="150000"/>
              </a:lnSpc>
              <a:buClr>
                <a:schemeClr val="dk1"/>
              </a:buClr>
              <a:buSzPts val="2665"/>
            </a:pPr>
            <a:r>
              <a:rPr lang="ru-RU" sz="2665" b="0" dirty="0">
                <a:solidFill>
                  <a:schemeClr val="dk1"/>
                </a:solidFill>
              </a:rPr>
              <a:t>7…</a:t>
            </a:r>
          </a:p>
          <a:p>
            <a:pPr marL="228600" marR="0" lvl="0" indent="-11017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Font typeface="Arial"/>
              <a:buNone/>
            </a:pPr>
            <a:endParaRPr sz="1865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01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Font typeface="Arial"/>
              <a:buNone/>
            </a:pPr>
            <a:endParaRPr sz="186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33fccb3dec8_0_25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49995" y="1896745"/>
            <a:ext cx="3342000" cy="33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fccb3dec8_0_260"/>
          <p:cNvSpPr txBox="1">
            <a:spLocks noGrp="1"/>
          </p:cNvSpPr>
          <p:nvPr>
            <p:ph type="subTitle" idx="1"/>
          </p:nvPr>
        </p:nvSpPr>
        <p:spPr>
          <a:xfrm>
            <a:off x="7010400" y="2919532"/>
            <a:ext cx="4962656" cy="271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rgbClr val="1E4E79"/>
              </a:buClr>
              <a:buSzPts val="4265"/>
            </a:pPr>
            <a:r>
              <a:rPr lang="ru-RU" sz="4265" dirty="0" err="1">
                <a:solidFill>
                  <a:srgbClr val="1E4E79"/>
                </a:solidFill>
              </a:rPr>
              <a:t>Оцінка</a:t>
            </a:r>
            <a:r>
              <a:rPr lang="ru-RU" sz="4265" dirty="0">
                <a:solidFill>
                  <a:srgbClr val="1E4E79"/>
                </a:solidFill>
              </a:rPr>
              <a:t> </a:t>
            </a:r>
            <a:r>
              <a:rPr lang="ru-RU" sz="4265" dirty="0" err="1">
                <a:solidFill>
                  <a:srgbClr val="1E4E79"/>
                </a:solidFill>
              </a:rPr>
              <a:t>ефективності</a:t>
            </a:r>
            <a:r>
              <a:rPr lang="ru-RU" sz="4265" dirty="0">
                <a:solidFill>
                  <a:srgbClr val="1E4E79"/>
                </a:solidFill>
              </a:rPr>
              <a:t> </a:t>
            </a:r>
            <a:r>
              <a:rPr lang="ru-RU" sz="4265" dirty="0" err="1">
                <a:solidFill>
                  <a:srgbClr val="1E4E79"/>
                </a:solidFill>
              </a:rPr>
              <a:t>реалізованих</a:t>
            </a:r>
            <a:r>
              <a:rPr lang="ru-RU" sz="4265" dirty="0">
                <a:solidFill>
                  <a:srgbClr val="1E4E79"/>
                </a:solidFill>
              </a:rPr>
              <a:t> </a:t>
            </a:r>
            <a:r>
              <a:rPr lang="ru-RU" sz="4265" dirty="0" err="1">
                <a:solidFill>
                  <a:srgbClr val="1E4E79"/>
                </a:solidFill>
              </a:rPr>
              <a:t>заходів</a:t>
            </a:r>
            <a:endParaRPr lang="ru-RU" sz="4265" dirty="0">
              <a:solidFill>
                <a:srgbClr val="1E4E79"/>
              </a:solidFill>
            </a:endParaRPr>
          </a:p>
        </p:txBody>
      </p:sp>
      <p:sp>
        <p:nvSpPr>
          <p:cNvPr id="128" name="Google Shape;128;g33fccb3dec8_0_260"/>
          <p:cNvSpPr/>
          <p:nvPr/>
        </p:nvSpPr>
        <p:spPr>
          <a:xfrm>
            <a:off x="7610348" y="2439689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33fccb3dec8_0_260"/>
          <p:cNvPicPr preferRelativeResize="0"/>
          <p:nvPr/>
        </p:nvPicPr>
        <p:blipFill rotWithShape="1">
          <a:blip r:embed="rId3">
            <a:alphaModFix/>
          </a:blip>
          <a:srcRect l="1471" r="8259"/>
          <a:stretch/>
        </p:blipFill>
        <p:spPr>
          <a:xfrm flipH="1">
            <a:off x="0" y="0"/>
            <a:ext cx="6878775" cy="685800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200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7862" y="1766444"/>
            <a:ext cx="11443063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2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Оцінка</a:t>
            </a:r>
            <a:r>
              <a:rPr lang="ru-RU" sz="42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ефективності</a:t>
            </a:r>
            <a:r>
              <a:rPr lang="ru-RU" sz="42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аналіз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результатів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заходів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щодо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їх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відповідності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запланованим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цілям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ефективності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використання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ресурсів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4265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впливу</a:t>
            </a:r>
            <a:r>
              <a:rPr lang="ru-RU" sz="4265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на громаду.</a:t>
            </a:r>
            <a:endParaRPr lang="en-US" sz="4265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649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8753" y="1076385"/>
            <a:ext cx="108682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Щоб визначити, чи був захід успішним, потрібно використовувати конкретні критерії, такі як</a:t>
            </a:r>
            <a:r>
              <a:rPr lang="uk-UA" sz="2400" dirty="0" smtClean="0"/>
              <a:t>:</a:t>
            </a:r>
          </a:p>
          <a:p>
            <a:pPr algn="just"/>
            <a:endParaRPr lang="uk-UA" sz="2400" dirty="0"/>
          </a:p>
          <a:p>
            <a:pPr algn="just"/>
            <a:endParaRPr lang="en-US" sz="2400" dirty="0" smtClean="0"/>
          </a:p>
          <a:p>
            <a:pPr algn="just"/>
            <a:r>
              <a:rPr lang="uk-UA" sz="2400" dirty="0" smtClean="0"/>
              <a:t>✔ </a:t>
            </a:r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Результативність</a:t>
            </a:r>
            <a:r>
              <a:rPr lang="uk-UA" sz="2400" dirty="0"/>
              <a:t> – чи досягнуто запланованих цілей</a:t>
            </a:r>
            <a:r>
              <a:rPr lang="uk-UA" sz="2400" dirty="0" smtClean="0"/>
              <a:t>?</a:t>
            </a:r>
            <a:endParaRPr lang="en-US" sz="2400" dirty="0" smtClean="0"/>
          </a:p>
          <a:p>
            <a:pPr algn="just"/>
            <a:r>
              <a:rPr lang="uk-UA" sz="2400" dirty="0" smtClean="0"/>
              <a:t>✔ </a:t>
            </a:r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Ефективність</a:t>
            </a:r>
            <a:r>
              <a:rPr lang="uk-UA" sz="2400" dirty="0"/>
              <a:t> – чи використано ресурси раціонально</a:t>
            </a:r>
            <a:r>
              <a:rPr lang="uk-UA" sz="2400" dirty="0" smtClean="0"/>
              <a:t>?</a:t>
            </a:r>
            <a:endParaRPr lang="en-US" sz="2400" dirty="0" smtClean="0"/>
          </a:p>
          <a:p>
            <a:pPr algn="just"/>
            <a:r>
              <a:rPr lang="uk-UA" sz="2400" dirty="0" smtClean="0"/>
              <a:t>✔ </a:t>
            </a:r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Вплив</a:t>
            </a:r>
            <a:r>
              <a:rPr lang="uk-UA" sz="2400" dirty="0"/>
              <a:t> – які зміни відбулися у громаді після реалізації</a:t>
            </a:r>
            <a:r>
              <a:rPr lang="uk-UA" sz="2400" dirty="0" smtClean="0"/>
              <a:t>?</a:t>
            </a:r>
            <a:endParaRPr lang="en-US" sz="2400" dirty="0" smtClean="0"/>
          </a:p>
          <a:p>
            <a:pPr algn="just"/>
            <a:r>
              <a:rPr lang="uk-UA" sz="2400" dirty="0" smtClean="0"/>
              <a:t>✔ </a:t>
            </a:r>
            <a:r>
              <a:rPr lang="uk-UA" sz="2400" b="1" dirty="0">
                <a:solidFill>
                  <a:schemeClr val="bg2">
                    <a:lumMod val="75000"/>
                  </a:schemeClr>
                </a:solidFill>
              </a:rPr>
              <a:t>Стійкість</a:t>
            </a:r>
            <a:r>
              <a:rPr lang="uk-UA" sz="2400" dirty="0"/>
              <a:t> – чи матимуть заходи довготривалий ефект?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9458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903" y="2040951"/>
            <a:ext cx="115301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Якщо </a:t>
            </a:r>
            <a:r>
              <a:rPr lang="uk-UA" sz="2800" dirty="0" err="1"/>
              <a:t>проєкт</a:t>
            </a:r>
            <a:r>
              <a:rPr lang="uk-UA" sz="2800" dirty="0"/>
              <a:t> виконується неефективно, потрібні додаткові заходи або зміна стратегії</a:t>
            </a:r>
            <a:r>
              <a:rPr lang="uk-UA" sz="2800" dirty="0" smtClean="0"/>
              <a:t>.</a:t>
            </a:r>
            <a:endParaRPr lang="en-US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Якщо </a:t>
            </a:r>
            <a:r>
              <a:rPr lang="uk-UA" sz="2800" dirty="0"/>
              <a:t>результати позитивні, модель можна застосувати для інших </a:t>
            </a:r>
            <a:r>
              <a:rPr lang="uk-UA" sz="2800" dirty="0" err="1"/>
              <a:t>проєктів</a:t>
            </a:r>
            <a:r>
              <a:rPr lang="uk-UA" sz="2800" dirty="0" smtClean="0"/>
              <a:t>.</a:t>
            </a:r>
            <a:endParaRPr lang="en-US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00741" y="4757839"/>
            <a:ext cx="10937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/>
              <a:t>Приклад: </a:t>
            </a:r>
            <a:r>
              <a:rPr lang="uk-UA" sz="2000" i="1" dirty="0" smtClean="0"/>
              <a:t>якщо </a:t>
            </a:r>
            <a:r>
              <a:rPr lang="uk-UA" sz="2000" i="1" dirty="0"/>
              <a:t>після реконструкції водопостачання зросло незадоволення жителів через високі тарифи, необхідно переглянути політику ціноутворення.</a:t>
            </a:r>
            <a:endParaRPr lang="en-US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9748" y="445962"/>
            <a:ext cx="10811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2">
                    <a:lumMod val="75000"/>
                  </a:schemeClr>
                </a:solidFill>
              </a:rPr>
              <a:t>Оцінка ефективності допомагає вчасно коригувати підхід до відновлення громади:</a:t>
            </a:r>
            <a:endParaRPr lang="en-US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85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1928949"/>
            <a:ext cx="11678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Громада </a:t>
            </a:r>
            <a:r>
              <a:rPr lang="uk-UA" sz="2400" dirty="0"/>
              <a:t>реалізувала програму з утеплення багатоповерхівок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r>
              <a:rPr lang="uk-UA" sz="2400" dirty="0" smtClean="0"/>
              <a:t>Завдання:</a:t>
            </a:r>
            <a:endParaRPr lang="en-US" sz="2400" dirty="0" smtClean="0"/>
          </a:p>
          <a:p>
            <a:r>
              <a:rPr lang="uk-UA" sz="2400" dirty="0" smtClean="0"/>
              <a:t>1. Визначити </a:t>
            </a:r>
            <a:r>
              <a:rPr lang="uk-UA" sz="2400" dirty="0"/>
              <a:t>3 ключові критерії для оцінки ефективності програми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r>
              <a:rPr lang="uk-UA" sz="2400" dirty="0" smtClean="0"/>
              <a:t>2. Запропонувати </a:t>
            </a:r>
            <a:r>
              <a:rPr lang="uk-UA" sz="2400" dirty="0"/>
              <a:t>методи збору даних для оцінки</a:t>
            </a:r>
            <a:r>
              <a:rPr lang="uk-UA" sz="2400" dirty="0" smtClean="0"/>
              <a:t>.</a:t>
            </a:r>
            <a:endParaRPr lang="en-US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12480" y="235099"/>
            <a:ext cx="5001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chemeClr val="bg2"/>
                </a:solidFill>
              </a:rPr>
              <a:t>Практичне завдання 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93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737" y="864013"/>
            <a:ext cx="1186978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 smtClean="0"/>
              <a:t>Ключові </a:t>
            </a:r>
            <a:r>
              <a:rPr lang="uk-UA" sz="2400" dirty="0"/>
              <a:t>критерії оцінки </a:t>
            </a:r>
            <a:r>
              <a:rPr lang="uk-UA" sz="2400" dirty="0" smtClean="0"/>
              <a:t>ефективності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1. </a:t>
            </a:r>
            <a:r>
              <a:rPr lang="uk-UA" sz="2400" dirty="0"/>
              <a:t>Економія </a:t>
            </a:r>
            <a:r>
              <a:rPr lang="uk-UA" sz="2400" dirty="0" smtClean="0"/>
              <a:t>енергоресурсів</a:t>
            </a:r>
          </a:p>
          <a:p>
            <a:r>
              <a:rPr lang="uk-UA" sz="2400" i="1" dirty="0" smtClean="0"/>
              <a:t>Чи </a:t>
            </a:r>
            <a:r>
              <a:rPr lang="uk-UA" sz="2400" i="1" dirty="0"/>
              <a:t>зменшилося споживання теплової енергії в утеплених будинках</a:t>
            </a:r>
            <a:r>
              <a:rPr lang="uk-UA" sz="2400" i="1" dirty="0" smtClean="0"/>
              <a:t>?</a:t>
            </a:r>
          </a:p>
          <a:p>
            <a:r>
              <a:rPr lang="uk-UA" sz="2400" i="1" dirty="0" smtClean="0"/>
              <a:t>Відсоток </a:t>
            </a:r>
            <a:r>
              <a:rPr lang="uk-UA" sz="2400" i="1" dirty="0"/>
              <a:t>скорочення витрат на опалення</a:t>
            </a:r>
            <a:r>
              <a:rPr lang="uk-UA" sz="2400" i="1" dirty="0" smtClean="0"/>
              <a:t>.</a:t>
            </a:r>
          </a:p>
          <a:p>
            <a:r>
              <a:rPr lang="uk-UA" sz="2400" i="1" dirty="0" smtClean="0"/>
              <a:t>Порівняння </a:t>
            </a:r>
            <a:r>
              <a:rPr lang="uk-UA" sz="2400" i="1" dirty="0"/>
              <a:t>споживання енергії до і після утеплення</a:t>
            </a:r>
            <a:r>
              <a:rPr lang="uk-UA" sz="2400" i="1" dirty="0" smtClean="0"/>
              <a:t>.</a:t>
            </a:r>
          </a:p>
          <a:p>
            <a:endParaRPr lang="uk-UA" sz="2400" dirty="0" smtClean="0"/>
          </a:p>
          <a:p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uk-UA" sz="2400" dirty="0"/>
              <a:t>Комфорт та якість життя </a:t>
            </a:r>
            <a:r>
              <a:rPr lang="uk-UA" sz="2400" dirty="0" smtClean="0"/>
              <a:t>мешканців</a:t>
            </a:r>
          </a:p>
          <a:p>
            <a:r>
              <a:rPr lang="uk-UA" sz="2400" i="1" dirty="0" smtClean="0"/>
              <a:t>Відгуки </a:t>
            </a:r>
            <a:r>
              <a:rPr lang="uk-UA" sz="2400" i="1" dirty="0"/>
              <a:t>жителів про температуру в квартирах після утеплення</a:t>
            </a:r>
            <a:r>
              <a:rPr lang="uk-UA" sz="2400" i="1" dirty="0" smtClean="0"/>
              <a:t>.</a:t>
            </a:r>
          </a:p>
          <a:p>
            <a:r>
              <a:rPr lang="uk-UA" sz="2400" i="1" dirty="0" smtClean="0"/>
              <a:t>Показники </a:t>
            </a:r>
            <a:r>
              <a:rPr lang="uk-UA" sz="2400" i="1" dirty="0"/>
              <a:t>температури та вологості у приміщеннях</a:t>
            </a:r>
            <a:r>
              <a:rPr lang="uk-UA" sz="2400" i="1" dirty="0" smtClean="0"/>
              <a:t>.</a:t>
            </a:r>
          </a:p>
          <a:p>
            <a:endParaRPr lang="uk-UA" sz="2400" i="1" dirty="0" smtClean="0"/>
          </a:p>
          <a:p>
            <a:r>
              <a:rPr lang="en-US" sz="2400" dirty="0" smtClean="0"/>
              <a:t>3</a:t>
            </a:r>
            <a:r>
              <a:rPr lang="en-US" sz="2400" dirty="0"/>
              <a:t>. </a:t>
            </a:r>
            <a:r>
              <a:rPr lang="uk-UA" sz="2400" dirty="0"/>
              <a:t>Довговічність та якість виконаних </a:t>
            </a:r>
            <a:r>
              <a:rPr lang="uk-UA" sz="2400" dirty="0" smtClean="0"/>
              <a:t>робіт</a:t>
            </a:r>
          </a:p>
          <a:p>
            <a:endParaRPr lang="uk-UA" sz="800" dirty="0" smtClean="0"/>
          </a:p>
          <a:p>
            <a:r>
              <a:rPr lang="uk-UA" sz="2400" i="1" dirty="0" smtClean="0"/>
              <a:t>Стан </a:t>
            </a:r>
            <a:r>
              <a:rPr lang="uk-UA" sz="2400" i="1" dirty="0"/>
              <a:t>утеплювальних матеріалів через 1-2 роки після реалізації програми</a:t>
            </a:r>
            <a:r>
              <a:rPr lang="uk-UA" sz="2400" i="1" dirty="0" smtClean="0"/>
              <a:t>.</a:t>
            </a:r>
          </a:p>
          <a:p>
            <a:r>
              <a:rPr lang="uk-UA" sz="2400" i="1" dirty="0" smtClean="0"/>
              <a:t>Чи </a:t>
            </a:r>
            <a:r>
              <a:rPr lang="uk-UA" sz="2400" i="1" dirty="0"/>
              <a:t>є дефекти в конструкції (тріщини, відшарування матеріалів</a:t>
            </a:r>
            <a:r>
              <a:rPr lang="uk-UA" sz="2400" i="1" dirty="0" smtClean="0"/>
              <a:t>)?</a:t>
            </a:r>
          </a:p>
          <a:p>
            <a:r>
              <a:rPr lang="uk-UA" sz="2400" i="1" dirty="0" smtClean="0"/>
              <a:t>Контроль </a:t>
            </a:r>
            <a:r>
              <a:rPr lang="uk-UA" sz="2400" i="1" dirty="0"/>
              <a:t>відповідності будівельним нормам.</a:t>
            </a:r>
            <a:endParaRPr lang="en-US" sz="2400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12480" y="235099"/>
            <a:ext cx="4384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/>
                </a:solidFill>
              </a:rPr>
              <a:t>Приклад відповіді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81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2480" y="235099"/>
            <a:ext cx="4384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/>
                </a:solidFill>
              </a:rPr>
              <a:t>Приклад відповіді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634" y="950298"/>
            <a:ext cx="115475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2. Методи збору даних для </a:t>
            </a:r>
            <a:r>
              <a:rPr lang="uk-UA" sz="2400" dirty="0" smtClean="0"/>
              <a:t>оцінки</a:t>
            </a:r>
          </a:p>
          <a:p>
            <a:r>
              <a:rPr lang="uk-UA" sz="2400" dirty="0" smtClean="0"/>
              <a:t>1. Аналіз </a:t>
            </a:r>
            <a:r>
              <a:rPr lang="uk-UA" sz="2400" dirty="0"/>
              <a:t>споживання </a:t>
            </a:r>
            <a:r>
              <a:rPr lang="uk-UA" sz="2400" dirty="0" smtClean="0"/>
              <a:t>енергії</a:t>
            </a:r>
          </a:p>
          <a:p>
            <a:r>
              <a:rPr lang="uk-UA" sz="2400" i="1" dirty="0" smtClean="0"/>
              <a:t>Отримання </a:t>
            </a:r>
            <a:r>
              <a:rPr lang="uk-UA" sz="2400" i="1" dirty="0"/>
              <a:t>даних від теплопостачальних компаній</a:t>
            </a:r>
            <a:r>
              <a:rPr lang="uk-UA" sz="2400" i="1" dirty="0" smtClean="0"/>
              <a:t>.</a:t>
            </a:r>
          </a:p>
          <a:p>
            <a:r>
              <a:rPr lang="uk-UA" sz="2400" i="1" dirty="0" smtClean="0"/>
              <a:t>Порівняння </a:t>
            </a:r>
            <a:r>
              <a:rPr lang="uk-UA" sz="2400" i="1" dirty="0"/>
              <a:t>рахунків за опалення до та після утеплення</a:t>
            </a:r>
            <a:r>
              <a:rPr lang="uk-UA" sz="2400" i="1" dirty="0" smtClean="0"/>
              <a:t>.</a:t>
            </a:r>
          </a:p>
          <a:p>
            <a:r>
              <a:rPr lang="uk-UA" sz="2400" i="1" dirty="0" smtClean="0"/>
              <a:t>Використання </a:t>
            </a:r>
            <a:r>
              <a:rPr lang="uk-UA" sz="2400" i="1" dirty="0" err="1"/>
              <a:t>тепловізорів</a:t>
            </a:r>
            <a:r>
              <a:rPr lang="uk-UA" sz="2400" i="1" dirty="0"/>
              <a:t> для перевірки втрат тепла</a:t>
            </a:r>
            <a:r>
              <a:rPr lang="uk-UA" sz="2400" i="1" dirty="0" smtClean="0"/>
              <a:t>.</a:t>
            </a:r>
          </a:p>
          <a:p>
            <a:endParaRPr lang="uk-UA" sz="2400" dirty="0" smtClean="0"/>
          </a:p>
          <a:p>
            <a:r>
              <a:rPr lang="uk-UA" sz="2400" dirty="0" smtClean="0"/>
              <a:t>2. Опитування мешканців</a:t>
            </a:r>
          </a:p>
          <a:p>
            <a:r>
              <a:rPr lang="uk-UA" sz="2400" i="1" dirty="0" smtClean="0"/>
              <a:t>Анкетування </a:t>
            </a:r>
            <a:r>
              <a:rPr lang="uk-UA" sz="2400" i="1" dirty="0"/>
              <a:t>жителів щодо рівня комфорту після утеплення</a:t>
            </a:r>
            <a:r>
              <a:rPr lang="uk-UA" sz="2400" i="1" dirty="0" smtClean="0"/>
              <a:t>.</a:t>
            </a:r>
          </a:p>
          <a:p>
            <a:r>
              <a:rPr lang="uk-UA" sz="2400" i="1" dirty="0" smtClean="0"/>
              <a:t>Фокус-групи </a:t>
            </a:r>
            <a:r>
              <a:rPr lang="uk-UA" sz="2400" i="1" dirty="0"/>
              <a:t>для збору детальних відгуків</a:t>
            </a:r>
            <a:r>
              <a:rPr lang="uk-UA" sz="2400" i="1" dirty="0" smtClean="0"/>
              <a:t>.</a:t>
            </a:r>
          </a:p>
          <a:p>
            <a:endParaRPr lang="uk-UA" sz="2400" dirty="0" smtClean="0"/>
          </a:p>
          <a:p>
            <a:r>
              <a:rPr lang="uk-UA" sz="2400" dirty="0" smtClean="0"/>
              <a:t>3. Технічний </a:t>
            </a:r>
            <a:r>
              <a:rPr lang="uk-UA" sz="2400" dirty="0"/>
              <a:t>аудит </a:t>
            </a:r>
            <a:r>
              <a:rPr lang="uk-UA" sz="2400" dirty="0" smtClean="0"/>
              <a:t>будівель</a:t>
            </a:r>
          </a:p>
          <a:p>
            <a:r>
              <a:rPr lang="uk-UA" sz="2400" i="1" dirty="0" smtClean="0"/>
              <a:t>Огляд </a:t>
            </a:r>
            <a:r>
              <a:rPr lang="uk-UA" sz="2400" i="1" dirty="0"/>
              <a:t>утеплених фасадів та перевірка їхнього стану</a:t>
            </a:r>
            <a:r>
              <a:rPr lang="uk-UA" sz="2400" i="1" dirty="0" smtClean="0"/>
              <a:t>.</a:t>
            </a:r>
          </a:p>
          <a:p>
            <a:r>
              <a:rPr lang="uk-UA" sz="2400" i="1" dirty="0" smtClean="0"/>
              <a:t>Вимірювання </a:t>
            </a:r>
            <a:r>
              <a:rPr lang="uk-UA" sz="2400" i="1" dirty="0"/>
              <a:t>температури та вологості всередині квартир</a:t>
            </a:r>
            <a:r>
              <a:rPr lang="uk-UA" sz="2400" i="1" dirty="0" smtClean="0"/>
              <a:t>.</a:t>
            </a:r>
          </a:p>
          <a:p>
            <a:r>
              <a:rPr lang="uk-UA" sz="2400" i="1" dirty="0" smtClean="0"/>
              <a:t>Аналіз </a:t>
            </a:r>
            <a:r>
              <a:rPr lang="uk-UA" sz="2400" i="1" dirty="0"/>
              <a:t>якості будівельних матеріалів через певний період після утеплення.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79789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fccb3dec8_0_260"/>
          <p:cNvSpPr txBox="1">
            <a:spLocks noGrp="1"/>
          </p:cNvSpPr>
          <p:nvPr>
            <p:ph type="subTitle" idx="1"/>
          </p:nvPr>
        </p:nvSpPr>
        <p:spPr>
          <a:xfrm>
            <a:off x="6980550" y="2879725"/>
            <a:ext cx="4935900" cy="22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rgbClr val="1E4E79"/>
              </a:buClr>
              <a:buSzPts val="4265"/>
            </a:pPr>
            <a:r>
              <a:rPr lang="ru-RU" sz="4265" dirty="0" err="1">
                <a:solidFill>
                  <a:srgbClr val="1E4E79"/>
                </a:solidFill>
              </a:rPr>
              <a:t>Внесення</a:t>
            </a:r>
            <a:r>
              <a:rPr lang="ru-RU" sz="4265" dirty="0">
                <a:solidFill>
                  <a:srgbClr val="1E4E79"/>
                </a:solidFill>
              </a:rPr>
              <a:t> </a:t>
            </a:r>
            <a:r>
              <a:rPr lang="ru-RU" sz="4265" dirty="0" err="1">
                <a:solidFill>
                  <a:srgbClr val="1E4E79"/>
                </a:solidFill>
              </a:rPr>
              <a:t>коректив</a:t>
            </a:r>
            <a:r>
              <a:rPr lang="ru-RU" sz="4265" dirty="0">
                <a:solidFill>
                  <a:srgbClr val="1E4E79"/>
                </a:solidFill>
              </a:rPr>
              <a:t> у </a:t>
            </a:r>
            <a:r>
              <a:rPr lang="ru-RU" sz="4265" dirty="0" err="1">
                <a:solidFill>
                  <a:srgbClr val="1E4E79"/>
                </a:solidFill>
              </a:rPr>
              <a:t>плани</a:t>
            </a:r>
            <a:r>
              <a:rPr lang="ru-RU" sz="4265" dirty="0">
                <a:solidFill>
                  <a:srgbClr val="1E4E79"/>
                </a:solidFill>
              </a:rPr>
              <a:t> на </a:t>
            </a:r>
            <a:r>
              <a:rPr lang="ru-RU" sz="4265" dirty="0" err="1">
                <a:solidFill>
                  <a:srgbClr val="1E4E79"/>
                </a:solidFill>
              </a:rPr>
              <a:t>основі</a:t>
            </a:r>
            <a:r>
              <a:rPr lang="ru-RU" sz="4265" dirty="0">
                <a:solidFill>
                  <a:srgbClr val="1E4E79"/>
                </a:solidFill>
              </a:rPr>
              <a:t> </a:t>
            </a:r>
            <a:r>
              <a:rPr lang="ru-RU" sz="4265" dirty="0" err="1">
                <a:solidFill>
                  <a:srgbClr val="1E4E79"/>
                </a:solidFill>
              </a:rPr>
              <a:t>аналізу</a:t>
            </a:r>
            <a:endParaRPr lang="ru-RU" sz="4265" dirty="0">
              <a:solidFill>
                <a:srgbClr val="1E4E79"/>
              </a:solidFill>
            </a:endParaRPr>
          </a:p>
        </p:txBody>
      </p:sp>
      <p:sp>
        <p:nvSpPr>
          <p:cNvPr id="128" name="Google Shape;128;g33fccb3dec8_0_260"/>
          <p:cNvSpPr/>
          <p:nvPr/>
        </p:nvSpPr>
        <p:spPr>
          <a:xfrm>
            <a:off x="7610348" y="2439689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33fccb3dec8_0_260"/>
          <p:cNvPicPr preferRelativeResize="0"/>
          <p:nvPr/>
        </p:nvPicPr>
        <p:blipFill rotWithShape="1">
          <a:blip r:embed="rId3">
            <a:alphaModFix/>
          </a:blip>
          <a:srcRect l="1471" r="8259"/>
          <a:stretch/>
        </p:blipFill>
        <p:spPr>
          <a:xfrm flipH="1">
            <a:off x="0" y="0"/>
            <a:ext cx="6878775" cy="685800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898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4" y="634893"/>
            <a:ext cx="11447417" cy="526297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Внесення змін до плану відновлення та розвитку регіонів, планів відновлення та розвитку територіальних громад, а також до переліків проектів регіонального (місцевого) розвитку здійснюється </a:t>
            </a:r>
            <a:r>
              <a:rPr lang="uk-UA" sz="2400" dirty="0">
                <a:solidFill>
                  <a:srgbClr val="FF0000"/>
                </a:solidFill>
              </a:rPr>
              <a:t>в порядку, визначеному для розроблення зазначених документів.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Підставою для внесення змін до плану відновлення та розвитку регіонів і планів відновлення та розвитку територіальних громад є результати </a:t>
            </a:r>
            <a:r>
              <a:rPr lang="uk-UA" sz="2400" b="1" dirty="0">
                <a:solidFill>
                  <a:schemeClr val="accent6"/>
                </a:solidFill>
              </a:rPr>
              <a:t>моніторингу</a:t>
            </a:r>
            <a:r>
              <a:rPr lang="uk-UA" sz="2400" dirty="0"/>
              <a:t> їх виконання.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Внесення змін до плану відновлення та розвитку регіонів також можливе у разі розроблення </a:t>
            </a:r>
            <a:r>
              <a:rPr lang="uk-UA" sz="2400" dirty="0" err="1" smtClean="0"/>
              <a:t>проєктів</a:t>
            </a:r>
            <a:r>
              <a:rPr lang="uk-UA" sz="2400" dirty="0" smtClean="0"/>
              <a:t> </a:t>
            </a:r>
            <a:r>
              <a:rPr lang="uk-UA" sz="2400" dirty="0"/>
              <a:t>регіональних планів відновлення та розвитку і планів відновлення та розвитку територіальних громад та/або віднесення територіальних громад до територій відновлення, якщо таке розроблення та/або віднесення відбулося після затвердження відповідного плану.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105" y="2438123"/>
            <a:ext cx="11360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Система управління реалізацією Плану відновлення та розвитку </a:t>
            </a:r>
            <a:r>
              <a:rPr lang="uk-UA" sz="2400" dirty="0" smtClean="0"/>
              <a:t>територіальної </a:t>
            </a:r>
            <a:r>
              <a:rPr lang="uk-UA" sz="2400" dirty="0"/>
              <a:t>громади складається з двох рівнів</a:t>
            </a:r>
            <a:r>
              <a:rPr lang="uk-UA" sz="2400" dirty="0" smtClean="0"/>
              <a:t>:</a:t>
            </a:r>
          </a:p>
          <a:p>
            <a:pPr algn="just"/>
            <a:endParaRPr lang="uk-UA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політичного;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технічного.</a:t>
            </a:r>
          </a:p>
          <a:p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105" y="196632"/>
            <a:ext cx="11493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Система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управління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реалізацією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Плану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відновлення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та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розвитку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територіальної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громади</a:t>
            </a:r>
            <a:endParaRPr lang="ru-RU" sz="3600" b="1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4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fccb3dec8_0_234"/>
          <p:cNvSpPr txBox="1"/>
          <p:nvPr/>
        </p:nvSpPr>
        <p:spPr>
          <a:xfrm>
            <a:off x="661311" y="1960755"/>
            <a:ext cx="107910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" lvl="0" algn="just">
              <a:buSzPts val="2700"/>
            </a:pP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1.	Як 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відстежувати</a:t>
            </a: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прогрес</a:t>
            </a: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виконання</a:t>
            </a: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плану</a:t>
            </a:r>
          </a:p>
          <a:p>
            <a:pPr marL="57150" lvl="0" algn="just">
              <a:buSzPts val="2700"/>
            </a:pP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2.	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Оцінка</a:t>
            </a: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ефективності</a:t>
            </a: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реалізованих</a:t>
            </a: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заходів</a:t>
            </a:r>
            <a:endParaRPr lang="ru-RU"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 algn="just">
              <a:buSzPts val="2700"/>
            </a:pP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3.	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Внесення</a:t>
            </a: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коректив</a:t>
            </a: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плани</a:t>
            </a: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основі</a:t>
            </a:r>
            <a:r>
              <a:rPr lang="ru-RU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аналізу</a:t>
            </a:r>
            <a:endParaRPr lang="ru-RU"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0565" y="314198"/>
            <a:ext cx="6006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ПРО ЩО БУДЕМО ГОВОРИТИ</a:t>
            </a:r>
            <a:endParaRPr lang="en-US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863" y="1410512"/>
            <a:ext cx="113185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Політичний </a:t>
            </a:r>
            <a:r>
              <a:rPr lang="uk-UA" sz="2000" dirty="0"/>
              <a:t>рівень забезпечується керівництвом </a:t>
            </a:r>
            <a:r>
              <a:rPr lang="uk-UA" sz="2000" dirty="0" smtClean="0"/>
              <a:t>громади </a:t>
            </a:r>
            <a:r>
              <a:rPr lang="uk-UA" sz="2000" dirty="0"/>
              <a:t>- </a:t>
            </a:r>
            <a:r>
              <a:rPr lang="uk-UA" sz="2000" dirty="0" smtClean="0"/>
              <a:t>головою</a:t>
            </a:r>
            <a:r>
              <a:rPr lang="uk-UA" sz="2000" dirty="0"/>
              <a:t>, виконавчим комітетом та </a:t>
            </a:r>
            <a:r>
              <a:rPr lang="uk-UA" sz="2000" dirty="0" smtClean="0"/>
              <a:t>радою</a:t>
            </a:r>
            <a:r>
              <a:rPr lang="uk-UA" sz="2000" dirty="0"/>
              <a:t>. </a:t>
            </a:r>
            <a:endParaRPr lang="uk-UA" sz="2000" dirty="0" smtClean="0"/>
          </a:p>
          <a:p>
            <a:endParaRPr lang="uk-UA" sz="2000" dirty="0"/>
          </a:p>
          <a:p>
            <a:r>
              <a:rPr lang="uk-UA" sz="2000" dirty="0" smtClean="0"/>
              <a:t>На </a:t>
            </a:r>
            <a:r>
              <a:rPr lang="uk-UA" sz="2000" dirty="0"/>
              <a:t>цьому рівні розглядаються й затверджуються звіти щодо управління реалізацією Плану, а також пропозиції щодо його оновлення. </a:t>
            </a:r>
            <a:endParaRPr lang="uk-UA" sz="2000" dirty="0" smtClean="0"/>
          </a:p>
          <a:p>
            <a:endParaRPr lang="uk-UA" sz="2000" dirty="0" smtClean="0"/>
          </a:p>
          <a:p>
            <a:pPr algn="just"/>
            <a:r>
              <a:rPr lang="uk-UA" sz="2000" dirty="0" smtClean="0"/>
              <a:t>Рішення </a:t>
            </a:r>
            <a:r>
              <a:rPr lang="uk-UA" sz="2000" dirty="0"/>
              <a:t>про внесення змін до Плану ухвалюється радою на основі пропозицій селищного голови.</a:t>
            </a:r>
          </a:p>
          <a:p>
            <a:endParaRPr lang="uk-UA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6105" y="196632"/>
            <a:ext cx="11493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Система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управління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реалізацією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Плану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відновлення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та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розвитку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територіальної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громади</a:t>
            </a:r>
            <a:endParaRPr lang="ru-RU" sz="3600" b="1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001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863" y="1410512"/>
            <a:ext cx="11318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dirty="0" smtClean="0"/>
          </a:p>
          <a:p>
            <a:r>
              <a:rPr lang="uk-UA" sz="2000" dirty="0" smtClean="0"/>
              <a:t>Технічний </a:t>
            </a:r>
            <a:r>
              <a:rPr lang="uk-UA" sz="2000" dirty="0"/>
              <a:t>рівень управління та моніторингу забезпечується Робочою групою з розробки Плану відновлення та розвитку. </a:t>
            </a:r>
            <a:endParaRPr lang="uk-UA" sz="2000" dirty="0" smtClean="0"/>
          </a:p>
          <a:p>
            <a:endParaRPr lang="uk-UA" sz="2000" dirty="0" smtClean="0"/>
          </a:p>
          <a:p>
            <a:r>
              <a:rPr lang="uk-UA" sz="2000" dirty="0" smtClean="0"/>
              <a:t>Ця </a:t>
            </a:r>
            <a:r>
              <a:rPr lang="uk-UA" sz="2000" dirty="0"/>
              <a:t>група виконує кілька ключових функцій: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координація виконання </a:t>
            </a:r>
            <a:r>
              <a:rPr lang="uk-UA" sz="2000" dirty="0" err="1"/>
              <a:t>проєктів</a:t>
            </a:r>
            <a:r>
              <a:rPr lang="uk-UA" sz="2000" dirty="0"/>
              <a:t> місцевого розвитку;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моніторинг соціально-економічного стану громади за визначеними </a:t>
            </a:r>
            <a:r>
              <a:rPr lang="uk-UA" sz="2000" dirty="0" smtClean="0"/>
              <a:t>показниками (індикаторами);</a:t>
            </a:r>
            <a:endParaRPr lang="uk-UA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/>
              <a:t>аналіз соціально-економічних показників громади та зовнішніх факторів, таких як політичні, економічні, фінансові, соціальні, наукові та технологічні тенденції, з метою визначення їх впливу на громаду;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/>
              <a:t>формування пропозицій щодо змін до Плану, як реакція на нові виклики та можливості.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105" y="196632"/>
            <a:ext cx="11493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Система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управління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реалізацією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Плану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відновлення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та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розвитку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територіальної</a:t>
            </a:r>
            <a:r>
              <a:rPr lang="ru-RU" sz="36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громади</a:t>
            </a:r>
            <a:endParaRPr lang="ru-RU" sz="3600" b="1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803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9684" y="2531906"/>
            <a:ext cx="5025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ВІДПОВІДІ НА ПИТАННЯ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8192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 txBox="1">
            <a:spLocks noGrp="1"/>
          </p:cNvSpPr>
          <p:nvPr>
            <p:ph type="title"/>
          </p:nvPr>
        </p:nvSpPr>
        <p:spPr>
          <a:xfrm>
            <a:off x="4909185" y="1771713"/>
            <a:ext cx="2696210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sz="3200">
                <a:solidFill>
                  <a:srgbClr val="001F5F"/>
                </a:solidFill>
              </a:rPr>
              <a:t>Дякую за увагу</a:t>
            </a:r>
            <a:endParaRPr sz="3200"/>
          </a:p>
        </p:txBody>
      </p:sp>
      <p:pic>
        <p:nvPicPr>
          <p:cNvPr id="343" name="Google Shape;34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3185" y="3429000"/>
            <a:ext cx="2287905" cy="210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fccb3dec8_0_260"/>
          <p:cNvSpPr txBox="1">
            <a:spLocks noGrp="1"/>
          </p:cNvSpPr>
          <p:nvPr>
            <p:ph type="subTitle" idx="1"/>
          </p:nvPr>
        </p:nvSpPr>
        <p:spPr>
          <a:xfrm>
            <a:off x="6980550" y="2879725"/>
            <a:ext cx="4935900" cy="22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rgbClr val="1E4E79"/>
              </a:buClr>
              <a:buSzPts val="4265"/>
            </a:pPr>
            <a:r>
              <a:rPr lang="ru-RU" sz="4265" dirty="0">
                <a:solidFill>
                  <a:srgbClr val="1E4E79"/>
                </a:solidFill>
              </a:rPr>
              <a:t>Як </a:t>
            </a:r>
            <a:r>
              <a:rPr lang="ru-RU" sz="4265" dirty="0" err="1">
                <a:solidFill>
                  <a:srgbClr val="1E4E79"/>
                </a:solidFill>
              </a:rPr>
              <a:t>відстежувати</a:t>
            </a:r>
            <a:r>
              <a:rPr lang="ru-RU" sz="4265" dirty="0">
                <a:solidFill>
                  <a:srgbClr val="1E4E79"/>
                </a:solidFill>
              </a:rPr>
              <a:t> </a:t>
            </a:r>
            <a:r>
              <a:rPr lang="ru-RU" sz="4265" dirty="0" err="1">
                <a:solidFill>
                  <a:srgbClr val="1E4E79"/>
                </a:solidFill>
              </a:rPr>
              <a:t>прогрес</a:t>
            </a:r>
            <a:r>
              <a:rPr lang="ru-RU" sz="4265" dirty="0">
                <a:solidFill>
                  <a:srgbClr val="1E4E79"/>
                </a:solidFill>
              </a:rPr>
              <a:t> </a:t>
            </a:r>
            <a:r>
              <a:rPr lang="ru-RU" sz="4265" dirty="0" err="1">
                <a:solidFill>
                  <a:srgbClr val="1E4E79"/>
                </a:solidFill>
              </a:rPr>
              <a:t>виконання</a:t>
            </a:r>
            <a:r>
              <a:rPr lang="ru-RU" sz="4265" dirty="0">
                <a:solidFill>
                  <a:srgbClr val="1E4E79"/>
                </a:solidFill>
              </a:rPr>
              <a:t> плану</a:t>
            </a:r>
          </a:p>
        </p:txBody>
      </p:sp>
      <p:sp>
        <p:nvSpPr>
          <p:cNvPr id="128" name="Google Shape;128;g33fccb3dec8_0_260"/>
          <p:cNvSpPr/>
          <p:nvPr/>
        </p:nvSpPr>
        <p:spPr>
          <a:xfrm>
            <a:off x="7610348" y="2439689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33fccb3dec8_0_260"/>
          <p:cNvPicPr preferRelativeResize="0"/>
          <p:nvPr/>
        </p:nvPicPr>
        <p:blipFill rotWithShape="1">
          <a:blip r:embed="rId3">
            <a:alphaModFix/>
          </a:blip>
          <a:srcRect l="1471" r="8259"/>
          <a:stretch/>
        </p:blipFill>
        <p:spPr>
          <a:xfrm flipH="1">
            <a:off x="0" y="0"/>
            <a:ext cx="6878775" cy="685800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97" y="206478"/>
            <a:ext cx="11077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ПОРЯДОК</a:t>
            </a:r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розроблення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реалізації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моніторингу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плану </a:t>
            </a:r>
            <a:r>
              <a:rPr lang="ru-RU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відновлення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регіонів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планів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відновлення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розвитку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територіальних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громад</a:t>
            </a:r>
          </a:p>
          <a:p>
            <a:pPr algn="ctr"/>
            <a:r>
              <a:rPr lang="ru-RU" sz="2000" dirty="0" err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Затверджений</a:t>
            </a:r>
            <a:r>
              <a:rPr lang="ru-RU" sz="2000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постановою</a:t>
            </a:r>
            <a:r>
              <a:rPr lang="ru-RU" sz="2000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Кабінету</a:t>
            </a:r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Міністрів</a:t>
            </a:r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України</a:t>
            </a:r>
            <a:endParaRPr lang="ru-RU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</a:t>
            </a:r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ru-RU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липня</a:t>
            </a:r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 р. № 731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4582" y="2125006"/>
            <a:ext cx="107376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 плану відновлення та розвитку територіальної громади включає:</a:t>
            </a:r>
          </a:p>
          <a:p>
            <a:endParaRPr lang="uk-UA" sz="2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завдання і заходи з відновлення та розвитку;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прогнозовану потребу та можливі джерела фінансування;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індикатори виконання завдань, здійснення заходів з відновлення та розвитку і їх прогнозні значення;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перелік проектів регіонального (місцевого) розвитку за формою згідно з додатком 2.</a:t>
            </a:r>
            <a:endParaRPr lang="en-US" sz="20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4297" y="33066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Додаток</a:t>
            </a:r>
            <a:r>
              <a:rPr lang="ru-RU" dirty="0"/>
              <a:t> 2 </a:t>
            </a:r>
          </a:p>
          <a:p>
            <a:r>
              <a:rPr lang="ru-RU" dirty="0"/>
              <a:t>до Порядку </a:t>
            </a:r>
            <a:r>
              <a:rPr lang="ru-RU" dirty="0" err="1"/>
              <a:t>розроблення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та </a:t>
            </a:r>
            <a:r>
              <a:rPr lang="ru-RU" dirty="0" err="1"/>
              <a:t>моніторингу</a:t>
            </a:r>
            <a:r>
              <a:rPr lang="ru-RU" dirty="0"/>
              <a:t> </a:t>
            </a:r>
          </a:p>
          <a:p>
            <a:r>
              <a:rPr lang="ru-RU" dirty="0"/>
              <a:t>плану </a:t>
            </a:r>
            <a:r>
              <a:rPr lang="ru-RU" dirty="0" err="1"/>
              <a:t>відновлення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і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громад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2926" y="1554221"/>
            <a:ext cx="10128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ПЕРЕЛІК </a:t>
            </a:r>
          </a:p>
          <a:p>
            <a:pPr algn="ctr"/>
            <a:r>
              <a:rPr lang="ru-RU" dirty="0" err="1"/>
              <a:t>проектів</a:t>
            </a:r>
            <a:r>
              <a:rPr lang="ru-RU" dirty="0"/>
              <a:t> </a:t>
            </a:r>
            <a:r>
              <a:rPr lang="ru-RU" dirty="0" err="1"/>
              <a:t>регіонального</a:t>
            </a:r>
            <a:r>
              <a:rPr lang="ru-RU" dirty="0"/>
              <a:t> (</a:t>
            </a:r>
            <a:r>
              <a:rPr lang="ru-RU" dirty="0" err="1"/>
              <a:t>місцевого</a:t>
            </a:r>
            <a:r>
              <a:rPr lang="ru-RU" dirty="0"/>
              <a:t>) </a:t>
            </a:r>
            <a:r>
              <a:rPr lang="ru-RU" dirty="0" err="1"/>
              <a:t>розвитку</a:t>
            </a:r>
            <a:r>
              <a:rPr lang="ru-RU" dirty="0"/>
              <a:t> ________________________________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територіальної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" y="2856603"/>
            <a:ext cx="11306804" cy="236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34297" y="2759722"/>
            <a:ext cx="6583680" cy="2652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7223760" y="2481944"/>
            <a:ext cx="2647406" cy="338763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2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0a29ef60e_1_20"/>
          <p:cNvSpPr txBox="1"/>
          <p:nvPr/>
        </p:nvSpPr>
        <p:spPr>
          <a:xfrm>
            <a:off x="258750" y="985000"/>
            <a:ext cx="11834100" cy="173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sz="3365" b="1" dirty="0" err="1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це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чіткі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вимірювані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показники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використовуються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sz="3365" b="1" dirty="0" err="1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відстеження</a:t>
            </a:r>
            <a:r>
              <a:rPr lang="ru-RU" sz="3365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прогресу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виконання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плану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відновлення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громади</a:t>
            </a:r>
            <a:r>
              <a:rPr lang="ru-RU" sz="3365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365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40a29ef60e_1_20"/>
          <p:cNvSpPr txBox="1"/>
          <p:nvPr/>
        </p:nvSpPr>
        <p:spPr>
          <a:xfrm>
            <a:off x="1027200" y="143800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ІНДИКАТОРИ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750" y="3701849"/>
            <a:ext cx="11719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ІНДИКАТОРИ - ключовий елемент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системи моніторингу та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оцінки,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що дозволяє виміряти ефективність впроваджених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ініціатив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7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0a29ef60e_1_20"/>
          <p:cNvSpPr txBox="1"/>
          <p:nvPr/>
        </p:nvSpPr>
        <p:spPr>
          <a:xfrm>
            <a:off x="258750" y="985000"/>
            <a:ext cx="11834100" cy="122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sz="3365" b="1" dirty="0" smtClean="0">
                <a:solidFill>
                  <a:srgbClr val="1E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КІЛЬКІСНІ - </a:t>
            </a:r>
            <a:r>
              <a:rPr lang="ru-RU" sz="3365" b="1" dirty="0" err="1" smtClean="0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вимірюються</a:t>
            </a:r>
            <a:r>
              <a:rPr lang="ru-RU" sz="3365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у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числових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значеннях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відсотки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суми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кількість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</a:rPr>
              <a:t>).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135" name="Google Shape;135;g340a29ef60e_1_20"/>
          <p:cNvSpPr txBox="1"/>
          <p:nvPr/>
        </p:nvSpPr>
        <p:spPr>
          <a:xfrm>
            <a:off x="1027200" y="143800"/>
            <a:ext cx="101376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65" b="1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ІНДИКАТОРИ</a:t>
            </a:r>
            <a:endParaRPr sz="4265" b="1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4;g340a29ef60e_1_20"/>
          <p:cNvSpPr txBox="1"/>
          <p:nvPr/>
        </p:nvSpPr>
        <p:spPr>
          <a:xfrm>
            <a:off x="34050" y="3371496"/>
            <a:ext cx="11834100" cy="122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sz="3365" b="1" dirty="0" smtClean="0">
                <a:solidFill>
                  <a:srgbClr val="1E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ЯКІСНІ - </a:t>
            </a:r>
            <a:r>
              <a:rPr lang="ru-RU" sz="3365" b="1" dirty="0" err="1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відображають</a:t>
            </a:r>
            <a:r>
              <a:rPr lang="ru-RU" sz="3365" b="1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зміни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поведінці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рівні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задоволеності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чи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якості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365" b="1" dirty="0" err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життя</a:t>
            </a:r>
            <a:r>
              <a:rPr lang="ru-RU" sz="3365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365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850" y="2348697"/>
            <a:ext cx="11698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Відремонтовано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км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доріг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Кількість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домогосподарств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отримали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доступ до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чистої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води,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зросла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30%.</a:t>
            </a:r>
          </a:p>
          <a:p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Зменшення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рівня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безробіття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громаді</a:t>
            </a: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 12% до 8%.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750" y="4723885"/>
            <a:ext cx="11121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Рівень задоволеності мешканців послугами ЖКГ зріс на 25% (опитування).</a:t>
            </a:r>
          </a:p>
          <a:p>
            <a:r>
              <a:rPr lang="uk-UA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Підвищився рівень довіри громадян до місцевої влади.</a:t>
            </a:r>
          </a:p>
          <a:p>
            <a:r>
              <a:rPr lang="uk-UA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Впроваджена стратегія енергоефективності покращила якість міського середовища.</a:t>
            </a:r>
          </a:p>
          <a:p>
            <a:r>
              <a:rPr lang="uk-UA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33431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1916</Words>
  <Application>Microsoft Office PowerPoint</Application>
  <PresentationFormat>Произвольный</PresentationFormat>
  <Paragraphs>271</Paragraphs>
  <Slides>43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ШВЕЙЦАРСЬКО-УКРАЇНСЬКИЙ ПРОЄКТ ДЕЦЕНТРАЛІЗАЦІЯ ДЛЯ РОЗВИТКУ ДЕМОКРАТИЧНОЇ ОСВІТИ</vt:lpstr>
      <vt:lpstr>ЗНАЙОМСТВО З УЧАСНИКАМИ</vt:lpstr>
      <vt:lpstr>НАШІ ПРАВИЛА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ШВЕЙЦАРСЬКО-УКРАЇНСЬКИЙ ПРОЄКТ ДЕЦЕНТРАЛІЗАЦІЯ ДЛЯ РОЗВИТКУ ДЕМОКРАТИЧНОЇ ОСВІТИ</dc:title>
  <dc:creator>Андрей Мацокин</dc:creator>
  <cp:lastModifiedBy>Valentyna Smachylo</cp:lastModifiedBy>
  <cp:revision>44</cp:revision>
  <dcterms:created xsi:type="dcterms:W3CDTF">2025-01-23T08:28:04Z</dcterms:created>
  <dcterms:modified xsi:type="dcterms:W3CDTF">2025-03-27T20:12:40Z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9BB6BE7EE4134E25A58037AE2EB97333_13</vt:lpwstr>
  </property>
  <property fmtid="{D5CDD505-2E9C-101B-9397-08002B2CF9AE}" pid="3" name="KSOProductBuildVer">
    <vt:lpwstr>1033-12.2.0.19307</vt:lpwstr>
  </property>
</Properties>
</file>