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6" r:id="rId5"/>
    <p:sldId id="264" r:id="rId6"/>
    <p:sldId id="267" r:id="rId7"/>
    <p:sldId id="268" r:id="rId8"/>
    <p:sldId id="269" r:id="rId9"/>
    <p:sldId id="265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7378"/>
    <a:srgbClr val="1EA5AA"/>
    <a:srgbClr val="F5AA1E"/>
    <a:srgbClr val="F2F2F2"/>
    <a:srgbClr val="0A73AA"/>
    <a:srgbClr val="369438"/>
    <a:srgbClr val="496D01"/>
    <a:srgbClr val="284D01"/>
    <a:srgbClr val="75B4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ha Budeichuk" userId="6e5b6dcafe7427b4" providerId="LiveId" clId="{715CCAEF-89FD-45A8-8319-814DA0B81894}"/>
    <pc:docChg chg="addSld modSld">
      <pc:chgData name="Olha Budeichuk" userId="6e5b6dcafe7427b4" providerId="LiveId" clId="{715CCAEF-89FD-45A8-8319-814DA0B81894}" dt="2025-03-20T13:39:14.366" v="102" actId="1076"/>
      <pc:docMkLst>
        <pc:docMk/>
      </pc:docMkLst>
      <pc:sldChg chg="modSp mod">
        <pc:chgData name="Olha Budeichuk" userId="6e5b6dcafe7427b4" providerId="LiveId" clId="{715CCAEF-89FD-45A8-8319-814DA0B81894}" dt="2025-03-20T13:36:14.626" v="28"/>
        <pc:sldMkLst>
          <pc:docMk/>
          <pc:sldMk cId="3325829655" sldId="268"/>
        </pc:sldMkLst>
        <pc:spChg chg="mod">
          <ac:chgData name="Olha Budeichuk" userId="6e5b6dcafe7427b4" providerId="LiveId" clId="{715CCAEF-89FD-45A8-8319-814DA0B81894}" dt="2025-03-20T13:36:14.626" v="28"/>
          <ac:spMkLst>
            <pc:docMk/>
            <pc:sldMk cId="3325829655" sldId="268"/>
            <ac:spMk id="7" creationId="{52D61327-574F-6CDF-CBA9-A06C90A40425}"/>
          </ac:spMkLst>
        </pc:spChg>
      </pc:sldChg>
      <pc:sldChg chg="addSp modSp new mod">
        <pc:chgData name="Olha Budeichuk" userId="6e5b6dcafe7427b4" providerId="LiveId" clId="{715CCAEF-89FD-45A8-8319-814DA0B81894}" dt="2025-03-20T13:39:14.366" v="102" actId="1076"/>
        <pc:sldMkLst>
          <pc:docMk/>
          <pc:sldMk cId="2116635491" sldId="269"/>
        </pc:sldMkLst>
        <pc:spChg chg="add mod">
          <ac:chgData name="Olha Budeichuk" userId="6e5b6dcafe7427b4" providerId="LiveId" clId="{715CCAEF-89FD-45A8-8319-814DA0B81894}" dt="2025-03-20T13:39:14.366" v="102" actId="1076"/>
          <ac:spMkLst>
            <pc:docMk/>
            <pc:sldMk cId="2116635491" sldId="269"/>
            <ac:spMk id="8" creationId="{9707CD78-5E9D-3268-81B1-A8E1BAE36121}"/>
          </ac:spMkLst>
        </pc:spChg>
        <pc:picChg chg="add mod">
          <ac:chgData name="Olha Budeichuk" userId="6e5b6dcafe7427b4" providerId="LiveId" clId="{715CCAEF-89FD-45A8-8319-814DA0B81894}" dt="2025-03-20T13:38:12.409" v="44" actId="1076"/>
          <ac:picMkLst>
            <pc:docMk/>
            <pc:sldMk cId="2116635491" sldId="269"/>
            <ac:picMk id="3" creationId="{CEF62AED-B29F-1D41-8994-C06A0E220347}"/>
          </ac:picMkLst>
        </pc:picChg>
        <pc:picChg chg="add mod">
          <ac:chgData name="Olha Budeichuk" userId="6e5b6dcafe7427b4" providerId="LiveId" clId="{715CCAEF-89FD-45A8-8319-814DA0B81894}" dt="2025-03-20T13:37:38.105" v="37" actId="1076"/>
          <ac:picMkLst>
            <pc:docMk/>
            <pc:sldMk cId="2116635491" sldId="269"/>
            <ac:picMk id="5" creationId="{5C323CA4-ADCA-7111-854E-CB2D35477067}"/>
          </ac:picMkLst>
        </pc:picChg>
        <pc:picChg chg="add mod">
          <ac:chgData name="Olha Budeichuk" userId="6e5b6dcafe7427b4" providerId="LiveId" clId="{715CCAEF-89FD-45A8-8319-814DA0B81894}" dt="2025-03-20T13:38:05.701" v="43" actId="14100"/>
          <ac:picMkLst>
            <pc:docMk/>
            <pc:sldMk cId="2116635491" sldId="269"/>
            <ac:picMk id="7" creationId="{18EE9964-7E05-B07B-082B-447CEADD4F6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255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167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110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1955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934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60279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0815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2650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4765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47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583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24394-C1EB-4BE3-A608-55943571A593}" type="datetimeFigureOut">
              <a:rPr lang="uk-UA" smtClean="0"/>
              <a:pPr/>
              <a:t>20.03.2025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7C331-3ECB-4D82-92CA-E499E28A2873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400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da.gov.ua/news/Novyny/219428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rada.gov.ua/news/news_kom/251871.html" TargetMode="External"/><Relationship Id="rId5" Type="http://schemas.openxmlformats.org/officeDocument/2006/relationships/hyperlink" Target="https://www.kmu.gov.ua/news/uriad-ukhvalyv-rishennia-iake-pidvyshchyt-pryvablyvist-derzhavno-pryvatnoho-partnerstva-dlia-investoriv" TargetMode="External"/><Relationship Id="rId4" Type="http://schemas.openxmlformats.org/officeDocument/2006/relationships/hyperlink" Target="https://www.kmu.gov.ua/news/v-ukraini-posylyly-harantii-dlia-biznesu-u-ramkakh-derzhavno-pryvatnoho-partnerstva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orms.gle/S8EW7qBRV3JLF2ws6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897444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255576" y="1587348"/>
            <a:ext cx="938316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Всеукраїнська асоціація органів місцевого самоврядування </a:t>
            </a:r>
          </a:p>
          <a:p>
            <a:pPr algn="ctr"/>
            <a:r>
              <a:rPr lang="uk-UA" sz="2800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«Асоціація об</a:t>
            </a:r>
            <a:r>
              <a:rPr lang="en-US" sz="2800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єднаних територіальних громад»</a:t>
            </a:r>
          </a:p>
          <a:p>
            <a:pPr algn="ctr"/>
            <a:r>
              <a:rPr lang="uk-UA" sz="3200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Круглий стіл:</a:t>
            </a:r>
          </a:p>
          <a:p>
            <a:pPr algn="ctr"/>
            <a:r>
              <a:rPr lang="ru-RU" sz="3200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«Державно-приватне партнерство – як бізнес та громади разом прискорюють економічне зростання»</a:t>
            </a:r>
            <a:endParaRPr lang="uk-UA" sz="3200" b="1" dirty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6000" b="1" dirty="0">
              <a:solidFill>
                <a:srgbClr val="369438"/>
              </a:solidFill>
            </a:endParaRPr>
          </a:p>
        </p:txBody>
      </p:sp>
      <p:pic>
        <p:nvPicPr>
          <p:cNvPr id="1026" name="Picture 2" descr="E:\ОТГ_Ассоциация\PNG\logo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522" y="332095"/>
            <a:ext cx="1681289" cy="112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779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0230675" y="6311690"/>
            <a:ext cx="1729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02</a:t>
            </a:r>
            <a:endParaRPr lang="uk-UA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7" y="0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53BF86B-6DE1-04DD-314E-371405ED9C1B}"/>
              </a:ext>
            </a:extLst>
          </p:cNvPr>
          <p:cNvSpPr txBox="1"/>
          <p:nvPr/>
        </p:nvSpPr>
        <p:spPr>
          <a:xfrm>
            <a:off x="2952479" y="559463"/>
            <a:ext cx="65377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800" b="1" noProof="0" dirty="0">
                <a:solidFill>
                  <a:srgbClr val="0A7378"/>
                </a:solidFill>
              </a:rPr>
              <a:t>Нормативно-правова база ДПП в Україні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78A482-9E25-D572-B5A6-2A38A5C89D11}"/>
              </a:ext>
            </a:extLst>
          </p:cNvPr>
          <p:cNvSpPr txBox="1"/>
          <p:nvPr/>
        </p:nvSpPr>
        <p:spPr>
          <a:xfrm>
            <a:off x="260984" y="1767700"/>
            <a:ext cx="2386202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Основним</a:t>
            </a:r>
            <a:r>
              <a:rPr lang="ru-RU" b="1" dirty="0"/>
              <a:t> </a:t>
            </a:r>
            <a:r>
              <a:rPr lang="ru-RU" b="1" dirty="0" err="1"/>
              <a:t>нормативним</a:t>
            </a:r>
            <a:r>
              <a:rPr lang="ru-RU" b="1" dirty="0"/>
              <a:t> актом,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регулює</a:t>
            </a:r>
            <a:r>
              <a:rPr lang="ru-RU" b="1" dirty="0"/>
              <a:t> державно-приватне партнерство в </a:t>
            </a:r>
            <a:r>
              <a:rPr lang="ru-RU" b="1" dirty="0" err="1"/>
              <a:t>Україні</a:t>
            </a:r>
            <a:r>
              <a:rPr lang="ru-RU" b="1" dirty="0"/>
              <a:t>, є Закон </a:t>
            </a:r>
            <a:r>
              <a:rPr lang="ru-RU" b="1" dirty="0" err="1"/>
              <a:t>України</a:t>
            </a:r>
            <a:endParaRPr lang="ru-RU" b="1" dirty="0"/>
          </a:p>
          <a:p>
            <a:r>
              <a:rPr lang="ru-RU" b="1" dirty="0"/>
              <a:t>"Про державно-приватне партнерство" (2010 р.). </a:t>
            </a:r>
          </a:p>
          <a:p>
            <a:r>
              <a:rPr lang="ru-RU" b="1" dirty="0" err="1"/>
              <a:t>Він</a:t>
            </a:r>
            <a:r>
              <a:rPr lang="ru-RU" b="1" dirty="0"/>
              <a:t> </a:t>
            </a:r>
            <a:r>
              <a:rPr lang="ru-RU" b="1" dirty="0" err="1"/>
              <a:t>визначає</a:t>
            </a:r>
            <a:r>
              <a:rPr lang="ru-RU" b="1" dirty="0"/>
              <a:t> </a:t>
            </a:r>
            <a:r>
              <a:rPr lang="ru-RU" b="1" dirty="0" err="1"/>
              <a:t>правові</a:t>
            </a:r>
            <a:r>
              <a:rPr lang="ru-RU" b="1" dirty="0"/>
              <a:t> засади, </a:t>
            </a:r>
            <a:r>
              <a:rPr lang="ru-RU" b="1" dirty="0" err="1"/>
              <a:t>форми</a:t>
            </a:r>
            <a:r>
              <a:rPr lang="ru-RU" b="1" dirty="0"/>
              <a:t>, </a:t>
            </a:r>
            <a:r>
              <a:rPr lang="ru-RU" b="1" dirty="0" err="1"/>
              <a:t>механізми</a:t>
            </a:r>
            <a:r>
              <a:rPr lang="ru-RU" b="1" dirty="0"/>
              <a:t> та </a:t>
            </a:r>
            <a:r>
              <a:rPr lang="ru-RU" b="1" dirty="0" err="1"/>
              <a:t>умови</a:t>
            </a:r>
            <a:r>
              <a:rPr lang="ru-RU" b="1" dirty="0"/>
              <a:t> </a:t>
            </a:r>
            <a:r>
              <a:rPr lang="ru-RU" b="1" dirty="0" err="1"/>
              <a:t>реалізації</a:t>
            </a:r>
            <a:r>
              <a:rPr lang="ru-RU" b="1" dirty="0"/>
              <a:t> ДПП.</a:t>
            </a:r>
          </a:p>
          <a:p>
            <a:r>
              <a:rPr lang="ru-RU" b="1" dirty="0" err="1"/>
              <a:t>Крім</a:t>
            </a:r>
            <a:r>
              <a:rPr lang="ru-RU" b="1" dirty="0"/>
              <a:t> </a:t>
            </a:r>
            <a:r>
              <a:rPr lang="ru-RU" b="1" dirty="0" err="1"/>
              <a:t>цього</a:t>
            </a:r>
            <a:r>
              <a:rPr lang="ru-RU" b="1" dirty="0"/>
              <a:t>, регулювання ДПП </a:t>
            </a:r>
            <a:r>
              <a:rPr lang="ru-RU" b="1" dirty="0" err="1"/>
              <a:t>здійснюється</a:t>
            </a:r>
            <a:r>
              <a:rPr lang="ru-RU" b="1" dirty="0"/>
              <a:t> через низку </a:t>
            </a:r>
            <a:r>
              <a:rPr lang="ru-RU" b="1" dirty="0" err="1"/>
              <a:t>інших</a:t>
            </a:r>
            <a:r>
              <a:rPr lang="ru-RU" b="1" dirty="0"/>
              <a:t> </a:t>
            </a:r>
            <a:r>
              <a:rPr lang="ru-RU" b="1" dirty="0" err="1"/>
              <a:t>законодавчих</a:t>
            </a:r>
            <a:r>
              <a:rPr lang="ru-RU" b="1" dirty="0"/>
              <a:t> </a:t>
            </a:r>
            <a:r>
              <a:rPr lang="ru-RU" b="1" dirty="0" err="1"/>
              <a:t>актів</a:t>
            </a:r>
            <a:r>
              <a:rPr lang="ru-RU" b="1" dirty="0"/>
              <a:t>, </a:t>
            </a:r>
            <a:r>
              <a:rPr lang="ru-RU" b="1" dirty="0" err="1"/>
              <a:t>зокрема</a:t>
            </a:r>
            <a:r>
              <a:rPr lang="ru-RU" b="1" dirty="0"/>
              <a:t>:</a:t>
            </a:r>
          </a:p>
          <a:p>
            <a:r>
              <a:rPr lang="ru-RU" b="1" dirty="0"/>
              <a:t>•</a:t>
            </a:r>
            <a:r>
              <a:rPr lang="ru-RU" b="1" dirty="0" err="1"/>
              <a:t>Господарський</a:t>
            </a:r>
            <a:r>
              <a:rPr lang="ru-RU" b="1" dirty="0"/>
              <a:t> кодекс </a:t>
            </a:r>
            <a:r>
              <a:rPr lang="ru-RU" b="1" dirty="0" err="1"/>
              <a:t>України</a:t>
            </a:r>
            <a:r>
              <a:rPr lang="ru-RU" b="1" dirty="0"/>
              <a:t> – </a:t>
            </a:r>
            <a:r>
              <a:rPr lang="ru-RU" b="1" dirty="0" err="1"/>
              <a:t>містить</a:t>
            </a:r>
            <a:r>
              <a:rPr lang="ru-RU" b="1" dirty="0"/>
              <a:t> </a:t>
            </a:r>
            <a:r>
              <a:rPr lang="ru-RU" b="1" dirty="0" err="1"/>
              <a:t>норми</a:t>
            </a:r>
            <a:r>
              <a:rPr lang="ru-RU" b="1" dirty="0"/>
              <a:t> </a:t>
            </a:r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правових</a:t>
            </a:r>
            <a:r>
              <a:rPr lang="ru-RU" b="1" dirty="0"/>
              <a:t> засад </a:t>
            </a:r>
            <a:r>
              <a:rPr lang="ru-RU" b="1" dirty="0" err="1"/>
              <a:t>взаємодії</a:t>
            </a:r>
            <a:r>
              <a:rPr lang="ru-RU" b="1" dirty="0"/>
              <a:t> </a:t>
            </a:r>
            <a:r>
              <a:rPr lang="ru-RU" b="1" dirty="0" err="1"/>
              <a:t>держави</a:t>
            </a:r>
            <a:r>
              <a:rPr lang="ru-RU" b="1" dirty="0"/>
              <a:t> з </a:t>
            </a:r>
            <a:r>
              <a:rPr lang="ru-RU" b="1" dirty="0" err="1"/>
              <a:t>приватними</a:t>
            </a:r>
            <a:r>
              <a:rPr lang="ru-RU" b="1" dirty="0"/>
              <a:t> </a:t>
            </a:r>
            <a:r>
              <a:rPr lang="ru-RU" b="1" dirty="0" err="1"/>
              <a:t>інвесторами</a:t>
            </a:r>
            <a:r>
              <a:rPr lang="ru-RU" b="1" dirty="0"/>
              <a:t>.</a:t>
            </a:r>
          </a:p>
          <a:p>
            <a:r>
              <a:rPr lang="ru-RU" b="1" dirty="0"/>
              <a:t>•Закон </a:t>
            </a:r>
            <a:r>
              <a:rPr lang="ru-RU" b="1" dirty="0" err="1"/>
              <a:t>України</a:t>
            </a:r>
            <a:r>
              <a:rPr lang="ru-RU" b="1" dirty="0"/>
              <a:t> "Про </a:t>
            </a:r>
            <a:r>
              <a:rPr lang="ru-RU" b="1" dirty="0" err="1"/>
              <a:t>концесії</a:t>
            </a:r>
            <a:r>
              <a:rPr lang="ru-RU" b="1" dirty="0"/>
              <a:t>" (2019 р.) – </a:t>
            </a:r>
            <a:r>
              <a:rPr lang="ru-RU" b="1" dirty="0" err="1"/>
              <a:t>визначає</a:t>
            </a:r>
            <a:r>
              <a:rPr lang="ru-RU" b="1" dirty="0"/>
              <a:t> порядок </a:t>
            </a:r>
            <a:r>
              <a:rPr lang="ru-RU" b="1" dirty="0" err="1"/>
              <a:t>передачі</a:t>
            </a:r>
            <a:r>
              <a:rPr lang="ru-RU" b="1" dirty="0"/>
              <a:t> державного та </a:t>
            </a:r>
            <a:r>
              <a:rPr lang="ru-RU" b="1" dirty="0" err="1"/>
              <a:t>комунального</a:t>
            </a:r>
            <a:r>
              <a:rPr lang="ru-RU" b="1" dirty="0"/>
              <a:t> майна в </a:t>
            </a:r>
          </a:p>
          <a:p>
            <a:r>
              <a:rPr lang="ru-RU" b="1" dirty="0" err="1"/>
              <a:t>користування</a:t>
            </a:r>
            <a:r>
              <a:rPr lang="ru-RU" b="1" dirty="0"/>
              <a:t> </a:t>
            </a:r>
            <a:r>
              <a:rPr lang="ru-RU" b="1" dirty="0" err="1"/>
              <a:t>приватним</a:t>
            </a:r>
            <a:r>
              <a:rPr lang="ru-RU" b="1" dirty="0"/>
              <a:t> </a:t>
            </a:r>
            <a:r>
              <a:rPr lang="ru-RU" b="1" dirty="0" err="1"/>
              <a:t>компаніям</a:t>
            </a:r>
            <a:r>
              <a:rPr lang="ru-RU" b="1" dirty="0"/>
              <a:t> на </a:t>
            </a:r>
            <a:r>
              <a:rPr lang="ru-RU" b="1" dirty="0" err="1"/>
              <a:t>основі</a:t>
            </a:r>
            <a:r>
              <a:rPr lang="ru-RU" b="1" dirty="0"/>
              <a:t> </a:t>
            </a:r>
            <a:r>
              <a:rPr lang="ru-RU" b="1" dirty="0" err="1"/>
              <a:t>концесійних</a:t>
            </a:r>
            <a:r>
              <a:rPr lang="ru-RU" b="1" dirty="0"/>
              <a:t> </a:t>
            </a:r>
            <a:r>
              <a:rPr lang="ru-RU" b="1" dirty="0" err="1"/>
              <a:t>договорів</a:t>
            </a:r>
            <a:r>
              <a:rPr lang="ru-RU" b="1" dirty="0"/>
              <a:t>.</a:t>
            </a:r>
          </a:p>
          <a:p>
            <a:r>
              <a:rPr lang="ru-RU" b="1" dirty="0"/>
              <a:t>•Закон </a:t>
            </a:r>
            <a:r>
              <a:rPr lang="ru-RU" b="1" dirty="0" err="1"/>
              <a:t>України</a:t>
            </a:r>
            <a:r>
              <a:rPr lang="ru-RU" b="1" dirty="0"/>
              <a:t> "Про </a:t>
            </a:r>
            <a:r>
              <a:rPr lang="ru-RU" b="1" dirty="0" err="1"/>
              <a:t>публічні</a:t>
            </a:r>
            <a:r>
              <a:rPr lang="ru-RU" b="1" dirty="0"/>
              <a:t> </a:t>
            </a:r>
            <a:r>
              <a:rPr lang="ru-RU" b="1" dirty="0" err="1"/>
              <a:t>закупівлі</a:t>
            </a:r>
            <a:r>
              <a:rPr lang="ru-RU" b="1" dirty="0"/>
              <a:t>" – </a:t>
            </a:r>
            <a:r>
              <a:rPr lang="ru-RU" b="1" dirty="0" err="1"/>
              <a:t>встановлює</a:t>
            </a:r>
            <a:r>
              <a:rPr lang="ru-RU" b="1" dirty="0"/>
              <a:t> правила </a:t>
            </a:r>
            <a:r>
              <a:rPr lang="ru-RU" b="1" dirty="0" err="1"/>
              <a:t>прозорих</a:t>
            </a:r>
            <a:r>
              <a:rPr lang="ru-RU" b="1" dirty="0"/>
              <a:t> </a:t>
            </a:r>
            <a:r>
              <a:rPr lang="ru-RU" b="1" dirty="0" err="1"/>
              <a:t>тендерних</a:t>
            </a:r>
            <a:r>
              <a:rPr lang="ru-RU" b="1" dirty="0"/>
              <a:t> процедур.</a:t>
            </a:r>
          </a:p>
          <a:p>
            <a:r>
              <a:rPr lang="ru-RU" b="1" dirty="0"/>
              <a:t>•Закон </a:t>
            </a:r>
            <a:r>
              <a:rPr lang="ru-RU" b="1" dirty="0" err="1"/>
              <a:t>України</a:t>
            </a:r>
            <a:r>
              <a:rPr lang="ru-RU" b="1" dirty="0"/>
              <a:t> "Про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об’єктами</a:t>
            </a:r>
            <a:r>
              <a:rPr lang="ru-RU" b="1" dirty="0"/>
              <a:t> </a:t>
            </a:r>
            <a:r>
              <a:rPr lang="ru-RU" b="1" dirty="0" err="1"/>
              <a:t>державної</a:t>
            </a:r>
            <a:r>
              <a:rPr lang="ru-RU" b="1" dirty="0"/>
              <a:t> </a:t>
            </a:r>
            <a:r>
              <a:rPr lang="ru-RU" b="1" dirty="0" err="1"/>
              <a:t>власності</a:t>
            </a:r>
            <a:r>
              <a:rPr lang="ru-RU" b="1" dirty="0"/>
              <a:t>" – </a:t>
            </a:r>
            <a:r>
              <a:rPr lang="ru-RU" b="1" dirty="0" err="1"/>
              <a:t>регулює</a:t>
            </a:r>
            <a:r>
              <a:rPr lang="ru-RU" b="1" dirty="0"/>
              <a:t> </a:t>
            </a:r>
            <a:r>
              <a:rPr lang="ru-RU" b="1" dirty="0" err="1"/>
              <a:t>використання</a:t>
            </a:r>
            <a:r>
              <a:rPr lang="ru-RU" b="1" dirty="0"/>
              <a:t> державного майна у</a:t>
            </a:r>
          </a:p>
          <a:p>
            <a:r>
              <a:rPr lang="ru-RU" b="1" dirty="0"/>
              <a:t> рамках партнерства.</a:t>
            </a:r>
          </a:p>
          <a:p>
            <a:r>
              <a:rPr lang="ru-RU" b="1" dirty="0"/>
              <a:t>•Постанова </a:t>
            </a:r>
            <a:r>
              <a:rPr lang="ru-RU" b="1" dirty="0" err="1"/>
              <a:t>Кабінету</a:t>
            </a:r>
            <a:r>
              <a:rPr lang="ru-RU" b="1" dirty="0"/>
              <a:t> </a:t>
            </a:r>
            <a:r>
              <a:rPr lang="ru-RU" b="1" dirty="0" err="1"/>
              <a:t>Міністрів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 №384 </a:t>
            </a:r>
            <a:r>
              <a:rPr lang="ru-RU" b="1" dirty="0" err="1"/>
              <a:t>від</a:t>
            </a:r>
            <a:r>
              <a:rPr lang="ru-RU" b="1" dirty="0"/>
              <a:t> 11 </a:t>
            </a:r>
            <a:r>
              <a:rPr lang="ru-RU" b="1" dirty="0" err="1"/>
              <a:t>квітня</a:t>
            </a:r>
            <a:r>
              <a:rPr lang="ru-RU" b="1" dirty="0"/>
              <a:t> 2011 року «</a:t>
            </a:r>
            <a:r>
              <a:rPr lang="ru-RU" b="1" dirty="0" err="1"/>
              <a:t>Деякі</a:t>
            </a:r>
            <a:r>
              <a:rPr lang="ru-RU" b="1" dirty="0"/>
              <a:t> </a:t>
            </a:r>
            <a:r>
              <a:rPr lang="ru-RU" b="1" dirty="0" err="1"/>
              <a:t>питання</a:t>
            </a:r>
            <a:r>
              <a:rPr lang="ru-RU" b="1" dirty="0"/>
              <a:t>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  <a:r>
              <a:rPr lang="ru-RU" b="1" dirty="0" err="1"/>
              <a:t>здійснення</a:t>
            </a:r>
            <a:r>
              <a:rPr lang="ru-RU" b="1" dirty="0"/>
              <a:t> </a:t>
            </a:r>
          </a:p>
          <a:p>
            <a:r>
              <a:rPr lang="ru-RU" b="1" dirty="0"/>
              <a:t>державно-приватного партнерства» – </a:t>
            </a:r>
            <a:r>
              <a:rPr lang="ru-RU" b="1" dirty="0" err="1"/>
              <a:t>деталізує</a:t>
            </a:r>
            <a:r>
              <a:rPr lang="ru-RU" b="1" dirty="0"/>
              <a:t> порядок </a:t>
            </a:r>
            <a:r>
              <a:rPr lang="ru-RU" b="1" dirty="0" err="1"/>
              <a:t>ініціювання</a:t>
            </a:r>
            <a:r>
              <a:rPr lang="ru-RU" b="1" dirty="0"/>
              <a:t> та </a:t>
            </a:r>
            <a:r>
              <a:rPr lang="ru-RU" b="1" dirty="0" err="1"/>
              <a:t>оцінки</a:t>
            </a:r>
            <a:r>
              <a:rPr lang="ru-RU" b="1" dirty="0"/>
              <a:t> </a:t>
            </a:r>
            <a:r>
              <a:rPr lang="ru-RU" b="1" dirty="0" err="1"/>
              <a:t>ефективності</a:t>
            </a:r>
            <a:r>
              <a:rPr lang="ru-RU" b="1" dirty="0"/>
              <a:t> ДПП-</a:t>
            </a:r>
            <a:r>
              <a:rPr lang="ru-RU" b="1" dirty="0" err="1"/>
              <a:t>проектів</a:t>
            </a:r>
            <a:r>
              <a:rPr lang="ru-RU" b="1" dirty="0"/>
              <a:t>.</a:t>
            </a:r>
          </a:p>
          <a:p>
            <a:r>
              <a:rPr lang="uk-UA" b="1" dirty="0"/>
              <a:t> </a:t>
            </a:r>
          </a:p>
        </p:txBody>
      </p:sp>
      <p:sp>
        <p:nvSpPr>
          <p:cNvPr id="10" name="Прямоугольник 1">
            <a:extLst>
              <a:ext uri="{FF2B5EF4-FFF2-40B4-BE49-F238E27FC236}">
                <a16:creationId xmlns:a16="http://schemas.microsoft.com/office/drawing/2014/main" id="{9EDF8A52-1539-89EA-A4D8-98AF2D76808C}"/>
              </a:ext>
            </a:extLst>
          </p:cNvPr>
          <p:cNvSpPr/>
          <p:nvPr/>
        </p:nvSpPr>
        <p:spPr>
          <a:xfrm>
            <a:off x="2062631" y="546498"/>
            <a:ext cx="45719" cy="674513"/>
          </a:xfrm>
          <a:prstGeom prst="rect">
            <a:avLst/>
          </a:prstGeom>
          <a:solidFill>
            <a:srgbClr val="F5AA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5AA1E"/>
              </a:solidFill>
            </a:endParaRPr>
          </a:p>
        </p:txBody>
      </p:sp>
      <p:pic>
        <p:nvPicPr>
          <p:cNvPr id="17" name="Picture 17" descr="E:\ОТГ_Ассоциация\PNG\icons\16.png">
            <a:extLst>
              <a:ext uri="{FF2B5EF4-FFF2-40B4-BE49-F238E27FC236}">
                <a16:creationId xmlns:a16="http://schemas.microsoft.com/office/drawing/2014/main" id="{1130053E-D2EB-6EEE-11A5-7BA1BACBD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966" y="566795"/>
            <a:ext cx="674513" cy="674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1167918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0230675" y="6311690"/>
            <a:ext cx="1729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r>
              <a:rPr lang="uk-UA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pic>
        <p:nvPicPr>
          <p:cNvPr id="23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8" y="0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B4050FF-C12C-44CB-E420-84C2E793405E}"/>
              </a:ext>
            </a:extLst>
          </p:cNvPr>
          <p:cNvSpPr txBox="1"/>
          <p:nvPr/>
        </p:nvSpPr>
        <p:spPr>
          <a:xfrm>
            <a:off x="1278294" y="1226771"/>
            <a:ext cx="9302620" cy="5979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Зміни до Бюджетного кодексу України</a:t>
            </a:r>
            <a:r>
              <a:rPr lang="uk-UA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У лютому 2022 року Верховна Рада прийняла закон, який врегулював бюджетні відносини під час реалізації договорів ДПП, включаючи концесійні договори. Це дозволило державним партнерам брати на себе довгострокові зобов'язання в рамках ДПП. </a:t>
            </a:r>
            <a:r>
              <a:rPr lang="uk-UA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​</a:t>
            </a:r>
            <a:r>
              <a:rPr lang="uk-UA" sz="16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Кабінет Міністрів України+2Верховна Рада України+2Кабінет Міністрів України+2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Підсилення гарантій для бізнесу</a:t>
            </a:r>
            <a:r>
              <a:rPr lang="uk-UA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У серпні 2022 року були внесені зміни, які дозволили залучати довгострокові інвестиції для відновлення та розвитку інфраструктури в рамках ДПП. Це підвищило впевненість приватних партнерів у виконанні державою своїх зобов'язань. </a:t>
            </a:r>
            <a:r>
              <a:rPr lang="uk-UA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​</a:t>
            </a:r>
            <a:r>
              <a:rPr lang="uk-UA" sz="16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Кабінет Міністрів України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Підвищення привабливості ДПП для інвесторів</a:t>
            </a:r>
            <a:r>
              <a:rPr lang="uk-UA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У березні 2023 року Кабінет Міністрів затвердив порядок спрямування коштів на підготовку проектів ДПП та виконання довгострокових зобов'язань, що сприяло залученню інвестицій в економіку України. </a:t>
            </a:r>
            <a:r>
              <a:rPr lang="uk-UA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​</a:t>
            </a:r>
            <a:r>
              <a:rPr lang="uk-UA" sz="16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Кабінет Міністрів України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Законопроект №7508</a:t>
            </a:r>
            <a:r>
              <a:rPr lang="uk-UA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У липні 2024 року Комітет з питань економічного розвитку підтримав до другого читання законопроект щодо вдосконалення механізму залучення приватних інвестицій з використанням механізму ДПП. Цей законопроект спрямований на спрощення процедур та залучення інвестицій для повоєнної відбудови України. </a:t>
            </a:r>
            <a:r>
              <a:rPr lang="uk-UA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​</a:t>
            </a:r>
            <a:r>
              <a:rPr lang="uk-UA" sz="16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6"/>
              </a:rPr>
              <a:t>Верховна Рада України</a:t>
            </a:r>
            <a:endParaRPr lang="uk-UA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Ці зміни сприяють розвитку ДПП в Україні, роблячи його більш привабливим та прозорим для інвесторів.</a:t>
            </a:r>
          </a:p>
          <a:p>
            <a:pPr algn="just"/>
            <a:endParaRPr lang="uk-UA" b="1" dirty="0">
              <a:latin typeface="Rud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8098B5-0BCB-2419-365F-C25EB8E7365F}"/>
              </a:ext>
            </a:extLst>
          </p:cNvPr>
          <p:cNvSpPr txBox="1"/>
          <p:nvPr/>
        </p:nvSpPr>
        <p:spPr>
          <a:xfrm>
            <a:off x="1278294" y="533057"/>
            <a:ext cx="9097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noProof="0" dirty="0">
                <a:solidFill>
                  <a:srgbClr val="0A7378"/>
                </a:solidFill>
              </a:rPr>
              <a:t>Законодавчі зміни щодо ДПП в Україні</a:t>
            </a:r>
          </a:p>
        </p:txBody>
      </p:sp>
      <p:sp>
        <p:nvSpPr>
          <p:cNvPr id="3" name="Прямоугольник 1">
            <a:extLst>
              <a:ext uri="{FF2B5EF4-FFF2-40B4-BE49-F238E27FC236}">
                <a16:creationId xmlns:a16="http://schemas.microsoft.com/office/drawing/2014/main" id="{3F90AC60-F8D3-FE0E-A53D-5F6F0265A00D}"/>
              </a:ext>
            </a:extLst>
          </p:cNvPr>
          <p:cNvSpPr/>
          <p:nvPr/>
        </p:nvSpPr>
        <p:spPr>
          <a:xfrm>
            <a:off x="2945152" y="477532"/>
            <a:ext cx="96628" cy="543961"/>
          </a:xfrm>
          <a:prstGeom prst="rect">
            <a:avLst/>
          </a:prstGeom>
          <a:solidFill>
            <a:srgbClr val="F5AA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5AA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584451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ОТГ_Ассоциация\PNG\узор_01.png">
            <a:extLst>
              <a:ext uri="{FF2B5EF4-FFF2-40B4-BE49-F238E27FC236}">
                <a16:creationId xmlns:a16="http://schemas.microsoft.com/office/drawing/2014/main" id="{719FA3C8-93A0-E1B1-8851-82328FD5E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7" y="0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B24EEBD-0D7D-3E82-F6A8-1A3B6F6CC1AF}"/>
              </a:ext>
            </a:extLst>
          </p:cNvPr>
          <p:cNvSpPr txBox="1"/>
          <p:nvPr/>
        </p:nvSpPr>
        <p:spPr>
          <a:xfrm>
            <a:off x="544670" y="2259011"/>
            <a:ext cx="10390808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uk-UA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Для покращення регулювання державно-приватного партнерства в Україні необхідно: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Спрощення процедур укладення ДПП-договорів та скорочення бюрократичних бар’єрів.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Покращення інвестиційного клімату та зменшення регуляторного тиску на приватних партнерів.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Запровадження нових механізмів фінансування, включаючи пільгові кредити та державні гарантії.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Підвищення рівня прозорості проектів через розширене використання електронних систем моніторингу.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Проведення навчальних програм для посадовців та підприємців щодо ефективного використання ДПП.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uk-UA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F0D7A8-0142-516D-5403-B019446914FB}"/>
              </a:ext>
            </a:extLst>
          </p:cNvPr>
          <p:cNvSpPr txBox="1"/>
          <p:nvPr/>
        </p:nvSpPr>
        <p:spPr>
          <a:xfrm>
            <a:off x="2691297" y="1135615"/>
            <a:ext cx="69845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noProof="0" dirty="0">
                <a:solidFill>
                  <a:srgbClr val="0A7378"/>
                </a:solidFill>
              </a:rPr>
              <a:t>Напрями вдосконалення законодавчого регулювання ДПП:</a:t>
            </a:r>
            <a:endParaRPr lang="uk-UA" sz="2400" b="1" noProof="0" dirty="0">
              <a:solidFill>
                <a:srgbClr val="0A7378"/>
              </a:solidFill>
            </a:endParaRPr>
          </a:p>
        </p:txBody>
      </p:sp>
      <p:sp>
        <p:nvSpPr>
          <p:cNvPr id="5" name="Прямоугольник 1">
            <a:extLst>
              <a:ext uri="{FF2B5EF4-FFF2-40B4-BE49-F238E27FC236}">
                <a16:creationId xmlns:a16="http://schemas.microsoft.com/office/drawing/2014/main" id="{C3F5244A-81AC-8724-A1AA-64EC011540B2}"/>
              </a:ext>
            </a:extLst>
          </p:cNvPr>
          <p:cNvSpPr/>
          <p:nvPr/>
        </p:nvSpPr>
        <p:spPr>
          <a:xfrm>
            <a:off x="3029126" y="1153798"/>
            <a:ext cx="96628" cy="543961"/>
          </a:xfrm>
          <a:prstGeom prst="rect">
            <a:avLst/>
          </a:prstGeom>
          <a:solidFill>
            <a:srgbClr val="F5AA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5AA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765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1004" y="494727"/>
            <a:ext cx="3823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3200" dirty="0">
                <a:solidFill>
                  <a:srgbClr val="0A737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Висновки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216475" y="403059"/>
            <a:ext cx="791978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Державно-приватне партнерство є важливим інструментом для розвитку  </a:t>
            </a:r>
          </a:p>
          <a:p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інфраструктури та покращення якості державних послуг.</a:t>
            </a:r>
            <a:b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Українське законодавство створює базові умови для розвитку ДПП, </a:t>
            </a:r>
          </a:p>
          <a:p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однак потребує подальшого вдосконалення. Запровадження більш</a:t>
            </a:r>
          </a:p>
          <a:p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ефективних механізмів підтримки, прозорості та стимулювання інвестицій</a:t>
            </a:r>
          </a:p>
          <a:p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дозволить активніше залучати приватний бізнес до стратегічних проектів,</a:t>
            </a:r>
          </a:p>
          <a:p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сприятиме економічному зростанню та підвищенню рівня життя громадян.</a:t>
            </a:r>
          </a:p>
        </p:txBody>
      </p:sp>
      <p:pic>
        <p:nvPicPr>
          <p:cNvPr id="18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51486" y="0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4006993" y="298088"/>
            <a:ext cx="45719" cy="978052"/>
          </a:xfrm>
          <a:prstGeom prst="rect">
            <a:avLst/>
          </a:prstGeom>
          <a:solidFill>
            <a:srgbClr val="F5AA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5AA1E"/>
              </a:solidFill>
            </a:endParaRPr>
          </a:p>
        </p:txBody>
      </p:sp>
      <p:pic>
        <p:nvPicPr>
          <p:cNvPr id="5122" name="Picture 2" descr="E:\ОТГ_Ассоциация\PNG\ua_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07" y="1434111"/>
            <a:ext cx="4153681" cy="2804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7960182-69D9-61AF-980C-4436A38441D1}"/>
              </a:ext>
            </a:extLst>
          </p:cNvPr>
          <p:cNvSpPr txBox="1"/>
          <p:nvPr/>
        </p:nvSpPr>
        <p:spPr>
          <a:xfrm>
            <a:off x="5052406" y="3013501"/>
            <a:ext cx="60468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kern="100" dirty="0">
                <a:solidFill>
                  <a:srgbClr val="0A7378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Проблеми та виклики регулювання ДПП</a:t>
            </a:r>
            <a:endParaRPr lang="uk-UA" sz="2400" kern="100" dirty="0">
              <a:solidFill>
                <a:srgbClr val="0A7378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uk-UA" sz="2400" dirty="0"/>
          </a:p>
        </p:txBody>
      </p:sp>
      <p:sp>
        <p:nvSpPr>
          <p:cNvPr id="3" name="Прямоугольник 18">
            <a:extLst>
              <a:ext uri="{FF2B5EF4-FFF2-40B4-BE49-F238E27FC236}">
                <a16:creationId xmlns:a16="http://schemas.microsoft.com/office/drawing/2014/main" id="{02AD25AB-9C12-7ED5-D925-8C5D36A541BF}"/>
              </a:ext>
            </a:extLst>
          </p:cNvPr>
          <p:cNvSpPr/>
          <p:nvPr/>
        </p:nvSpPr>
        <p:spPr>
          <a:xfrm>
            <a:off x="4912447" y="2937922"/>
            <a:ext cx="45719" cy="978052"/>
          </a:xfrm>
          <a:prstGeom prst="rect">
            <a:avLst/>
          </a:prstGeom>
          <a:solidFill>
            <a:srgbClr val="F5AA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5AA1E"/>
              </a:solidFill>
            </a:endParaRPr>
          </a:p>
        </p:txBody>
      </p:sp>
      <p:sp>
        <p:nvSpPr>
          <p:cNvPr id="4" name="Прямоугольник 15">
            <a:extLst>
              <a:ext uri="{FF2B5EF4-FFF2-40B4-BE49-F238E27FC236}">
                <a16:creationId xmlns:a16="http://schemas.microsoft.com/office/drawing/2014/main" id="{9CC58D7C-8F8E-3ED1-3649-3FF48C2CA9B6}"/>
              </a:ext>
            </a:extLst>
          </p:cNvPr>
          <p:cNvSpPr/>
          <p:nvPr/>
        </p:nvSpPr>
        <p:spPr>
          <a:xfrm>
            <a:off x="3675244" y="4124131"/>
            <a:ext cx="83985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Попри законодавчу базу, існує низка перешкод для ефективного розвитку ДПП в Україні:</a:t>
            </a:r>
          </a:p>
          <a:p>
            <a:endParaRPr lang="uk-UA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•Бюрократичні процедури та довготривалий процес узгодження проектів.</a:t>
            </a:r>
          </a:p>
          <a:p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•Недостатня фінансова спроможність місцевих громад для участі у проектах ДПП.</a:t>
            </a:r>
          </a:p>
          <a:p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•Високі ризики для інвесторів через нестабільне економічне та політичне середовище.</a:t>
            </a:r>
          </a:p>
          <a:p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•Недостатня кількість кваліфікованих кадрів для ефективної реалізації проектів.</a:t>
            </a:r>
          </a:p>
          <a:p>
            <a:endParaRPr lang="uk-UA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176722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E:\ОТГ_Ассоциация\PNG\узор_01.png">
            <a:extLst>
              <a:ext uri="{FF2B5EF4-FFF2-40B4-BE49-F238E27FC236}">
                <a16:creationId xmlns:a16="http://schemas.microsoft.com/office/drawing/2014/main" id="{5CD8B509-8A64-7AE3-3579-B03824C3E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7" y="0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Зображення, що містить текст, знімок екрана, коло, Шрифт">
            <a:extLst>
              <a:ext uri="{FF2B5EF4-FFF2-40B4-BE49-F238E27FC236}">
                <a16:creationId xmlns:a16="http://schemas.microsoft.com/office/drawing/2014/main" id="{E795C910-7A8E-AAEC-FEEE-DE30137386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849" y="26436"/>
            <a:ext cx="6831564" cy="683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565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E:\ОТГ_Ассоциация\PNG\узор_01.png">
            <a:extLst>
              <a:ext uri="{FF2B5EF4-FFF2-40B4-BE49-F238E27FC236}">
                <a16:creationId xmlns:a16="http://schemas.microsoft.com/office/drawing/2014/main" id="{B1D0840B-C558-BC6D-B674-3464C972C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905767" y="0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Графіка 3">
            <a:extLst>
              <a:ext uri="{FF2B5EF4-FFF2-40B4-BE49-F238E27FC236}">
                <a16:creationId xmlns:a16="http://schemas.microsoft.com/office/drawing/2014/main" id="{72374148-AAEA-C942-D2E5-79E20F903F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32673" y="84006"/>
            <a:ext cx="2571750" cy="619125"/>
          </a:xfrm>
          <a:prstGeom prst="rect">
            <a:avLst/>
          </a:prstGeom>
        </p:spPr>
      </p:pic>
      <p:pic>
        <p:nvPicPr>
          <p:cNvPr id="6" name="Рисунок 5" descr="Зображення, що містить текст, Шрифт, логотип, Графіка&#10;&#10;Вміст, створений ШІ, може бути неправильним.">
            <a:extLst>
              <a:ext uri="{FF2B5EF4-FFF2-40B4-BE49-F238E27FC236}">
                <a16:creationId xmlns:a16="http://schemas.microsoft.com/office/drawing/2014/main" id="{4F8D5C80-4EE5-7AE2-95D0-0E3ADAACFAB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45" y="69292"/>
            <a:ext cx="3478491" cy="173998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2D61327-574F-6CDF-CBA9-A06C90A40425}"/>
              </a:ext>
            </a:extLst>
          </p:cNvPr>
          <p:cNvSpPr txBox="1"/>
          <p:nvPr/>
        </p:nvSpPr>
        <p:spPr>
          <a:xfrm>
            <a:off x="390525" y="2599442"/>
            <a:ext cx="1141095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A7378"/>
                </a:solidFill>
              </a:rPr>
              <a:t>26 березня о 15 год. </a:t>
            </a:r>
            <a:r>
              <a:rPr lang="uk-UA" b="1" dirty="0">
                <a:solidFill>
                  <a:srgbClr val="0A7378"/>
                </a:solidFill>
              </a:rPr>
              <a:t>Вебінар на тему: «</a:t>
            </a:r>
            <a:r>
              <a:rPr lang="uk-UA" sz="1800" b="1" kern="100" dirty="0">
                <a:solidFill>
                  <a:srgbClr val="0A7378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Фінансування від</a:t>
            </a:r>
            <a:br>
              <a:rPr lang="uk-UA" sz="1800" b="1" kern="100" dirty="0">
                <a:solidFill>
                  <a:srgbClr val="0A7378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uk-UA" sz="1800" b="1" kern="100" dirty="0">
                <a:solidFill>
                  <a:srgbClr val="0A7378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Ukraine Investment Framework (Інвестиційна база України).</a:t>
            </a:r>
          </a:p>
          <a:p>
            <a:pPr algn="ctr"/>
            <a:r>
              <a:rPr lang="uk-UA" b="1" kern="100" dirty="0">
                <a:solidFill>
                  <a:srgbClr val="0A7378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Довідка: Інвестиційна програма в Україні (</a:t>
            </a:r>
            <a:r>
              <a:rPr lang="en-US" b="1" kern="100" dirty="0">
                <a:solidFill>
                  <a:srgbClr val="0A7378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UIF) </a:t>
            </a:r>
            <a:r>
              <a:rPr lang="uk-UA" b="1" kern="100" dirty="0">
                <a:solidFill>
                  <a:srgbClr val="0A7378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є частиною  програми ЄС для України вартістю 50 мільярдів євро , призначеної для залучення державних і приватних інвестицій для відновлення та реконструкції України.</a:t>
            </a:r>
          </a:p>
          <a:p>
            <a:pPr algn="ctr"/>
            <a:r>
              <a:rPr lang="uk-UA" b="1" kern="100" dirty="0">
                <a:solidFill>
                  <a:srgbClr val="0A7378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Він забезпечений фінансовими інструментами на загальну суму 9,3 мільярда євро, з яких 7,8 мільярда євро – кредитні гарантії та 1,5 мільярда євро – змішане фінансування.</a:t>
            </a:r>
          </a:p>
          <a:p>
            <a:pPr algn="ctr"/>
            <a:r>
              <a:rPr lang="uk-UA" b="1" kern="100" dirty="0">
                <a:solidFill>
                  <a:srgbClr val="0A7378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Метою </a:t>
            </a:r>
            <a:r>
              <a:rPr lang="en-US" b="1" kern="100" dirty="0">
                <a:solidFill>
                  <a:srgbClr val="0A7378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UIF </a:t>
            </a:r>
            <a:r>
              <a:rPr lang="uk-UA" b="1" kern="100" dirty="0">
                <a:solidFill>
                  <a:srgbClr val="0A7378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є мобілізація 40 мільярдів євро інвестицій для відновлення, реконструкції та модернізації.</a:t>
            </a:r>
          </a:p>
          <a:p>
            <a:pPr algn="ctr"/>
            <a:r>
              <a:rPr lang="uk-UA" b="1" kern="100" dirty="0">
                <a:solidFill>
                  <a:srgbClr val="0A7378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Реєстрація за посиланням: </a:t>
            </a:r>
            <a:r>
              <a:rPr lang="uk-UA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1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6"/>
              </a:rPr>
              <a:t>https://forms.gle/S8EW7qBRV3JLF2ws6</a:t>
            </a:r>
            <a:endParaRPr lang="uk-UA" b="1" kern="100" dirty="0">
              <a:solidFill>
                <a:srgbClr val="0A7378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uk-UA" sz="1800" kern="100" dirty="0">
              <a:solidFill>
                <a:srgbClr val="0A7378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5829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Зображення, що містить візерунок, піксель, знімок екрана, Графіка&#10;&#10;Вміст, створений ШІ, може бути неправильним.">
            <a:extLst>
              <a:ext uri="{FF2B5EF4-FFF2-40B4-BE49-F238E27FC236}">
                <a16:creationId xmlns:a16="http://schemas.microsoft.com/office/drawing/2014/main" id="{CEF62AED-B29F-1D41-8994-C06A0E2203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030" y="2721348"/>
            <a:ext cx="3639058" cy="4086795"/>
          </a:xfrm>
          <a:prstGeom prst="rect">
            <a:avLst/>
          </a:prstGeom>
        </p:spPr>
      </p:pic>
      <p:pic>
        <p:nvPicPr>
          <p:cNvPr id="5" name="Рисунок 4" descr="Зображення, що містить текст, знімок екрана, Шрифт, Веб-сторінка&#10;&#10;Вміст, створений ШІ, може бути неправильним.">
            <a:extLst>
              <a:ext uri="{FF2B5EF4-FFF2-40B4-BE49-F238E27FC236}">
                <a16:creationId xmlns:a16="http://schemas.microsoft.com/office/drawing/2014/main" id="{5C323CA4-ADCA-7111-854E-CB2D35477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725" y="0"/>
            <a:ext cx="6372126" cy="6858000"/>
          </a:xfrm>
          <a:prstGeom prst="rect">
            <a:avLst/>
          </a:prstGeom>
        </p:spPr>
      </p:pic>
      <p:pic>
        <p:nvPicPr>
          <p:cNvPr id="7" name="Графіка 6">
            <a:extLst>
              <a:ext uri="{FF2B5EF4-FFF2-40B4-BE49-F238E27FC236}">
                <a16:creationId xmlns:a16="http://schemas.microsoft.com/office/drawing/2014/main" id="{18EE9964-7E05-B07B-082B-447CEADD4F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16030" y="2721348"/>
            <a:ext cx="3309317" cy="5055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707CD78-5E9D-3268-81B1-A8E1BAE36121}"/>
              </a:ext>
            </a:extLst>
          </p:cNvPr>
          <p:cNvSpPr txBox="1"/>
          <p:nvPr/>
        </p:nvSpPr>
        <p:spPr>
          <a:xfrm>
            <a:off x="307087" y="2071396"/>
            <a:ext cx="5456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Матеріали та корисні посилання від спікерів: </a:t>
            </a:r>
          </a:p>
        </p:txBody>
      </p:sp>
    </p:spTree>
    <p:extLst>
      <p:ext uri="{BB962C8B-B14F-4D97-AF65-F5344CB8AC3E}">
        <p14:creationId xmlns:p14="http://schemas.microsoft.com/office/powerpoint/2010/main" val="2116635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131591" y="0"/>
            <a:ext cx="5286232" cy="197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E:\ОТГ_Ассоциация\PNG\0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643" y="4707738"/>
            <a:ext cx="772728" cy="79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E:\ОТГ_Ассоциация\PNG\00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031" y="4707738"/>
            <a:ext cx="872553" cy="595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E:\ОТГ_Ассоциация\PNG\004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154" y="4707739"/>
            <a:ext cx="632230" cy="85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E:\ОТГ_Ассоциация\PNG\003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514" y="4707738"/>
            <a:ext cx="654760" cy="654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E:\ОТГ_Ассоциация\PNG\logo\logo_02_pn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790" y="3558222"/>
            <a:ext cx="4238685" cy="1003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5368DE1-5626-A24C-2367-7A3369AC8034}"/>
              </a:ext>
            </a:extLst>
          </p:cNvPr>
          <p:cNvSpPr txBox="1"/>
          <p:nvPr/>
        </p:nvSpPr>
        <p:spPr>
          <a:xfrm>
            <a:off x="2869894" y="5595932"/>
            <a:ext cx="6097554" cy="1128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</a:pPr>
            <a:r>
              <a:rPr lang="en-US" b="1" i="0" dirty="0">
                <a:solidFill>
                  <a:srgbClr val="414141"/>
                </a:solidFill>
                <a:effectLst/>
                <a:latin typeface="Ruda"/>
              </a:rPr>
              <a:t>+38 097 765 7331</a:t>
            </a:r>
          </a:p>
          <a:p>
            <a:pPr algn="ctr">
              <a:spcAft>
                <a:spcPts val="750"/>
              </a:spcAft>
            </a:pPr>
            <a:r>
              <a:rPr lang="en-US" b="1" i="0" dirty="0">
                <a:solidFill>
                  <a:srgbClr val="414141"/>
                </a:solidFill>
                <a:effectLst/>
                <a:latin typeface="Ruda"/>
              </a:rPr>
              <a:t>+38 063 559 3812</a:t>
            </a:r>
          </a:p>
          <a:p>
            <a:pPr algn="ctr">
              <a:spcAft>
                <a:spcPts val="750"/>
              </a:spcAft>
            </a:pPr>
            <a:r>
              <a:rPr lang="en-US" b="1" i="0" dirty="0">
                <a:solidFill>
                  <a:srgbClr val="414141"/>
                </a:solidFill>
                <a:effectLst/>
                <a:latin typeface="Ruda"/>
              </a:rPr>
              <a:t>o.budeichuk@hromady.org</a:t>
            </a:r>
          </a:p>
        </p:txBody>
      </p:sp>
      <p:pic>
        <p:nvPicPr>
          <p:cNvPr id="4" name="Рисунок 3" descr="Зображення, що містить текст, знімок екрана, графічний дизайн, Шрифт">
            <a:extLst>
              <a:ext uri="{FF2B5EF4-FFF2-40B4-BE49-F238E27FC236}">
                <a16:creationId xmlns:a16="http://schemas.microsoft.com/office/drawing/2014/main" id="{895A315D-624E-22DC-BB5A-C00DBF2425D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4" y="14922"/>
            <a:ext cx="125444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979654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3195</TotalTime>
  <Words>726</Words>
  <Application>Microsoft Office PowerPoint</Application>
  <PresentationFormat>Широкий екран</PresentationFormat>
  <Paragraphs>56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Ruda</vt:lpstr>
      <vt:lpstr>Symbol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Art</dc:creator>
  <cp:lastModifiedBy>Olha Budeichuk</cp:lastModifiedBy>
  <cp:revision>37</cp:revision>
  <dcterms:created xsi:type="dcterms:W3CDTF">2017-09-25T18:23:36Z</dcterms:created>
  <dcterms:modified xsi:type="dcterms:W3CDTF">2025-03-20T13:39:55Z</dcterms:modified>
</cp:coreProperties>
</file>