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93" r:id="rId3"/>
    <p:sldId id="310" r:id="rId4"/>
    <p:sldId id="397" r:id="rId5"/>
    <p:sldId id="405" r:id="rId6"/>
    <p:sldId id="258" r:id="rId7"/>
    <p:sldId id="399" r:id="rId8"/>
    <p:sldId id="398" r:id="rId9"/>
    <p:sldId id="361" r:id="rId10"/>
    <p:sldId id="406" r:id="rId11"/>
    <p:sldId id="400" r:id="rId12"/>
    <p:sldId id="401" r:id="rId13"/>
    <p:sldId id="402" r:id="rId14"/>
    <p:sldId id="403" r:id="rId15"/>
    <p:sldId id="404" r:id="rId16"/>
    <p:sldId id="259" r:id="rId17"/>
    <p:sldId id="407" r:id="rId18"/>
    <p:sldId id="408" r:id="rId19"/>
    <p:sldId id="301" r:id="rId20"/>
  </p:sldIdLst>
  <p:sldSz cx="9144000" cy="5187950"/>
  <p:notesSz cx="994568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8" roundtripDataSignature="AMtx7mj7rrrabIy6O0fpkPGswXgxnpSq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B9556-3EDA-426F-AE02-337CFC0AFD75}" v="28" dt="2023-10-03T03:54:44.139"/>
  </p1510:revLst>
</p1510:revInfo>
</file>

<file path=ppt/tableStyles.xml><?xml version="1.0" encoding="utf-8"?>
<a:tblStyleLst xmlns:a="http://schemas.openxmlformats.org/drawingml/2006/main" def="{0BDE4BD2-FBE4-4D08-9A37-652ADA7344AA}">
  <a:tblStyle styleId="{0BDE4BD2-FBE4-4D08-9A37-652ADA7344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6809" autoAdjust="0"/>
  </p:normalViewPr>
  <p:slideViewPr>
    <p:cSldViewPr snapToGrid="0">
      <p:cViewPr varScale="1">
        <p:scale>
          <a:sx n="80" d="100"/>
          <a:sy n="80" d="100"/>
        </p:scale>
        <p:origin x="936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1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06688" y="514350"/>
            <a:ext cx="4532312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87" tIns="107187" rIns="107187" bIns="10718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097"/>
          </a:xfrm>
          <a:prstGeom prst="rect">
            <a:avLst/>
          </a:prstGeom>
        </p:spPr>
        <p:txBody>
          <a:bodyPr spcFirstLastPara="1" wrap="square" lIns="107181" tIns="107181" rIns="107181" bIns="10718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59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47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63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008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62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34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811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97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6:notes"/>
          <p:cNvSpPr txBox="1">
            <a:spLocks noGrp="1"/>
          </p:cNvSpPr>
          <p:nvPr>
            <p:ph type="body" idx="1"/>
          </p:nvPr>
        </p:nvSpPr>
        <p:spPr>
          <a:xfrm>
            <a:off x="914400" y="2464275"/>
            <a:ext cx="7315200" cy="233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8938"/>
            <a:ext cx="3429000" cy="1946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36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47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58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75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87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85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4569" y="3257549"/>
            <a:ext cx="7956550" cy="3086097"/>
          </a:xfrm>
          <a:prstGeom prst="rect">
            <a:avLst/>
          </a:prstGeom>
        </p:spPr>
        <p:txBody>
          <a:bodyPr spcFirstLastPara="1" wrap="square" lIns="107187" tIns="107187" rIns="107187" bIns="1071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4350"/>
            <a:ext cx="4535488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39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622808" y="151257"/>
            <a:ext cx="5353685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B90C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body" idx="1"/>
          </p:nvPr>
        </p:nvSpPr>
        <p:spPr>
          <a:xfrm>
            <a:off x="316179" y="1370837"/>
            <a:ext cx="8199120" cy="147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ftr" idx="11"/>
          </p:nvPr>
        </p:nvSpPr>
        <p:spPr>
          <a:xfrm>
            <a:off x="3108960" y="4824793"/>
            <a:ext cx="292608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dt" idx="10"/>
          </p:nvPr>
        </p:nvSpPr>
        <p:spPr>
          <a:xfrm>
            <a:off x="457200" y="4824793"/>
            <a:ext cx="210312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ctrTitle"/>
          </p:nvPr>
        </p:nvSpPr>
        <p:spPr>
          <a:xfrm>
            <a:off x="685800" y="1608264"/>
            <a:ext cx="7772400" cy="108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ubTitle" idx="1"/>
          </p:nvPr>
        </p:nvSpPr>
        <p:spPr>
          <a:xfrm>
            <a:off x="1371600" y="2905252"/>
            <a:ext cx="64008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108960" y="4824793"/>
            <a:ext cx="292608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457200" y="4824793"/>
            <a:ext cx="210312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108960" y="4824793"/>
            <a:ext cx="292608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dt" idx="10"/>
          </p:nvPr>
        </p:nvSpPr>
        <p:spPr>
          <a:xfrm>
            <a:off x="457200" y="4824793"/>
            <a:ext cx="210312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/>
          <p:nvPr/>
        </p:nvSpPr>
        <p:spPr>
          <a:xfrm>
            <a:off x="0" y="0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 extrusionOk="0">
                <a:moveTo>
                  <a:pt x="0" y="508"/>
                </a:moveTo>
                <a:lnTo>
                  <a:pt x="9144000" y="508"/>
                </a:lnTo>
                <a:lnTo>
                  <a:pt x="9144000" y="0"/>
                </a:lnTo>
                <a:lnTo>
                  <a:pt x="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90C2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49"/>
          <p:cNvSpPr/>
          <p:nvPr/>
        </p:nvSpPr>
        <p:spPr>
          <a:xfrm>
            <a:off x="0" y="154177"/>
            <a:ext cx="8990330" cy="4881880"/>
          </a:xfrm>
          <a:custGeom>
            <a:avLst/>
            <a:gdLst/>
            <a:ahLst/>
            <a:cxnLst/>
            <a:rect l="l" t="t" r="r" b="b"/>
            <a:pathLst>
              <a:path w="8990330" h="4881880" extrusionOk="0">
                <a:moveTo>
                  <a:pt x="0" y="4881880"/>
                </a:moveTo>
                <a:lnTo>
                  <a:pt x="8990203" y="4881880"/>
                </a:lnTo>
                <a:lnTo>
                  <a:pt x="8990203" y="0"/>
                </a:lnTo>
                <a:lnTo>
                  <a:pt x="0" y="0"/>
                </a:lnTo>
                <a:lnTo>
                  <a:pt x="0" y="4881880"/>
                </a:lnTo>
                <a:close/>
              </a:path>
            </a:pathLst>
          </a:custGeom>
          <a:solidFill>
            <a:srgbClr val="B90C2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49"/>
          <p:cNvSpPr/>
          <p:nvPr/>
        </p:nvSpPr>
        <p:spPr>
          <a:xfrm>
            <a:off x="0" y="507"/>
            <a:ext cx="9144000" cy="5035550"/>
          </a:xfrm>
          <a:custGeom>
            <a:avLst/>
            <a:gdLst/>
            <a:ahLst/>
            <a:cxnLst/>
            <a:rect l="l" t="t" r="r" b="b"/>
            <a:pathLst>
              <a:path w="9144000" h="5035550" extrusionOk="0">
                <a:moveTo>
                  <a:pt x="9144000" y="0"/>
                </a:moveTo>
                <a:lnTo>
                  <a:pt x="0" y="0"/>
                </a:lnTo>
                <a:lnTo>
                  <a:pt x="0" y="153670"/>
                </a:lnTo>
                <a:lnTo>
                  <a:pt x="0" y="5035550"/>
                </a:lnTo>
                <a:lnTo>
                  <a:pt x="153758" y="5035550"/>
                </a:lnTo>
                <a:lnTo>
                  <a:pt x="153758" y="153670"/>
                </a:lnTo>
                <a:lnTo>
                  <a:pt x="8990203" y="153670"/>
                </a:lnTo>
                <a:lnTo>
                  <a:pt x="8990203" y="5034953"/>
                </a:lnTo>
                <a:lnTo>
                  <a:pt x="9144000" y="5034953"/>
                </a:lnTo>
                <a:lnTo>
                  <a:pt x="9144000" y="153670"/>
                </a:lnTo>
                <a:lnTo>
                  <a:pt x="9144000" y="15328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49"/>
          <p:cNvSpPr/>
          <p:nvPr/>
        </p:nvSpPr>
        <p:spPr>
          <a:xfrm>
            <a:off x="0" y="5036057"/>
            <a:ext cx="9144000" cy="148590"/>
          </a:xfrm>
          <a:custGeom>
            <a:avLst/>
            <a:gdLst/>
            <a:ahLst/>
            <a:cxnLst/>
            <a:rect l="l" t="t" r="r" b="b"/>
            <a:pathLst>
              <a:path w="9144000" h="148589" extrusionOk="0">
                <a:moveTo>
                  <a:pt x="0" y="148589"/>
                </a:moveTo>
                <a:lnTo>
                  <a:pt x="9144000" y="148589"/>
                </a:lnTo>
                <a:lnTo>
                  <a:pt x="9144000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9"/>
          <p:cNvSpPr/>
          <p:nvPr/>
        </p:nvSpPr>
        <p:spPr>
          <a:xfrm>
            <a:off x="747522" y="297408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120000" extrusionOk="0">
                <a:moveTo>
                  <a:pt x="0" y="0"/>
                </a:moveTo>
                <a:lnTo>
                  <a:pt x="32004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9"/>
          <p:cNvSpPr/>
          <p:nvPr/>
        </p:nvSpPr>
        <p:spPr>
          <a:xfrm>
            <a:off x="428244" y="313994"/>
            <a:ext cx="1866138" cy="90761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9"/>
          <p:cNvSpPr/>
          <p:nvPr/>
        </p:nvSpPr>
        <p:spPr>
          <a:xfrm>
            <a:off x="684275" y="568224"/>
            <a:ext cx="1370771" cy="4132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9"/>
          <p:cNvSpPr txBox="1">
            <a:spLocks noGrp="1"/>
          </p:cNvSpPr>
          <p:nvPr>
            <p:ph type="title"/>
          </p:nvPr>
        </p:nvSpPr>
        <p:spPr>
          <a:xfrm>
            <a:off x="622808" y="151257"/>
            <a:ext cx="5353685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B90C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3108960" y="4824793"/>
            <a:ext cx="292608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457200" y="4824793"/>
            <a:ext cx="210312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600" b="0" i="0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33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/>
          <p:nvPr/>
        </p:nvSpPr>
        <p:spPr>
          <a:xfrm>
            <a:off x="0" y="0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 extrusionOk="0">
                <a:moveTo>
                  <a:pt x="0" y="508"/>
                </a:moveTo>
                <a:lnTo>
                  <a:pt x="9144000" y="508"/>
                </a:lnTo>
                <a:lnTo>
                  <a:pt x="9144000" y="0"/>
                </a:lnTo>
                <a:lnTo>
                  <a:pt x="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E7E7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7"/>
          <p:cNvSpPr/>
          <p:nvPr/>
        </p:nvSpPr>
        <p:spPr>
          <a:xfrm>
            <a:off x="0" y="154177"/>
            <a:ext cx="8990330" cy="4881880"/>
          </a:xfrm>
          <a:custGeom>
            <a:avLst/>
            <a:gdLst/>
            <a:ahLst/>
            <a:cxnLst/>
            <a:rect l="l" t="t" r="r" b="b"/>
            <a:pathLst>
              <a:path w="8990330" h="4881880" extrusionOk="0">
                <a:moveTo>
                  <a:pt x="0" y="4881880"/>
                </a:moveTo>
                <a:lnTo>
                  <a:pt x="8990203" y="4881880"/>
                </a:lnTo>
                <a:lnTo>
                  <a:pt x="8990203" y="0"/>
                </a:lnTo>
                <a:lnTo>
                  <a:pt x="0" y="0"/>
                </a:lnTo>
                <a:lnTo>
                  <a:pt x="0" y="4881880"/>
                </a:lnTo>
                <a:close/>
              </a:path>
            </a:pathLst>
          </a:custGeom>
          <a:solidFill>
            <a:srgbClr val="E7E7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7"/>
          <p:cNvSpPr/>
          <p:nvPr/>
        </p:nvSpPr>
        <p:spPr>
          <a:xfrm>
            <a:off x="0" y="507"/>
            <a:ext cx="9144000" cy="5035550"/>
          </a:xfrm>
          <a:custGeom>
            <a:avLst/>
            <a:gdLst/>
            <a:ahLst/>
            <a:cxnLst/>
            <a:rect l="l" t="t" r="r" b="b"/>
            <a:pathLst>
              <a:path w="9144000" h="5035550" extrusionOk="0">
                <a:moveTo>
                  <a:pt x="9144000" y="0"/>
                </a:moveTo>
                <a:lnTo>
                  <a:pt x="0" y="0"/>
                </a:lnTo>
                <a:lnTo>
                  <a:pt x="0" y="153670"/>
                </a:lnTo>
                <a:lnTo>
                  <a:pt x="0" y="5035550"/>
                </a:lnTo>
                <a:lnTo>
                  <a:pt x="153758" y="5035550"/>
                </a:lnTo>
                <a:lnTo>
                  <a:pt x="153758" y="153670"/>
                </a:lnTo>
                <a:lnTo>
                  <a:pt x="8990203" y="153670"/>
                </a:lnTo>
                <a:lnTo>
                  <a:pt x="8990203" y="5034953"/>
                </a:lnTo>
                <a:lnTo>
                  <a:pt x="9144000" y="5034953"/>
                </a:lnTo>
                <a:lnTo>
                  <a:pt x="9144000" y="153670"/>
                </a:lnTo>
                <a:lnTo>
                  <a:pt x="9144000" y="15328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7"/>
          <p:cNvSpPr/>
          <p:nvPr/>
        </p:nvSpPr>
        <p:spPr>
          <a:xfrm>
            <a:off x="0" y="5036057"/>
            <a:ext cx="9144000" cy="148590"/>
          </a:xfrm>
          <a:custGeom>
            <a:avLst/>
            <a:gdLst/>
            <a:ahLst/>
            <a:cxnLst/>
            <a:rect l="l" t="t" r="r" b="b"/>
            <a:pathLst>
              <a:path w="9144000" h="148589" extrusionOk="0">
                <a:moveTo>
                  <a:pt x="0" y="148589"/>
                </a:moveTo>
                <a:lnTo>
                  <a:pt x="9144000" y="148589"/>
                </a:lnTo>
                <a:lnTo>
                  <a:pt x="9144000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622808" y="151257"/>
            <a:ext cx="5353685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B90C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316179" y="1370837"/>
            <a:ext cx="8199120" cy="147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ftr" idx="11"/>
          </p:nvPr>
        </p:nvSpPr>
        <p:spPr>
          <a:xfrm>
            <a:off x="3108960" y="4824793"/>
            <a:ext cx="292608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dt" idx="10"/>
          </p:nvPr>
        </p:nvSpPr>
        <p:spPr>
          <a:xfrm>
            <a:off x="457200" y="4824793"/>
            <a:ext cx="2103120" cy="2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600" b="0" i="0" u="none">
                <a:solidFill>
                  <a:srgbClr val="6C63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14-2023-%D0%BF#n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0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 extrusionOk="0">
                <a:moveTo>
                  <a:pt x="0" y="508"/>
                </a:moveTo>
                <a:lnTo>
                  <a:pt x="9144000" y="508"/>
                </a:lnTo>
                <a:lnTo>
                  <a:pt x="9144000" y="0"/>
                </a:lnTo>
                <a:lnTo>
                  <a:pt x="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90C2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" name="Google Shape;55;p1"/>
          <p:cNvGrpSpPr/>
          <p:nvPr/>
        </p:nvGrpSpPr>
        <p:grpSpPr>
          <a:xfrm>
            <a:off x="0" y="-79519"/>
            <a:ext cx="9144000" cy="5035550"/>
            <a:chOff x="0" y="507"/>
            <a:chExt cx="9144000" cy="5035550"/>
          </a:xfrm>
        </p:grpSpPr>
        <p:sp>
          <p:nvSpPr>
            <p:cNvPr id="56" name="Google Shape;56;p1"/>
            <p:cNvSpPr/>
            <p:nvPr/>
          </p:nvSpPr>
          <p:spPr>
            <a:xfrm>
              <a:off x="0" y="154177"/>
              <a:ext cx="8990330" cy="4881880"/>
            </a:xfrm>
            <a:custGeom>
              <a:avLst/>
              <a:gdLst/>
              <a:ahLst/>
              <a:cxnLst/>
              <a:rect l="l" t="t" r="r" b="b"/>
              <a:pathLst>
                <a:path w="8990330" h="4881880" extrusionOk="0">
                  <a:moveTo>
                    <a:pt x="0" y="4881880"/>
                  </a:moveTo>
                  <a:lnTo>
                    <a:pt x="8990203" y="4881880"/>
                  </a:lnTo>
                  <a:lnTo>
                    <a:pt x="8990203" y="0"/>
                  </a:lnTo>
                  <a:lnTo>
                    <a:pt x="0" y="0"/>
                  </a:lnTo>
                  <a:lnTo>
                    <a:pt x="0" y="4881880"/>
                  </a:lnTo>
                  <a:close/>
                </a:path>
              </a:pathLst>
            </a:custGeom>
            <a:solidFill>
              <a:srgbClr val="B90C2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0" y="507"/>
              <a:ext cx="9144000" cy="5035550"/>
            </a:xfrm>
            <a:custGeom>
              <a:avLst/>
              <a:gdLst/>
              <a:ahLst/>
              <a:cxnLst/>
              <a:rect l="l" t="t" r="r" b="b"/>
              <a:pathLst>
                <a:path w="9144000" h="5035550" extrusionOk="0">
                  <a:moveTo>
                    <a:pt x="9144000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0" y="5035550"/>
                  </a:lnTo>
                  <a:lnTo>
                    <a:pt x="153758" y="5035550"/>
                  </a:lnTo>
                  <a:lnTo>
                    <a:pt x="153758" y="153670"/>
                  </a:lnTo>
                  <a:lnTo>
                    <a:pt x="8990203" y="153670"/>
                  </a:lnTo>
                  <a:lnTo>
                    <a:pt x="8990203" y="5034953"/>
                  </a:lnTo>
                  <a:lnTo>
                    <a:pt x="9144000" y="5034953"/>
                  </a:lnTo>
                  <a:lnTo>
                    <a:pt x="9144000" y="153670"/>
                  </a:lnTo>
                  <a:lnTo>
                    <a:pt x="9144000" y="15328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8" name="Google Shape;58;p1"/>
          <p:cNvSpPr/>
          <p:nvPr/>
        </p:nvSpPr>
        <p:spPr>
          <a:xfrm>
            <a:off x="0" y="5036057"/>
            <a:ext cx="9144000" cy="148590"/>
          </a:xfrm>
          <a:custGeom>
            <a:avLst/>
            <a:gdLst/>
            <a:ahLst/>
            <a:cxnLst/>
            <a:rect l="l" t="t" r="r" b="b"/>
            <a:pathLst>
              <a:path w="9144000" h="148589" extrusionOk="0">
                <a:moveTo>
                  <a:pt x="0" y="148589"/>
                </a:moveTo>
                <a:lnTo>
                  <a:pt x="9144000" y="148589"/>
                </a:lnTo>
                <a:lnTo>
                  <a:pt x="9144000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747522" y="297408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120000" extrusionOk="0">
                <a:moveTo>
                  <a:pt x="0" y="0"/>
                </a:moveTo>
                <a:lnTo>
                  <a:pt x="32004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0" name="Google Shape;60;p1"/>
          <p:cNvGrpSpPr/>
          <p:nvPr/>
        </p:nvGrpSpPr>
        <p:grpSpPr>
          <a:xfrm>
            <a:off x="528969" y="231919"/>
            <a:ext cx="1866138" cy="907618"/>
            <a:chOff x="428244" y="313994"/>
            <a:chExt cx="1866138" cy="907618"/>
          </a:xfrm>
        </p:grpSpPr>
        <p:sp>
          <p:nvSpPr>
            <p:cNvPr id="61" name="Google Shape;61;p1"/>
            <p:cNvSpPr/>
            <p:nvPr/>
          </p:nvSpPr>
          <p:spPr>
            <a:xfrm>
              <a:off x="428244" y="313994"/>
              <a:ext cx="1866138" cy="90761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84275" y="568224"/>
              <a:ext cx="1370771" cy="41323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3" name="Google Shape;63;p1"/>
          <p:cNvSpPr txBox="1">
            <a:spLocks noGrp="1"/>
          </p:cNvSpPr>
          <p:nvPr>
            <p:ph type="body" idx="1"/>
          </p:nvPr>
        </p:nvSpPr>
        <p:spPr>
          <a:xfrm>
            <a:off x="395665" y="864774"/>
            <a:ext cx="8199000" cy="226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0250" rIns="0" bIns="0" anchor="t" anchorCtr="0">
            <a:spAutoFit/>
          </a:bodyPr>
          <a:lstStyle/>
          <a:p>
            <a:pPr marL="461008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Успішні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та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формати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органами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самоврядування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повноважень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реагування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безпекові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виклики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747522" y="3344225"/>
            <a:ext cx="6134100" cy="81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r>
              <a:rPr lang="uk-UA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USAID</a:t>
            </a:r>
            <a:r>
              <a:rPr lang="uk-U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«ГОВЕРЛА»</a:t>
            </a:r>
          </a:p>
          <a:p>
            <a:endParaRPr lang="uk-U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жовтня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рік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850814" y="345554"/>
            <a:ext cx="787515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/>
            <a:r>
              <a:rPr lang="uk-UA" spc="10" dirty="0">
                <a:latin typeface="Calibri" panose="020F0502020204030204" pitchFamily="34" charset="0"/>
                <a:cs typeface="Times New Roman" panose="02020603050405020304" pitchFamily="18" charset="0"/>
              </a:rPr>
              <a:t>Фінансування та матеріально-технічне забезпечення </a:t>
            </a:r>
            <a:endParaRPr lang="en-US" spc="1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1C043E9-1885-986A-8AB9-AA7D2564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45444"/>
              </p:ext>
            </p:extLst>
          </p:nvPr>
        </p:nvGraphicFramePr>
        <p:xfrm>
          <a:off x="850814" y="1031631"/>
          <a:ext cx="7455877" cy="3428609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3290813">
                  <a:extLst>
                    <a:ext uri="{9D8B030D-6E8A-4147-A177-3AD203B41FA5}">
                      <a16:colId xmlns:a16="http://schemas.microsoft.com/office/drawing/2014/main" val="4171960881"/>
                    </a:ext>
                  </a:extLst>
                </a:gridCol>
                <a:gridCol w="4165064">
                  <a:extLst>
                    <a:ext uri="{9D8B030D-6E8A-4147-A177-3AD203B41FA5}">
                      <a16:colId xmlns:a16="http://schemas.microsoft.com/office/drawing/2014/main" val="4191653684"/>
                    </a:ext>
                  </a:extLst>
                </a:gridCol>
              </a:tblGrid>
              <a:tr h="4137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Фінансування та матеріально-технічне забезпечення </a:t>
                      </a:r>
                      <a:endParaRPr lang="en-US" sz="1400" b="0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</a:rPr>
                        <a:t>Фінансування та матеріально-технічне забезпечення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594170"/>
                  </a:ext>
                </a:extLst>
              </a:tr>
              <a:tr h="375449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МПО</a:t>
                      </a:r>
                      <a:endParaRPr lang="en-US" sz="1400" b="1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ДПО</a:t>
                      </a:r>
                      <a:endParaRPr lang="en-US" sz="1400" b="1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59919"/>
                  </a:ext>
                </a:extLst>
              </a:tr>
              <a:tr h="719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200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</a:rPr>
                        <a:t>здійснюються за рахунок коштів місцевих бюджетів та інших джерел, не заборонених законодавством.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cap="none" noProof="0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може здійснюватися також за рахунок інших не заборонених законодавством джерел</a:t>
                      </a:r>
                      <a:endParaRPr lang="uk-UA" sz="1200" b="0" i="0" u="none" strike="noStrike" cap="none" noProof="0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10974"/>
                  </a:ext>
                </a:extLst>
              </a:tr>
              <a:tr h="375449">
                <a:tc>
                  <a:txBody>
                    <a:bodyPr/>
                    <a:lstStyle/>
                    <a:p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Видатки на місцеву пожежну охорону віднесені до видатків, що можуть здійснюватися з усіх місцевих бюджетів  </a:t>
                      </a:r>
                      <a:r>
                        <a:rPr lang="uk-UA" sz="12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(стаття 91 Бюджетного Кодексу України)</a:t>
                      </a:r>
                    </a:p>
                    <a:p>
                      <a:endParaRPr lang="en-US" sz="1200" b="0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 метою забезпечення добровільної пожежної охорони Рада міністрів Автономної Республіки Крим, місцеві державні адміністрації, органи місцевого самоврядування, громадські об’єднання, суб’єкти господарювання, інші юридичні особи та громадяни можуть здійснювати матеріально-технічне забезпечення </a:t>
                      </a:r>
                      <a:r>
                        <a:rPr lang="uk-UA" sz="1200" b="0" i="0" u="none" strike="noStrike" cap="none" dirty="0" err="1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-рятувальних підрозділів та безоплатно надавати їм у користування будівлі, споруди, приміщення, транспортні засоби, засоби зв’язку та інше необхідне майно.</a:t>
                      </a:r>
                      <a:endParaRPr lang="en-US" sz="1200" b="0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3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9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75096" y="344723"/>
            <a:ext cx="787515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Взаємодія МПО та ДПО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DACD27-8F1B-3894-503C-E77CA868D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6098"/>
              </p:ext>
            </p:extLst>
          </p:nvPr>
        </p:nvGraphicFramePr>
        <p:xfrm>
          <a:off x="689130" y="3205139"/>
          <a:ext cx="7875156" cy="1310640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7875156">
                  <a:extLst>
                    <a:ext uri="{9D8B030D-6E8A-4147-A177-3AD203B41FA5}">
                      <a16:colId xmlns:a16="http://schemas.microsoft.com/office/drawing/2014/main" val="3666947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Члени </a:t>
                      </a:r>
                      <a:r>
                        <a:rPr lang="uk-UA" sz="1600" b="0" i="0" u="none" strike="noStrike" cap="none" dirty="0" err="1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-рятувальних підрозділів для забезпечення добровільної пожежної охорони можуть залучатися до роботи у складі </a:t>
                      </a:r>
                      <a:r>
                        <a:rPr lang="uk-UA" sz="1600" b="0" i="0" u="none" strike="noStrike" cap="none" dirty="0" err="1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-рятувальних підрозділів для забезпечення місцевої пожежної охорони </a:t>
                      </a:r>
                      <a:r>
                        <a:rPr lang="uk-UA" sz="16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на підставі відповідних договорів.</a:t>
                      </a:r>
                      <a:r>
                        <a:rPr lang="uk-UA" sz="16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                  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                       </a:t>
                      </a:r>
                      <a:r>
                        <a:rPr lang="uk-UA" sz="14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Частина дев'ята статті 63 Кодексу цивільного захисту України </a:t>
                      </a:r>
                      <a:endParaRPr lang="en-US" sz="1400" b="0" i="1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01009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136539-2ADE-7E87-61C5-AC710AA16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47966"/>
              </p:ext>
            </p:extLst>
          </p:nvPr>
        </p:nvGraphicFramePr>
        <p:xfrm>
          <a:off x="689130" y="1175483"/>
          <a:ext cx="7875156" cy="1280160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7875156">
                  <a:extLst>
                    <a:ext uri="{9D8B030D-6E8A-4147-A177-3AD203B41FA5}">
                      <a16:colId xmlns:a16="http://schemas.microsoft.com/office/drawing/2014/main" val="3666947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До роботи у складі </a:t>
                      </a:r>
                      <a:r>
                        <a:rPr lang="uk-UA" sz="1600" b="0" i="0" u="none" strike="noStrike" cap="none" dirty="0" err="1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-рятувальних підрозділів для забезпечення місцевої пожежної охорони на підставі </a:t>
                      </a:r>
                      <a:r>
                        <a:rPr lang="uk-UA" sz="16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відповідних договорів </a:t>
                      </a: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можуть залучатися члени </a:t>
                      </a:r>
                      <a:r>
                        <a:rPr lang="uk-UA" sz="1600" b="0" i="0" u="none" strike="noStrike" cap="none" dirty="0" err="1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6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-рятувальних підрозділів для забезпечення добровільної пожежної охорони.</a:t>
                      </a:r>
                      <a:endParaRPr lang="en-US" sz="1600" b="0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                          </a:t>
                      </a:r>
                      <a:r>
                        <a:rPr lang="uk-UA" sz="14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Частина шоста статті 62 Кодексу цивільного захисту України </a:t>
                      </a:r>
                      <a:endParaRPr lang="en-US" sz="1400" b="0" i="1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010097"/>
                  </a:ext>
                </a:extLst>
              </a:tr>
            </a:tbl>
          </a:graphicData>
        </a:graphic>
      </p:graphicFrame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0F658E38-05FF-BF35-698B-704230D16F91}"/>
              </a:ext>
            </a:extLst>
          </p:cNvPr>
          <p:cNvSpPr/>
          <p:nvPr/>
        </p:nvSpPr>
        <p:spPr>
          <a:xfrm>
            <a:off x="4415689" y="2593975"/>
            <a:ext cx="296985" cy="539994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49D81647-D918-C505-D5AA-1ED224C2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47" y="2012024"/>
            <a:ext cx="417483" cy="413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92BB0A-9ACE-9A84-AAFA-B0DF02B2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23" y="4102058"/>
            <a:ext cx="417483" cy="4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296844" y="730641"/>
            <a:ext cx="8343156" cy="38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sz="2000" dirty="0">
                <a:solidFill>
                  <a:srgbClr val="444746"/>
                </a:solidFill>
                <a:latin typeface="Google Sans"/>
              </a:rPr>
              <a:t>Організаційно-правова форма </a:t>
            </a:r>
            <a:r>
              <a:rPr lang="uk-UA" sz="2000" dirty="0" err="1">
                <a:solidFill>
                  <a:srgbClr val="444746"/>
                </a:solidFill>
                <a:latin typeface="Google Sans"/>
              </a:rPr>
              <a:t>пожежно</a:t>
            </a:r>
            <a:r>
              <a:rPr lang="uk-UA" sz="2000" dirty="0">
                <a:solidFill>
                  <a:srgbClr val="444746"/>
                </a:solidFill>
                <a:latin typeface="Google Sans"/>
              </a:rPr>
              <a:t>-рятувальних підрозділів установлюється органом місцевого самоврядування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endParaRPr lang="uk-UA" b="0" i="0" dirty="0">
              <a:solidFill>
                <a:srgbClr val="444746"/>
              </a:solidFill>
              <a:effectLst/>
              <a:latin typeface="Google Sans"/>
            </a:endParaRP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b="1" i="0" dirty="0">
                <a:solidFill>
                  <a:srgbClr val="444746"/>
                </a:solidFill>
                <a:effectLst/>
                <a:latin typeface="Google Sans"/>
              </a:rPr>
              <a:t>Комунальна організація (установа заклад) </a:t>
            </a: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- утворюється компетентним органом місцевого самоврядування в розпорядчому порядку на базі відокремленої частини комунальної власності і входить до сфери його управління.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		</a:t>
            </a:r>
            <a:r>
              <a:rPr lang="uk-UA" sz="1300" b="0" i="1" dirty="0">
                <a:solidFill>
                  <a:srgbClr val="444746"/>
                </a:solidFill>
                <a:effectLst/>
                <a:latin typeface="Google Sans"/>
              </a:rPr>
              <a:t>Пункту 3.4.5. Державного класифікатора "Класифікація організаційно-правових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sz="1300" b="0" i="1" dirty="0">
                <a:solidFill>
                  <a:srgbClr val="444746"/>
                </a:solidFill>
                <a:effectLst/>
                <a:latin typeface="Google Sans"/>
              </a:rPr>
              <a:t>		форм господарювання" (КОПФГ)</a:t>
            </a:r>
            <a:endParaRPr lang="uk-UA" sz="1300" i="1" dirty="0">
              <a:solidFill>
                <a:srgbClr val="444746"/>
              </a:solidFill>
              <a:latin typeface="Google Sans"/>
            </a:endParaRP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endParaRPr lang="uk-UA" dirty="0">
              <a:solidFill>
                <a:srgbClr val="444746"/>
              </a:solidFill>
              <a:latin typeface="Google Sans"/>
            </a:endParaRP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Отже, при утворенні </a:t>
            </a:r>
            <a:r>
              <a:rPr lang="uk-UA" b="0" i="0" dirty="0" err="1">
                <a:solidFill>
                  <a:srgbClr val="444746"/>
                </a:solidFill>
                <a:effectLst/>
                <a:latin typeface="Google Sans"/>
              </a:rPr>
              <a:t>пожежно</a:t>
            </a: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-рятувального підрозділу для забезпечення </a:t>
            </a:r>
            <a:r>
              <a:rPr lang="uk-UA" b="1" i="0" dirty="0">
                <a:solidFill>
                  <a:srgbClr val="444746"/>
                </a:solidFill>
                <a:effectLst/>
                <a:latin typeface="Google Sans"/>
              </a:rPr>
              <a:t>місцевої/добровільної </a:t>
            </a: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пожежної охорони, у статусі юридичної особи, органи місцевого самоврядування можуть утворити їх у  організаційно-правовій формі: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b="0" i="0" dirty="0">
                <a:solidFill>
                  <a:srgbClr val="444746"/>
                </a:solidFill>
                <a:effectLst/>
                <a:latin typeface="Google Sans"/>
              </a:rPr>
              <a:t>		</a:t>
            </a:r>
            <a:r>
              <a:rPr lang="uk-UA" b="1" i="0" dirty="0">
                <a:solidFill>
                  <a:srgbClr val="444746"/>
                </a:solidFill>
                <a:effectLst/>
                <a:latin typeface="Google Sans"/>
              </a:rPr>
              <a:t> і) установи 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uk-UA" b="1" i="0" dirty="0">
                <a:solidFill>
                  <a:srgbClr val="444746"/>
                </a:solidFill>
                <a:effectLst/>
                <a:latin typeface="Google Sans"/>
              </a:rPr>
              <a:t>		</a:t>
            </a:r>
            <a:r>
              <a:rPr lang="uk-UA" b="1" i="0" dirty="0" err="1">
                <a:solidFill>
                  <a:srgbClr val="444746"/>
                </a:solidFill>
                <a:effectLst/>
                <a:latin typeface="Google Sans"/>
              </a:rPr>
              <a:t>іі</a:t>
            </a:r>
            <a:r>
              <a:rPr lang="uk-UA" b="1" i="0" dirty="0">
                <a:solidFill>
                  <a:srgbClr val="444746"/>
                </a:solidFill>
                <a:effectLst/>
                <a:latin typeface="Google Sans"/>
              </a:rPr>
              <a:t>) організації</a:t>
            </a:r>
            <a:endParaRPr lang="ru-RU" b="1" dirty="0">
              <a:solidFill>
                <a:srgbClr val="6C6362"/>
              </a:solidFill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64844" y="207808"/>
            <a:ext cx="787515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Важливі акценти</a:t>
            </a:r>
          </a:p>
        </p:txBody>
      </p:sp>
      <p:pic>
        <p:nvPicPr>
          <p:cNvPr id="2" name="Рисунок 12">
            <a:extLst>
              <a:ext uri="{FF2B5EF4-FFF2-40B4-BE49-F238E27FC236}">
                <a16:creationId xmlns:a16="http://schemas.microsoft.com/office/drawing/2014/main" id="{0AC932F9-4BE3-2B0E-9216-77C16F6BA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77" y="2418514"/>
            <a:ext cx="519083" cy="514405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64A9092D-C236-EC28-F93B-0B4845AF8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050" y="804985"/>
            <a:ext cx="700422" cy="6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695569" y="309408"/>
            <a:ext cx="787515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/>
            <a:r>
              <a:rPr lang="uk-UA" sz="1800" dirty="0"/>
              <a:t>Організаційно-правова форма </a:t>
            </a:r>
            <a:r>
              <a:rPr lang="uk-UA" sz="1800" dirty="0" err="1"/>
              <a:t>пожежно</a:t>
            </a:r>
            <a:r>
              <a:rPr lang="uk-UA" sz="1800" dirty="0"/>
              <a:t>-рятувальних підрозділів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C7F8E-A436-BE79-EBFA-997F85EC55CE}"/>
              </a:ext>
            </a:extLst>
          </p:cNvPr>
          <p:cNvSpPr txBox="1"/>
          <p:nvPr/>
        </p:nvSpPr>
        <p:spPr>
          <a:xfrm>
            <a:off x="541793" y="756605"/>
            <a:ext cx="81827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Філією є відокремлений підрозділ юридичної особи, що розташований поза її місцезнаходженням та здійснює всі або частину її функцій. </a:t>
            </a:r>
          </a:p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</a:t>
            </a:r>
          </a:p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</a:t>
            </a:r>
            <a:r>
              <a:rPr lang="uk-UA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Частина перша статті 95 Цивільного кодексу України </a:t>
            </a:r>
          </a:p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 разі необхідності,  до складу КО «МІСЦЕВА ПОЖЕЖНА ОХОРОНА» у статусі філій можуть бути утворені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пожежно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-рятувальні підрозділи для забезпечення місцевої пожежної охорони - 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місцеві пожежні команди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які здійснюватимуть свою діяльність на окремій визначеній території.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C352B5EA-5D43-CB1F-754D-0DB46FF1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71" y="1271094"/>
            <a:ext cx="448009" cy="44397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911A47C-2088-91B7-53FF-1F8A4EA100B9}"/>
              </a:ext>
            </a:extLst>
          </p:cNvPr>
          <p:cNvSpPr/>
          <p:nvPr/>
        </p:nvSpPr>
        <p:spPr>
          <a:xfrm>
            <a:off x="1946030" y="1271094"/>
            <a:ext cx="281354" cy="7033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5F74465-602C-0A2E-764A-2BA0D6035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30562"/>
              </p:ext>
            </p:extLst>
          </p:nvPr>
        </p:nvGraphicFramePr>
        <p:xfrm>
          <a:off x="522037" y="3160748"/>
          <a:ext cx="8222218" cy="1584960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8222218">
                  <a:extLst>
                    <a:ext uri="{9D8B030D-6E8A-4147-A177-3AD203B41FA5}">
                      <a16:colId xmlns:a16="http://schemas.microsoft.com/office/drawing/2014/main" val="309664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uk-UA" sz="1400" b="1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ПРИКЛАД:</a:t>
                      </a:r>
                    </a:p>
                    <a:p>
                      <a:pPr rtl="0"/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До складу КО «МІСЦЕВА ПОЖЕЖНА ОХОРОНА» на правах філій входять </a:t>
                      </a:r>
                      <a:r>
                        <a:rPr lang="uk-UA" sz="1400" b="0" i="0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пожежно</a:t>
                      </a:r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-рятувальні підрозділи для забезпечення місцевої пожежної охорони:</a:t>
                      </a:r>
                    </a:p>
                    <a:p>
                      <a:pPr rtl="0"/>
                      <a:endParaRPr lang="uk-UA" sz="14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/>
                        <a:sym typeface="Arial"/>
                      </a:endParaRPr>
                    </a:p>
                    <a:p>
                      <a:pPr rtl="0"/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1. Український </a:t>
                      </a:r>
                      <a:r>
                        <a:rPr lang="uk-UA" sz="1400" b="0" i="0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пожежно</a:t>
                      </a:r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-рятувальний підрозділ для забезпечення місцевої пожежної охорони.</a:t>
                      </a:r>
                    </a:p>
                    <a:p>
                      <a:pPr rtl="0"/>
                      <a:endParaRPr lang="uk-UA" sz="14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/>
                        <a:sym typeface="Arial"/>
                      </a:endParaRPr>
                    </a:p>
                    <a:p>
                      <a:pPr rtl="0"/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.2. Іванівський </a:t>
                      </a:r>
                      <a:r>
                        <a:rPr lang="uk-UA" sz="1400" b="0" i="0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пожежно</a:t>
                      </a:r>
                      <a:r>
                        <a:rPr lang="uk-UA" sz="1400" b="0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Arial"/>
                          <a:sym typeface="Arial"/>
                        </a:rPr>
                        <a:t>-рятувальний підрозділ для забезпечення місцевої пожежної охорони.</a:t>
                      </a:r>
                      <a:endParaRPr lang="uk-UA" sz="1400" b="0" i="0" u="none" strike="noStrike" cap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2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18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442703" y="746272"/>
            <a:ext cx="8343156" cy="38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		Створення </a:t>
            </a:r>
            <a:r>
              <a:rPr lang="uk-UA" sz="1600" b="1" dirty="0">
                <a:solidFill>
                  <a:srgbClr val="6C6362"/>
                </a:solidFill>
                <a:latin typeface="+mn-lt"/>
                <a:cs typeface="Calibri"/>
              </a:rPr>
              <a:t>МПО / ДПО 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у складі комунального підприємства, як структурного 	підрозділу (філії) без статусу юридичної особи. </a:t>
            </a:r>
          </a:p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endParaRPr lang="uk-UA" sz="1600" dirty="0">
              <a:solidFill>
                <a:srgbClr val="6C6362"/>
              </a:solidFill>
              <a:latin typeface="+mn-lt"/>
              <a:cs typeface="Calibri"/>
            </a:endParaRPr>
          </a:p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r>
              <a:rPr lang="uk-UA" sz="1600" b="1" dirty="0">
                <a:solidFill>
                  <a:srgbClr val="6C6362"/>
                </a:solidFill>
                <a:latin typeface="+mn-lt"/>
                <a:cs typeface="Calibri"/>
              </a:rPr>
              <a:t>ВАЖЛИВО!</a:t>
            </a:r>
          </a:p>
          <a:p>
            <a:pPr marL="285750" lvl="0" indent="-285750" algn="just">
              <a:lnSpc>
                <a:spcPct val="107000"/>
              </a:lnSpc>
              <a:buClr>
                <a:srgbClr val="212529"/>
              </a:buClr>
              <a:buSzPts val="1400"/>
              <a:buFont typeface="Wingdings" panose="05000000000000000000" pitchFamily="2" charset="2"/>
              <a:buChar char="q"/>
              <a:tabLst>
                <a:tab pos="0" algn="l"/>
                <a:tab pos="180340" algn="l"/>
                <a:tab pos="630555" algn="l"/>
              </a:tabLst>
            </a:pPr>
            <a:r>
              <a:rPr lang="uk-UA" dirty="0">
                <a:solidFill>
                  <a:srgbClr val="6C6362"/>
                </a:solidFill>
                <a:latin typeface="+mn-lt"/>
                <a:cs typeface="Calibri"/>
              </a:rPr>
              <a:t>Відокремлений підрозділ може здійснювати лише ті види діяльності, які є у комунального підприємства, тому виникне необхідність внесення змін до установчих документів комунального підприємства (розширити вид господарської діяльності та відкрити відповідний КВЕД).</a:t>
            </a:r>
          </a:p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endParaRPr lang="uk-UA" dirty="0">
              <a:solidFill>
                <a:srgbClr val="6C6362"/>
              </a:solidFill>
              <a:latin typeface="+mn-lt"/>
              <a:cs typeface="Calibri"/>
            </a:endParaRPr>
          </a:p>
          <a:p>
            <a:pPr marL="285750" lvl="0" indent="-285750" algn="just">
              <a:lnSpc>
                <a:spcPct val="107000"/>
              </a:lnSpc>
              <a:buClr>
                <a:srgbClr val="212529"/>
              </a:buClr>
              <a:buSzPts val="1400"/>
              <a:buFont typeface="Wingdings" panose="05000000000000000000" pitchFamily="2" charset="2"/>
              <a:buChar char="q"/>
              <a:tabLst>
                <a:tab pos="0" algn="l"/>
                <a:tab pos="180340" algn="l"/>
                <a:tab pos="630555" algn="l"/>
              </a:tabLst>
            </a:pPr>
            <a:r>
              <a:rPr lang="uk-UA" dirty="0" err="1">
                <a:solidFill>
                  <a:srgbClr val="6C6362"/>
                </a:solidFill>
                <a:latin typeface="+mn-lt"/>
                <a:cs typeface="Calibri"/>
              </a:rPr>
              <a:t>Пожежно</a:t>
            </a:r>
            <a:r>
              <a:rPr lang="uk-UA" dirty="0">
                <a:solidFill>
                  <a:srgbClr val="6C6362"/>
                </a:solidFill>
                <a:latin typeface="+mn-lt"/>
                <a:cs typeface="Calibri"/>
              </a:rPr>
              <a:t>-рятувальний підрозділ для забезпечення місцевої/добровільної пожежної охорони як філія комунального підприємства сільської, селищної міської ради утворюється </a:t>
            </a:r>
            <a:r>
              <a:rPr lang="uk-UA" b="1" dirty="0">
                <a:solidFill>
                  <a:srgbClr val="6C6362"/>
                </a:solidFill>
                <a:latin typeface="+mn-lt"/>
                <a:cs typeface="Calibri"/>
              </a:rPr>
              <a:t>рішенням відповідної ради</a:t>
            </a:r>
            <a:r>
              <a:rPr lang="uk-UA" dirty="0">
                <a:solidFill>
                  <a:srgbClr val="6C6362"/>
                </a:solidFill>
                <a:latin typeface="+mn-lt"/>
                <a:cs typeface="Calibri"/>
              </a:rPr>
              <a:t>, яка також затверджує Положення про МПО/ДПО. Останнє також має бути погоджене із відповідним територіальним органом ДСНС.</a:t>
            </a:r>
          </a:p>
          <a:p>
            <a:pPr marL="285750" lvl="0" indent="-285750" algn="just">
              <a:lnSpc>
                <a:spcPct val="107000"/>
              </a:lnSpc>
              <a:buClr>
                <a:srgbClr val="212529"/>
              </a:buClr>
              <a:buSzPts val="1400"/>
              <a:buFont typeface="Wingdings" panose="05000000000000000000" pitchFamily="2" charset="2"/>
              <a:buChar char="q"/>
              <a:tabLst>
                <a:tab pos="0" algn="l"/>
                <a:tab pos="180340" algn="l"/>
                <a:tab pos="630555" algn="l"/>
              </a:tabLst>
            </a:pPr>
            <a:endParaRPr lang="uk-UA" dirty="0">
              <a:solidFill>
                <a:srgbClr val="6C6362"/>
              </a:solidFill>
              <a:latin typeface="+mn-lt"/>
              <a:cs typeface="Calibri"/>
            </a:endParaRPr>
          </a:p>
          <a:p>
            <a:pPr marL="285750" lvl="0" indent="-285750" algn="just">
              <a:lnSpc>
                <a:spcPct val="107000"/>
              </a:lnSpc>
              <a:buClr>
                <a:srgbClr val="212529"/>
              </a:buClr>
              <a:buSzPts val="1400"/>
              <a:buFont typeface="Wingdings" panose="05000000000000000000" pitchFamily="2" charset="2"/>
              <a:buChar char="q"/>
              <a:tabLst>
                <a:tab pos="0" algn="l"/>
                <a:tab pos="180340" algn="l"/>
                <a:tab pos="630555" algn="l"/>
              </a:tabLst>
            </a:pPr>
            <a:r>
              <a:rPr lang="uk-UA" dirty="0">
                <a:solidFill>
                  <a:srgbClr val="6C6362"/>
                </a:solidFill>
                <a:latin typeface="+mn-lt"/>
                <a:cs typeface="Calibri"/>
              </a:rPr>
              <a:t>Дозволяє отримувати у оперативне управління майно, налагоджувати прямі зв’язки з донорами та благодійниками в плані співпраці, надавати платні послуги.</a:t>
            </a:r>
            <a:endParaRPr lang="en-US" dirty="0">
              <a:solidFill>
                <a:srgbClr val="6C6362"/>
              </a:solidFill>
              <a:latin typeface="+mn-lt"/>
              <a:cs typeface="Calibri"/>
            </a:endParaRP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endParaRPr lang="uk-UA" dirty="0">
              <a:solidFill>
                <a:srgbClr val="444746"/>
              </a:solidFill>
              <a:latin typeface="Google Sans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64844" y="207808"/>
            <a:ext cx="787515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Особливий  акцент</a:t>
            </a:r>
          </a:p>
        </p:txBody>
      </p:sp>
    </p:spTree>
    <p:extLst>
      <p:ext uri="{BB962C8B-B14F-4D97-AF65-F5344CB8AC3E}">
        <p14:creationId xmlns:p14="http://schemas.microsoft.com/office/powerpoint/2010/main" val="220047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504000" y="894765"/>
            <a:ext cx="8343156" cy="475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	</a:t>
            </a:r>
          </a:p>
          <a:p>
            <a:pPr marL="342900" lvl="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Місцеву пожежну охорону на території </a:t>
            </a:r>
            <a:r>
              <a:rPr lang="uk-UA" sz="1600" dirty="0" err="1">
                <a:solidFill>
                  <a:srgbClr val="6C6362"/>
                </a:solidFill>
                <a:latin typeface="+mn-lt"/>
                <a:cs typeface="Calibri"/>
              </a:rPr>
              <a:t>Арцизької</a:t>
            </a:r>
            <a:r>
              <a:rPr lang="en-US" sz="1600" dirty="0">
                <a:solidFill>
                  <a:srgbClr val="6C6362"/>
                </a:solidFill>
                <a:latin typeface="+mn-lt"/>
                <a:cs typeface="Calibri"/>
              </a:rPr>
              <a:t> 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міської територіальної громади (Одеська область) забезпечують місцеві пожежні команди, які діють </a:t>
            </a:r>
            <a:r>
              <a:rPr lang="uk-UA" sz="1600" b="1" dirty="0">
                <a:solidFill>
                  <a:srgbClr val="6C6362"/>
                </a:solidFill>
                <a:latin typeface="+mn-lt"/>
                <a:cs typeface="Calibri"/>
              </a:rPr>
              <a:t>у складі </a:t>
            </a:r>
            <a:r>
              <a:rPr lang="uk-UA" sz="1600" b="1" dirty="0">
                <a:solidFill>
                  <a:srgbClr val="C00000"/>
                </a:solidFill>
                <a:latin typeface="+mn-lt"/>
                <a:cs typeface="Calibri"/>
              </a:rPr>
              <a:t>комунального підприємства «Комфорт-16» 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засновником якого є </a:t>
            </a:r>
            <a:r>
              <a:rPr lang="uk-UA" sz="1600" dirty="0" err="1">
                <a:solidFill>
                  <a:srgbClr val="6C6362"/>
                </a:solidFill>
                <a:latin typeface="+mn-lt"/>
                <a:cs typeface="Calibri"/>
              </a:rPr>
              <a:t>Арцизька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 міська рада.</a:t>
            </a:r>
          </a:p>
          <a:p>
            <a:pPr marL="34290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Місцеву пожежну охорону на території Бориславської</a:t>
            </a:r>
            <a:r>
              <a:rPr lang="en-US" sz="1600" dirty="0">
                <a:solidFill>
                  <a:srgbClr val="6C6362"/>
                </a:solidFill>
                <a:latin typeface="+mn-lt"/>
                <a:cs typeface="Calibri"/>
              </a:rPr>
              <a:t> 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міської територіальної громади (Львівська область) забезпечують місцева пожежна команда, яка діє </a:t>
            </a:r>
            <a:r>
              <a:rPr lang="uk-UA" sz="1600" b="1" dirty="0">
                <a:solidFill>
                  <a:srgbClr val="6C6362"/>
                </a:solidFill>
                <a:latin typeface="+mn-lt"/>
                <a:cs typeface="Calibri"/>
              </a:rPr>
              <a:t>у складі </a:t>
            </a:r>
            <a:r>
              <a:rPr lang="uk-UA" sz="1600" b="1" dirty="0">
                <a:solidFill>
                  <a:srgbClr val="C00000"/>
                </a:solidFill>
                <a:latin typeface="+mn-lt"/>
                <a:cs typeface="Calibri"/>
              </a:rPr>
              <a:t>комунального підприємства «</a:t>
            </a:r>
            <a:r>
              <a:rPr lang="uk-UA" sz="1600" b="1" dirty="0" err="1">
                <a:solidFill>
                  <a:srgbClr val="C00000"/>
                </a:solidFill>
                <a:latin typeface="+mn-lt"/>
                <a:cs typeface="Calibri"/>
              </a:rPr>
              <a:t>Бориславсвітло</a:t>
            </a:r>
            <a:r>
              <a:rPr lang="uk-UA" sz="1600" b="1" dirty="0">
                <a:solidFill>
                  <a:srgbClr val="C00000"/>
                </a:solidFill>
                <a:latin typeface="+mn-lt"/>
                <a:cs typeface="Calibri"/>
              </a:rPr>
              <a:t>» 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засновником якого є Бориславська міська рада.</a:t>
            </a:r>
          </a:p>
          <a:p>
            <a:pPr marL="34290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У складі </a:t>
            </a:r>
            <a:r>
              <a:rPr lang="uk-UA" sz="1600" b="1" dirty="0">
                <a:solidFill>
                  <a:srgbClr val="C00000"/>
                </a:solidFill>
                <a:latin typeface="+mn-lt"/>
                <a:cs typeface="Calibri"/>
              </a:rPr>
              <a:t>комунального підприємства «Благоустрій» </a:t>
            </a:r>
            <a:r>
              <a:rPr lang="uk-UA" sz="1600" dirty="0" err="1">
                <a:solidFill>
                  <a:srgbClr val="6C6362"/>
                </a:solidFill>
                <a:latin typeface="+mn-lt"/>
                <a:cs typeface="Calibri"/>
              </a:rPr>
              <a:t>Дубов’язівської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 селищної ради (Сумська область) у формі відокремленого структурного підрозділу створено «Місцеву пожежну охорону </a:t>
            </a:r>
            <a:r>
              <a:rPr lang="uk-UA" sz="1600" dirty="0" err="1">
                <a:solidFill>
                  <a:srgbClr val="6C6362"/>
                </a:solidFill>
                <a:latin typeface="+mn-lt"/>
                <a:cs typeface="Calibri"/>
              </a:rPr>
              <a:t>Дубов’язівської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 селищної ради».</a:t>
            </a:r>
          </a:p>
          <a:p>
            <a:pPr marL="34290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У складі </a:t>
            </a:r>
            <a:r>
              <a:rPr lang="uk-UA" sz="1600" b="1" dirty="0">
                <a:solidFill>
                  <a:srgbClr val="C00000"/>
                </a:solidFill>
                <a:latin typeface="+mn-lt"/>
                <a:cs typeface="Calibri"/>
              </a:rPr>
              <a:t>комунального підприємства «Броди»</a:t>
            </a:r>
            <a:r>
              <a:rPr lang="uk-UA" sz="1600" dirty="0">
                <a:solidFill>
                  <a:srgbClr val="6C6362"/>
                </a:solidFill>
                <a:latin typeface="+mn-lt"/>
                <a:cs typeface="Calibri"/>
              </a:rPr>
              <a:t> Бродівської міської ради (Львівська область) у формі відокремленого структурного підрозділу створено «Добровільну пожежну охорону».</a:t>
            </a:r>
          </a:p>
          <a:p>
            <a:pPr marL="34290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endParaRPr lang="uk-UA" sz="1600" dirty="0">
              <a:solidFill>
                <a:srgbClr val="6C6362"/>
              </a:solidFill>
              <a:latin typeface="+mn-lt"/>
              <a:cs typeface="Calibri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529"/>
              </a:buClr>
              <a:buSzPts val="1400"/>
              <a:buFont typeface="+mj-lt"/>
              <a:buAutoNum type="arabicPeriod"/>
              <a:tabLst>
                <a:tab pos="0" algn="l"/>
                <a:tab pos="180340" algn="l"/>
                <a:tab pos="630555" algn="l"/>
              </a:tabLst>
            </a:pPr>
            <a:endParaRPr lang="uk-UA" sz="1600" dirty="0">
              <a:solidFill>
                <a:srgbClr val="6C6362"/>
              </a:solidFill>
              <a:latin typeface="+mn-lt"/>
              <a:cs typeface="Calibri"/>
            </a:endParaRPr>
          </a:p>
          <a:p>
            <a:pPr lvl="0" algn="just">
              <a:lnSpc>
                <a:spcPct val="107000"/>
              </a:lnSpc>
              <a:buClr>
                <a:srgbClr val="212529"/>
              </a:buClr>
              <a:buSzPts val="1400"/>
              <a:tabLst>
                <a:tab pos="0" algn="l"/>
                <a:tab pos="180340" algn="l"/>
                <a:tab pos="630555" algn="l"/>
              </a:tabLst>
            </a:pPr>
            <a:endParaRPr lang="uk-UA" sz="1600" dirty="0">
              <a:solidFill>
                <a:srgbClr val="6C6362"/>
              </a:solidFill>
              <a:latin typeface="+mn-lt"/>
              <a:cs typeface="Calibri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64844" y="207808"/>
            <a:ext cx="7875156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Приклади  МПО / ДПО у складі комунального підприємства, як структурного підрозділу (філії) без статусу юридичної особи</a:t>
            </a:r>
          </a:p>
        </p:txBody>
      </p:sp>
    </p:spTree>
    <p:extLst>
      <p:ext uri="{BB962C8B-B14F-4D97-AF65-F5344CB8AC3E}">
        <p14:creationId xmlns:p14="http://schemas.microsoft.com/office/powerpoint/2010/main" val="346847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296844" y="1019811"/>
            <a:ext cx="8343156" cy="261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57200" algn="just" fontAlgn="base">
              <a:spcBef>
                <a:spcPts val="600"/>
              </a:spcBef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 Основні працівники МПО та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члени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ДПО:</a:t>
            </a:r>
          </a:p>
          <a:p>
            <a:pPr marL="742950" indent="-285750" algn="just" rtl="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проходять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обовязковий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медичний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огляд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742950" indent="-285750" algn="just" rtl="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проходять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спеціальну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підготовку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/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навчання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marL="742950" indent="-285750" algn="just" rtl="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підлягають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обовʼязковому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особистому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страхуванню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відповідно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до Закону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України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«Про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страхування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». </a:t>
            </a:r>
          </a:p>
          <a:p>
            <a:pPr marL="457200" algn="just" rtl="0" fontAlgn="base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Обовязкове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включення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пожежно-рятувальних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підрозділів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(МПО/ДПО) до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планів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залучення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сил та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засобів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цивільного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захисту для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реагування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на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пожежі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634422" y="325039"/>
            <a:ext cx="787515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Важливі акценти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64844" y="207808"/>
            <a:ext cx="7875156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Модельні акти розроблені експертами </a:t>
            </a:r>
            <a:r>
              <a:rPr lang="uk-UA" sz="2000" dirty="0" err="1"/>
              <a:t>Проєкту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 </a:t>
            </a:r>
            <a:r>
              <a:rPr lang="en-US" sz="2000" dirty="0"/>
              <a:t>USAID </a:t>
            </a:r>
            <a:r>
              <a:rPr lang="uk-UA" sz="2000" dirty="0"/>
              <a:t>«ГОВЕРЛА»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34F21-0E0F-ED4A-6D72-07A75CFA2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4" t="24386" r="27008" b="5493"/>
          <a:stretch/>
        </p:blipFill>
        <p:spPr>
          <a:xfrm>
            <a:off x="433661" y="910395"/>
            <a:ext cx="4701046" cy="3853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B8568-3A3E-63B8-C6FF-5FB50F928F9E}"/>
              </a:ext>
            </a:extLst>
          </p:cNvPr>
          <p:cNvSpPr txBox="1"/>
          <p:nvPr/>
        </p:nvSpPr>
        <p:spPr>
          <a:xfrm>
            <a:off x="5380892" y="1276327"/>
            <a:ext cx="3404967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Рішення про утворення МПО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Положення КО МПО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Розпорядження про призначення начальника МПО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Лист про включення до планів залучення сил МПО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Наказ про призначення на відповідні посади МПО</a:t>
            </a:r>
          </a:p>
        </p:txBody>
      </p:sp>
    </p:spTree>
    <p:extLst>
      <p:ext uri="{BB962C8B-B14F-4D97-AF65-F5344CB8AC3E}">
        <p14:creationId xmlns:p14="http://schemas.microsoft.com/office/powerpoint/2010/main" val="404645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64844" y="207808"/>
            <a:ext cx="7875156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Модельні акти розроблені експертами </a:t>
            </a:r>
            <a:r>
              <a:rPr lang="uk-UA" sz="2000" dirty="0" err="1"/>
              <a:t>Проєкту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 </a:t>
            </a:r>
            <a:r>
              <a:rPr lang="en-US" sz="2000" dirty="0"/>
              <a:t>USAID </a:t>
            </a:r>
            <a:r>
              <a:rPr lang="uk-UA" sz="2000" dirty="0"/>
              <a:t>«ГОВЕРЛА»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8568-3A3E-63B8-C6FF-5FB50F928F9E}"/>
              </a:ext>
            </a:extLst>
          </p:cNvPr>
          <p:cNvSpPr txBox="1"/>
          <p:nvPr/>
        </p:nvSpPr>
        <p:spPr>
          <a:xfrm>
            <a:off x="5380892" y="1275120"/>
            <a:ext cx="3404967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Рішення про утворення ДПО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Положення КО ДПО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Лист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погодження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Положення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ДПО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Розпорядження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призначення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начальника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Лист про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включення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планів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залучення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сил ДПО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AB2A8-8B5C-FD31-37E6-8BA13D7D0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1" t="22816" r="29402" b="3609"/>
          <a:stretch/>
        </p:blipFill>
        <p:spPr>
          <a:xfrm>
            <a:off x="504000" y="836185"/>
            <a:ext cx="4464503" cy="40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9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6"/>
          <p:cNvSpPr txBox="1">
            <a:spLocks noGrp="1"/>
          </p:cNvSpPr>
          <p:nvPr>
            <p:ph type="title"/>
          </p:nvPr>
        </p:nvSpPr>
        <p:spPr>
          <a:xfrm>
            <a:off x="764540" y="2322702"/>
            <a:ext cx="3057952" cy="42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rgbClr val="FFFFFF"/>
                </a:solidFill>
              </a:rPr>
              <a:t>Дяку</a:t>
            </a:r>
            <a:r>
              <a:rPr lang="uk-UA" sz="2700" dirty="0">
                <a:solidFill>
                  <a:srgbClr val="FFFFFF"/>
                </a:solidFill>
              </a:rPr>
              <a:t>ю за увагу</a:t>
            </a:r>
            <a:r>
              <a:rPr lang="en-US" sz="2700" dirty="0">
                <a:solidFill>
                  <a:srgbClr val="FFFFFF"/>
                </a:solidFill>
              </a:rPr>
              <a:t>!</a:t>
            </a:r>
            <a:endParaRPr sz="2700" dirty="0"/>
          </a:p>
        </p:txBody>
      </p:sp>
      <p:sp>
        <p:nvSpPr>
          <p:cNvPr id="4" name="Подзаголовок 8">
            <a:extLst>
              <a:ext uri="{FF2B5EF4-FFF2-40B4-BE49-F238E27FC236}">
                <a16:creationId xmlns:a16="http://schemas.microsoft.com/office/drawing/2014/main" id="{FF14D2B4-A9DA-4FF6-9310-52ABA0A2A4F2}"/>
              </a:ext>
            </a:extLst>
          </p:cNvPr>
          <p:cNvSpPr txBox="1">
            <a:spLocks/>
          </p:cNvSpPr>
          <p:nvPr/>
        </p:nvSpPr>
        <p:spPr>
          <a:xfrm>
            <a:off x="685798" y="3135206"/>
            <a:ext cx="5609969" cy="137603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uk-UA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Олена Гуленко, </a:t>
            </a:r>
          </a:p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Експертка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«ГОВЕРЛА»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hoverla@dai.com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558134" y="976251"/>
            <a:ext cx="822772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12763" marR="5080"/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4" name="Google Shape;71;p2">
            <a:extLst>
              <a:ext uri="{FF2B5EF4-FFF2-40B4-BE49-F238E27FC236}">
                <a16:creationId xmlns:a16="http://schemas.microsoft.com/office/drawing/2014/main" id="{DCC26BB0-92A9-408A-96F5-6B91BF892862}"/>
              </a:ext>
            </a:extLst>
          </p:cNvPr>
          <p:cNvSpPr txBox="1">
            <a:spLocks/>
          </p:cNvSpPr>
          <p:nvPr/>
        </p:nvSpPr>
        <p:spPr>
          <a:xfrm>
            <a:off x="1019907" y="851878"/>
            <a:ext cx="7104185" cy="296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B90C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4163" marR="5080" algn="ctr">
              <a:buClr>
                <a:srgbClr val="C00000"/>
              </a:buClr>
            </a:pPr>
            <a:r>
              <a:rPr lang="uk-UA" sz="3200" dirty="0"/>
              <a:t>Особливості утворення </a:t>
            </a:r>
            <a:r>
              <a:rPr lang="uk-UA" sz="3200" b="1" dirty="0"/>
              <a:t>органами місцевого самоврядування </a:t>
            </a:r>
            <a:r>
              <a:rPr lang="uk-UA" sz="3200" dirty="0" err="1"/>
              <a:t>пожежно</a:t>
            </a:r>
            <a:r>
              <a:rPr lang="uk-UA" sz="3200" dirty="0"/>
              <a:t>-рятувальних підрозділів для забезпечення </a:t>
            </a:r>
            <a:r>
              <a:rPr lang="uk-UA" sz="3200" b="1" dirty="0"/>
              <a:t>місцевої/добровільної</a:t>
            </a:r>
          </a:p>
          <a:p>
            <a:pPr marL="284163" marR="5080" algn="ctr">
              <a:buClr>
                <a:srgbClr val="C00000"/>
              </a:buClr>
            </a:pPr>
            <a:r>
              <a:rPr lang="uk-UA" sz="3200" dirty="0"/>
              <a:t> пожежної охорони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61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634334" y="327413"/>
            <a:ext cx="822772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Законодавче регулювання 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CE2B5-29BF-C0BF-AD74-BAA4A29B386E}"/>
              </a:ext>
            </a:extLst>
          </p:cNvPr>
          <p:cNvSpPr txBox="1"/>
          <p:nvPr/>
        </p:nvSpPr>
        <p:spPr>
          <a:xfrm>
            <a:off x="820615" y="787701"/>
            <a:ext cx="77938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6C6362"/>
                </a:solidFill>
                <a:latin typeface="Calibri"/>
                <a:cs typeface="Calibri"/>
              </a:rPr>
              <a:t>Види пожежної охорони </a:t>
            </a:r>
            <a:r>
              <a:rPr lang="uk-UA" sz="1800" i="1" dirty="0">
                <a:solidFill>
                  <a:srgbClr val="6C6362"/>
                </a:solidFill>
                <a:latin typeface="Calibri"/>
                <a:cs typeface="Calibri"/>
              </a:rPr>
              <a:t>(стаття 59 Кодексу цивільного захисту України)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державна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 відомча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 місцева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добровільна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6323EC6-58AE-EE91-5DF0-EB4A721BD51F}"/>
              </a:ext>
            </a:extLst>
          </p:cNvPr>
          <p:cNvSpPr/>
          <p:nvPr/>
        </p:nvSpPr>
        <p:spPr>
          <a:xfrm>
            <a:off x="2688492" y="1703754"/>
            <a:ext cx="234462" cy="52220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7D58A-E580-044D-EAC5-8BA210B7C9C3}"/>
              </a:ext>
            </a:extLst>
          </p:cNvPr>
          <p:cNvSpPr txBox="1"/>
          <p:nvPr/>
        </p:nvSpPr>
        <p:spPr>
          <a:xfrm>
            <a:off x="2922953" y="1780192"/>
            <a:ext cx="538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створюється органами місцевого самоврядування 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94DD3-0520-4C1B-19DD-E7DECF9CED3E}"/>
              </a:ext>
            </a:extLst>
          </p:cNvPr>
          <p:cNvSpPr txBox="1"/>
          <p:nvPr/>
        </p:nvSpPr>
        <p:spPr>
          <a:xfrm>
            <a:off x="562709" y="2476797"/>
            <a:ext cx="8051798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uk-UA" sz="1800" b="1" u="sng" dirty="0">
                <a:solidFill>
                  <a:srgbClr val="C00000"/>
                </a:solidFill>
                <a:latin typeface="Calibri"/>
                <a:cs typeface="Calibri"/>
              </a:rPr>
              <a:t>Виключна</a:t>
            </a:r>
            <a:r>
              <a:rPr lang="uk-UA" sz="1800" b="1" dirty="0">
                <a:solidFill>
                  <a:srgbClr val="C00000"/>
                </a:solidFill>
                <a:latin typeface="Calibri"/>
                <a:cs typeface="Calibri"/>
              </a:rPr>
              <a:t> компетенції сільських, селищних, міських рад:</a:t>
            </a:r>
          </a:p>
          <a:p>
            <a:pPr algn="just"/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створення відповідно до законодавства комунальної аварійно-рятувальної служби, а також </a:t>
            </a:r>
            <a:r>
              <a:rPr lang="uk-UA" sz="1800" b="1" dirty="0" err="1">
                <a:solidFill>
                  <a:srgbClr val="6C6362"/>
                </a:solidFill>
                <a:latin typeface="Calibri"/>
                <a:cs typeface="Calibri"/>
              </a:rPr>
              <a:t>пожежно</a:t>
            </a:r>
            <a:r>
              <a:rPr lang="uk-UA" sz="1800" b="1" dirty="0">
                <a:solidFill>
                  <a:srgbClr val="6C6362"/>
                </a:solidFill>
                <a:latin typeface="Calibri"/>
                <a:cs typeface="Calibri"/>
              </a:rPr>
              <a:t>-рятувальних підрозділів для забезпечення місцевої та/або добровільної </a:t>
            </a:r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пожежної охорони</a:t>
            </a:r>
          </a:p>
          <a:p>
            <a:pPr algn="just"/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		</a:t>
            </a:r>
          </a:p>
          <a:p>
            <a:pPr algn="just"/>
            <a:r>
              <a:rPr lang="uk-UA" sz="1800" dirty="0">
                <a:solidFill>
                  <a:srgbClr val="6C6362"/>
                </a:solidFill>
                <a:latin typeface="Calibri"/>
                <a:cs typeface="Calibri"/>
              </a:rPr>
              <a:t>		</a:t>
            </a:r>
            <a:r>
              <a:rPr lang="uk-UA" sz="1800" i="1" dirty="0">
                <a:solidFill>
                  <a:srgbClr val="6C6362"/>
                </a:solidFill>
                <a:latin typeface="Calibri"/>
                <a:cs typeface="Calibri"/>
              </a:rPr>
              <a:t>Пункт 52 частини першої статті 26 ЗУ «Про місцеве  			самоврядування в Україні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75D2EF0-C061-688B-ABC8-46A480FC0E6A}"/>
              </a:ext>
            </a:extLst>
          </p:cNvPr>
          <p:cNvSpPr/>
          <p:nvPr/>
        </p:nvSpPr>
        <p:spPr>
          <a:xfrm>
            <a:off x="3993662" y="2071077"/>
            <a:ext cx="234462" cy="453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8A34A415-2EA1-5B78-0572-3AB30B56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873" y="3883750"/>
            <a:ext cx="790634" cy="783509"/>
          </a:xfrm>
          <a:prstGeom prst="rect">
            <a:avLst/>
          </a:prstGeom>
        </p:spPr>
      </p:pic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D9353767-3D5C-70D1-6C45-E36E8BE4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53" y="764255"/>
            <a:ext cx="417483" cy="413721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DBCD2305-AD3C-A460-FFF2-FFC73ED976FE}"/>
              </a:ext>
            </a:extLst>
          </p:cNvPr>
          <p:cNvSpPr/>
          <p:nvPr/>
        </p:nvSpPr>
        <p:spPr>
          <a:xfrm>
            <a:off x="2688492" y="1093740"/>
            <a:ext cx="234462" cy="52220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5C3F68-6D4C-4722-3B36-E19012D61F7E}"/>
              </a:ext>
            </a:extLst>
          </p:cNvPr>
          <p:cNvSpPr txBox="1"/>
          <p:nvPr/>
        </p:nvSpPr>
        <p:spPr>
          <a:xfrm>
            <a:off x="2938586" y="1157033"/>
            <a:ext cx="5384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створюється органами виконавчої влади 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18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634334" y="327413"/>
            <a:ext cx="822772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Порушення законодавства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83947-81D1-F6B3-A14C-AD72A6C25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79" t="17745" r="16592" b="17362"/>
          <a:stretch/>
        </p:blipFill>
        <p:spPr>
          <a:xfrm>
            <a:off x="1802540" y="948877"/>
            <a:ext cx="5538920" cy="39116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DB1B6C-52F7-382C-50AD-00CB2FDC1CE9}"/>
              </a:ext>
            </a:extLst>
          </p:cNvPr>
          <p:cNvSpPr/>
          <p:nvPr/>
        </p:nvSpPr>
        <p:spPr>
          <a:xfrm>
            <a:off x="3767016" y="3954585"/>
            <a:ext cx="1125415" cy="171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9A516-6321-31B6-67D5-B9DF43195E88}"/>
              </a:ext>
            </a:extLst>
          </p:cNvPr>
          <p:cNvSpPr/>
          <p:nvPr/>
        </p:nvSpPr>
        <p:spPr>
          <a:xfrm flipV="1">
            <a:off x="5259754" y="1344242"/>
            <a:ext cx="754185" cy="78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496B3B-F519-8573-FB09-C02869218B90}"/>
              </a:ext>
            </a:extLst>
          </p:cNvPr>
          <p:cNvSpPr/>
          <p:nvPr/>
        </p:nvSpPr>
        <p:spPr>
          <a:xfrm flipV="1">
            <a:off x="5115169" y="1661707"/>
            <a:ext cx="754185" cy="78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5892E0-0D9A-44B4-FD96-AA0B86C92686}"/>
              </a:ext>
            </a:extLst>
          </p:cNvPr>
          <p:cNvSpPr/>
          <p:nvPr/>
        </p:nvSpPr>
        <p:spPr>
          <a:xfrm flipV="1">
            <a:off x="3651739" y="1619409"/>
            <a:ext cx="754185" cy="78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5376C5-D6FB-6351-D184-83F2BDAAC423}"/>
              </a:ext>
            </a:extLst>
          </p:cNvPr>
          <p:cNvSpPr/>
          <p:nvPr/>
        </p:nvSpPr>
        <p:spPr>
          <a:xfrm>
            <a:off x="2532186" y="1780558"/>
            <a:ext cx="1813168" cy="156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45791-1FB0-814B-4ABA-E36DF6D7937D}"/>
              </a:ext>
            </a:extLst>
          </p:cNvPr>
          <p:cNvSpPr/>
          <p:nvPr/>
        </p:nvSpPr>
        <p:spPr>
          <a:xfrm flipV="1">
            <a:off x="3555140" y="1325639"/>
            <a:ext cx="754185" cy="78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634334" y="327413"/>
            <a:ext cx="822772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Законодавче регулювання </a:t>
            </a:r>
            <a:endParaRPr dirty="0"/>
          </a:p>
        </p:txBody>
      </p:sp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397FC3C5-5CFA-E3FB-E34A-76463C440C4F}"/>
              </a:ext>
            </a:extLst>
          </p:cNvPr>
          <p:cNvGraphicFramePr>
            <a:graphicFrameLocks noGrp="1"/>
          </p:cNvGraphicFramePr>
          <p:nvPr/>
        </p:nvGraphicFramePr>
        <p:xfrm>
          <a:off x="436978" y="1064895"/>
          <a:ext cx="8270044" cy="2832880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4064684">
                  <a:extLst>
                    <a:ext uri="{9D8B030D-6E8A-4147-A177-3AD203B41FA5}">
                      <a16:colId xmlns:a16="http://schemas.microsoft.com/office/drawing/2014/main" val="1571992791"/>
                    </a:ext>
                  </a:extLst>
                </a:gridCol>
                <a:gridCol w="4205360">
                  <a:extLst>
                    <a:ext uri="{9D8B030D-6E8A-4147-A177-3AD203B41FA5}">
                      <a16:colId xmlns:a16="http://schemas.microsoft.com/office/drawing/2014/main" val="253812705"/>
                    </a:ext>
                  </a:extLst>
                </a:gridCol>
              </a:tblGrid>
              <a:tr h="36595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Порядок утворення та діяльності, встановлено для</a:t>
                      </a:r>
                      <a:endParaRPr lang="en-US" sz="2000" b="0" i="0" u="none" strike="noStrike" cap="none" dirty="0">
                        <a:solidFill>
                          <a:srgbClr val="6C636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267554"/>
                  </a:ext>
                </a:extLst>
              </a:tr>
              <a:tr h="407766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u="none" strike="noStrike" cap="none" dirty="0">
                          <a:solidFill>
                            <a:srgbClr val="6C6362"/>
                          </a:solidFill>
                          <a:latin typeface="Calibri"/>
                          <a:cs typeface="Calibri"/>
                          <a:sym typeface="Arial"/>
                        </a:rPr>
                        <a:t> місцевої пожежної охорони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u="none" strike="noStrike" cap="none" dirty="0">
                          <a:solidFill>
                            <a:srgbClr val="6C6362"/>
                          </a:solidFill>
                          <a:latin typeface="Calibri"/>
                          <a:cs typeface="Calibri"/>
                          <a:sym typeface="Arial"/>
                        </a:rPr>
                        <a:t>добровільної пожежної охорони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124659"/>
                  </a:ext>
                </a:extLst>
              </a:tr>
              <a:tr h="382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700" dirty="0">
                          <a:solidFill>
                            <a:srgbClr val="6C6362"/>
                          </a:solidFill>
                        </a:rPr>
                        <a:t>Ст. 62 Кодексу цивільного захисту України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700" u="none" dirty="0">
                          <a:solidFill>
                            <a:srgbClr val="6C6362"/>
                          </a:solidFill>
                        </a:rPr>
                        <a:t>Ст. 63 Кодексу цивільного захисту України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375846"/>
                  </a:ext>
                </a:extLst>
              </a:tr>
              <a:tr h="365957">
                <a:tc>
                  <a:txBody>
                    <a:bodyPr/>
                    <a:lstStyle/>
                    <a:p>
                      <a:pPr rtl="0"/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Порядком утворення та функціонування </a:t>
                      </a:r>
                      <a:r>
                        <a:rPr lang="uk-UA" sz="1700" b="0" i="0" u="none" strike="noStrike" cap="none" dirty="0" err="1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-рятувальних підрозділів для забезпечення </a:t>
                      </a:r>
                      <a:r>
                        <a:rPr lang="uk-UA" sz="1700" b="0" i="0" u="sng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місцевої пожежної охорони</a:t>
                      </a: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затверджений постановою </a:t>
                      </a:r>
                      <a:r>
                        <a:rPr lang="uk-UA" sz="17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Кабінету Міністрів України від 07 квітня 2023 року № 315.</a:t>
                      </a:r>
                      <a:endParaRPr lang="uk-UA" sz="1700" b="1" i="0" u="none" strike="noStrike" cap="none" dirty="0">
                        <a:solidFill>
                          <a:srgbClr val="C0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Порядком утворення та функціонування </a:t>
                      </a:r>
                      <a:r>
                        <a:rPr lang="uk-UA" sz="1700" b="0" i="0" u="none" strike="noStrike" cap="none" dirty="0" err="1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-рятувальних підрозділів для забезпечення </a:t>
                      </a: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добровільної пожежної охорони</a:t>
                      </a:r>
                      <a:r>
                        <a:rPr lang="uk-UA" sz="1700" b="0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затверджений постановою </a:t>
                      </a:r>
                      <a:r>
                        <a:rPr lang="uk-UA" sz="17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Кабінету Міністрів України від 07 квітня 2023 року № 314.</a:t>
                      </a:r>
                      <a:endParaRPr lang="uk-UA" sz="1700" b="1" i="0" u="none" strike="noStrike" cap="none" dirty="0">
                        <a:solidFill>
                          <a:srgbClr val="C0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8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837918" y="221722"/>
            <a:ext cx="733615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uk-UA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ідзаконні нормативно-правові акти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B490-09BA-59FF-E15A-A901FAEC0B07}"/>
              </a:ext>
            </a:extLst>
          </p:cNvPr>
          <p:cNvSpPr txBox="1"/>
          <p:nvPr/>
        </p:nvSpPr>
        <p:spPr>
          <a:xfrm>
            <a:off x="296727" y="603878"/>
            <a:ext cx="841853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400" b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підготовки, перепідготовки членів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для забезпечення місцевої пожежної охорони, затверджений наказом МВС України від 13.03.2023 № 183 (чинний з 12.05.2023) – 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визначає порядок  підготовки, перепідготовки членів </a:t>
            </a:r>
            <a:r>
              <a:rPr lang="uk-UA" i="1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пожежно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-рятувальних підрозділів для забезпечення </a:t>
            </a:r>
            <a:r>
              <a:rPr lang="uk-UA" i="1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місцквої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пожежної охорони.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uk-UA" sz="1400" b="1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400" b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підготовки, перепідготовки членів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для забезпечення добровільної пожежної охорони, затверджений наказом МВС України від 13.03.2023 № 184 (чинний з 12.05.2023) – 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визначає порядок  підготовки, перепідготовки членів </a:t>
            </a:r>
            <a:r>
              <a:rPr lang="uk-UA" i="1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пожежно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-рятувальних підрозділів для забезпечення добровільної пожежної охорони.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4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400" b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проведення обов'язкових профілактичних медичних оглядів працівників окремих професій, виробництв та організацій, діяльність яких пов'язана з обслуговуванням населення і може призвести до поширення інфекційних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затверджений наказом МОЗ України 23.07.2002 № 280 – 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визначає порядок проведення та періодичність медичних оглядів членів </a:t>
            </a:r>
            <a:r>
              <a:rPr lang="uk-UA" i="1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пожежно</a:t>
            </a:r>
            <a:r>
              <a:rPr lang="uk-UA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-рятувальних підрозділів для забезпечення добровільної пожежної охорони"</a:t>
            </a:r>
            <a:r>
              <a:rPr lang="uk-UA" sz="1400" spc="1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(із змінами і доповненнями, внесеними наказом МОЗ України від 11.11.2020 № 2591)</a:t>
            </a:r>
          </a:p>
          <a:p>
            <a:pPr algn="just"/>
            <a:endParaRPr lang="uk-UA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658164" y="354583"/>
            <a:ext cx="733615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uk-UA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ідзаконні нормативно-правові акти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B490-09BA-59FF-E15A-A901FAEC0B07}"/>
              </a:ext>
            </a:extLst>
          </p:cNvPr>
          <p:cNvSpPr txBox="1"/>
          <p:nvPr/>
        </p:nvSpPr>
        <p:spPr>
          <a:xfrm>
            <a:off x="439615" y="852555"/>
            <a:ext cx="8418536" cy="3718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МНС України від 07.05.2007 № 312 "Правила безпеки праці в  органах і підрозділах МНС України".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26.04.2018 № 340 "Статут дій органів управління та підрозділів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під час гасіння пожеж" </a:t>
            </a:r>
            <a:r>
              <a:rPr lang="uk-UA" sz="1400" i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(із змінами і доповненнями, внесеними наказом МВС України від 26.01.2022 №50).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uk-UA" sz="14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26.04.2018 № 340 "Статут дій органів управління та підрозділів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під час гасіння пожеж" </a:t>
            </a:r>
            <a:r>
              <a:rPr lang="uk-UA" sz="1400" i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(із змінами і доповненнями, внесеними наказом МВС України від 18.10.2021 №761).</a:t>
            </a: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endParaRPr lang="en-US" sz="14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МВС України від 26.04.2018 № 340 "Статут дій у надзвичайних ситуаціях органів управління та підрозділів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захисту".</a:t>
            </a:r>
          </a:p>
          <a:p>
            <a:pPr marL="0" marR="0" indent="450215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endParaRPr lang="en-US" sz="14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МНС України від 16.12.2011 № 1342 "Про затвердження Настанови з організації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газодимозахисної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служби в підрозділах </a:t>
            </a:r>
            <a:r>
              <a:rPr lang="uk-UA" sz="14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14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МНС України".</a:t>
            </a:r>
          </a:p>
          <a:p>
            <a:pPr marL="0" marR="0" indent="450215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endParaRPr lang="uk-UA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4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791026" y="198276"/>
            <a:ext cx="733615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uk-UA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1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ідзаконні нормативно-правові акти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B490-09BA-59FF-E15A-A901FAEC0B07}"/>
              </a:ext>
            </a:extLst>
          </p:cNvPr>
          <p:cNvSpPr txBox="1"/>
          <p:nvPr/>
        </p:nvSpPr>
        <p:spPr>
          <a:xfrm>
            <a:off x="362732" y="666964"/>
            <a:ext cx="8418536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370"/>
              </a:lnSpc>
            </a:pPr>
            <a:endParaRPr lang="uk-UA" sz="2400" b="1" spc="10" dirty="0">
              <a:solidFill>
                <a:srgbClr val="B90C2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370"/>
              </a:lnSpc>
            </a:pPr>
            <a:r>
              <a:rPr lang="uk-UA" sz="2400" b="1" spc="10" dirty="0">
                <a:solidFill>
                  <a:srgbClr val="B90C2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ВАЖЛИВО!</a:t>
            </a:r>
            <a:r>
              <a:rPr lang="uk-UA" sz="24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450215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endParaRPr lang="uk-UA" sz="14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Станом на 03.10.2023, МВС розроблено </a:t>
            </a:r>
            <a:r>
              <a:rPr lang="uk-UA" sz="16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Наказу, яким буде затверджено порядок:</a:t>
            </a:r>
            <a:endParaRPr lang="uk-UA" sz="1600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членів та учасників </a:t>
            </a:r>
            <a:r>
              <a:rPr lang="uk-UA" sz="16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для забезпечення добровільної пожежної охорони </a:t>
            </a:r>
            <a:endParaRPr lang="uk-UA" sz="1600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членів та учасників </a:t>
            </a:r>
            <a:r>
              <a:rPr lang="uk-UA" sz="1600" spc="1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до гасіння пожеж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uk-UA" sz="1600" spc="1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01ADA-5622-A2CF-5187-728AAF097C20}"/>
              </a:ext>
            </a:extLst>
          </p:cNvPr>
          <p:cNvSpPr txBox="1"/>
          <p:nvPr/>
        </p:nvSpPr>
        <p:spPr>
          <a:xfrm>
            <a:off x="420077" y="2775087"/>
            <a:ext cx="841853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370"/>
              </a:lnSpc>
            </a:pPr>
            <a:endParaRPr lang="uk-UA" sz="2400" b="1" spc="10" dirty="0">
              <a:solidFill>
                <a:srgbClr val="B90C2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370"/>
              </a:lnSpc>
            </a:pPr>
            <a:r>
              <a:rPr lang="uk-UA" sz="2400" b="1" spc="10" dirty="0">
                <a:solidFill>
                  <a:srgbClr val="B90C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 це важливо?</a:t>
            </a:r>
            <a:endParaRPr lang="uk-UA" sz="2400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endParaRPr lang="uk-UA" sz="1600" spc="1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uk-UA" sz="1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     Органу місцевого самоврядування необхідно визначити кількість членів та учасників створеного ним Підрозділу, кількість осіб, які фактично забезпечують ліквідацію пожежі чи надзвичайної події; особам, відповідальним за ведення бухгалтерського обліку, необхідно обґрунтовувати використання паливно-мастильних матеріалів тощо.</a:t>
            </a:r>
          </a:p>
        </p:txBody>
      </p:sp>
    </p:spTree>
    <p:extLst>
      <p:ext uri="{BB962C8B-B14F-4D97-AF65-F5344CB8AC3E}">
        <p14:creationId xmlns:p14="http://schemas.microsoft.com/office/powerpoint/2010/main" val="21799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785859" y="4883210"/>
            <a:ext cx="1524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358141" y="134629"/>
            <a:ext cx="822772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indent="450215" algn="just" fontAlgn="base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pc="10" dirty="0">
                <a:latin typeface="Calibri" panose="020F0502020204030204" pitchFamily="34" charset="0"/>
                <a:cs typeface="Times New Roman" panose="02020603050405020304" pitchFamily="18" charset="0"/>
              </a:rPr>
              <a:t>Правовий статусу, та інші особливості МПО та ДПО</a:t>
            </a:r>
            <a:r>
              <a:rPr lang="ru-RU" spc="10" dirty="0">
                <a:latin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spc="1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pc="1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pc="1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2">
            <a:extLst>
              <a:ext uri="{FF2B5EF4-FFF2-40B4-BE49-F238E27FC236}">
                <a16:creationId xmlns:a16="http://schemas.microsoft.com/office/drawing/2014/main" id="{5C6764E7-F58F-5A3E-0C75-8AA9F644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15761"/>
              </p:ext>
            </p:extLst>
          </p:nvPr>
        </p:nvGraphicFramePr>
        <p:xfrm>
          <a:off x="453292" y="596171"/>
          <a:ext cx="8253730" cy="4045670"/>
        </p:xfrm>
        <a:graphic>
          <a:graphicData uri="http://schemas.openxmlformats.org/drawingml/2006/table">
            <a:tbl>
              <a:tblPr firstRow="1" bandRow="1">
                <a:tableStyleId>{0BDE4BD2-FBE4-4D08-9A37-652ADA7344AA}</a:tableStyleId>
              </a:tblPr>
              <a:tblGrid>
                <a:gridCol w="3705795">
                  <a:extLst>
                    <a:ext uri="{9D8B030D-6E8A-4147-A177-3AD203B41FA5}">
                      <a16:colId xmlns:a16="http://schemas.microsoft.com/office/drawing/2014/main" val="1571992791"/>
                    </a:ext>
                  </a:extLst>
                </a:gridCol>
                <a:gridCol w="4547935">
                  <a:extLst>
                    <a:ext uri="{9D8B030D-6E8A-4147-A177-3AD203B41FA5}">
                      <a16:colId xmlns:a16="http://schemas.microsoft.com/office/drawing/2014/main" val="253812705"/>
                    </a:ext>
                  </a:extLst>
                </a:gridCol>
              </a:tblGrid>
              <a:tr h="37396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i="0" u="none" strike="noStrike" cap="none" dirty="0" err="1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2000" b="1" i="0" u="none" strike="noStrike" cap="none" dirty="0">
                          <a:solidFill>
                            <a:srgbClr val="6C636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-рятувальних підрозділів для забезпечення</a:t>
                      </a:r>
                      <a:endParaRPr lang="en-US" sz="2000" b="1" i="0" u="none" strike="noStrike" cap="none" dirty="0">
                        <a:solidFill>
                          <a:srgbClr val="6C636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267554"/>
                  </a:ext>
                </a:extLst>
              </a:tr>
              <a:tr h="384843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u="none" strike="noStrike" cap="none" dirty="0">
                          <a:solidFill>
                            <a:srgbClr val="6C6362"/>
                          </a:solidFill>
                          <a:latin typeface="Calibri"/>
                          <a:cs typeface="Calibri"/>
                          <a:sym typeface="Arial"/>
                        </a:rPr>
                        <a:t> місцевої пожежної охорони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u="none" strike="noStrike" cap="none" dirty="0">
                          <a:solidFill>
                            <a:srgbClr val="6C6362"/>
                          </a:solidFill>
                          <a:latin typeface="Calibri"/>
                          <a:cs typeface="Calibri"/>
                          <a:sym typeface="Arial"/>
                        </a:rPr>
                        <a:t>добровільної пожежної охорони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124659"/>
                  </a:ext>
                </a:extLst>
              </a:tr>
              <a:tr h="7191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можуть утворюватися </a:t>
                      </a:r>
                      <a:r>
                        <a:rPr lang="uk-UA" sz="1200" b="1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як юридичні особи або їх відокремлені підрозділи </a:t>
                      </a:r>
                      <a:r>
                        <a:rPr lang="uk-UA" sz="12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(у населених пунктах, в яких відсутні державні </a:t>
                      </a:r>
                      <a:r>
                        <a:rPr lang="uk-UA" sz="1200" b="0" i="1" u="none" strike="noStrike" cap="none" dirty="0" err="1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пожежно</a:t>
                      </a:r>
                      <a:r>
                        <a:rPr lang="uk-UA" sz="12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-рятувальні підрозділи) </a:t>
                      </a:r>
                      <a:endParaRPr lang="uk-UA" sz="1200" b="1" i="1" u="none" strike="noStrike" cap="none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можуть утворюватися </a:t>
                      </a:r>
                      <a:r>
                        <a:rPr lang="uk-UA" sz="1200" b="1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як юридичні особи або їх відокремлені підрозділи </a:t>
                      </a:r>
                      <a:r>
                        <a:rPr lang="uk-UA" sz="12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незалежно від наявності підрозділів державної, відомчої чи місцевої пожежної охорони.</a:t>
                      </a:r>
                      <a:endParaRPr lang="uk-UA" sz="1200" b="0" i="1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729374"/>
                  </a:ext>
                </a:extLst>
              </a:tr>
              <a:tr h="29278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Організаційно-правова установлюється ОМС</a:t>
                      </a:r>
                      <a:endParaRPr lang="uk-UA" sz="1200" b="0" i="0" u="none" strike="noStrike" cap="none" dirty="0">
                        <a:solidFill>
                          <a:srgbClr val="6C6362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Утворюється як пожежна дружина або пожежна команда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30356"/>
                  </a:ext>
                </a:extLst>
              </a:tr>
              <a:tr h="8773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b="0" i="0" u="none" strike="noStrike" cap="none" noProof="0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положення затверджується органом місцевого самоврядування, який його утворив, </a:t>
                      </a:r>
                      <a:r>
                        <a:rPr lang="uk-UA" sz="1200" b="1" i="0" u="none" strike="noStrike" cap="non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за погодженням з відповідним територіальним органом ДСНС.</a:t>
                      </a:r>
                      <a:endParaRPr lang="uk-UA" sz="1200" b="1" i="0" u="none" strike="noStrike" cap="non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положення затверджується </a:t>
                      </a:r>
                      <a:r>
                        <a:rPr lang="uk-UA" sz="12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органами місцевого самоврядування</a:t>
                      </a:r>
                      <a:r>
                        <a:rPr lang="uk-UA" sz="1200" b="0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, громадськими організаціями, керівниками суб’єкта господарювання, інших юридичних осіб, що їх утворили, </a:t>
                      </a:r>
                      <a:r>
                        <a:rPr lang="uk-UA" sz="1200" b="1" i="0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за погодженням із ДСНС або його територіальними органами.</a:t>
                      </a:r>
                      <a:endParaRPr lang="uk-UA" sz="1200" b="1" i="0" u="none" strike="noStrike" cap="none" dirty="0">
                        <a:solidFill>
                          <a:srgbClr val="6C6362"/>
                        </a:solidFill>
                        <a:latin typeface="+mn-lt"/>
                        <a:cs typeface="Calibri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66879"/>
                  </a:ext>
                </a:extLst>
              </a:tr>
              <a:tr h="42159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b="0" i="0" u="none" strike="noStrike" cap="none" noProof="0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 мають основних та допоміжних працівників, </a:t>
                      </a:r>
                      <a:r>
                        <a:rPr lang="uk-UA" sz="1200" b="1" i="0" u="none" strike="noStrike" cap="none" noProof="0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які отримують заробітну плату</a:t>
                      </a:r>
                    </a:p>
                    <a:p>
                      <a:r>
                        <a:rPr lang="uk-UA" sz="900" b="1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Основні працівники </a:t>
                      </a:r>
                      <a:r>
                        <a:rPr lang="uk-UA" sz="9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здійснюють гасіння пожеж, проводять аварійно-рятувальні та інші невідкладні роботи.</a:t>
                      </a:r>
                    </a:p>
                    <a:p>
                      <a:r>
                        <a:rPr lang="uk-UA" sz="900" b="1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Допоміжні працівники </a:t>
                      </a:r>
                      <a:r>
                        <a:rPr lang="uk-UA" sz="9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забезпечують її повсякденну діяльність МПО.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200" u="none" dirty="0">
                          <a:solidFill>
                            <a:srgbClr val="6C6362"/>
                          </a:solidFill>
                          <a:latin typeface="+mn-lt"/>
                        </a:rPr>
                        <a:t>до складу входять члени та учасники, </a:t>
                      </a:r>
                      <a:r>
                        <a:rPr lang="uk-UA" sz="1200" b="1" u="none" dirty="0">
                          <a:solidFill>
                            <a:srgbClr val="6C6362"/>
                          </a:solidFill>
                          <a:latin typeface="+mn-lt"/>
                        </a:rPr>
                        <a:t>які можуть отримувати винагороду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900" b="0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На період залучення членів ПРП для забезпечення добровільної пожежної охорони до гасіння пожеж, проведення аварійно-рятувальних та інших невідкладних робіт, проходження підготовки, перепідготовки за ними </a:t>
                      </a:r>
                      <a:r>
                        <a:rPr lang="uk-UA" sz="900" b="1" i="1" u="none" strike="noStrike" cap="none" dirty="0">
                          <a:solidFill>
                            <a:srgbClr val="6C6362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зберігається місце роботи (посада) та середня заробітна плата за основним місцем роботи.</a:t>
                      </a:r>
                      <a:r>
                        <a:rPr lang="uk-UA" sz="900" b="1" i="1" u="none" strike="noStrike" cap="none" dirty="0">
                          <a:solidFill>
                            <a:srgbClr val="6C6362"/>
                          </a:solidFill>
                          <a:latin typeface="+mn-lt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37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4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36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21011</TotalTime>
  <Words>1231</Words>
  <Application>Microsoft Office PowerPoint</Application>
  <PresentationFormat>Произвольный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Google Sans</vt:lpstr>
      <vt:lpstr>Times New Roman</vt:lpstr>
      <vt:lpstr>Wingdings</vt:lpstr>
      <vt:lpstr>Office Theme</vt:lpstr>
      <vt:lpstr>Презентация PowerPoint</vt:lpstr>
      <vt:lpstr> </vt:lpstr>
      <vt:lpstr>Законодавче регулювання </vt:lpstr>
      <vt:lpstr>Порушення законодавства</vt:lpstr>
      <vt:lpstr>Законодавче регулювання </vt:lpstr>
      <vt:lpstr> Підзаконні нормативно-правові акти</vt:lpstr>
      <vt:lpstr> Підзаконні нормативно-правові акти</vt:lpstr>
      <vt:lpstr> Підзаконні нормативно-правові акти</vt:lpstr>
      <vt:lpstr>Правовий статусу, та інші особливості МПО та ДПО   </vt:lpstr>
      <vt:lpstr>Фінансування та матеріально-технічне забезпечення </vt:lpstr>
      <vt:lpstr>Взаємодія МПО та ДПО</vt:lpstr>
      <vt:lpstr>Важливі акценти</vt:lpstr>
      <vt:lpstr>Організаційно-правова форма пожежно-рятувальних підрозділів</vt:lpstr>
      <vt:lpstr>Особливий  акцент</vt:lpstr>
      <vt:lpstr>Приклади  МПО / ДПО у складі комунального підприємства, як структурного підрозділу (філії) без статусу юридичної особи</vt:lpstr>
      <vt:lpstr>Важливі акценти</vt:lpstr>
      <vt:lpstr>Модельні акти розроблені експертами Проєкту  USAID «ГОВЕРЛА»</vt:lpstr>
      <vt:lpstr>Модельні акти розроблені експертами Проєкту  USAID «ГОВЕРЛА»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USAID</dc:creator>
  <cp:lastModifiedBy>Image&amp;Matros ®</cp:lastModifiedBy>
  <cp:revision>19</cp:revision>
  <cp:lastPrinted>2022-07-26T07:06:35Z</cp:lastPrinted>
  <dcterms:created xsi:type="dcterms:W3CDTF">2022-07-04T21:55:20Z</dcterms:created>
  <dcterms:modified xsi:type="dcterms:W3CDTF">2023-10-12T23:02:49Z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2022-06-24T00:00:00Z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2022-07-04T00:00:00Z</vt:filetime>
  </property>
</Properties>
</file>