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9" r:id="rId1"/>
  </p:sldMasterIdLst>
  <p:sldIdLst>
    <p:sldId id="256" r:id="rId2"/>
    <p:sldId id="258" r:id="rId3"/>
    <p:sldId id="262" r:id="rId4"/>
    <p:sldId id="261" r:id="rId5"/>
    <p:sldId id="263" r:id="rId6"/>
    <p:sldId id="257" r:id="rId7"/>
    <p:sldId id="259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E9B6BC5-5986-4167-ADF1-297E1538CF3F}" type="datetimeFigureOut">
              <a:rPr lang="ru-UA" smtClean="0"/>
              <a:t>08/23/2023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9EE69E6-35E1-424C-A343-69934FD3DD62}" type="slidenum">
              <a:rPr lang="ru-UA" smtClean="0"/>
              <a:t>‹#›</a:t>
            </a:fld>
            <a:endParaRPr lang="ru-UA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067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6BC5-5986-4167-ADF1-297E1538CF3F}" type="datetimeFigureOut">
              <a:rPr lang="ru-UA" smtClean="0"/>
              <a:t>08/23/2023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69E6-35E1-424C-A343-69934FD3DD6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74331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6BC5-5986-4167-ADF1-297E1538CF3F}" type="datetimeFigureOut">
              <a:rPr lang="ru-UA" smtClean="0"/>
              <a:t>08/23/2023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69E6-35E1-424C-A343-69934FD3DD6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07941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802" y="685800"/>
            <a:ext cx="10394706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2" y="2063395"/>
            <a:ext cx="33101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802" y="2639658"/>
            <a:ext cx="3310128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34622" y="2063395"/>
            <a:ext cx="33101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234621" y="2639658"/>
            <a:ext cx="3310128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770380" y="2063395"/>
            <a:ext cx="33101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770380" y="2639658"/>
            <a:ext cx="3310128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6BC5-5986-4167-ADF1-297E1538CF3F}" type="datetimeFigureOut">
              <a:rPr lang="ru-UA" smtClean="0"/>
              <a:t>08/23/2023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69E6-35E1-424C-A343-69934FD3DD6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59138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6BC5-5986-4167-ADF1-297E1538CF3F}" type="datetimeFigureOut">
              <a:rPr lang="ru-UA" smtClean="0"/>
              <a:t>08/23/2023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69E6-35E1-424C-A343-69934FD3DD6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727994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1" y="685800"/>
            <a:ext cx="10394707" cy="115814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8356" y="2063396"/>
            <a:ext cx="4856158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802" y="2861733"/>
            <a:ext cx="5088712" cy="2512852"/>
          </a:xfrm>
        </p:spPr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8191" y="2063396"/>
            <a:ext cx="486449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5993969" y="2861733"/>
            <a:ext cx="5088713" cy="2512852"/>
          </a:xfrm>
        </p:spPr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6BC5-5986-4167-ADF1-297E1538CF3F}" type="datetimeFigureOut">
              <a:rPr lang="ru-UA" smtClean="0"/>
              <a:t>08/23/2023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69E6-35E1-424C-A343-69934FD3DD6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39248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6BC5-5986-4167-ADF1-297E1538CF3F}" type="datetimeFigureOut">
              <a:rPr lang="ru-UA" smtClean="0"/>
              <a:t>08/23/2023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69E6-35E1-424C-A343-69934FD3DD6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53774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6BC5-5986-4167-ADF1-297E1538CF3F}" type="datetimeFigureOut">
              <a:rPr lang="ru-UA" smtClean="0"/>
              <a:t>08/23/2023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69E6-35E1-424C-A343-69934FD3DD62}" type="slidenum">
              <a:rPr lang="ru-UA" smtClean="0"/>
              <a:t>‹#›</a:t>
            </a:fld>
            <a:endParaRPr lang="ru-UA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267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6BC5-5986-4167-ADF1-297E1538CF3F}" type="datetimeFigureOut">
              <a:rPr lang="ru-UA" smtClean="0"/>
              <a:t>08/23/2023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69E6-35E1-424C-A343-69934FD3DD6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44280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6BC5-5986-4167-ADF1-297E1538CF3F}" type="datetimeFigureOut">
              <a:rPr lang="ru-UA" smtClean="0"/>
              <a:t>08/23/2023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69E6-35E1-424C-A343-69934FD3DD6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71952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6BC5-5986-4167-ADF1-297E1538CF3F}" type="datetimeFigureOut">
              <a:rPr lang="ru-UA" smtClean="0"/>
              <a:t>08/23/2023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69E6-35E1-424C-A343-69934FD3DD6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23398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6BC5-5986-4167-ADF1-297E1538CF3F}" type="datetimeFigureOut">
              <a:rPr lang="ru-UA" smtClean="0"/>
              <a:t>08/23/2023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69E6-35E1-424C-A343-69934FD3DD6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4470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6BC5-5986-4167-ADF1-297E1538CF3F}" type="datetimeFigureOut">
              <a:rPr lang="ru-UA" smtClean="0"/>
              <a:t>08/23/2023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69E6-35E1-424C-A343-69934FD3DD6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96796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6BC5-5986-4167-ADF1-297E1538CF3F}" type="datetimeFigureOut">
              <a:rPr lang="ru-UA" smtClean="0"/>
              <a:t>08/23/2023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E69E6-35E1-424C-A343-69934FD3DD6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39335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E9B6BC5-5986-4167-ADF1-297E1538CF3F}" type="datetimeFigureOut">
              <a:rPr lang="ru-UA" smtClean="0"/>
              <a:t>08/23/2023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B9EE69E6-35E1-424C-A343-69934FD3DD6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17642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  <p:sldLayoutId id="2147483802" r:id="rId13"/>
    <p:sldLayoutId id="2147483803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dmpo.dsns.gov.ua/uk/ya-pragnu-stati-dobrovolcem/ya-pragnu-stati-dobrovolcem-1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facebook.com/profile.php?id=100090564167048&amp;mibextid=LQQJ4d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3">
                <a:lumMod val="89000"/>
              </a:schemeClr>
            </a:gs>
            <a:gs pos="9000">
              <a:schemeClr val="accent3">
                <a:lumMod val="89000"/>
              </a:schemeClr>
            </a:gs>
            <a:gs pos="56000">
              <a:schemeClr val="accent3">
                <a:lumMod val="75000"/>
              </a:schemeClr>
            </a:gs>
            <a:gs pos="97000">
              <a:schemeClr val="accent3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CF1525-CB98-4799-80ED-3907AE2995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err="1">
                <a:latin typeface="Arial Black" panose="020B0A04020102020204" pitchFamily="34" charset="0"/>
              </a:rPr>
              <a:t>перспективи</a:t>
            </a:r>
            <a:r>
              <a:rPr lang="ru-RU" sz="4400" dirty="0">
                <a:latin typeface="Arial Black" panose="020B0A04020102020204" pitchFamily="34" charset="0"/>
              </a:rPr>
              <a:t> РОЗВИТКУ ДОБРОВОЛЬЧОГО </a:t>
            </a:r>
            <a:r>
              <a:rPr lang="ru-RU" sz="4400" dirty="0" err="1">
                <a:latin typeface="Arial Black" panose="020B0A04020102020204" pitchFamily="34" charset="0"/>
              </a:rPr>
              <a:t>пожежно-рятувального</a:t>
            </a:r>
            <a:r>
              <a:rPr lang="ru-RU" sz="4400" dirty="0">
                <a:latin typeface="Arial Black" panose="020B0A04020102020204" pitchFamily="34" charset="0"/>
              </a:rPr>
              <a:t> руху в </a:t>
            </a:r>
            <a:r>
              <a:rPr lang="ru-RU" sz="4400" dirty="0" err="1">
                <a:latin typeface="Arial Black" panose="020B0A04020102020204" pitchFamily="34" charset="0"/>
              </a:rPr>
              <a:t>україні</a:t>
            </a:r>
            <a:endParaRPr lang="ru-UA" sz="4400" dirty="0">
              <a:latin typeface="Arial Black" panose="020B0A0402010202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C946F8A-4C31-4DE3-98C8-A30BDCACD7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dirty="0">
                <a:latin typeface="Arial Black" panose="020B0A04020102020204" pitchFamily="34" charset="0"/>
              </a:rPr>
              <a:t>ГРОМАДСЬКА СПІЛКА «ПОЖЕЖНІ-РЯТУВАЛЬНИКИ УКРАЇНИ» </a:t>
            </a:r>
            <a:endParaRPr lang="ru-UA" sz="1800" dirty="0">
              <a:latin typeface="Arial Black" panose="020B0A040201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E2FA004-A51A-4A23-8DA0-E128A4B9CA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911" y="4324652"/>
            <a:ext cx="2104843" cy="2129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318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97A3D6-3D17-40F2-9D75-98CFE2D2A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2" y="718752"/>
            <a:ext cx="10394706" cy="1151965"/>
          </a:xfrm>
        </p:spPr>
        <p:txBody>
          <a:bodyPr>
            <a:normAutofit/>
          </a:bodyPr>
          <a:lstStyle/>
          <a:p>
            <a:r>
              <a:rPr lang="ru-RU" sz="2800" dirty="0" err="1">
                <a:latin typeface="Arial Black" panose="020B0A04020102020204" pitchFamily="34" charset="0"/>
              </a:rPr>
              <a:t>Реалізується</a:t>
            </a:r>
            <a:r>
              <a:rPr lang="ru-RU" sz="2800" dirty="0">
                <a:latin typeface="Arial Black" panose="020B0A04020102020204" pitchFamily="34" charset="0"/>
              </a:rPr>
              <a:t> ГРОМАДСЬКОЮ СПІЛКОЮ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> «ПОЖЕЖНІ-РЯТУВАЛЬНИКИ УКРАЇНИ»</a:t>
            </a:r>
            <a:endParaRPr lang="ru-UA" sz="2800" dirty="0">
              <a:latin typeface="Arial Black" panose="020B0A04020102020204" pitchFamily="34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37C6C46-CE56-4DEA-B48A-5149898F7F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800" dirty="0">
                <a:latin typeface="Arial Black" panose="020B0A04020102020204" pitchFamily="34" charset="0"/>
              </a:rPr>
              <a:t>ЗАСНОВНИК</a:t>
            </a:r>
            <a:endParaRPr lang="ru-UA" sz="1800" dirty="0">
              <a:latin typeface="Arial Black" panose="020B0A04020102020204" pitchFamily="34" charset="0"/>
            </a:endParaRP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79C87D5-2379-472D-BBC0-8BA2BE37770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685802" y="2639658"/>
            <a:ext cx="3310128" cy="1462785"/>
          </a:xfrm>
        </p:spPr>
        <p:txBody>
          <a:bodyPr/>
          <a:lstStyle/>
          <a:p>
            <a:endParaRPr lang="ru-RU" dirty="0"/>
          </a:p>
          <a:p>
            <a:r>
              <a:rPr lang="ru-RU" dirty="0" err="1">
                <a:latin typeface="Arial Black" panose="020B0A04020102020204" pitchFamily="34" charset="0"/>
              </a:rPr>
              <a:t>Громадська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організація</a:t>
            </a:r>
            <a:r>
              <a:rPr lang="ru-RU" dirty="0">
                <a:latin typeface="Arial Black" panose="020B0A04020102020204" pitchFamily="34" charset="0"/>
              </a:rPr>
              <a:t> «</a:t>
            </a:r>
            <a:r>
              <a:rPr lang="ru-RU" dirty="0" err="1">
                <a:latin typeface="Arial Black" panose="020B0A04020102020204" pitchFamily="34" charset="0"/>
              </a:rPr>
              <a:t>Асоціація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добровільних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пожежних</a:t>
            </a:r>
            <a:r>
              <a:rPr lang="ru-RU" dirty="0">
                <a:latin typeface="Arial Black" panose="020B0A04020102020204" pitchFamily="34" charset="0"/>
              </a:rPr>
              <a:t> команд </a:t>
            </a:r>
            <a:r>
              <a:rPr lang="ru-RU" dirty="0" err="1">
                <a:latin typeface="Arial Black" panose="020B0A04020102020204" pitchFamily="34" charset="0"/>
              </a:rPr>
              <a:t>україни</a:t>
            </a:r>
            <a:r>
              <a:rPr lang="ru-RU" dirty="0">
                <a:latin typeface="Arial Black" panose="020B0A04020102020204" pitchFamily="34" charset="0"/>
              </a:rPr>
              <a:t>»</a:t>
            </a:r>
            <a:endParaRPr lang="ru-UA" dirty="0">
              <a:latin typeface="Arial Black" panose="020B0A04020102020204" pitchFamily="34" charset="0"/>
            </a:endParaRP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5CDE824-C389-4CA3-B796-E7547550F2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sz="1800" dirty="0">
                <a:latin typeface="Arial Black" panose="020B0A04020102020204" pitchFamily="34" charset="0"/>
              </a:rPr>
              <a:t>ЗАСНОВНИК</a:t>
            </a:r>
            <a:endParaRPr lang="ru-UA" sz="1800" dirty="0">
              <a:latin typeface="Arial Black" panose="020B0A04020102020204" pitchFamily="34" charset="0"/>
            </a:endParaRP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7E95538C-8B8C-468B-97BE-CCC3C678D474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4234621" y="2639658"/>
            <a:ext cx="3310128" cy="1215650"/>
          </a:xfrm>
        </p:spPr>
        <p:txBody>
          <a:bodyPr/>
          <a:lstStyle/>
          <a:p>
            <a:endParaRPr lang="ru-RU" dirty="0"/>
          </a:p>
          <a:p>
            <a:r>
              <a:rPr lang="ru-RU" dirty="0">
                <a:latin typeface="Arial Black" panose="020B0A04020102020204" pitchFamily="34" charset="0"/>
              </a:rPr>
              <a:t>ГРОМАДСЬКА ОРГАНІЗАЦІЯ «</a:t>
            </a:r>
            <a:r>
              <a:rPr lang="ru-RU" dirty="0" err="1">
                <a:latin typeface="Arial Black" panose="020B0A04020102020204" pitchFamily="34" charset="0"/>
              </a:rPr>
              <a:t>Спілка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пожежих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добровольців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україни</a:t>
            </a:r>
            <a:r>
              <a:rPr lang="ru-RU" dirty="0">
                <a:latin typeface="Arial Black" panose="020B0A04020102020204" pitchFamily="34" charset="0"/>
              </a:rPr>
              <a:t>»</a:t>
            </a:r>
            <a:endParaRPr lang="ru-UA" dirty="0">
              <a:latin typeface="Arial Black" panose="020B0A04020102020204" pitchFamily="34" charset="0"/>
            </a:endParaRP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E0B26D70-E4A7-4AA7-B95E-AC72CAE5C4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sz="1800" dirty="0">
                <a:latin typeface="Arial Black" panose="020B0A04020102020204" pitchFamily="34" charset="0"/>
              </a:rPr>
              <a:t>ЗАСНОВНИК</a:t>
            </a:r>
            <a:endParaRPr lang="ru-UA" sz="1800" dirty="0">
              <a:latin typeface="Arial Black" panose="020B0A04020102020204" pitchFamily="34" charset="0"/>
            </a:endParaRP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F6FD7FB9-7DFF-421D-842D-58AA15FE1038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7770380" y="2639658"/>
            <a:ext cx="3310128" cy="1157985"/>
          </a:xfrm>
        </p:spPr>
        <p:txBody>
          <a:bodyPr/>
          <a:lstStyle/>
          <a:p>
            <a:endParaRPr lang="ru-RU" dirty="0"/>
          </a:p>
          <a:p>
            <a:r>
              <a:rPr lang="ru-RU" dirty="0" err="1">
                <a:latin typeface="Arial Black" panose="020B0A04020102020204" pitchFamily="34" charset="0"/>
              </a:rPr>
              <a:t>Громадська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організація</a:t>
            </a:r>
            <a:r>
              <a:rPr lang="ru-RU" dirty="0">
                <a:latin typeface="Arial Black" panose="020B0A04020102020204" pitchFamily="34" charset="0"/>
              </a:rPr>
              <a:t/>
            </a:r>
            <a:br>
              <a:rPr lang="ru-RU" dirty="0">
                <a:latin typeface="Arial Black" panose="020B0A04020102020204" pitchFamily="34" charset="0"/>
              </a:rPr>
            </a:br>
            <a:r>
              <a:rPr lang="ru-RU" dirty="0">
                <a:latin typeface="Arial Black" panose="020B0A04020102020204" pitchFamily="34" charset="0"/>
              </a:rPr>
              <a:t>  «</a:t>
            </a:r>
            <a:r>
              <a:rPr lang="ru-RU" dirty="0" err="1">
                <a:latin typeface="Arial Black" panose="020B0A04020102020204" pitchFamily="34" charset="0"/>
              </a:rPr>
              <a:t>Людство</a:t>
            </a:r>
            <a:r>
              <a:rPr lang="ru-RU" dirty="0">
                <a:latin typeface="Arial Black" panose="020B0A04020102020204" pitchFamily="34" charset="0"/>
              </a:rPr>
              <a:t> для </a:t>
            </a:r>
            <a:r>
              <a:rPr lang="ru-RU" dirty="0" err="1">
                <a:latin typeface="Arial Black" panose="020B0A04020102020204" pitchFamily="34" charset="0"/>
              </a:rPr>
              <a:t>планети</a:t>
            </a:r>
            <a:r>
              <a:rPr lang="ru-RU" dirty="0">
                <a:latin typeface="Arial Black" panose="020B0A04020102020204" pitchFamily="34" charset="0"/>
              </a:rPr>
              <a:t>»</a:t>
            </a:r>
            <a:endParaRPr lang="ru-UA" dirty="0">
              <a:latin typeface="Arial Black" panose="020B0A040201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5FE466-D68F-4A38-94FB-0936C22FDBDE}"/>
              </a:ext>
            </a:extLst>
          </p:cNvPr>
          <p:cNvSpPr txBox="1"/>
          <p:nvPr/>
        </p:nvSpPr>
        <p:spPr>
          <a:xfrm>
            <a:off x="1025462" y="3981005"/>
            <a:ext cx="982377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latin typeface="Arial Black" panose="020B0A04020102020204" pitchFamily="34" charset="0"/>
              </a:rPr>
              <a:t>З метою цільової фінансової, організаційної, інформаційної підтримки комплексу робіт щодо діяльності пожежних- рятувальників в Україні, г</a:t>
            </a:r>
            <a:r>
              <a:rPr lang="ru-RU" sz="1400" dirty="0" err="1">
                <a:latin typeface="Arial Black" panose="020B0A04020102020204" pitchFamily="34" charset="0"/>
              </a:rPr>
              <a:t>ромадська</a:t>
            </a:r>
            <a:r>
              <a:rPr lang="ru-RU" sz="1400" dirty="0">
                <a:latin typeface="Arial Black" panose="020B0A04020102020204" pitchFamily="34" charset="0"/>
              </a:rPr>
              <a:t> </a:t>
            </a:r>
            <a:r>
              <a:rPr lang="ru-RU" sz="1400" dirty="0" err="1">
                <a:latin typeface="Arial Black" panose="020B0A04020102020204" pitchFamily="34" charset="0"/>
              </a:rPr>
              <a:t>спілка</a:t>
            </a:r>
            <a:r>
              <a:rPr lang="ru-RU" sz="1400" dirty="0">
                <a:latin typeface="Arial Black" panose="020B0A04020102020204" pitchFamily="34" charset="0"/>
              </a:rPr>
              <a:t> </a:t>
            </a:r>
            <a:r>
              <a:rPr lang="ru-RU" sz="1400" dirty="0" err="1">
                <a:latin typeface="Arial Black" panose="020B0A04020102020204" pitchFamily="34" charset="0"/>
              </a:rPr>
              <a:t>заснувала</a:t>
            </a:r>
            <a:r>
              <a:rPr lang="ru-RU" sz="1400" dirty="0">
                <a:latin typeface="Arial Black" panose="020B0A04020102020204" pitchFamily="34" charset="0"/>
              </a:rPr>
              <a:t> </a:t>
            </a:r>
            <a:r>
              <a:rPr lang="ru-RU" sz="1400" dirty="0" err="1">
                <a:latin typeface="Arial Black" panose="020B0A04020102020204" pitchFamily="34" charset="0"/>
              </a:rPr>
              <a:t>Благодійну</a:t>
            </a:r>
            <a:r>
              <a:rPr lang="ru-RU" sz="1400" dirty="0">
                <a:latin typeface="Arial Black" panose="020B0A04020102020204" pitchFamily="34" charset="0"/>
              </a:rPr>
              <a:t> </a:t>
            </a:r>
            <a:r>
              <a:rPr lang="ru-RU" sz="1400" dirty="0" err="1">
                <a:latin typeface="Arial Black" panose="020B0A04020102020204" pitchFamily="34" charset="0"/>
              </a:rPr>
              <a:t>організацію</a:t>
            </a:r>
            <a:r>
              <a:rPr lang="ru-RU" sz="1400" dirty="0">
                <a:latin typeface="Arial Black" panose="020B0A04020102020204" pitchFamily="34" charset="0"/>
              </a:rPr>
              <a:t> «</a:t>
            </a:r>
            <a:r>
              <a:rPr lang="ru-RU" sz="1400" dirty="0" err="1">
                <a:latin typeface="Arial Black" panose="020B0A04020102020204" pitchFamily="34" charset="0"/>
              </a:rPr>
              <a:t>Благодійний</a:t>
            </a:r>
            <a:r>
              <a:rPr lang="ru-RU" sz="1400" dirty="0">
                <a:latin typeface="Arial Black" panose="020B0A04020102020204" pitchFamily="34" charset="0"/>
              </a:rPr>
              <a:t> фонд </a:t>
            </a:r>
            <a:r>
              <a:rPr lang="ru-RU" sz="1400" dirty="0" err="1">
                <a:latin typeface="Arial Black" panose="020B0A04020102020204" pitchFamily="34" charset="0"/>
              </a:rPr>
              <a:t>сприяння</a:t>
            </a:r>
            <a:r>
              <a:rPr lang="ru-RU" sz="1400" dirty="0">
                <a:latin typeface="Arial Black" panose="020B0A04020102020204" pitchFamily="34" charset="0"/>
              </a:rPr>
              <a:t> </a:t>
            </a:r>
            <a:r>
              <a:rPr lang="ru-RU" sz="1400" dirty="0" err="1">
                <a:latin typeface="Arial Black" panose="020B0A04020102020204" pitchFamily="34" charset="0"/>
              </a:rPr>
              <a:t>пожежним-рятувальникам</a:t>
            </a:r>
            <a:r>
              <a:rPr lang="ru-RU" sz="1400" dirty="0">
                <a:latin typeface="Arial Black" panose="020B0A04020102020204" pitchFamily="34" charset="0"/>
              </a:rPr>
              <a:t>»  </a:t>
            </a:r>
            <a:endParaRPr lang="ru-UA" sz="1400" dirty="0">
              <a:latin typeface="Arial Black" panose="020B0A04020102020204" pitchFamily="34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AFCF1534-6543-4F62-B4ED-ED9D50A80D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690" y="214396"/>
            <a:ext cx="1636835" cy="1656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751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DADCEC-5B3E-4060-BD6C-0075D2DE9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119" y="685800"/>
            <a:ext cx="8217563" cy="1151965"/>
          </a:xfrm>
        </p:spPr>
        <p:txBody>
          <a:bodyPr>
            <a:normAutofit fontScale="90000"/>
          </a:bodyPr>
          <a:lstStyle/>
          <a:p>
            <a:r>
              <a:rPr lang="ru-RU" sz="2000" dirty="0">
                <a:latin typeface="Arial Black" panose="020B0A04020102020204" pitchFamily="34" charset="0"/>
              </a:rPr>
              <a:t>Головною метою </a:t>
            </a:r>
            <a:r>
              <a:rPr lang="ru-RU" sz="2000" dirty="0" err="1">
                <a:latin typeface="Arial Black" panose="020B0A04020102020204" pitchFamily="34" charset="0"/>
              </a:rPr>
              <a:t>діяльності</a:t>
            </a:r>
            <a:r>
              <a:rPr lang="ru-RU" sz="2000" dirty="0"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latin typeface="Arial Black" panose="020B0A04020102020204" pitchFamily="34" charset="0"/>
              </a:rPr>
              <a:t>громадської</a:t>
            </a:r>
            <a:r>
              <a:rPr lang="ru-RU" sz="2000" dirty="0"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latin typeface="Arial Black" panose="020B0A04020102020204" pitchFamily="34" charset="0"/>
              </a:rPr>
              <a:t>спілки</a:t>
            </a:r>
            <a:r>
              <a:rPr lang="ru-RU" sz="2000" dirty="0">
                <a:latin typeface="Arial Black" panose="020B0A04020102020204" pitchFamily="34" charset="0"/>
              </a:rPr>
              <a:t> є</a:t>
            </a:r>
            <a:br>
              <a:rPr lang="ru-RU" sz="2000" dirty="0">
                <a:latin typeface="Arial Black" panose="020B0A04020102020204" pitchFamily="34" charset="0"/>
              </a:rPr>
            </a:br>
            <a:r>
              <a:rPr lang="ru-RU" sz="2000" dirty="0" err="1">
                <a:latin typeface="Arial Black" panose="020B0A04020102020204" pitchFamily="34" charset="0"/>
              </a:rPr>
              <a:t>організація</a:t>
            </a:r>
            <a:r>
              <a:rPr lang="ru-RU" sz="2000" dirty="0"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latin typeface="Arial Black" panose="020B0A04020102020204" pitchFamily="34" charset="0"/>
              </a:rPr>
              <a:t>добровільної</a:t>
            </a:r>
            <a:r>
              <a:rPr lang="ru-RU" sz="2000" dirty="0"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latin typeface="Arial Black" panose="020B0A04020102020204" pitchFamily="34" charset="0"/>
              </a:rPr>
              <a:t>пожежної</a:t>
            </a:r>
            <a:r>
              <a:rPr lang="ru-RU" sz="2000" dirty="0"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latin typeface="Arial Black" panose="020B0A04020102020204" pitchFamily="34" charset="0"/>
              </a:rPr>
              <a:t>охорони</a:t>
            </a:r>
            <a:r>
              <a:rPr lang="ru-RU" sz="2000" dirty="0">
                <a:latin typeface="Arial Black" panose="020B0A04020102020204" pitchFamily="34" charset="0"/>
              </a:rPr>
              <a:t> в </a:t>
            </a:r>
            <a:r>
              <a:rPr lang="ru-RU" sz="2000" dirty="0" err="1">
                <a:latin typeface="Arial Black" panose="020B0A04020102020204" pitchFamily="34" charset="0"/>
              </a:rPr>
              <a:t>україні</a:t>
            </a:r>
            <a:r>
              <a:rPr lang="ru-RU" sz="2000" dirty="0">
                <a:latin typeface="Arial Black" panose="020B0A04020102020204" pitchFamily="34" charset="0"/>
              </a:rPr>
              <a:t> , </a:t>
            </a:r>
            <a:r>
              <a:rPr lang="ru-RU" sz="2000" dirty="0" err="1">
                <a:latin typeface="Arial Black" panose="020B0A04020102020204" pitchFamily="34" charset="0"/>
              </a:rPr>
              <a:t>задоволення</a:t>
            </a:r>
            <a:r>
              <a:rPr lang="ru-RU" sz="2000" dirty="0"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latin typeface="Arial Black" panose="020B0A04020102020204" pitchFamily="34" charset="0"/>
              </a:rPr>
              <a:t>суспільних</a:t>
            </a:r>
            <a:r>
              <a:rPr lang="ru-RU" sz="2000" dirty="0">
                <a:latin typeface="Arial Black" panose="020B0A04020102020204" pitchFamily="34" charset="0"/>
              </a:rPr>
              <a:t> потреб у </a:t>
            </a:r>
            <a:r>
              <a:rPr lang="ru-RU" sz="2000" dirty="0" err="1">
                <a:latin typeface="Arial Black" panose="020B0A04020102020204" pitchFamily="34" charset="0"/>
              </a:rPr>
              <a:t>сфері</a:t>
            </a:r>
            <a:r>
              <a:rPr lang="ru-RU" sz="2000" dirty="0"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latin typeface="Arial Black" panose="020B0A04020102020204" pitchFamily="34" charset="0"/>
              </a:rPr>
              <a:t>цивільного</a:t>
            </a:r>
            <a:r>
              <a:rPr lang="ru-RU" sz="2000" dirty="0"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latin typeface="Arial Black" panose="020B0A04020102020204" pitchFamily="34" charset="0"/>
              </a:rPr>
              <a:t>захисту</a:t>
            </a:r>
            <a:r>
              <a:rPr lang="ru-RU" sz="2000" dirty="0">
                <a:latin typeface="Arial Black" panose="020B0A04020102020204" pitchFamily="34" charset="0"/>
              </a:rPr>
              <a:t> та </a:t>
            </a:r>
            <a:r>
              <a:rPr lang="ru-RU" sz="2000" dirty="0" err="1">
                <a:latin typeface="Arial Black" panose="020B0A04020102020204" pitchFamily="34" charset="0"/>
              </a:rPr>
              <a:t>пожежної</a:t>
            </a:r>
            <a:r>
              <a:rPr lang="ru-RU" sz="2000" dirty="0">
                <a:latin typeface="Arial Black" panose="020B0A04020102020204" pitchFamily="34" charset="0"/>
              </a:rPr>
              <a:t> </a:t>
            </a:r>
            <a:r>
              <a:rPr lang="ru-RU" sz="2000" dirty="0" err="1">
                <a:latin typeface="Arial Black" panose="020B0A04020102020204" pitchFamily="34" charset="0"/>
              </a:rPr>
              <a:t>безпеки</a:t>
            </a:r>
            <a:endParaRPr lang="ru-UA" sz="2000" dirty="0">
              <a:latin typeface="Arial Black" panose="020B0A040201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52F4F3-64FA-4933-9728-EF146CF51EC6}"/>
              </a:ext>
            </a:extLst>
          </p:cNvPr>
          <p:cNvSpPr txBox="1"/>
          <p:nvPr/>
        </p:nvSpPr>
        <p:spPr>
          <a:xfrm>
            <a:off x="414682" y="2120969"/>
            <a:ext cx="10668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err="1">
                <a:latin typeface="Arial Black" panose="020B0A04020102020204" pitchFamily="34" charset="0"/>
              </a:rPr>
              <a:t>Ключові</a:t>
            </a:r>
            <a:r>
              <a:rPr lang="ru-RU" sz="1100" dirty="0">
                <a:latin typeface="Arial Black" panose="020B0A04020102020204" pitchFamily="34" charset="0"/>
              </a:rPr>
              <a:t> напрямки </a:t>
            </a:r>
            <a:r>
              <a:rPr lang="ru-RU" sz="1100" dirty="0" err="1">
                <a:latin typeface="Arial Black" panose="020B0A04020102020204" pitchFamily="34" charset="0"/>
              </a:rPr>
              <a:t>діяльності</a:t>
            </a:r>
            <a:r>
              <a:rPr lang="ru-RU" sz="1100" dirty="0">
                <a:latin typeface="Arial Black" panose="020B0A04020102020204" pitchFamily="34" charset="0"/>
              </a:rPr>
              <a:t>:</a:t>
            </a:r>
          </a:p>
          <a:p>
            <a:pPr marL="171450" indent="-171450">
              <a:buFontTx/>
              <a:buChar char="-"/>
            </a:pPr>
            <a:r>
              <a:rPr lang="ru-RU" sz="1100" dirty="0" err="1">
                <a:latin typeface="Arial Black" panose="020B0A04020102020204" pitchFamily="34" charset="0"/>
              </a:rPr>
              <a:t>організація</a:t>
            </a:r>
            <a:r>
              <a:rPr lang="ru-RU" sz="1100" dirty="0">
                <a:latin typeface="Arial Black" panose="020B0A04020102020204" pitchFamily="34" charset="0"/>
              </a:rPr>
              <a:t> та </a:t>
            </a:r>
            <a:r>
              <a:rPr lang="ru-RU" sz="1100" dirty="0" err="1">
                <a:latin typeface="Arial Black" panose="020B0A04020102020204" pitchFamily="34" charset="0"/>
              </a:rPr>
              <a:t>виконання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заходів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із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запобігання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виникненню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пожеж</a:t>
            </a:r>
            <a:r>
              <a:rPr lang="ru-RU" sz="1100" dirty="0">
                <a:latin typeface="Arial Black" panose="020B0A04020102020204" pitchFamily="34" charset="0"/>
              </a:rPr>
              <a:t>, </a:t>
            </a:r>
            <a:r>
              <a:rPr lang="ru-RU" sz="1100" dirty="0" err="1">
                <a:latin typeface="Arial Black" panose="020B0A04020102020204" pitchFamily="34" charset="0"/>
              </a:rPr>
              <a:t>ліквідація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пожеж</a:t>
            </a:r>
            <a:r>
              <a:rPr lang="ru-RU" sz="1100" dirty="0">
                <a:latin typeface="Arial Black" panose="020B0A04020102020204" pitchFamily="34" charset="0"/>
              </a:rPr>
              <a:t>, </a:t>
            </a:r>
            <a:r>
              <a:rPr lang="ru-RU" sz="1100" dirty="0" err="1">
                <a:latin typeface="Arial Black" panose="020B0A04020102020204" pitchFamily="34" charset="0"/>
              </a:rPr>
              <a:t>порятунок</a:t>
            </a:r>
            <a:r>
              <a:rPr lang="ru-RU" sz="1100" dirty="0">
                <a:latin typeface="Arial Black" panose="020B0A04020102020204" pitchFamily="34" charset="0"/>
              </a:rPr>
              <a:t> людей та майна </a:t>
            </a:r>
            <a:r>
              <a:rPr lang="ru-RU" sz="1100" dirty="0" err="1">
                <a:latin typeface="Arial Black" panose="020B0A04020102020204" pitchFamily="34" charset="0"/>
              </a:rPr>
              <a:t>під</a:t>
            </a:r>
            <a:r>
              <a:rPr lang="ru-RU" sz="1100" dirty="0">
                <a:latin typeface="Arial Black" panose="020B0A04020102020204" pitchFamily="34" charset="0"/>
              </a:rPr>
              <a:t> час </a:t>
            </a:r>
            <a:r>
              <a:rPr lang="ru-RU" sz="1100" dirty="0" err="1">
                <a:latin typeface="Arial Black" panose="020B0A04020102020204" pitchFamily="34" charset="0"/>
              </a:rPr>
              <a:t>пожеж</a:t>
            </a:r>
            <a:r>
              <a:rPr lang="ru-RU" sz="1100" dirty="0">
                <a:latin typeface="Arial Black" panose="020B0A04020102020204" pitchFamily="34" charset="0"/>
              </a:rPr>
              <a:t>, </a:t>
            </a:r>
            <a:r>
              <a:rPr lang="ru-RU" sz="1100" dirty="0" err="1">
                <a:latin typeface="Arial Black" panose="020B0A04020102020204" pitchFamily="34" charset="0"/>
              </a:rPr>
              <a:t>реагування</a:t>
            </a:r>
            <a:r>
              <a:rPr lang="ru-RU" sz="1100" dirty="0">
                <a:latin typeface="Arial Black" panose="020B0A04020102020204" pitchFamily="34" charset="0"/>
              </a:rPr>
              <a:t> на </a:t>
            </a:r>
            <a:r>
              <a:rPr lang="ru-RU" sz="1100" dirty="0" err="1">
                <a:latin typeface="Arial Black" panose="020B0A04020102020204" pitchFamily="34" charset="0"/>
              </a:rPr>
              <a:t>небезпечні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події</a:t>
            </a:r>
            <a:r>
              <a:rPr lang="ru-RU" sz="1100" dirty="0">
                <a:latin typeface="Arial Black" panose="020B0A04020102020204" pitchFamily="34" charset="0"/>
              </a:rPr>
              <a:t> та </a:t>
            </a:r>
            <a:r>
              <a:rPr lang="ru-RU" sz="1100" dirty="0" err="1">
                <a:latin typeface="Arial Black" panose="020B0A04020102020204" pitchFamily="34" charset="0"/>
              </a:rPr>
              <a:t>надзвичайні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ситуації</a:t>
            </a:r>
            <a:r>
              <a:rPr lang="ru-RU" sz="1100" dirty="0">
                <a:latin typeface="Arial Black" panose="020B0A04020102020204" pitchFamily="34" charset="0"/>
              </a:rPr>
              <a:t>, </a:t>
            </a:r>
            <a:r>
              <a:rPr lang="ru-RU" sz="1100" dirty="0" err="1">
                <a:latin typeface="Arial Black" panose="020B0A04020102020204" pitchFamily="34" charset="0"/>
              </a:rPr>
              <a:t>надання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першої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допомоги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потерпілим</a:t>
            </a:r>
            <a:r>
              <a:rPr lang="ru-RU" sz="1100" dirty="0">
                <a:latin typeface="Arial Black" panose="020B0A04020102020204" pitchFamily="34" charset="0"/>
              </a:rPr>
              <a:t>;</a:t>
            </a:r>
          </a:p>
          <a:p>
            <a:endParaRPr lang="ru-RU" sz="1100" dirty="0">
              <a:latin typeface="Arial Black" panose="020B0A040201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ru-RU" sz="1100" dirty="0" err="1">
                <a:latin typeface="Arial Black" panose="020B0A04020102020204" pitchFamily="34" charset="0"/>
              </a:rPr>
              <a:t>сприяння</a:t>
            </a:r>
            <a:r>
              <a:rPr lang="ru-RU" sz="1100" dirty="0">
                <a:latin typeface="Arial Black" panose="020B0A04020102020204" pitchFamily="34" charset="0"/>
              </a:rPr>
              <a:t> органам </a:t>
            </a:r>
            <a:r>
              <a:rPr lang="ru-RU" sz="1100" dirty="0" err="1">
                <a:latin typeface="Arial Black" panose="020B0A04020102020204" pitchFamily="34" charset="0"/>
              </a:rPr>
              <a:t>державної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влади</a:t>
            </a:r>
            <a:r>
              <a:rPr lang="ru-RU" sz="1100" dirty="0">
                <a:latin typeface="Arial Black" panose="020B0A04020102020204" pitchFamily="34" charset="0"/>
              </a:rPr>
              <a:t> та органам </a:t>
            </a:r>
            <a:r>
              <a:rPr lang="ru-RU" sz="1100" dirty="0" err="1">
                <a:latin typeface="Arial Black" panose="020B0A04020102020204" pitchFamily="34" charset="0"/>
              </a:rPr>
              <a:t>місцевого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самоврядування</a:t>
            </a:r>
            <a:r>
              <a:rPr lang="ru-RU" sz="1100" dirty="0">
                <a:latin typeface="Arial Black" panose="020B0A04020102020204" pitchFamily="34" charset="0"/>
              </a:rPr>
              <a:t> в </a:t>
            </a:r>
            <a:r>
              <a:rPr lang="ru-RU" sz="1100" dirty="0" err="1">
                <a:latin typeface="Arial Black" panose="020B0A04020102020204" pitchFamily="34" charset="0"/>
              </a:rPr>
              <a:t>організації</a:t>
            </a:r>
            <a:r>
              <a:rPr lang="ru-RU" sz="1100" dirty="0">
                <a:latin typeface="Arial Black" panose="020B0A04020102020204" pitchFamily="34" charset="0"/>
              </a:rPr>
              <a:t> і </a:t>
            </a:r>
            <a:r>
              <a:rPr lang="ru-RU" sz="1100" dirty="0" err="1">
                <a:latin typeface="Arial Black" panose="020B0A04020102020204" pitchFamily="34" charset="0"/>
              </a:rPr>
              <a:t>забезпеченні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функціонування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пожежно-рятувальних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підрозділів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добровільної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пожежної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охорони</a:t>
            </a:r>
            <a:r>
              <a:rPr lang="ru-RU" sz="1100" dirty="0">
                <a:latin typeface="Arial Black" panose="020B0A04020102020204" pitchFamily="34" charset="0"/>
              </a:rPr>
              <a:t>, </a:t>
            </a:r>
            <a:r>
              <a:rPr lang="ru-RU" sz="1100" dirty="0" err="1">
                <a:latin typeface="Arial Black" panose="020B0A04020102020204" pitchFamily="34" charset="0"/>
              </a:rPr>
              <a:t>покращення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їх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оснащення</a:t>
            </a:r>
            <a:r>
              <a:rPr lang="ru-RU" sz="1100" dirty="0">
                <a:latin typeface="Arial Black" panose="020B0A04020102020204" pitchFamily="34" charset="0"/>
              </a:rPr>
              <a:t>;</a:t>
            </a:r>
          </a:p>
          <a:p>
            <a:pPr marL="171450" indent="-171450">
              <a:buFontTx/>
              <a:buChar char="-"/>
            </a:pPr>
            <a:endParaRPr lang="ru-RU" sz="1100" dirty="0">
              <a:latin typeface="Arial Black" panose="020B0A040201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uk-UA" sz="1100" dirty="0">
                <a:latin typeface="Arial Black" panose="020B0A04020102020204" pitchFamily="34" charset="0"/>
              </a:rPr>
              <a:t>сприяння в здійсненні заходів щодо забезпечення пожежних-рятувальників сучасними засобами швидкого реагування, що призначені для гасіння пожеж та проведення рятувальних робіт;</a:t>
            </a:r>
          </a:p>
          <a:p>
            <a:pPr marL="171450" indent="-171450">
              <a:buFontTx/>
              <a:buChar char="-"/>
            </a:pPr>
            <a:endParaRPr lang="ru-UA" sz="1100" dirty="0">
              <a:latin typeface="Arial Black" panose="020B0A04020102020204" pitchFamily="34" charset="0"/>
            </a:endParaRPr>
          </a:p>
          <a:p>
            <a:r>
              <a:rPr lang="ru-RU" sz="1100" dirty="0">
                <a:latin typeface="Arial Black" panose="020B0A04020102020204" pitchFamily="34" charset="0"/>
              </a:rPr>
              <a:t>-   </a:t>
            </a:r>
            <a:r>
              <a:rPr lang="uk-UA" sz="1100" dirty="0">
                <a:latin typeface="Arial Black" panose="020B0A04020102020204" pitchFamily="34" charset="0"/>
              </a:rPr>
              <a:t>провадження навчальної та громадської діяльності у сфері розповсюдження </a:t>
            </a:r>
            <a:r>
              <a:rPr lang="uk-UA" sz="1100" dirty="0" err="1">
                <a:latin typeface="Arial Black" panose="020B0A04020102020204" pitchFamily="34" charset="0"/>
              </a:rPr>
              <a:t>пожежно</a:t>
            </a:r>
            <a:r>
              <a:rPr lang="uk-UA" sz="1100" dirty="0">
                <a:latin typeface="Arial Black" panose="020B0A04020102020204" pitchFamily="34" charset="0"/>
              </a:rPr>
              <a:t>-технічних знань та навиків серед населення;</a:t>
            </a:r>
            <a:endParaRPr lang="ru-UA" sz="1100" dirty="0">
              <a:latin typeface="Arial Black" panose="020B0A04020102020204" pitchFamily="34" charset="0"/>
            </a:endParaRPr>
          </a:p>
          <a:p>
            <a:r>
              <a:rPr lang="uk-UA" sz="1100" dirty="0">
                <a:latin typeface="Arial Black" panose="020B0A04020102020204" pitchFamily="34" charset="0"/>
              </a:rPr>
              <a:t>забезпечення взаємодії з центральним органом виконавчої влади, що реалізує державну політику у сфері цивільного захисту, щодо висвітлення на офіційних інформаційних ресурсах діяльності добровільної пожежної охорони;</a:t>
            </a:r>
          </a:p>
          <a:p>
            <a:endParaRPr lang="uk-UA" sz="1100" dirty="0">
              <a:latin typeface="Arial Black" panose="020B0A040201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uk-UA" sz="1100" dirty="0">
                <a:latin typeface="Arial Black" panose="020B0A04020102020204" pitchFamily="34" charset="0"/>
              </a:rPr>
              <a:t>сприяє в здійсненні соціального захисту пожежних рятувальників та членів їх родин;</a:t>
            </a:r>
          </a:p>
          <a:p>
            <a:endParaRPr lang="ru-UA" sz="1100" dirty="0">
              <a:latin typeface="Arial Black" panose="020B0A04020102020204" pitchFamily="34" charset="0"/>
            </a:endParaRPr>
          </a:p>
          <a:p>
            <a:r>
              <a:rPr lang="ru-RU" sz="1100" dirty="0">
                <a:latin typeface="Arial Black" panose="020B0A04020102020204" pitchFamily="34" charset="0"/>
              </a:rPr>
              <a:t>- </a:t>
            </a:r>
            <a:r>
              <a:rPr lang="uk-UA" sz="1100" dirty="0">
                <a:latin typeface="Arial Black" panose="020B0A04020102020204" pitchFamily="34" charset="0"/>
              </a:rPr>
              <a:t>приймає участь у підготовці проведення семінарів, конференцій з питань пожежної безпеки та рятувальної справи;</a:t>
            </a:r>
            <a:endParaRPr lang="ru-UA" sz="1100" dirty="0">
              <a:latin typeface="Arial Black" panose="020B0A04020102020204" pitchFamily="34" charset="0"/>
            </a:endParaRPr>
          </a:p>
          <a:p>
            <a:r>
              <a:rPr lang="uk-UA" sz="1100" dirty="0">
                <a:latin typeface="Arial Black" panose="020B0A04020102020204" pitchFamily="34" charset="0"/>
              </a:rPr>
              <a:t>приймає участь в організації та проведенні незалежної громадської експертизи </a:t>
            </a:r>
            <a:r>
              <a:rPr lang="uk-UA" sz="1100" dirty="0" err="1">
                <a:latin typeface="Arial Black" panose="020B0A04020102020204" pitchFamily="34" charset="0"/>
              </a:rPr>
              <a:t>проєктів</a:t>
            </a:r>
            <a:r>
              <a:rPr lang="uk-UA" sz="1100" dirty="0">
                <a:latin typeface="Arial Black" panose="020B0A04020102020204" pitchFamily="34" charset="0"/>
              </a:rPr>
              <a:t> нормативних актів з питань пожежної безпеки тощо.</a:t>
            </a:r>
            <a:endParaRPr lang="ru-UA" sz="1100" dirty="0">
              <a:latin typeface="Arial Black" panose="020B0A04020102020204" pitchFamily="34" charset="0"/>
            </a:endParaRPr>
          </a:p>
          <a:p>
            <a:endParaRPr lang="ru-UA" sz="1200" dirty="0"/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12344AA-F8B8-4C45-9CAB-2CB7455598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98" y="289717"/>
            <a:ext cx="1729946" cy="175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272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D0CDAA-5A66-4940-8DAB-FA1B65B02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2" y="718751"/>
            <a:ext cx="10394706" cy="1151965"/>
          </a:xfrm>
        </p:spPr>
        <p:txBody>
          <a:bodyPr>
            <a:normAutofit/>
          </a:bodyPr>
          <a:lstStyle/>
          <a:p>
            <a:r>
              <a:rPr lang="ru-RU" sz="2400" dirty="0" err="1">
                <a:latin typeface="Arial Black" panose="020B0A04020102020204" pitchFamily="34" charset="0"/>
              </a:rPr>
              <a:t>Умови</a:t>
            </a:r>
            <a:r>
              <a:rPr lang="ru-RU" sz="2400" dirty="0">
                <a:latin typeface="Arial Black" panose="020B0A04020102020204" pitchFamily="34" charset="0"/>
              </a:rPr>
              <a:t> </a:t>
            </a:r>
            <a:r>
              <a:rPr lang="ru-RU" sz="2400" dirty="0" err="1">
                <a:latin typeface="Arial Black" panose="020B0A04020102020204" pitchFamily="34" charset="0"/>
              </a:rPr>
              <a:t>формування</a:t>
            </a:r>
            <a:r>
              <a:rPr lang="ru-RU" sz="2400" dirty="0">
                <a:latin typeface="Arial Black" panose="020B0A04020102020204" pitchFamily="34" charset="0"/>
              </a:rPr>
              <a:t> </a:t>
            </a:r>
            <a:r>
              <a:rPr lang="ru-RU" sz="2400" dirty="0" err="1">
                <a:latin typeface="Arial Black" panose="020B0A04020102020204" pitchFamily="34" charset="0"/>
              </a:rPr>
              <a:t>добровільних</a:t>
            </a:r>
            <a:r>
              <a:rPr lang="ru-RU" sz="2400" dirty="0">
                <a:latin typeface="Arial Black" panose="020B0A04020102020204" pitchFamily="34" charset="0"/>
              </a:rPr>
              <a:t/>
            </a:r>
            <a:br>
              <a:rPr lang="ru-RU" sz="2400" dirty="0">
                <a:latin typeface="Arial Black" panose="020B0A04020102020204" pitchFamily="34" charset="0"/>
              </a:rPr>
            </a:br>
            <a:r>
              <a:rPr lang="ru-RU" sz="2400" dirty="0">
                <a:latin typeface="Arial Black" panose="020B0A04020102020204" pitchFamily="34" charset="0"/>
              </a:rPr>
              <a:t> </a:t>
            </a:r>
            <a:r>
              <a:rPr lang="ru-RU" sz="2400" dirty="0" err="1">
                <a:latin typeface="Arial Black" panose="020B0A04020102020204" pitchFamily="34" charset="0"/>
              </a:rPr>
              <a:t>пожежно-рятувальних</a:t>
            </a:r>
            <a:r>
              <a:rPr lang="ru-RU" sz="2400" dirty="0">
                <a:latin typeface="Arial Black" panose="020B0A04020102020204" pitchFamily="34" charset="0"/>
              </a:rPr>
              <a:t> команд</a:t>
            </a:r>
            <a:endParaRPr lang="ru-UA" sz="2400" dirty="0">
              <a:latin typeface="Arial Black" panose="020B0A04020102020204" pitchFamily="34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F18E511-D896-44AE-AA0D-73F204C861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600" dirty="0" err="1">
                <a:latin typeface="Arial Black" panose="020B0A04020102020204" pitchFamily="34" charset="0"/>
              </a:rPr>
              <a:t>Навіщо</a:t>
            </a:r>
            <a:r>
              <a:rPr lang="ru-RU" sz="1600" dirty="0">
                <a:latin typeface="Arial Black" panose="020B0A04020102020204" pitchFamily="34" charset="0"/>
              </a:rPr>
              <a:t> громадам </a:t>
            </a:r>
            <a:r>
              <a:rPr lang="ru-RU" sz="1600" dirty="0" err="1">
                <a:latin typeface="Arial Black" panose="020B0A04020102020204" pitchFamily="34" charset="0"/>
              </a:rPr>
              <a:t>добровольці</a:t>
            </a:r>
            <a:r>
              <a:rPr lang="ru-RU" sz="1600" b="1" dirty="0">
                <a:latin typeface="Arial Black" panose="020B0A04020102020204" pitchFamily="34" charset="0"/>
              </a:rPr>
              <a:t>?</a:t>
            </a:r>
            <a:endParaRPr lang="ru-UA" sz="1600" dirty="0">
              <a:latin typeface="Arial Black" panose="020B0A04020102020204" pitchFamily="34" charset="0"/>
            </a:endParaRP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B7C3BB6-E560-4891-8060-62108AB75367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>
            <a:noAutofit/>
          </a:bodyPr>
          <a:lstStyle/>
          <a:p>
            <a:pPr algn="l"/>
            <a:r>
              <a:rPr lang="ru-RU" sz="1000" dirty="0">
                <a:latin typeface="Arial Black" panose="020B0A04020102020204" pitchFamily="34" charset="0"/>
              </a:rPr>
              <a:t>За </a:t>
            </a:r>
            <a:r>
              <a:rPr lang="ru-RU" sz="1000" dirty="0" err="1">
                <a:latin typeface="Arial Black" panose="020B0A04020102020204" pitchFamily="34" charset="0"/>
              </a:rPr>
              <a:t>даними</a:t>
            </a:r>
            <a:r>
              <a:rPr lang="ru-RU" sz="1000" dirty="0">
                <a:latin typeface="Arial Black" panose="020B0A04020102020204" pitchFamily="34" charset="0"/>
              </a:rPr>
              <a:t> ДСНС, за </a:t>
            </a:r>
            <a:r>
              <a:rPr lang="ru-RU" sz="1000" dirty="0" err="1">
                <a:latin typeface="Arial Black" panose="020B0A04020102020204" pitchFamily="34" charset="0"/>
              </a:rPr>
              <a:t>рік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лише</a:t>
            </a:r>
            <a:r>
              <a:rPr lang="ru-RU" sz="1000" dirty="0">
                <a:latin typeface="Arial Black" panose="020B0A04020102020204" pitchFamily="34" charset="0"/>
              </a:rPr>
              <a:t> в </a:t>
            </a:r>
            <a:r>
              <a:rPr lang="ru-RU" sz="1000" dirty="0" err="1">
                <a:latin typeface="Arial Black" panose="020B0A04020102020204" pitchFamily="34" charset="0"/>
              </a:rPr>
              <a:t>сільській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місцевості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відбувається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понад</a:t>
            </a:r>
            <a:r>
              <a:rPr lang="ru-RU" sz="1000" dirty="0">
                <a:latin typeface="Arial Black" panose="020B0A04020102020204" pitchFamily="34" charset="0"/>
              </a:rPr>
              <a:t> 40 </a:t>
            </a:r>
            <a:r>
              <a:rPr lang="ru-RU" sz="1000" dirty="0" err="1">
                <a:latin typeface="Arial Black" panose="020B0A04020102020204" pitchFamily="34" charset="0"/>
              </a:rPr>
              <a:t>тисяч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пожеж</a:t>
            </a:r>
            <a:r>
              <a:rPr lang="ru-RU" sz="1000" dirty="0">
                <a:latin typeface="Arial Black" panose="020B0A04020102020204" pitchFamily="34" charset="0"/>
              </a:rPr>
              <a:t>. </a:t>
            </a:r>
            <a:r>
              <a:rPr lang="ru-RU" sz="1000" dirty="0" err="1">
                <a:latin typeface="Arial Black" panose="020B0A04020102020204" pitchFamily="34" charset="0"/>
              </a:rPr>
              <a:t>Якщо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брати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дуже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усереднені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цифри</a:t>
            </a:r>
            <a:r>
              <a:rPr lang="ru-RU" sz="1000" dirty="0">
                <a:latin typeface="Arial Black" panose="020B0A040201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</a:rPr>
              <a:t>це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орієнтовно</a:t>
            </a:r>
            <a:r>
              <a:rPr lang="ru-RU" sz="1000" dirty="0">
                <a:latin typeface="Arial Black" panose="020B0A04020102020204" pitchFamily="34" charset="0"/>
              </a:rPr>
              <a:t> 3 </a:t>
            </a:r>
            <a:r>
              <a:rPr lang="ru-RU" sz="1000" dirty="0" err="1">
                <a:latin typeface="Arial Black" panose="020B0A04020102020204" pitchFamily="34" charset="0"/>
              </a:rPr>
              <a:t>тисячі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пожеж</a:t>
            </a:r>
            <a:r>
              <a:rPr lang="ru-RU" sz="1000" dirty="0">
                <a:latin typeface="Arial Black" panose="020B0A04020102020204" pitchFamily="34" charset="0"/>
              </a:rPr>
              <a:t> на </a:t>
            </a:r>
            <a:r>
              <a:rPr lang="ru-RU" sz="1000" dirty="0" err="1">
                <a:latin typeface="Arial Black" panose="020B0A04020102020204" pitchFamily="34" charset="0"/>
              </a:rPr>
              <a:t>місяць</a:t>
            </a:r>
            <a:r>
              <a:rPr lang="ru-RU" sz="1000" dirty="0">
                <a:latin typeface="Arial Black" panose="020B0A04020102020204" pitchFamily="34" charset="0"/>
              </a:rPr>
              <a:t>. </a:t>
            </a:r>
            <a:r>
              <a:rPr lang="ru-RU" sz="1000" dirty="0" err="1">
                <a:latin typeface="Arial Black" panose="020B0A04020102020204" pitchFamily="34" charset="0"/>
              </a:rPr>
              <a:t>Приблизно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тисяча</a:t>
            </a:r>
            <a:r>
              <a:rPr lang="ru-RU" sz="1000" dirty="0">
                <a:latin typeface="Arial Black" panose="020B0A04020102020204" pitchFamily="34" charset="0"/>
              </a:rPr>
              <a:t> людей на </a:t>
            </a:r>
            <a:r>
              <a:rPr lang="ru-RU" sz="1000" dirty="0" err="1">
                <a:latin typeface="Arial Black" panose="020B0A04020102020204" pitchFamily="34" charset="0"/>
              </a:rPr>
              <a:t>рік</a:t>
            </a:r>
            <a:r>
              <a:rPr lang="ru-RU" sz="1000" dirty="0">
                <a:latin typeface="Arial Black" panose="020B0A04020102020204" pitchFamily="34" charset="0"/>
              </a:rPr>
              <a:t> у таких </a:t>
            </a:r>
            <a:r>
              <a:rPr lang="ru-RU" sz="1000" dirty="0" err="1">
                <a:latin typeface="Arial Black" panose="020B0A04020102020204" pitchFamily="34" charset="0"/>
              </a:rPr>
              <a:t>пожежах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гине</a:t>
            </a:r>
            <a:r>
              <a:rPr lang="ru-RU" sz="1000" dirty="0">
                <a:latin typeface="Arial Black" panose="020B0A04020102020204" pitchFamily="34" charset="0"/>
              </a:rPr>
              <a:t>, і </a:t>
            </a:r>
            <a:r>
              <a:rPr lang="ru-RU" sz="1000" dirty="0" err="1">
                <a:latin typeface="Arial Black" panose="020B0A04020102020204" pitchFamily="34" charset="0"/>
              </a:rPr>
              <a:t>ще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приблизно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стільки</a:t>
            </a:r>
            <a:r>
              <a:rPr lang="ru-RU" sz="1000" dirty="0">
                <a:latin typeface="Arial Black" panose="020B0A04020102020204" pitchFamily="34" charset="0"/>
              </a:rPr>
              <a:t> ж </a:t>
            </a:r>
            <a:r>
              <a:rPr lang="ru-RU" sz="1000" dirty="0" err="1">
                <a:latin typeface="Arial Black" panose="020B0A04020102020204" pitchFamily="34" charset="0"/>
              </a:rPr>
              <a:t>отримують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ушкодження</a:t>
            </a:r>
            <a:r>
              <a:rPr lang="ru-RU" sz="1000" dirty="0">
                <a:latin typeface="Arial Black" panose="020B0A04020102020204" pitchFamily="34" charset="0"/>
              </a:rPr>
              <a:t> (</a:t>
            </a:r>
            <a:r>
              <a:rPr lang="ru-RU" sz="1000" dirty="0" err="1">
                <a:latin typeface="Arial Black" panose="020B0A04020102020204" pitchFamily="34" charset="0"/>
              </a:rPr>
              <a:t>травми</a:t>
            </a:r>
            <a:r>
              <a:rPr lang="ru-RU" sz="1000" dirty="0">
                <a:latin typeface="Arial Black" panose="020B0A040201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</a:rPr>
              <a:t>опіки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тощо</a:t>
            </a:r>
            <a:r>
              <a:rPr lang="ru-RU" sz="1000" dirty="0">
                <a:latin typeface="Arial Black" panose="020B0A04020102020204" pitchFamily="34" charset="0"/>
              </a:rPr>
              <a:t>). </a:t>
            </a:r>
            <a:r>
              <a:rPr lang="ru-RU" sz="1000" dirty="0" err="1">
                <a:latin typeface="Arial Black" panose="020B0A04020102020204" pitchFamily="34" charset="0"/>
              </a:rPr>
              <a:t>Певне</a:t>
            </a:r>
            <a:r>
              <a:rPr lang="ru-RU" sz="1000" dirty="0">
                <a:latin typeface="Arial Black" panose="020B0A040201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</a:rPr>
              <a:t>ситуація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була</a:t>
            </a:r>
            <a:r>
              <a:rPr lang="ru-RU" sz="1000" dirty="0">
                <a:latin typeface="Arial Black" panose="020B0A04020102020204" pitchFamily="34" charset="0"/>
              </a:rPr>
              <a:t> б </a:t>
            </a:r>
            <a:r>
              <a:rPr lang="ru-RU" sz="1000" dirty="0" err="1">
                <a:latin typeface="Arial Black" panose="020B0A04020102020204" pitchFamily="34" charset="0"/>
              </a:rPr>
              <a:t>краща</a:t>
            </a:r>
            <a:r>
              <a:rPr lang="ru-RU" sz="1000" dirty="0">
                <a:latin typeface="Arial Black" panose="020B0A040201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</a:rPr>
              <a:t>якби</a:t>
            </a:r>
            <a:r>
              <a:rPr lang="ru-RU" sz="1000" dirty="0">
                <a:latin typeface="Arial Black" panose="020B0A04020102020204" pitchFamily="34" charset="0"/>
              </a:rPr>
              <a:t> в кожному </a:t>
            </a:r>
            <a:r>
              <a:rPr lang="ru-RU" sz="1000" dirty="0" err="1">
                <a:latin typeface="Arial Black" panose="020B0A04020102020204" pitchFamily="34" charset="0"/>
              </a:rPr>
              <a:t>селі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була</a:t>
            </a:r>
            <a:r>
              <a:rPr lang="ru-RU" sz="1000" dirty="0">
                <a:latin typeface="Arial Black" panose="020B0A04020102020204" pitchFamily="34" charset="0"/>
              </a:rPr>
              <a:t> своя </a:t>
            </a:r>
            <a:r>
              <a:rPr lang="ru-RU" sz="1000" dirty="0" err="1">
                <a:latin typeface="Arial Black" panose="020B0A04020102020204" pitchFamily="34" charset="0"/>
              </a:rPr>
              <a:t>пожежна</a:t>
            </a:r>
            <a:r>
              <a:rPr lang="ru-RU" sz="1000" dirty="0">
                <a:latin typeface="Arial Black" panose="020B0A04020102020204" pitchFamily="34" charset="0"/>
              </a:rPr>
              <a:t> команда, </a:t>
            </a:r>
            <a:r>
              <a:rPr lang="ru-RU" sz="1000" dirty="0" err="1">
                <a:latin typeface="Arial Black" panose="020B0A04020102020204" pitchFamily="34" charset="0"/>
              </a:rPr>
              <a:t>чи</a:t>
            </a:r>
            <a:r>
              <a:rPr lang="ru-RU" sz="1000" dirty="0">
                <a:latin typeface="Arial Black" panose="020B0A04020102020204" pitchFamily="34" charset="0"/>
              </a:rPr>
              <a:t> не так? </a:t>
            </a:r>
            <a:r>
              <a:rPr lang="ru-RU" sz="1000" dirty="0" err="1">
                <a:latin typeface="Arial Black" panose="020B0A04020102020204" pitchFamily="34" charset="0"/>
              </a:rPr>
              <a:t>Насправді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створення</a:t>
            </a:r>
            <a:r>
              <a:rPr lang="ru-RU" sz="1000" dirty="0">
                <a:latin typeface="Arial Black" panose="020B0A04020102020204" pitchFamily="34" charset="0"/>
              </a:rPr>
              <a:t> таких команд </a:t>
            </a:r>
            <a:r>
              <a:rPr lang="ru-RU" sz="1000" dirty="0" err="1">
                <a:latin typeface="Arial Black" panose="020B0A04020102020204" pitchFamily="34" charset="0"/>
              </a:rPr>
              <a:t>можливе</a:t>
            </a:r>
            <a:r>
              <a:rPr lang="ru-RU" sz="1000" dirty="0">
                <a:latin typeface="Arial Black" panose="020B0A04020102020204" pitchFamily="34" charset="0"/>
              </a:rPr>
              <a:t>. </a:t>
            </a:r>
            <a:r>
              <a:rPr lang="ru-RU" sz="1000" dirty="0" err="1">
                <a:latin typeface="Arial Black" panose="020B0A04020102020204" pitchFamily="34" charset="0"/>
              </a:rPr>
              <a:t>Лікарі</a:t>
            </a:r>
            <a:r>
              <a:rPr lang="ru-RU" sz="1000" dirty="0">
                <a:latin typeface="Arial Black" panose="020B0A040201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</a:rPr>
              <a:t>вчителі</a:t>
            </a:r>
            <a:r>
              <a:rPr lang="ru-RU" sz="1000" dirty="0">
                <a:latin typeface="Arial Black" panose="020B0A040201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</a:rPr>
              <a:t>фінансисти</a:t>
            </a:r>
            <a:r>
              <a:rPr lang="ru-RU" sz="1000" dirty="0">
                <a:latin typeface="Arial Black" panose="020B0A040201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</a:rPr>
              <a:t>приватні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підприємці</a:t>
            </a:r>
            <a:r>
              <a:rPr lang="ru-RU" sz="1000" dirty="0">
                <a:latin typeface="Arial Black" panose="020B0A040201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</a:rPr>
              <a:t>механіки</a:t>
            </a:r>
            <a:r>
              <a:rPr lang="ru-RU" sz="1000" dirty="0">
                <a:latin typeface="Arial Black" panose="020B0A04020102020204" pitchFamily="34" charset="0"/>
              </a:rPr>
              <a:t> та </a:t>
            </a:r>
            <a:r>
              <a:rPr lang="ru-RU" sz="1000" dirty="0" err="1">
                <a:latin typeface="Arial Black" panose="020B0A04020102020204" pitchFamily="34" charset="0"/>
              </a:rPr>
              <a:t>інші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небайдужі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громадяни</a:t>
            </a:r>
            <a:r>
              <a:rPr lang="ru-RU" sz="1000" dirty="0">
                <a:latin typeface="Arial Black" panose="020B0A040201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</a:rPr>
              <a:t>які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вирішили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зробити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свій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внесок</a:t>
            </a:r>
            <a:r>
              <a:rPr lang="ru-RU" sz="1000" dirty="0">
                <a:latin typeface="Arial Black" panose="020B0A04020102020204" pitchFamily="34" charset="0"/>
              </a:rPr>
              <a:t> у </a:t>
            </a:r>
            <a:r>
              <a:rPr lang="ru-RU" sz="1000" dirty="0" err="1">
                <a:latin typeface="Arial Black" panose="020B0A04020102020204" pitchFamily="34" charset="0"/>
              </a:rPr>
              <a:t>безпеку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громади</a:t>
            </a:r>
            <a:r>
              <a:rPr lang="ru-RU" sz="1000" dirty="0">
                <a:latin typeface="Arial Black" panose="020B0A04020102020204" pitchFamily="34" charset="0"/>
              </a:rPr>
              <a:t>, </a:t>
            </a:r>
            <a:r>
              <a:rPr lang="ru-RU" sz="1000" dirty="0" err="1">
                <a:latin typeface="Arial Black" panose="020B0A04020102020204" pitchFamily="34" charset="0"/>
              </a:rPr>
              <a:t>можуть</a:t>
            </a:r>
            <a:r>
              <a:rPr lang="ru-RU" sz="1000" dirty="0">
                <a:latin typeface="Arial Black" panose="020B0A04020102020204" pitchFamily="34" charset="0"/>
              </a:rPr>
              <a:t> стати членами </a:t>
            </a:r>
            <a:r>
              <a:rPr lang="ru-RU" sz="1000" dirty="0" err="1">
                <a:latin typeface="Arial Black" panose="020B0A04020102020204" pitchFamily="34" charset="0"/>
              </a:rPr>
              <a:t>добровільних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пожежних</a:t>
            </a:r>
            <a:r>
              <a:rPr lang="ru-RU" sz="1000" dirty="0">
                <a:latin typeface="Arial Black" panose="020B0A04020102020204" pitchFamily="34" charset="0"/>
              </a:rPr>
              <a:t> команд у </a:t>
            </a:r>
            <a:r>
              <a:rPr lang="ru-RU" sz="1000" dirty="0" err="1">
                <a:latin typeface="Arial Black" panose="020B0A04020102020204" pitchFamily="34" charset="0"/>
              </a:rPr>
              <a:t>своїх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населених</a:t>
            </a:r>
            <a:r>
              <a:rPr lang="ru-RU" sz="1000" dirty="0">
                <a:latin typeface="Arial Black" panose="020B0A04020102020204" pitchFamily="34" charset="0"/>
              </a:rPr>
              <a:t> пунктах, пройти </a:t>
            </a:r>
            <a:r>
              <a:rPr lang="ru-RU" sz="1000" dirty="0" err="1">
                <a:latin typeface="Arial Black" panose="020B0A04020102020204" pitchFamily="34" charset="0"/>
              </a:rPr>
              <a:t>необхідне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навчання</a:t>
            </a:r>
            <a:r>
              <a:rPr lang="ru-RU" sz="1000" dirty="0">
                <a:latin typeface="Arial Black" panose="020B0A04020102020204" pitchFamily="34" charset="0"/>
              </a:rPr>
              <a:t> та </a:t>
            </a:r>
            <a:r>
              <a:rPr lang="ru-RU" sz="1000" dirty="0" err="1">
                <a:latin typeface="Arial Black" panose="020B0A04020102020204" pitchFamily="34" charset="0"/>
              </a:rPr>
              <a:t>зробити</a:t>
            </a:r>
            <a:r>
              <a:rPr lang="ru-RU" sz="1000" dirty="0">
                <a:latin typeface="Arial Black" panose="020B0A04020102020204" pitchFamily="34" charset="0"/>
              </a:rPr>
              <a:t> свою громаду </a:t>
            </a:r>
            <a:r>
              <a:rPr lang="ru-RU" sz="1000" dirty="0" err="1">
                <a:latin typeface="Arial Black" panose="020B0A04020102020204" pitchFamily="34" charset="0"/>
              </a:rPr>
              <a:t>безпечнішою</a:t>
            </a:r>
            <a:r>
              <a:rPr lang="ru-RU" sz="1000" dirty="0">
                <a:latin typeface="Arial Black" panose="020B0A04020102020204" pitchFamily="34" charset="0"/>
              </a:rPr>
              <a:t>.</a:t>
            </a:r>
            <a:endParaRPr lang="ru-UA" sz="1000" dirty="0">
              <a:latin typeface="Arial Black" panose="020B0A04020102020204" pitchFamily="34" charset="0"/>
            </a:endParaRP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F9D2313-783E-4D85-80E2-FEFCD2FFE6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sz="1600" dirty="0" err="1">
                <a:latin typeface="Arial Black" panose="020B0A04020102020204" pitchFamily="34" charset="0"/>
              </a:rPr>
              <a:t>Хто</a:t>
            </a:r>
            <a:r>
              <a:rPr lang="ru-RU" sz="1600" dirty="0"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latin typeface="Arial Black" panose="020B0A04020102020204" pitchFamily="34" charset="0"/>
              </a:rPr>
              <a:t>може</a:t>
            </a:r>
            <a:r>
              <a:rPr lang="ru-RU" sz="1600" dirty="0">
                <a:latin typeface="Arial Black" panose="020B0A04020102020204" pitchFamily="34" charset="0"/>
              </a:rPr>
              <a:t> стати </a:t>
            </a:r>
            <a:r>
              <a:rPr lang="ru-RU" sz="1600" dirty="0" err="1">
                <a:latin typeface="Arial Black" panose="020B0A04020102020204" pitchFamily="34" charset="0"/>
              </a:rPr>
              <a:t>частиною</a:t>
            </a:r>
            <a:r>
              <a:rPr lang="ru-RU" sz="1600" dirty="0"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latin typeface="Arial Black" panose="020B0A04020102020204" pitchFamily="34" charset="0"/>
              </a:rPr>
              <a:t>такої</a:t>
            </a:r>
            <a:r>
              <a:rPr lang="ru-RU" sz="1600" dirty="0"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latin typeface="Arial Black" panose="020B0A04020102020204" pitchFamily="34" charset="0"/>
              </a:rPr>
              <a:t>команди</a:t>
            </a:r>
            <a:r>
              <a:rPr lang="ru-RU" sz="1600" dirty="0">
                <a:latin typeface="Arial Black" panose="020B0A04020102020204" pitchFamily="34" charset="0"/>
              </a:rPr>
              <a:t>?</a:t>
            </a:r>
            <a:endParaRPr lang="ru-UA" sz="1600" dirty="0">
              <a:latin typeface="Arial Black" panose="020B0A04020102020204" pitchFamily="34" charset="0"/>
            </a:endParaRP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1F0C8988-D55D-4CE6-98ED-84E6AF7FB6E6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>
            <a:noAutofit/>
          </a:bodyPr>
          <a:lstStyle/>
          <a:p>
            <a:pPr algn="l"/>
            <a:r>
              <a:rPr lang="ru-RU" sz="1000" dirty="0" err="1">
                <a:latin typeface="Arial Black" panose="020B0A04020102020204" pitchFamily="34" charset="0"/>
              </a:rPr>
              <a:t>Добровільна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пожежна</a:t>
            </a:r>
            <a:r>
              <a:rPr lang="ru-RU" sz="1000" dirty="0">
                <a:latin typeface="Arial Black" panose="020B0A04020102020204" pitchFamily="34" charset="0"/>
              </a:rPr>
              <a:t> команда — </a:t>
            </a:r>
            <a:r>
              <a:rPr lang="ru-RU" sz="1000" dirty="0" err="1">
                <a:latin typeface="Arial Black" panose="020B0A04020102020204" pitchFamily="34" charset="0"/>
              </a:rPr>
              <a:t>це</a:t>
            </a:r>
            <a:r>
              <a:rPr lang="ru-RU" sz="1000" dirty="0">
                <a:latin typeface="Arial Black" panose="020B0A04020102020204" pitchFamily="34" charset="0"/>
              </a:rPr>
              <a:t> люди, </a:t>
            </a:r>
            <a:r>
              <a:rPr lang="ru-RU" sz="1000" dirty="0" err="1">
                <a:latin typeface="Arial Black" panose="020B0A04020102020204" pitchFamily="34" charset="0"/>
              </a:rPr>
              <a:t>які</a:t>
            </a:r>
            <a:r>
              <a:rPr lang="ru-RU" sz="1000" dirty="0">
                <a:latin typeface="Arial Black" panose="020B0A04020102020204" pitchFamily="34" charset="0"/>
              </a:rPr>
              <a:t> першими (</a:t>
            </a:r>
            <a:r>
              <a:rPr lang="ru-RU" sz="1000" dirty="0" err="1">
                <a:latin typeface="Arial Black" panose="020B0A04020102020204" pitchFamily="34" charset="0"/>
              </a:rPr>
              <a:t>іноді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навіть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швидше</a:t>
            </a:r>
            <a:r>
              <a:rPr lang="ru-RU" sz="1000" dirty="0">
                <a:latin typeface="Arial Black" panose="020B0A04020102020204" pitchFamily="34" charset="0"/>
              </a:rPr>
              <a:t> за самих </a:t>
            </a:r>
            <a:r>
              <a:rPr lang="ru-RU" sz="1000" dirty="0" err="1">
                <a:latin typeface="Arial Black" panose="020B0A04020102020204" pitchFamily="34" charset="0"/>
              </a:rPr>
              <a:t>пожежних</a:t>
            </a:r>
            <a:r>
              <a:rPr lang="ru-RU" sz="1000" dirty="0">
                <a:latin typeface="Arial Black" panose="020B0A04020102020204" pitchFamily="34" charset="0"/>
              </a:rPr>
              <a:t>) </a:t>
            </a:r>
            <a:r>
              <a:rPr lang="ru-RU" sz="1000" dirty="0" err="1">
                <a:latin typeface="Arial Black" panose="020B0A04020102020204" pitchFamily="34" charset="0"/>
              </a:rPr>
              <a:t>прибувають</a:t>
            </a:r>
            <a:r>
              <a:rPr lang="ru-RU" sz="1000" dirty="0">
                <a:latin typeface="Arial Black" panose="020B0A04020102020204" pitchFamily="34" charset="0"/>
              </a:rPr>
              <a:t> на </a:t>
            </a:r>
            <a:r>
              <a:rPr lang="ru-RU" sz="1000" dirty="0" err="1">
                <a:latin typeface="Arial Black" panose="020B0A04020102020204" pitchFamily="34" charset="0"/>
              </a:rPr>
              <a:t>місце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пожежі</a:t>
            </a:r>
            <a:r>
              <a:rPr lang="ru-RU" sz="1000" dirty="0">
                <a:latin typeface="Arial Black" panose="020B0A04020102020204" pitchFamily="34" charset="0"/>
              </a:rPr>
              <a:t> й </a:t>
            </a:r>
            <a:r>
              <a:rPr lang="ru-RU" sz="1000" dirty="0" err="1">
                <a:latin typeface="Arial Black" panose="020B0A04020102020204" pitchFamily="34" charset="0"/>
              </a:rPr>
              <a:t>ухвалюють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рішення</a:t>
            </a:r>
            <a:r>
              <a:rPr lang="ru-RU" sz="1000" dirty="0">
                <a:latin typeface="Arial Black" panose="020B0A04020102020204" pitchFamily="34" charset="0"/>
              </a:rPr>
              <a:t> про те, </a:t>
            </a:r>
            <a:r>
              <a:rPr lang="ru-RU" sz="1000" dirty="0" err="1">
                <a:latin typeface="Arial Black" panose="020B0A04020102020204" pitchFamily="34" charset="0"/>
              </a:rPr>
              <a:t>чи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залучати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підрозділи</a:t>
            </a:r>
            <a:r>
              <a:rPr lang="ru-RU" sz="1000" dirty="0">
                <a:latin typeface="Arial Black" panose="020B0A04020102020204" pitchFamily="34" charset="0"/>
              </a:rPr>
              <a:t> ДСНС, </a:t>
            </a:r>
            <a:r>
              <a:rPr lang="ru-RU" sz="1000" dirty="0" err="1">
                <a:latin typeface="Arial Black" panose="020B0A04020102020204" pitchFamily="34" charset="0"/>
              </a:rPr>
              <a:t>чи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ні</a:t>
            </a:r>
            <a:r>
              <a:rPr lang="ru-RU" sz="1000" dirty="0">
                <a:latin typeface="Arial Black" panose="020B0A04020102020204" pitchFamily="34" charset="0"/>
              </a:rPr>
              <a:t>. Вони так само, як і </a:t>
            </a:r>
            <a:r>
              <a:rPr lang="ru-RU" sz="1000" dirty="0" err="1">
                <a:latin typeface="Arial Black" panose="020B0A04020102020204" pitchFamily="34" charset="0"/>
              </a:rPr>
              <a:t>рятувальники</a:t>
            </a:r>
            <a:r>
              <a:rPr lang="ru-RU" sz="1000" dirty="0">
                <a:latin typeface="Arial Black" panose="020B0A04020102020204" pitchFamily="34" charset="0"/>
              </a:rPr>
              <a:t> ДСНС, </a:t>
            </a:r>
            <a:r>
              <a:rPr lang="ru-RU" sz="1000" dirty="0" err="1">
                <a:latin typeface="Arial Black" panose="020B0A04020102020204" pitchFamily="34" charset="0"/>
              </a:rPr>
              <a:t>включені</a:t>
            </a:r>
            <a:r>
              <a:rPr lang="ru-RU" sz="1000" dirty="0">
                <a:latin typeface="Arial Black" panose="020B0A04020102020204" pitchFamily="34" charset="0"/>
              </a:rPr>
              <a:t> до </a:t>
            </a:r>
            <a:r>
              <a:rPr lang="ru-RU" sz="1000" dirty="0" err="1">
                <a:latin typeface="Arial Black" panose="020B0A04020102020204" pitchFamily="34" charset="0"/>
              </a:rPr>
              <a:t>планів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залучення</a:t>
            </a:r>
            <a:r>
              <a:rPr lang="ru-RU" sz="1000" dirty="0">
                <a:latin typeface="Arial Black" panose="020B0A04020102020204" pitchFamily="34" charset="0"/>
              </a:rPr>
              <a:t> сил і </a:t>
            </a:r>
            <a:r>
              <a:rPr lang="ru-RU" sz="1000" dirty="0" err="1">
                <a:latin typeface="Arial Black" panose="020B0A04020102020204" pitchFamily="34" charset="0"/>
              </a:rPr>
              <a:t>засобів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цивільного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захисту</a:t>
            </a:r>
            <a:r>
              <a:rPr lang="ru-RU" sz="1000" dirty="0">
                <a:latin typeface="Arial Black" panose="020B0A04020102020204" pitchFamily="34" charset="0"/>
              </a:rPr>
              <a:t> для </a:t>
            </a:r>
            <a:r>
              <a:rPr lang="ru-RU" sz="1000" dirty="0" err="1">
                <a:latin typeface="Arial Black" panose="020B0A04020102020204" pitchFamily="34" charset="0"/>
              </a:rPr>
              <a:t>реагування</a:t>
            </a:r>
            <a:r>
              <a:rPr lang="ru-RU" sz="1000" dirty="0">
                <a:latin typeface="Arial Black" panose="020B0A04020102020204" pitchFamily="34" charset="0"/>
              </a:rPr>
              <a:t> на </a:t>
            </a:r>
            <a:r>
              <a:rPr lang="ru-RU" sz="1000" dirty="0" err="1">
                <a:latin typeface="Arial Black" panose="020B0A04020102020204" pitchFamily="34" charset="0"/>
              </a:rPr>
              <a:t>пожежі</a:t>
            </a:r>
            <a:r>
              <a:rPr lang="ru-RU" sz="1000" dirty="0">
                <a:latin typeface="Arial Black" panose="020B0A040201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</a:rPr>
              <a:t>надзвичайні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ситуації</a:t>
            </a:r>
            <a:r>
              <a:rPr lang="ru-RU" sz="1000" dirty="0">
                <a:latin typeface="Arial Black" panose="020B0A04020102020204" pitchFamily="34" charset="0"/>
              </a:rPr>
              <a:t> та </a:t>
            </a:r>
            <a:r>
              <a:rPr lang="ru-RU" sz="1000" dirty="0" err="1">
                <a:latin typeface="Arial Black" panose="020B0A04020102020204" pitchFamily="34" charset="0"/>
              </a:rPr>
              <a:t>інші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небезпечні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події</a:t>
            </a:r>
            <a:r>
              <a:rPr lang="ru-RU" sz="1000" dirty="0">
                <a:latin typeface="Arial Black" panose="020B0A04020102020204" pitchFamily="34" charset="0"/>
              </a:rPr>
              <a:t>.</a:t>
            </a:r>
            <a:br>
              <a:rPr lang="ru-RU" sz="1000" dirty="0">
                <a:latin typeface="Arial Black" panose="020B0A04020102020204" pitchFamily="34" charset="0"/>
              </a:rPr>
            </a:br>
            <a:r>
              <a:rPr lang="ru-RU" sz="1000" dirty="0">
                <a:latin typeface="Arial Black" panose="020B0A04020102020204" pitchFamily="34" charset="0"/>
              </a:rPr>
              <a:t>Будь-</a:t>
            </a:r>
            <a:r>
              <a:rPr lang="ru-RU" sz="1000" dirty="0" err="1">
                <a:latin typeface="Arial Black" panose="020B0A04020102020204" pitchFamily="34" charset="0"/>
              </a:rPr>
              <a:t>хто</a:t>
            </a:r>
            <a:r>
              <a:rPr lang="ru-RU" sz="1000" dirty="0">
                <a:latin typeface="Arial Black" panose="020B0A04020102020204" pitchFamily="34" charset="0"/>
              </a:rPr>
              <a:t> старше 18 </a:t>
            </a:r>
            <a:r>
              <a:rPr lang="ru-RU" sz="1000" dirty="0" err="1">
                <a:latin typeface="Arial Black" panose="020B0A04020102020204" pitchFamily="34" charset="0"/>
              </a:rPr>
              <a:t>років</a:t>
            </a:r>
            <a:r>
              <a:rPr lang="ru-RU" sz="1000" dirty="0">
                <a:latin typeface="Arial Black" panose="020B0A04020102020204" pitchFamily="34" charset="0"/>
              </a:rPr>
              <a:t> </a:t>
            </a:r>
            <a:r>
              <a:rPr lang="ru-RU" sz="1000" dirty="0" err="1">
                <a:latin typeface="Arial Black" panose="020B0A04020102020204" pitchFamily="34" charset="0"/>
              </a:rPr>
              <a:t>може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вступити</a:t>
            </a:r>
            <a:r>
              <a:rPr lang="ru-RU" sz="1000" dirty="0">
                <a:latin typeface="Arial Black" panose="020B0A04020102020204" pitchFamily="34" charset="0"/>
              </a:rPr>
              <a:t> до лав </a:t>
            </a:r>
            <a:r>
              <a:rPr lang="ru-RU" sz="1000" dirty="0" err="1">
                <a:latin typeface="Arial Black" panose="020B0A04020102020204" pitchFamily="34" charset="0"/>
              </a:rPr>
              <a:t>добровільної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пожежної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охорони</a:t>
            </a:r>
            <a:r>
              <a:rPr lang="ru-RU" sz="1000" dirty="0">
                <a:latin typeface="Arial Black" panose="020B0A04020102020204" pitchFamily="34" charset="0"/>
              </a:rPr>
              <a:t>. </a:t>
            </a:r>
            <a:r>
              <a:rPr lang="ru-RU" sz="1000" dirty="0" err="1">
                <a:latin typeface="Arial Black" panose="020B0A04020102020204" pitchFamily="34" charset="0"/>
              </a:rPr>
              <a:t>Заявити</a:t>
            </a:r>
            <a:r>
              <a:rPr lang="ru-RU" sz="1000" dirty="0">
                <a:latin typeface="Arial Black" panose="020B0A04020102020204" pitchFamily="34" charset="0"/>
              </a:rPr>
              <a:t> про </a:t>
            </a:r>
            <a:r>
              <a:rPr lang="ru-RU" sz="1000" dirty="0" err="1">
                <a:latin typeface="Arial Black" panose="020B0A04020102020204" pitchFamily="34" charset="0"/>
              </a:rPr>
              <a:t>своє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бажання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долучитися</a:t>
            </a:r>
            <a:r>
              <a:rPr lang="ru-RU" sz="1000" dirty="0">
                <a:latin typeface="Arial Black" panose="020B0A04020102020204" pitchFamily="34" charset="0"/>
              </a:rPr>
              <a:t> до </a:t>
            </a:r>
            <a:r>
              <a:rPr lang="ru-RU" sz="1000" dirty="0" err="1">
                <a:latin typeface="Arial Black" panose="020B0A04020102020204" pitchFamily="34" charset="0"/>
              </a:rPr>
              <a:t>пожежного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добровольства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можна</a:t>
            </a:r>
            <a:r>
              <a:rPr lang="ru-RU" sz="1000" dirty="0">
                <a:latin typeface="Arial Black" panose="020B0A040201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</a:rPr>
              <a:t>заповнивши</a:t>
            </a:r>
            <a:r>
              <a:rPr lang="ru-RU" sz="1000" dirty="0">
                <a:latin typeface="Arial Black" panose="020B0A04020102020204" pitchFamily="34" charset="0"/>
              </a:rPr>
              <a:t> </a:t>
            </a:r>
            <a:r>
              <a:rPr lang="ru-RU" sz="1000" dirty="0">
                <a:latin typeface="Arial Black" panose="020B0A040201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анкету на </a:t>
            </a:r>
            <a:r>
              <a:rPr lang="ru-RU" sz="1000" dirty="0" err="1">
                <a:latin typeface="Arial Black" panose="020B0A040201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сайті</a:t>
            </a:r>
            <a:r>
              <a:rPr lang="ru-RU" sz="1000" dirty="0">
                <a:latin typeface="Arial Black" panose="020B0A040201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ДСНС</a:t>
            </a:r>
            <a:r>
              <a:rPr lang="ru-RU" sz="1000" dirty="0">
                <a:latin typeface="Arial Black" panose="020B0A04020102020204" pitchFamily="34" charset="0"/>
              </a:rPr>
              <a:t> </a:t>
            </a:r>
            <a:r>
              <a:rPr lang="ru-RU" sz="1000" dirty="0" err="1">
                <a:latin typeface="Arial Black" panose="020B0A04020102020204" pitchFamily="34" charset="0"/>
              </a:rPr>
              <a:t>або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надавши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відповідну</a:t>
            </a:r>
            <a:r>
              <a:rPr lang="ru-RU" sz="1000" dirty="0">
                <a:latin typeface="Arial Black" panose="020B0A04020102020204" pitchFamily="34" charset="0"/>
              </a:rPr>
              <a:t> заявку до органу </a:t>
            </a:r>
            <a:r>
              <a:rPr lang="ru-RU" sz="1000" dirty="0" err="1">
                <a:latin typeface="Arial Black" panose="020B0A04020102020204" pitchFamily="34" charset="0"/>
              </a:rPr>
              <a:t>місцевого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самоврядування</a:t>
            </a:r>
            <a:r>
              <a:rPr lang="ru-RU" sz="1000" dirty="0">
                <a:latin typeface="Arial Black" panose="020B0A04020102020204" pitchFamily="34" charset="0"/>
              </a:rPr>
              <a:t>, </a:t>
            </a:r>
            <a:r>
              <a:rPr lang="ru-RU" sz="1000" dirty="0" err="1">
                <a:latin typeface="Arial Black" panose="020B0A04020102020204" pitchFamily="34" charset="0"/>
              </a:rPr>
              <a:t>територіальної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громади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тощо</a:t>
            </a:r>
            <a:r>
              <a:rPr lang="ru-RU" sz="1000" dirty="0">
                <a:latin typeface="Arial Black" panose="020B0A04020102020204" pitchFamily="34" charset="0"/>
              </a:rPr>
              <a:t>. Таким чином у </a:t>
            </a:r>
            <a:r>
              <a:rPr lang="ru-RU" sz="1000" dirty="0" err="1">
                <a:latin typeface="Arial Black" panose="020B0A04020102020204" pitchFamily="34" charset="0"/>
              </a:rPr>
              <a:t>разі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ухвалення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рішення</a:t>
            </a:r>
            <a:r>
              <a:rPr lang="ru-RU" sz="1000" dirty="0">
                <a:latin typeface="Arial Black" panose="020B0A04020102020204" pitchFamily="34" charset="0"/>
              </a:rPr>
              <a:t> про </a:t>
            </a:r>
            <a:r>
              <a:rPr lang="ru-RU" sz="1000" dirty="0" err="1">
                <a:latin typeface="Arial Black" panose="020B0A04020102020204" pitchFamily="34" charset="0"/>
              </a:rPr>
              <a:t>утворення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підрозділу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добровільної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пожежної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охорони</a:t>
            </a:r>
            <a:r>
              <a:rPr lang="ru-RU" sz="1000" dirty="0">
                <a:latin typeface="Arial Black" panose="020B0A04020102020204" pitchFamily="34" charset="0"/>
              </a:rPr>
              <a:t> вам </a:t>
            </a:r>
            <a:r>
              <a:rPr lang="ru-RU" sz="1000" dirty="0" err="1">
                <a:latin typeface="Arial Black" panose="020B0A04020102020204" pitchFamily="34" charset="0"/>
              </a:rPr>
              <a:t>можуть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запропонувати</a:t>
            </a:r>
            <a:r>
              <a:rPr lang="ru-RU" sz="1000" dirty="0">
                <a:latin typeface="Arial Black" panose="020B0A04020102020204" pitchFamily="34" charset="0"/>
              </a:rPr>
              <a:t> стати </a:t>
            </a:r>
            <a:r>
              <a:rPr lang="ru-RU" sz="1000" dirty="0" err="1">
                <a:latin typeface="Arial Black" panose="020B0A04020102020204" pitchFamily="34" charset="0"/>
              </a:rPr>
              <a:t>його</a:t>
            </a:r>
            <a:r>
              <a:rPr lang="ru-RU" sz="1000" dirty="0">
                <a:latin typeface="Arial Black" panose="020B0A04020102020204" pitchFamily="34" charset="0"/>
              </a:rPr>
              <a:t> членом.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3696A91E-63BB-4BE4-A9E5-FCB7BAE5A8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sz="1600" dirty="0" err="1">
                <a:latin typeface="Arial Black" panose="020B0A04020102020204" pitchFamily="34" charset="0"/>
              </a:rPr>
              <a:t>Що</a:t>
            </a:r>
            <a:r>
              <a:rPr lang="ru-RU" sz="1600" dirty="0"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latin typeface="Arial Black" panose="020B0A04020102020204" pitchFamily="34" charset="0"/>
              </a:rPr>
              <a:t>потрібно</a:t>
            </a:r>
            <a:r>
              <a:rPr lang="ru-RU" sz="1600" dirty="0">
                <a:latin typeface="Arial Black" panose="020B0A04020102020204" pitchFamily="34" charset="0"/>
              </a:rPr>
              <a:t> для </a:t>
            </a:r>
            <a:r>
              <a:rPr lang="ru-RU" sz="1600" dirty="0" err="1">
                <a:latin typeface="Arial Black" panose="020B0A04020102020204" pitchFamily="34" charset="0"/>
              </a:rPr>
              <a:t>її</a:t>
            </a:r>
            <a:r>
              <a:rPr lang="ru-RU" sz="1600" dirty="0">
                <a:latin typeface="Arial Black" panose="020B0A04020102020204" pitchFamily="34" charset="0"/>
              </a:rPr>
              <a:t> </a:t>
            </a:r>
            <a:r>
              <a:rPr lang="ru-RU" sz="1600" dirty="0" err="1">
                <a:latin typeface="Arial Black" panose="020B0A04020102020204" pitchFamily="34" charset="0"/>
              </a:rPr>
              <a:t>формування</a:t>
            </a:r>
            <a:r>
              <a:rPr lang="ru-RU" sz="1600" dirty="0">
                <a:latin typeface="Arial Black" panose="020B0A04020102020204" pitchFamily="34" charset="0"/>
              </a:rPr>
              <a:t>?</a:t>
            </a:r>
            <a:endParaRPr lang="ru-UA" sz="1600" dirty="0">
              <a:latin typeface="Arial Black" panose="020B0A04020102020204" pitchFamily="34" charset="0"/>
            </a:endParaRP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26D6AC21-0A88-4B23-8F11-277CAB219CB6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>
            <a:noAutofit/>
          </a:bodyPr>
          <a:lstStyle/>
          <a:p>
            <a:pPr algn="l"/>
            <a:r>
              <a:rPr lang="ru-RU" sz="1000" dirty="0">
                <a:latin typeface="Arial Black" panose="020B0A04020102020204" pitchFamily="34" charset="0"/>
              </a:rPr>
              <a:t>- </a:t>
            </a:r>
            <a:r>
              <a:rPr lang="ru-RU" sz="1000" dirty="0" err="1">
                <a:latin typeface="Arial Black" panose="020B0A04020102020204" pitchFamily="34" charset="0"/>
              </a:rPr>
              <a:t>Пожежний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автомобіль</a:t>
            </a:r>
            <a:r>
              <a:rPr lang="ru-RU" sz="1000" dirty="0">
                <a:latin typeface="Arial Black" panose="020B0A04020102020204" pitchFamily="34" charset="0"/>
              </a:rPr>
              <a:t> (</a:t>
            </a:r>
            <a:r>
              <a:rPr lang="ru-RU" sz="1000" dirty="0" err="1">
                <a:latin typeface="Arial Black" panose="020B0A04020102020204" pitchFamily="34" charset="0"/>
              </a:rPr>
              <a:t>пожежна</a:t>
            </a:r>
            <a:r>
              <a:rPr lang="ru-RU" sz="1000" dirty="0">
                <a:latin typeface="Arial Black" panose="020B0A04020102020204" pitchFamily="34" charset="0"/>
              </a:rPr>
              <a:t> автоцистерна </a:t>
            </a:r>
            <a:r>
              <a:rPr lang="ru-RU" sz="1000" dirty="0" err="1">
                <a:latin typeface="Arial Black" panose="020B0A04020102020204" pitchFamily="34" charset="0"/>
              </a:rPr>
              <a:t>або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інша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пристосована</a:t>
            </a:r>
            <a:r>
              <a:rPr lang="ru-RU" sz="1000" dirty="0">
                <a:latin typeface="Arial Black" panose="020B0A04020102020204" pitchFamily="34" charset="0"/>
              </a:rPr>
              <a:t> для </a:t>
            </a:r>
            <a:r>
              <a:rPr lang="ru-RU" sz="1000" dirty="0" err="1">
                <a:latin typeface="Arial Black" panose="020B0A04020102020204" pitchFamily="34" charset="0"/>
              </a:rPr>
              <a:t>цілей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пожежогасіння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техніка</a:t>
            </a:r>
            <a:r>
              <a:rPr lang="ru-RU" sz="1000" dirty="0">
                <a:latin typeface="Arial Black" panose="020B0A04020102020204" pitchFamily="34" charset="0"/>
              </a:rPr>
              <a:t>);</a:t>
            </a:r>
          </a:p>
          <a:p>
            <a:pPr algn="l"/>
            <a:r>
              <a:rPr lang="ru-RU" sz="1000" dirty="0">
                <a:latin typeface="Arial Black" panose="020B0A04020102020204" pitchFamily="34" charset="0"/>
              </a:rPr>
              <a:t>- Депо, де буде </a:t>
            </a:r>
            <a:r>
              <a:rPr lang="ru-RU" sz="1000" dirty="0" err="1">
                <a:latin typeface="Arial Black" panose="020B0A04020102020204" pitchFamily="34" charset="0"/>
              </a:rPr>
              <a:t>знаходитись</a:t>
            </a:r>
            <a:r>
              <a:rPr lang="ru-RU" sz="1000" dirty="0">
                <a:latin typeface="Arial Black" panose="020B0A04020102020204" pitchFamily="34" charset="0"/>
              </a:rPr>
              <a:t> авто;</a:t>
            </a:r>
          </a:p>
          <a:p>
            <a:pPr algn="l"/>
            <a:r>
              <a:rPr lang="ru-RU" sz="1000" dirty="0">
                <a:latin typeface="Arial Black" panose="020B0A04020102020204" pitchFamily="34" charset="0"/>
              </a:rPr>
              <a:t>- </a:t>
            </a:r>
            <a:r>
              <a:rPr lang="ru-RU" sz="1000" dirty="0" err="1">
                <a:latin typeface="Arial Black" panose="020B0A04020102020204" pitchFamily="34" charset="0"/>
              </a:rPr>
              <a:t>Спеціальний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одяг</a:t>
            </a:r>
            <a:r>
              <a:rPr lang="ru-RU" sz="1000" dirty="0">
                <a:latin typeface="Arial Black" panose="020B0A04020102020204" pitchFamily="34" charset="0"/>
              </a:rPr>
              <a:t> — </a:t>
            </a:r>
            <a:r>
              <a:rPr lang="ru-RU" sz="1000" dirty="0" err="1">
                <a:latin typeface="Arial Black" panose="020B0A04020102020204" pitchFamily="34" charset="0"/>
              </a:rPr>
              <a:t>купується</a:t>
            </a:r>
            <a:r>
              <a:rPr lang="ru-RU" sz="1000" dirty="0">
                <a:latin typeface="Arial Black" panose="020B0A04020102020204" pitchFamily="34" charset="0"/>
              </a:rPr>
              <a:t> за </a:t>
            </a:r>
            <a:r>
              <a:rPr lang="ru-RU" sz="1000" dirty="0" err="1">
                <a:latin typeface="Arial Black" panose="020B0A04020102020204" pitchFamily="34" charset="0"/>
              </a:rPr>
              <a:t>кошти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громади</a:t>
            </a:r>
            <a:r>
              <a:rPr lang="ru-RU" sz="1000" dirty="0">
                <a:latin typeface="Arial Black" panose="020B0A04020102020204" pitchFamily="34" charset="0"/>
              </a:rPr>
              <a:t>, але зараз </a:t>
            </a:r>
            <a:r>
              <a:rPr lang="ru-RU" sz="1000" dirty="0" err="1">
                <a:latin typeface="Arial Black" panose="020B0A04020102020204" pitchFamily="34" charset="0"/>
              </a:rPr>
              <a:t>можливі</a:t>
            </a:r>
            <a:r>
              <a:rPr lang="ru-RU" sz="1000" dirty="0">
                <a:latin typeface="Arial Black" panose="020B0A04020102020204" pitchFamily="34" charset="0"/>
              </a:rPr>
              <a:t> й </a:t>
            </a:r>
            <a:r>
              <a:rPr lang="ru-RU" sz="1000" dirty="0" err="1">
                <a:latin typeface="Arial Black" panose="020B0A04020102020204" pitchFamily="34" charset="0"/>
              </a:rPr>
              <a:t>інші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варіанти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залучення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коштів</a:t>
            </a:r>
            <a:r>
              <a:rPr lang="ru-RU" sz="1000" dirty="0">
                <a:latin typeface="Arial Black" panose="020B0A04020102020204" pitchFamily="34" charset="0"/>
              </a:rPr>
              <a:t>; </a:t>
            </a:r>
          </a:p>
          <a:p>
            <a:pPr algn="l"/>
            <a:r>
              <a:rPr lang="ru-RU" sz="1000" dirty="0">
                <a:latin typeface="Arial Black" panose="020B0A04020102020204" pitchFamily="34" charset="0"/>
              </a:rPr>
              <a:t>- </a:t>
            </a:r>
            <a:r>
              <a:rPr lang="ru-RU" sz="1000" dirty="0" err="1">
                <a:latin typeface="Arial Black" panose="020B0A04020102020204" pitchFamily="34" charset="0"/>
              </a:rPr>
              <a:t>Також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громаді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варто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замислитися</a:t>
            </a:r>
            <a:r>
              <a:rPr lang="ru-RU" sz="1000" dirty="0">
                <a:latin typeface="Arial Black" panose="020B0A04020102020204" pitchFamily="34" charset="0"/>
              </a:rPr>
              <a:t> про </a:t>
            </a:r>
            <a:r>
              <a:rPr lang="ru-RU" sz="1000" dirty="0" err="1">
                <a:latin typeface="Arial Black" panose="020B0A04020102020204" pitchFamily="34" charset="0"/>
              </a:rPr>
              <a:t>кошти</a:t>
            </a:r>
            <a:r>
              <a:rPr lang="ru-RU" sz="1000" dirty="0">
                <a:latin typeface="Arial Black" panose="020B0A04020102020204" pitchFamily="34" charset="0"/>
              </a:rPr>
              <a:t> на </a:t>
            </a:r>
            <a:r>
              <a:rPr lang="ru-RU" sz="1000" dirty="0" err="1">
                <a:latin typeface="Arial Black" panose="020B0A04020102020204" pitchFamily="34" charset="0"/>
              </a:rPr>
              <a:t>утримання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добровільної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пожежної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охорони</a:t>
            </a:r>
            <a:r>
              <a:rPr lang="ru-RU" sz="1000" dirty="0">
                <a:latin typeface="Arial Black" panose="020B0A04020102020204" pitchFamily="34" charset="0"/>
              </a:rPr>
              <a:t>, а </a:t>
            </a:r>
            <a:r>
              <a:rPr lang="ru-RU" sz="1000" dirty="0" err="1">
                <a:latin typeface="Arial Black" panose="020B0A04020102020204" pitchFamily="34" charset="0"/>
              </a:rPr>
              <a:t>це</a:t>
            </a:r>
            <a:r>
              <a:rPr lang="ru-RU" sz="1000" dirty="0">
                <a:latin typeface="Arial Black" panose="020B0A04020102020204" pitchFamily="34" charset="0"/>
              </a:rPr>
              <a:t> — </a:t>
            </a:r>
            <a:r>
              <a:rPr lang="ru-RU" sz="1000" dirty="0" err="1">
                <a:latin typeface="Arial Black" panose="020B0A04020102020204" pitchFamily="34" charset="0"/>
              </a:rPr>
              <a:t>витрати</a:t>
            </a:r>
            <a:r>
              <a:rPr lang="ru-RU" sz="1000" dirty="0">
                <a:latin typeface="Arial Black" panose="020B0A04020102020204" pitchFamily="34" charset="0"/>
              </a:rPr>
              <a:t> на </a:t>
            </a:r>
            <a:r>
              <a:rPr lang="ru-RU" sz="1000" dirty="0" err="1">
                <a:latin typeface="Arial Black" panose="020B0A04020102020204" pitchFamily="34" charset="0"/>
              </a:rPr>
              <a:t>утримання</a:t>
            </a:r>
            <a:r>
              <a:rPr lang="ru-RU" sz="1000" dirty="0">
                <a:latin typeface="Arial Black" panose="020B0A04020102020204" pitchFamily="34" charset="0"/>
              </a:rPr>
              <a:t> самого депо й оплата </a:t>
            </a:r>
            <a:r>
              <a:rPr lang="ru-RU" sz="1000" dirty="0" err="1">
                <a:latin typeface="Arial Black" panose="020B0A04020102020204" pitchFamily="34" charset="0"/>
              </a:rPr>
              <a:t>комунальних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послуг</a:t>
            </a:r>
            <a:r>
              <a:rPr lang="ru-RU" sz="1000" dirty="0">
                <a:latin typeface="Arial Black" panose="020B0A04020102020204" pitchFamily="34" charset="0"/>
              </a:rPr>
              <a:t>;</a:t>
            </a:r>
          </a:p>
          <a:p>
            <a:pPr algn="l"/>
            <a:r>
              <a:rPr lang="ru-RU" sz="1000" dirty="0">
                <a:latin typeface="Arial Black" panose="020B0A04020102020204" pitchFamily="34" charset="0"/>
              </a:rPr>
              <a:t>- команда з </a:t>
            </a:r>
            <a:r>
              <a:rPr lang="ru-RU" sz="1000" dirty="0" err="1">
                <a:latin typeface="Arial Black" panose="020B0A04020102020204" pitchFamily="34" charset="0"/>
              </a:rPr>
              <a:t>мотивованих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місцевих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жителів</a:t>
            </a:r>
            <a:r>
              <a:rPr lang="ru-RU" sz="1000" dirty="0">
                <a:latin typeface="Arial Black" panose="020B0A04020102020204" pitchFamily="34" charset="0"/>
              </a:rPr>
              <a:t>, </a:t>
            </a:r>
            <a:r>
              <a:rPr lang="ru-RU" sz="1000" dirty="0" err="1">
                <a:latin typeface="Arial Black" panose="020B0A04020102020204" pitchFamily="34" charset="0"/>
              </a:rPr>
              <a:t>готових</a:t>
            </a:r>
            <a:r>
              <a:rPr lang="ru-RU" sz="1000" dirty="0">
                <a:latin typeface="Arial Black" panose="020B0A04020102020204" pitchFamily="34" charset="0"/>
              </a:rPr>
              <a:t> пройти </a:t>
            </a:r>
            <a:r>
              <a:rPr lang="ru-RU" sz="1000" dirty="0" err="1">
                <a:latin typeface="Arial Black" panose="020B0A04020102020204" pitchFamily="34" charset="0"/>
              </a:rPr>
              <a:t>навчання</a:t>
            </a:r>
            <a:r>
              <a:rPr lang="ru-RU" sz="1000" dirty="0">
                <a:latin typeface="Arial Black" panose="020B0A04020102020204" pitchFamily="34" charset="0"/>
              </a:rPr>
              <a:t> та </a:t>
            </a:r>
            <a:r>
              <a:rPr lang="ru-RU" sz="1000" dirty="0" err="1">
                <a:latin typeface="Arial Black" panose="020B0A04020102020204" pitchFamily="34" charset="0"/>
              </a:rPr>
              <a:t>взяти</a:t>
            </a:r>
            <a:r>
              <a:rPr lang="ru-RU" sz="1000" dirty="0">
                <a:latin typeface="Arial Black" panose="020B0A04020102020204" pitchFamily="34" charset="0"/>
              </a:rPr>
              <a:t> на себе </a:t>
            </a:r>
            <a:r>
              <a:rPr lang="ru-RU" sz="1000" dirty="0" err="1">
                <a:latin typeface="Arial Black" panose="020B0A04020102020204" pitchFamily="34" charset="0"/>
              </a:rPr>
              <a:t>додаткові</a:t>
            </a:r>
            <a:r>
              <a:rPr lang="ru-RU" sz="1000" dirty="0">
                <a:latin typeface="Arial Black" panose="020B0A04020102020204" pitchFamily="34" charset="0"/>
              </a:rPr>
              <a:t> </a:t>
            </a:r>
            <a:r>
              <a:rPr lang="ru-RU" sz="1000" dirty="0" err="1">
                <a:latin typeface="Arial Black" panose="020B0A04020102020204" pitchFamily="34" charset="0"/>
              </a:rPr>
              <a:t>обов’язки</a:t>
            </a:r>
            <a:r>
              <a:rPr lang="ru-RU" sz="1000" dirty="0">
                <a:latin typeface="Arial Black" panose="020B0A04020102020204" pitchFamily="34" charset="0"/>
              </a:rPr>
              <a:t>.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B15C8487-95C4-440F-B9D8-F5E6C9CD29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942" y="329513"/>
            <a:ext cx="1777756" cy="179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722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4975AA-D2CB-4851-B7E2-B8FE48F82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/>
              <a:t>           </a:t>
            </a:r>
            <a:br>
              <a:rPr lang="ru-RU" sz="3600" b="1" dirty="0"/>
            </a:br>
            <a:r>
              <a:rPr lang="ru-RU" sz="2700" b="1" dirty="0">
                <a:latin typeface="Arial Black" panose="020B0A04020102020204" pitchFamily="34" charset="0"/>
              </a:rPr>
              <a:t>                      </a:t>
            </a:r>
            <a:r>
              <a:rPr lang="ru-RU" sz="2700" b="1" dirty="0" err="1">
                <a:latin typeface="Arial Black" panose="020B0A04020102020204" pitchFamily="34" charset="0"/>
              </a:rPr>
              <a:t>Що</a:t>
            </a:r>
            <a:r>
              <a:rPr lang="ru-RU" sz="2700" b="1" dirty="0">
                <a:latin typeface="Arial Black" panose="020B0A04020102020204" pitchFamily="34" charset="0"/>
              </a:rPr>
              <a:t> </a:t>
            </a:r>
            <a:r>
              <a:rPr lang="ru-RU" sz="2700" b="1" dirty="0" err="1">
                <a:latin typeface="Arial Black" panose="020B0A04020102020204" pitchFamily="34" charset="0"/>
              </a:rPr>
              <a:t>отримує</a:t>
            </a:r>
            <a:r>
              <a:rPr lang="ru-RU" sz="2700" b="1" dirty="0">
                <a:latin typeface="Arial Black" panose="020B0A04020102020204" pitchFamily="34" charset="0"/>
              </a:rPr>
              <a:t> </a:t>
            </a:r>
            <a:r>
              <a:rPr lang="ru-RU" sz="2700" b="1" dirty="0" err="1">
                <a:latin typeface="Arial Black" panose="020B0A04020102020204" pitchFamily="34" charset="0"/>
              </a:rPr>
              <a:t>доброволець</a:t>
            </a:r>
            <a:r>
              <a:rPr lang="ru-RU" sz="2700" b="1" dirty="0">
                <a:latin typeface="Arial Black" panose="020B0A04020102020204" pitchFamily="34" charset="0"/>
              </a:rPr>
              <a:t> за свою роботу?</a:t>
            </a:r>
            <a:r>
              <a:rPr lang="ru-RU" sz="2700" dirty="0">
                <a:latin typeface="Arial Black" panose="020B0A04020102020204" pitchFamily="34" charset="0"/>
              </a:rPr>
              <a:t/>
            </a:r>
            <a:br>
              <a:rPr lang="ru-RU" sz="2700" dirty="0">
                <a:latin typeface="Arial Black" panose="020B0A04020102020204" pitchFamily="34" charset="0"/>
              </a:rPr>
            </a:br>
            <a:endParaRPr lang="ru-UA" sz="27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F599AF-D928-47FB-A8F2-4E11EEBE0A5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1700" dirty="0" err="1">
                <a:latin typeface="Arial Black" panose="020B0A04020102020204" pitchFamily="34" charset="0"/>
              </a:rPr>
              <a:t>Добровольці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мотивовані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підтримувати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безпеку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жителів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громади</a:t>
            </a:r>
            <a:r>
              <a:rPr lang="ru-RU" sz="1700" dirty="0">
                <a:latin typeface="Arial Black" panose="020B0A04020102020204" pitchFamily="34" charset="0"/>
              </a:rPr>
              <a:t>, а </a:t>
            </a:r>
            <a:r>
              <a:rPr lang="ru-RU" sz="1700" dirty="0" err="1">
                <a:latin typeface="Arial Black" panose="020B0A04020102020204" pitchFamily="34" charset="0"/>
              </a:rPr>
              <a:t>це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означає</a:t>
            </a:r>
            <a:r>
              <a:rPr lang="ru-RU" sz="1700" dirty="0">
                <a:latin typeface="Arial Black" panose="020B0A04020102020204" pitchFamily="34" charset="0"/>
              </a:rPr>
              <a:t>, </a:t>
            </a:r>
            <a:r>
              <a:rPr lang="ru-RU" sz="1700" dirty="0" err="1">
                <a:latin typeface="Arial Black" panose="020B0A04020102020204" pitchFamily="34" charset="0"/>
              </a:rPr>
              <a:t>що</a:t>
            </a:r>
            <a:r>
              <a:rPr lang="ru-RU" sz="1700" dirty="0">
                <a:latin typeface="Arial Black" panose="020B0A04020102020204" pitchFamily="34" charset="0"/>
              </a:rPr>
              <a:t> вони не </a:t>
            </a:r>
            <a:r>
              <a:rPr lang="ru-RU" sz="1700" dirty="0" err="1">
                <a:latin typeface="Arial Black" panose="020B0A04020102020204" pitchFamily="34" charset="0"/>
              </a:rPr>
              <a:t>отримують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гроші</a:t>
            </a:r>
            <a:r>
              <a:rPr lang="ru-RU" sz="1700" dirty="0">
                <a:latin typeface="Arial Black" panose="020B0A04020102020204" pitchFamily="34" charset="0"/>
              </a:rPr>
              <a:t> за </a:t>
            </a:r>
            <a:r>
              <a:rPr lang="ru-RU" sz="1700" dirty="0" err="1">
                <a:latin typeface="Arial Black" panose="020B0A04020102020204" pitchFamily="34" charset="0"/>
              </a:rPr>
              <a:t>гасіння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пожеж</a:t>
            </a:r>
            <a:r>
              <a:rPr lang="ru-RU" sz="1700" dirty="0">
                <a:latin typeface="Arial Black" panose="020B0A04020102020204" pitchFamily="34" charset="0"/>
              </a:rPr>
              <a:t>. </a:t>
            </a:r>
            <a:r>
              <a:rPr lang="ru-RU" sz="1700" dirty="0" err="1">
                <a:latin typeface="Arial Black" panose="020B0A04020102020204" pitchFamily="34" charset="0"/>
              </a:rPr>
              <a:t>Проте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законодавством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передбачена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певна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мотивація</a:t>
            </a:r>
            <a:r>
              <a:rPr lang="ru-RU" sz="1700" dirty="0">
                <a:latin typeface="Arial Black" panose="020B0A04020102020204" pitchFamily="34" charset="0"/>
              </a:rPr>
              <a:t>, і члени </a:t>
            </a:r>
            <a:r>
              <a:rPr lang="ru-RU" sz="1700" dirty="0" err="1">
                <a:latin typeface="Arial Black" panose="020B0A04020102020204" pitchFamily="34" charset="0"/>
              </a:rPr>
              <a:t>добровільної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пожежної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охорони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мають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деякі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переваги</a:t>
            </a:r>
            <a:r>
              <a:rPr lang="ru-RU" sz="1700" dirty="0">
                <a:latin typeface="Arial Black" panose="020B0A04020102020204" pitchFamily="34" charset="0"/>
              </a:rPr>
              <a:t>, а </a:t>
            </a:r>
            <a:r>
              <a:rPr lang="ru-RU" sz="1700" dirty="0" err="1">
                <a:latin typeface="Arial Black" panose="020B0A04020102020204" pitchFamily="34" charset="0"/>
              </a:rPr>
              <a:t>саме</a:t>
            </a:r>
            <a:r>
              <a:rPr lang="ru-RU" sz="1700" dirty="0">
                <a:latin typeface="Arial Black" panose="020B0A04020102020204" pitchFamily="34" charset="0"/>
              </a:rPr>
              <a:t>:</a:t>
            </a:r>
          </a:p>
          <a:p>
            <a:r>
              <a:rPr lang="ru-RU" sz="1700" dirty="0" err="1">
                <a:latin typeface="Arial Black" panose="020B0A04020102020204" pitchFamily="34" charset="0"/>
              </a:rPr>
              <a:t>Переважне</a:t>
            </a:r>
            <a:r>
              <a:rPr lang="ru-RU" sz="1700" dirty="0">
                <a:latin typeface="Arial Black" panose="020B0A04020102020204" pitchFamily="34" charset="0"/>
              </a:rPr>
              <a:t> право </a:t>
            </a:r>
            <a:r>
              <a:rPr lang="ru-RU" sz="1700" dirty="0" err="1">
                <a:latin typeface="Arial Black" panose="020B0A04020102020204" pitchFamily="34" charset="0"/>
              </a:rPr>
              <a:t>лишатися</a:t>
            </a:r>
            <a:r>
              <a:rPr lang="ru-RU" sz="1700" dirty="0">
                <a:latin typeface="Arial Black" panose="020B0A04020102020204" pitchFamily="34" charset="0"/>
              </a:rPr>
              <a:t> на </a:t>
            </a:r>
            <a:r>
              <a:rPr lang="ru-RU" sz="1700" dirty="0" err="1">
                <a:latin typeface="Arial Black" panose="020B0A04020102020204" pitchFamily="34" charset="0"/>
              </a:rPr>
              <a:t>роботі</a:t>
            </a:r>
            <a:r>
              <a:rPr lang="ru-RU" sz="1700" dirty="0">
                <a:latin typeface="Arial Black" panose="020B0A04020102020204" pitchFamily="34" charset="0"/>
              </a:rPr>
              <a:t> за </a:t>
            </a:r>
            <a:r>
              <a:rPr lang="ru-RU" sz="1700" dirty="0" err="1">
                <a:latin typeface="Arial Black" panose="020B0A04020102020204" pitchFamily="34" charset="0"/>
              </a:rPr>
              <a:t>умови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скорочення</a:t>
            </a:r>
            <a:r>
              <a:rPr lang="ru-RU" sz="1700" dirty="0">
                <a:latin typeface="Arial Black" panose="020B0A04020102020204" pitchFamily="34" charset="0"/>
              </a:rPr>
              <a:t>. </a:t>
            </a:r>
            <a:r>
              <a:rPr lang="ru-RU" sz="1700" dirty="0" err="1">
                <a:latin typeface="Arial Black" panose="020B0A04020102020204" pitchFamily="34" charset="0"/>
              </a:rPr>
              <a:t>Тобто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якщо</a:t>
            </a:r>
            <a:r>
              <a:rPr lang="ru-RU" sz="1700" dirty="0">
                <a:latin typeface="Arial Black" panose="020B0A04020102020204" pitchFamily="34" charset="0"/>
              </a:rPr>
              <a:t> на </a:t>
            </a:r>
            <a:r>
              <a:rPr lang="ru-RU" sz="1700" dirty="0" err="1">
                <a:latin typeface="Arial Black" panose="020B0A04020102020204" pitchFamily="34" charset="0"/>
              </a:rPr>
              <a:t>підприємстві</a:t>
            </a:r>
            <a:r>
              <a:rPr lang="ru-RU" sz="1700" dirty="0">
                <a:latin typeface="Arial Black" panose="020B0A04020102020204" pitchFamily="34" charset="0"/>
              </a:rPr>
              <a:t> проводиться процедура </a:t>
            </a:r>
            <a:r>
              <a:rPr lang="ru-RU" sz="1700" dirty="0" err="1">
                <a:latin typeface="Arial Black" panose="020B0A04020102020204" pitchFamily="34" charset="0"/>
              </a:rPr>
              <a:t>скорочення</a:t>
            </a:r>
            <a:r>
              <a:rPr lang="ru-RU" sz="1700" dirty="0">
                <a:latin typeface="Arial Black" panose="020B0A04020102020204" pitchFamily="34" charset="0"/>
              </a:rPr>
              <a:t> персоналу, член </a:t>
            </a:r>
            <a:r>
              <a:rPr lang="ru-RU" sz="1700" dirty="0" err="1">
                <a:latin typeface="Arial Black" panose="020B0A04020102020204" pitchFamily="34" charset="0"/>
              </a:rPr>
              <a:t>добровільної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пожежної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охорони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матиме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перевагу</a:t>
            </a:r>
            <a:r>
              <a:rPr lang="ru-RU" sz="1700" dirty="0">
                <a:latin typeface="Arial Black" panose="020B0A04020102020204" pitchFamily="34" charset="0"/>
              </a:rPr>
              <a:t> на те, </a:t>
            </a:r>
            <a:r>
              <a:rPr lang="ru-RU" sz="1700" dirty="0" err="1">
                <a:latin typeface="Arial Black" panose="020B0A04020102020204" pitchFamily="34" charset="0"/>
              </a:rPr>
              <a:t>щоб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залишитись</a:t>
            </a:r>
            <a:r>
              <a:rPr lang="ru-RU" sz="1700" dirty="0">
                <a:latin typeface="Arial Black" panose="020B0A04020102020204" pitchFamily="34" charset="0"/>
              </a:rPr>
              <a:t>, перед </a:t>
            </a:r>
            <a:r>
              <a:rPr lang="ru-RU" sz="1700" dirty="0" err="1">
                <a:latin typeface="Arial Black" panose="020B0A04020102020204" pitchFamily="34" charset="0"/>
              </a:rPr>
              <a:t>іншими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колегами</a:t>
            </a:r>
            <a:r>
              <a:rPr lang="ru-RU" sz="1700" dirty="0">
                <a:latin typeface="Arial Black" panose="020B0A04020102020204" pitchFamily="34" charset="0"/>
              </a:rPr>
              <a:t> на </a:t>
            </a:r>
            <a:r>
              <a:rPr lang="ru-RU" sz="1700" dirty="0" err="1">
                <a:latin typeface="Arial Black" panose="020B0A04020102020204" pitchFamily="34" charset="0"/>
              </a:rPr>
              <a:t>його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посаді</a:t>
            </a:r>
            <a:r>
              <a:rPr lang="ru-RU" sz="1700" dirty="0">
                <a:latin typeface="Arial Black" panose="020B0A04020102020204" pitchFamily="34" charset="0"/>
              </a:rPr>
              <a:t>.</a:t>
            </a:r>
          </a:p>
          <a:p>
            <a:r>
              <a:rPr lang="ru-RU" sz="1700" dirty="0" err="1">
                <a:latin typeface="Arial Black" panose="020B0A04020102020204" pitchFamily="34" charset="0"/>
              </a:rPr>
              <a:t>Надання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щорічної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відпустки</a:t>
            </a:r>
            <a:r>
              <a:rPr lang="ru-RU" sz="1700" dirty="0">
                <a:latin typeface="Arial Black" panose="020B0A04020102020204" pitchFamily="34" charset="0"/>
              </a:rPr>
              <a:t> за </a:t>
            </a:r>
            <a:r>
              <a:rPr lang="ru-RU" sz="1700" dirty="0" err="1">
                <a:latin typeface="Arial Black" panose="020B0A04020102020204" pitchFamily="34" charset="0"/>
              </a:rPr>
              <a:t>бажання</a:t>
            </a:r>
            <a:r>
              <a:rPr lang="ru-RU" sz="1700" dirty="0">
                <a:latin typeface="Arial Black" panose="020B0A04020102020204" pitchFamily="34" charset="0"/>
              </a:rPr>
              <a:t> в </a:t>
            </a:r>
            <a:r>
              <a:rPr lang="ru-RU" sz="1700" dirty="0" err="1">
                <a:latin typeface="Arial Black" panose="020B0A04020102020204" pitchFamily="34" charset="0"/>
              </a:rPr>
              <a:t>зручний</a:t>
            </a:r>
            <a:r>
              <a:rPr lang="ru-RU" sz="1700" dirty="0">
                <a:latin typeface="Arial Black" panose="020B0A04020102020204" pitchFamily="34" charset="0"/>
              </a:rPr>
              <a:t> час, а </a:t>
            </a:r>
            <a:r>
              <a:rPr lang="ru-RU" sz="1700" dirty="0" err="1">
                <a:latin typeface="Arial Black" panose="020B0A04020102020204" pitchFamily="34" charset="0"/>
              </a:rPr>
              <a:t>ще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така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відпустка</a:t>
            </a:r>
            <a:r>
              <a:rPr lang="ru-RU" sz="1700" dirty="0">
                <a:latin typeface="Arial Black" panose="020B0A04020102020204" pitchFamily="34" charset="0"/>
              </a:rPr>
              <a:t> у </a:t>
            </a:r>
            <a:r>
              <a:rPr lang="ru-RU" sz="1700" dirty="0" err="1">
                <a:latin typeface="Arial Black" panose="020B0A04020102020204" pitchFamily="34" charset="0"/>
              </a:rPr>
              <a:t>добровольців</a:t>
            </a:r>
            <a:r>
              <a:rPr lang="ru-RU" sz="1700" dirty="0">
                <a:latin typeface="Arial Black" panose="020B0A04020102020204" pitchFamily="34" charset="0"/>
              </a:rPr>
              <a:t> — на </a:t>
            </a:r>
            <a:r>
              <a:rPr lang="ru-RU" sz="1700" dirty="0" err="1">
                <a:latin typeface="Arial Black" panose="020B0A04020102020204" pitchFamily="34" charset="0"/>
              </a:rPr>
              <a:t>п’ять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днів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довша</a:t>
            </a:r>
            <a:r>
              <a:rPr lang="ru-RU" sz="1700" dirty="0">
                <a:latin typeface="Arial Black" panose="020B0A04020102020204" pitchFamily="34" charset="0"/>
              </a:rPr>
              <a:t>. </a:t>
            </a:r>
            <a:r>
              <a:rPr lang="ru-RU" sz="1700" dirty="0" err="1">
                <a:latin typeface="Arial Black" panose="020B0A04020102020204" pitchFamily="34" charset="0"/>
              </a:rPr>
              <a:t>Зазвичай</a:t>
            </a:r>
            <a:r>
              <a:rPr lang="ru-RU" sz="1700" dirty="0">
                <a:latin typeface="Arial Black" panose="020B0A04020102020204" pitchFamily="34" charset="0"/>
              </a:rPr>
              <a:t> на </a:t>
            </a:r>
            <a:r>
              <a:rPr lang="ru-RU" sz="1700" dirty="0" err="1">
                <a:latin typeface="Arial Black" panose="020B0A04020102020204" pitchFamily="34" charset="0"/>
              </a:rPr>
              <a:t>багатьох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підприємствах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графік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відпусток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створюється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незалежно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від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бажання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працівників</a:t>
            </a:r>
            <a:r>
              <a:rPr lang="ru-RU" sz="1700" dirty="0">
                <a:latin typeface="Arial Black" panose="020B0A04020102020204" pitchFamily="34" charset="0"/>
              </a:rPr>
              <a:t>, </a:t>
            </a:r>
            <a:r>
              <a:rPr lang="ru-RU" sz="1700" dirty="0" err="1">
                <a:latin typeface="Arial Black" panose="020B0A04020102020204" pitchFamily="34" charset="0"/>
              </a:rPr>
              <a:t>хоча</a:t>
            </a:r>
            <a:r>
              <a:rPr lang="ru-RU" sz="1700" dirty="0">
                <a:latin typeface="Arial Black" panose="020B0A04020102020204" pitchFamily="34" charset="0"/>
              </a:rPr>
              <a:t>, </a:t>
            </a:r>
            <a:r>
              <a:rPr lang="ru-RU" sz="1700" dirty="0" err="1">
                <a:latin typeface="Arial Black" panose="020B0A04020102020204" pitchFamily="34" charset="0"/>
              </a:rPr>
              <a:t>можливо</a:t>
            </a:r>
            <a:r>
              <a:rPr lang="ru-RU" sz="1700" dirty="0">
                <a:latin typeface="Arial Black" panose="020B0A04020102020204" pitchFamily="34" charset="0"/>
              </a:rPr>
              <a:t>, і з </a:t>
            </a:r>
            <a:r>
              <a:rPr lang="ru-RU" sz="1700" dirty="0" err="1">
                <a:latin typeface="Arial Black" panose="020B0A04020102020204" pitchFamily="34" charset="0"/>
              </a:rPr>
              <a:t>урахуванням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їхніх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прохань</a:t>
            </a:r>
            <a:r>
              <a:rPr lang="ru-RU" sz="1700" dirty="0">
                <a:latin typeface="Arial Black" panose="020B0A04020102020204" pitchFamily="34" charset="0"/>
              </a:rPr>
              <a:t>. Член </a:t>
            </a:r>
            <a:r>
              <a:rPr lang="ru-RU" sz="1700" dirty="0" err="1">
                <a:latin typeface="Arial Black" panose="020B0A04020102020204" pitchFamily="34" charset="0"/>
              </a:rPr>
              <a:t>добровільної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пожежної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охорони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може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брати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відпустку</a:t>
            </a:r>
            <a:r>
              <a:rPr lang="ru-RU" sz="1700" dirty="0">
                <a:latin typeface="Arial Black" panose="020B0A04020102020204" pitchFamily="34" charset="0"/>
              </a:rPr>
              <a:t> в той час, коли </a:t>
            </a:r>
            <a:r>
              <a:rPr lang="ru-RU" sz="1700" dirty="0" err="1">
                <a:latin typeface="Arial Black" panose="020B0A04020102020204" pitchFamily="34" charset="0"/>
              </a:rPr>
              <a:t>йому</a:t>
            </a:r>
            <a:r>
              <a:rPr lang="ru-RU" sz="1700" dirty="0">
                <a:latin typeface="Arial Black" panose="020B0A04020102020204" pitchFamily="34" charset="0"/>
              </a:rPr>
              <a:t> самому </a:t>
            </a:r>
            <a:r>
              <a:rPr lang="ru-RU" sz="1700" dirty="0" err="1">
                <a:latin typeface="Arial Black" panose="020B0A04020102020204" pitchFamily="34" charset="0"/>
              </a:rPr>
              <a:t>це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зручно</a:t>
            </a:r>
            <a:r>
              <a:rPr lang="ru-RU" sz="1700" dirty="0">
                <a:latin typeface="Arial Black" panose="020B0A04020102020204" pitchFamily="34" charset="0"/>
              </a:rPr>
              <a:t>.</a:t>
            </a:r>
          </a:p>
          <a:p>
            <a:r>
              <a:rPr lang="ru-RU" sz="1700" dirty="0" err="1">
                <a:latin typeface="Arial Black" panose="020B0A04020102020204" pitchFamily="34" charset="0"/>
              </a:rPr>
              <a:t>Робоче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місце</a:t>
            </a:r>
            <a:r>
              <a:rPr lang="ru-RU" sz="1700" dirty="0">
                <a:latin typeface="Arial Black" panose="020B0A04020102020204" pitchFamily="34" charset="0"/>
              </a:rPr>
              <a:t> й посада </a:t>
            </a:r>
            <a:r>
              <a:rPr lang="ru-RU" sz="1700" dirty="0" err="1">
                <a:latin typeface="Arial Black" panose="020B0A04020102020204" pitchFamily="34" charset="0"/>
              </a:rPr>
              <a:t>зберігаються</a:t>
            </a:r>
            <a:r>
              <a:rPr lang="ru-RU" sz="1700" dirty="0">
                <a:latin typeface="Arial Black" panose="020B0A04020102020204" pitchFamily="34" charset="0"/>
              </a:rPr>
              <a:t> на </a:t>
            </a:r>
            <a:r>
              <a:rPr lang="ru-RU" sz="1700" dirty="0" err="1">
                <a:latin typeface="Arial Black" panose="020B0A04020102020204" pitchFamily="34" charset="0"/>
              </a:rPr>
              <a:t>період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залучення</a:t>
            </a:r>
            <a:r>
              <a:rPr lang="ru-RU" sz="1700" dirty="0">
                <a:latin typeface="Arial Black" panose="020B0A04020102020204" pitchFamily="34" charset="0"/>
              </a:rPr>
              <a:t> до </a:t>
            </a:r>
            <a:r>
              <a:rPr lang="ru-RU" sz="1700" dirty="0" err="1">
                <a:latin typeface="Arial Black" panose="020B0A04020102020204" pitchFamily="34" charset="0"/>
              </a:rPr>
              <a:t>гасіння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пожеж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членів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добровільної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пожежної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охорони</a:t>
            </a:r>
            <a:r>
              <a:rPr lang="ru-RU" sz="1700" dirty="0">
                <a:latin typeface="Arial Black" panose="020B0A04020102020204" pitchFamily="34" charset="0"/>
              </a:rPr>
              <a:t>. </a:t>
            </a:r>
            <a:r>
              <a:rPr lang="ru-RU" sz="1700" dirty="0" err="1">
                <a:latin typeface="Arial Black" panose="020B0A04020102020204" pitchFamily="34" charset="0"/>
              </a:rPr>
              <a:t>Тобто</a:t>
            </a:r>
            <a:r>
              <a:rPr lang="ru-RU" sz="1700" dirty="0">
                <a:latin typeface="Arial Black" panose="020B0A04020102020204" pitchFamily="34" charset="0"/>
              </a:rPr>
              <a:t> такого </a:t>
            </a:r>
            <a:r>
              <a:rPr lang="ru-RU" sz="1700" dirty="0" err="1">
                <a:latin typeface="Arial Black" panose="020B0A04020102020204" pitchFamily="34" charset="0"/>
              </a:rPr>
              <a:t>добровольця</a:t>
            </a:r>
            <a:r>
              <a:rPr lang="ru-RU" sz="1700" dirty="0">
                <a:latin typeface="Arial Black" panose="020B0A04020102020204" pitchFamily="34" charset="0"/>
              </a:rPr>
              <a:t> не </a:t>
            </a:r>
            <a:r>
              <a:rPr lang="ru-RU" sz="1700" dirty="0" err="1">
                <a:latin typeface="Arial Black" panose="020B0A04020102020204" pitchFamily="34" charset="0"/>
              </a:rPr>
              <a:t>можуть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звільнити</a:t>
            </a:r>
            <a:r>
              <a:rPr lang="ru-RU" sz="1700" dirty="0">
                <a:latin typeface="Arial Black" panose="020B0A04020102020204" pitchFamily="34" charset="0"/>
              </a:rPr>
              <a:t> через прогул, </a:t>
            </a:r>
            <a:r>
              <a:rPr lang="ru-RU" sz="1700" dirty="0" err="1">
                <a:latin typeface="Arial Black" panose="020B0A04020102020204" pitchFamily="34" charset="0"/>
              </a:rPr>
              <a:t>якщо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він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був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відсутній</a:t>
            </a:r>
            <a:r>
              <a:rPr lang="ru-RU" sz="1700" dirty="0">
                <a:latin typeface="Arial Black" panose="020B0A04020102020204" pitchFamily="34" charset="0"/>
              </a:rPr>
              <a:t> на </a:t>
            </a:r>
            <a:r>
              <a:rPr lang="ru-RU" sz="1700" dirty="0" err="1">
                <a:latin typeface="Arial Black" panose="020B0A04020102020204" pitchFamily="34" charset="0"/>
              </a:rPr>
              <a:t>роботі</a:t>
            </a:r>
            <a:r>
              <a:rPr lang="ru-RU" sz="1700" dirty="0">
                <a:latin typeface="Arial Black" panose="020B0A04020102020204" pitchFamily="34" charset="0"/>
              </a:rPr>
              <a:t> через те, </a:t>
            </a:r>
            <a:r>
              <a:rPr lang="ru-RU" sz="1700" dirty="0" err="1">
                <a:latin typeface="Arial Black" panose="020B0A04020102020204" pitchFamily="34" charset="0"/>
              </a:rPr>
              <a:t>що</a:t>
            </a:r>
            <a:r>
              <a:rPr lang="ru-RU" sz="1700" dirty="0">
                <a:latin typeface="Arial Black" panose="020B0A04020102020204" pitchFamily="34" charset="0"/>
              </a:rPr>
              <a:t> гасив </a:t>
            </a:r>
            <a:r>
              <a:rPr lang="ru-RU" sz="1700" dirty="0" err="1">
                <a:latin typeface="Arial Black" panose="020B0A04020102020204" pitchFamily="34" charset="0"/>
              </a:rPr>
              <a:t>пожежу</a:t>
            </a:r>
            <a:r>
              <a:rPr lang="ru-RU" sz="1700" dirty="0">
                <a:latin typeface="Arial Black" panose="020B0A04020102020204" pitchFamily="34" charset="0"/>
              </a:rPr>
              <a:t>.</a:t>
            </a:r>
          </a:p>
          <a:p>
            <a:r>
              <a:rPr lang="ru-RU" sz="1700" dirty="0" err="1">
                <a:latin typeface="Arial Black" panose="020B0A04020102020204" pitchFamily="34" charset="0"/>
              </a:rPr>
              <a:t>Допомога</a:t>
            </a:r>
            <a:r>
              <a:rPr lang="ru-RU" sz="1700" dirty="0">
                <a:latin typeface="Arial Black" panose="020B0A04020102020204" pitchFamily="34" charset="0"/>
              </a:rPr>
              <a:t> за </a:t>
            </a:r>
            <a:r>
              <a:rPr lang="ru-RU" sz="1700" dirty="0" err="1">
                <a:latin typeface="Arial Black" panose="020B0A04020102020204" pitchFamily="34" charset="0"/>
              </a:rPr>
              <a:t>тимчасової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непрацездатності</a:t>
            </a:r>
            <a:r>
              <a:rPr lang="ru-RU" sz="1700" dirty="0">
                <a:latin typeface="Arial Black" panose="020B0A04020102020204" pitchFamily="34" charset="0"/>
              </a:rPr>
              <a:t>, </a:t>
            </a:r>
            <a:r>
              <a:rPr lang="ru-RU" sz="1700" dirty="0" err="1">
                <a:latin typeface="Arial Black" panose="020B0A04020102020204" pitchFamily="34" charset="0"/>
              </a:rPr>
              <a:t>можливість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отримати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картку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лояльності</a:t>
            </a:r>
            <a:r>
              <a:rPr lang="ru-RU" sz="1700" dirty="0">
                <a:latin typeface="Arial Black" panose="020B0A04020102020204" pitchFamily="34" charset="0"/>
              </a:rPr>
              <a:t> (</a:t>
            </a:r>
            <a:r>
              <a:rPr lang="ru-RU" sz="1700" dirty="0" err="1">
                <a:latin typeface="Arial Black" panose="020B0A04020102020204" pitchFamily="34" charset="0"/>
              </a:rPr>
              <a:t>такі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картки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також</a:t>
            </a:r>
            <a:r>
              <a:rPr lang="ru-RU" sz="1700" dirty="0">
                <a:latin typeface="Arial Black" panose="020B0A04020102020204" pitchFamily="34" charset="0"/>
              </a:rPr>
              <a:t> є у </a:t>
            </a:r>
            <a:r>
              <a:rPr lang="ru-RU" sz="1700" dirty="0" err="1">
                <a:latin typeface="Arial Black" panose="020B0A04020102020204" pitchFamily="34" charset="0"/>
              </a:rPr>
              <a:t>ветеранів</a:t>
            </a:r>
            <a:r>
              <a:rPr lang="ru-RU" sz="1700" dirty="0">
                <a:latin typeface="Arial Black" panose="020B0A04020102020204" pitchFamily="34" charset="0"/>
              </a:rPr>
              <a:t> АТО та </a:t>
            </a:r>
            <a:r>
              <a:rPr lang="ru-RU" sz="1700" dirty="0" err="1">
                <a:latin typeface="Arial Black" panose="020B0A04020102020204" pitchFamily="34" charset="0"/>
              </a:rPr>
              <a:t>учасників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бойових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дій</a:t>
            </a:r>
            <a:r>
              <a:rPr lang="ru-RU" sz="1700" dirty="0">
                <a:latin typeface="Arial Black" panose="020B0A04020102020204" pitchFamily="34" charset="0"/>
              </a:rPr>
              <a:t> — вони </a:t>
            </a:r>
            <a:r>
              <a:rPr lang="ru-RU" sz="1700" dirty="0" err="1">
                <a:latin typeface="Arial Black" panose="020B0A04020102020204" pitchFamily="34" charset="0"/>
              </a:rPr>
              <a:t>дають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можливість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отримати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знижки</a:t>
            </a:r>
            <a:r>
              <a:rPr lang="ru-RU" sz="1700" dirty="0">
                <a:latin typeface="Arial Black" panose="020B0A04020102020204" pitchFamily="34" charset="0"/>
              </a:rPr>
              <a:t> на </a:t>
            </a:r>
            <a:r>
              <a:rPr lang="ru-RU" sz="1700" dirty="0" err="1">
                <a:latin typeface="Arial Black" panose="020B0A04020102020204" pitchFamily="34" charset="0"/>
              </a:rPr>
              <a:t>різні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види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послуг</a:t>
            </a:r>
            <a:r>
              <a:rPr lang="ru-RU" sz="1700" dirty="0">
                <a:latin typeface="Arial Black" panose="020B0A04020102020204" pitchFamily="34" charset="0"/>
              </a:rPr>
              <a:t>). За </a:t>
            </a:r>
            <a:r>
              <a:rPr lang="ru-RU" sz="1700" dirty="0" err="1">
                <a:latin typeface="Arial Black" panose="020B0A04020102020204" pitchFamily="34" charset="0"/>
              </a:rPr>
              <a:t>бажання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громади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добровольцям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від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імені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громади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можуть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призначатися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винагороди</a:t>
            </a:r>
            <a:r>
              <a:rPr lang="ru-RU" sz="1700" dirty="0">
                <a:latin typeface="Arial Black" panose="020B0A04020102020204" pitchFamily="34" charset="0"/>
              </a:rPr>
              <a:t> — у тому </a:t>
            </a:r>
            <a:r>
              <a:rPr lang="ru-RU" sz="1700" dirty="0" err="1">
                <a:latin typeface="Arial Black" panose="020B0A04020102020204" pitchFamily="34" charset="0"/>
              </a:rPr>
              <a:t>розмірі</a:t>
            </a:r>
            <a:r>
              <a:rPr lang="ru-RU" sz="1700" dirty="0">
                <a:latin typeface="Arial Black" panose="020B0A04020102020204" pitchFamily="34" charset="0"/>
              </a:rPr>
              <a:t> та </a:t>
            </a:r>
            <a:r>
              <a:rPr lang="ru-RU" sz="1700" dirty="0" err="1">
                <a:latin typeface="Arial Black" panose="020B0A04020102020204" pitchFamily="34" charset="0"/>
              </a:rPr>
              <a:t>вигляді</a:t>
            </a:r>
            <a:r>
              <a:rPr lang="ru-RU" sz="1700" dirty="0">
                <a:latin typeface="Arial Black" panose="020B0A04020102020204" pitchFamily="34" charset="0"/>
              </a:rPr>
              <a:t>, </a:t>
            </a:r>
            <a:r>
              <a:rPr lang="ru-RU" sz="1700" dirty="0" err="1">
                <a:latin typeface="Arial Black" panose="020B0A04020102020204" pitchFamily="34" charset="0"/>
              </a:rPr>
              <a:t>який</a:t>
            </a:r>
            <a:r>
              <a:rPr lang="ru-RU" sz="1700" dirty="0">
                <a:latin typeface="Arial Black" panose="020B0A04020102020204" pitchFamily="34" charset="0"/>
              </a:rPr>
              <a:t> </a:t>
            </a:r>
            <a:r>
              <a:rPr lang="ru-RU" sz="1700" dirty="0" err="1">
                <a:latin typeface="Arial Black" panose="020B0A04020102020204" pitchFamily="34" charset="0"/>
              </a:rPr>
              <a:t>визначить</a:t>
            </a:r>
            <a:r>
              <a:rPr lang="ru-RU" sz="1700" dirty="0">
                <a:latin typeface="Arial Black" panose="020B0A04020102020204" pitchFamily="34" charset="0"/>
              </a:rPr>
              <a:t> сама громада.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8F3088F-58DC-46DA-95A8-50093F9BC5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91" y="250109"/>
            <a:ext cx="1682578" cy="1702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809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00099B-79CA-40C3-A73D-2A658920F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            </a:t>
            </a:r>
            <a:r>
              <a:rPr lang="ru-RU" sz="2400" dirty="0" err="1">
                <a:latin typeface="Arial Black" panose="020B0A04020102020204" pitchFamily="34" charset="0"/>
              </a:rPr>
              <a:t>Переваги</a:t>
            </a:r>
            <a:r>
              <a:rPr lang="ru-RU" sz="2400" dirty="0">
                <a:latin typeface="Arial Black" panose="020B0A04020102020204" pitchFamily="34" charset="0"/>
              </a:rPr>
              <a:t> для </a:t>
            </a:r>
            <a:r>
              <a:rPr lang="ru-RU" sz="2400" dirty="0" err="1">
                <a:latin typeface="Arial Black" panose="020B0A04020102020204" pitchFamily="34" charset="0"/>
              </a:rPr>
              <a:t>громади</a:t>
            </a:r>
            <a:r>
              <a:rPr lang="ru-RU" sz="2400" dirty="0">
                <a:latin typeface="Arial Black" panose="020B0A04020102020204" pitchFamily="34" charset="0"/>
              </a:rPr>
              <a:t> </a:t>
            </a:r>
            <a:endParaRPr lang="ru-UA" sz="2400" dirty="0">
              <a:latin typeface="Arial Black" panose="020B0A04020102020204" pitchFamily="34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FD720F7-2ADD-4001-94CA-19FFE3732F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400" dirty="0" err="1">
                <a:latin typeface="Arial Black" panose="020B0A04020102020204" pitchFamily="34" charset="0"/>
              </a:rPr>
              <a:t>Закриття</a:t>
            </a:r>
            <a:r>
              <a:rPr lang="ru-RU" sz="1400" dirty="0">
                <a:latin typeface="Arial Black" panose="020B0A04020102020204" pitchFamily="34" charset="0"/>
              </a:rPr>
              <a:t> </a:t>
            </a:r>
            <a:r>
              <a:rPr lang="ru-RU" sz="1400" dirty="0" err="1">
                <a:latin typeface="Arial Black" panose="020B0A04020102020204" pitchFamily="34" charset="0"/>
              </a:rPr>
              <a:t>питання</a:t>
            </a:r>
            <a:r>
              <a:rPr lang="ru-RU" sz="1400" dirty="0">
                <a:latin typeface="Arial Black" panose="020B0A04020102020204" pitchFamily="34" charset="0"/>
              </a:rPr>
              <a:t> </a:t>
            </a:r>
            <a:r>
              <a:rPr lang="ru-RU" sz="1400" dirty="0" err="1">
                <a:latin typeface="Arial Black" panose="020B0A04020102020204" pitchFamily="34" charset="0"/>
              </a:rPr>
              <a:t>безпеки</a:t>
            </a:r>
            <a:r>
              <a:rPr lang="ru-RU" sz="1400" dirty="0">
                <a:latin typeface="Arial Black" panose="020B0A04020102020204" pitchFamily="34" charset="0"/>
              </a:rPr>
              <a:t> в </a:t>
            </a:r>
            <a:r>
              <a:rPr lang="ru-RU" sz="1400" dirty="0" err="1">
                <a:latin typeface="Arial Black" panose="020B0A04020102020204" pitchFamily="34" charset="0"/>
              </a:rPr>
              <a:t>громаді</a:t>
            </a:r>
            <a:endParaRPr lang="ru-UA" sz="1400" dirty="0">
              <a:latin typeface="Arial Black" panose="020B0A04020102020204" pitchFamily="34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966E03D-CA96-4ABD-99AA-AD7B4997866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sz="1100" dirty="0" err="1">
                <a:latin typeface="Arial Black" panose="020B0A04020102020204" pitchFamily="34" charset="0"/>
              </a:rPr>
              <a:t>Власна</a:t>
            </a:r>
            <a:r>
              <a:rPr lang="ru-RU" sz="1100" dirty="0">
                <a:latin typeface="Arial Black" panose="020B0A04020102020204" pitchFamily="34" charset="0"/>
              </a:rPr>
              <a:t> бригада </a:t>
            </a:r>
            <a:r>
              <a:rPr lang="ru-RU" sz="1100" dirty="0" err="1">
                <a:latin typeface="Arial Black" panose="020B0A04020102020204" pitchFamily="34" charset="0"/>
              </a:rPr>
              <a:t>швидкого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реагування</a:t>
            </a:r>
            <a:r>
              <a:rPr lang="ru-RU" sz="1100" dirty="0">
                <a:latin typeface="Arial Black" panose="020B0A04020102020204" pitchFamily="34" charset="0"/>
              </a:rPr>
              <a:t>, </a:t>
            </a:r>
            <a:r>
              <a:rPr lang="ru-RU" sz="1100" dirty="0" err="1">
                <a:latin typeface="Arial Black" panose="020B0A04020102020204" pitchFamily="34" charset="0"/>
              </a:rPr>
              <a:t>що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значно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скорочує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термін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прибування</a:t>
            </a:r>
            <a:r>
              <a:rPr lang="ru-RU" sz="1100" dirty="0">
                <a:latin typeface="Arial Black" panose="020B0A04020102020204" pitchFamily="34" charset="0"/>
              </a:rPr>
              <a:t> до </a:t>
            </a:r>
            <a:r>
              <a:rPr lang="ru-RU" sz="1100" dirty="0" err="1">
                <a:latin typeface="Arial Black" panose="020B0A04020102020204" pitchFamily="34" charset="0"/>
              </a:rPr>
              <a:t>місць</a:t>
            </a:r>
            <a:r>
              <a:rPr lang="ru-RU" sz="1100" dirty="0">
                <a:latin typeface="Arial Black" panose="020B0A04020102020204" pitchFamily="34" charset="0"/>
              </a:rPr>
              <a:t>/</a:t>
            </a:r>
            <a:r>
              <a:rPr lang="ru-RU" sz="1100" dirty="0" err="1">
                <a:latin typeface="Arial Black" panose="020B0A04020102020204" pitchFamily="34" charset="0"/>
              </a:rPr>
              <a:t>подій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які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вимагають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швидкого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реагування</a:t>
            </a:r>
            <a:r>
              <a:rPr lang="ru-RU" sz="1100" dirty="0">
                <a:latin typeface="Arial Black" panose="020B0A04020102020204" pitchFamily="34" charset="0"/>
              </a:rPr>
              <a:t>;</a:t>
            </a:r>
          </a:p>
          <a:p>
            <a:r>
              <a:rPr lang="ru-RU" sz="1100" dirty="0" err="1">
                <a:latin typeface="Arial Black" panose="020B0A04020102020204" pitchFamily="34" charset="0"/>
              </a:rPr>
              <a:t>Додаткове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Матеріально-технічне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забезпечення</a:t>
            </a:r>
            <a:r>
              <a:rPr lang="ru-RU" sz="1100" dirty="0">
                <a:latin typeface="Arial Black" panose="020B0A04020102020204" pitchFamily="34" charset="0"/>
              </a:rPr>
              <a:t>, </a:t>
            </a:r>
            <a:r>
              <a:rPr lang="ru-RU" sz="1100" dirty="0" err="1">
                <a:latin typeface="Arial Black" panose="020B0A04020102020204" pitchFamily="34" charset="0"/>
              </a:rPr>
              <a:t>Наявність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відповідної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техніки</a:t>
            </a:r>
            <a:r>
              <a:rPr lang="ru-RU" sz="1100" dirty="0">
                <a:latin typeface="Arial Black" panose="020B0A04020102020204" pitchFamily="34" charset="0"/>
              </a:rPr>
              <a:t>, </a:t>
            </a:r>
            <a:r>
              <a:rPr lang="ru-RU" sz="1100" dirty="0" err="1">
                <a:latin typeface="Arial Black" panose="020B0A04020102020204" pitchFamily="34" charset="0"/>
              </a:rPr>
              <a:t>обладнання</a:t>
            </a:r>
            <a:r>
              <a:rPr lang="ru-RU" sz="1100" dirty="0">
                <a:latin typeface="Arial Black" panose="020B0A04020102020204" pitchFamily="34" charset="0"/>
              </a:rPr>
              <a:t> ;</a:t>
            </a:r>
          </a:p>
          <a:p>
            <a:r>
              <a:rPr lang="ru-RU" sz="1100" dirty="0" err="1">
                <a:latin typeface="Arial Black" panose="020B0A04020102020204" pitchFamily="34" charset="0"/>
              </a:rPr>
              <a:t>Консолідація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зусиль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жителів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громади</a:t>
            </a:r>
            <a:r>
              <a:rPr lang="ru-RU" sz="1100" dirty="0">
                <a:latin typeface="Arial Black" panose="020B0A04020102020204" pitchFamily="34" charset="0"/>
              </a:rPr>
              <a:t> у </a:t>
            </a:r>
            <a:r>
              <a:rPr lang="ru-RU" sz="1100" dirty="0" err="1">
                <a:latin typeface="Arial Black" panose="020B0A04020102020204" pitchFamily="34" charset="0"/>
              </a:rPr>
              <a:t>вирішенні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внутрішніх</a:t>
            </a:r>
            <a:r>
              <a:rPr lang="ru-RU" sz="1100" dirty="0">
                <a:latin typeface="Arial Black" panose="020B0A04020102020204" pitchFamily="34" charset="0"/>
              </a:rPr>
              <a:t> проблем </a:t>
            </a:r>
            <a:r>
              <a:rPr lang="ru-RU" sz="1100" dirty="0" err="1">
                <a:latin typeface="Arial Black" panose="020B0A04020102020204" pitchFamily="34" charset="0"/>
              </a:rPr>
              <a:t>громади</a:t>
            </a:r>
            <a:r>
              <a:rPr lang="ru-RU" sz="1100" dirty="0">
                <a:latin typeface="Arial Black" panose="020B0A04020102020204" pitchFamily="34" charset="0"/>
              </a:rPr>
              <a:t>,  </a:t>
            </a:r>
            <a:r>
              <a:rPr lang="ru-RU" sz="1100" dirty="0" err="1">
                <a:latin typeface="Arial Black" panose="020B0A04020102020204" pitchFamily="34" charset="0"/>
              </a:rPr>
              <a:t>залученість</a:t>
            </a:r>
            <a:r>
              <a:rPr lang="ru-RU" sz="1100" dirty="0">
                <a:latin typeface="Arial Black" panose="020B0A04020102020204" pitchFamily="34" charset="0"/>
              </a:rPr>
              <a:t> до </a:t>
            </a:r>
            <a:r>
              <a:rPr lang="ru-RU" sz="1100" dirty="0" err="1">
                <a:latin typeface="Arial Black" panose="020B0A04020102020204" pitchFamily="34" charset="0"/>
              </a:rPr>
              <a:t>прийняття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рішень</a:t>
            </a:r>
            <a:r>
              <a:rPr lang="ru-RU" sz="1100" dirty="0">
                <a:latin typeface="Arial Black" panose="020B0A04020102020204" pitchFamily="34" charset="0"/>
              </a:rPr>
              <a:t>;</a:t>
            </a:r>
          </a:p>
          <a:p>
            <a:r>
              <a:rPr lang="ru-RU" sz="1100" dirty="0" err="1">
                <a:latin typeface="Arial Black" panose="020B0A04020102020204" pitchFamily="34" charset="0"/>
              </a:rPr>
              <a:t>Підвищення</a:t>
            </a:r>
            <a:r>
              <a:rPr lang="ru-RU" sz="1100" dirty="0">
                <a:latin typeface="Arial Black" panose="020B0A04020102020204" pitchFamily="34" charset="0"/>
              </a:rPr>
              <a:t> авторитету </a:t>
            </a:r>
            <a:r>
              <a:rPr lang="ru-RU" sz="1100" dirty="0" err="1">
                <a:latin typeface="Arial Black" panose="020B0A04020102020204" pitchFamily="34" charset="0"/>
              </a:rPr>
              <a:t>місцевої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влади</a:t>
            </a:r>
            <a:r>
              <a:rPr lang="ru-RU" sz="1100" dirty="0">
                <a:latin typeface="Arial Black" panose="020B0A04020102020204" pitchFamily="34" charset="0"/>
              </a:rPr>
              <a:t> через </a:t>
            </a:r>
            <a:r>
              <a:rPr lang="ru-RU" sz="1100" dirty="0" err="1">
                <a:latin typeface="Arial Black" panose="020B0A04020102020204" pitchFamily="34" charset="0"/>
              </a:rPr>
              <a:t>підтримку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en-US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добровольчих</a:t>
            </a:r>
            <a:r>
              <a:rPr lang="ru-RU" sz="1100" dirty="0">
                <a:latin typeface="Arial Black" panose="020B0A04020102020204" pitchFamily="34" charset="0"/>
              </a:rPr>
              <a:t> </a:t>
            </a:r>
            <a:r>
              <a:rPr lang="ru-RU" sz="1100" dirty="0" err="1">
                <a:latin typeface="Arial Black" panose="020B0A04020102020204" pitchFamily="34" charset="0"/>
              </a:rPr>
              <a:t>пожежно-рятувальних</a:t>
            </a:r>
            <a:r>
              <a:rPr lang="ru-RU" sz="1100" dirty="0">
                <a:latin typeface="Arial Black" panose="020B0A04020102020204" pitchFamily="34" charset="0"/>
              </a:rPr>
              <a:t> бригад </a:t>
            </a:r>
            <a:r>
              <a:rPr lang="ru-RU" sz="1100" dirty="0" err="1">
                <a:latin typeface="Arial Black" panose="020B0A04020102020204" pitchFamily="34" charset="0"/>
              </a:rPr>
              <a:t>тощо</a:t>
            </a:r>
            <a:r>
              <a:rPr lang="ru-RU" sz="1100" dirty="0">
                <a:latin typeface="Arial Black" panose="020B0A04020102020204" pitchFamily="34" charset="0"/>
              </a:rPr>
              <a:t>.</a:t>
            </a:r>
          </a:p>
          <a:p>
            <a:endParaRPr lang="ru-RU" sz="1100" dirty="0">
              <a:latin typeface="Arial Black" panose="020B0A04020102020204" pitchFamily="34" charset="0"/>
            </a:endParaRPr>
          </a:p>
          <a:p>
            <a:endParaRPr lang="ru-UA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248BFD5-BE16-4E38-AFFD-53073DA1A6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sz="1400" dirty="0" err="1">
                <a:latin typeface="Arial Black" panose="020B0A04020102020204" pitchFamily="34" charset="0"/>
              </a:rPr>
              <a:t>Створення</a:t>
            </a:r>
            <a:r>
              <a:rPr lang="ru-RU" sz="1400" dirty="0">
                <a:latin typeface="Arial Black" panose="020B0A04020102020204" pitchFamily="34" charset="0"/>
              </a:rPr>
              <a:t> </a:t>
            </a:r>
            <a:r>
              <a:rPr lang="ru-RU" sz="1400" dirty="0" err="1">
                <a:latin typeface="Arial Black" panose="020B0A04020102020204" pitchFamily="34" charset="0"/>
              </a:rPr>
              <a:t>окремого</a:t>
            </a:r>
            <a:r>
              <a:rPr lang="ru-RU" sz="1400" dirty="0">
                <a:latin typeface="Arial Black" panose="020B0A04020102020204" pitchFamily="34" charset="0"/>
              </a:rPr>
              <a:t> </a:t>
            </a:r>
            <a:r>
              <a:rPr lang="ru-RU" sz="1400" dirty="0" err="1">
                <a:latin typeface="Arial Black" panose="020B0A04020102020204" pitchFamily="34" charset="0"/>
              </a:rPr>
              <a:t>середовища</a:t>
            </a:r>
            <a:r>
              <a:rPr lang="ru-RU" sz="1400" dirty="0">
                <a:latin typeface="Arial Black" panose="020B0A04020102020204" pitchFamily="34" charset="0"/>
              </a:rPr>
              <a:t> та культурного пласту в </a:t>
            </a:r>
            <a:r>
              <a:rPr lang="ru-RU" sz="1400" dirty="0" err="1">
                <a:latin typeface="Arial Black" panose="020B0A04020102020204" pitchFamily="34" charset="0"/>
              </a:rPr>
              <a:t>громаді</a:t>
            </a:r>
            <a:endParaRPr lang="ru-UA" sz="1400" dirty="0">
              <a:latin typeface="Arial Black" panose="020B0A04020102020204" pitchFamily="34" charset="0"/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2A6A12E-70F0-424B-9E31-C693654BC41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ru-RU" sz="1200" dirty="0" err="1">
                <a:latin typeface="Arial Black" panose="020B0A04020102020204" pitchFamily="34" charset="0"/>
              </a:rPr>
              <a:t>залучення</a:t>
            </a:r>
            <a:r>
              <a:rPr lang="ru-RU" sz="1200" dirty="0"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latin typeface="Arial Black" panose="020B0A04020102020204" pitchFamily="34" charset="0"/>
              </a:rPr>
              <a:t>всіх</a:t>
            </a:r>
            <a:r>
              <a:rPr lang="ru-RU" sz="1200" dirty="0">
                <a:latin typeface="Arial Black" panose="020B0A04020102020204" pitchFamily="34" charset="0"/>
              </a:rPr>
              <a:t> охочих </a:t>
            </a:r>
            <a:r>
              <a:rPr lang="ru-RU" sz="1200" dirty="0" err="1">
                <a:latin typeface="Arial Black" panose="020B0A04020102020204" pitchFamily="34" charset="0"/>
              </a:rPr>
              <a:t>жителів</a:t>
            </a:r>
            <a:r>
              <a:rPr lang="ru-RU" sz="1200" dirty="0"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latin typeface="Arial Black" panose="020B0A04020102020204" pitchFamily="34" charset="0"/>
              </a:rPr>
              <a:t>громади</a:t>
            </a:r>
            <a:r>
              <a:rPr lang="ru-RU" sz="1200" dirty="0">
                <a:latin typeface="Arial Black" panose="020B0A04020102020204" pitchFamily="34" charset="0"/>
              </a:rPr>
              <a:t> до </a:t>
            </a:r>
            <a:r>
              <a:rPr lang="ru-RU" sz="1200" dirty="0" err="1">
                <a:latin typeface="Arial Black" panose="020B0A04020102020204" pitchFamily="34" charset="0"/>
              </a:rPr>
              <a:t>безпекових</a:t>
            </a:r>
            <a:r>
              <a:rPr lang="ru-RU" sz="1200" dirty="0"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latin typeface="Arial Black" panose="020B0A04020102020204" pitchFamily="34" charset="0"/>
              </a:rPr>
              <a:t>процесів</a:t>
            </a:r>
            <a:r>
              <a:rPr lang="ru-RU" sz="1200" dirty="0">
                <a:latin typeface="Arial Black" panose="020B0A04020102020204" pitchFamily="34" charset="0"/>
              </a:rPr>
              <a:t>, </a:t>
            </a:r>
            <a:r>
              <a:rPr lang="ru-RU" sz="1200" dirty="0" err="1">
                <a:latin typeface="Arial Black" panose="020B0A04020102020204" pitchFamily="34" charset="0"/>
              </a:rPr>
              <a:t>створення</a:t>
            </a:r>
            <a:r>
              <a:rPr lang="ru-RU" sz="1200" dirty="0"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latin typeface="Arial Black" panose="020B0A04020102020204" pitchFamily="34" charset="0"/>
              </a:rPr>
              <a:t>окремого</a:t>
            </a:r>
            <a:r>
              <a:rPr lang="ru-RU" sz="1200" dirty="0"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latin typeface="Arial Black" panose="020B0A04020102020204" pitchFamily="34" charset="0"/>
              </a:rPr>
              <a:t>майданчика</a:t>
            </a:r>
            <a:r>
              <a:rPr lang="ru-RU" sz="1200" dirty="0">
                <a:latin typeface="Arial Black" panose="020B0A04020102020204" pitchFamily="34" charset="0"/>
              </a:rPr>
              <a:t> для </a:t>
            </a:r>
            <a:r>
              <a:rPr lang="ru-RU" sz="1200" dirty="0" err="1">
                <a:latin typeface="Arial Black" panose="020B0A04020102020204" pitchFamily="34" charset="0"/>
              </a:rPr>
              <a:t>комунікації</a:t>
            </a:r>
            <a:r>
              <a:rPr lang="ru-RU" sz="1200" dirty="0">
                <a:latin typeface="Arial Black" panose="020B0A04020102020204" pitchFamily="34" charset="0"/>
              </a:rPr>
              <a:t> з жителями;</a:t>
            </a:r>
          </a:p>
          <a:p>
            <a:r>
              <a:rPr lang="ru-RU" sz="1200" dirty="0" err="1">
                <a:latin typeface="Arial Black" panose="020B0A04020102020204" pitchFamily="34" charset="0"/>
              </a:rPr>
              <a:t>Інтеграція</a:t>
            </a:r>
            <a:r>
              <a:rPr lang="ru-RU" sz="1200" dirty="0">
                <a:latin typeface="Arial Black" panose="020B0A04020102020204" pitchFamily="34" charset="0"/>
              </a:rPr>
              <a:t> ВПО до </a:t>
            </a:r>
            <a:r>
              <a:rPr lang="ru-RU" sz="1200" dirty="0" err="1">
                <a:latin typeface="Arial Black" panose="020B0A04020102020204" pitchFamily="34" charset="0"/>
              </a:rPr>
              <a:t>участі</a:t>
            </a:r>
            <a:r>
              <a:rPr lang="ru-RU" sz="1200" dirty="0">
                <a:latin typeface="Arial Black" panose="020B0A04020102020204" pitchFamily="34" charset="0"/>
              </a:rPr>
              <a:t> у </a:t>
            </a:r>
            <a:r>
              <a:rPr lang="ru-RU" sz="1200" dirty="0" err="1">
                <a:latin typeface="Arial Black" panose="020B0A04020102020204" pitchFamily="34" charset="0"/>
              </a:rPr>
              <a:t>вирішенні</a:t>
            </a:r>
            <a:r>
              <a:rPr lang="ru-RU" sz="1200" dirty="0"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latin typeface="Arial Black" panose="020B0A04020102020204" pitchFamily="34" charset="0"/>
              </a:rPr>
              <a:t>соціальних</a:t>
            </a:r>
            <a:r>
              <a:rPr lang="ru-RU" sz="1200" dirty="0">
                <a:latin typeface="Arial Black" panose="020B0A04020102020204" pitchFamily="34" charset="0"/>
              </a:rPr>
              <a:t> проблем </a:t>
            </a:r>
            <a:r>
              <a:rPr lang="ru-RU" sz="1200" dirty="0" err="1">
                <a:latin typeface="Arial Black" panose="020B0A04020102020204" pitchFamily="34" charset="0"/>
              </a:rPr>
              <a:t>громади</a:t>
            </a:r>
            <a:r>
              <a:rPr lang="ru-RU" sz="1200" dirty="0">
                <a:latin typeface="Arial Black" panose="020B0A04020102020204" pitchFamily="34" charset="0"/>
              </a:rPr>
              <a:t>;</a:t>
            </a:r>
          </a:p>
          <a:p>
            <a:r>
              <a:rPr lang="ru-RU" sz="1200" dirty="0" err="1">
                <a:latin typeface="Arial Black" panose="020B0A04020102020204" pitchFamily="34" charset="0"/>
              </a:rPr>
              <a:t>Залученість</a:t>
            </a:r>
            <a:r>
              <a:rPr lang="ru-RU" sz="1200" dirty="0">
                <a:latin typeface="Arial Black" panose="020B0A04020102020204" pitchFamily="34" charset="0"/>
              </a:rPr>
              <a:t> </a:t>
            </a:r>
            <a:r>
              <a:rPr lang="ru-RU" sz="1200" dirty="0" err="1">
                <a:latin typeface="Arial Black" panose="020B0A04020102020204" pitchFamily="34" charset="0"/>
              </a:rPr>
              <a:t>молоді</a:t>
            </a:r>
            <a:r>
              <a:rPr lang="ru-RU" sz="1200" dirty="0">
                <a:latin typeface="Arial Black" panose="020B0A04020102020204" pitchFamily="34" charset="0"/>
              </a:rPr>
              <a:t>, </a:t>
            </a:r>
            <a:r>
              <a:rPr lang="ru-RU" sz="1200" dirty="0" err="1">
                <a:latin typeface="Arial Black" panose="020B0A04020102020204" pitchFamily="34" charset="0"/>
              </a:rPr>
              <a:t>підлітків</a:t>
            </a:r>
            <a:r>
              <a:rPr lang="ru-RU" sz="1200" dirty="0">
                <a:latin typeface="Arial Black" panose="020B0A04020102020204" pitchFamily="34" charset="0"/>
              </a:rPr>
              <a:t> до </a:t>
            </a:r>
            <a:r>
              <a:rPr lang="uk-UA" sz="1200" dirty="0">
                <a:latin typeface="Arial Black" panose="020B0A04020102020204" pitchFamily="34" charset="0"/>
              </a:rPr>
              <a:t>формування суспільної свідомості і громадянської позиції населення щодо забезпечення і дотримання пожежної безпеки;</a:t>
            </a:r>
          </a:p>
          <a:p>
            <a:r>
              <a:rPr lang="uk-UA" sz="1200" dirty="0">
                <a:latin typeface="Arial Black" panose="020B0A04020102020204" pitchFamily="34" charset="0"/>
              </a:rPr>
              <a:t>Соціалізація військових які повернуться з фронту.</a:t>
            </a:r>
          </a:p>
          <a:p>
            <a:endParaRPr lang="ru-RU" sz="1200" dirty="0"/>
          </a:p>
          <a:p>
            <a:endParaRPr lang="ru-UA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18F5B22-6548-41C0-802D-AA22DF6678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98" y="277495"/>
            <a:ext cx="1764890" cy="1785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240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F835E2-194F-484D-B62A-6560B1C5C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85800"/>
            <a:ext cx="10394707" cy="1639615"/>
          </a:xfrm>
        </p:spPr>
        <p:txBody>
          <a:bodyPr>
            <a:normAutofit/>
          </a:bodyPr>
          <a:lstStyle/>
          <a:p>
            <a:r>
              <a:rPr lang="ru-RU" sz="3600" dirty="0"/>
              <a:t>                               </a:t>
            </a:r>
            <a:r>
              <a:rPr lang="ru-RU" sz="2700" dirty="0">
                <a:latin typeface="Arial Black" panose="020B0A04020102020204" pitchFamily="34" charset="0"/>
              </a:rPr>
              <a:t>Роль </a:t>
            </a:r>
            <a:r>
              <a:rPr lang="ru-RU" sz="2700" dirty="0" err="1">
                <a:latin typeface="Arial Black" panose="020B0A04020102020204" pitchFamily="34" charset="0"/>
              </a:rPr>
              <a:t>громадської</a:t>
            </a:r>
            <a:r>
              <a:rPr lang="ru-RU" sz="2700" dirty="0">
                <a:latin typeface="Arial Black" panose="020B0A04020102020204" pitchFamily="34" charset="0"/>
              </a:rPr>
              <a:t> </a:t>
            </a:r>
            <a:r>
              <a:rPr lang="ru-RU" sz="2700" dirty="0" err="1">
                <a:latin typeface="Arial Black" panose="020B0A04020102020204" pitchFamily="34" charset="0"/>
              </a:rPr>
              <a:t>спілки</a:t>
            </a:r>
            <a:r>
              <a:rPr lang="ru-RU" sz="2700" dirty="0">
                <a:latin typeface="Arial Black" panose="020B0A04020102020204" pitchFamily="34" charset="0"/>
              </a:rPr>
              <a:t> </a:t>
            </a:r>
            <a:br>
              <a:rPr lang="ru-RU" sz="2700" dirty="0">
                <a:latin typeface="Arial Black" panose="020B0A04020102020204" pitchFamily="34" charset="0"/>
              </a:rPr>
            </a:br>
            <a:r>
              <a:rPr lang="ru-RU" sz="2700" dirty="0">
                <a:latin typeface="Arial Black" panose="020B0A04020102020204" pitchFamily="34" charset="0"/>
              </a:rPr>
              <a:t>                       «</a:t>
            </a:r>
            <a:r>
              <a:rPr lang="ru-RU" sz="2700" dirty="0" err="1">
                <a:latin typeface="Arial Black" panose="020B0A04020102020204" pitchFamily="34" charset="0"/>
              </a:rPr>
              <a:t>пожежні-рятувальники</a:t>
            </a:r>
            <a:r>
              <a:rPr lang="ru-RU" sz="2700" dirty="0">
                <a:latin typeface="Arial Black" panose="020B0A04020102020204" pitchFamily="34" charset="0"/>
              </a:rPr>
              <a:t> </a:t>
            </a:r>
            <a:r>
              <a:rPr lang="ru-RU" sz="2700" dirty="0" err="1">
                <a:latin typeface="Arial Black" panose="020B0A04020102020204" pitchFamily="34" charset="0"/>
              </a:rPr>
              <a:t>україни</a:t>
            </a:r>
            <a:r>
              <a:rPr lang="ru-RU" sz="2700" dirty="0">
                <a:latin typeface="Arial Black" panose="020B0A04020102020204" pitchFamily="34" charset="0"/>
              </a:rPr>
              <a:t>»</a:t>
            </a:r>
            <a:endParaRPr lang="ru-UA" sz="2700" dirty="0">
              <a:latin typeface="Arial Black" panose="020B0A04020102020204" pitchFamily="34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7ABA9D-7B34-4C04-852F-D9D3F1582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3996" y="2609193"/>
            <a:ext cx="10394707" cy="1639614"/>
          </a:xfrm>
        </p:spPr>
        <p:txBody>
          <a:bodyPr>
            <a:normAutofit fontScale="25000" lnSpcReduction="20000"/>
          </a:bodyPr>
          <a:lstStyle/>
          <a:p>
            <a:pPr marL="342900" indent="-342900">
              <a:buFontTx/>
              <a:buChar char="-"/>
            </a:pP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Сприяння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у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формуванні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підготовці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оснащенні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забезпеченні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добровільних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пожежно-рятувальних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бригад в громадах;</a:t>
            </a:r>
          </a:p>
          <a:p>
            <a:pPr marL="342900" indent="-342900">
              <a:buFontTx/>
              <a:buChar char="-"/>
            </a:pP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Участь громад в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міжнародних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донорських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проєктах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що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фінансують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процес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створення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добровільних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бригад;</a:t>
            </a:r>
          </a:p>
          <a:p>
            <a:pPr marL="342900" indent="-342900">
              <a:buFontTx/>
              <a:buChar char="-"/>
            </a:pP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Входження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до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всеукраїнської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мережі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пожежних-рятувальників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з метою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консолідованої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підтримки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добровольчого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руху;</a:t>
            </a:r>
          </a:p>
          <a:p>
            <a:pPr marL="342900" indent="-342900">
              <a:buFontTx/>
              <a:buChar char="-"/>
            </a:pP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Парнерство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з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закордонними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органами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місцевого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самоврядування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в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частині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реалізації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безпекових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програм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 в громадах;</a:t>
            </a:r>
          </a:p>
          <a:p>
            <a:pPr marL="342900" indent="-342900">
              <a:buFontTx/>
              <a:buChar char="-"/>
            </a:pP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Участь в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пілотних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проєктах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спілки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по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створенню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добровільних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пожежно-рятувальних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бригад в громадах;</a:t>
            </a:r>
          </a:p>
          <a:p>
            <a:pPr marL="342900" indent="-342900">
              <a:buFontTx/>
              <a:buChar char="-"/>
            </a:pP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Участь в заходах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організованих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спілкою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, як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місцевих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регіональних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так і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міжнародних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Arial Black" panose="020B0A04020102020204" pitchFamily="34" charset="0"/>
              </a:rPr>
              <a:t>стажуваннях</a:t>
            </a:r>
            <a:r>
              <a:rPr lang="ru-RU" sz="5600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marL="342900" indent="-342900">
              <a:buFontTx/>
              <a:buChar char="-"/>
            </a:pPr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F9E1C24-9219-4DAD-A2FA-8F2594B511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98" y="250074"/>
            <a:ext cx="2050925" cy="2075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96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3120F0-2DBF-4AC8-901E-C207778A2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                                        </a:t>
            </a:r>
            <a:r>
              <a:rPr lang="ru-RU" sz="2400" dirty="0" err="1">
                <a:latin typeface="Arial Black" panose="020B0A04020102020204" pitchFamily="34" charset="0"/>
              </a:rPr>
              <a:t>Контакти</a:t>
            </a:r>
            <a:r>
              <a:rPr lang="ru-RU" sz="2400" dirty="0">
                <a:latin typeface="Arial Black" panose="020B0A04020102020204" pitchFamily="34" charset="0"/>
              </a:rPr>
              <a:t> </a:t>
            </a:r>
            <a:r>
              <a:rPr lang="ru-RU" sz="2400" dirty="0" err="1">
                <a:latin typeface="Arial Black" panose="020B0A04020102020204" pitchFamily="34" charset="0"/>
              </a:rPr>
              <a:t>Громадської</a:t>
            </a:r>
            <a:r>
              <a:rPr lang="ru-RU" sz="2400" dirty="0">
                <a:latin typeface="Arial Black" panose="020B0A04020102020204" pitchFamily="34" charset="0"/>
              </a:rPr>
              <a:t> </a:t>
            </a:r>
            <a:r>
              <a:rPr lang="ru-RU" sz="2400" dirty="0" err="1">
                <a:latin typeface="Arial Black" panose="020B0A04020102020204" pitchFamily="34" charset="0"/>
              </a:rPr>
              <a:t>спілки</a:t>
            </a:r>
            <a:r>
              <a:rPr lang="ru-RU" sz="2400" dirty="0">
                <a:latin typeface="Arial Black" panose="020B0A04020102020204" pitchFamily="34" charset="0"/>
              </a:rPr>
              <a:t/>
            </a:r>
            <a:br>
              <a:rPr lang="ru-RU" sz="2400" dirty="0">
                <a:latin typeface="Arial Black" panose="020B0A04020102020204" pitchFamily="34" charset="0"/>
              </a:rPr>
            </a:br>
            <a:r>
              <a:rPr lang="ru-RU" sz="2400" dirty="0">
                <a:latin typeface="Arial Black" panose="020B0A04020102020204" pitchFamily="34" charset="0"/>
              </a:rPr>
              <a:t>                               «</a:t>
            </a:r>
            <a:r>
              <a:rPr lang="ru-RU" sz="2400" dirty="0" err="1">
                <a:latin typeface="Arial Black" panose="020B0A04020102020204" pitchFamily="34" charset="0"/>
              </a:rPr>
              <a:t>Пожежні-Рятувальники</a:t>
            </a:r>
            <a:r>
              <a:rPr lang="ru-RU" sz="2400" dirty="0">
                <a:latin typeface="Arial Black" panose="020B0A04020102020204" pitchFamily="34" charset="0"/>
              </a:rPr>
              <a:t> </a:t>
            </a:r>
            <a:r>
              <a:rPr lang="ru-RU" sz="2400" dirty="0" err="1">
                <a:latin typeface="Arial Black" panose="020B0A04020102020204" pitchFamily="34" charset="0"/>
              </a:rPr>
              <a:t>України</a:t>
            </a:r>
            <a:r>
              <a:rPr lang="ru-RU" sz="2400" dirty="0">
                <a:latin typeface="Arial Black" panose="020B0A04020102020204" pitchFamily="34" charset="0"/>
              </a:rPr>
              <a:t>»</a:t>
            </a:r>
            <a:endParaRPr lang="ru-UA" sz="2400" dirty="0">
              <a:latin typeface="Arial Black" panose="020B0A040201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05F4DD-9C3C-46F7-A6E0-70BE46B544CC}"/>
              </a:ext>
            </a:extLst>
          </p:cNvPr>
          <p:cNvSpPr txBox="1"/>
          <p:nvPr/>
        </p:nvSpPr>
        <p:spPr>
          <a:xfrm>
            <a:off x="2380734" y="2776152"/>
            <a:ext cx="820488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latin typeface="Arial Black" panose="020B0A04020102020204" pitchFamily="34" charset="0"/>
              </a:rPr>
              <a:t>Керівник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Гасек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Ігор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Віталійович</a:t>
            </a:r>
            <a:endParaRPr lang="ru-RU" dirty="0">
              <a:latin typeface="Arial Black" panose="020B0A04020102020204" pitchFamily="34" charset="0"/>
            </a:endParaRPr>
          </a:p>
          <a:p>
            <a:endParaRPr lang="ru-RU" dirty="0">
              <a:latin typeface="Arial Black" panose="020B0A04020102020204" pitchFamily="34" charset="0"/>
            </a:endParaRPr>
          </a:p>
          <a:p>
            <a:r>
              <a:rPr lang="ru-RU" dirty="0">
                <a:latin typeface="Arial Black" panose="020B0A04020102020204" pitchFamily="34" charset="0"/>
              </a:rPr>
              <a:t>Тел. +380504620644, +380734620644 </a:t>
            </a:r>
          </a:p>
          <a:p>
            <a:r>
              <a:rPr lang="en-US" dirty="0">
                <a:latin typeface="Arial Black" panose="020B0A04020102020204" pitchFamily="34" charset="0"/>
              </a:rPr>
              <a:t>E-mail</a:t>
            </a:r>
            <a:r>
              <a:rPr lang="ru-RU" dirty="0">
                <a:latin typeface="Arial Black" panose="020B0A04020102020204" pitchFamily="34" charset="0"/>
              </a:rPr>
              <a:t>: </a:t>
            </a:r>
            <a:r>
              <a:rPr lang="en-US" dirty="0">
                <a:latin typeface="Arial Black" panose="020B0A04020102020204" pitchFamily="34" charset="0"/>
              </a:rPr>
              <a:t> apdkukr@gmail.com</a:t>
            </a:r>
            <a:endParaRPr lang="ru-RU" dirty="0">
              <a:latin typeface="Arial Black" panose="020B0A04020102020204" pitchFamily="34" charset="0"/>
            </a:endParaRPr>
          </a:p>
          <a:p>
            <a:endParaRPr lang="ru-RU" dirty="0">
              <a:latin typeface="Arial Black" panose="020B0A04020102020204" pitchFamily="34" charset="0"/>
            </a:endParaRPr>
          </a:p>
          <a:p>
            <a:r>
              <a:rPr lang="ru-RU" dirty="0">
                <a:latin typeface="Arial Black" panose="020B0A04020102020204" pitchFamily="34" charset="0"/>
              </a:rPr>
              <a:t>Адреса: </a:t>
            </a:r>
            <a:r>
              <a:rPr lang="ru-RU" dirty="0" err="1">
                <a:latin typeface="Arial Black" panose="020B0A04020102020204" pitchFamily="34" charset="0"/>
              </a:rPr>
              <a:t>м.Київ</a:t>
            </a:r>
            <a:r>
              <a:rPr lang="ru-RU" dirty="0">
                <a:latin typeface="Arial Black" panose="020B0A04020102020204" pitchFamily="34" charset="0"/>
              </a:rPr>
              <a:t>, </a:t>
            </a:r>
            <a:r>
              <a:rPr lang="ru-RU" dirty="0" err="1">
                <a:latin typeface="Arial Black" panose="020B0A04020102020204" pitchFamily="34" charset="0"/>
              </a:rPr>
              <a:t>вулиця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Вишгородська</a:t>
            </a:r>
            <a:r>
              <a:rPr lang="ru-RU" dirty="0">
                <a:latin typeface="Arial Black" panose="020B0A04020102020204" pitchFamily="34" charset="0"/>
              </a:rPr>
              <a:t>, 21</a:t>
            </a:r>
          </a:p>
          <a:p>
            <a:endParaRPr lang="ru-RU" dirty="0">
              <a:latin typeface="Arial Black" panose="020B0A04020102020204" pitchFamily="34" charset="0"/>
            </a:endParaRPr>
          </a:p>
          <a:p>
            <a:r>
              <a:rPr lang="ru-RU" dirty="0" err="1">
                <a:latin typeface="Arial Black" panose="020B0A04020102020204" pitchFamily="34" charset="0"/>
              </a:rPr>
              <a:t>Посилання</a:t>
            </a:r>
            <a:r>
              <a:rPr lang="ru-RU" dirty="0">
                <a:latin typeface="Arial Black" panose="020B0A04020102020204" pitchFamily="34" charset="0"/>
              </a:rPr>
              <a:t> на нашу </a:t>
            </a:r>
            <a:r>
              <a:rPr lang="ru-RU" dirty="0" err="1">
                <a:latin typeface="Arial Black" panose="020B0A04020102020204" pitchFamily="34" charset="0"/>
              </a:rPr>
              <a:t>офіційну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сторінку</a:t>
            </a:r>
            <a:r>
              <a:rPr lang="ru-RU" dirty="0">
                <a:latin typeface="Arial Black" panose="020B0A04020102020204" pitchFamily="34" charset="0"/>
              </a:rPr>
              <a:t> в </a:t>
            </a:r>
            <a:r>
              <a:rPr lang="ru-RU" dirty="0" err="1">
                <a:latin typeface="Arial Black" panose="020B0A04020102020204" pitchFamily="34" charset="0"/>
              </a:rPr>
              <a:t>мережі</a:t>
            </a:r>
            <a:r>
              <a:rPr lang="ru-RU" dirty="0">
                <a:latin typeface="Arial Black" panose="020B0A04020102020204" pitchFamily="34" charset="0"/>
              </a:rPr>
              <a:t> Фейсбук: </a:t>
            </a:r>
            <a:r>
              <a:rPr lang="en-US" dirty="0">
                <a:latin typeface="Arial Black" panose="020B0A04020102020204" pitchFamily="34" charset="0"/>
                <a:hlinkClick r:id="rId2"/>
              </a:rPr>
              <a:t>https://www.facebook.com/profile.php?id=100090564167048&amp;mibextid=LQQJ4d</a:t>
            </a:r>
            <a:endParaRPr lang="ru-RU" dirty="0">
              <a:latin typeface="Arial Black" panose="020B0A04020102020204" pitchFamily="34" charset="0"/>
            </a:endParaRP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C7119A8-1F03-43AF-A2B5-EF8421AEC2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94" y="250109"/>
            <a:ext cx="2050925" cy="2075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0370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615</TotalTime>
  <Words>581</Words>
  <Application>Microsoft Office PowerPoint</Application>
  <PresentationFormat>Широкоэкранный</PresentationFormat>
  <Paragraphs>72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 Black</vt:lpstr>
      <vt:lpstr>Corbel</vt:lpstr>
      <vt:lpstr>Базис</vt:lpstr>
      <vt:lpstr>перспективи РОЗВИТКУ ДОБРОВОЛЬЧОГО пожежно-рятувального руху в україні</vt:lpstr>
      <vt:lpstr>Реалізується ГРОМАДСЬКОЮ СПІЛКОЮ  «ПОЖЕЖНІ-РЯТУВАЛЬНИКИ УКРАЇНИ»</vt:lpstr>
      <vt:lpstr>Головною метою діяльності громадської спілки є організація добровільної пожежної охорони в україні , задоволення суспільних потреб у сфері цивільного захисту та пожежної безпеки</vt:lpstr>
      <vt:lpstr>Умови формування добровільних  пожежно-рятувальних команд</vt:lpstr>
      <vt:lpstr>                                  Що отримує доброволець за свою роботу? </vt:lpstr>
      <vt:lpstr>             Переваги для громади </vt:lpstr>
      <vt:lpstr>                               Роль громадської спілки                         «пожежні-рятувальники україни»</vt:lpstr>
      <vt:lpstr>                                        Контакти Громадської спілки                                «Пожежні-Рятувальники України»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СТРАТЕГІЯ РОЗВИТКУ ДОБРОВОЛЬЧОГО пожежного руху в україні</dc:title>
  <dc:creator>Acer</dc:creator>
  <cp:lastModifiedBy>Image&amp;Matros ®</cp:lastModifiedBy>
  <cp:revision>6</cp:revision>
  <dcterms:created xsi:type="dcterms:W3CDTF">2023-03-14T06:40:39Z</dcterms:created>
  <dcterms:modified xsi:type="dcterms:W3CDTF">2023-08-23T17:12:01Z</dcterms:modified>
</cp:coreProperties>
</file>