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61_7BDBA4FE.xml" ContentType="application/vnd.ms-powerpoint.comments+xml"/>
  <Override PartName="/ppt/notesSlides/notesSlide15.xml" ContentType="application/vnd.openxmlformats-officedocument.presentationml.notesSlide+xml"/>
  <Override PartName="/ppt/comments/modernComment_162_77B79C31.xml" ContentType="application/vnd.ms-powerpoint.comments+xml"/>
  <Override PartName="/ppt/comments/modernComment_163_4B313789.xml" ContentType="application/vnd.ms-powerpoint.comments+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65"/>
  </p:notesMasterIdLst>
  <p:sldIdLst>
    <p:sldId id="310" r:id="rId3"/>
    <p:sldId id="285" r:id="rId4"/>
    <p:sldId id="375" r:id="rId5"/>
    <p:sldId id="372" r:id="rId6"/>
    <p:sldId id="316" r:id="rId7"/>
    <p:sldId id="329" r:id="rId8"/>
    <p:sldId id="331" r:id="rId9"/>
    <p:sldId id="332" r:id="rId10"/>
    <p:sldId id="328" r:id="rId11"/>
    <p:sldId id="367" r:id="rId12"/>
    <p:sldId id="333" r:id="rId13"/>
    <p:sldId id="334" r:id="rId14"/>
    <p:sldId id="337" r:id="rId15"/>
    <p:sldId id="338" r:id="rId16"/>
    <p:sldId id="317" r:id="rId17"/>
    <p:sldId id="340" r:id="rId18"/>
    <p:sldId id="341" r:id="rId19"/>
    <p:sldId id="339" r:id="rId20"/>
    <p:sldId id="343" r:id="rId21"/>
    <p:sldId id="344" r:id="rId22"/>
    <p:sldId id="376" r:id="rId23"/>
    <p:sldId id="378" r:id="rId24"/>
    <p:sldId id="348" r:id="rId25"/>
    <p:sldId id="349" r:id="rId26"/>
    <p:sldId id="345" r:id="rId27"/>
    <p:sldId id="347" r:id="rId28"/>
    <p:sldId id="346" r:id="rId29"/>
    <p:sldId id="350" r:id="rId30"/>
    <p:sldId id="320" r:id="rId31"/>
    <p:sldId id="351" r:id="rId32"/>
    <p:sldId id="377" r:id="rId33"/>
    <p:sldId id="379" r:id="rId34"/>
    <p:sldId id="380" r:id="rId35"/>
    <p:sldId id="381" r:id="rId36"/>
    <p:sldId id="383" r:id="rId37"/>
    <p:sldId id="384" r:id="rId38"/>
    <p:sldId id="267" r:id="rId39"/>
    <p:sldId id="321" r:id="rId40"/>
    <p:sldId id="353" r:id="rId41"/>
    <p:sldId id="385" r:id="rId42"/>
    <p:sldId id="352" r:id="rId43"/>
    <p:sldId id="322" r:id="rId44"/>
    <p:sldId id="354" r:id="rId45"/>
    <p:sldId id="368" r:id="rId46"/>
    <p:sldId id="355" r:id="rId47"/>
    <p:sldId id="370" r:id="rId48"/>
    <p:sldId id="356" r:id="rId49"/>
    <p:sldId id="323" r:id="rId50"/>
    <p:sldId id="362" r:id="rId51"/>
    <p:sldId id="361" r:id="rId52"/>
    <p:sldId id="363" r:id="rId53"/>
    <p:sldId id="388" r:id="rId54"/>
    <p:sldId id="387" r:id="rId55"/>
    <p:sldId id="389" r:id="rId56"/>
    <p:sldId id="390" r:id="rId57"/>
    <p:sldId id="360" r:id="rId58"/>
    <p:sldId id="366" r:id="rId59"/>
    <p:sldId id="357" r:id="rId60"/>
    <p:sldId id="386" r:id="rId61"/>
    <p:sldId id="393" r:id="rId62"/>
    <p:sldId id="394" r:id="rId63"/>
    <p:sldId id="307" r:id="rId64"/>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3B280A-4DE2-C7A6-7DFC-27BD0EE40FE2}" name="Ekaterina Reznikova" initials="ER" userId="0f5e1bda3480be8d" providerId="Windows Live"/>
  <p188:author id="{0957451A-6587-3A49-EBE9-B6B75D288446}" name="Автор" initials="M" userId="Автор"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84" autoAdjust="0"/>
    <p:restoredTop sz="85804" autoAdjust="0"/>
  </p:normalViewPr>
  <p:slideViewPr>
    <p:cSldViewPr snapToGrid="0">
      <p:cViewPr varScale="1">
        <p:scale>
          <a:sx n="117" d="100"/>
          <a:sy n="117" d="100"/>
        </p:scale>
        <p:origin x="108"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omments/modernComment_161_7BDBA4FE.xml><?xml version="1.0" encoding="utf-8"?>
<p188:cmLst xmlns:a="http://schemas.openxmlformats.org/drawingml/2006/main" xmlns:r="http://schemas.openxmlformats.org/officeDocument/2006/relationships" xmlns:p188="http://schemas.microsoft.com/office/powerpoint/2018/8/main">
  <p188:cm id="{E7F9E74B-7686-42EA-B65B-3DFA8A7D6212}" authorId="{693B280A-4DE2-C7A6-7DFC-27BD0EE40FE2}" created="2022-12-05T09:29:44.087">
    <ac:txMkLst xmlns:ac="http://schemas.microsoft.com/office/drawing/2013/main/command">
      <pc:docMk xmlns:pc="http://schemas.microsoft.com/office/powerpoint/2013/main/command"/>
      <pc:sldMk xmlns:pc="http://schemas.microsoft.com/office/powerpoint/2013/main/command" cId="2077992190" sldId="353"/>
      <ac:spMk id="13" creationId="{08F4953B-8A93-4C67-813F-16C9601DB6E1}"/>
      <ac:txMk cp="163" len="17">
        <ac:context len="350" hash="3798891850"/>
      </ac:txMk>
    </ac:txMkLst>
    <p188:pos x="2337050" y="909077"/>
    <p188:replyLst>
      <p188:reply id="{93CC3A3E-AE97-47A3-82AF-2715835492AD}" authorId="{0957451A-6587-3A49-EBE9-B6B75D288446}" created="2022-12-08T13:55:31.740">
        <p188:txBody>
          <a:bodyPr/>
          <a:lstStyle/>
          <a:p>
            <a:r>
              <a:rPr lang="uk-UA"/>
              <a:t>додано</a:t>
            </a:r>
          </a:p>
        </p188:txBody>
      </p188:reply>
    </p188:replyLst>
    <p188:txBody>
      <a:bodyPr/>
      <a:lstStyle/>
      <a:p>
        <a:r>
          <a:rPr lang="uk-UA"/>
          <a:t>Розписати, які документи посвідчують це право</a:t>
        </a:r>
      </a:p>
    </p188:txBody>
  </p188:cm>
  <p188:cm id="{95C3C6AA-F313-4BD3-AF39-EEE7B5A14016}" authorId="{693B280A-4DE2-C7A6-7DFC-27BD0EE40FE2}" created="2022-12-05T09:30:16.319">
    <ac:txMkLst xmlns:ac="http://schemas.microsoft.com/office/drawing/2013/main/command">
      <pc:docMk xmlns:pc="http://schemas.microsoft.com/office/powerpoint/2013/main/command"/>
      <pc:sldMk xmlns:pc="http://schemas.microsoft.com/office/powerpoint/2013/main/command" cId="2077992190" sldId="353"/>
      <ac:spMk id="13" creationId="{08F4953B-8A93-4C67-813F-16C9601DB6E1}"/>
      <ac:txMk cp="302" len="46">
        <ac:context len="350" hash="3798891850"/>
      </ac:txMk>
    </ac:txMkLst>
    <p188:pos x="10146236" y="1213877"/>
    <p188:replyLst>
      <p188:reply id="{065DEA4C-B148-41F1-B005-9FF727E907FA}" authorId="{0957451A-6587-3A49-EBE9-B6B75D288446}" created="2022-12-08T13:55:37.088">
        <p188:txBody>
          <a:bodyPr/>
          <a:lstStyle/>
          <a:p>
            <a:r>
              <a:rPr lang="uk-UA"/>
              <a:t>додано</a:t>
            </a:r>
          </a:p>
        </p188:txBody>
      </p188:reply>
    </p188:replyLst>
    <p188:txBody>
      <a:bodyPr/>
      <a:lstStyle/>
      <a:p>
        <a:r>
          <a:rPr lang="uk-UA"/>
          <a:t>Що це за документи теж треба детальніше</a:t>
        </a:r>
      </a:p>
    </p188:txBody>
  </p188:cm>
</p188:cmLst>
</file>

<file path=ppt/comments/modernComment_162_77B79C31.xml><?xml version="1.0" encoding="utf-8"?>
<p188:cmLst xmlns:a="http://schemas.openxmlformats.org/drawingml/2006/main" xmlns:r="http://schemas.openxmlformats.org/officeDocument/2006/relationships" xmlns:p188="http://schemas.microsoft.com/office/powerpoint/2018/8/main">
  <p188:cm id="{48EC8F68-A3A0-47B0-999C-6252E7E01D6F}" authorId="{693B280A-4DE2-C7A6-7DFC-27BD0EE40FE2}" created="2022-12-05T09:31:23.052">
    <ac:txMkLst xmlns:ac="http://schemas.microsoft.com/office/drawing/2013/main/command">
      <pc:docMk xmlns:pc="http://schemas.microsoft.com/office/powerpoint/2013/main/command"/>
      <pc:sldMk xmlns:pc="http://schemas.microsoft.com/office/powerpoint/2013/main/command" cId="2008521777" sldId="354"/>
      <ac:spMk id="7" creationId="{28844941-F342-1AC7-6BB2-A8D35BBDE044}"/>
      <ac:txMk cp="46" len="28">
        <ac:context len="233" hash="2871484951"/>
      </ac:txMk>
    </ac:txMkLst>
    <p188:pos x="7731129" y="289703"/>
    <p188:replyLst>
      <p188:reply id="{45A50F98-CA66-495C-B589-E2FDFE895552}" authorId="{0957451A-6587-3A49-EBE9-B6B75D288446}" created="2022-12-08T13:55:21.177">
        <p188:txBody>
          <a:bodyPr/>
          <a:lstStyle/>
          <a:p>
            <a:r>
              <a:rPr lang="uk-UA"/>
              <a:t>додано</a:t>
            </a:r>
          </a:p>
        </p188:txBody>
      </p188:reply>
    </p188:replyLst>
    <p188:txBody>
      <a:bodyPr/>
      <a:lstStyle/>
      <a:p>
        <a:r>
          <a:rPr lang="uk-UA"/>
          <a:t>Дати конкретні назви документацій</a:t>
        </a:r>
      </a:p>
    </p188:txBody>
  </p188:cm>
</p188:cmLst>
</file>

<file path=ppt/comments/modernComment_163_4B313789.xml><?xml version="1.0" encoding="utf-8"?>
<p188:cmLst xmlns:a="http://schemas.openxmlformats.org/drawingml/2006/main" xmlns:r="http://schemas.openxmlformats.org/officeDocument/2006/relationships" xmlns:p188="http://schemas.microsoft.com/office/powerpoint/2018/8/main">
  <p188:cm id="{C3417826-63FD-463E-97A1-943E4E040812}" authorId="{693B280A-4DE2-C7A6-7DFC-27BD0EE40FE2}" status="resolved" created="2022-12-05T10:51:33.403" complete="100000">
    <ac:txMkLst xmlns:ac="http://schemas.microsoft.com/office/drawing/2013/main/command">
      <pc:docMk xmlns:pc="http://schemas.microsoft.com/office/powerpoint/2013/main/command"/>
      <pc:sldMk xmlns:pc="http://schemas.microsoft.com/office/powerpoint/2013/main/command" cId="1261516681" sldId="355"/>
      <ac:spMk id="7" creationId="{28844941-F342-1AC7-6BB2-A8D35BBDE044}"/>
      <ac:txMk cp="34" len="16">
        <ac:context len="245" hash="2799419645"/>
      </ac:txMk>
    </ac:txMkLst>
    <p188:pos x="5920634" y="297839"/>
    <p188:txBody>
      <a:bodyPr/>
      <a:lstStyle/>
      <a:p>
        <a:r>
          <a:rPr lang="uk-UA"/>
          <a:t>Розказати про процедуру</a:t>
        </a:r>
      </a:p>
    </p188:txBody>
  </p188:cm>
</p188: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7A6482-A3B2-47B7-B978-BB98D27DCA9E}"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uk-UA"/>
        </a:p>
      </dgm:t>
    </dgm:pt>
    <dgm:pt modelId="{4CC4C963-4DD8-477C-BB6A-1B559561A048}">
      <dgm:prSet custT="1"/>
      <dgm:spPr/>
      <dgm:t>
        <a:bodyPr/>
        <a:lstStyle/>
        <a:p>
          <a:r>
            <a:rPr lang="uk-UA" sz="1400" dirty="0">
              <a:latin typeface="Arial" panose="020B0604020202020204" pitchFamily="34" charset="0"/>
              <a:cs typeface="Arial" panose="020B0604020202020204" pitchFamily="34" charset="0"/>
            </a:rPr>
            <a:t>органи державної влади, органи місцевого самоврядування, підприємства, установи та організації, що належать до державної та комунальної власності;</a:t>
          </a:r>
        </a:p>
      </dgm:t>
    </dgm:pt>
    <dgm:pt modelId="{136935D8-7113-4CC5-9F78-84F56C437C38}" type="parTrans" cxnId="{9701D9F8-AF65-4315-964C-A68879E74180}">
      <dgm:prSet/>
      <dgm:spPr/>
      <dgm:t>
        <a:bodyPr/>
        <a:lstStyle/>
        <a:p>
          <a:endParaRPr lang="uk-UA" sz="1400">
            <a:solidFill>
              <a:schemeClr val="tx1"/>
            </a:solidFill>
            <a:latin typeface="Arial" panose="020B0604020202020204" pitchFamily="34" charset="0"/>
            <a:cs typeface="Arial" panose="020B0604020202020204" pitchFamily="34" charset="0"/>
          </a:endParaRPr>
        </a:p>
      </dgm:t>
    </dgm:pt>
    <dgm:pt modelId="{A875508A-27D6-466F-B77B-B5A7D3E406E0}" type="sibTrans" cxnId="{9701D9F8-AF65-4315-964C-A68879E74180}">
      <dgm:prSet/>
      <dgm:spPr/>
      <dgm:t>
        <a:bodyPr/>
        <a:lstStyle/>
        <a:p>
          <a:endParaRPr lang="uk-UA" sz="1400">
            <a:solidFill>
              <a:schemeClr val="tx1"/>
            </a:solidFill>
            <a:latin typeface="Arial" panose="020B0604020202020204" pitchFamily="34" charset="0"/>
            <a:cs typeface="Arial" panose="020B0604020202020204" pitchFamily="34" charset="0"/>
          </a:endParaRPr>
        </a:p>
      </dgm:t>
    </dgm:pt>
    <dgm:pt modelId="{3BA5FCF7-99F6-4F56-8BCC-12C6A9C844C9}">
      <dgm:prSet custT="1"/>
      <dgm:spPr/>
      <dgm:t>
        <a:bodyPr/>
        <a:lstStyle/>
        <a:p>
          <a:r>
            <a:rPr lang="uk-UA" sz="1400">
              <a:latin typeface="Arial" panose="020B0604020202020204" pitchFamily="34" charset="0"/>
              <a:cs typeface="Arial" panose="020B0604020202020204" pitchFamily="34" charset="0"/>
            </a:rPr>
            <a:t>громадські організації осіб з інвалідністю України, їх підприємства (об'єднання), установи та організації</a:t>
          </a:r>
          <a:endParaRPr lang="uk-UA" sz="1400" dirty="0">
            <a:latin typeface="Arial" panose="020B0604020202020204" pitchFamily="34" charset="0"/>
            <a:cs typeface="Arial" panose="020B0604020202020204" pitchFamily="34" charset="0"/>
          </a:endParaRPr>
        </a:p>
      </dgm:t>
    </dgm:pt>
    <dgm:pt modelId="{65753A9E-1A6C-4D1C-9A13-2D5387452BCA}" type="parTrans" cxnId="{770DD9DE-2034-45F6-9D7B-B9400BCAFC56}">
      <dgm:prSet/>
      <dgm:spPr/>
      <dgm:t>
        <a:bodyPr/>
        <a:lstStyle/>
        <a:p>
          <a:endParaRPr lang="uk-UA" sz="1400">
            <a:solidFill>
              <a:schemeClr val="tx1"/>
            </a:solidFill>
            <a:latin typeface="Arial" panose="020B0604020202020204" pitchFamily="34" charset="0"/>
            <a:cs typeface="Arial" panose="020B0604020202020204" pitchFamily="34" charset="0"/>
          </a:endParaRPr>
        </a:p>
      </dgm:t>
    </dgm:pt>
    <dgm:pt modelId="{050E60C7-9DE4-4EFB-AA84-8466C4A39AD0}" type="sibTrans" cxnId="{770DD9DE-2034-45F6-9D7B-B9400BCAFC56}">
      <dgm:prSet/>
      <dgm:spPr/>
      <dgm:t>
        <a:bodyPr/>
        <a:lstStyle/>
        <a:p>
          <a:endParaRPr lang="uk-UA" sz="1400">
            <a:solidFill>
              <a:schemeClr val="tx1"/>
            </a:solidFill>
            <a:latin typeface="Arial" panose="020B0604020202020204" pitchFamily="34" charset="0"/>
            <a:cs typeface="Arial" panose="020B0604020202020204" pitchFamily="34" charset="0"/>
          </a:endParaRPr>
        </a:p>
      </dgm:t>
    </dgm:pt>
    <dgm:pt modelId="{09304CED-A4F9-4F7E-A6EA-D173B38720D5}">
      <dgm:prSet custT="1"/>
      <dgm:spPr/>
      <dgm:t>
        <a:bodyPr/>
        <a:lstStyle/>
        <a:p>
          <a:r>
            <a:rPr lang="uk-UA" sz="1400">
              <a:latin typeface="Arial" panose="020B0604020202020204" pitchFamily="34" charset="0"/>
              <a:cs typeface="Arial" panose="020B0604020202020204" pitchFamily="34" charset="0"/>
            </a:rPr>
            <a:t>релігійні організації України</a:t>
          </a:r>
          <a:endParaRPr lang="uk-UA" sz="1400" dirty="0">
            <a:latin typeface="Arial" panose="020B0604020202020204" pitchFamily="34" charset="0"/>
            <a:cs typeface="Arial" panose="020B0604020202020204" pitchFamily="34" charset="0"/>
          </a:endParaRPr>
        </a:p>
      </dgm:t>
    </dgm:pt>
    <dgm:pt modelId="{514BDA0F-643D-4B98-836C-180CDCFDB611}" type="parTrans" cxnId="{00254FFA-04B9-4C00-B855-4CE4A0B83C30}">
      <dgm:prSet/>
      <dgm:spPr/>
      <dgm:t>
        <a:bodyPr/>
        <a:lstStyle/>
        <a:p>
          <a:endParaRPr lang="uk-UA" sz="1400">
            <a:solidFill>
              <a:schemeClr val="tx1"/>
            </a:solidFill>
            <a:latin typeface="Arial" panose="020B0604020202020204" pitchFamily="34" charset="0"/>
            <a:cs typeface="Arial" panose="020B0604020202020204" pitchFamily="34" charset="0"/>
          </a:endParaRPr>
        </a:p>
      </dgm:t>
    </dgm:pt>
    <dgm:pt modelId="{0E83A954-712B-4BDF-ABA0-00017AFBAC5C}" type="sibTrans" cxnId="{00254FFA-04B9-4C00-B855-4CE4A0B83C30}">
      <dgm:prSet/>
      <dgm:spPr/>
      <dgm:t>
        <a:bodyPr/>
        <a:lstStyle/>
        <a:p>
          <a:endParaRPr lang="uk-UA" sz="1400">
            <a:solidFill>
              <a:schemeClr val="tx1"/>
            </a:solidFill>
            <a:latin typeface="Arial" panose="020B0604020202020204" pitchFamily="34" charset="0"/>
            <a:cs typeface="Arial" panose="020B0604020202020204" pitchFamily="34" charset="0"/>
          </a:endParaRPr>
        </a:p>
      </dgm:t>
    </dgm:pt>
    <dgm:pt modelId="{1EEEDFFC-C024-4351-B114-0DFA8479D8BA}">
      <dgm:prSet custT="1"/>
      <dgm:spPr/>
      <dgm:t>
        <a:bodyPr/>
        <a:lstStyle/>
        <a:p>
          <a:r>
            <a:rPr lang="uk-UA" sz="1400">
              <a:latin typeface="Arial" panose="020B0604020202020204" pitchFamily="34" charset="0"/>
              <a:cs typeface="Arial" panose="020B0604020202020204" pitchFamily="34" charset="0"/>
            </a:rPr>
            <a:t>господарське товариство, залізничного транспорту загального користування</a:t>
          </a:r>
          <a:endParaRPr lang="uk-UA" sz="1400" dirty="0">
            <a:latin typeface="Arial" panose="020B0604020202020204" pitchFamily="34" charset="0"/>
            <a:cs typeface="Arial" panose="020B0604020202020204" pitchFamily="34" charset="0"/>
          </a:endParaRPr>
        </a:p>
      </dgm:t>
    </dgm:pt>
    <dgm:pt modelId="{D63B1043-65C0-45AA-95CB-E90224723311}" type="parTrans" cxnId="{737AA4A8-02B5-43F9-8289-BA985BBF71CE}">
      <dgm:prSet/>
      <dgm:spPr/>
      <dgm:t>
        <a:bodyPr/>
        <a:lstStyle/>
        <a:p>
          <a:endParaRPr lang="uk-UA" sz="1400">
            <a:solidFill>
              <a:schemeClr val="tx1"/>
            </a:solidFill>
            <a:latin typeface="Arial" panose="020B0604020202020204" pitchFamily="34" charset="0"/>
            <a:cs typeface="Arial" panose="020B0604020202020204" pitchFamily="34" charset="0"/>
          </a:endParaRPr>
        </a:p>
      </dgm:t>
    </dgm:pt>
    <dgm:pt modelId="{C3A0B940-0639-42BB-B06A-B90260C4CCC2}" type="sibTrans" cxnId="{737AA4A8-02B5-43F9-8289-BA985BBF71CE}">
      <dgm:prSet/>
      <dgm:spPr/>
      <dgm:t>
        <a:bodyPr/>
        <a:lstStyle/>
        <a:p>
          <a:endParaRPr lang="uk-UA" sz="1400">
            <a:solidFill>
              <a:schemeClr val="tx1"/>
            </a:solidFill>
            <a:latin typeface="Arial" panose="020B0604020202020204" pitchFamily="34" charset="0"/>
            <a:cs typeface="Arial" panose="020B0604020202020204" pitchFamily="34" charset="0"/>
          </a:endParaRPr>
        </a:p>
      </dgm:t>
    </dgm:pt>
    <dgm:pt modelId="{68F161B9-BFB2-41C7-BE56-4246EB013882}">
      <dgm:prSet custT="1"/>
      <dgm:spPr/>
      <dgm:t>
        <a:bodyPr/>
        <a:lstStyle/>
        <a:p>
          <a:r>
            <a:rPr lang="uk-UA" sz="1400">
              <a:latin typeface="Arial" panose="020B0604020202020204" pitchFamily="34" charset="0"/>
              <a:cs typeface="Arial" panose="020B0604020202020204" pitchFamily="34" charset="0"/>
            </a:rPr>
            <a:t>заклади освіти незалежно від форми власності</a:t>
          </a:r>
          <a:endParaRPr lang="uk-UA" sz="1400" dirty="0">
            <a:latin typeface="Arial" panose="020B0604020202020204" pitchFamily="34" charset="0"/>
            <a:cs typeface="Arial" panose="020B0604020202020204" pitchFamily="34" charset="0"/>
          </a:endParaRPr>
        </a:p>
      </dgm:t>
    </dgm:pt>
    <dgm:pt modelId="{3191A6D8-9A88-4FAB-840F-D8FCB88494BA}" type="parTrans" cxnId="{FEE2C5E8-97BF-4D67-9CA8-2471735E6605}">
      <dgm:prSet/>
      <dgm:spPr/>
      <dgm:t>
        <a:bodyPr/>
        <a:lstStyle/>
        <a:p>
          <a:endParaRPr lang="uk-UA" sz="1400">
            <a:solidFill>
              <a:schemeClr val="tx1"/>
            </a:solidFill>
            <a:latin typeface="Arial" panose="020B0604020202020204" pitchFamily="34" charset="0"/>
            <a:cs typeface="Arial" panose="020B0604020202020204" pitchFamily="34" charset="0"/>
          </a:endParaRPr>
        </a:p>
      </dgm:t>
    </dgm:pt>
    <dgm:pt modelId="{BAF3B3CD-AA61-493A-9AAE-A555E61F740A}" type="sibTrans" cxnId="{FEE2C5E8-97BF-4D67-9CA8-2471735E6605}">
      <dgm:prSet/>
      <dgm:spPr/>
      <dgm:t>
        <a:bodyPr/>
        <a:lstStyle/>
        <a:p>
          <a:endParaRPr lang="uk-UA" sz="1400">
            <a:solidFill>
              <a:schemeClr val="tx1"/>
            </a:solidFill>
            <a:latin typeface="Arial" panose="020B0604020202020204" pitchFamily="34" charset="0"/>
            <a:cs typeface="Arial" panose="020B0604020202020204" pitchFamily="34" charset="0"/>
          </a:endParaRPr>
        </a:p>
      </dgm:t>
    </dgm:pt>
    <dgm:pt modelId="{85447605-D76F-490B-A76E-656EF81FD787}">
      <dgm:prSet custT="1"/>
      <dgm:spPr/>
      <dgm:t>
        <a:bodyPr/>
        <a:lstStyle/>
        <a:p>
          <a:r>
            <a:rPr lang="uk-UA" sz="1400">
              <a:latin typeface="Arial" panose="020B0604020202020204" pitchFamily="34" charset="0"/>
              <a:cs typeface="Arial" panose="020B0604020202020204" pitchFamily="34" charset="0"/>
            </a:rPr>
            <a:t>співвласники багатоквартирного будинку для обслуговування такого будинку </a:t>
          </a:r>
          <a:endParaRPr lang="uk-UA" sz="1400" dirty="0">
            <a:latin typeface="Arial" panose="020B0604020202020204" pitchFamily="34" charset="0"/>
            <a:cs typeface="Arial" panose="020B0604020202020204" pitchFamily="34" charset="0"/>
          </a:endParaRPr>
        </a:p>
      </dgm:t>
    </dgm:pt>
    <dgm:pt modelId="{2F1F022C-DAAE-4185-A3C5-E8D6A6BA54A3}" type="parTrans" cxnId="{3980BBF7-9F57-4AAC-90C8-3FBE04C08F3E}">
      <dgm:prSet/>
      <dgm:spPr/>
      <dgm:t>
        <a:bodyPr/>
        <a:lstStyle/>
        <a:p>
          <a:endParaRPr lang="uk-UA" sz="1400">
            <a:solidFill>
              <a:schemeClr val="tx1"/>
            </a:solidFill>
            <a:latin typeface="Arial" panose="020B0604020202020204" pitchFamily="34" charset="0"/>
            <a:cs typeface="Arial" panose="020B0604020202020204" pitchFamily="34" charset="0"/>
          </a:endParaRPr>
        </a:p>
      </dgm:t>
    </dgm:pt>
    <dgm:pt modelId="{1D51BAFA-1957-4211-9174-0BFD0A622468}" type="sibTrans" cxnId="{3980BBF7-9F57-4AAC-90C8-3FBE04C08F3E}">
      <dgm:prSet/>
      <dgm:spPr/>
      <dgm:t>
        <a:bodyPr/>
        <a:lstStyle/>
        <a:p>
          <a:endParaRPr lang="uk-UA" sz="1400">
            <a:solidFill>
              <a:schemeClr val="tx1"/>
            </a:solidFill>
            <a:latin typeface="Arial" panose="020B0604020202020204" pitchFamily="34" charset="0"/>
            <a:cs typeface="Arial" panose="020B0604020202020204" pitchFamily="34" charset="0"/>
          </a:endParaRPr>
        </a:p>
      </dgm:t>
    </dgm:pt>
    <dgm:pt modelId="{A7790836-8FE2-4B39-89AE-999549BA6166}">
      <dgm:prSet custT="1"/>
      <dgm:spPr/>
      <dgm:t>
        <a:bodyPr/>
        <a:lstStyle/>
        <a:p>
          <a:r>
            <a:rPr lang="uk-UA" sz="1400">
              <a:latin typeface="Arial" panose="020B0604020202020204" pitchFamily="34" charset="0"/>
              <a:cs typeface="Arial" panose="020B0604020202020204" pitchFamily="34" charset="0"/>
            </a:rPr>
            <a:t>оператор газотранспортної системи, оператор газосховища та оператор системи передачі</a:t>
          </a:r>
          <a:endParaRPr lang="uk-UA" sz="1400" dirty="0">
            <a:latin typeface="Arial" panose="020B0604020202020204" pitchFamily="34" charset="0"/>
            <a:cs typeface="Arial" panose="020B0604020202020204" pitchFamily="34" charset="0"/>
          </a:endParaRPr>
        </a:p>
      </dgm:t>
    </dgm:pt>
    <dgm:pt modelId="{2A817327-896F-4143-94A2-C6D9D44138FB}" type="parTrans" cxnId="{F861F7AF-FF93-45B4-99DB-EFC9BC5C553D}">
      <dgm:prSet/>
      <dgm:spPr/>
      <dgm:t>
        <a:bodyPr/>
        <a:lstStyle/>
        <a:p>
          <a:endParaRPr lang="uk-UA" sz="1400">
            <a:solidFill>
              <a:schemeClr val="tx1"/>
            </a:solidFill>
            <a:latin typeface="Arial" panose="020B0604020202020204" pitchFamily="34" charset="0"/>
            <a:cs typeface="Arial" panose="020B0604020202020204" pitchFamily="34" charset="0"/>
          </a:endParaRPr>
        </a:p>
      </dgm:t>
    </dgm:pt>
    <dgm:pt modelId="{05835D84-FDA6-4A63-9D5F-D4346BB0C0E6}" type="sibTrans" cxnId="{F861F7AF-FF93-45B4-99DB-EFC9BC5C553D}">
      <dgm:prSet/>
      <dgm:spPr/>
      <dgm:t>
        <a:bodyPr/>
        <a:lstStyle/>
        <a:p>
          <a:endParaRPr lang="uk-UA" sz="1400">
            <a:solidFill>
              <a:schemeClr val="tx1"/>
            </a:solidFill>
            <a:latin typeface="Arial" panose="020B0604020202020204" pitchFamily="34" charset="0"/>
            <a:cs typeface="Arial" panose="020B0604020202020204" pitchFamily="34" charset="0"/>
          </a:endParaRPr>
        </a:p>
      </dgm:t>
    </dgm:pt>
    <dgm:pt modelId="{30DA6105-5C42-4D63-AEF5-97216C01219F}">
      <dgm:prSet custT="1"/>
      <dgm:spPr/>
      <dgm:t>
        <a:bodyPr/>
        <a:lstStyle/>
        <a:p>
          <a:r>
            <a:rPr lang="uk-UA" sz="1400">
              <a:latin typeface="Arial" panose="020B0604020202020204" pitchFamily="34" charset="0"/>
              <a:cs typeface="Arial" panose="020B0604020202020204" pitchFamily="34" charset="0"/>
            </a:rPr>
            <a:t>господарські товариства в оборонно-промисловому комплексі</a:t>
          </a:r>
        </a:p>
      </dgm:t>
    </dgm:pt>
    <dgm:pt modelId="{3E20C0A9-5944-4754-8A92-E82EB219620E}" type="parTrans" cxnId="{36FDFB34-7B8D-4940-9658-EAD5F8BB766F}">
      <dgm:prSet/>
      <dgm:spPr/>
      <dgm:t>
        <a:bodyPr/>
        <a:lstStyle/>
        <a:p>
          <a:endParaRPr lang="uk-UA" sz="1400">
            <a:solidFill>
              <a:schemeClr val="tx1"/>
            </a:solidFill>
            <a:latin typeface="Arial" panose="020B0604020202020204" pitchFamily="34" charset="0"/>
            <a:cs typeface="Arial" panose="020B0604020202020204" pitchFamily="34" charset="0"/>
          </a:endParaRPr>
        </a:p>
      </dgm:t>
    </dgm:pt>
    <dgm:pt modelId="{DF9575C0-E828-4BCA-BF06-6A4F6A3565DB}" type="sibTrans" cxnId="{36FDFB34-7B8D-4940-9658-EAD5F8BB766F}">
      <dgm:prSet/>
      <dgm:spPr/>
      <dgm:t>
        <a:bodyPr/>
        <a:lstStyle/>
        <a:p>
          <a:endParaRPr lang="uk-UA" sz="1400">
            <a:solidFill>
              <a:schemeClr val="tx1"/>
            </a:solidFill>
            <a:latin typeface="Arial" panose="020B0604020202020204" pitchFamily="34" charset="0"/>
            <a:cs typeface="Arial" panose="020B0604020202020204" pitchFamily="34" charset="0"/>
          </a:endParaRPr>
        </a:p>
      </dgm:t>
    </dgm:pt>
    <dgm:pt modelId="{9E2E734E-1B8E-4046-A258-748967BC96A9}" type="pres">
      <dgm:prSet presAssocID="{407A6482-A3B2-47B7-B978-BB98D27DCA9E}" presName="diagram" presStyleCnt="0">
        <dgm:presLayoutVars>
          <dgm:dir/>
          <dgm:resizeHandles val="exact"/>
        </dgm:presLayoutVars>
      </dgm:prSet>
      <dgm:spPr/>
    </dgm:pt>
    <dgm:pt modelId="{9DF9C80E-5A0A-4A72-B422-28CA124799E1}" type="pres">
      <dgm:prSet presAssocID="{4CC4C963-4DD8-477C-BB6A-1B559561A048}" presName="node" presStyleLbl="node1" presStyleIdx="0" presStyleCnt="8">
        <dgm:presLayoutVars>
          <dgm:bulletEnabled val="1"/>
        </dgm:presLayoutVars>
      </dgm:prSet>
      <dgm:spPr/>
    </dgm:pt>
    <dgm:pt modelId="{FFD52F7B-FFFA-4CC9-B43A-A06A759A6340}" type="pres">
      <dgm:prSet presAssocID="{A875508A-27D6-466F-B77B-B5A7D3E406E0}" presName="sibTrans" presStyleCnt="0"/>
      <dgm:spPr/>
    </dgm:pt>
    <dgm:pt modelId="{2D4E273D-9149-40E8-9420-8FBAD6B988D2}" type="pres">
      <dgm:prSet presAssocID="{3BA5FCF7-99F6-4F56-8BCC-12C6A9C844C9}" presName="node" presStyleLbl="node1" presStyleIdx="1" presStyleCnt="8">
        <dgm:presLayoutVars>
          <dgm:bulletEnabled val="1"/>
        </dgm:presLayoutVars>
      </dgm:prSet>
      <dgm:spPr/>
    </dgm:pt>
    <dgm:pt modelId="{9FB9CE2D-0895-48E2-BDC4-16F9F5F58B3D}" type="pres">
      <dgm:prSet presAssocID="{050E60C7-9DE4-4EFB-AA84-8466C4A39AD0}" presName="sibTrans" presStyleCnt="0"/>
      <dgm:spPr/>
    </dgm:pt>
    <dgm:pt modelId="{C8481941-EC85-4434-AD24-A3460EB2DA7A}" type="pres">
      <dgm:prSet presAssocID="{09304CED-A4F9-4F7E-A6EA-D173B38720D5}" presName="node" presStyleLbl="node1" presStyleIdx="2" presStyleCnt="8">
        <dgm:presLayoutVars>
          <dgm:bulletEnabled val="1"/>
        </dgm:presLayoutVars>
      </dgm:prSet>
      <dgm:spPr/>
    </dgm:pt>
    <dgm:pt modelId="{9583BA32-7222-493D-A83B-0175EE9A4763}" type="pres">
      <dgm:prSet presAssocID="{0E83A954-712B-4BDF-ABA0-00017AFBAC5C}" presName="sibTrans" presStyleCnt="0"/>
      <dgm:spPr/>
    </dgm:pt>
    <dgm:pt modelId="{111358C5-8778-471B-9A55-FF4BD2DCFCD8}" type="pres">
      <dgm:prSet presAssocID="{1EEEDFFC-C024-4351-B114-0DFA8479D8BA}" presName="node" presStyleLbl="node1" presStyleIdx="3" presStyleCnt="8">
        <dgm:presLayoutVars>
          <dgm:bulletEnabled val="1"/>
        </dgm:presLayoutVars>
      </dgm:prSet>
      <dgm:spPr/>
    </dgm:pt>
    <dgm:pt modelId="{A249B088-F22F-46E8-B2AB-04B3C327CC0F}" type="pres">
      <dgm:prSet presAssocID="{C3A0B940-0639-42BB-B06A-B90260C4CCC2}" presName="sibTrans" presStyleCnt="0"/>
      <dgm:spPr/>
    </dgm:pt>
    <dgm:pt modelId="{70580F17-8936-4955-9FF9-CEDCE59E8F24}" type="pres">
      <dgm:prSet presAssocID="{68F161B9-BFB2-41C7-BE56-4246EB013882}" presName="node" presStyleLbl="node1" presStyleIdx="4" presStyleCnt="8">
        <dgm:presLayoutVars>
          <dgm:bulletEnabled val="1"/>
        </dgm:presLayoutVars>
      </dgm:prSet>
      <dgm:spPr/>
    </dgm:pt>
    <dgm:pt modelId="{E2267574-046D-450D-BD42-DF1DB8965966}" type="pres">
      <dgm:prSet presAssocID="{BAF3B3CD-AA61-493A-9AAE-A555E61F740A}" presName="sibTrans" presStyleCnt="0"/>
      <dgm:spPr/>
    </dgm:pt>
    <dgm:pt modelId="{F3F3A65E-DBED-466E-95C0-EA7D413FA04A}" type="pres">
      <dgm:prSet presAssocID="{85447605-D76F-490B-A76E-656EF81FD787}" presName="node" presStyleLbl="node1" presStyleIdx="5" presStyleCnt="8">
        <dgm:presLayoutVars>
          <dgm:bulletEnabled val="1"/>
        </dgm:presLayoutVars>
      </dgm:prSet>
      <dgm:spPr/>
    </dgm:pt>
    <dgm:pt modelId="{97BA12F2-4409-414C-A7E0-354D881A2B3C}" type="pres">
      <dgm:prSet presAssocID="{1D51BAFA-1957-4211-9174-0BFD0A622468}" presName="sibTrans" presStyleCnt="0"/>
      <dgm:spPr/>
    </dgm:pt>
    <dgm:pt modelId="{C4CC62F8-3149-46DB-8FB9-F2608D71C678}" type="pres">
      <dgm:prSet presAssocID="{A7790836-8FE2-4B39-89AE-999549BA6166}" presName="node" presStyleLbl="node1" presStyleIdx="6" presStyleCnt="8">
        <dgm:presLayoutVars>
          <dgm:bulletEnabled val="1"/>
        </dgm:presLayoutVars>
      </dgm:prSet>
      <dgm:spPr/>
    </dgm:pt>
    <dgm:pt modelId="{B2BCDDDC-7316-48AA-B7FE-FBE7AF818BCF}" type="pres">
      <dgm:prSet presAssocID="{05835D84-FDA6-4A63-9D5F-D4346BB0C0E6}" presName="sibTrans" presStyleCnt="0"/>
      <dgm:spPr/>
    </dgm:pt>
    <dgm:pt modelId="{6D680B06-332F-4A8A-BB0D-97FBCAC3CC16}" type="pres">
      <dgm:prSet presAssocID="{30DA6105-5C42-4D63-AEF5-97216C01219F}" presName="node" presStyleLbl="node1" presStyleIdx="7" presStyleCnt="8">
        <dgm:presLayoutVars>
          <dgm:bulletEnabled val="1"/>
        </dgm:presLayoutVars>
      </dgm:prSet>
      <dgm:spPr/>
    </dgm:pt>
  </dgm:ptLst>
  <dgm:cxnLst>
    <dgm:cxn modelId="{7AD3F31A-39C3-4B28-A40E-C04EEFB8E384}" type="presOf" srcId="{09304CED-A4F9-4F7E-A6EA-D173B38720D5}" destId="{C8481941-EC85-4434-AD24-A3460EB2DA7A}" srcOrd="0" destOrd="0" presId="urn:microsoft.com/office/officeart/2005/8/layout/default"/>
    <dgm:cxn modelId="{DA614C24-FB52-4AFA-B612-FE0C19350A95}" type="presOf" srcId="{85447605-D76F-490B-A76E-656EF81FD787}" destId="{F3F3A65E-DBED-466E-95C0-EA7D413FA04A}" srcOrd="0" destOrd="0" presId="urn:microsoft.com/office/officeart/2005/8/layout/default"/>
    <dgm:cxn modelId="{88F71426-A6D0-4ED4-A371-616B0FE811C6}" type="presOf" srcId="{407A6482-A3B2-47B7-B978-BB98D27DCA9E}" destId="{9E2E734E-1B8E-4046-A258-748967BC96A9}" srcOrd="0" destOrd="0" presId="urn:microsoft.com/office/officeart/2005/8/layout/default"/>
    <dgm:cxn modelId="{36FDFB34-7B8D-4940-9658-EAD5F8BB766F}" srcId="{407A6482-A3B2-47B7-B978-BB98D27DCA9E}" destId="{30DA6105-5C42-4D63-AEF5-97216C01219F}" srcOrd="7" destOrd="0" parTransId="{3E20C0A9-5944-4754-8A92-E82EB219620E}" sibTransId="{DF9575C0-E828-4BCA-BF06-6A4F6A3565DB}"/>
    <dgm:cxn modelId="{BF88243E-141D-47EA-9D8D-870083858A1D}" type="presOf" srcId="{4CC4C963-4DD8-477C-BB6A-1B559561A048}" destId="{9DF9C80E-5A0A-4A72-B422-28CA124799E1}" srcOrd="0" destOrd="0" presId="urn:microsoft.com/office/officeart/2005/8/layout/default"/>
    <dgm:cxn modelId="{A99CC95F-5D97-468F-B79C-0ECF40C7ADA7}" type="presOf" srcId="{68F161B9-BFB2-41C7-BE56-4246EB013882}" destId="{70580F17-8936-4955-9FF9-CEDCE59E8F24}" srcOrd="0" destOrd="0" presId="urn:microsoft.com/office/officeart/2005/8/layout/default"/>
    <dgm:cxn modelId="{57A9A799-9428-4227-A11C-A8A7C44D1129}" type="presOf" srcId="{A7790836-8FE2-4B39-89AE-999549BA6166}" destId="{C4CC62F8-3149-46DB-8FB9-F2608D71C678}" srcOrd="0" destOrd="0" presId="urn:microsoft.com/office/officeart/2005/8/layout/default"/>
    <dgm:cxn modelId="{737AA4A8-02B5-43F9-8289-BA985BBF71CE}" srcId="{407A6482-A3B2-47B7-B978-BB98D27DCA9E}" destId="{1EEEDFFC-C024-4351-B114-0DFA8479D8BA}" srcOrd="3" destOrd="0" parTransId="{D63B1043-65C0-45AA-95CB-E90224723311}" sibTransId="{C3A0B940-0639-42BB-B06A-B90260C4CCC2}"/>
    <dgm:cxn modelId="{F861F7AF-FF93-45B4-99DB-EFC9BC5C553D}" srcId="{407A6482-A3B2-47B7-B978-BB98D27DCA9E}" destId="{A7790836-8FE2-4B39-89AE-999549BA6166}" srcOrd="6" destOrd="0" parTransId="{2A817327-896F-4143-94A2-C6D9D44138FB}" sibTransId="{05835D84-FDA6-4A63-9D5F-D4346BB0C0E6}"/>
    <dgm:cxn modelId="{776A9ABC-AB0F-443F-B203-0C439EADE409}" type="presOf" srcId="{30DA6105-5C42-4D63-AEF5-97216C01219F}" destId="{6D680B06-332F-4A8A-BB0D-97FBCAC3CC16}" srcOrd="0" destOrd="0" presId="urn:microsoft.com/office/officeart/2005/8/layout/default"/>
    <dgm:cxn modelId="{5A6439BF-E85A-4B4F-AAAE-E6313680A39D}" type="presOf" srcId="{1EEEDFFC-C024-4351-B114-0DFA8479D8BA}" destId="{111358C5-8778-471B-9A55-FF4BD2DCFCD8}" srcOrd="0" destOrd="0" presId="urn:microsoft.com/office/officeart/2005/8/layout/default"/>
    <dgm:cxn modelId="{5A321DC7-5D27-4F35-AB05-593F792909D5}" type="presOf" srcId="{3BA5FCF7-99F6-4F56-8BCC-12C6A9C844C9}" destId="{2D4E273D-9149-40E8-9420-8FBAD6B988D2}" srcOrd="0" destOrd="0" presId="urn:microsoft.com/office/officeart/2005/8/layout/default"/>
    <dgm:cxn modelId="{770DD9DE-2034-45F6-9D7B-B9400BCAFC56}" srcId="{407A6482-A3B2-47B7-B978-BB98D27DCA9E}" destId="{3BA5FCF7-99F6-4F56-8BCC-12C6A9C844C9}" srcOrd="1" destOrd="0" parTransId="{65753A9E-1A6C-4D1C-9A13-2D5387452BCA}" sibTransId="{050E60C7-9DE4-4EFB-AA84-8466C4A39AD0}"/>
    <dgm:cxn modelId="{FEE2C5E8-97BF-4D67-9CA8-2471735E6605}" srcId="{407A6482-A3B2-47B7-B978-BB98D27DCA9E}" destId="{68F161B9-BFB2-41C7-BE56-4246EB013882}" srcOrd="4" destOrd="0" parTransId="{3191A6D8-9A88-4FAB-840F-D8FCB88494BA}" sibTransId="{BAF3B3CD-AA61-493A-9AAE-A555E61F740A}"/>
    <dgm:cxn modelId="{3980BBF7-9F57-4AAC-90C8-3FBE04C08F3E}" srcId="{407A6482-A3B2-47B7-B978-BB98D27DCA9E}" destId="{85447605-D76F-490B-A76E-656EF81FD787}" srcOrd="5" destOrd="0" parTransId="{2F1F022C-DAAE-4185-A3C5-E8D6A6BA54A3}" sibTransId="{1D51BAFA-1957-4211-9174-0BFD0A622468}"/>
    <dgm:cxn modelId="{9701D9F8-AF65-4315-964C-A68879E74180}" srcId="{407A6482-A3B2-47B7-B978-BB98D27DCA9E}" destId="{4CC4C963-4DD8-477C-BB6A-1B559561A048}" srcOrd="0" destOrd="0" parTransId="{136935D8-7113-4CC5-9F78-84F56C437C38}" sibTransId="{A875508A-27D6-466F-B77B-B5A7D3E406E0}"/>
    <dgm:cxn modelId="{00254FFA-04B9-4C00-B855-4CE4A0B83C30}" srcId="{407A6482-A3B2-47B7-B978-BB98D27DCA9E}" destId="{09304CED-A4F9-4F7E-A6EA-D173B38720D5}" srcOrd="2" destOrd="0" parTransId="{514BDA0F-643D-4B98-836C-180CDCFDB611}" sibTransId="{0E83A954-712B-4BDF-ABA0-00017AFBAC5C}"/>
    <dgm:cxn modelId="{84C2F16A-8C51-4D7C-85D7-424803DC2401}" type="presParOf" srcId="{9E2E734E-1B8E-4046-A258-748967BC96A9}" destId="{9DF9C80E-5A0A-4A72-B422-28CA124799E1}" srcOrd="0" destOrd="0" presId="urn:microsoft.com/office/officeart/2005/8/layout/default"/>
    <dgm:cxn modelId="{6F621345-3A7E-4362-B207-294CC76DA83A}" type="presParOf" srcId="{9E2E734E-1B8E-4046-A258-748967BC96A9}" destId="{FFD52F7B-FFFA-4CC9-B43A-A06A759A6340}" srcOrd="1" destOrd="0" presId="urn:microsoft.com/office/officeart/2005/8/layout/default"/>
    <dgm:cxn modelId="{B9553F6A-AAD1-468A-B12C-1D8E528E6EE9}" type="presParOf" srcId="{9E2E734E-1B8E-4046-A258-748967BC96A9}" destId="{2D4E273D-9149-40E8-9420-8FBAD6B988D2}" srcOrd="2" destOrd="0" presId="urn:microsoft.com/office/officeart/2005/8/layout/default"/>
    <dgm:cxn modelId="{A87DC07C-8B0E-4B00-A714-59B97DF600FD}" type="presParOf" srcId="{9E2E734E-1B8E-4046-A258-748967BC96A9}" destId="{9FB9CE2D-0895-48E2-BDC4-16F9F5F58B3D}" srcOrd="3" destOrd="0" presId="urn:microsoft.com/office/officeart/2005/8/layout/default"/>
    <dgm:cxn modelId="{9244C88A-8200-4C1C-9287-3EB1668E4048}" type="presParOf" srcId="{9E2E734E-1B8E-4046-A258-748967BC96A9}" destId="{C8481941-EC85-4434-AD24-A3460EB2DA7A}" srcOrd="4" destOrd="0" presId="urn:microsoft.com/office/officeart/2005/8/layout/default"/>
    <dgm:cxn modelId="{3C46A808-2823-40CA-8110-E15E77EF04ED}" type="presParOf" srcId="{9E2E734E-1B8E-4046-A258-748967BC96A9}" destId="{9583BA32-7222-493D-A83B-0175EE9A4763}" srcOrd="5" destOrd="0" presId="urn:microsoft.com/office/officeart/2005/8/layout/default"/>
    <dgm:cxn modelId="{E8DC18E6-BF0A-41B4-A4F1-6DFBB4064374}" type="presParOf" srcId="{9E2E734E-1B8E-4046-A258-748967BC96A9}" destId="{111358C5-8778-471B-9A55-FF4BD2DCFCD8}" srcOrd="6" destOrd="0" presId="urn:microsoft.com/office/officeart/2005/8/layout/default"/>
    <dgm:cxn modelId="{EC7A6A91-7CA0-41B1-BD14-43E12E860723}" type="presParOf" srcId="{9E2E734E-1B8E-4046-A258-748967BC96A9}" destId="{A249B088-F22F-46E8-B2AB-04B3C327CC0F}" srcOrd="7" destOrd="0" presId="urn:microsoft.com/office/officeart/2005/8/layout/default"/>
    <dgm:cxn modelId="{337C444B-FE2F-40BB-9583-8A7C1B96E91A}" type="presParOf" srcId="{9E2E734E-1B8E-4046-A258-748967BC96A9}" destId="{70580F17-8936-4955-9FF9-CEDCE59E8F24}" srcOrd="8" destOrd="0" presId="urn:microsoft.com/office/officeart/2005/8/layout/default"/>
    <dgm:cxn modelId="{5D8A2BC7-0412-4E66-A00C-703B5A782877}" type="presParOf" srcId="{9E2E734E-1B8E-4046-A258-748967BC96A9}" destId="{E2267574-046D-450D-BD42-DF1DB8965966}" srcOrd="9" destOrd="0" presId="urn:microsoft.com/office/officeart/2005/8/layout/default"/>
    <dgm:cxn modelId="{5E1DD150-5691-4058-A54A-AA94DAB420D6}" type="presParOf" srcId="{9E2E734E-1B8E-4046-A258-748967BC96A9}" destId="{F3F3A65E-DBED-466E-95C0-EA7D413FA04A}" srcOrd="10" destOrd="0" presId="urn:microsoft.com/office/officeart/2005/8/layout/default"/>
    <dgm:cxn modelId="{854BE4A8-0BCA-4A48-9FC7-0ACAA102D06B}" type="presParOf" srcId="{9E2E734E-1B8E-4046-A258-748967BC96A9}" destId="{97BA12F2-4409-414C-A7E0-354D881A2B3C}" srcOrd="11" destOrd="0" presId="urn:microsoft.com/office/officeart/2005/8/layout/default"/>
    <dgm:cxn modelId="{512FE2FE-5B63-4ED9-8FEF-B529C8B460FC}" type="presParOf" srcId="{9E2E734E-1B8E-4046-A258-748967BC96A9}" destId="{C4CC62F8-3149-46DB-8FB9-F2608D71C678}" srcOrd="12" destOrd="0" presId="urn:microsoft.com/office/officeart/2005/8/layout/default"/>
    <dgm:cxn modelId="{F6D45C2D-D61A-4E25-BC53-F691AD09E750}" type="presParOf" srcId="{9E2E734E-1B8E-4046-A258-748967BC96A9}" destId="{B2BCDDDC-7316-48AA-B7FE-FBE7AF818BCF}" srcOrd="13" destOrd="0" presId="urn:microsoft.com/office/officeart/2005/8/layout/default"/>
    <dgm:cxn modelId="{A869605F-A5CA-4442-9E3D-752EDC3B66BF}" type="presParOf" srcId="{9E2E734E-1B8E-4046-A258-748967BC96A9}" destId="{6D680B06-332F-4A8A-BB0D-97FBCAC3CC16}"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2AED01-1F64-44B8-8413-76A6799AF772}"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uk-UA"/>
        </a:p>
      </dgm:t>
    </dgm:pt>
    <dgm:pt modelId="{A88B920F-65A5-4F0C-9EFF-71EF0EA3D364}">
      <dgm:prSet custT="1"/>
      <dgm:spPr/>
      <dgm:t>
        <a:bodyPr/>
        <a:lstStyle/>
        <a:p>
          <a:pPr marL="533400" indent="0"/>
          <a:r>
            <a:rPr lang="uk-UA" sz="1600" dirty="0">
              <a:latin typeface="Times New Roman" panose="02020603050405020304" pitchFamily="18" charset="0"/>
              <a:cs typeface="Times New Roman" panose="02020603050405020304" pitchFamily="18" charset="0"/>
            </a:rPr>
            <a:t>Нічого не змінювати, залишатись у постійному користуванні</a:t>
          </a:r>
        </a:p>
      </dgm:t>
    </dgm:pt>
    <dgm:pt modelId="{A634CA91-E436-406C-8426-99B29AAA81D3}" type="parTrans" cxnId="{6F378844-4D6E-4DE4-9ADE-1593C520C242}">
      <dgm:prSet/>
      <dgm:spPr/>
      <dgm:t>
        <a:bodyPr/>
        <a:lstStyle/>
        <a:p>
          <a:endParaRPr lang="uk-UA">
            <a:latin typeface="Times New Roman" panose="02020603050405020304" pitchFamily="18" charset="0"/>
            <a:cs typeface="Times New Roman" panose="02020603050405020304" pitchFamily="18" charset="0"/>
          </a:endParaRPr>
        </a:p>
      </dgm:t>
    </dgm:pt>
    <dgm:pt modelId="{7BC3831E-6513-4455-BCD6-CA8F77C1CEE9}" type="sibTrans" cxnId="{6F378844-4D6E-4DE4-9ADE-1593C520C242}">
      <dgm:prSet/>
      <dgm:spPr/>
      <dgm:t>
        <a:bodyPr/>
        <a:lstStyle/>
        <a:p>
          <a:endParaRPr lang="uk-UA">
            <a:latin typeface="Times New Roman" panose="02020603050405020304" pitchFamily="18" charset="0"/>
            <a:cs typeface="Times New Roman" panose="02020603050405020304" pitchFamily="18" charset="0"/>
          </a:endParaRPr>
        </a:p>
      </dgm:t>
    </dgm:pt>
    <dgm:pt modelId="{0EC4B069-E2D4-4D28-B863-574CF95DEB66}">
      <dgm:prSet custT="1"/>
      <dgm:spPr/>
      <dgm:t>
        <a:bodyPr/>
        <a:lstStyle/>
        <a:p>
          <a:pPr marL="533400" indent="0"/>
          <a:r>
            <a:rPr lang="uk-UA" sz="16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Відмовитись та перейти до оренди</a:t>
          </a:r>
        </a:p>
      </dgm:t>
    </dgm:pt>
    <dgm:pt modelId="{E66688EE-B050-4C84-A062-E9DE7C3BBF29}" type="parTrans" cxnId="{90E5171E-1140-49B4-B57E-D0F8423EBF30}">
      <dgm:prSet/>
      <dgm:spPr/>
      <dgm:t>
        <a:bodyPr/>
        <a:lstStyle/>
        <a:p>
          <a:endParaRPr lang="uk-UA">
            <a:latin typeface="Times New Roman" panose="02020603050405020304" pitchFamily="18" charset="0"/>
            <a:cs typeface="Times New Roman" panose="02020603050405020304" pitchFamily="18" charset="0"/>
          </a:endParaRPr>
        </a:p>
      </dgm:t>
    </dgm:pt>
    <dgm:pt modelId="{31B36189-CED2-4D27-85B0-E260DFE75B4F}" type="sibTrans" cxnId="{90E5171E-1140-49B4-B57E-D0F8423EBF30}">
      <dgm:prSet/>
      <dgm:spPr/>
      <dgm:t>
        <a:bodyPr/>
        <a:lstStyle/>
        <a:p>
          <a:endParaRPr lang="uk-UA">
            <a:latin typeface="Times New Roman" panose="02020603050405020304" pitchFamily="18" charset="0"/>
            <a:cs typeface="Times New Roman" panose="02020603050405020304" pitchFamily="18" charset="0"/>
          </a:endParaRPr>
        </a:p>
      </dgm:t>
    </dgm:pt>
    <dgm:pt modelId="{7D8D1116-EE92-412F-BA75-BD8DEB1FC2C1}">
      <dgm:prSet custT="1"/>
      <dgm:spPr/>
      <dgm:t>
        <a:bodyPr/>
        <a:lstStyle/>
        <a:p>
          <a:pPr marL="533400" indent="0"/>
          <a:r>
            <a:rPr lang="uk-UA" sz="1600" dirty="0">
              <a:latin typeface="Times New Roman" panose="02020603050405020304" pitchFamily="18" charset="0"/>
              <a:cs typeface="Times New Roman" panose="02020603050405020304" pitchFamily="18" charset="0"/>
            </a:rPr>
            <a:t>Купити земельну ділянку із розстроченням платежу</a:t>
          </a:r>
        </a:p>
      </dgm:t>
    </dgm:pt>
    <dgm:pt modelId="{90CB0209-1AEB-457C-AE9D-53C5C52C0E5C}" type="parTrans" cxnId="{DD4012D4-D194-479D-AF0C-F93737882EBE}">
      <dgm:prSet/>
      <dgm:spPr/>
      <dgm:t>
        <a:bodyPr/>
        <a:lstStyle/>
        <a:p>
          <a:endParaRPr lang="uk-UA">
            <a:latin typeface="Times New Roman" panose="02020603050405020304" pitchFamily="18" charset="0"/>
            <a:cs typeface="Times New Roman" panose="02020603050405020304" pitchFamily="18" charset="0"/>
          </a:endParaRPr>
        </a:p>
      </dgm:t>
    </dgm:pt>
    <dgm:pt modelId="{D2E572C4-6963-4A37-BC4D-B6084349B7CF}" type="sibTrans" cxnId="{DD4012D4-D194-479D-AF0C-F93737882EBE}">
      <dgm:prSet/>
      <dgm:spPr/>
      <dgm:t>
        <a:bodyPr/>
        <a:lstStyle/>
        <a:p>
          <a:endParaRPr lang="uk-UA">
            <a:latin typeface="Times New Roman" panose="02020603050405020304" pitchFamily="18" charset="0"/>
            <a:cs typeface="Times New Roman" panose="02020603050405020304" pitchFamily="18" charset="0"/>
          </a:endParaRPr>
        </a:p>
      </dgm:t>
    </dgm:pt>
    <dgm:pt modelId="{5FF65EFE-C106-4B8E-AAFB-7D5B426D1951}">
      <dgm:prSet custT="1"/>
      <dgm:spPr/>
      <dgm:t>
        <a:bodyPr/>
        <a:lstStyle/>
        <a:p>
          <a:r>
            <a:rPr lang="uk-UA" sz="2000" dirty="0">
              <a:latin typeface="Times New Roman" panose="02020603050405020304" pitchFamily="18" charset="0"/>
              <a:cs typeface="Times New Roman" panose="02020603050405020304" pitchFamily="18" charset="0"/>
            </a:rPr>
            <a:t>Постійне користування</a:t>
          </a:r>
        </a:p>
      </dgm:t>
    </dgm:pt>
    <dgm:pt modelId="{6214A2ED-5B68-4DC7-BB2E-440E71E43253}" type="sibTrans" cxnId="{E5DFD4F7-B53C-46AC-8672-DCC23C7E22D1}">
      <dgm:prSet/>
      <dgm:spPr/>
      <dgm:t>
        <a:bodyPr/>
        <a:lstStyle/>
        <a:p>
          <a:endParaRPr lang="uk-UA">
            <a:latin typeface="Times New Roman" panose="02020603050405020304" pitchFamily="18" charset="0"/>
            <a:cs typeface="Times New Roman" panose="02020603050405020304" pitchFamily="18" charset="0"/>
          </a:endParaRPr>
        </a:p>
      </dgm:t>
    </dgm:pt>
    <dgm:pt modelId="{51F8E531-38F5-4578-ADE1-D315A6FCEE71}" type="parTrans" cxnId="{E5DFD4F7-B53C-46AC-8672-DCC23C7E22D1}">
      <dgm:prSet/>
      <dgm:spPr/>
      <dgm:t>
        <a:bodyPr/>
        <a:lstStyle/>
        <a:p>
          <a:endParaRPr lang="uk-UA">
            <a:latin typeface="Times New Roman" panose="02020603050405020304" pitchFamily="18" charset="0"/>
            <a:cs typeface="Times New Roman" panose="02020603050405020304" pitchFamily="18" charset="0"/>
          </a:endParaRPr>
        </a:p>
      </dgm:t>
    </dgm:pt>
    <dgm:pt modelId="{E0B30370-CEAA-446E-8EA4-4FBEE7DDFC16}" type="pres">
      <dgm:prSet presAssocID="{BD2AED01-1F64-44B8-8413-76A6799AF772}" presName="diagram" presStyleCnt="0">
        <dgm:presLayoutVars>
          <dgm:chPref val="1"/>
          <dgm:dir/>
          <dgm:animOne val="branch"/>
          <dgm:animLvl val="lvl"/>
          <dgm:resizeHandles val="exact"/>
        </dgm:presLayoutVars>
      </dgm:prSet>
      <dgm:spPr/>
    </dgm:pt>
    <dgm:pt modelId="{560FE7A4-EA14-482B-AE41-4D6F8D57B303}" type="pres">
      <dgm:prSet presAssocID="{5FF65EFE-C106-4B8E-AAFB-7D5B426D1951}" presName="root1" presStyleCnt="0"/>
      <dgm:spPr/>
    </dgm:pt>
    <dgm:pt modelId="{A1E2DF39-16B5-4D7B-8A3D-177F7DA84C57}" type="pres">
      <dgm:prSet presAssocID="{5FF65EFE-C106-4B8E-AAFB-7D5B426D1951}" presName="LevelOneTextNode" presStyleLbl="node0" presStyleIdx="0" presStyleCnt="1" custScaleX="140607">
        <dgm:presLayoutVars>
          <dgm:chPref val="3"/>
        </dgm:presLayoutVars>
      </dgm:prSet>
      <dgm:spPr/>
    </dgm:pt>
    <dgm:pt modelId="{37C103C7-7074-4017-9FF0-11CF565CFEC8}" type="pres">
      <dgm:prSet presAssocID="{5FF65EFE-C106-4B8E-AAFB-7D5B426D1951}" presName="level2hierChild" presStyleCnt="0"/>
      <dgm:spPr/>
    </dgm:pt>
    <dgm:pt modelId="{6B8881FD-DD0F-4608-B3C0-22D10D632F1C}" type="pres">
      <dgm:prSet presAssocID="{A634CA91-E436-406C-8426-99B29AAA81D3}" presName="conn2-1" presStyleLbl="parChTrans1D2" presStyleIdx="0" presStyleCnt="3"/>
      <dgm:spPr/>
    </dgm:pt>
    <dgm:pt modelId="{412DBB97-3398-4FE2-8F54-8B0CFD1D1C29}" type="pres">
      <dgm:prSet presAssocID="{A634CA91-E436-406C-8426-99B29AAA81D3}" presName="connTx" presStyleLbl="parChTrans1D2" presStyleIdx="0" presStyleCnt="3"/>
      <dgm:spPr/>
    </dgm:pt>
    <dgm:pt modelId="{ED237BA2-BC3A-4C74-9928-08BBAB67849B}" type="pres">
      <dgm:prSet presAssocID="{A88B920F-65A5-4F0C-9EFF-71EF0EA3D364}" presName="root2" presStyleCnt="0"/>
      <dgm:spPr/>
    </dgm:pt>
    <dgm:pt modelId="{D2C472CC-B12C-485F-9C07-FA383B8E1429}" type="pres">
      <dgm:prSet presAssocID="{A88B920F-65A5-4F0C-9EFF-71EF0EA3D364}" presName="LevelTwoTextNode" presStyleLbl="node2" presStyleIdx="0" presStyleCnt="3" custScaleX="201135">
        <dgm:presLayoutVars>
          <dgm:chPref val="3"/>
        </dgm:presLayoutVars>
      </dgm:prSet>
      <dgm:spPr/>
    </dgm:pt>
    <dgm:pt modelId="{F8A02FCD-F45C-4EE8-91A4-519E9BCF680C}" type="pres">
      <dgm:prSet presAssocID="{A88B920F-65A5-4F0C-9EFF-71EF0EA3D364}" presName="level3hierChild" presStyleCnt="0"/>
      <dgm:spPr/>
    </dgm:pt>
    <dgm:pt modelId="{EF6F0A3F-DAB4-41EB-8C90-EB809B6F62BE}" type="pres">
      <dgm:prSet presAssocID="{E66688EE-B050-4C84-A062-E9DE7C3BBF29}" presName="conn2-1" presStyleLbl="parChTrans1D2" presStyleIdx="1" presStyleCnt="3"/>
      <dgm:spPr/>
    </dgm:pt>
    <dgm:pt modelId="{A2339047-2C27-4CB9-9AEF-AD43A2E171F2}" type="pres">
      <dgm:prSet presAssocID="{E66688EE-B050-4C84-A062-E9DE7C3BBF29}" presName="connTx" presStyleLbl="parChTrans1D2" presStyleIdx="1" presStyleCnt="3"/>
      <dgm:spPr/>
    </dgm:pt>
    <dgm:pt modelId="{ACAB9224-FBDF-48A5-82A7-C6271A5EF5F2}" type="pres">
      <dgm:prSet presAssocID="{0EC4B069-E2D4-4D28-B863-574CF95DEB66}" presName="root2" presStyleCnt="0"/>
      <dgm:spPr/>
    </dgm:pt>
    <dgm:pt modelId="{4D042E79-BD62-4BD1-BE6D-BF4145A7C43D}" type="pres">
      <dgm:prSet presAssocID="{0EC4B069-E2D4-4D28-B863-574CF95DEB66}" presName="LevelTwoTextNode" presStyleLbl="node2" presStyleIdx="1" presStyleCnt="3" custScaleX="201135">
        <dgm:presLayoutVars>
          <dgm:chPref val="3"/>
        </dgm:presLayoutVars>
      </dgm:prSet>
      <dgm:spPr/>
    </dgm:pt>
    <dgm:pt modelId="{F6A06698-4699-46D5-8EFA-E45F4C3551BB}" type="pres">
      <dgm:prSet presAssocID="{0EC4B069-E2D4-4D28-B863-574CF95DEB66}" presName="level3hierChild" presStyleCnt="0"/>
      <dgm:spPr/>
    </dgm:pt>
    <dgm:pt modelId="{ABDE22A5-3369-400D-95D9-F0DD4B57B95B}" type="pres">
      <dgm:prSet presAssocID="{90CB0209-1AEB-457C-AE9D-53C5C52C0E5C}" presName="conn2-1" presStyleLbl="parChTrans1D2" presStyleIdx="2" presStyleCnt="3"/>
      <dgm:spPr/>
    </dgm:pt>
    <dgm:pt modelId="{2409332C-103B-413A-A45F-A7ABA159D789}" type="pres">
      <dgm:prSet presAssocID="{90CB0209-1AEB-457C-AE9D-53C5C52C0E5C}" presName="connTx" presStyleLbl="parChTrans1D2" presStyleIdx="2" presStyleCnt="3"/>
      <dgm:spPr/>
    </dgm:pt>
    <dgm:pt modelId="{4181E1C4-9934-4E37-BAC7-764A481A6BC9}" type="pres">
      <dgm:prSet presAssocID="{7D8D1116-EE92-412F-BA75-BD8DEB1FC2C1}" presName="root2" presStyleCnt="0"/>
      <dgm:spPr/>
    </dgm:pt>
    <dgm:pt modelId="{AC29B8D8-AFAF-4CBB-A64A-57F9BF5F4383}" type="pres">
      <dgm:prSet presAssocID="{7D8D1116-EE92-412F-BA75-BD8DEB1FC2C1}" presName="LevelTwoTextNode" presStyleLbl="node2" presStyleIdx="2" presStyleCnt="3" custScaleX="201135">
        <dgm:presLayoutVars>
          <dgm:chPref val="3"/>
        </dgm:presLayoutVars>
      </dgm:prSet>
      <dgm:spPr/>
    </dgm:pt>
    <dgm:pt modelId="{D07957B2-F89D-46D9-A2EA-63426CEB13B1}" type="pres">
      <dgm:prSet presAssocID="{7D8D1116-EE92-412F-BA75-BD8DEB1FC2C1}" presName="level3hierChild" presStyleCnt="0"/>
      <dgm:spPr/>
    </dgm:pt>
  </dgm:ptLst>
  <dgm:cxnLst>
    <dgm:cxn modelId="{90E5171E-1140-49B4-B57E-D0F8423EBF30}" srcId="{5FF65EFE-C106-4B8E-AAFB-7D5B426D1951}" destId="{0EC4B069-E2D4-4D28-B863-574CF95DEB66}" srcOrd="1" destOrd="0" parTransId="{E66688EE-B050-4C84-A062-E9DE7C3BBF29}" sibTransId="{31B36189-CED2-4D27-85B0-E260DFE75B4F}"/>
    <dgm:cxn modelId="{6F378844-4D6E-4DE4-9ADE-1593C520C242}" srcId="{5FF65EFE-C106-4B8E-AAFB-7D5B426D1951}" destId="{A88B920F-65A5-4F0C-9EFF-71EF0EA3D364}" srcOrd="0" destOrd="0" parTransId="{A634CA91-E436-406C-8426-99B29AAA81D3}" sibTransId="{7BC3831E-6513-4455-BCD6-CA8F77C1CEE9}"/>
    <dgm:cxn modelId="{1D49E86F-9A75-445E-9E3A-409B4405F9C8}" type="presOf" srcId="{E66688EE-B050-4C84-A062-E9DE7C3BBF29}" destId="{EF6F0A3F-DAB4-41EB-8C90-EB809B6F62BE}" srcOrd="0" destOrd="0" presId="urn:microsoft.com/office/officeart/2005/8/layout/hierarchy2"/>
    <dgm:cxn modelId="{B3404972-FE39-4E6C-B00A-B1E352189402}" type="presOf" srcId="{90CB0209-1AEB-457C-AE9D-53C5C52C0E5C}" destId="{2409332C-103B-413A-A45F-A7ABA159D789}" srcOrd="1" destOrd="0" presId="urn:microsoft.com/office/officeart/2005/8/layout/hierarchy2"/>
    <dgm:cxn modelId="{42716559-EFE9-45C7-BEA3-F8D8B6CB0032}" type="presOf" srcId="{A634CA91-E436-406C-8426-99B29AAA81D3}" destId="{6B8881FD-DD0F-4608-B3C0-22D10D632F1C}" srcOrd="0" destOrd="0" presId="urn:microsoft.com/office/officeart/2005/8/layout/hierarchy2"/>
    <dgm:cxn modelId="{0414877C-8F67-4DB6-8EDA-FA349A896969}" type="presOf" srcId="{A88B920F-65A5-4F0C-9EFF-71EF0EA3D364}" destId="{D2C472CC-B12C-485F-9C07-FA383B8E1429}" srcOrd="0" destOrd="0" presId="urn:microsoft.com/office/officeart/2005/8/layout/hierarchy2"/>
    <dgm:cxn modelId="{8F100592-F4F8-4E35-83B4-FBC21122CEC4}" type="presOf" srcId="{7D8D1116-EE92-412F-BA75-BD8DEB1FC2C1}" destId="{AC29B8D8-AFAF-4CBB-A64A-57F9BF5F4383}" srcOrd="0" destOrd="0" presId="urn:microsoft.com/office/officeart/2005/8/layout/hierarchy2"/>
    <dgm:cxn modelId="{EDA3409D-8B5D-4A2D-9B57-BA7B3CB46800}" type="presOf" srcId="{E66688EE-B050-4C84-A062-E9DE7C3BBF29}" destId="{A2339047-2C27-4CB9-9AEF-AD43A2E171F2}" srcOrd="1" destOrd="0" presId="urn:microsoft.com/office/officeart/2005/8/layout/hierarchy2"/>
    <dgm:cxn modelId="{F13FB9AF-8A87-4037-A477-8B8C20E03EB7}" type="presOf" srcId="{5FF65EFE-C106-4B8E-AAFB-7D5B426D1951}" destId="{A1E2DF39-16B5-4D7B-8A3D-177F7DA84C57}" srcOrd="0" destOrd="0" presId="urn:microsoft.com/office/officeart/2005/8/layout/hierarchy2"/>
    <dgm:cxn modelId="{8A3BBDB1-36A6-46F4-AAC2-3BE996DAFD6D}" type="presOf" srcId="{0EC4B069-E2D4-4D28-B863-574CF95DEB66}" destId="{4D042E79-BD62-4BD1-BE6D-BF4145A7C43D}" srcOrd="0" destOrd="0" presId="urn:microsoft.com/office/officeart/2005/8/layout/hierarchy2"/>
    <dgm:cxn modelId="{8B0998B5-981B-4116-9EB3-C45CBB5CD7B2}" type="presOf" srcId="{A634CA91-E436-406C-8426-99B29AAA81D3}" destId="{412DBB97-3398-4FE2-8F54-8B0CFD1D1C29}" srcOrd="1" destOrd="0" presId="urn:microsoft.com/office/officeart/2005/8/layout/hierarchy2"/>
    <dgm:cxn modelId="{C36C74BA-7FB9-4EDE-9B92-04012362791C}" type="presOf" srcId="{90CB0209-1AEB-457C-AE9D-53C5C52C0E5C}" destId="{ABDE22A5-3369-400D-95D9-F0DD4B57B95B}" srcOrd="0" destOrd="0" presId="urn:microsoft.com/office/officeart/2005/8/layout/hierarchy2"/>
    <dgm:cxn modelId="{DD4012D4-D194-479D-AF0C-F93737882EBE}" srcId="{5FF65EFE-C106-4B8E-AAFB-7D5B426D1951}" destId="{7D8D1116-EE92-412F-BA75-BD8DEB1FC2C1}" srcOrd="2" destOrd="0" parTransId="{90CB0209-1AEB-457C-AE9D-53C5C52C0E5C}" sibTransId="{D2E572C4-6963-4A37-BC4D-B6084349B7CF}"/>
    <dgm:cxn modelId="{FAA0D9EC-64E9-4009-B535-B34CE03C67AC}" type="presOf" srcId="{BD2AED01-1F64-44B8-8413-76A6799AF772}" destId="{E0B30370-CEAA-446E-8EA4-4FBEE7DDFC16}" srcOrd="0" destOrd="0" presId="urn:microsoft.com/office/officeart/2005/8/layout/hierarchy2"/>
    <dgm:cxn modelId="{E5DFD4F7-B53C-46AC-8672-DCC23C7E22D1}" srcId="{BD2AED01-1F64-44B8-8413-76A6799AF772}" destId="{5FF65EFE-C106-4B8E-AAFB-7D5B426D1951}" srcOrd="0" destOrd="0" parTransId="{51F8E531-38F5-4578-ADE1-D315A6FCEE71}" sibTransId="{6214A2ED-5B68-4DC7-BB2E-440E71E43253}"/>
    <dgm:cxn modelId="{2FBBFAC4-59D7-4723-891E-923CB42A30D0}" type="presParOf" srcId="{E0B30370-CEAA-446E-8EA4-4FBEE7DDFC16}" destId="{560FE7A4-EA14-482B-AE41-4D6F8D57B303}" srcOrd="0" destOrd="0" presId="urn:microsoft.com/office/officeart/2005/8/layout/hierarchy2"/>
    <dgm:cxn modelId="{9B25C09F-C221-42DB-B17A-475C63043906}" type="presParOf" srcId="{560FE7A4-EA14-482B-AE41-4D6F8D57B303}" destId="{A1E2DF39-16B5-4D7B-8A3D-177F7DA84C57}" srcOrd="0" destOrd="0" presId="urn:microsoft.com/office/officeart/2005/8/layout/hierarchy2"/>
    <dgm:cxn modelId="{D15B572E-DA2D-43E7-801C-3F822B926309}" type="presParOf" srcId="{560FE7A4-EA14-482B-AE41-4D6F8D57B303}" destId="{37C103C7-7074-4017-9FF0-11CF565CFEC8}" srcOrd="1" destOrd="0" presId="urn:microsoft.com/office/officeart/2005/8/layout/hierarchy2"/>
    <dgm:cxn modelId="{29528291-EE6D-4B00-8D44-EDA08692ED32}" type="presParOf" srcId="{37C103C7-7074-4017-9FF0-11CF565CFEC8}" destId="{6B8881FD-DD0F-4608-B3C0-22D10D632F1C}" srcOrd="0" destOrd="0" presId="urn:microsoft.com/office/officeart/2005/8/layout/hierarchy2"/>
    <dgm:cxn modelId="{415C7623-0367-4F82-8873-DB1D34F19528}" type="presParOf" srcId="{6B8881FD-DD0F-4608-B3C0-22D10D632F1C}" destId="{412DBB97-3398-4FE2-8F54-8B0CFD1D1C29}" srcOrd="0" destOrd="0" presId="urn:microsoft.com/office/officeart/2005/8/layout/hierarchy2"/>
    <dgm:cxn modelId="{F6A6D009-04B3-44B4-A223-0542D2A3B457}" type="presParOf" srcId="{37C103C7-7074-4017-9FF0-11CF565CFEC8}" destId="{ED237BA2-BC3A-4C74-9928-08BBAB67849B}" srcOrd="1" destOrd="0" presId="urn:microsoft.com/office/officeart/2005/8/layout/hierarchy2"/>
    <dgm:cxn modelId="{95BDF426-F396-4504-8B86-DD7A517EE424}" type="presParOf" srcId="{ED237BA2-BC3A-4C74-9928-08BBAB67849B}" destId="{D2C472CC-B12C-485F-9C07-FA383B8E1429}" srcOrd="0" destOrd="0" presId="urn:microsoft.com/office/officeart/2005/8/layout/hierarchy2"/>
    <dgm:cxn modelId="{5044ADF0-1B58-4450-B8A6-7BBB7CE450DA}" type="presParOf" srcId="{ED237BA2-BC3A-4C74-9928-08BBAB67849B}" destId="{F8A02FCD-F45C-4EE8-91A4-519E9BCF680C}" srcOrd="1" destOrd="0" presId="urn:microsoft.com/office/officeart/2005/8/layout/hierarchy2"/>
    <dgm:cxn modelId="{156034CB-2E42-4D42-929F-378C15083C7F}" type="presParOf" srcId="{37C103C7-7074-4017-9FF0-11CF565CFEC8}" destId="{EF6F0A3F-DAB4-41EB-8C90-EB809B6F62BE}" srcOrd="2" destOrd="0" presId="urn:microsoft.com/office/officeart/2005/8/layout/hierarchy2"/>
    <dgm:cxn modelId="{DFBEB989-76E9-4719-B0C2-0ED860B80FA1}" type="presParOf" srcId="{EF6F0A3F-DAB4-41EB-8C90-EB809B6F62BE}" destId="{A2339047-2C27-4CB9-9AEF-AD43A2E171F2}" srcOrd="0" destOrd="0" presId="urn:microsoft.com/office/officeart/2005/8/layout/hierarchy2"/>
    <dgm:cxn modelId="{DB8437BB-CCBA-4A2E-99F7-4CEE5D8331AE}" type="presParOf" srcId="{37C103C7-7074-4017-9FF0-11CF565CFEC8}" destId="{ACAB9224-FBDF-48A5-82A7-C6271A5EF5F2}" srcOrd="3" destOrd="0" presId="urn:microsoft.com/office/officeart/2005/8/layout/hierarchy2"/>
    <dgm:cxn modelId="{A7F37F6E-0D04-431B-8D11-7667A9991ED1}" type="presParOf" srcId="{ACAB9224-FBDF-48A5-82A7-C6271A5EF5F2}" destId="{4D042E79-BD62-4BD1-BE6D-BF4145A7C43D}" srcOrd="0" destOrd="0" presId="urn:microsoft.com/office/officeart/2005/8/layout/hierarchy2"/>
    <dgm:cxn modelId="{A1CB51FB-3B03-4949-BD3C-5BC0B4FBD42B}" type="presParOf" srcId="{ACAB9224-FBDF-48A5-82A7-C6271A5EF5F2}" destId="{F6A06698-4699-46D5-8EFA-E45F4C3551BB}" srcOrd="1" destOrd="0" presId="urn:microsoft.com/office/officeart/2005/8/layout/hierarchy2"/>
    <dgm:cxn modelId="{482E3588-C2AA-46CB-90DA-1669A10EBD8E}" type="presParOf" srcId="{37C103C7-7074-4017-9FF0-11CF565CFEC8}" destId="{ABDE22A5-3369-400D-95D9-F0DD4B57B95B}" srcOrd="4" destOrd="0" presId="urn:microsoft.com/office/officeart/2005/8/layout/hierarchy2"/>
    <dgm:cxn modelId="{A1060DEA-FAA1-4DD4-8AE8-488214875575}" type="presParOf" srcId="{ABDE22A5-3369-400D-95D9-F0DD4B57B95B}" destId="{2409332C-103B-413A-A45F-A7ABA159D789}" srcOrd="0" destOrd="0" presId="urn:microsoft.com/office/officeart/2005/8/layout/hierarchy2"/>
    <dgm:cxn modelId="{43A9DADE-55C7-42FA-8F9A-B7AFBACE6B29}" type="presParOf" srcId="{37C103C7-7074-4017-9FF0-11CF565CFEC8}" destId="{4181E1C4-9934-4E37-BAC7-764A481A6BC9}" srcOrd="5" destOrd="0" presId="urn:microsoft.com/office/officeart/2005/8/layout/hierarchy2"/>
    <dgm:cxn modelId="{285695D8-5FF9-4E9A-A909-557D96341366}" type="presParOf" srcId="{4181E1C4-9934-4E37-BAC7-764A481A6BC9}" destId="{AC29B8D8-AFAF-4CBB-A64A-57F9BF5F4383}" srcOrd="0" destOrd="0" presId="urn:microsoft.com/office/officeart/2005/8/layout/hierarchy2"/>
    <dgm:cxn modelId="{6A22D510-C50F-4194-9F02-6BF879CD4A48}" type="presParOf" srcId="{4181E1C4-9934-4E37-BAC7-764A481A6BC9}" destId="{D07957B2-F89D-46D9-A2EA-63426CEB13B1}"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F9C80E-5A0A-4A72-B422-28CA124799E1}">
      <dsp:nvSpPr>
        <dsp:cNvPr id="0" name=""/>
        <dsp:cNvSpPr/>
      </dsp:nvSpPr>
      <dsp:spPr>
        <a:xfrm>
          <a:off x="119150" y="1728"/>
          <a:ext cx="2512401" cy="15074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kern="1200" dirty="0">
              <a:latin typeface="Arial" panose="020B0604020202020204" pitchFamily="34" charset="0"/>
              <a:cs typeface="Arial" panose="020B0604020202020204" pitchFamily="34" charset="0"/>
            </a:rPr>
            <a:t>органи державної влади, органи місцевого самоврядування, підприємства, установи та організації, що належать до державної та комунальної власності;</a:t>
          </a:r>
        </a:p>
      </dsp:txBody>
      <dsp:txXfrm>
        <a:off x="119150" y="1728"/>
        <a:ext cx="2512401" cy="1507440"/>
      </dsp:txXfrm>
    </dsp:sp>
    <dsp:sp modelId="{2D4E273D-9149-40E8-9420-8FBAD6B988D2}">
      <dsp:nvSpPr>
        <dsp:cNvPr id="0" name=""/>
        <dsp:cNvSpPr/>
      </dsp:nvSpPr>
      <dsp:spPr>
        <a:xfrm>
          <a:off x="2882791" y="1728"/>
          <a:ext cx="2512401" cy="15074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kern="1200">
              <a:latin typeface="Arial" panose="020B0604020202020204" pitchFamily="34" charset="0"/>
              <a:cs typeface="Arial" panose="020B0604020202020204" pitchFamily="34" charset="0"/>
            </a:rPr>
            <a:t>громадські організації осіб з інвалідністю України, їх підприємства (об'єднання), установи та організації</a:t>
          </a:r>
          <a:endParaRPr lang="uk-UA" sz="1400" kern="1200" dirty="0">
            <a:latin typeface="Arial" panose="020B0604020202020204" pitchFamily="34" charset="0"/>
            <a:cs typeface="Arial" panose="020B0604020202020204" pitchFamily="34" charset="0"/>
          </a:endParaRPr>
        </a:p>
      </dsp:txBody>
      <dsp:txXfrm>
        <a:off x="2882791" y="1728"/>
        <a:ext cx="2512401" cy="1507440"/>
      </dsp:txXfrm>
    </dsp:sp>
    <dsp:sp modelId="{C8481941-EC85-4434-AD24-A3460EB2DA7A}">
      <dsp:nvSpPr>
        <dsp:cNvPr id="0" name=""/>
        <dsp:cNvSpPr/>
      </dsp:nvSpPr>
      <dsp:spPr>
        <a:xfrm>
          <a:off x="5646433" y="1728"/>
          <a:ext cx="2512401" cy="15074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kern="1200">
              <a:latin typeface="Arial" panose="020B0604020202020204" pitchFamily="34" charset="0"/>
              <a:cs typeface="Arial" panose="020B0604020202020204" pitchFamily="34" charset="0"/>
            </a:rPr>
            <a:t>релігійні організації України</a:t>
          </a:r>
          <a:endParaRPr lang="uk-UA" sz="1400" kern="1200" dirty="0">
            <a:latin typeface="Arial" panose="020B0604020202020204" pitchFamily="34" charset="0"/>
            <a:cs typeface="Arial" panose="020B0604020202020204" pitchFamily="34" charset="0"/>
          </a:endParaRPr>
        </a:p>
      </dsp:txBody>
      <dsp:txXfrm>
        <a:off x="5646433" y="1728"/>
        <a:ext cx="2512401" cy="1507440"/>
      </dsp:txXfrm>
    </dsp:sp>
    <dsp:sp modelId="{111358C5-8778-471B-9A55-FF4BD2DCFCD8}">
      <dsp:nvSpPr>
        <dsp:cNvPr id="0" name=""/>
        <dsp:cNvSpPr/>
      </dsp:nvSpPr>
      <dsp:spPr>
        <a:xfrm>
          <a:off x="8410074" y="1728"/>
          <a:ext cx="2512401" cy="15074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kern="1200">
              <a:latin typeface="Arial" panose="020B0604020202020204" pitchFamily="34" charset="0"/>
              <a:cs typeface="Arial" panose="020B0604020202020204" pitchFamily="34" charset="0"/>
            </a:rPr>
            <a:t>господарське товариство, залізничного транспорту загального користування</a:t>
          </a:r>
          <a:endParaRPr lang="uk-UA" sz="1400" kern="1200" dirty="0">
            <a:latin typeface="Arial" panose="020B0604020202020204" pitchFamily="34" charset="0"/>
            <a:cs typeface="Arial" panose="020B0604020202020204" pitchFamily="34" charset="0"/>
          </a:endParaRPr>
        </a:p>
      </dsp:txBody>
      <dsp:txXfrm>
        <a:off x="8410074" y="1728"/>
        <a:ext cx="2512401" cy="1507440"/>
      </dsp:txXfrm>
    </dsp:sp>
    <dsp:sp modelId="{70580F17-8936-4955-9FF9-CEDCE59E8F24}">
      <dsp:nvSpPr>
        <dsp:cNvPr id="0" name=""/>
        <dsp:cNvSpPr/>
      </dsp:nvSpPr>
      <dsp:spPr>
        <a:xfrm>
          <a:off x="119150" y="1760409"/>
          <a:ext cx="2512401" cy="15074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kern="1200">
              <a:latin typeface="Arial" panose="020B0604020202020204" pitchFamily="34" charset="0"/>
              <a:cs typeface="Arial" panose="020B0604020202020204" pitchFamily="34" charset="0"/>
            </a:rPr>
            <a:t>заклади освіти незалежно від форми власності</a:t>
          </a:r>
          <a:endParaRPr lang="uk-UA" sz="1400" kern="1200" dirty="0">
            <a:latin typeface="Arial" panose="020B0604020202020204" pitchFamily="34" charset="0"/>
            <a:cs typeface="Arial" panose="020B0604020202020204" pitchFamily="34" charset="0"/>
          </a:endParaRPr>
        </a:p>
      </dsp:txBody>
      <dsp:txXfrm>
        <a:off x="119150" y="1760409"/>
        <a:ext cx="2512401" cy="1507440"/>
      </dsp:txXfrm>
    </dsp:sp>
    <dsp:sp modelId="{F3F3A65E-DBED-466E-95C0-EA7D413FA04A}">
      <dsp:nvSpPr>
        <dsp:cNvPr id="0" name=""/>
        <dsp:cNvSpPr/>
      </dsp:nvSpPr>
      <dsp:spPr>
        <a:xfrm>
          <a:off x="2882791" y="1760409"/>
          <a:ext cx="2512401" cy="15074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kern="1200">
              <a:latin typeface="Arial" panose="020B0604020202020204" pitchFamily="34" charset="0"/>
              <a:cs typeface="Arial" panose="020B0604020202020204" pitchFamily="34" charset="0"/>
            </a:rPr>
            <a:t>співвласники багатоквартирного будинку для обслуговування такого будинку </a:t>
          </a:r>
          <a:endParaRPr lang="uk-UA" sz="1400" kern="1200" dirty="0">
            <a:latin typeface="Arial" panose="020B0604020202020204" pitchFamily="34" charset="0"/>
            <a:cs typeface="Arial" panose="020B0604020202020204" pitchFamily="34" charset="0"/>
          </a:endParaRPr>
        </a:p>
      </dsp:txBody>
      <dsp:txXfrm>
        <a:off x="2882791" y="1760409"/>
        <a:ext cx="2512401" cy="1507440"/>
      </dsp:txXfrm>
    </dsp:sp>
    <dsp:sp modelId="{C4CC62F8-3149-46DB-8FB9-F2608D71C678}">
      <dsp:nvSpPr>
        <dsp:cNvPr id="0" name=""/>
        <dsp:cNvSpPr/>
      </dsp:nvSpPr>
      <dsp:spPr>
        <a:xfrm>
          <a:off x="5646433" y="1760409"/>
          <a:ext cx="2512401" cy="15074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kern="1200">
              <a:latin typeface="Arial" panose="020B0604020202020204" pitchFamily="34" charset="0"/>
              <a:cs typeface="Arial" panose="020B0604020202020204" pitchFamily="34" charset="0"/>
            </a:rPr>
            <a:t>оператор газотранспортної системи, оператор газосховища та оператор системи передачі</a:t>
          </a:r>
          <a:endParaRPr lang="uk-UA" sz="1400" kern="1200" dirty="0">
            <a:latin typeface="Arial" panose="020B0604020202020204" pitchFamily="34" charset="0"/>
            <a:cs typeface="Arial" panose="020B0604020202020204" pitchFamily="34" charset="0"/>
          </a:endParaRPr>
        </a:p>
      </dsp:txBody>
      <dsp:txXfrm>
        <a:off x="5646433" y="1760409"/>
        <a:ext cx="2512401" cy="1507440"/>
      </dsp:txXfrm>
    </dsp:sp>
    <dsp:sp modelId="{6D680B06-332F-4A8A-BB0D-97FBCAC3CC16}">
      <dsp:nvSpPr>
        <dsp:cNvPr id="0" name=""/>
        <dsp:cNvSpPr/>
      </dsp:nvSpPr>
      <dsp:spPr>
        <a:xfrm>
          <a:off x="8410074" y="1760409"/>
          <a:ext cx="2512401" cy="15074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kern="1200">
              <a:latin typeface="Arial" panose="020B0604020202020204" pitchFamily="34" charset="0"/>
              <a:cs typeface="Arial" panose="020B0604020202020204" pitchFamily="34" charset="0"/>
            </a:rPr>
            <a:t>господарські товариства в оборонно-промисловому комплексі</a:t>
          </a:r>
        </a:p>
      </dsp:txBody>
      <dsp:txXfrm>
        <a:off x="8410074" y="1760409"/>
        <a:ext cx="2512401" cy="15074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2DF39-16B5-4D7B-8A3D-177F7DA84C57}">
      <dsp:nvSpPr>
        <dsp:cNvPr id="0" name=""/>
        <dsp:cNvSpPr/>
      </dsp:nvSpPr>
      <dsp:spPr>
        <a:xfrm>
          <a:off x="99026" y="1223870"/>
          <a:ext cx="2984403" cy="106125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uk-UA" sz="2000" kern="1200" dirty="0">
              <a:latin typeface="Times New Roman" panose="02020603050405020304" pitchFamily="18" charset="0"/>
              <a:cs typeface="Times New Roman" panose="02020603050405020304" pitchFamily="18" charset="0"/>
            </a:rPr>
            <a:t>Постійне користування</a:t>
          </a:r>
        </a:p>
      </dsp:txBody>
      <dsp:txXfrm>
        <a:off x="130109" y="1254953"/>
        <a:ext cx="2922237" cy="999091"/>
      </dsp:txXfrm>
    </dsp:sp>
    <dsp:sp modelId="{6B8881FD-DD0F-4608-B3C0-22D10D632F1C}">
      <dsp:nvSpPr>
        <dsp:cNvPr id="0" name=""/>
        <dsp:cNvSpPr/>
      </dsp:nvSpPr>
      <dsp:spPr>
        <a:xfrm rot="18289469">
          <a:off x="2764580" y="1117057"/>
          <a:ext cx="1486707" cy="54438"/>
        </a:xfrm>
        <a:custGeom>
          <a:avLst/>
          <a:gdLst/>
          <a:ahLst/>
          <a:cxnLst/>
          <a:rect l="0" t="0" r="0" b="0"/>
          <a:pathLst>
            <a:path>
              <a:moveTo>
                <a:pt x="0" y="27219"/>
              </a:moveTo>
              <a:lnTo>
                <a:pt x="1486707" y="272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uk-UA" sz="500" kern="1200">
            <a:latin typeface="Times New Roman" panose="02020603050405020304" pitchFamily="18" charset="0"/>
            <a:cs typeface="Times New Roman" panose="02020603050405020304" pitchFamily="18" charset="0"/>
          </a:endParaRPr>
        </a:p>
      </dsp:txBody>
      <dsp:txXfrm>
        <a:off x="3470766" y="1107108"/>
        <a:ext cx="74335" cy="74335"/>
      </dsp:txXfrm>
    </dsp:sp>
    <dsp:sp modelId="{D2C472CC-B12C-485F-9C07-FA383B8E1429}">
      <dsp:nvSpPr>
        <dsp:cNvPr id="0" name=""/>
        <dsp:cNvSpPr/>
      </dsp:nvSpPr>
      <dsp:spPr>
        <a:xfrm>
          <a:off x="3932436" y="3425"/>
          <a:ext cx="4269119" cy="106125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533400" lvl="0" indent="0" algn="ctr" defTabSz="711200">
            <a:lnSpc>
              <a:spcPct val="90000"/>
            </a:lnSpc>
            <a:spcBef>
              <a:spcPct val="0"/>
            </a:spcBef>
            <a:spcAft>
              <a:spcPct val="35000"/>
            </a:spcAft>
            <a:buNone/>
          </a:pPr>
          <a:r>
            <a:rPr lang="uk-UA" sz="1600" kern="1200" dirty="0">
              <a:latin typeface="Times New Roman" panose="02020603050405020304" pitchFamily="18" charset="0"/>
              <a:cs typeface="Times New Roman" panose="02020603050405020304" pitchFamily="18" charset="0"/>
            </a:rPr>
            <a:t>Нічого не змінювати, залишатись у постійному користуванні</a:t>
          </a:r>
        </a:p>
      </dsp:txBody>
      <dsp:txXfrm>
        <a:off x="3963519" y="34508"/>
        <a:ext cx="4206953" cy="999091"/>
      </dsp:txXfrm>
    </dsp:sp>
    <dsp:sp modelId="{EF6F0A3F-DAB4-41EB-8C90-EB809B6F62BE}">
      <dsp:nvSpPr>
        <dsp:cNvPr id="0" name=""/>
        <dsp:cNvSpPr/>
      </dsp:nvSpPr>
      <dsp:spPr>
        <a:xfrm>
          <a:off x="3083430" y="1727280"/>
          <a:ext cx="849005" cy="54438"/>
        </a:xfrm>
        <a:custGeom>
          <a:avLst/>
          <a:gdLst/>
          <a:ahLst/>
          <a:cxnLst/>
          <a:rect l="0" t="0" r="0" b="0"/>
          <a:pathLst>
            <a:path>
              <a:moveTo>
                <a:pt x="0" y="27219"/>
              </a:moveTo>
              <a:lnTo>
                <a:pt x="849005" y="272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uk-UA" sz="500" kern="1200">
            <a:latin typeface="Times New Roman" panose="02020603050405020304" pitchFamily="18" charset="0"/>
            <a:cs typeface="Times New Roman" panose="02020603050405020304" pitchFamily="18" charset="0"/>
          </a:endParaRPr>
        </a:p>
      </dsp:txBody>
      <dsp:txXfrm>
        <a:off x="3486708" y="1733274"/>
        <a:ext cx="42450" cy="42450"/>
      </dsp:txXfrm>
    </dsp:sp>
    <dsp:sp modelId="{4D042E79-BD62-4BD1-BE6D-BF4145A7C43D}">
      <dsp:nvSpPr>
        <dsp:cNvPr id="0" name=""/>
        <dsp:cNvSpPr/>
      </dsp:nvSpPr>
      <dsp:spPr>
        <a:xfrm>
          <a:off x="3932436" y="1223870"/>
          <a:ext cx="4269119" cy="106125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533400" lvl="0" indent="0" algn="ctr" defTabSz="711200">
            <a:lnSpc>
              <a:spcPct val="90000"/>
            </a:lnSpc>
            <a:spcBef>
              <a:spcPct val="0"/>
            </a:spcBef>
            <a:spcAft>
              <a:spcPct val="35000"/>
            </a:spcAft>
            <a:buNone/>
          </a:pPr>
          <a:r>
            <a:rPr lang="uk-UA" sz="16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Відмовитись та перейти до оренди</a:t>
          </a:r>
        </a:p>
      </dsp:txBody>
      <dsp:txXfrm>
        <a:off x="3963519" y="1254953"/>
        <a:ext cx="4206953" cy="999091"/>
      </dsp:txXfrm>
    </dsp:sp>
    <dsp:sp modelId="{ABDE22A5-3369-400D-95D9-F0DD4B57B95B}">
      <dsp:nvSpPr>
        <dsp:cNvPr id="0" name=""/>
        <dsp:cNvSpPr/>
      </dsp:nvSpPr>
      <dsp:spPr>
        <a:xfrm rot="3310531">
          <a:off x="2764580" y="2337502"/>
          <a:ext cx="1486707" cy="54438"/>
        </a:xfrm>
        <a:custGeom>
          <a:avLst/>
          <a:gdLst/>
          <a:ahLst/>
          <a:cxnLst/>
          <a:rect l="0" t="0" r="0" b="0"/>
          <a:pathLst>
            <a:path>
              <a:moveTo>
                <a:pt x="0" y="27219"/>
              </a:moveTo>
              <a:lnTo>
                <a:pt x="1486707" y="272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uk-UA" sz="500" kern="1200">
            <a:latin typeface="Times New Roman" panose="02020603050405020304" pitchFamily="18" charset="0"/>
            <a:cs typeface="Times New Roman" panose="02020603050405020304" pitchFamily="18" charset="0"/>
          </a:endParaRPr>
        </a:p>
      </dsp:txBody>
      <dsp:txXfrm>
        <a:off x="3470766" y="2327554"/>
        <a:ext cx="74335" cy="74335"/>
      </dsp:txXfrm>
    </dsp:sp>
    <dsp:sp modelId="{AC29B8D8-AFAF-4CBB-A64A-57F9BF5F4383}">
      <dsp:nvSpPr>
        <dsp:cNvPr id="0" name=""/>
        <dsp:cNvSpPr/>
      </dsp:nvSpPr>
      <dsp:spPr>
        <a:xfrm>
          <a:off x="3932436" y="2444316"/>
          <a:ext cx="4269119" cy="106125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533400" lvl="0" indent="0" algn="ctr" defTabSz="711200">
            <a:lnSpc>
              <a:spcPct val="90000"/>
            </a:lnSpc>
            <a:spcBef>
              <a:spcPct val="0"/>
            </a:spcBef>
            <a:spcAft>
              <a:spcPct val="35000"/>
            </a:spcAft>
            <a:buNone/>
          </a:pPr>
          <a:r>
            <a:rPr lang="uk-UA" sz="1600" kern="1200" dirty="0">
              <a:latin typeface="Times New Roman" panose="02020603050405020304" pitchFamily="18" charset="0"/>
              <a:cs typeface="Times New Roman" panose="02020603050405020304" pitchFamily="18" charset="0"/>
            </a:rPr>
            <a:t>Купити земельну ділянку із розстроченням платежу</a:t>
          </a:r>
        </a:p>
      </dsp:txBody>
      <dsp:txXfrm>
        <a:off x="3963519" y="2475399"/>
        <a:ext cx="4206953" cy="99909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B08F9B-8340-4784-8CD6-295A9EC2C0F7}" type="datetimeFigureOut">
              <a:rPr lang="uk-UA" smtClean="0"/>
              <a:t>12.12.2022</a:t>
            </a:fld>
            <a:endParaRPr lang="uk-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D8130-C1A7-46D5-8247-86F18558CE6C}" type="slidenum">
              <a:rPr lang="uk-UA" smtClean="0"/>
              <a:t>‹#›</a:t>
            </a:fld>
            <a:endParaRPr lang="uk-UA"/>
          </a:p>
        </p:txBody>
      </p:sp>
    </p:spTree>
    <p:extLst>
      <p:ext uri="{BB962C8B-B14F-4D97-AF65-F5344CB8AC3E}">
        <p14:creationId xmlns:p14="http://schemas.microsoft.com/office/powerpoint/2010/main" val="2027644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BD1768A1-9E07-4280-8574-FE10A4F36E3B}" type="slidenum">
              <a:rPr lang="ru-UA" smtClean="0"/>
              <a:t>1</a:t>
            </a:fld>
            <a:endParaRPr lang="ru-UA"/>
          </a:p>
        </p:txBody>
      </p:sp>
    </p:spTree>
    <p:extLst>
      <p:ext uri="{BB962C8B-B14F-4D97-AF65-F5344CB8AC3E}">
        <p14:creationId xmlns:p14="http://schemas.microsoft.com/office/powerpoint/2010/main" val="317662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6C0D8130-C1A7-46D5-8247-86F18558CE6C}" type="slidenum">
              <a:rPr lang="uk-UA" smtClean="0"/>
              <a:t>19</a:t>
            </a:fld>
            <a:endParaRPr lang="uk-UA"/>
          </a:p>
        </p:txBody>
      </p:sp>
    </p:spTree>
    <p:extLst>
      <p:ext uri="{BB962C8B-B14F-4D97-AF65-F5344CB8AC3E}">
        <p14:creationId xmlns:p14="http://schemas.microsoft.com/office/powerpoint/2010/main" val="919182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6C0D8130-C1A7-46D5-8247-86F18558CE6C}" type="slidenum">
              <a:rPr lang="uk-UA" smtClean="0"/>
              <a:t>28</a:t>
            </a:fld>
            <a:endParaRPr lang="uk-UA"/>
          </a:p>
        </p:txBody>
      </p:sp>
    </p:spTree>
    <p:extLst>
      <p:ext uri="{BB962C8B-B14F-4D97-AF65-F5344CB8AC3E}">
        <p14:creationId xmlns:p14="http://schemas.microsoft.com/office/powerpoint/2010/main" val="192937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97be1d3160_0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g197be1d3160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6C0D8130-C1A7-46D5-8247-86F18558CE6C}" type="slidenum">
              <a:rPr lang="uk-UA" smtClean="0"/>
              <a:t>38</a:t>
            </a:fld>
            <a:endParaRPr lang="uk-UA"/>
          </a:p>
        </p:txBody>
      </p:sp>
    </p:spTree>
    <p:extLst>
      <p:ext uri="{BB962C8B-B14F-4D97-AF65-F5344CB8AC3E}">
        <p14:creationId xmlns:p14="http://schemas.microsoft.com/office/powerpoint/2010/main" val="2884903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6C0D8130-C1A7-46D5-8247-86F18558CE6C}" type="slidenum">
              <a:rPr lang="uk-UA" smtClean="0"/>
              <a:t>39</a:t>
            </a:fld>
            <a:endParaRPr lang="uk-UA"/>
          </a:p>
        </p:txBody>
      </p:sp>
    </p:spTree>
    <p:extLst>
      <p:ext uri="{BB962C8B-B14F-4D97-AF65-F5344CB8AC3E}">
        <p14:creationId xmlns:p14="http://schemas.microsoft.com/office/powerpoint/2010/main" val="796996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6C0D8130-C1A7-46D5-8247-86F18558CE6C}" type="slidenum">
              <a:rPr lang="uk-UA" smtClean="0"/>
              <a:t>40</a:t>
            </a:fld>
            <a:endParaRPr lang="uk-UA"/>
          </a:p>
        </p:txBody>
      </p:sp>
    </p:spTree>
    <p:extLst>
      <p:ext uri="{BB962C8B-B14F-4D97-AF65-F5344CB8AC3E}">
        <p14:creationId xmlns:p14="http://schemas.microsoft.com/office/powerpoint/2010/main" val="4013965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768A1-9E07-4280-8574-FE10A4F36E3B}" type="slidenum">
              <a:rPr kumimoji="0" lang="ru-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ru-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573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BD1768A1-9E07-4280-8574-FE10A4F36E3B}" type="slidenum">
              <a:rPr lang="ru-UA" smtClean="0"/>
              <a:t>5</a:t>
            </a:fld>
            <a:endParaRPr lang="ru-UA"/>
          </a:p>
        </p:txBody>
      </p:sp>
    </p:spTree>
    <p:extLst>
      <p:ext uri="{BB962C8B-B14F-4D97-AF65-F5344CB8AC3E}">
        <p14:creationId xmlns:p14="http://schemas.microsoft.com/office/powerpoint/2010/main" val="2344030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6C0D8130-C1A7-46D5-8247-86F18558CE6C}" type="slidenum">
              <a:rPr lang="uk-UA" smtClean="0"/>
              <a:t>9</a:t>
            </a:fld>
            <a:endParaRPr lang="uk-UA"/>
          </a:p>
        </p:txBody>
      </p:sp>
    </p:spTree>
    <p:extLst>
      <p:ext uri="{BB962C8B-B14F-4D97-AF65-F5344CB8AC3E}">
        <p14:creationId xmlns:p14="http://schemas.microsoft.com/office/powerpoint/2010/main" val="4276465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6C0D8130-C1A7-46D5-8247-86F18558CE6C}" type="slidenum">
              <a:rPr lang="uk-UA" smtClean="0"/>
              <a:t>10</a:t>
            </a:fld>
            <a:endParaRPr lang="uk-UA"/>
          </a:p>
        </p:txBody>
      </p:sp>
    </p:spTree>
    <p:extLst>
      <p:ext uri="{BB962C8B-B14F-4D97-AF65-F5344CB8AC3E}">
        <p14:creationId xmlns:p14="http://schemas.microsoft.com/office/powerpoint/2010/main" val="1721255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6C0D8130-C1A7-46D5-8247-86F18558CE6C}" type="slidenum">
              <a:rPr lang="uk-UA" smtClean="0"/>
              <a:t>12</a:t>
            </a:fld>
            <a:endParaRPr lang="uk-UA"/>
          </a:p>
        </p:txBody>
      </p:sp>
    </p:spTree>
    <p:extLst>
      <p:ext uri="{BB962C8B-B14F-4D97-AF65-F5344CB8AC3E}">
        <p14:creationId xmlns:p14="http://schemas.microsoft.com/office/powerpoint/2010/main" val="566922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6C0D8130-C1A7-46D5-8247-86F18558CE6C}" type="slidenum">
              <a:rPr lang="uk-UA" smtClean="0"/>
              <a:t>14</a:t>
            </a:fld>
            <a:endParaRPr lang="uk-UA"/>
          </a:p>
        </p:txBody>
      </p:sp>
    </p:spTree>
    <p:extLst>
      <p:ext uri="{BB962C8B-B14F-4D97-AF65-F5344CB8AC3E}">
        <p14:creationId xmlns:p14="http://schemas.microsoft.com/office/powerpoint/2010/main" val="4107539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6C0D8130-C1A7-46D5-8247-86F18558CE6C}" type="slidenum">
              <a:rPr lang="uk-UA" smtClean="0"/>
              <a:t>15</a:t>
            </a:fld>
            <a:endParaRPr lang="uk-UA"/>
          </a:p>
        </p:txBody>
      </p:sp>
    </p:spTree>
    <p:extLst>
      <p:ext uri="{BB962C8B-B14F-4D97-AF65-F5344CB8AC3E}">
        <p14:creationId xmlns:p14="http://schemas.microsoft.com/office/powerpoint/2010/main" val="271690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6C0D8130-C1A7-46D5-8247-86F18558CE6C}" type="slidenum">
              <a:rPr lang="uk-UA" smtClean="0"/>
              <a:t>16</a:t>
            </a:fld>
            <a:endParaRPr lang="uk-UA"/>
          </a:p>
        </p:txBody>
      </p:sp>
    </p:spTree>
    <p:extLst>
      <p:ext uri="{BB962C8B-B14F-4D97-AF65-F5344CB8AC3E}">
        <p14:creationId xmlns:p14="http://schemas.microsoft.com/office/powerpoint/2010/main" val="1984106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6C0D8130-C1A7-46D5-8247-86F18558CE6C}" type="slidenum">
              <a:rPr lang="uk-UA" smtClean="0"/>
              <a:t>17</a:t>
            </a:fld>
            <a:endParaRPr lang="uk-UA"/>
          </a:p>
        </p:txBody>
      </p:sp>
    </p:spTree>
    <p:extLst>
      <p:ext uri="{BB962C8B-B14F-4D97-AF65-F5344CB8AC3E}">
        <p14:creationId xmlns:p14="http://schemas.microsoft.com/office/powerpoint/2010/main" val="2228425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BFE5A2-8DD6-25BC-9F70-2CC66244CD47}"/>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uk-UA"/>
          </a:p>
        </p:txBody>
      </p:sp>
      <p:sp>
        <p:nvSpPr>
          <p:cNvPr id="3" name="Подзаголовок 2">
            <a:extLst>
              <a:ext uri="{FF2B5EF4-FFF2-40B4-BE49-F238E27FC236}">
                <a16:creationId xmlns:a16="http://schemas.microsoft.com/office/drawing/2014/main" id="{4A15D0F9-D1D3-26EB-39A0-CCA55A83A8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uk-UA"/>
          </a:p>
        </p:txBody>
      </p:sp>
      <p:sp>
        <p:nvSpPr>
          <p:cNvPr id="4" name="Дата 3">
            <a:extLst>
              <a:ext uri="{FF2B5EF4-FFF2-40B4-BE49-F238E27FC236}">
                <a16:creationId xmlns:a16="http://schemas.microsoft.com/office/drawing/2014/main" id="{AAAEB513-ED78-8E9D-4DAE-18DA1DFCE4C5}"/>
              </a:ext>
            </a:extLst>
          </p:cNvPr>
          <p:cNvSpPr>
            <a:spLocks noGrp="1"/>
          </p:cNvSpPr>
          <p:nvPr>
            <p:ph type="dt" sz="half" idx="10"/>
          </p:nvPr>
        </p:nvSpPr>
        <p:spPr/>
        <p:txBody>
          <a:bodyPr/>
          <a:lstStyle/>
          <a:p>
            <a:fld id="{D0B40E9E-2AAE-4A6D-88AA-BEE35AFB9059}" type="datetimeFigureOut">
              <a:rPr lang="uk-UA" smtClean="0"/>
              <a:t>12.12.2022</a:t>
            </a:fld>
            <a:endParaRPr lang="uk-UA"/>
          </a:p>
        </p:txBody>
      </p:sp>
      <p:sp>
        <p:nvSpPr>
          <p:cNvPr id="5" name="Нижний колонтитул 4">
            <a:extLst>
              <a:ext uri="{FF2B5EF4-FFF2-40B4-BE49-F238E27FC236}">
                <a16:creationId xmlns:a16="http://schemas.microsoft.com/office/drawing/2014/main" id="{2D6AC4A3-8943-68CC-35B1-DBBE94F3DF33}"/>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2D0ED6DF-91E8-7945-BC2E-1EBA1134F18E}"/>
              </a:ext>
            </a:extLst>
          </p:cNvPr>
          <p:cNvSpPr>
            <a:spLocks noGrp="1"/>
          </p:cNvSpPr>
          <p:nvPr>
            <p:ph type="sldNum" sz="quarter" idx="12"/>
          </p:nvPr>
        </p:nvSpPr>
        <p:spPr/>
        <p:txBody>
          <a:bodyPr/>
          <a:lstStyle/>
          <a:p>
            <a:fld id="{BB84F664-4222-40A0-AAD3-A583FEBDE545}" type="slidenum">
              <a:rPr lang="uk-UA" smtClean="0"/>
              <a:t>‹#›</a:t>
            </a:fld>
            <a:endParaRPr lang="uk-UA"/>
          </a:p>
        </p:txBody>
      </p:sp>
    </p:spTree>
    <p:extLst>
      <p:ext uri="{BB962C8B-B14F-4D97-AF65-F5344CB8AC3E}">
        <p14:creationId xmlns:p14="http://schemas.microsoft.com/office/powerpoint/2010/main" val="3885345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03C60F-9ADE-A1DB-E790-490D958D4F7D}"/>
              </a:ext>
            </a:extLst>
          </p:cNvPr>
          <p:cNvSpPr>
            <a:spLocks noGrp="1"/>
          </p:cNvSpPr>
          <p:nvPr>
            <p:ph type="title"/>
          </p:nvPr>
        </p:nvSpPr>
        <p:spPr/>
        <p:txBody>
          <a:bodyPr/>
          <a:lstStyle/>
          <a:p>
            <a:r>
              <a:rPr lang="ru-RU"/>
              <a:t>Образец заголовка</a:t>
            </a:r>
            <a:endParaRPr lang="uk-UA"/>
          </a:p>
        </p:txBody>
      </p:sp>
      <p:sp>
        <p:nvSpPr>
          <p:cNvPr id="3" name="Вертикальный текст 2">
            <a:extLst>
              <a:ext uri="{FF2B5EF4-FFF2-40B4-BE49-F238E27FC236}">
                <a16:creationId xmlns:a16="http://schemas.microsoft.com/office/drawing/2014/main" id="{AC9F7DD8-2EB3-EF08-1BFE-549B72AF571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E83CD585-A062-BAA4-294A-C8E0486ADEAD}"/>
              </a:ext>
            </a:extLst>
          </p:cNvPr>
          <p:cNvSpPr>
            <a:spLocks noGrp="1"/>
          </p:cNvSpPr>
          <p:nvPr>
            <p:ph type="dt" sz="half" idx="10"/>
          </p:nvPr>
        </p:nvSpPr>
        <p:spPr/>
        <p:txBody>
          <a:bodyPr/>
          <a:lstStyle/>
          <a:p>
            <a:fld id="{D0B40E9E-2AAE-4A6D-88AA-BEE35AFB9059}" type="datetimeFigureOut">
              <a:rPr lang="uk-UA" smtClean="0"/>
              <a:t>12.12.2022</a:t>
            </a:fld>
            <a:endParaRPr lang="uk-UA"/>
          </a:p>
        </p:txBody>
      </p:sp>
      <p:sp>
        <p:nvSpPr>
          <p:cNvPr id="5" name="Нижний колонтитул 4">
            <a:extLst>
              <a:ext uri="{FF2B5EF4-FFF2-40B4-BE49-F238E27FC236}">
                <a16:creationId xmlns:a16="http://schemas.microsoft.com/office/drawing/2014/main" id="{183DA52F-6181-0ACA-BDAC-5B742058A921}"/>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0B7B2AF4-4B48-E83B-7B36-DE6ED7367F44}"/>
              </a:ext>
            </a:extLst>
          </p:cNvPr>
          <p:cNvSpPr>
            <a:spLocks noGrp="1"/>
          </p:cNvSpPr>
          <p:nvPr>
            <p:ph type="sldNum" sz="quarter" idx="12"/>
          </p:nvPr>
        </p:nvSpPr>
        <p:spPr/>
        <p:txBody>
          <a:bodyPr/>
          <a:lstStyle/>
          <a:p>
            <a:fld id="{BB84F664-4222-40A0-AAD3-A583FEBDE545}" type="slidenum">
              <a:rPr lang="uk-UA" smtClean="0"/>
              <a:t>‹#›</a:t>
            </a:fld>
            <a:endParaRPr lang="uk-UA"/>
          </a:p>
        </p:txBody>
      </p:sp>
    </p:spTree>
    <p:extLst>
      <p:ext uri="{BB962C8B-B14F-4D97-AF65-F5344CB8AC3E}">
        <p14:creationId xmlns:p14="http://schemas.microsoft.com/office/powerpoint/2010/main" val="33258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12C47D5-581D-B19C-23CC-C05EEE2FDC53}"/>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uk-UA"/>
          </a:p>
        </p:txBody>
      </p:sp>
      <p:sp>
        <p:nvSpPr>
          <p:cNvPr id="3" name="Вертикальный текст 2">
            <a:extLst>
              <a:ext uri="{FF2B5EF4-FFF2-40B4-BE49-F238E27FC236}">
                <a16:creationId xmlns:a16="http://schemas.microsoft.com/office/drawing/2014/main" id="{D2238E20-9340-9CD8-3E53-00A85E027F0D}"/>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77C00505-A3CB-7946-21B7-CAFB6F78AE12}"/>
              </a:ext>
            </a:extLst>
          </p:cNvPr>
          <p:cNvSpPr>
            <a:spLocks noGrp="1"/>
          </p:cNvSpPr>
          <p:nvPr>
            <p:ph type="dt" sz="half" idx="10"/>
          </p:nvPr>
        </p:nvSpPr>
        <p:spPr/>
        <p:txBody>
          <a:bodyPr/>
          <a:lstStyle/>
          <a:p>
            <a:fld id="{D0B40E9E-2AAE-4A6D-88AA-BEE35AFB9059}" type="datetimeFigureOut">
              <a:rPr lang="uk-UA" smtClean="0"/>
              <a:t>12.12.2022</a:t>
            </a:fld>
            <a:endParaRPr lang="uk-UA"/>
          </a:p>
        </p:txBody>
      </p:sp>
      <p:sp>
        <p:nvSpPr>
          <p:cNvPr id="5" name="Нижний колонтитул 4">
            <a:extLst>
              <a:ext uri="{FF2B5EF4-FFF2-40B4-BE49-F238E27FC236}">
                <a16:creationId xmlns:a16="http://schemas.microsoft.com/office/drawing/2014/main" id="{F03B167C-F765-DDA6-B7A5-31378BA93C7B}"/>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A47A67D4-FF22-F5D5-9060-DA813EC30B53}"/>
              </a:ext>
            </a:extLst>
          </p:cNvPr>
          <p:cNvSpPr>
            <a:spLocks noGrp="1"/>
          </p:cNvSpPr>
          <p:nvPr>
            <p:ph type="sldNum" sz="quarter" idx="12"/>
          </p:nvPr>
        </p:nvSpPr>
        <p:spPr/>
        <p:txBody>
          <a:bodyPr/>
          <a:lstStyle/>
          <a:p>
            <a:fld id="{BB84F664-4222-40A0-AAD3-A583FEBDE545}" type="slidenum">
              <a:rPr lang="uk-UA" smtClean="0"/>
              <a:t>‹#›</a:t>
            </a:fld>
            <a:endParaRPr lang="uk-UA"/>
          </a:p>
        </p:txBody>
      </p:sp>
    </p:spTree>
    <p:extLst>
      <p:ext uri="{BB962C8B-B14F-4D97-AF65-F5344CB8AC3E}">
        <p14:creationId xmlns:p14="http://schemas.microsoft.com/office/powerpoint/2010/main" val="1157512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Изображение"/>
          <p:cNvSpPr>
            <a:spLocks noGrp="1"/>
          </p:cNvSpPr>
          <p:nvPr>
            <p:ph type="pic" idx="13"/>
          </p:nvPr>
        </p:nvSpPr>
        <p:spPr>
          <a:xfrm>
            <a:off x="1562984" y="336550"/>
            <a:ext cx="9067801" cy="4368800"/>
          </a:xfrm>
          <a:prstGeom prst="rect">
            <a:avLst/>
          </a:prstGeom>
        </p:spPr>
        <p:txBody>
          <a:bodyPr lIns="91439" tIns="45719" rIns="91439" bIns="45719" anchor="t">
            <a:noAutofit/>
          </a:bodyPr>
          <a:lstStyle/>
          <a:p>
            <a:endParaRPr/>
          </a:p>
        </p:txBody>
      </p:sp>
      <p:sp>
        <p:nvSpPr>
          <p:cNvPr id="21" name="Текст заголовка"/>
          <p:cNvSpPr txBox="1">
            <a:spLocks noGrp="1"/>
          </p:cNvSpPr>
          <p:nvPr>
            <p:ph type="title"/>
          </p:nvPr>
        </p:nvSpPr>
        <p:spPr>
          <a:xfrm>
            <a:off x="317500" y="4756150"/>
            <a:ext cx="11557000" cy="1003300"/>
          </a:xfrm>
          <a:prstGeom prst="rect">
            <a:avLst/>
          </a:prstGeom>
        </p:spPr>
        <p:txBody>
          <a:bodyPr anchor="b"/>
          <a:lstStyle/>
          <a:p>
            <a:r>
              <a:t>Текст заголовка</a:t>
            </a:r>
          </a:p>
        </p:txBody>
      </p:sp>
      <p:sp>
        <p:nvSpPr>
          <p:cNvPr id="22" name="Уровень текста 1…"/>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318892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88C509-64D2-4009-86C8-9D3E593A87E7}"/>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UA"/>
          </a:p>
        </p:txBody>
      </p:sp>
      <p:sp>
        <p:nvSpPr>
          <p:cNvPr id="3" name="Подзаголовок 2">
            <a:extLst>
              <a:ext uri="{FF2B5EF4-FFF2-40B4-BE49-F238E27FC236}">
                <a16:creationId xmlns:a16="http://schemas.microsoft.com/office/drawing/2014/main" id="{601C11A0-7C4C-439E-A6F0-ACF4EBFEE6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UA"/>
          </a:p>
        </p:txBody>
      </p:sp>
      <p:sp>
        <p:nvSpPr>
          <p:cNvPr id="4" name="Дата 3">
            <a:extLst>
              <a:ext uri="{FF2B5EF4-FFF2-40B4-BE49-F238E27FC236}">
                <a16:creationId xmlns:a16="http://schemas.microsoft.com/office/drawing/2014/main" id="{8A76A44E-4788-4DFB-8B08-54D153D2DAE6}"/>
              </a:ext>
            </a:extLst>
          </p:cNvPr>
          <p:cNvSpPr>
            <a:spLocks noGrp="1"/>
          </p:cNvSpPr>
          <p:nvPr>
            <p:ph type="dt" sz="half" idx="10"/>
          </p:nvPr>
        </p:nvSpPr>
        <p:spPr/>
        <p:txBody>
          <a:bodyPr/>
          <a:lstStyle/>
          <a:p>
            <a:fld id="{FDA16379-58F7-4EBD-94EC-6AA7B7234CCA}" type="datetime1">
              <a:rPr lang="ru-UA" smtClean="0"/>
              <a:t>12/12/2022</a:t>
            </a:fld>
            <a:endParaRPr lang="ru-UA"/>
          </a:p>
        </p:txBody>
      </p:sp>
      <p:sp>
        <p:nvSpPr>
          <p:cNvPr id="5" name="Нижний колонтитул 4">
            <a:extLst>
              <a:ext uri="{FF2B5EF4-FFF2-40B4-BE49-F238E27FC236}">
                <a16:creationId xmlns:a16="http://schemas.microsoft.com/office/drawing/2014/main" id="{3CC5F4AF-2EF7-4663-9459-B8F46842CA49}"/>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04CFE913-EA0B-4D14-8843-ED9F5326470B}"/>
              </a:ext>
            </a:extLst>
          </p:cNvPr>
          <p:cNvSpPr>
            <a:spLocks noGrp="1"/>
          </p:cNvSpPr>
          <p:nvPr>
            <p:ph type="sldNum" sz="quarter" idx="12"/>
          </p:nvPr>
        </p:nvSpPr>
        <p:spPr/>
        <p:txBody>
          <a:bodyPr/>
          <a:lstStyle/>
          <a:p>
            <a:fld id="{138CF1B6-9217-48E0-9593-CCFA2C4CCFA2}" type="slidenum">
              <a:rPr lang="ru-UA" smtClean="0"/>
              <a:t>‹#›</a:t>
            </a:fld>
            <a:endParaRPr lang="ru-UA"/>
          </a:p>
        </p:txBody>
      </p:sp>
    </p:spTree>
    <p:extLst>
      <p:ext uri="{BB962C8B-B14F-4D97-AF65-F5344CB8AC3E}">
        <p14:creationId xmlns:p14="http://schemas.microsoft.com/office/powerpoint/2010/main" val="1798602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475B71-2603-4083-99D8-3E4F9DB9F0DF}"/>
              </a:ext>
            </a:extLst>
          </p:cNvPr>
          <p:cNvSpPr>
            <a:spLocks noGrp="1"/>
          </p:cNvSpPr>
          <p:nvPr>
            <p:ph type="title"/>
          </p:nvPr>
        </p:nvSpPr>
        <p:spPr/>
        <p:txBody>
          <a:bodyPr/>
          <a:lstStyle/>
          <a:p>
            <a:r>
              <a:rPr lang="ru-RU"/>
              <a:t>Образец заголовка</a:t>
            </a:r>
            <a:endParaRPr lang="ru-UA"/>
          </a:p>
        </p:txBody>
      </p:sp>
      <p:sp>
        <p:nvSpPr>
          <p:cNvPr id="3" name="Объект 2">
            <a:extLst>
              <a:ext uri="{FF2B5EF4-FFF2-40B4-BE49-F238E27FC236}">
                <a16:creationId xmlns:a16="http://schemas.microsoft.com/office/drawing/2014/main" id="{A51DD08A-86BB-44F7-ADEE-73516E10387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4EC66341-7075-4113-ACA4-17F270D38880}"/>
              </a:ext>
            </a:extLst>
          </p:cNvPr>
          <p:cNvSpPr>
            <a:spLocks noGrp="1"/>
          </p:cNvSpPr>
          <p:nvPr>
            <p:ph type="dt" sz="half" idx="10"/>
          </p:nvPr>
        </p:nvSpPr>
        <p:spPr/>
        <p:txBody>
          <a:bodyPr/>
          <a:lstStyle/>
          <a:p>
            <a:fld id="{100ED830-0FD0-42D6-8FBE-2712B83C30A2}" type="datetime1">
              <a:rPr lang="ru-UA" smtClean="0"/>
              <a:t>12/12/2022</a:t>
            </a:fld>
            <a:endParaRPr lang="ru-UA"/>
          </a:p>
        </p:txBody>
      </p:sp>
      <p:sp>
        <p:nvSpPr>
          <p:cNvPr id="5" name="Нижний колонтитул 4">
            <a:extLst>
              <a:ext uri="{FF2B5EF4-FFF2-40B4-BE49-F238E27FC236}">
                <a16:creationId xmlns:a16="http://schemas.microsoft.com/office/drawing/2014/main" id="{A6546265-799D-455D-BD15-54344D874515}"/>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9637002A-9FFC-400D-852B-1E3B3E719422}"/>
              </a:ext>
            </a:extLst>
          </p:cNvPr>
          <p:cNvSpPr>
            <a:spLocks noGrp="1"/>
          </p:cNvSpPr>
          <p:nvPr>
            <p:ph type="sldNum" sz="quarter" idx="12"/>
          </p:nvPr>
        </p:nvSpPr>
        <p:spPr/>
        <p:txBody>
          <a:bodyPr/>
          <a:lstStyle/>
          <a:p>
            <a:fld id="{138CF1B6-9217-48E0-9593-CCFA2C4CCFA2}" type="slidenum">
              <a:rPr lang="ru-UA" smtClean="0"/>
              <a:t>‹#›</a:t>
            </a:fld>
            <a:endParaRPr lang="ru-UA"/>
          </a:p>
        </p:txBody>
      </p:sp>
    </p:spTree>
    <p:extLst>
      <p:ext uri="{BB962C8B-B14F-4D97-AF65-F5344CB8AC3E}">
        <p14:creationId xmlns:p14="http://schemas.microsoft.com/office/powerpoint/2010/main" val="3650577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026330-1BD8-4968-A34D-7853EE9F1F6F}"/>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UA"/>
          </a:p>
        </p:txBody>
      </p:sp>
      <p:sp>
        <p:nvSpPr>
          <p:cNvPr id="3" name="Текст 2">
            <a:extLst>
              <a:ext uri="{FF2B5EF4-FFF2-40B4-BE49-F238E27FC236}">
                <a16:creationId xmlns:a16="http://schemas.microsoft.com/office/drawing/2014/main" id="{44B8E053-2744-419B-B3D4-EF25215BE2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03B48A4E-D299-4B6C-BFBB-A4072BC5A8C3}"/>
              </a:ext>
            </a:extLst>
          </p:cNvPr>
          <p:cNvSpPr>
            <a:spLocks noGrp="1"/>
          </p:cNvSpPr>
          <p:nvPr>
            <p:ph type="dt" sz="half" idx="10"/>
          </p:nvPr>
        </p:nvSpPr>
        <p:spPr/>
        <p:txBody>
          <a:bodyPr/>
          <a:lstStyle/>
          <a:p>
            <a:fld id="{A64D5D0E-F3CE-4FB4-8500-C0C275C4D42C}" type="datetime1">
              <a:rPr lang="ru-UA" smtClean="0"/>
              <a:t>12/12/2022</a:t>
            </a:fld>
            <a:endParaRPr lang="ru-UA"/>
          </a:p>
        </p:txBody>
      </p:sp>
      <p:sp>
        <p:nvSpPr>
          <p:cNvPr id="5" name="Нижний колонтитул 4">
            <a:extLst>
              <a:ext uri="{FF2B5EF4-FFF2-40B4-BE49-F238E27FC236}">
                <a16:creationId xmlns:a16="http://schemas.microsoft.com/office/drawing/2014/main" id="{2249B2C6-3E31-4AD7-B4D9-B24603038883}"/>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2B489200-3606-4D79-8441-79F7BC12422E}"/>
              </a:ext>
            </a:extLst>
          </p:cNvPr>
          <p:cNvSpPr>
            <a:spLocks noGrp="1"/>
          </p:cNvSpPr>
          <p:nvPr>
            <p:ph type="sldNum" sz="quarter" idx="12"/>
          </p:nvPr>
        </p:nvSpPr>
        <p:spPr/>
        <p:txBody>
          <a:bodyPr/>
          <a:lstStyle/>
          <a:p>
            <a:fld id="{138CF1B6-9217-48E0-9593-CCFA2C4CCFA2}" type="slidenum">
              <a:rPr lang="ru-UA" smtClean="0"/>
              <a:t>‹#›</a:t>
            </a:fld>
            <a:endParaRPr lang="ru-UA"/>
          </a:p>
        </p:txBody>
      </p:sp>
    </p:spTree>
    <p:extLst>
      <p:ext uri="{BB962C8B-B14F-4D97-AF65-F5344CB8AC3E}">
        <p14:creationId xmlns:p14="http://schemas.microsoft.com/office/powerpoint/2010/main" val="576687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8BBC8F-AB1A-4D76-9A83-7B27F44820A3}"/>
              </a:ext>
            </a:extLst>
          </p:cNvPr>
          <p:cNvSpPr>
            <a:spLocks noGrp="1"/>
          </p:cNvSpPr>
          <p:nvPr>
            <p:ph type="title"/>
          </p:nvPr>
        </p:nvSpPr>
        <p:spPr/>
        <p:txBody>
          <a:bodyPr/>
          <a:lstStyle/>
          <a:p>
            <a:r>
              <a:rPr lang="ru-RU"/>
              <a:t>Образец заголовка</a:t>
            </a:r>
            <a:endParaRPr lang="ru-UA"/>
          </a:p>
        </p:txBody>
      </p:sp>
      <p:sp>
        <p:nvSpPr>
          <p:cNvPr id="3" name="Объект 2">
            <a:extLst>
              <a:ext uri="{FF2B5EF4-FFF2-40B4-BE49-F238E27FC236}">
                <a16:creationId xmlns:a16="http://schemas.microsoft.com/office/drawing/2014/main" id="{C48CE009-F312-4E53-8335-758EB8E241DE}"/>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Объект 3">
            <a:extLst>
              <a:ext uri="{FF2B5EF4-FFF2-40B4-BE49-F238E27FC236}">
                <a16:creationId xmlns:a16="http://schemas.microsoft.com/office/drawing/2014/main" id="{732E6BE5-6677-498B-94EE-0CC3CC07211E}"/>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5" name="Дата 4">
            <a:extLst>
              <a:ext uri="{FF2B5EF4-FFF2-40B4-BE49-F238E27FC236}">
                <a16:creationId xmlns:a16="http://schemas.microsoft.com/office/drawing/2014/main" id="{DB11F65E-5C5E-4DF1-AC38-6BB3F37C3BDA}"/>
              </a:ext>
            </a:extLst>
          </p:cNvPr>
          <p:cNvSpPr>
            <a:spLocks noGrp="1"/>
          </p:cNvSpPr>
          <p:nvPr>
            <p:ph type="dt" sz="half" idx="10"/>
          </p:nvPr>
        </p:nvSpPr>
        <p:spPr/>
        <p:txBody>
          <a:bodyPr/>
          <a:lstStyle/>
          <a:p>
            <a:fld id="{A7F50C95-0950-4E9E-9217-881321BC314D}" type="datetime1">
              <a:rPr lang="ru-UA" smtClean="0"/>
              <a:t>12/12/2022</a:t>
            </a:fld>
            <a:endParaRPr lang="ru-UA"/>
          </a:p>
        </p:txBody>
      </p:sp>
      <p:sp>
        <p:nvSpPr>
          <p:cNvPr id="6" name="Нижний колонтитул 5">
            <a:extLst>
              <a:ext uri="{FF2B5EF4-FFF2-40B4-BE49-F238E27FC236}">
                <a16:creationId xmlns:a16="http://schemas.microsoft.com/office/drawing/2014/main" id="{0992BA1A-E23D-4F93-B0F6-49A771FA60DB}"/>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5DEF0BF0-FEDE-4DE2-BE64-076C06F5A516}"/>
              </a:ext>
            </a:extLst>
          </p:cNvPr>
          <p:cNvSpPr>
            <a:spLocks noGrp="1"/>
          </p:cNvSpPr>
          <p:nvPr>
            <p:ph type="sldNum" sz="quarter" idx="12"/>
          </p:nvPr>
        </p:nvSpPr>
        <p:spPr/>
        <p:txBody>
          <a:bodyPr/>
          <a:lstStyle/>
          <a:p>
            <a:fld id="{138CF1B6-9217-48E0-9593-CCFA2C4CCFA2}" type="slidenum">
              <a:rPr lang="ru-UA" smtClean="0"/>
              <a:t>‹#›</a:t>
            </a:fld>
            <a:endParaRPr lang="ru-UA"/>
          </a:p>
        </p:txBody>
      </p:sp>
    </p:spTree>
    <p:extLst>
      <p:ext uri="{BB962C8B-B14F-4D97-AF65-F5344CB8AC3E}">
        <p14:creationId xmlns:p14="http://schemas.microsoft.com/office/powerpoint/2010/main" val="2663238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CD5184-ABCC-4C29-B47A-737D50D1A936}"/>
              </a:ext>
            </a:extLst>
          </p:cNvPr>
          <p:cNvSpPr>
            <a:spLocks noGrp="1"/>
          </p:cNvSpPr>
          <p:nvPr>
            <p:ph type="title"/>
          </p:nvPr>
        </p:nvSpPr>
        <p:spPr>
          <a:xfrm>
            <a:off x="839788" y="365125"/>
            <a:ext cx="10515600" cy="1325563"/>
          </a:xfrm>
        </p:spPr>
        <p:txBody>
          <a:bodyPr/>
          <a:lstStyle/>
          <a:p>
            <a:r>
              <a:rPr lang="ru-RU"/>
              <a:t>Образец заголовка</a:t>
            </a:r>
            <a:endParaRPr lang="ru-UA"/>
          </a:p>
        </p:txBody>
      </p:sp>
      <p:sp>
        <p:nvSpPr>
          <p:cNvPr id="3" name="Текст 2">
            <a:extLst>
              <a:ext uri="{FF2B5EF4-FFF2-40B4-BE49-F238E27FC236}">
                <a16:creationId xmlns:a16="http://schemas.microsoft.com/office/drawing/2014/main" id="{BFE60616-7A03-437A-8BC9-A99C6D2666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740E96F-C72D-45FF-AD46-ECD19637275B}"/>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5" name="Текст 4">
            <a:extLst>
              <a:ext uri="{FF2B5EF4-FFF2-40B4-BE49-F238E27FC236}">
                <a16:creationId xmlns:a16="http://schemas.microsoft.com/office/drawing/2014/main" id="{7E70DE0A-B54E-45E8-888E-F95D0BAD44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924FA6B-DD8C-43CA-B61E-918A48187F0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7" name="Дата 6">
            <a:extLst>
              <a:ext uri="{FF2B5EF4-FFF2-40B4-BE49-F238E27FC236}">
                <a16:creationId xmlns:a16="http://schemas.microsoft.com/office/drawing/2014/main" id="{B7E5DB6D-1DE4-4469-AE77-441F174223A4}"/>
              </a:ext>
            </a:extLst>
          </p:cNvPr>
          <p:cNvSpPr>
            <a:spLocks noGrp="1"/>
          </p:cNvSpPr>
          <p:nvPr>
            <p:ph type="dt" sz="half" idx="10"/>
          </p:nvPr>
        </p:nvSpPr>
        <p:spPr/>
        <p:txBody>
          <a:bodyPr/>
          <a:lstStyle/>
          <a:p>
            <a:fld id="{7D722610-D9B4-4CA4-AB71-05B0F3BCB82E}" type="datetime1">
              <a:rPr lang="ru-UA" smtClean="0"/>
              <a:t>12/12/2022</a:t>
            </a:fld>
            <a:endParaRPr lang="ru-UA"/>
          </a:p>
        </p:txBody>
      </p:sp>
      <p:sp>
        <p:nvSpPr>
          <p:cNvPr id="8" name="Нижний колонтитул 7">
            <a:extLst>
              <a:ext uri="{FF2B5EF4-FFF2-40B4-BE49-F238E27FC236}">
                <a16:creationId xmlns:a16="http://schemas.microsoft.com/office/drawing/2014/main" id="{BF6B3B96-4886-4EF8-A5DF-816C9E8B1F92}"/>
              </a:ext>
            </a:extLst>
          </p:cNvPr>
          <p:cNvSpPr>
            <a:spLocks noGrp="1"/>
          </p:cNvSpPr>
          <p:nvPr>
            <p:ph type="ftr" sz="quarter" idx="11"/>
          </p:nvPr>
        </p:nvSpPr>
        <p:spPr/>
        <p:txBody>
          <a:bodyPr/>
          <a:lstStyle/>
          <a:p>
            <a:endParaRPr lang="ru-UA"/>
          </a:p>
        </p:txBody>
      </p:sp>
      <p:sp>
        <p:nvSpPr>
          <p:cNvPr id="9" name="Номер слайда 8">
            <a:extLst>
              <a:ext uri="{FF2B5EF4-FFF2-40B4-BE49-F238E27FC236}">
                <a16:creationId xmlns:a16="http://schemas.microsoft.com/office/drawing/2014/main" id="{11F11896-B5D2-471F-AD3B-C2179F1DE8BC}"/>
              </a:ext>
            </a:extLst>
          </p:cNvPr>
          <p:cNvSpPr>
            <a:spLocks noGrp="1"/>
          </p:cNvSpPr>
          <p:nvPr>
            <p:ph type="sldNum" sz="quarter" idx="12"/>
          </p:nvPr>
        </p:nvSpPr>
        <p:spPr/>
        <p:txBody>
          <a:bodyPr/>
          <a:lstStyle/>
          <a:p>
            <a:fld id="{138CF1B6-9217-48E0-9593-CCFA2C4CCFA2}" type="slidenum">
              <a:rPr lang="ru-UA" smtClean="0"/>
              <a:t>‹#›</a:t>
            </a:fld>
            <a:endParaRPr lang="ru-UA"/>
          </a:p>
        </p:txBody>
      </p:sp>
    </p:spTree>
    <p:extLst>
      <p:ext uri="{BB962C8B-B14F-4D97-AF65-F5344CB8AC3E}">
        <p14:creationId xmlns:p14="http://schemas.microsoft.com/office/powerpoint/2010/main" val="3942883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614207-679E-4939-88BA-C21222CD45B4}"/>
              </a:ext>
            </a:extLst>
          </p:cNvPr>
          <p:cNvSpPr>
            <a:spLocks noGrp="1"/>
          </p:cNvSpPr>
          <p:nvPr>
            <p:ph type="title"/>
          </p:nvPr>
        </p:nvSpPr>
        <p:spPr/>
        <p:txBody>
          <a:bodyPr/>
          <a:lstStyle/>
          <a:p>
            <a:r>
              <a:rPr lang="ru-RU"/>
              <a:t>Образец заголовка</a:t>
            </a:r>
            <a:endParaRPr lang="ru-UA"/>
          </a:p>
        </p:txBody>
      </p:sp>
      <p:sp>
        <p:nvSpPr>
          <p:cNvPr id="3" name="Дата 2">
            <a:extLst>
              <a:ext uri="{FF2B5EF4-FFF2-40B4-BE49-F238E27FC236}">
                <a16:creationId xmlns:a16="http://schemas.microsoft.com/office/drawing/2014/main" id="{720E4B07-0036-422A-8F54-9DE3454E01AC}"/>
              </a:ext>
            </a:extLst>
          </p:cNvPr>
          <p:cNvSpPr>
            <a:spLocks noGrp="1"/>
          </p:cNvSpPr>
          <p:nvPr>
            <p:ph type="dt" sz="half" idx="10"/>
          </p:nvPr>
        </p:nvSpPr>
        <p:spPr/>
        <p:txBody>
          <a:bodyPr/>
          <a:lstStyle/>
          <a:p>
            <a:fld id="{C0983052-7C7D-4229-9BB0-C7DD2273CB0F}" type="datetime1">
              <a:rPr lang="ru-UA" smtClean="0"/>
              <a:t>12/12/2022</a:t>
            </a:fld>
            <a:endParaRPr lang="ru-UA"/>
          </a:p>
        </p:txBody>
      </p:sp>
      <p:sp>
        <p:nvSpPr>
          <p:cNvPr id="4" name="Нижний колонтитул 3">
            <a:extLst>
              <a:ext uri="{FF2B5EF4-FFF2-40B4-BE49-F238E27FC236}">
                <a16:creationId xmlns:a16="http://schemas.microsoft.com/office/drawing/2014/main" id="{AABE167A-9147-4B8B-8BC3-A3AE967225A8}"/>
              </a:ext>
            </a:extLst>
          </p:cNvPr>
          <p:cNvSpPr>
            <a:spLocks noGrp="1"/>
          </p:cNvSpPr>
          <p:nvPr>
            <p:ph type="ftr" sz="quarter" idx="11"/>
          </p:nvPr>
        </p:nvSpPr>
        <p:spPr/>
        <p:txBody>
          <a:bodyPr/>
          <a:lstStyle/>
          <a:p>
            <a:endParaRPr lang="ru-UA"/>
          </a:p>
        </p:txBody>
      </p:sp>
      <p:sp>
        <p:nvSpPr>
          <p:cNvPr id="5" name="Номер слайда 4">
            <a:extLst>
              <a:ext uri="{FF2B5EF4-FFF2-40B4-BE49-F238E27FC236}">
                <a16:creationId xmlns:a16="http://schemas.microsoft.com/office/drawing/2014/main" id="{46782522-C7EA-403D-98DF-38FE18E070D4}"/>
              </a:ext>
            </a:extLst>
          </p:cNvPr>
          <p:cNvSpPr>
            <a:spLocks noGrp="1"/>
          </p:cNvSpPr>
          <p:nvPr>
            <p:ph type="sldNum" sz="quarter" idx="12"/>
          </p:nvPr>
        </p:nvSpPr>
        <p:spPr/>
        <p:txBody>
          <a:bodyPr/>
          <a:lstStyle/>
          <a:p>
            <a:fld id="{138CF1B6-9217-48E0-9593-CCFA2C4CCFA2}" type="slidenum">
              <a:rPr lang="ru-UA" smtClean="0"/>
              <a:t>‹#›</a:t>
            </a:fld>
            <a:endParaRPr lang="ru-UA"/>
          </a:p>
        </p:txBody>
      </p:sp>
    </p:spTree>
    <p:extLst>
      <p:ext uri="{BB962C8B-B14F-4D97-AF65-F5344CB8AC3E}">
        <p14:creationId xmlns:p14="http://schemas.microsoft.com/office/powerpoint/2010/main" val="145441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140FAEA-C19E-404A-B966-C966240D44F0}"/>
              </a:ext>
            </a:extLst>
          </p:cNvPr>
          <p:cNvSpPr>
            <a:spLocks noGrp="1"/>
          </p:cNvSpPr>
          <p:nvPr>
            <p:ph type="dt" sz="half" idx="10"/>
          </p:nvPr>
        </p:nvSpPr>
        <p:spPr/>
        <p:txBody>
          <a:bodyPr/>
          <a:lstStyle/>
          <a:p>
            <a:fld id="{2F1F3A08-5BFD-475F-8EBD-A29AC04C6346}" type="datetime1">
              <a:rPr lang="ru-UA" smtClean="0"/>
              <a:t>12/12/2022</a:t>
            </a:fld>
            <a:endParaRPr lang="ru-UA"/>
          </a:p>
        </p:txBody>
      </p:sp>
      <p:sp>
        <p:nvSpPr>
          <p:cNvPr id="3" name="Нижний колонтитул 2">
            <a:extLst>
              <a:ext uri="{FF2B5EF4-FFF2-40B4-BE49-F238E27FC236}">
                <a16:creationId xmlns:a16="http://schemas.microsoft.com/office/drawing/2014/main" id="{DFE124B5-E90F-4DB1-8444-B7CF2A6E3201}"/>
              </a:ext>
            </a:extLst>
          </p:cNvPr>
          <p:cNvSpPr>
            <a:spLocks noGrp="1"/>
          </p:cNvSpPr>
          <p:nvPr>
            <p:ph type="ftr" sz="quarter" idx="11"/>
          </p:nvPr>
        </p:nvSpPr>
        <p:spPr/>
        <p:txBody>
          <a:bodyPr/>
          <a:lstStyle/>
          <a:p>
            <a:endParaRPr lang="ru-UA"/>
          </a:p>
        </p:txBody>
      </p:sp>
      <p:sp>
        <p:nvSpPr>
          <p:cNvPr id="4" name="Номер слайда 3">
            <a:extLst>
              <a:ext uri="{FF2B5EF4-FFF2-40B4-BE49-F238E27FC236}">
                <a16:creationId xmlns:a16="http://schemas.microsoft.com/office/drawing/2014/main" id="{A6995B70-BEE4-47E1-90C4-A7B22BF9AEF5}"/>
              </a:ext>
            </a:extLst>
          </p:cNvPr>
          <p:cNvSpPr>
            <a:spLocks noGrp="1"/>
          </p:cNvSpPr>
          <p:nvPr>
            <p:ph type="sldNum" sz="quarter" idx="12"/>
          </p:nvPr>
        </p:nvSpPr>
        <p:spPr/>
        <p:txBody>
          <a:bodyPr/>
          <a:lstStyle/>
          <a:p>
            <a:fld id="{138CF1B6-9217-48E0-9593-CCFA2C4CCFA2}" type="slidenum">
              <a:rPr lang="ru-UA" smtClean="0"/>
              <a:t>‹#›</a:t>
            </a:fld>
            <a:endParaRPr lang="ru-UA"/>
          </a:p>
        </p:txBody>
      </p:sp>
    </p:spTree>
    <p:extLst>
      <p:ext uri="{BB962C8B-B14F-4D97-AF65-F5344CB8AC3E}">
        <p14:creationId xmlns:p14="http://schemas.microsoft.com/office/powerpoint/2010/main" val="423242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812732-0A66-68BD-1F9F-807BAD8B7A73}"/>
              </a:ext>
            </a:extLst>
          </p:cNvPr>
          <p:cNvSpPr>
            <a:spLocks noGrp="1"/>
          </p:cNvSpPr>
          <p:nvPr>
            <p:ph type="title"/>
          </p:nvPr>
        </p:nvSpPr>
        <p:spPr/>
        <p:txBody>
          <a:bodyPr/>
          <a:lstStyle/>
          <a:p>
            <a:r>
              <a:rPr lang="ru-RU"/>
              <a:t>Образец заголовка</a:t>
            </a:r>
            <a:endParaRPr lang="uk-UA"/>
          </a:p>
        </p:txBody>
      </p:sp>
      <p:sp>
        <p:nvSpPr>
          <p:cNvPr id="3" name="Объект 2">
            <a:extLst>
              <a:ext uri="{FF2B5EF4-FFF2-40B4-BE49-F238E27FC236}">
                <a16:creationId xmlns:a16="http://schemas.microsoft.com/office/drawing/2014/main" id="{81B88221-1191-0562-3494-793CCB42DBC1}"/>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9901463A-D042-FA52-3221-82547809FD2E}"/>
              </a:ext>
            </a:extLst>
          </p:cNvPr>
          <p:cNvSpPr>
            <a:spLocks noGrp="1"/>
          </p:cNvSpPr>
          <p:nvPr>
            <p:ph type="dt" sz="half" idx="10"/>
          </p:nvPr>
        </p:nvSpPr>
        <p:spPr/>
        <p:txBody>
          <a:bodyPr/>
          <a:lstStyle/>
          <a:p>
            <a:fld id="{D0B40E9E-2AAE-4A6D-88AA-BEE35AFB9059}" type="datetimeFigureOut">
              <a:rPr lang="uk-UA" smtClean="0"/>
              <a:t>12.12.2022</a:t>
            </a:fld>
            <a:endParaRPr lang="uk-UA"/>
          </a:p>
        </p:txBody>
      </p:sp>
      <p:sp>
        <p:nvSpPr>
          <p:cNvPr id="5" name="Нижний колонтитул 4">
            <a:extLst>
              <a:ext uri="{FF2B5EF4-FFF2-40B4-BE49-F238E27FC236}">
                <a16:creationId xmlns:a16="http://schemas.microsoft.com/office/drawing/2014/main" id="{6C13E04E-1CCB-051E-A2EC-0C8BAAA6737C}"/>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FD8291FE-5BFF-25D7-B946-877BA6EB3D55}"/>
              </a:ext>
            </a:extLst>
          </p:cNvPr>
          <p:cNvSpPr>
            <a:spLocks noGrp="1"/>
          </p:cNvSpPr>
          <p:nvPr>
            <p:ph type="sldNum" sz="quarter" idx="12"/>
          </p:nvPr>
        </p:nvSpPr>
        <p:spPr/>
        <p:txBody>
          <a:bodyPr/>
          <a:lstStyle/>
          <a:p>
            <a:fld id="{BB84F664-4222-40A0-AAD3-A583FEBDE545}" type="slidenum">
              <a:rPr lang="uk-UA" smtClean="0"/>
              <a:t>‹#›</a:t>
            </a:fld>
            <a:endParaRPr lang="uk-UA"/>
          </a:p>
        </p:txBody>
      </p:sp>
    </p:spTree>
    <p:extLst>
      <p:ext uri="{BB962C8B-B14F-4D97-AF65-F5344CB8AC3E}">
        <p14:creationId xmlns:p14="http://schemas.microsoft.com/office/powerpoint/2010/main" val="3480113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60F0A4-6AFF-44D5-BBEA-9288A248B0F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UA"/>
          </a:p>
        </p:txBody>
      </p:sp>
      <p:sp>
        <p:nvSpPr>
          <p:cNvPr id="3" name="Объект 2">
            <a:extLst>
              <a:ext uri="{FF2B5EF4-FFF2-40B4-BE49-F238E27FC236}">
                <a16:creationId xmlns:a16="http://schemas.microsoft.com/office/drawing/2014/main" id="{E7C148F3-80CB-4D91-9B72-F86829E87C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Текст 3">
            <a:extLst>
              <a:ext uri="{FF2B5EF4-FFF2-40B4-BE49-F238E27FC236}">
                <a16:creationId xmlns:a16="http://schemas.microsoft.com/office/drawing/2014/main" id="{5A8E0FE8-F0B8-43FF-BE95-567F26C54B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D77C50A-C9B1-4D50-918D-B6DB687DB5D3}"/>
              </a:ext>
            </a:extLst>
          </p:cNvPr>
          <p:cNvSpPr>
            <a:spLocks noGrp="1"/>
          </p:cNvSpPr>
          <p:nvPr>
            <p:ph type="dt" sz="half" idx="10"/>
          </p:nvPr>
        </p:nvSpPr>
        <p:spPr/>
        <p:txBody>
          <a:bodyPr/>
          <a:lstStyle/>
          <a:p>
            <a:fld id="{7A1CF145-B284-4B13-8B7E-57D284F74B4F}" type="datetime1">
              <a:rPr lang="ru-UA" smtClean="0"/>
              <a:t>12/12/2022</a:t>
            </a:fld>
            <a:endParaRPr lang="ru-UA"/>
          </a:p>
        </p:txBody>
      </p:sp>
      <p:sp>
        <p:nvSpPr>
          <p:cNvPr id="6" name="Нижний колонтитул 5">
            <a:extLst>
              <a:ext uri="{FF2B5EF4-FFF2-40B4-BE49-F238E27FC236}">
                <a16:creationId xmlns:a16="http://schemas.microsoft.com/office/drawing/2014/main" id="{C155A694-B169-4A8D-8EF1-A40DCBA58668}"/>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43D8C50B-ABBC-48A7-A589-6661737052D1}"/>
              </a:ext>
            </a:extLst>
          </p:cNvPr>
          <p:cNvSpPr>
            <a:spLocks noGrp="1"/>
          </p:cNvSpPr>
          <p:nvPr>
            <p:ph type="sldNum" sz="quarter" idx="12"/>
          </p:nvPr>
        </p:nvSpPr>
        <p:spPr/>
        <p:txBody>
          <a:bodyPr/>
          <a:lstStyle/>
          <a:p>
            <a:fld id="{138CF1B6-9217-48E0-9593-CCFA2C4CCFA2}" type="slidenum">
              <a:rPr lang="ru-UA" smtClean="0"/>
              <a:t>‹#›</a:t>
            </a:fld>
            <a:endParaRPr lang="ru-UA"/>
          </a:p>
        </p:txBody>
      </p:sp>
    </p:spTree>
    <p:extLst>
      <p:ext uri="{BB962C8B-B14F-4D97-AF65-F5344CB8AC3E}">
        <p14:creationId xmlns:p14="http://schemas.microsoft.com/office/powerpoint/2010/main" val="1441541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CE3D6D-B198-41E3-BA61-4E6E7D7B10A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UA"/>
          </a:p>
        </p:txBody>
      </p:sp>
      <p:sp>
        <p:nvSpPr>
          <p:cNvPr id="3" name="Рисунок 2">
            <a:extLst>
              <a:ext uri="{FF2B5EF4-FFF2-40B4-BE49-F238E27FC236}">
                <a16:creationId xmlns:a16="http://schemas.microsoft.com/office/drawing/2014/main" id="{46795768-BBB4-4989-A932-D54CF76089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UA"/>
          </a:p>
        </p:txBody>
      </p:sp>
      <p:sp>
        <p:nvSpPr>
          <p:cNvPr id="4" name="Текст 3">
            <a:extLst>
              <a:ext uri="{FF2B5EF4-FFF2-40B4-BE49-F238E27FC236}">
                <a16:creationId xmlns:a16="http://schemas.microsoft.com/office/drawing/2014/main" id="{0FB85DAF-33E2-4F6D-83DD-F47EAADC2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3DA92F7-6B97-4A88-937B-C7A0C398CA93}"/>
              </a:ext>
            </a:extLst>
          </p:cNvPr>
          <p:cNvSpPr>
            <a:spLocks noGrp="1"/>
          </p:cNvSpPr>
          <p:nvPr>
            <p:ph type="dt" sz="half" idx="10"/>
          </p:nvPr>
        </p:nvSpPr>
        <p:spPr/>
        <p:txBody>
          <a:bodyPr/>
          <a:lstStyle/>
          <a:p>
            <a:fld id="{4ED8D4F0-3B0A-427E-B3CC-4BD19DAC05BB}" type="datetime1">
              <a:rPr lang="ru-UA" smtClean="0"/>
              <a:t>12/12/2022</a:t>
            </a:fld>
            <a:endParaRPr lang="ru-UA"/>
          </a:p>
        </p:txBody>
      </p:sp>
      <p:sp>
        <p:nvSpPr>
          <p:cNvPr id="6" name="Нижний колонтитул 5">
            <a:extLst>
              <a:ext uri="{FF2B5EF4-FFF2-40B4-BE49-F238E27FC236}">
                <a16:creationId xmlns:a16="http://schemas.microsoft.com/office/drawing/2014/main" id="{92671520-614C-433D-957F-2044F2B34118}"/>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B5CCCCCD-9257-42C3-AADE-DA37F13C322D}"/>
              </a:ext>
            </a:extLst>
          </p:cNvPr>
          <p:cNvSpPr>
            <a:spLocks noGrp="1"/>
          </p:cNvSpPr>
          <p:nvPr>
            <p:ph type="sldNum" sz="quarter" idx="12"/>
          </p:nvPr>
        </p:nvSpPr>
        <p:spPr/>
        <p:txBody>
          <a:bodyPr/>
          <a:lstStyle/>
          <a:p>
            <a:fld id="{138CF1B6-9217-48E0-9593-CCFA2C4CCFA2}" type="slidenum">
              <a:rPr lang="ru-UA" smtClean="0"/>
              <a:t>‹#›</a:t>
            </a:fld>
            <a:endParaRPr lang="ru-UA"/>
          </a:p>
        </p:txBody>
      </p:sp>
    </p:spTree>
    <p:extLst>
      <p:ext uri="{BB962C8B-B14F-4D97-AF65-F5344CB8AC3E}">
        <p14:creationId xmlns:p14="http://schemas.microsoft.com/office/powerpoint/2010/main" val="3028425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AB00D1-2576-44C3-B1AE-52123553C471}"/>
              </a:ext>
            </a:extLst>
          </p:cNvPr>
          <p:cNvSpPr>
            <a:spLocks noGrp="1"/>
          </p:cNvSpPr>
          <p:nvPr>
            <p:ph type="title"/>
          </p:nvPr>
        </p:nvSpPr>
        <p:spPr/>
        <p:txBody>
          <a:bodyPr/>
          <a:lstStyle/>
          <a:p>
            <a:r>
              <a:rPr lang="ru-RU"/>
              <a:t>Образец заголовка</a:t>
            </a:r>
            <a:endParaRPr lang="ru-UA"/>
          </a:p>
        </p:txBody>
      </p:sp>
      <p:sp>
        <p:nvSpPr>
          <p:cNvPr id="3" name="Вертикальный текст 2">
            <a:extLst>
              <a:ext uri="{FF2B5EF4-FFF2-40B4-BE49-F238E27FC236}">
                <a16:creationId xmlns:a16="http://schemas.microsoft.com/office/drawing/2014/main" id="{68D64EAD-1454-4D3D-8A74-8B3750FC2ACA}"/>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46842104-FBDE-4D64-89AE-42F75AE4EFFB}"/>
              </a:ext>
            </a:extLst>
          </p:cNvPr>
          <p:cNvSpPr>
            <a:spLocks noGrp="1"/>
          </p:cNvSpPr>
          <p:nvPr>
            <p:ph type="dt" sz="half" idx="10"/>
          </p:nvPr>
        </p:nvSpPr>
        <p:spPr/>
        <p:txBody>
          <a:bodyPr/>
          <a:lstStyle/>
          <a:p>
            <a:fld id="{BF30284F-BEAB-4DFD-94B2-1B0DCCDF2291}" type="datetime1">
              <a:rPr lang="ru-UA" smtClean="0"/>
              <a:t>12/12/2022</a:t>
            </a:fld>
            <a:endParaRPr lang="ru-UA"/>
          </a:p>
        </p:txBody>
      </p:sp>
      <p:sp>
        <p:nvSpPr>
          <p:cNvPr id="5" name="Нижний колонтитул 4">
            <a:extLst>
              <a:ext uri="{FF2B5EF4-FFF2-40B4-BE49-F238E27FC236}">
                <a16:creationId xmlns:a16="http://schemas.microsoft.com/office/drawing/2014/main" id="{BEA3CAF9-3756-48C5-B130-8563CCEA6F25}"/>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108393B8-74ED-4D9E-9710-52768EE879BB}"/>
              </a:ext>
            </a:extLst>
          </p:cNvPr>
          <p:cNvSpPr>
            <a:spLocks noGrp="1"/>
          </p:cNvSpPr>
          <p:nvPr>
            <p:ph type="sldNum" sz="quarter" idx="12"/>
          </p:nvPr>
        </p:nvSpPr>
        <p:spPr/>
        <p:txBody>
          <a:bodyPr/>
          <a:lstStyle/>
          <a:p>
            <a:fld id="{138CF1B6-9217-48E0-9593-CCFA2C4CCFA2}" type="slidenum">
              <a:rPr lang="ru-UA" smtClean="0"/>
              <a:t>‹#›</a:t>
            </a:fld>
            <a:endParaRPr lang="ru-UA"/>
          </a:p>
        </p:txBody>
      </p:sp>
    </p:spTree>
    <p:extLst>
      <p:ext uri="{BB962C8B-B14F-4D97-AF65-F5344CB8AC3E}">
        <p14:creationId xmlns:p14="http://schemas.microsoft.com/office/powerpoint/2010/main" val="2939171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FA4037B-78E0-42B9-9479-6A00CA7C9425}"/>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ru-UA"/>
          </a:p>
        </p:txBody>
      </p:sp>
      <p:sp>
        <p:nvSpPr>
          <p:cNvPr id="3" name="Вертикальный текст 2">
            <a:extLst>
              <a:ext uri="{FF2B5EF4-FFF2-40B4-BE49-F238E27FC236}">
                <a16:creationId xmlns:a16="http://schemas.microsoft.com/office/drawing/2014/main" id="{E070184A-FABA-4B67-8B8F-B2242F2628C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6E97F731-CB66-4F0A-8B74-84DFEE7C6D27}"/>
              </a:ext>
            </a:extLst>
          </p:cNvPr>
          <p:cNvSpPr>
            <a:spLocks noGrp="1"/>
          </p:cNvSpPr>
          <p:nvPr>
            <p:ph type="dt" sz="half" idx="10"/>
          </p:nvPr>
        </p:nvSpPr>
        <p:spPr/>
        <p:txBody>
          <a:bodyPr/>
          <a:lstStyle/>
          <a:p>
            <a:fld id="{842A8AED-D29F-4514-ABDE-45E53EC91676}" type="datetime1">
              <a:rPr lang="ru-UA" smtClean="0"/>
              <a:t>12/12/2022</a:t>
            </a:fld>
            <a:endParaRPr lang="ru-UA"/>
          </a:p>
        </p:txBody>
      </p:sp>
      <p:sp>
        <p:nvSpPr>
          <p:cNvPr id="5" name="Нижний колонтитул 4">
            <a:extLst>
              <a:ext uri="{FF2B5EF4-FFF2-40B4-BE49-F238E27FC236}">
                <a16:creationId xmlns:a16="http://schemas.microsoft.com/office/drawing/2014/main" id="{5AC27876-698D-4724-9A08-CFC52EB52CF3}"/>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DBD476C9-B32B-4F41-9F3B-4B253E9AF5BA}"/>
              </a:ext>
            </a:extLst>
          </p:cNvPr>
          <p:cNvSpPr>
            <a:spLocks noGrp="1"/>
          </p:cNvSpPr>
          <p:nvPr>
            <p:ph type="sldNum" sz="quarter" idx="12"/>
          </p:nvPr>
        </p:nvSpPr>
        <p:spPr/>
        <p:txBody>
          <a:bodyPr/>
          <a:lstStyle/>
          <a:p>
            <a:fld id="{138CF1B6-9217-48E0-9593-CCFA2C4CCFA2}" type="slidenum">
              <a:rPr lang="ru-UA" smtClean="0"/>
              <a:t>‹#›</a:t>
            </a:fld>
            <a:endParaRPr lang="ru-UA"/>
          </a:p>
        </p:txBody>
      </p:sp>
    </p:spTree>
    <p:extLst>
      <p:ext uri="{BB962C8B-B14F-4D97-AF65-F5344CB8AC3E}">
        <p14:creationId xmlns:p14="http://schemas.microsoft.com/office/powerpoint/2010/main" val="213501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Изображение"/>
          <p:cNvSpPr>
            <a:spLocks noGrp="1"/>
          </p:cNvSpPr>
          <p:nvPr>
            <p:ph type="pic" idx="13"/>
          </p:nvPr>
        </p:nvSpPr>
        <p:spPr>
          <a:xfrm>
            <a:off x="1562984" y="336550"/>
            <a:ext cx="9067801" cy="4368800"/>
          </a:xfrm>
          <a:prstGeom prst="rect">
            <a:avLst/>
          </a:prstGeom>
        </p:spPr>
        <p:txBody>
          <a:bodyPr lIns="91439" tIns="45719" rIns="91439" bIns="45719" anchor="t">
            <a:noAutofit/>
          </a:bodyPr>
          <a:lstStyle/>
          <a:p>
            <a:endParaRPr/>
          </a:p>
        </p:txBody>
      </p:sp>
      <p:sp>
        <p:nvSpPr>
          <p:cNvPr id="21" name="Текст заголовка"/>
          <p:cNvSpPr txBox="1">
            <a:spLocks noGrp="1"/>
          </p:cNvSpPr>
          <p:nvPr>
            <p:ph type="title"/>
          </p:nvPr>
        </p:nvSpPr>
        <p:spPr>
          <a:xfrm>
            <a:off x="317500" y="4756150"/>
            <a:ext cx="11557000" cy="1003300"/>
          </a:xfrm>
          <a:prstGeom prst="rect">
            <a:avLst/>
          </a:prstGeom>
        </p:spPr>
        <p:txBody>
          <a:bodyPr anchor="b"/>
          <a:lstStyle/>
          <a:p>
            <a:r>
              <a:t>Текст заголовка</a:t>
            </a:r>
          </a:p>
        </p:txBody>
      </p:sp>
      <p:sp>
        <p:nvSpPr>
          <p:cNvPr id="22" name="Уровень текста 1…"/>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375777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6C203D-C707-D4F8-33B0-4DF33964DC9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uk-UA"/>
          </a:p>
        </p:txBody>
      </p:sp>
      <p:sp>
        <p:nvSpPr>
          <p:cNvPr id="3" name="Текст 2">
            <a:extLst>
              <a:ext uri="{FF2B5EF4-FFF2-40B4-BE49-F238E27FC236}">
                <a16:creationId xmlns:a16="http://schemas.microsoft.com/office/drawing/2014/main" id="{D4B9F056-AEA2-01E6-B45B-2DCC2B14B6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97F12FC-873B-3EBA-5D71-0AA644D95147}"/>
              </a:ext>
            </a:extLst>
          </p:cNvPr>
          <p:cNvSpPr>
            <a:spLocks noGrp="1"/>
          </p:cNvSpPr>
          <p:nvPr>
            <p:ph type="dt" sz="half" idx="10"/>
          </p:nvPr>
        </p:nvSpPr>
        <p:spPr/>
        <p:txBody>
          <a:bodyPr/>
          <a:lstStyle/>
          <a:p>
            <a:fld id="{D0B40E9E-2AAE-4A6D-88AA-BEE35AFB9059}" type="datetimeFigureOut">
              <a:rPr lang="uk-UA" smtClean="0"/>
              <a:t>12.12.2022</a:t>
            </a:fld>
            <a:endParaRPr lang="uk-UA"/>
          </a:p>
        </p:txBody>
      </p:sp>
      <p:sp>
        <p:nvSpPr>
          <p:cNvPr id="5" name="Нижний колонтитул 4">
            <a:extLst>
              <a:ext uri="{FF2B5EF4-FFF2-40B4-BE49-F238E27FC236}">
                <a16:creationId xmlns:a16="http://schemas.microsoft.com/office/drawing/2014/main" id="{DFB43236-0330-8EC4-CBF4-1AB9F4FE436C}"/>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AD9507B5-4734-AB38-50D8-CDBC4F2E2F6F}"/>
              </a:ext>
            </a:extLst>
          </p:cNvPr>
          <p:cNvSpPr>
            <a:spLocks noGrp="1"/>
          </p:cNvSpPr>
          <p:nvPr>
            <p:ph type="sldNum" sz="quarter" idx="12"/>
          </p:nvPr>
        </p:nvSpPr>
        <p:spPr/>
        <p:txBody>
          <a:bodyPr/>
          <a:lstStyle/>
          <a:p>
            <a:fld id="{BB84F664-4222-40A0-AAD3-A583FEBDE545}" type="slidenum">
              <a:rPr lang="uk-UA" smtClean="0"/>
              <a:t>‹#›</a:t>
            </a:fld>
            <a:endParaRPr lang="uk-UA"/>
          </a:p>
        </p:txBody>
      </p:sp>
    </p:spTree>
    <p:extLst>
      <p:ext uri="{BB962C8B-B14F-4D97-AF65-F5344CB8AC3E}">
        <p14:creationId xmlns:p14="http://schemas.microsoft.com/office/powerpoint/2010/main" val="2266794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C50C6D-8BB7-01CB-A29D-496E46A02A4B}"/>
              </a:ext>
            </a:extLst>
          </p:cNvPr>
          <p:cNvSpPr>
            <a:spLocks noGrp="1"/>
          </p:cNvSpPr>
          <p:nvPr>
            <p:ph type="title"/>
          </p:nvPr>
        </p:nvSpPr>
        <p:spPr/>
        <p:txBody>
          <a:bodyPr/>
          <a:lstStyle/>
          <a:p>
            <a:r>
              <a:rPr lang="ru-RU"/>
              <a:t>Образец заголовка</a:t>
            </a:r>
            <a:endParaRPr lang="uk-UA"/>
          </a:p>
        </p:txBody>
      </p:sp>
      <p:sp>
        <p:nvSpPr>
          <p:cNvPr id="3" name="Объект 2">
            <a:extLst>
              <a:ext uri="{FF2B5EF4-FFF2-40B4-BE49-F238E27FC236}">
                <a16:creationId xmlns:a16="http://schemas.microsoft.com/office/drawing/2014/main" id="{3074F124-B692-C0C2-610A-B403DF2498A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a:extLst>
              <a:ext uri="{FF2B5EF4-FFF2-40B4-BE49-F238E27FC236}">
                <a16:creationId xmlns:a16="http://schemas.microsoft.com/office/drawing/2014/main" id="{221BA906-770A-647E-FFCE-097B462ADEF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a:extLst>
              <a:ext uri="{FF2B5EF4-FFF2-40B4-BE49-F238E27FC236}">
                <a16:creationId xmlns:a16="http://schemas.microsoft.com/office/drawing/2014/main" id="{CB03A971-8FE8-4381-7B93-0D34EEE17880}"/>
              </a:ext>
            </a:extLst>
          </p:cNvPr>
          <p:cNvSpPr>
            <a:spLocks noGrp="1"/>
          </p:cNvSpPr>
          <p:nvPr>
            <p:ph type="dt" sz="half" idx="10"/>
          </p:nvPr>
        </p:nvSpPr>
        <p:spPr/>
        <p:txBody>
          <a:bodyPr/>
          <a:lstStyle/>
          <a:p>
            <a:fld id="{D0B40E9E-2AAE-4A6D-88AA-BEE35AFB9059}" type="datetimeFigureOut">
              <a:rPr lang="uk-UA" smtClean="0"/>
              <a:t>12.12.2022</a:t>
            </a:fld>
            <a:endParaRPr lang="uk-UA"/>
          </a:p>
        </p:txBody>
      </p:sp>
      <p:sp>
        <p:nvSpPr>
          <p:cNvPr id="6" name="Нижний колонтитул 5">
            <a:extLst>
              <a:ext uri="{FF2B5EF4-FFF2-40B4-BE49-F238E27FC236}">
                <a16:creationId xmlns:a16="http://schemas.microsoft.com/office/drawing/2014/main" id="{EE2928DC-D652-32BC-36D4-4BDDF63F02F9}"/>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6FA6FF7B-D720-C425-C637-1AFAF2481E0F}"/>
              </a:ext>
            </a:extLst>
          </p:cNvPr>
          <p:cNvSpPr>
            <a:spLocks noGrp="1"/>
          </p:cNvSpPr>
          <p:nvPr>
            <p:ph type="sldNum" sz="quarter" idx="12"/>
          </p:nvPr>
        </p:nvSpPr>
        <p:spPr/>
        <p:txBody>
          <a:bodyPr/>
          <a:lstStyle/>
          <a:p>
            <a:fld id="{BB84F664-4222-40A0-AAD3-A583FEBDE545}" type="slidenum">
              <a:rPr lang="uk-UA" smtClean="0"/>
              <a:t>‹#›</a:t>
            </a:fld>
            <a:endParaRPr lang="uk-UA"/>
          </a:p>
        </p:txBody>
      </p:sp>
    </p:spTree>
    <p:extLst>
      <p:ext uri="{BB962C8B-B14F-4D97-AF65-F5344CB8AC3E}">
        <p14:creationId xmlns:p14="http://schemas.microsoft.com/office/powerpoint/2010/main" val="1786497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30E9E7-B89F-0FE8-A2C6-3FF764FD205A}"/>
              </a:ext>
            </a:extLst>
          </p:cNvPr>
          <p:cNvSpPr>
            <a:spLocks noGrp="1"/>
          </p:cNvSpPr>
          <p:nvPr>
            <p:ph type="title"/>
          </p:nvPr>
        </p:nvSpPr>
        <p:spPr>
          <a:xfrm>
            <a:off x="839788" y="365125"/>
            <a:ext cx="10515600" cy="1325563"/>
          </a:xfrm>
        </p:spPr>
        <p:txBody>
          <a:bodyPr/>
          <a:lstStyle/>
          <a:p>
            <a:r>
              <a:rPr lang="ru-RU"/>
              <a:t>Образец заголовка</a:t>
            </a:r>
            <a:endParaRPr lang="uk-UA"/>
          </a:p>
        </p:txBody>
      </p:sp>
      <p:sp>
        <p:nvSpPr>
          <p:cNvPr id="3" name="Текст 2">
            <a:extLst>
              <a:ext uri="{FF2B5EF4-FFF2-40B4-BE49-F238E27FC236}">
                <a16:creationId xmlns:a16="http://schemas.microsoft.com/office/drawing/2014/main" id="{41100076-55DF-EE47-C7A1-9D26BD643D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C101C4B2-3EB6-D5CD-3F07-58D5B24D22D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a:extLst>
              <a:ext uri="{FF2B5EF4-FFF2-40B4-BE49-F238E27FC236}">
                <a16:creationId xmlns:a16="http://schemas.microsoft.com/office/drawing/2014/main" id="{FBA283E7-6EED-B1EF-6813-DE6FD13DE9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0D6C146E-EA6A-46D0-1733-FCC491CEFEF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a:extLst>
              <a:ext uri="{FF2B5EF4-FFF2-40B4-BE49-F238E27FC236}">
                <a16:creationId xmlns:a16="http://schemas.microsoft.com/office/drawing/2014/main" id="{AFDB08D2-6C6B-59D1-B617-2DD3BE741963}"/>
              </a:ext>
            </a:extLst>
          </p:cNvPr>
          <p:cNvSpPr>
            <a:spLocks noGrp="1"/>
          </p:cNvSpPr>
          <p:nvPr>
            <p:ph type="dt" sz="half" idx="10"/>
          </p:nvPr>
        </p:nvSpPr>
        <p:spPr/>
        <p:txBody>
          <a:bodyPr/>
          <a:lstStyle/>
          <a:p>
            <a:fld id="{D0B40E9E-2AAE-4A6D-88AA-BEE35AFB9059}" type="datetimeFigureOut">
              <a:rPr lang="uk-UA" smtClean="0"/>
              <a:t>12.12.2022</a:t>
            </a:fld>
            <a:endParaRPr lang="uk-UA"/>
          </a:p>
        </p:txBody>
      </p:sp>
      <p:sp>
        <p:nvSpPr>
          <p:cNvPr id="8" name="Нижний колонтитул 7">
            <a:extLst>
              <a:ext uri="{FF2B5EF4-FFF2-40B4-BE49-F238E27FC236}">
                <a16:creationId xmlns:a16="http://schemas.microsoft.com/office/drawing/2014/main" id="{15811A4E-AC95-FA9D-942C-F47903A324D5}"/>
              </a:ext>
            </a:extLst>
          </p:cNvPr>
          <p:cNvSpPr>
            <a:spLocks noGrp="1"/>
          </p:cNvSpPr>
          <p:nvPr>
            <p:ph type="ftr" sz="quarter" idx="11"/>
          </p:nvPr>
        </p:nvSpPr>
        <p:spPr/>
        <p:txBody>
          <a:bodyPr/>
          <a:lstStyle/>
          <a:p>
            <a:endParaRPr lang="uk-UA"/>
          </a:p>
        </p:txBody>
      </p:sp>
      <p:sp>
        <p:nvSpPr>
          <p:cNvPr id="9" name="Номер слайда 8">
            <a:extLst>
              <a:ext uri="{FF2B5EF4-FFF2-40B4-BE49-F238E27FC236}">
                <a16:creationId xmlns:a16="http://schemas.microsoft.com/office/drawing/2014/main" id="{90D59DB0-C5B9-1892-DF2E-CC2939B522DE}"/>
              </a:ext>
            </a:extLst>
          </p:cNvPr>
          <p:cNvSpPr>
            <a:spLocks noGrp="1"/>
          </p:cNvSpPr>
          <p:nvPr>
            <p:ph type="sldNum" sz="quarter" idx="12"/>
          </p:nvPr>
        </p:nvSpPr>
        <p:spPr/>
        <p:txBody>
          <a:bodyPr/>
          <a:lstStyle/>
          <a:p>
            <a:fld id="{BB84F664-4222-40A0-AAD3-A583FEBDE545}" type="slidenum">
              <a:rPr lang="uk-UA" smtClean="0"/>
              <a:t>‹#›</a:t>
            </a:fld>
            <a:endParaRPr lang="uk-UA"/>
          </a:p>
        </p:txBody>
      </p:sp>
    </p:spTree>
    <p:extLst>
      <p:ext uri="{BB962C8B-B14F-4D97-AF65-F5344CB8AC3E}">
        <p14:creationId xmlns:p14="http://schemas.microsoft.com/office/powerpoint/2010/main" val="3758578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6A8662-7E7A-8824-6DDA-8FCA8322A11C}"/>
              </a:ext>
            </a:extLst>
          </p:cNvPr>
          <p:cNvSpPr>
            <a:spLocks noGrp="1"/>
          </p:cNvSpPr>
          <p:nvPr>
            <p:ph type="title"/>
          </p:nvPr>
        </p:nvSpPr>
        <p:spPr/>
        <p:txBody>
          <a:bodyPr/>
          <a:lstStyle/>
          <a:p>
            <a:r>
              <a:rPr lang="ru-RU"/>
              <a:t>Образец заголовка</a:t>
            </a:r>
            <a:endParaRPr lang="uk-UA"/>
          </a:p>
        </p:txBody>
      </p:sp>
      <p:sp>
        <p:nvSpPr>
          <p:cNvPr id="3" name="Дата 2">
            <a:extLst>
              <a:ext uri="{FF2B5EF4-FFF2-40B4-BE49-F238E27FC236}">
                <a16:creationId xmlns:a16="http://schemas.microsoft.com/office/drawing/2014/main" id="{96420131-1499-B526-4B41-87F96BF40616}"/>
              </a:ext>
            </a:extLst>
          </p:cNvPr>
          <p:cNvSpPr>
            <a:spLocks noGrp="1"/>
          </p:cNvSpPr>
          <p:nvPr>
            <p:ph type="dt" sz="half" idx="10"/>
          </p:nvPr>
        </p:nvSpPr>
        <p:spPr/>
        <p:txBody>
          <a:bodyPr/>
          <a:lstStyle/>
          <a:p>
            <a:fld id="{D0B40E9E-2AAE-4A6D-88AA-BEE35AFB9059}" type="datetimeFigureOut">
              <a:rPr lang="uk-UA" smtClean="0"/>
              <a:t>12.12.2022</a:t>
            </a:fld>
            <a:endParaRPr lang="uk-UA"/>
          </a:p>
        </p:txBody>
      </p:sp>
      <p:sp>
        <p:nvSpPr>
          <p:cNvPr id="4" name="Нижний колонтитул 3">
            <a:extLst>
              <a:ext uri="{FF2B5EF4-FFF2-40B4-BE49-F238E27FC236}">
                <a16:creationId xmlns:a16="http://schemas.microsoft.com/office/drawing/2014/main" id="{281AC6DF-1437-ECDD-F39C-D100CF112085}"/>
              </a:ext>
            </a:extLst>
          </p:cNvPr>
          <p:cNvSpPr>
            <a:spLocks noGrp="1"/>
          </p:cNvSpPr>
          <p:nvPr>
            <p:ph type="ftr" sz="quarter" idx="11"/>
          </p:nvPr>
        </p:nvSpPr>
        <p:spPr/>
        <p:txBody>
          <a:bodyPr/>
          <a:lstStyle/>
          <a:p>
            <a:endParaRPr lang="uk-UA"/>
          </a:p>
        </p:txBody>
      </p:sp>
      <p:sp>
        <p:nvSpPr>
          <p:cNvPr id="5" name="Номер слайда 4">
            <a:extLst>
              <a:ext uri="{FF2B5EF4-FFF2-40B4-BE49-F238E27FC236}">
                <a16:creationId xmlns:a16="http://schemas.microsoft.com/office/drawing/2014/main" id="{3569E89E-7FAB-16C1-7327-66DD5116FECD}"/>
              </a:ext>
            </a:extLst>
          </p:cNvPr>
          <p:cNvSpPr>
            <a:spLocks noGrp="1"/>
          </p:cNvSpPr>
          <p:nvPr>
            <p:ph type="sldNum" sz="quarter" idx="12"/>
          </p:nvPr>
        </p:nvSpPr>
        <p:spPr/>
        <p:txBody>
          <a:bodyPr/>
          <a:lstStyle/>
          <a:p>
            <a:fld id="{BB84F664-4222-40A0-AAD3-A583FEBDE545}" type="slidenum">
              <a:rPr lang="uk-UA" smtClean="0"/>
              <a:t>‹#›</a:t>
            </a:fld>
            <a:endParaRPr lang="uk-UA"/>
          </a:p>
        </p:txBody>
      </p:sp>
    </p:spTree>
    <p:extLst>
      <p:ext uri="{BB962C8B-B14F-4D97-AF65-F5344CB8AC3E}">
        <p14:creationId xmlns:p14="http://schemas.microsoft.com/office/powerpoint/2010/main" val="2832120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59013DD-47D9-846A-4228-E4F7B6DB4A01}"/>
              </a:ext>
            </a:extLst>
          </p:cNvPr>
          <p:cNvSpPr>
            <a:spLocks noGrp="1"/>
          </p:cNvSpPr>
          <p:nvPr>
            <p:ph type="dt" sz="half" idx="10"/>
          </p:nvPr>
        </p:nvSpPr>
        <p:spPr/>
        <p:txBody>
          <a:bodyPr/>
          <a:lstStyle/>
          <a:p>
            <a:fld id="{D0B40E9E-2AAE-4A6D-88AA-BEE35AFB9059}" type="datetimeFigureOut">
              <a:rPr lang="uk-UA" smtClean="0"/>
              <a:t>12.12.2022</a:t>
            </a:fld>
            <a:endParaRPr lang="uk-UA"/>
          </a:p>
        </p:txBody>
      </p:sp>
      <p:sp>
        <p:nvSpPr>
          <p:cNvPr id="3" name="Нижний колонтитул 2">
            <a:extLst>
              <a:ext uri="{FF2B5EF4-FFF2-40B4-BE49-F238E27FC236}">
                <a16:creationId xmlns:a16="http://schemas.microsoft.com/office/drawing/2014/main" id="{EF23A3AA-C467-9D85-4B45-13AB68C64AFC}"/>
              </a:ext>
            </a:extLst>
          </p:cNvPr>
          <p:cNvSpPr>
            <a:spLocks noGrp="1"/>
          </p:cNvSpPr>
          <p:nvPr>
            <p:ph type="ftr" sz="quarter" idx="11"/>
          </p:nvPr>
        </p:nvSpPr>
        <p:spPr/>
        <p:txBody>
          <a:bodyPr/>
          <a:lstStyle/>
          <a:p>
            <a:endParaRPr lang="uk-UA"/>
          </a:p>
        </p:txBody>
      </p:sp>
      <p:sp>
        <p:nvSpPr>
          <p:cNvPr id="4" name="Номер слайда 3">
            <a:extLst>
              <a:ext uri="{FF2B5EF4-FFF2-40B4-BE49-F238E27FC236}">
                <a16:creationId xmlns:a16="http://schemas.microsoft.com/office/drawing/2014/main" id="{49364BC0-DF3D-D56C-0AA5-E2F5FBC3F516}"/>
              </a:ext>
            </a:extLst>
          </p:cNvPr>
          <p:cNvSpPr>
            <a:spLocks noGrp="1"/>
          </p:cNvSpPr>
          <p:nvPr>
            <p:ph type="sldNum" sz="quarter" idx="12"/>
          </p:nvPr>
        </p:nvSpPr>
        <p:spPr/>
        <p:txBody>
          <a:bodyPr/>
          <a:lstStyle/>
          <a:p>
            <a:fld id="{BB84F664-4222-40A0-AAD3-A583FEBDE545}" type="slidenum">
              <a:rPr lang="uk-UA" smtClean="0"/>
              <a:t>‹#›</a:t>
            </a:fld>
            <a:endParaRPr lang="uk-UA"/>
          </a:p>
        </p:txBody>
      </p:sp>
    </p:spTree>
    <p:extLst>
      <p:ext uri="{BB962C8B-B14F-4D97-AF65-F5344CB8AC3E}">
        <p14:creationId xmlns:p14="http://schemas.microsoft.com/office/powerpoint/2010/main" val="285368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9485FC-5F92-917B-B1DA-CC79B8F5DF4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Объект 2">
            <a:extLst>
              <a:ext uri="{FF2B5EF4-FFF2-40B4-BE49-F238E27FC236}">
                <a16:creationId xmlns:a16="http://schemas.microsoft.com/office/drawing/2014/main" id="{C2BED50C-CD3E-9F30-A829-B3B949DCC8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a:extLst>
              <a:ext uri="{FF2B5EF4-FFF2-40B4-BE49-F238E27FC236}">
                <a16:creationId xmlns:a16="http://schemas.microsoft.com/office/drawing/2014/main" id="{C5F74D75-5C2F-F657-F22F-A2F2F46D4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3C9687A-F161-4322-380C-9C30189AFC01}"/>
              </a:ext>
            </a:extLst>
          </p:cNvPr>
          <p:cNvSpPr>
            <a:spLocks noGrp="1"/>
          </p:cNvSpPr>
          <p:nvPr>
            <p:ph type="dt" sz="half" idx="10"/>
          </p:nvPr>
        </p:nvSpPr>
        <p:spPr/>
        <p:txBody>
          <a:bodyPr/>
          <a:lstStyle/>
          <a:p>
            <a:fld id="{D0B40E9E-2AAE-4A6D-88AA-BEE35AFB9059}" type="datetimeFigureOut">
              <a:rPr lang="uk-UA" smtClean="0"/>
              <a:t>12.12.2022</a:t>
            </a:fld>
            <a:endParaRPr lang="uk-UA"/>
          </a:p>
        </p:txBody>
      </p:sp>
      <p:sp>
        <p:nvSpPr>
          <p:cNvPr id="6" name="Нижний колонтитул 5">
            <a:extLst>
              <a:ext uri="{FF2B5EF4-FFF2-40B4-BE49-F238E27FC236}">
                <a16:creationId xmlns:a16="http://schemas.microsoft.com/office/drawing/2014/main" id="{419496EB-9A50-FE3A-BB0A-64FC15F33E6B}"/>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94913272-066A-ABA4-CDF3-DA82B11E141E}"/>
              </a:ext>
            </a:extLst>
          </p:cNvPr>
          <p:cNvSpPr>
            <a:spLocks noGrp="1"/>
          </p:cNvSpPr>
          <p:nvPr>
            <p:ph type="sldNum" sz="quarter" idx="12"/>
          </p:nvPr>
        </p:nvSpPr>
        <p:spPr/>
        <p:txBody>
          <a:bodyPr/>
          <a:lstStyle/>
          <a:p>
            <a:fld id="{BB84F664-4222-40A0-AAD3-A583FEBDE545}" type="slidenum">
              <a:rPr lang="uk-UA" smtClean="0"/>
              <a:t>‹#›</a:t>
            </a:fld>
            <a:endParaRPr lang="uk-UA"/>
          </a:p>
        </p:txBody>
      </p:sp>
    </p:spTree>
    <p:extLst>
      <p:ext uri="{BB962C8B-B14F-4D97-AF65-F5344CB8AC3E}">
        <p14:creationId xmlns:p14="http://schemas.microsoft.com/office/powerpoint/2010/main" val="1703800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45923E-EBEE-7727-33B9-C2C56C9AD17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Рисунок 2">
            <a:extLst>
              <a:ext uri="{FF2B5EF4-FFF2-40B4-BE49-F238E27FC236}">
                <a16:creationId xmlns:a16="http://schemas.microsoft.com/office/drawing/2014/main" id="{A7D7E91E-B5BE-4583-8197-144C22912B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a:extLst>
              <a:ext uri="{FF2B5EF4-FFF2-40B4-BE49-F238E27FC236}">
                <a16:creationId xmlns:a16="http://schemas.microsoft.com/office/drawing/2014/main" id="{25EB7701-632C-5217-CCF9-0E1B2FE45A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FA1DC10-8380-8F6F-CBE2-9B2299984FD5}"/>
              </a:ext>
            </a:extLst>
          </p:cNvPr>
          <p:cNvSpPr>
            <a:spLocks noGrp="1"/>
          </p:cNvSpPr>
          <p:nvPr>
            <p:ph type="dt" sz="half" idx="10"/>
          </p:nvPr>
        </p:nvSpPr>
        <p:spPr/>
        <p:txBody>
          <a:bodyPr/>
          <a:lstStyle/>
          <a:p>
            <a:fld id="{D0B40E9E-2AAE-4A6D-88AA-BEE35AFB9059}" type="datetimeFigureOut">
              <a:rPr lang="uk-UA" smtClean="0"/>
              <a:t>12.12.2022</a:t>
            </a:fld>
            <a:endParaRPr lang="uk-UA"/>
          </a:p>
        </p:txBody>
      </p:sp>
      <p:sp>
        <p:nvSpPr>
          <p:cNvPr id="6" name="Нижний колонтитул 5">
            <a:extLst>
              <a:ext uri="{FF2B5EF4-FFF2-40B4-BE49-F238E27FC236}">
                <a16:creationId xmlns:a16="http://schemas.microsoft.com/office/drawing/2014/main" id="{600C1D20-8CDC-36EC-75A6-78F1A495DF7F}"/>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33C4A94A-FBA7-D221-1600-92707D420978}"/>
              </a:ext>
            </a:extLst>
          </p:cNvPr>
          <p:cNvSpPr>
            <a:spLocks noGrp="1"/>
          </p:cNvSpPr>
          <p:nvPr>
            <p:ph type="sldNum" sz="quarter" idx="12"/>
          </p:nvPr>
        </p:nvSpPr>
        <p:spPr/>
        <p:txBody>
          <a:bodyPr/>
          <a:lstStyle/>
          <a:p>
            <a:fld id="{BB84F664-4222-40A0-AAD3-A583FEBDE545}" type="slidenum">
              <a:rPr lang="uk-UA" smtClean="0"/>
              <a:t>‹#›</a:t>
            </a:fld>
            <a:endParaRPr lang="uk-UA"/>
          </a:p>
        </p:txBody>
      </p:sp>
    </p:spTree>
    <p:extLst>
      <p:ext uri="{BB962C8B-B14F-4D97-AF65-F5344CB8AC3E}">
        <p14:creationId xmlns:p14="http://schemas.microsoft.com/office/powerpoint/2010/main" val="919195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F52210-9322-D275-45F1-8CC23E681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a:extLst>
              <a:ext uri="{FF2B5EF4-FFF2-40B4-BE49-F238E27FC236}">
                <a16:creationId xmlns:a16="http://schemas.microsoft.com/office/drawing/2014/main" id="{EC061F7C-EAB2-C7F6-0894-C321A86D74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6A6E011D-8D10-A258-2F77-1FA0FCBFF7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B40E9E-2AAE-4A6D-88AA-BEE35AFB9059}" type="datetimeFigureOut">
              <a:rPr lang="uk-UA" smtClean="0"/>
              <a:t>12.12.2022</a:t>
            </a:fld>
            <a:endParaRPr lang="uk-UA"/>
          </a:p>
        </p:txBody>
      </p:sp>
      <p:sp>
        <p:nvSpPr>
          <p:cNvPr id="5" name="Нижний колонтитул 4">
            <a:extLst>
              <a:ext uri="{FF2B5EF4-FFF2-40B4-BE49-F238E27FC236}">
                <a16:creationId xmlns:a16="http://schemas.microsoft.com/office/drawing/2014/main" id="{B8802331-3519-172B-6FB3-8D0E48D636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a:extLst>
              <a:ext uri="{FF2B5EF4-FFF2-40B4-BE49-F238E27FC236}">
                <a16:creationId xmlns:a16="http://schemas.microsoft.com/office/drawing/2014/main" id="{9A6D155C-FD7C-8965-D968-BEE234FB36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84F664-4222-40A0-AAD3-A583FEBDE545}" type="slidenum">
              <a:rPr lang="uk-UA" smtClean="0"/>
              <a:t>‹#›</a:t>
            </a:fld>
            <a:endParaRPr lang="uk-UA"/>
          </a:p>
        </p:txBody>
      </p:sp>
    </p:spTree>
    <p:extLst>
      <p:ext uri="{BB962C8B-B14F-4D97-AF65-F5344CB8AC3E}">
        <p14:creationId xmlns:p14="http://schemas.microsoft.com/office/powerpoint/2010/main" val="2211079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0F1A56-7005-4E9F-8845-550728DF17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UA"/>
          </a:p>
        </p:txBody>
      </p:sp>
      <p:sp>
        <p:nvSpPr>
          <p:cNvPr id="3" name="Текст 2">
            <a:extLst>
              <a:ext uri="{FF2B5EF4-FFF2-40B4-BE49-F238E27FC236}">
                <a16:creationId xmlns:a16="http://schemas.microsoft.com/office/drawing/2014/main" id="{36A1BD4C-E6DF-426B-879B-3E0AAB1C6D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A76F3126-A994-424B-A02D-C319C33AF6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09DDED-B59D-417B-AB01-9824CEA84509}" type="datetime1">
              <a:rPr lang="ru-UA" smtClean="0"/>
              <a:t>12/12/2022</a:t>
            </a:fld>
            <a:endParaRPr lang="ru-UA"/>
          </a:p>
        </p:txBody>
      </p:sp>
      <p:sp>
        <p:nvSpPr>
          <p:cNvPr id="5" name="Нижний колонтитул 4">
            <a:extLst>
              <a:ext uri="{FF2B5EF4-FFF2-40B4-BE49-F238E27FC236}">
                <a16:creationId xmlns:a16="http://schemas.microsoft.com/office/drawing/2014/main" id="{65EC805D-7A96-4BE5-A511-6DA7CDB39A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UA"/>
          </a:p>
        </p:txBody>
      </p:sp>
      <p:sp>
        <p:nvSpPr>
          <p:cNvPr id="6" name="Номер слайда 5">
            <a:extLst>
              <a:ext uri="{FF2B5EF4-FFF2-40B4-BE49-F238E27FC236}">
                <a16:creationId xmlns:a16="http://schemas.microsoft.com/office/drawing/2014/main" id="{1D5FF341-17B5-4D1A-BFE2-E6B0D1B607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CF1B6-9217-48E0-9593-CCFA2C4CCFA2}" type="slidenum">
              <a:rPr lang="ru-UA" smtClean="0"/>
              <a:t>‹#›</a:t>
            </a:fld>
            <a:endParaRPr lang="ru-UA"/>
          </a:p>
        </p:txBody>
      </p:sp>
    </p:spTree>
    <p:extLst>
      <p:ext uri="{BB962C8B-B14F-4D97-AF65-F5344CB8AC3E}">
        <p14:creationId xmlns:p14="http://schemas.microsoft.com/office/powerpoint/2010/main" val="42743626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4.wdp"/><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png"/><Relationship Id="rId9" Type="http://schemas.microsoft.com/office/2007/relationships/diagramDrawing" Target="../diagrams/drawing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4.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39.sv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39.sv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39.sv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3.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3.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hyperlink" Target="https://www.facebook.com/spfu.gov.ua/?__cft__%5b0%5d=AZWCHVWAESXhsjAD2Jz7xy4l6RAntlaGTvMLzu2ZIOBjmM77zrkNgUKnEnt_TeNJy9lMGGOZhvHdoNVEFcMeBYI9EHn_9PJm3ZQYHNunxOCqbdbiTuDOdK9U40SX3zzILaGoDht8krc4yGtMOO4pVtwT&amp;__tn__=kK-R"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microsoft.com/office/2018/10/relationships/comments" Target="../comments/modernComment_161_7BDBA4FE.xml"/><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2.png"/><Relationship Id="rId7" Type="http://schemas.openxmlformats.org/officeDocument/2006/relationships/image" Target="../media/image48.png"/><Relationship Id="rId2" Type="http://schemas.microsoft.com/office/2018/10/relationships/comments" Target="../comments/modernComment_162_77B79C31.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9.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2.png"/><Relationship Id="rId7" Type="http://schemas.openxmlformats.org/officeDocument/2006/relationships/image" Target="../media/image48.png"/><Relationship Id="rId2" Type="http://schemas.microsoft.com/office/2018/10/relationships/comments" Target="../comments/modernComment_163_4B313789.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2.png"/><Relationship Id="rId10" Type="http://schemas.openxmlformats.org/officeDocument/2006/relationships/image" Target="../media/image56.svg"/><Relationship Id="rId4" Type="http://schemas.openxmlformats.org/officeDocument/2006/relationships/image" Target="../media/image4.png"/><Relationship Id="rId9" Type="http://schemas.openxmlformats.org/officeDocument/2006/relationships/image" Target="../media/image55.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7.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0.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1.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62.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50.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descr="Изображение выглядит как трава, небо, внешний, поле">
            <a:extLst>
              <a:ext uri="{FF2B5EF4-FFF2-40B4-BE49-F238E27FC236}">
                <a16:creationId xmlns:a16="http://schemas.microsoft.com/office/drawing/2014/main" id="{45140EBE-7036-3C09-D646-8C5A0FE1D11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1" y="0"/>
            <a:ext cx="12190857" cy="6858000"/>
          </a:xfrm>
          <a:prstGeom prst="rect">
            <a:avLst/>
          </a:prstGeom>
        </p:spPr>
      </p:pic>
      <p:sp>
        <p:nvSpPr>
          <p:cNvPr id="13" name="Прямоугольник 12">
            <a:extLst>
              <a:ext uri="{FF2B5EF4-FFF2-40B4-BE49-F238E27FC236}">
                <a16:creationId xmlns:a16="http://schemas.microsoft.com/office/drawing/2014/main" id="{1F0CA213-F67C-AC3D-6ED2-BC9250E749CC}"/>
              </a:ext>
            </a:extLst>
          </p:cNvPr>
          <p:cNvSpPr/>
          <p:nvPr/>
        </p:nvSpPr>
        <p:spPr>
          <a:xfrm rot="10800000">
            <a:off x="0" y="-7666"/>
            <a:ext cx="12192000" cy="6865665"/>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Номер слайда 4">
            <a:extLst>
              <a:ext uri="{FF2B5EF4-FFF2-40B4-BE49-F238E27FC236}">
                <a16:creationId xmlns:a16="http://schemas.microsoft.com/office/drawing/2014/main" id="{B36EE9D4-BA57-4E1B-AEBB-82F78876B061}"/>
              </a:ext>
            </a:extLst>
          </p:cNvPr>
          <p:cNvSpPr>
            <a:spLocks noGrp="1"/>
          </p:cNvSpPr>
          <p:nvPr>
            <p:ph type="sldNum" sz="quarter" idx="2"/>
          </p:nvPr>
        </p:nvSpPr>
        <p:spPr/>
        <p:txBody>
          <a:bodyPr/>
          <a:lstStyle/>
          <a:p>
            <a:fld id="{86CB4B4D-7CA3-9044-876B-883B54F8677D}" type="slidenum">
              <a:rPr lang="uk-UA" smtClean="0"/>
              <a:t>1</a:t>
            </a:fld>
            <a:endParaRPr lang="uk-UA" dirty="0"/>
          </a:p>
        </p:txBody>
      </p:sp>
      <p:sp>
        <p:nvSpPr>
          <p:cNvPr id="9" name="Заголовок 1">
            <a:extLst>
              <a:ext uri="{FF2B5EF4-FFF2-40B4-BE49-F238E27FC236}">
                <a16:creationId xmlns:a16="http://schemas.microsoft.com/office/drawing/2014/main" id="{BF28DA25-AB4A-4FF2-835D-B4C658A8C13E}"/>
              </a:ext>
            </a:extLst>
          </p:cNvPr>
          <p:cNvSpPr>
            <a:spLocks noGrp="1"/>
          </p:cNvSpPr>
          <p:nvPr>
            <p:ph type="title"/>
          </p:nvPr>
        </p:nvSpPr>
        <p:spPr>
          <a:xfrm>
            <a:off x="0" y="1624466"/>
            <a:ext cx="12192000" cy="3066816"/>
          </a:xfrm>
        </p:spPr>
        <p:txBody>
          <a:bodyPr>
            <a:noAutofit/>
          </a:bodyPr>
          <a:lstStyle/>
          <a:p>
            <a:pPr algn="ctr"/>
            <a:r>
              <a:rPr lang="uk-UA" sz="2800" b="1" i="0" dirty="0">
                <a:solidFill>
                  <a:srgbClr val="002E6C"/>
                </a:solidFill>
                <a:effectLst/>
                <a:latin typeface="Open Sans" panose="020B0606030504020204" pitchFamily="2" charset="0"/>
                <a:ea typeface="Open Sans" panose="020B0606030504020204" pitchFamily="2" charset="0"/>
                <a:cs typeface="Open Sans" panose="020B0606030504020204" pitchFamily="2" charset="0"/>
              </a:rPr>
              <a:t>Ключові новели Закону України № 2698-ІХ від 19.10.2022 р. </a:t>
            </a:r>
            <a:br>
              <a:rPr lang="en-US" sz="2800" b="1" i="0" u="sng" dirty="0">
                <a:solidFill>
                  <a:srgbClr val="002E6C"/>
                </a:solidFill>
                <a:effectLst/>
                <a:latin typeface="Open Sans" panose="020B0606030504020204" pitchFamily="2" charset="0"/>
                <a:ea typeface="Open Sans" panose="020B0606030504020204" pitchFamily="2" charset="0"/>
                <a:cs typeface="Open Sans" panose="020B0606030504020204" pitchFamily="2" charset="0"/>
              </a:rPr>
            </a:br>
            <a:br>
              <a:rPr lang="en-US" sz="2800" b="1" i="0" dirty="0">
                <a:solidFill>
                  <a:srgbClr val="002E6C"/>
                </a:solidFill>
                <a:effectLst/>
                <a:latin typeface="Open Sans" panose="020B0606030504020204" pitchFamily="2" charset="0"/>
                <a:ea typeface="Open Sans" panose="020B0606030504020204" pitchFamily="2" charset="0"/>
                <a:cs typeface="Open Sans" panose="020B0606030504020204" pitchFamily="2" charset="0"/>
              </a:rPr>
            </a:br>
            <a:r>
              <a:rPr lang="uk-UA" sz="2400" b="1" i="0" dirty="0">
                <a:solidFill>
                  <a:srgbClr val="002E6C"/>
                </a:solidFill>
                <a:effectLst/>
                <a:latin typeface="Open Sans" panose="020B0606030504020204" pitchFamily="2" charset="0"/>
                <a:ea typeface="Open Sans" panose="020B0606030504020204" pitchFamily="2" charset="0"/>
                <a:cs typeface="Open Sans" panose="020B0606030504020204" pitchFamily="2" charset="0"/>
              </a:rPr>
              <a:t>«Про внесення змін до деяких законодавчих актів України щодо відновлення системи оформлення прав оренди земельних ділянок сільськогосподарського призначення та удосконалення законодавства щодо охорони земель» </a:t>
            </a:r>
            <a:br>
              <a:rPr lang="en-US" sz="2400" b="1" i="0" dirty="0">
                <a:solidFill>
                  <a:srgbClr val="002E6C"/>
                </a:solidFill>
                <a:effectLst/>
                <a:latin typeface="Open Sans" panose="020B0606030504020204" pitchFamily="2" charset="0"/>
                <a:ea typeface="Open Sans" panose="020B0606030504020204" pitchFamily="2" charset="0"/>
                <a:cs typeface="Open Sans" panose="020B0606030504020204" pitchFamily="2" charset="0"/>
              </a:rPr>
            </a:br>
            <a:r>
              <a:rPr lang="uk-UA" sz="2400" b="1" i="0" dirty="0">
                <a:solidFill>
                  <a:srgbClr val="002E6C"/>
                </a:solidFill>
                <a:effectLst/>
                <a:latin typeface="Open Sans" panose="020B0606030504020204" pitchFamily="2" charset="0"/>
                <a:ea typeface="Open Sans" panose="020B0606030504020204" pitchFamily="2" charset="0"/>
                <a:cs typeface="Open Sans" panose="020B0606030504020204" pitchFamily="2" charset="0"/>
              </a:rPr>
              <a:t>та практика їх застосування</a:t>
            </a:r>
            <a:endParaRPr lang="uk-UA" sz="6000" b="1" dirty="0">
              <a:solidFill>
                <a:srgbClr val="002E6C"/>
              </a:solidFill>
              <a:latin typeface="Open Sans" panose="020B0606030504020204" pitchFamily="2" charset="0"/>
              <a:ea typeface="Open Sans" panose="020B0606030504020204" pitchFamily="2" charset="0"/>
              <a:cs typeface="Open Sans" panose="020B0606030504020204" pitchFamily="2" charset="0"/>
            </a:endParaRPr>
          </a:p>
        </p:txBody>
      </p:sp>
      <p:grpSp>
        <p:nvGrpSpPr>
          <p:cNvPr id="12" name="Группа 11">
            <a:extLst>
              <a:ext uri="{FF2B5EF4-FFF2-40B4-BE49-F238E27FC236}">
                <a16:creationId xmlns:a16="http://schemas.microsoft.com/office/drawing/2014/main" id="{739D1B5C-728E-3FD8-30FF-01DDDCE24F50}"/>
              </a:ext>
            </a:extLst>
          </p:cNvPr>
          <p:cNvGrpSpPr/>
          <p:nvPr/>
        </p:nvGrpSpPr>
        <p:grpSpPr>
          <a:xfrm>
            <a:off x="157316" y="-7665"/>
            <a:ext cx="11703891" cy="1749742"/>
            <a:chOff x="157316" y="-7665"/>
            <a:chExt cx="11703891" cy="1749742"/>
          </a:xfrm>
        </p:grpSpPr>
        <p:pic>
          <p:nvPicPr>
            <p:cNvPr id="6" name="Picture 7">
              <a:extLst>
                <a:ext uri="{FF2B5EF4-FFF2-40B4-BE49-F238E27FC236}">
                  <a16:creationId xmlns:a16="http://schemas.microsoft.com/office/drawing/2014/main" id="{0B2CBFE1-D196-8BD9-61EC-F2B668E89C3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24" name="Рисунок 23">
              <a:extLst>
                <a:ext uri="{FF2B5EF4-FFF2-40B4-BE49-F238E27FC236}">
                  <a16:creationId xmlns:a16="http://schemas.microsoft.com/office/drawing/2014/main" id="{9BA5EA74-BDBE-AAD5-1A94-0675218E5F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3" name="Picture 36">
              <a:extLst>
                <a:ext uri="{FF2B5EF4-FFF2-40B4-BE49-F238E27FC236}">
                  <a16:creationId xmlns:a16="http://schemas.microsoft.com/office/drawing/2014/main" id="{A3AC136E-30C8-7EC5-44CF-5797C4F2ADC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pic>
        <p:nvPicPr>
          <p:cNvPr id="11" name="Рисунок 10">
            <a:extLst>
              <a:ext uri="{FF2B5EF4-FFF2-40B4-BE49-F238E27FC236}">
                <a16:creationId xmlns:a16="http://schemas.microsoft.com/office/drawing/2014/main" id="{8DA87DD9-4298-183B-BF73-6B5CFAAA678D}"/>
              </a:ext>
            </a:extLst>
          </p:cNvPr>
          <p:cNvPicPr>
            <a:picLocks noChangeAspect="1"/>
          </p:cNvPicPr>
          <p:nvPr/>
        </p:nvPicPr>
        <p:blipFill>
          <a:blip r:embed="rId7"/>
          <a:stretch>
            <a:fillRect/>
          </a:stretch>
        </p:blipFill>
        <p:spPr>
          <a:xfrm>
            <a:off x="0" y="5173499"/>
            <a:ext cx="12192000" cy="1664522"/>
          </a:xfrm>
          <a:prstGeom prst="rect">
            <a:avLst/>
          </a:prstGeom>
        </p:spPr>
      </p:pic>
    </p:spTree>
    <p:extLst>
      <p:ext uri="{BB962C8B-B14F-4D97-AF65-F5344CB8AC3E}">
        <p14:creationId xmlns:p14="http://schemas.microsoft.com/office/powerpoint/2010/main" val="3922234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par>
                                <p:cTn id="12" presetID="16" presetClass="entr" presetSubtype="2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DC41130-F0BD-52DE-67FF-3D7E882341AD}"/>
              </a:ext>
            </a:extLst>
          </p:cNvPr>
          <p:cNvSpPr>
            <a:spLocks noGrp="1"/>
          </p:cNvSpPr>
          <p:nvPr>
            <p:ph idx="1"/>
          </p:nvPr>
        </p:nvSpPr>
        <p:spPr>
          <a:xfrm>
            <a:off x="45720" y="1530338"/>
            <a:ext cx="12100559" cy="654787"/>
          </a:xfrm>
          <a:ln w="19050">
            <a:noFill/>
            <a:prstDash val="sysDot"/>
          </a:ln>
        </p:spPr>
        <p:txBody>
          <a:bodyPr/>
          <a:lstStyle/>
          <a:p>
            <a:pPr marL="0" indent="0" algn="ctr">
              <a:buNone/>
            </a:pPr>
            <a:r>
              <a:rPr lang="uk-UA" b="1" dirty="0">
                <a:solidFill>
                  <a:srgbClr val="002E6C"/>
                </a:solidFill>
                <a:latin typeface="Arial" panose="020B0604020202020204" pitchFamily="34" charset="0"/>
                <a:cs typeface="Arial" panose="020B0604020202020204" pitchFamily="34" charset="0"/>
              </a:rPr>
              <a:t>Зміни в законодавстві щодо збереження лісів</a:t>
            </a:r>
          </a:p>
        </p:txBody>
      </p:sp>
      <p:grpSp>
        <p:nvGrpSpPr>
          <p:cNvPr id="2" name="Группа 1">
            <a:extLst>
              <a:ext uri="{FF2B5EF4-FFF2-40B4-BE49-F238E27FC236}">
                <a16:creationId xmlns:a16="http://schemas.microsoft.com/office/drawing/2014/main" id="{2C585D93-D9D9-6C55-8D3D-E71270CBEC37}"/>
              </a:ext>
            </a:extLst>
          </p:cNvPr>
          <p:cNvGrpSpPr/>
          <p:nvPr/>
        </p:nvGrpSpPr>
        <p:grpSpPr>
          <a:xfrm>
            <a:off x="157316" y="-7665"/>
            <a:ext cx="11703891" cy="1749742"/>
            <a:chOff x="157316" y="-7665"/>
            <a:chExt cx="11703891" cy="1749742"/>
          </a:xfrm>
        </p:grpSpPr>
        <p:pic>
          <p:nvPicPr>
            <p:cNvPr id="5" name="Picture 7">
              <a:extLst>
                <a:ext uri="{FF2B5EF4-FFF2-40B4-BE49-F238E27FC236}">
                  <a16:creationId xmlns:a16="http://schemas.microsoft.com/office/drawing/2014/main" id="{27B5D5AD-347A-E903-5C76-4E0D4D6E051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7" name="Рисунок 6">
              <a:extLst>
                <a:ext uri="{FF2B5EF4-FFF2-40B4-BE49-F238E27FC236}">
                  <a16:creationId xmlns:a16="http://schemas.microsoft.com/office/drawing/2014/main" id="{F8855E3F-3007-F54D-48EC-CC60304B9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8" name="Picture 36">
              <a:extLst>
                <a:ext uri="{FF2B5EF4-FFF2-40B4-BE49-F238E27FC236}">
                  <a16:creationId xmlns:a16="http://schemas.microsoft.com/office/drawing/2014/main" id="{E6D13D25-5714-A43E-D0B0-64C9B01B9FA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9" name="TextBox 8">
            <a:extLst>
              <a:ext uri="{FF2B5EF4-FFF2-40B4-BE49-F238E27FC236}">
                <a16:creationId xmlns:a16="http://schemas.microsoft.com/office/drawing/2014/main" id="{767324E6-CCBD-AD1C-78B5-AA2D836B8B20}"/>
              </a:ext>
            </a:extLst>
          </p:cNvPr>
          <p:cNvSpPr txBox="1"/>
          <p:nvPr/>
        </p:nvSpPr>
        <p:spPr>
          <a:xfrm>
            <a:off x="231371" y="2229247"/>
            <a:ext cx="11114285" cy="830997"/>
          </a:xfrm>
          <a:prstGeom prst="rect">
            <a:avLst/>
          </a:prstGeom>
          <a:noFill/>
        </p:spPr>
        <p:txBody>
          <a:bodyPr wrap="square">
            <a:spAutoFit/>
          </a:bodyPr>
          <a:lstStyle/>
          <a:p>
            <a:pPr algn="ctr"/>
            <a:r>
              <a:rPr lang="ru-RU" sz="2400" i="1" dirty="0">
                <a:solidFill>
                  <a:srgbClr val="333333"/>
                </a:solidFill>
                <a:latin typeface="Times New Roman" panose="02020603050405020304" pitchFamily="18" charset="0"/>
              </a:rPr>
              <a:t>Закон </a:t>
            </a:r>
            <a:r>
              <a:rPr lang="ru-RU" sz="2400" i="1" dirty="0" err="1">
                <a:solidFill>
                  <a:srgbClr val="333333"/>
                </a:solidFill>
                <a:latin typeface="Times New Roman" panose="02020603050405020304" pitchFamily="18" charset="0"/>
              </a:rPr>
              <a:t>України</a:t>
            </a:r>
            <a:r>
              <a:rPr lang="ru-RU" sz="2400" i="1" dirty="0">
                <a:solidFill>
                  <a:srgbClr val="333333"/>
                </a:solidFill>
                <a:latin typeface="Times New Roman" panose="02020603050405020304" pitchFamily="18" charset="0"/>
              </a:rPr>
              <a:t> № 2321-</a:t>
            </a:r>
            <a:r>
              <a:rPr lang="uk-UA" sz="2400" i="1" dirty="0">
                <a:solidFill>
                  <a:srgbClr val="333333"/>
                </a:solidFill>
                <a:latin typeface="Times New Roman" panose="02020603050405020304" pitchFamily="18" charset="0"/>
              </a:rPr>
              <a:t>ІХ від 20.06.2022 </a:t>
            </a:r>
          </a:p>
          <a:p>
            <a:r>
              <a:rPr lang="uk-UA" sz="2400" i="1" dirty="0">
                <a:solidFill>
                  <a:srgbClr val="333333"/>
                </a:solidFill>
                <a:latin typeface="Times New Roman" panose="02020603050405020304" pitchFamily="18" charset="0"/>
              </a:rPr>
              <a:t>«</a:t>
            </a:r>
            <a:r>
              <a:rPr lang="ru-RU" sz="2400" i="1" dirty="0">
                <a:solidFill>
                  <a:srgbClr val="333333"/>
                </a:solidFill>
                <a:latin typeface="Times New Roman" panose="02020603050405020304" pitchFamily="18" charset="0"/>
              </a:rPr>
              <a:t>Про </a:t>
            </a:r>
            <a:r>
              <a:rPr lang="ru-RU" sz="2400" i="1" dirty="0" err="1">
                <a:solidFill>
                  <a:srgbClr val="333333"/>
                </a:solidFill>
                <a:latin typeface="Times New Roman" panose="02020603050405020304" pitchFamily="18" charset="0"/>
              </a:rPr>
              <a:t>внесення</a:t>
            </a:r>
            <a:r>
              <a:rPr lang="ru-RU" sz="2400" i="1" dirty="0">
                <a:solidFill>
                  <a:srgbClr val="333333"/>
                </a:solidFill>
                <a:latin typeface="Times New Roman" panose="02020603050405020304" pitchFamily="18" charset="0"/>
              </a:rPr>
              <a:t> </a:t>
            </a:r>
            <a:r>
              <a:rPr lang="ru-RU" sz="2400" i="1" dirty="0" err="1">
                <a:solidFill>
                  <a:srgbClr val="333333"/>
                </a:solidFill>
                <a:latin typeface="Times New Roman" panose="02020603050405020304" pitchFamily="18" charset="0"/>
              </a:rPr>
              <a:t>змін</a:t>
            </a:r>
            <a:r>
              <a:rPr lang="ru-RU" sz="2400" i="1" dirty="0">
                <a:solidFill>
                  <a:srgbClr val="333333"/>
                </a:solidFill>
                <a:latin typeface="Times New Roman" panose="02020603050405020304" pitchFamily="18" charset="0"/>
              </a:rPr>
              <a:t> до </a:t>
            </a:r>
            <a:r>
              <a:rPr lang="ru-RU" sz="2400" i="1" dirty="0" err="1">
                <a:solidFill>
                  <a:srgbClr val="333333"/>
                </a:solidFill>
                <a:latin typeface="Times New Roman" panose="02020603050405020304" pitchFamily="18" charset="0"/>
              </a:rPr>
              <a:t>деяких</a:t>
            </a:r>
            <a:r>
              <a:rPr lang="ru-RU" sz="2400" i="1" dirty="0">
                <a:solidFill>
                  <a:srgbClr val="333333"/>
                </a:solidFill>
                <a:latin typeface="Times New Roman" panose="02020603050405020304" pitchFamily="18" charset="0"/>
              </a:rPr>
              <a:t> </a:t>
            </a:r>
            <a:r>
              <a:rPr lang="ru-RU" sz="2400" i="1" dirty="0" err="1">
                <a:solidFill>
                  <a:srgbClr val="333333"/>
                </a:solidFill>
                <a:latin typeface="Times New Roman" panose="02020603050405020304" pitchFamily="18" charset="0"/>
              </a:rPr>
              <a:t>законодавчих</a:t>
            </a:r>
            <a:r>
              <a:rPr lang="ru-RU" sz="2400" i="1" dirty="0">
                <a:solidFill>
                  <a:srgbClr val="333333"/>
                </a:solidFill>
                <a:latin typeface="Times New Roman" panose="02020603050405020304" pitchFamily="18" charset="0"/>
              </a:rPr>
              <a:t> </a:t>
            </a:r>
            <a:r>
              <a:rPr lang="ru-RU" sz="2400" i="1" dirty="0" err="1">
                <a:solidFill>
                  <a:srgbClr val="333333"/>
                </a:solidFill>
                <a:latin typeface="Times New Roman" panose="02020603050405020304" pitchFamily="18" charset="0"/>
              </a:rPr>
              <a:t>актів</a:t>
            </a:r>
            <a:r>
              <a:rPr lang="ru-RU" sz="2400" i="1" dirty="0">
                <a:solidFill>
                  <a:srgbClr val="333333"/>
                </a:solidFill>
                <a:latin typeface="Times New Roman" panose="02020603050405020304" pitchFamily="18" charset="0"/>
              </a:rPr>
              <a:t> </a:t>
            </a:r>
            <a:r>
              <a:rPr lang="ru-RU" sz="2400" i="1" dirty="0" err="1">
                <a:solidFill>
                  <a:srgbClr val="333333"/>
                </a:solidFill>
                <a:latin typeface="Times New Roman" panose="02020603050405020304" pitchFamily="18" charset="0"/>
              </a:rPr>
              <a:t>України</a:t>
            </a:r>
            <a:r>
              <a:rPr lang="ru-RU" sz="2400" i="1" dirty="0">
                <a:solidFill>
                  <a:srgbClr val="333333"/>
                </a:solidFill>
                <a:latin typeface="Times New Roman" panose="02020603050405020304" pitchFamily="18" charset="0"/>
              </a:rPr>
              <a:t> </a:t>
            </a:r>
            <a:r>
              <a:rPr lang="ru-RU" sz="2400" i="1" dirty="0" err="1">
                <a:solidFill>
                  <a:srgbClr val="333333"/>
                </a:solidFill>
                <a:latin typeface="Times New Roman" panose="02020603050405020304" pitchFamily="18" charset="0"/>
              </a:rPr>
              <a:t>щодо</a:t>
            </a:r>
            <a:r>
              <a:rPr lang="ru-RU" sz="2400" i="1" dirty="0">
                <a:solidFill>
                  <a:srgbClr val="333333"/>
                </a:solidFill>
                <a:latin typeface="Times New Roman" panose="02020603050405020304" pitchFamily="18" charset="0"/>
              </a:rPr>
              <a:t> </a:t>
            </a:r>
            <a:r>
              <a:rPr lang="ru-RU" sz="2400" i="1" dirty="0" err="1">
                <a:solidFill>
                  <a:srgbClr val="333333"/>
                </a:solidFill>
                <a:latin typeface="Times New Roman" panose="02020603050405020304" pitchFamily="18" charset="0"/>
              </a:rPr>
              <a:t>збереження</a:t>
            </a:r>
            <a:r>
              <a:rPr lang="ru-RU" sz="2400" i="1" dirty="0">
                <a:solidFill>
                  <a:srgbClr val="333333"/>
                </a:solidFill>
                <a:latin typeface="Times New Roman" panose="02020603050405020304" pitchFamily="18" charset="0"/>
              </a:rPr>
              <a:t> </a:t>
            </a:r>
            <a:r>
              <a:rPr lang="ru-RU" sz="2400" i="1" dirty="0" err="1">
                <a:solidFill>
                  <a:srgbClr val="333333"/>
                </a:solidFill>
                <a:latin typeface="Times New Roman" panose="02020603050405020304" pitchFamily="18" charset="0"/>
              </a:rPr>
              <a:t>лісів</a:t>
            </a:r>
            <a:r>
              <a:rPr lang="ru-RU" sz="2400" i="1" dirty="0">
                <a:solidFill>
                  <a:srgbClr val="333333"/>
                </a:solidFill>
                <a:latin typeface="Times New Roman" panose="02020603050405020304" pitchFamily="18" charset="0"/>
              </a:rPr>
              <a:t>»</a:t>
            </a:r>
            <a:endParaRPr lang="uk-UA" sz="2400" i="1" dirty="0">
              <a:solidFill>
                <a:srgbClr val="333333"/>
              </a:solidFill>
              <a:latin typeface="Times New Roman" panose="02020603050405020304" pitchFamily="18" charset="0"/>
            </a:endParaRPr>
          </a:p>
        </p:txBody>
      </p:sp>
      <p:pic>
        <p:nvPicPr>
          <p:cNvPr id="27" name="Рисунок 26" descr="Изображение выглядит как текст, электроника, дисплей">
            <a:extLst>
              <a:ext uri="{FF2B5EF4-FFF2-40B4-BE49-F238E27FC236}">
                <a16:creationId xmlns:a16="http://schemas.microsoft.com/office/drawing/2014/main" id="{47EE1D0E-F704-D62E-E4CB-9EB21E7437E7}"/>
              </a:ext>
            </a:extLst>
          </p:cNvPr>
          <p:cNvPicPr>
            <a:picLocks noChangeAspect="1"/>
          </p:cNvPicPr>
          <p:nvPr/>
        </p:nvPicPr>
        <p:blipFill rotWithShape="1">
          <a:blip r:embed="rId6">
            <a:extLst>
              <a:ext uri="{28A0092B-C50C-407E-A947-70E740481C1C}">
                <a14:useLocalDpi xmlns:a14="http://schemas.microsoft.com/office/drawing/2010/main" val="0"/>
              </a:ext>
            </a:extLst>
          </a:blip>
          <a:srcRect t="36190" b="9346"/>
          <a:stretch/>
        </p:blipFill>
        <p:spPr>
          <a:xfrm>
            <a:off x="4018433" y="3154804"/>
            <a:ext cx="8173567" cy="3703196"/>
          </a:xfrm>
          <a:prstGeom prst="rect">
            <a:avLst/>
          </a:prstGeom>
        </p:spPr>
      </p:pic>
      <p:pic>
        <p:nvPicPr>
          <p:cNvPr id="32" name="Рисунок 31" descr="Изображение выглядит как текст, электроника, дисплей">
            <a:extLst>
              <a:ext uri="{FF2B5EF4-FFF2-40B4-BE49-F238E27FC236}">
                <a16:creationId xmlns:a16="http://schemas.microsoft.com/office/drawing/2014/main" id="{AE42D15C-FE91-A943-68AE-164EFBDF6F2E}"/>
              </a:ext>
            </a:extLst>
          </p:cNvPr>
          <p:cNvPicPr>
            <a:picLocks noChangeAspect="1"/>
          </p:cNvPicPr>
          <p:nvPr/>
        </p:nvPicPr>
        <p:blipFill rotWithShape="1">
          <a:blip r:embed="rId6">
            <a:extLst>
              <a:ext uri="{28A0092B-C50C-407E-A947-70E740481C1C}">
                <a14:useLocalDpi xmlns:a14="http://schemas.microsoft.com/office/drawing/2010/main" val="0"/>
              </a:ext>
            </a:extLst>
          </a:blip>
          <a:srcRect l="2389" t="38836" r="50836" b="9346"/>
          <a:stretch/>
        </p:blipFill>
        <p:spPr>
          <a:xfrm>
            <a:off x="0" y="3154804"/>
            <a:ext cx="4018433" cy="3703196"/>
          </a:xfrm>
          <a:prstGeom prst="rect">
            <a:avLst/>
          </a:prstGeom>
        </p:spPr>
      </p:pic>
      <p:sp>
        <p:nvSpPr>
          <p:cNvPr id="19" name="TextBox 18">
            <a:extLst>
              <a:ext uri="{FF2B5EF4-FFF2-40B4-BE49-F238E27FC236}">
                <a16:creationId xmlns:a16="http://schemas.microsoft.com/office/drawing/2014/main" id="{4C056AB6-C3F3-1C02-936E-2541297EFBC4}"/>
              </a:ext>
            </a:extLst>
          </p:cNvPr>
          <p:cNvSpPr txBox="1"/>
          <p:nvPr/>
        </p:nvSpPr>
        <p:spPr>
          <a:xfrm>
            <a:off x="1054236" y="3280080"/>
            <a:ext cx="10083525" cy="3109890"/>
          </a:xfrm>
          <a:prstGeom prst="rect">
            <a:avLst/>
          </a:prstGeom>
          <a:solidFill>
            <a:schemeClr val="bg1"/>
          </a:solidFill>
        </p:spPr>
        <p:txBody>
          <a:bodyPr wrap="square">
            <a:spAutoFit/>
          </a:bodyPr>
          <a:lstStyle/>
          <a:p>
            <a:pPr>
              <a:lnSpc>
                <a:spcPct val="150000"/>
              </a:lnSpc>
            </a:pPr>
            <a:r>
              <a:rPr lang="uk-UA" sz="1900" b="1" dirty="0">
                <a:latin typeface="Times New Roman" panose="02020603050405020304" pitchFamily="18" charset="0"/>
                <a:cs typeface="Times New Roman" panose="02020603050405020304" pitchFamily="18" charset="0"/>
              </a:rPr>
              <a:t>Законом визначені такі особливості:</a:t>
            </a:r>
          </a:p>
          <a:p>
            <a:pPr marL="285750" indent="-285750">
              <a:lnSpc>
                <a:spcPct val="150000"/>
              </a:lnSpc>
              <a:buFont typeface="Arial" panose="020B0604020202020204" pitchFamily="34" charset="0"/>
              <a:buChar char="•"/>
            </a:pPr>
            <a:r>
              <a:rPr lang="uk-UA" sz="1900" dirty="0">
                <a:latin typeface="Times New Roman" panose="02020603050405020304" pitchFamily="18" charset="0"/>
                <a:cs typeface="Times New Roman" panose="02020603050405020304" pitchFamily="18" charset="0"/>
              </a:rPr>
              <a:t>встановлення правових та організаційних засад ідентифікації та збереження самосійних лісів, </a:t>
            </a:r>
          </a:p>
          <a:p>
            <a:pPr marL="285750" indent="-285750">
              <a:lnSpc>
                <a:spcPct val="150000"/>
              </a:lnSpc>
              <a:buFont typeface="Arial" panose="020B0604020202020204" pitchFamily="34" charset="0"/>
              <a:buChar char="•"/>
            </a:pPr>
            <a:r>
              <a:rPr lang="uk-UA" sz="1900" dirty="0">
                <a:latin typeface="Times New Roman" panose="02020603050405020304" pitchFamily="18" charset="0"/>
                <a:cs typeface="Times New Roman" panose="02020603050405020304" pitchFamily="18" charset="0"/>
              </a:rPr>
              <a:t>спрощення та стимулювання процедури лісорозведення,</a:t>
            </a:r>
          </a:p>
          <a:p>
            <a:pPr marL="285750" indent="-285750">
              <a:lnSpc>
                <a:spcPct val="150000"/>
              </a:lnSpc>
              <a:buFont typeface="Arial" panose="020B0604020202020204" pitchFamily="34" charset="0"/>
              <a:buChar char="•"/>
            </a:pPr>
            <a:r>
              <a:rPr lang="uk-UA" sz="1900" dirty="0">
                <a:latin typeface="Times New Roman" panose="02020603050405020304" pitchFamily="18" charset="0"/>
                <a:cs typeface="Times New Roman" panose="02020603050405020304" pitchFamily="18" charset="0"/>
              </a:rPr>
              <a:t>забезпечення збереження пасовищ та сіножатей, </a:t>
            </a:r>
            <a:endParaRPr lang="en-US" sz="19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uk-UA" sz="1900" dirty="0">
                <a:latin typeface="Times New Roman" panose="02020603050405020304" pitchFamily="18" charset="0"/>
                <a:cs typeface="Times New Roman" panose="02020603050405020304" pitchFamily="18" charset="0"/>
              </a:rPr>
              <a:t>забезпечення збереження лісів шляхом ускладнення процедури зміни цільового призначення земельних ділянок лісогосподарського призначення та інших </a:t>
            </a:r>
            <a:r>
              <a:rPr lang="uk-UA" sz="1900" dirty="0" err="1">
                <a:latin typeface="Times New Roman" panose="02020603050405020304" pitchFamily="18" charset="0"/>
                <a:cs typeface="Times New Roman" panose="02020603050405020304" pitchFamily="18" charset="0"/>
              </a:rPr>
              <a:t>лісовкритих</a:t>
            </a:r>
            <a:r>
              <a:rPr lang="uk-UA" sz="1900" dirty="0">
                <a:latin typeface="Times New Roman" panose="02020603050405020304" pitchFamily="18" charset="0"/>
                <a:cs typeface="Times New Roman" panose="02020603050405020304" pitchFamily="18" charset="0"/>
              </a:rPr>
              <a:t> площ.</a:t>
            </a:r>
          </a:p>
        </p:txBody>
      </p:sp>
    </p:spTree>
    <p:extLst>
      <p:ext uri="{BB962C8B-B14F-4D97-AF65-F5344CB8AC3E}">
        <p14:creationId xmlns:p14="http://schemas.microsoft.com/office/powerpoint/2010/main" val="3350998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DC41130-F0BD-52DE-67FF-3D7E882341AD}"/>
              </a:ext>
            </a:extLst>
          </p:cNvPr>
          <p:cNvSpPr>
            <a:spLocks noGrp="1"/>
          </p:cNvSpPr>
          <p:nvPr>
            <p:ph idx="1"/>
          </p:nvPr>
        </p:nvSpPr>
        <p:spPr>
          <a:xfrm>
            <a:off x="45720" y="1530338"/>
            <a:ext cx="12100559" cy="654787"/>
          </a:xfrm>
          <a:ln w="19050">
            <a:noFill/>
            <a:prstDash val="sysDot"/>
          </a:ln>
        </p:spPr>
        <p:txBody>
          <a:bodyPr>
            <a:normAutofit/>
          </a:bodyPr>
          <a:lstStyle/>
          <a:p>
            <a:pPr marL="0" indent="0" algn="ctr">
              <a:buNone/>
            </a:pPr>
            <a:r>
              <a:rPr lang="ru-RU" b="1" dirty="0" err="1">
                <a:solidFill>
                  <a:srgbClr val="002E6C"/>
                </a:solidFill>
                <a:latin typeface="Arial" panose="020B0604020202020204" pitchFamily="34" charset="0"/>
                <a:cs typeface="Arial" panose="020B0604020202020204" pitchFamily="34" charset="0"/>
              </a:rPr>
              <a:t>Відшкодуванню</a:t>
            </a:r>
            <a:r>
              <a:rPr lang="ru-RU" b="1" dirty="0">
                <a:solidFill>
                  <a:srgbClr val="002E6C"/>
                </a:solidFill>
                <a:latin typeface="Arial" panose="020B0604020202020204" pitchFamily="34" charset="0"/>
                <a:cs typeface="Arial" panose="020B0604020202020204" pitchFamily="34" charset="0"/>
              </a:rPr>
              <a:t> </a:t>
            </a:r>
            <a:r>
              <a:rPr lang="ru-RU" b="1" dirty="0" err="1">
                <a:solidFill>
                  <a:srgbClr val="002E6C"/>
                </a:solidFill>
                <a:latin typeface="Arial" panose="020B0604020202020204" pitchFamily="34" charset="0"/>
                <a:cs typeface="Arial" panose="020B0604020202020204" pitchFamily="34" charset="0"/>
              </a:rPr>
              <a:t>втрат</a:t>
            </a:r>
            <a:r>
              <a:rPr lang="ru-RU" b="1" dirty="0">
                <a:solidFill>
                  <a:srgbClr val="002E6C"/>
                </a:solidFill>
                <a:latin typeface="Arial" panose="020B0604020202020204" pitchFamily="34" charset="0"/>
                <a:cs typeface="Arial" panose="020B0604020202020204" pitchFamily="34" charset="0"/>
              </a:rPr>
              <a:t> </a:t>
            </a:r>
            <a:r>
              <a:rPr lang="ru-RU" b="1" dirty="0" err="1">
                <a:solidFill>
                  <a:srgbClr val="002E6C"/>
                </a:solidFill>
                <a:latin typeface="Arial" panose="020B0604020202020204" pitchFamily="34" charset="0"/>
                <a:cs typeface="Arial" panose="020B0604020202020204" pitchFamily="34" charset="0"/>
              </a:rPr>
              <a:t>підлягають</a:t>
            </a:r>
            <a:r>
              <a:rPr lang="ru-RU" b="1" dirty="0">
                <a:solidFill>
                  <a:srgbClr val="002E6C"/>
                </a:solidFill>
                <a:latin typeface="Arial" panose="020B0604020202020204" pitchFamily="34" charset="0"/>
                <a:cs typeface="Arial" panose="020B0604020202020204" pitchFamily="34" charset="0"/>
              </a:rPr>
              <a:t>:</a:t>
            </a:r>
          </a:p>
          <a:p>
            <a:pPr marL="0" indent="0" algn="ctr">
              <a:buNone/>
            </a:pPr>
            <a:endParaRPr lang="ru-RU" b="1" dirty="0">
              <a:solidFill>
                <a:srgbClr val="002E6C"/>
              </a:solidFill>
              <a:latin typeface="Arial" panose="020B0604020202020204" pitchFamily="34" charset="0"/>
              <a:cs typeface="Arial" panose="020B0604020202020204" pitchFamily="34" charset="0"/>
            </a:endParaRPr>
          </a:p>
          <a:p>
            <a:pPr marL="0" indent="0" algn="ctr">
              <a:buNone/>
            </a:pPr>
            <a:endParaRPr lang="uk-UA" dirty="0">
              <a:solidFill>
                <a:srgbClr val="002E6C"/>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C832331-D6FD-F014-40D8-2D8013A6D519}"/>
              </a:ext>
            </a:extLst>
          </p:cNvPr>
          <p:cNvSpPr txBox="1"/>
          <p:nvPr/>
        </p:nvSpPr>
        <p:spPr>
          <a:xfrm>
            <a:off x="1197429" y="2333746"/>
            <a:ext cx="10217821" cy="1323439"/>
          </a:xfrm>
          <a:prstGeom prst="rect">
            <a:avLst/>
          </a:prstGeom>
          <a:noFill/>
        </p:spPr>
        <p:txBody>
          <a:bodyPr wrap="square">
            <a:spAutoFit/>
          </a:bodyPr>
          <a:lstStyle/>
          <a:p>
            <a:pPr algn="just"/>
            <a:r>
              <a:rPr lang="uk-UA" sz="2000" dirty="0">
                <a:solidFill>
                  <a:srgbClr val="333333"/>
                </a:solidFill>
                <a:latin typeface="Times New Roman" panose="02020603050405020304" pitchFamily="18" charset="0"/>
              </a:rPr>
              <a:t>- в</a:t>
            </a:r>
            <a:r>
              <a:rPr lang="uk-UA" sz="2000" b="0" i="0" dirty="0">
                <a:solidFill>
                  <a:srgbClr val="333333"/>
                </a:solidFill>
                <a:effectLst/>
                <a:latin typeface="Times New Roman" panose="02020603050405020304" pitchFamily="18" charset="0"/>
              </a:rPr>
              <a:t>трати, лісових земель та чагарників </a:t>
            </a:r>
            <a:r>
              <a:rPr lang="uk-UA" sz="2000" b="1" i="0" u="sng" dirty="0">
                <a:solidFill>
                  <a:srgbClr val="333333"/>
                </a:solidFill>
                <a:effectLst/>
                <a:latin typeface="Times New Roman" panose="02020603050405020304" pitchFamily="18" charset="0"/>
              </a:rPr>
              <a:t>як основного засобу виробництва в лісовому господарстві</a:t>
            </a:r>
            <a:r>
              <a:rPr lang="uk-UA" sz="2000" b="1" i="0" dirty="0">
                <a:solidFill>
                  <a:srgbClr val="333333"/>
                </a:solidFill>
                <a:effectLst/>
                <a:latin typeface="Times New Roman" panose="02020603050405020304" pitchFamily="18" charset="0"/>
              </a:rPr>
              <a:t> </a:t>
            </a:r>
            <a:r>
              <a:rPr lang="uk-UA" sz="2000" b="0" i="0" dirty="0">
                <a:solidFill>
                  <a:srgbClr val="333333"/>
                </a:solidFill>
                <a:effectLst/>
                <a:latin typeface="Times New Roman" panose="02020603050405020304" pitchFamily="18" charset="0"/>
              </a:rPr>
              <a:t>внаслідок вилучення (викупу) їх для потреб, не пов’язаних із лісогосподарським виробництвом</a:t>
            </a:r>
            <a:r>
              <a:rPr lang="uk-UA" sz="2000" dirty="0">
                <a:solidFill>
                  <a:srgbClr val="333333"/>
                </a:solidFill>
                <a:latin typeface="Times New Roman" panose="02020603050405020304" pitchFamily="18" charset="0"/>
              </a:rPr>
              <a:t>.</a:t>
            </a:r>
            <a:endParaRPr lang="uk-UA" sz="2000" b="0" i="0" dirty="0">
              <a:solidFill>
                <a:srgbClr val="333333"/>
              </a:solidFill>
              <a:effectLst/>
              <a:latin typeface="Times New Roman" panose="02020603050405020304" pitchFamily="18" charset="0"/>
            </a:endParaRPr>
          </a:p>
          <a:p>
            <a:endParaRPr lang="uk-UA" sz="2000" dirty="0">
              <a:solidFill>
                <a:srgbClr val="333333"/>
              </a:solidFill>
              <a:latin typeface="Times New Roman" panose="02020603050405020304" pitchFamily="18" charset="0"/>
            </a:endParaRPr>
          </a:p>
        </p:txBody>
      </p:sp>
      <p:sp>
        <p:nvSpPr>
          <p:cNvPr id="15" name="TextBox 14">
            <a:extLst>
              <a:ext uri="{FF2B5EF4-FFF2-40B4-BE49-F238E27FC236}">
                <a16:creationId xmlns:a16="http://schemas.microsoft.com/office/drawing/2014/main" id="{4F130AD0-3CFA-BD38-E47D-0228760C9346}"/>
              </a:ext>
            </a:extLst>
          </p:cNvPr>
          <p:cNvSpPr txBox="1"/>
          <p:nvPr/>
        </p:nvSpPr>
        <p:spPr>
          <a:xfrm>
            <a:off x="1197428" y="3317889"/>
            <a:ext cx="10217821" cy="1769715"/>
          </a:xfrm>
          <a:prstGeom prst="rect">
            <a:avLst/>
          </a:prstGeom>
          <a:noFill/>
        </p:spPr>
        <p:txBody>
          <a:bodyPr wrap="square">
            <a:spAutoFit/>
          </a:bodyPr>
          <a:lstStyle/>
          <a:p>
            <a:pPr algn="just"/>
            <a:r>
              <a:rPr lang="uk-UA" sz="2000" dirty="0">
                <a:solidFill>
                  <a:srgbClr val="333333"/>
                </a:solidFill>
                <a:latin typeface="Times New Roman" panose="02020603050405020304" pitchFamily="18" charset="0"/>
              </a:rPr>
              <a:t>- в</a:t>
            </a:r>
            <a:r>
              <a:rPr lang="uk-UA" sz="2000" b="0" i="0" dirty="0">
                <a:solidFill>
                  <a:srgbClr val="333333"/>
                </a:solidFill>
                <a:effectLst/>
                <a:latin typeface="Times New Roman" panose="02020603050405020304" pitchFamily="18" charset="0"/>
              </a:rPr>
              <a:t>трати, </a:t>
            </a:r>
            <a:r>
              <a:rPr lang="uk-UA" sz="2000" b="1" i="0" u="sng" dirty="0">
                <a:solidFill>
                  <a:srgbClr val="333333"/>
                </a:solidFill>
                <a:effectLst/>
                <a:latin typeface="Times New Roman" panose="02020603050405020304" pitchFamily="18" charset="0"/>
              </a:rPr>
              <a:t>завдані обмеженням прав власників землі </a:t>
            </a:r>
            <a:r>
              <a:rPr lang="uk-UA" sz="2000" b="0" i="0" dirty="0">
                <a:solidFill>
                  <a:srgbClr val="333333"/>
                </a:solidFill>
                <a:effectLst/>
                <a:latin typeface="Times New Roman" panose="02020603050405020304" pitchFamily="18" charset="0"/>
              </a:rPr>
              <a:t>і землекористувачів, або погіршенням якості угідь внаслідок негативного впливу, спричиненого діяльністю громадян, юридичних осіб, органів місцевого самоврядування або держави</a:t>
            </a:r>
          </a:p>
          <a:p>
            <a:endParaRPr lang="uk-UA" sz="900" dirty="0">
              <a:solidFill>
                <a:srgbClr val="333333"/>
              </a:solidFill>
              <a:latin typeface="Times New Roman" panose="02020603050405020304" pitchFamily="18" charset="0"/>
            </a:endParaRPr>
          </a:p>
          <a:p>
            <a:pPr algn="just"/>
            <a:r>
              <a:rPr lang="uk-UA" sz="2000" b="0" i="0" dirty="0">
                <a:solidFill>
                  <a:srgbClr val="333333"/>
                </a:solidFill>
                <a:effectLst/>
                <a:latin typeface="Times New Roman" panose="02020603050405020304" pitchFamily="18" charset="0"/>
              </a:rPr>
              <a:t>- втрати у зв'язку з виключенням лісових земель і чагарників із господарського обігу внаслідок </a:t>
            </a:r>
            <a:r>
              <a:rPr lang="uk-UA" sz="2000" b="1" i="0" u="sng" dirty="0">
                <a:solidFill>
                  <a:srgbClr val="333333"/>
                </a:solidFill>
                <a:effectLst/>
                <a:latin typeface="Times New Roman" panose="02020603050405020304" pitchFamily="18" charset="0"/>
              </a:rPr>
              <a:t>встановлення охоронних, санітарних та інших захисних зон</a:t>
            </a:r>
            <a:r>
              <a:rPr lang="uk-UA" sz="2000" b="0" i="0" dirty="0">
                <a:solidFill>
                  <a:srgbClr val="333333"/>
                </a:solidFill>
                <a:effectLst/>
                <a:latin typeface="Times New Roman" panose="02020603050405020304" pitchFamily="18" charset="0"/>
              </a:rPr>
              <a:t>.</a:t>
            </a:r>
            <a:endParaRPr lang="uk-UA" sz="2000" dirty="0"/>
          </a:p>
        </p:txBody>
      </p:sp>
      <p:grpSp>
        <p:nvGrpSpPr>
          <p:cNvPr id="2" name="Группа 1">
            <a:extLst>
              <a:ext uri="{FF2B5EF4-FFF2-40B4-BE49-F238E27FC236}">
                <a16:creationId xmlns:a16="http://schemas.microsoft.com/office/drawing/2014/main" id="{B848EF09-06B4-CFDC-3A1F-B6DE768C7CC7}"/>
              </a:ext>
            </a:extLst>
          </p:cNvPr>
          <p:cNvGrpSpPr/>
          <p:nvPr/>
        </p:nvGrpSpPr>
        <p:grpSpPr>
          <a:xfrm>
            <a:off x="157316" y="-7665"/>
            <a:ext cx="11703891" cy="1749742"/>
            <a:chOff x="157316" y="-7665"/>
            <a:chExt cx="11703891" cy="1749742"/>
          </a:xfrm>
        </p:grpSpPr>
        <p:pic>
          <p:nvPicPr>
            <p:cNvPr id="4" name="Picture 7">
              <a:extLst>
                <a:ext uri="{FF2B5EF4-FFF2-40B4-BE49-F238E27FC236}">
                  <a16:creationId xmlns:a16="http://schemas.microsoft.com/office/drawing/2014/main" id="{97DDDD91-CD19-96B7-B492-DF73939EA5E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5" name="Рисунок 4">
              <a:extLst>
                <a:ext uri="{FF2B5EF4-FFF2-40B4-BE49-F238E27FC236}">
                  <a16:creationId xmlns:a16="http://schemas.microsoft.com/office/drawing/2014/main" id="{841890EC-AB54-092B-787C-62A0870D7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6" name="Picture 36">
              <a:extLst>
                <a:ext uri="{FF2B5EF4-FFF2-40B4-BE49-F238E27FC236}">
                  <a16:creationId xmlns:a16="http://schemas.microsoft.com/office/drawing/2014/main" id="{E001F9F0-B761-3F98-2E8A-7398FA7A8B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7" name="TextBox 16">
            <a:extLst>
              <a:ext uri="{FF2B5EF4-FFF2-40B4-BE49-F238E27FC236}">
                <a16:creationId xmlns:a16="http://schemas.microsoft.com/office/drawing/2014/main" id="{256D2B66-9CF8-C436-6F4A-2DC78C99A42B}"/>
              </a:ext>
            </a:extLst>
          </p:cNvPr>
          <p:cNvSpPr txBox="1"/>
          <p:nvPr/>
        </p:nvSpPr>
        <p:spPr>
          <a:xfrm>
            <a:off x="1197428" y="5136226"/>
            <a:ext cx="10349144" cy="1631216"/>
          </a:xfrm>
          <a:prstGeom prst="rect">
            <a:avLst/>
          </a:prstGeom>
          <a:noFill/>
        </p:spPr>
        <p:txBody>
          <a:bodyPr wrap="square">
            <a:spAutoFit/>
          </a:bodyPr>
          <a:lstStyle/>
          <a:p>
            <a:pPr algn="just"/>
            <a:r>
              <a:rPr lang="uk-UA" sz="2000" b="0" i="0" dirty="0">
                <a:solidFill>
                  <a:srgbClr val="333333"/>
                </a:solidFill>
                <a:effectLst/>
                <a:latin typeface="Times New Roman" panose="02020603050405020304" pitchFamily="18" charset="0"/>
              </a:rPr>
              <a:t>- втрати внаслідок використання для будівництва, розміщення і експлуатації об’єктів </a:t>
            </a:r>
            <a:r>
              <a:rPr lang="uk-UA" sz="2000" b="1" i="0" u="sng" dirty="0" err="1">
                <a:solidFill>
                  <a:srgbClr val="333333"/>
                </a:solidFill>
                <a:effectLst/>
                <a:latin typeface="Times New Roman" panose="02020603050405020304" pitchFamily="18" charset="0"/>
              </a:rPr>
              <a:t>нафтогазовидобування</a:t>
            </a:r>
            <a:r>
              <a:rPr lang="uk-UA" sz="2000" b="0" i="0" dirty="0">
                <a:solidFill>
                  <a:srgbClr val="333333"/>
                </a:solidFill>
                <a:effectLst/>
                <a:latin typeface="Times New Roman" panose="02020603050405020304" pitchFamily="18" charset="0"/>
              </a:rPr>
              <a:t>, облаштування </a:t>
            </a:r>
            <a:r>
              <a:rPr lang="uk-UA" sz="2000" b="1" i="0" u="sng" dirty="0">
                <a:solidFill>
                  <a:srgbClr val="333333"/>
                </a:solidFill>
                <a:effectLst/>
                <a:latin typeface="Times New Roman" panose="02020603050405020304" pitchFamily="18" charset="0"/>
              </a:rPr>
              <a:t>родовища</a:t>
            </a:r>
            <a:r>
              <a:rPr lang="uk-UA" sz="2000" b="0" i="0" dirty="0">
                <a:solidFill>
                  <a:srgbClr val="333333"/>
                </a:solidFill>
                <a:effectLst/>
                <a:latin typeface="Times New Roman" panose="02020603050405020304" pitchFamily="18" charset="0"/>
              </a:rPr>
              <a:t> та </a:t>
            </a:r>
            <a:r>
              <a:rPr lang="uk-UA" sz="2000" b="1" i="0" u="sng" dirty="0" err="1">
                <a:solidFill>
                  <a:srgbClr val="333333"/>
                </a:solidFill>
                <a:effectLst/>
                <a:latin typeface="Times New Roman" panose="02020603050405020304" pitchFamily="18" charset="0"/>
              </a:rPr>
              <a:t>надрокористування</a:t>
            </a:r>
            <a:r>
              <a:rPr lang="uk-UA" sz="2000" b="0" i="0" dirty="0">
                <a:solidFill>
                  <a:srgbClr val="333333"/>
                </a:solidFill>
                <a:effectLst/>
                <a:latin typeface="Times New Roman" panose="02020603050405020304" pitchFamily="18" charset="0"/>
              </a:rPr>
              <a:t> з метою дослідно-промислової розробки родовищ бурштину, інших корисних копалин загальнодержавного значення та/або видобування бурштину, інших корисних копалин загальнодержавного значення.</a:t>
            </a:r>
            <a:endParaRPr lang="uk-UA" sz="2000" dirty="0"/>
          </a:p>
        </p:txBody>
      </p:sp>
      <p:pic>
        <p:nvPicPr>
          <p:cNvPr id="21" name="Рисунок 20" descr="Увядающее дерево контур">
            <a:extLst>
              <a:ext uri="{FF2B5EF4-FFF2-40B4-BE49-F238E27FC236}">
                <a16:creationId xmlns:a16="http://schemas.microsoft.com/office/drawing/2014/main" id="{C9BC0713-D70F-9F8B-5E94-123D47AAD1F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7311" y="3565929"/>
            <a:ext cx="700362" cy="700362"/>
          </a:xfrm>
          <a:prstGeom prst="rect">
            <a:avLst/>
          </a:prstGeom>
        </p:spPr>
      </p:pic>
      <p:pic>
        <p:nvPicPr>
          <p:cNvPr id="25" name="Рисунок 24" descr="Елка контур">
            <a:extLst>
              <a:ext uri="{FF2B5EF4-FFF2-40B4-BE49-F238E27FC236}">
                <a16:creationId xmlns:a16="http://schemas.microsoft.com/office/drawing/2014/main" id="{18B92357-E7FD-5DE7-59E1-DDCD5CE558B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7311" y="4596754"/>
            <a:ext cx="594130" cy="594130"/>
          </a:xfrm>
          <a:prstGeom prst="rect">
            <a:avLst/>
          </a:prstGeom>
        </p:spPr>
      </p:pic>
      <p:pic>
        <p:nvPicPr>
          <p:cNvPr id="27" name="Рисунок 26" descr="Нефтяная вышка контур">
            <a:extLst>
              <a:ext uri="{FF2B5EF4-FFF2-40B4-BE49-F238E27FC236}">
                <a16:creationId xmlns:a16="http://schemas.microsoft.com/office/drawing/2014/main" id="{774DE427-0A8F-D9F2-6958-47EA3D7BB40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5247" y="5447988"/>
            <a:ext cx="700362" cy="700362"/>
          </a:xfrm>
          <a:prstGeom prst="rect">
            <a:avLst/>
          </a:prstGeom>
        </p:spPr>
      </p:pic>
      <p:pic>
        <p:nvPicPr>
          <p:cNvPr id="29" name="Рисунок 28" descr="Пень контур">
            <a:extLst>
              <a:ext uri="{FF2B5EF4-FFF2-40B4-BE49-F238E27FC236}">
                <a16:creationId xmlns:a16="http://schemas.microsoft.com/office/drawing/2014/main" id="{875FA16D-8C87-D39B-E086-E8FE910556DE}"/>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8052" y="2625534"/>
            <a:ext cx="637557" cy="637557"/>
          </a:xfrm>
          <a:prstGeom prst="rect">
            <a:avLst/>
          </a:prstGeom>
        </p:spPr>
      </p:pic>
    </p:spTree>
    <p:extLst>
      <p:ext uri="{BB962C8B-B14F-4D97-AF65-F5344CB8AC3E}">
        <p14:creationId xmlns:p14="http://schemas.microsoft.com/office/powerpoint/2010/main" val="1116418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par>
                                <p:cTn id="18" presetID="22" presetClass="entr" presetSubtype="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500"/>
                                        <p:tgtEl>
                                          <p:spTgt spid="27"/>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DC41130-F0BD-52DE-67FF-3D7E882341AD}"/>
              </a:ext>
            </a:extLst>
          </p:cNvPr>
          <p:cNvSpPr>
            <a:spLocks noGrp="1"/>
          </p:cNvSpPr>
          <p:nvPr>
            <p:ph idx="1"/>
          </p:nvPr>
        </p:nvSpPr>
        <p:spPr>
          <a:xfrm>
            <a:off x="45720" y="1530338"/>
            <a:ext cx="12100559" cy="654787"/>
          </a:xfrm>
          <a:ln w="19050">
            <a:noFill/>
            <a:prstDash val="sysDot"/>
          </a:ln>
        </p:spPr>
        <p:txBody>
          <a:bodyPr/>
          <a:lstStyle/>
          <a:p>
            <a:pPr marL="0" indent="0" algn="ctr">
              <a:buNone/>
            </a:pPr>
            <a:r>
              <a:rPr lang="uk-UA" b="1" i="0" dirty="0">
                <a:solidFill>
                  <a:srgbClr val="002E6C"/>
                </a:solidFill>
                <a:effectLst/>
                <a:latin typeface="Arial" panose="020B0604020202020204" pitchFamily="34" charset="0"/>
                <a:cs typeface="Arial" panose="020B0604020202020204" pitchFamily="34" charset="0"/>
              </a:rPr>
              <a:t>Відшкодування втрат</a:t>
            </a:r>
            <a:r>
              <a:rPr lang="en-US" b="1" i="0" dirty="0">
                <a:solidFill>
                  <a:srgbClr val="002E6C"/>
                </a:solidFill>
                <a:effectLst/>
                <a:latin typeface="Arial" panose="020B0604020202020204" pitchFamily="34" charset="0"/>
                <a:cs typeface="Arial" panose="020B0604020202020204" pitchFamily="34" charset="0"/>
              </a:rPr>
              <a:t> –</a:t>
            </a:r>
            <a:r>
              <a:rPr lang="uk-UA" b="1" i="0" dirty="0">
                <a:solidFill>
                  <a:srgbClr val="002E6C"/>
                </a:solidFill>
                <a:effectLst/>
                <a:latin typeface="Arial" panose="020B0604020202020204" pitchFamily="34" charset="0"/>
                <a:cs typeface="Arial" panose="020B0604020202020204" pitchFamily="34" charset="0"/>
              </a:rPr>
              <a:t> для </a:t>
            </a:r>
            <a:r>
              <a:rPr lang="ru-RU" b="1" i="0" dirty="0" err="1">
                <a:solidFill>
                  <a:srgbClr val="002E6C"/>
                </a:solidFill>
                <a:effectLst/>
                <a:latin typeface="Arial" panose="020B0604020202020204" pitchFamily="34" charset="0"/>
                <a:cs typeface="Arial" panose="020B0604020202020204" pitchFamily="34" charset="0"/>
              </a:rPr>
              <a:t>лісогосподарських</a:t>
            </a:r>
            <a:r>
              <a:rPr lang="ru-RU" b="1" dirty="0">
                <a:solidFill>
                  <a:srgbClr val="002E6C"/>
                </a:solidFill>
                <a:latin typeface="Arial" panose="020B0604020202020204" pitchFamily="34" charset="0"/>
                <a:cs typeface="Arial" panose="020B0604020202020204" pitchFamily="34" charset="0"/>
              </a:rPr>
              <a:t> земель</a:t>
            </a:r>
            <a:endParaRPr lang="uk-UA" dirty="0">
              <a:solidFill>
                <a:srgbClr val="002E6C"/>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D3D6F3B-6BE9-64E9-F35F-2D2FBE83F4DE}"/>
              </a:ext>
            </a:extLst>
          </p:cNvPr>
          <p:cNvSpPr txBox="1"/>
          <p:nvPr/>
        </p:nvSpPr>
        <p:spPr>
          <a:xfrm>
            <a:off x="157315" y="2280959"/>
            <a:ext cx="7043531" cy="1200329"/>
          </a:xfrm>
          <a:prstGeom prst="rect">
            <a:avLst/>
          </a:prstGeom>
          <a:noFill/>
        </p:spPr>
        <p:txBody>
          <a:bodyPr wrap="square">
            <a:spAutoFit/>
          </a:bodyPr>
          <a:lstStyle/>
          <a:p>
            <a:pPr algn="ctr"/>
            <a:r>
              <a:rPr lang="ru-RU" dirty="0">
                <a:latin typeface="Times New Roman" panose="02020603050405020304" pitchFamily="18" charset="0"/>
                <a:cs typeface="Times New Roman" panose="02020603050405020304" pitchFamily="18" charset="0"/>
              </a:rPr>
              <a:t>Постанова </a:t>
            </a:r>
            <a:r>
              <a:rPr lang="ru-RU" dirty="0" err="1">
                <a:latin typeface="Times New Roman" panose="02020603050405020304" pitchFamily="18" charset="0"/>
                <a:cs typeface="Times New Roman" panose="02020603050405020304" pitchFamily="18" charset="0"/>
              </a:rPr>
              <a:t>Кабінету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Міністрів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України</a:t>
            </a:r>
            <a:r>
              <a:rPr lang="ru-RU"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algn="ct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17 листопада 1997 р. N 1279 </a:t>
            </a:r>
          </a:p>
          <a:p>
            <a:r>
              <a:rPr lang="ru-RU" dirty="0">
                <a:latin typeface="Times New Roman" panose="02020603050405020304" pitchFamily="18" charset="0"/>
                <a:cs typeface="Times New Roman" panose="02020603050405020304" pitchFamily="18" charset="0"/>
              </a:rPr>
              <a:t>«Про </a:t>
            </a:r>
            <a:r>
              <a:rPr lang="ru-RU" dirty="0" err="1">
                <a:latin typeface="Times New Roman" panose="02020603050405020304" pitchFamily="18" charset="0"/>
                <a:cs typeface="Times New Roman" panose="02020603050405020304" pitchFamily="18" charset="0"/>
              </a:rPr>
              <a:t>затвердження</a:t>
            </a:r>
            <a:r>
              <a:rPr lang="ru-RU" dirty="0">
                <a:latin typeface="Times New Roman" panose="02020603050405020304" pitchFamily="18" charset="0"/>
                <a:cs typeface="Times New Roman" panose="02020603050405020304" pitchFamily="18" charset="0"/>
              </a:rPr>
              <a:t> порядку </a:t>
            </a:r>
            <a:r>
              <a:rPr lang="ru-RU" dirty="0" err="1">
                <a:latin typeface="Times New Roman" panose="02020603050405020304" pitchFamily="18" charset="0"/>
                <a:cs typeface="Times New Roman" panose="02020603050405020304" pitchFamily="18" charset="0"/>
              </a:rPr>
              <a:t>визначення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втрат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сільськогосподарського</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лісогосподарського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виробництва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підлягають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відшкодуванню</a:t>
            </a:r>
            <a:r>
              <a:rPr lang="ru-RU" dirty="0">
                <a:latin typeface="Times New Roman" panose="02020603050405020304" pitchFamily="18" charset="0"/>
                <a:cs typeface="Times New Roman" panose="02020603050405020304" pitchFamily="18" charset="0"/>
              </a:rPr>
              <a:t>»</a:t>
            </a:r>
            <a:endParaRPr lang="uk-UA"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8663E74-68E9-84B3-A1F7-196CBCA928B7}"/>
              </a:ext>
            </a:extLst>
          </p:cNvPr>
          <p:cNvSpPr txBox="1"/>
          <p:nvPr/>
        </p:nvSpPr>
        <p:spPr>
          <a:xfrm>
            <a:off x="249896" y="3805864"/>
            <a:ext cx="7043532" cy="2492990"/>
          </a:xfrm>
          <a:prstGeom prst="rect">
            <a:avLst/>
          </a:prstGeom>
          <a:noFill/>
        </p:spPr>
        <p:txBody>
          <a:bodyPr wrap="square">
            <a:spAutoFit/>
          </a:bodyPr>
          <a:lstStyle/>
          <a:p>
            <a:pPr algn="ctr"/>
            <a:endParaRPr lang="uk-UA" sz="2400" b="1" i="1" dirty="0">
              <a:latin typeface="Times New Roman" panose="02020603050405020304" pitchFamily="18" charset="0"/>
              <a:cs typeface="Times New Roman" panose="02020603050405020304" pitchFamily="18" charset="0"/>
            </a:endParaRPr>
          </a:p>
          <a:p>
            <a:pPr algn="ctr"/>
            <a:r>
              <a:rPr lang="uk-UA" sz="2400" b="1" i="1" dirty="0" err="1">
                <a:latin typeface="Times New Roman" panose="02020603050405020304" pitchFamily="18" charset="0"/>
                <a:cs typeface="Times New Roman" panose="02020603050405020304" pitchFamily="18" charset="0"/>
              </a:rPr>
              <a:t>Рв</a:t>
            </a:r>
            <a:r>
              <a:rPr lang="uk-UA" sz="2400" b="1" i="1" dirty="0">
                <a:latin typeface="Times New Roman" panose="02020603050405020304" pitchFamily="18" charset="0"/>
                <a:cs typeface="Times New Roman" panose="02020603050405020304" pitchFamily="18" charset="0"/>
              </a:rPr>
              <a:t> = </a:t>
            </a:r>
            <a:r>
              <a:rPr lang="uk-UA" sz="2400" b="1" i="1" dirty="0" err="1">
                <a:latin typeface="Times New Roman" panose="02020603050405020304" pitchFamily="18" charset="0"/>
                <a:cs typeface="Times New Roman" panose="02020603050405020304" pitchFamily="18" charset="0"/>
              </a:rPr>
              <a:t>Пд</a:t>
            </a:r>
            <a:r>
              <a:rPr lang="uk-UA" sz="2400" b="1" i="1" dirty="0">
                <a:latin typeface="Times New Roman" panose="02020603050405020304" pitchFamily="18" charset="0"/>
                <a:cs typeface="Times New Roman" panose="02020603050405020304" pitchFamily="18" charset="0"/>
              </a:rPr>
              <a:t> х </a:t>
            </a:r>
            <a:r>
              <a:rPr lang="uk-UA" sz="2400" b="1" i="1" dirty="0" err="1">
                <a:latin typeface="Times New Roman" panose="02020603050405020304" pitchFamily="18" charset="0"/>
                <a:cs typeface="Times New Roman" panose="02020603050405020304" pitchFamily="18" charset="0"/>
              </a:rPr>
              <a:t>Нв</a:t>
            </a:r>
            <a:r>
              <a:rPr lang="uk-UA" sz="2400" b="1" i="1" dirty="0">
                <a:latin typeface="Times New Roman" panose="02020603050405020304" pitchFamily="18" charset="0"/>
                <a:cs typeface="Times New Roman" panose="02020603050405020304" pitchFamily="18" charset="0"/>
              </a:rPr>
              <a:t> х </a:t>
            </a:r>
            <a:r>
              <a:rPr lang="uk-UA" sz="2400" b="1" i="1" dirty="0" err="1">
                <a:latin typeface="Times New Roman" panose="02020603050405020304" pitchFamily="18" charset="0"/>
                <a:cs typeface="Times New Roman" panose="02020603050405020304" pitchFamily="18" charset="0"/>
              </a:rPr>
              <a:t>Кі</a:t>
            </a:r>
            <a:r>
              <a:rPr lang="uk-UA" sz="2400" b="1" i="1" dirty="0">
                <a:latin typeface="Times New Roman" panose="02020603050405020304" pitchFamily="18" charset="0"/>
                <a:cs typeface="Times New Roman" panose="02020603050405020304" pitchFamily="18" charset="0"/>
              </a:rPr>
              <a:t>, </a:t>
            </a:r>
          </a:p>
          <a:p>
            <a:endParaRPr lang="uk-UA" sz="2000"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 </a:t>
            </a:r>
            <a:r>
              <a:rPr lang="uk-UA" sz="1600" dirty="0">
                <a:latin typeface="Times New Roman" panose="02020603050405020304" pitchFamily="18" charset="0"/>
                <a:cs typeface="Times New Roman" panose="02020603050405020304" pitchFamily="18" charset="0"/>
              </a:rPr>
              <a:t>де </a:t>
            </a:r>
            <a:r>
              <a:rPr lang="uk-UA" sz="1600" dirty="0" err="1">
                <a:latin typeface="Times New Roman" panose="02020603050405020304" pitchFamily="18" charset="0"/>
                <a:cs typeface="Times New Roman" panose="02020603050405020304" pitchFamily="18" charset="0"/>
              </a:rPr>
              <a:t>Рв</a:t>
            </a:r>
            <a:r>
              <a:rPr lang="uk-UA" sz="1600" dirty="0">
                <a:latin typeface="Times New Roman" panose="02020603050405020304" pitchFamily="18" charset="0"/>
                <a:cs typeface="Times New Roman" panose="02020603050405020304" pitchFamily="18" charset="0"/>
              </a:rPr>
              <a:t> - розмір  втрат  лісогосподарського  виробництва,  тис. гривень;  </a:t>
            </a:r>
          </a:p>
          <a:p>
            <a:r>
              <a:rPr lang="uk-UA" sz="1600" dirty="0" err="1">
                <a:latin typeface="Times New Roman" panose="02020603050405020304" pitchFamily="18" charset="0"/>
                <a:cs typeface="Times New Roman" panose="02020603050405020304" pitchFamily="18" charset="0"/>
              </a:rPr>
              <a:t>Пд</a:t>
            </a:r>
            <a:r>
              <a:rPr lang="uk-UA" sz="1600" dirty="0">
                <a:latin typeface="Times New Roman" panose="02020603050405020304" pitchFamily="18" charset="0"/>
                <a:cs typeface="Times New Roman" panose="02020603050405020304" pitchFamily="18" charset="0"/>
              </a:rPr>
              <a:t>  -  площа  ділянки  лісових  земель  і чагарників, що вилучається,  гектарів;  </a:t>
            </a:r>
          </a:p>
          <a:p>
            <a:r>
              <a:rPr lang="uk-UA" sz="1600" dirty="0" err="1">
                <a:latin typeface="Times New Roman" panose="02020603050405020304" pitchFamily="18" charset="0"/>
                <a:cs typeface="Times New Roman" panose="02020603050405020304" pitchFamily="18" charset="0"/>
              </a:rPr>
              <a:t>Нв</a:t>
            </a:r>
            <a:r>
              <a:rPr lang="uk-UA" sz="1600" dirty="0">
                <a:latin typeface="Times New Roman" panose="02020603050405020304" pitchFamily="18" charset="0"/>
                <a:cs typeface="Times New Roman" panose="02020603050405020304" pitchFamily="18" charset="0"/>
              </a:rPr>
              <a:t>  -  норматив  втрат лісогосподарського виробництва,  тис. гривень; </a:t>
            </a:r>
          </a:p>
          <a:p>
            <a:r>
              <a:rPr lang="uk-UA" sz="1600" dirty="0" err="1">
                <a:latin typeface="Times New Roman" panose="02020603050405020304" pitchFamily="18" charset="0"/>
                <a:cs typeface="Times New Roman" panose="02020603050405020304" pitchFamily="18" charset="0"/>
              </a:rPr>
              <a:t>Кі</a:t>
            </a:r>
            <a:r>
              <a:rPr lang="uk-UA" sz="1600" dirty="0">
                <a:latin typeface="Times New Roman" panose="02020603050405020304" pitchFamily="18" charset="0"/>
                <a:cs typeface="Times New Roman" panose="02020603050405020304" pitchFamily="18" charset="0"/>
              </a:rPr>
              <a:t> - коефіцієнт продуктивності лісових земель  і чагарників за типами </a:t>
            </a:r>
            <a:r>
              <a:rPr lang="uk-UA" sz="1600" dirty="0" err="1">
                <a:latin typeface="Times New Roman" panose="02020603050405020304" pitchFamily="18" charset="0"/>
                <a:cs typeface="Times New Roman" panose="02020603050405020304" pitchFamily="18" charset="0"/>
              </a:rPr>
              <a:t>лісорослинних</a:t>
            </a:r>
            <a:r>
              <a:rPr lang="uk-UA" sz="1600" dirty="0">
                <a:latin typeface="Times New Roman" panose="02020603050405020304" pitchFamily="18" charset="0"/>
                <a:cs typeface="Times New Roman" panose="02020603050405020304" pitchFamily="18" charset="0"/>
              </a:rPr>
              <a:t> умов (визначається за таблицею).</a:t>
            </a:r>
          </a:p>
        </p:txBody>
      </p:sp>
      <p:pic>
        <p:nvPicPr>
          <p:cNvPr id="16" name="Рисунок 15">
            <a:extLst>
              <a:ext uri="{FF2B5EF4-FFF2-40B4-BE49-F238E27FC236}">
                <a16:creationId xmlns:a16="http://schemas.microsoft.com/office/drawing/2014/main" id="{1B913DB8-F18D-0AD1-C21E-E33D7951D706}"/>
              </a:ext>
            </a:extLst>
          </p:cNvPr>
          <p:cNvPicPr>
            <a:picLocks noChangeAspect="1"/>
          </p:cNvPicPr>
          <p:nvPr/>
        </p:nvPicPr>
        <p:blipFill>
          <a:blip r:embed="rId3"/>
          <a:stretch>
            <a:fillRect/>
          </a:stretch>
        </p:blipFill>
        <p:spPr>
          <a:xfrm>
            <a:off x="7600336" y="2280959"/>
            <a:ext cx="4341768" cy="4463386"/>
          </a:xfrm>
          <a:prstGeom prst="rect">
            <a:avLst/>
          </a:prstGeom>
          <a:ln>
            <a:noFill/>
          </a:ln>
          <a:effectLst>
            <a:outerShdw blurRad="292100" dist="139700" dir="2700000" algn="tl" rotWithShape="0">
              <a:srgbClr val="333333">
                <a:alpha val="65000"/>
              </a:srgbClr>
            </a:outerShdw>
          </a:effectLst>
        </p:spPr>
      </p:pic>
      <p:grpSp>
        <p:nvGrpSpPr>
          <p:cNvPr id="2" name="Группа 1">
            <a:extLst>
              <a:ext uri="{FF2B5EF4-FFF2-40B4-BE49-F238E27FC236}">
                <a16:creationId xmlns:a16="http://schemas.microsoft.com/office/drawing/2014/main" id="{2C585D93-D9D9-6C55-8D3D-E71270CBEC37}"/>
              </a:ext>
            </a:extLst>
          </p:cNvPr>
          <p:cNvGrpSpPr/>
          <p:nvPr/>
        </p:nvGrpSpPr>
        <p:grpSpPr>
          <a:xfrm>
            <a:off x="157316" y="-7665"/>
            <a:ext cx="11703891" cy="1749742"/>
            <a:chOff x="157316" y="-7665"/>
            <a:chExt cx="11703891" cy="1749742"/>
          </a:xfrm>
        </p:grpSpPr>
        <p:pic>
          <p:nvPicPr>
            <p:cNvPr id="5" name="Picture 7">
              <a:extLst>
                <a:ext uri="{FF2B5EF4-FFF2-40B4-BE49-F238E27FC236}">
                  <a16:creationId xmlns:a16="http://schemas.microsoft.com/office/drawing/2014/main" id="{27B5D5AD-347A-E903-5C76-4E0D4D6E051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7" name="Рисунок 6">
              <a:extLst>
                <a:ext uri="{FF2B5EF4-FFF2-40B4-BE49-F238E27FC236}">
                  <a16:creationId xmlns:a16="http://schemas.microsoft.com/office/drawing/2014/main" id="{F8855E3F-3007-F54D-48EC-CC60304B98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8" name="Picture 36">
              <a:extLst>
                <a:ext uri="{FF2B5EF4-FFF2-40B4-BE49-F238E27FC236}">
                  <a16:creationId xmlns:a16="http://schemas.microsoft.com/office/drawing/2014/main" id="{E6D13D25-5714-A43E-D0B0-64C9B01B9FA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Tree>
    <p:extLst>
      <p:ext uri="{BB962C8B-B14F-4D97-AF65-F5344CB8AC3E}">
        <p14:creationId xmlns:p14="http://schemas.microsoft.com/office/powerpoint/2010/main" val="3683462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330793" y="1431924"/>
            <a:ext cx="11530413" cy="4175327"/>
          </a:xfrm>
        </p:spPr>
        <p:txBody>
          <a:bodyPr>
            <a:noAutofit/>
          </a:bodyPr>
          <a:lstStyle/>
          <a:p>
            <a: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Законом України № 2698-ІХ </a:t>
            </a:r>
            <a:r>
              <a:rPr lang="ru-RU" sz="3600" dirty="0" err="1">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від</a:t>
            </a:r>
            <a: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 19.10.2022</a:t>
            </a:r>
            <a:r>
              <a:rPr lang="en-US"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a:t>
            </a:r>
            <a:b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br>
            <a: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 </a:t>
            </a:r>
            <a:b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br>
            <a:r>
              <a:rPr lang="uk-UA" sz="2800" b="1" dirty="0">
                <a:solidFill>
                  <a:schemeClr val="accent6">
                    <a:lumMod val="50000"/>
                  </a:schemeClr>
                </a:solidFill>
                <a:latin typeface="Open Sans" pitchFamily="2" charset="0"/>
                <a:ea typeface="Open Sans" pitchFamily="2" charset="0"/>
                <a:cs typeface="Open Sans" pitchFamily="2" charset="0"/>
              </a:rPr>
              <a:t>2. </a:t>
            </a:r>
            <a:r>
              <a:rPr lang="uk-UA" sz="2800" dirty="0">
                <a:solidFill>
                  <a:schemeClr val="accent6">
                    <a:lumMod val="50000"/>
                  </a:schemeClr>
                </a:solidFill>
                <a:latin typeface="Open Sans" pitchFamily="2" charset="0"/>
                <a:ea typeface="Open Sans" pitchFamily="2" charset="0"/>
                <a:cs typeface="Open Sans" pitchFamily="2" charset="0"/>
              </a:rPr>
              <a:t>Додано об’єкти при будівниці яких юридичні та фізичні особи звільняються від відшкодування втрат лісогосподарського виробництва та визначено часові обмеження у випадках повторної зміни цільового призначення таких ділянок </a:t>
            </a:r>
            <a:endParaRPr lang="uk-UA" sz="3200" dirty="0">
              <a:solidFill>
                <a:schemeClr val="accent6">
                  <a:lumMod val="50000"/>
                </a:schemeClr>
              </a:solidFill>
              <a:latin typeface="Open Sans" pitchFamily="2" charset="0"/>
              <a:ea typeface="Open Sans" pitchFamily="2" charset="0"/>
              <a:cs typeface="Open Sans" pitchFamily="2" charset="0"/>
            </a:endParaRPr>
          </a:p>
        </p:txBody>
      </p:sp>
      <p:pic>
        <p:nvPicPr>
          <p:cNvPr id="2050" name="Picture 2" descr="Осінні дерева. Фруктові дерева в пласкому стилі. Осінній ліс. Скандинавський стиль. — стоковий вектор">
            <a:extLst>
              <a:ext uri="{FF2B5EF4-FFF2-40B4-BE49-F238E27FC236}">
                <a16:creationId xmlns:a16="http://schemas.microsoft.com/office/drawing/2014/main" id="{476CBC3F-C390-296D-6E66-DCC7617DE4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00" b="67886"/>
          <a:stretch/>
        </p:blipFill>
        <p:spPr bwMode="auto">
          <a:xfrm>
            <a:off x="0" y="5617084"/>
            <a:ext cx="4965700" cy="10913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Осінні дерева. Фруктові дерева в пласкому стилі. Осінній ліс. Скандинавський стиль. — стоковий вектор">
            <a:extLst>
              <a:ext uri="{FF2B5EF4-FFF2-40B4-BE49-F238E27FC236}">
                <a16:creationId xmlns:a16="http://schemas.microsoft.com/office/drawing/2014/main" id="{55461B52-ADC4-1CEA-A2B2-034FDB805C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971" b="54266"/>
          <a:stretch/>
        </p:blipFill>
        <p:spPr bwMode="auto">
          <a:xfrm>
            <a:off x="4665038" y="5764570"/>
            <a:ext cx="4965700" cy="943896"/>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09B714CB-9F01-BD00-1658-3B70C5210685}"/>
              </a:ext>
            </a:extLst>
          </p:cNvPr>
          <p:cNvPicPr>
            <a:picLocks noChangeAspect="1"/>
          </p:cNvPicPr>
          <p:nvPr/>
        </p:nvPicPr>
        <p:blipFill rotWithShape="1">
          <a:blip r:embed="rId3"/>
          <a:srcRect l="4562" t="45878" r="38120" b="40215"/>
          <a:stretch/>
        </p:blipFill>
        <p:spPr>
          <a:xfrm>
            <a:off x="9345603" y="5764570"/>
            <a:ext cx="2846397" cy="953729"/>
          </a:xfrm>
          <a:prstGeom prst="rect">
            <a:avLst/>
          </a:prstGeom>
        </p:spPr>
      </p:pic>
      <p:grpSp>
        <p:nvGrpSpPr>
          <p:cNvPr id="2" name="Группа 1">
            <a:extLst>
              <a:ext uri="{FF2B5EF4-FFF2-40B4-BE49-F238E27FC236}">
                <a16:creationId xmlns:a16="http://schemas.microsoft.com/office/drawing/2014/main" id="{241C4F47-2ADF-5172-B3FB-530D6C9C1A1B}"/>
              </a:ext>
            </a:extLst>
          </p:cNvPr>
          <p:cNvGrpSpPr/>
          <p:nvPr/>
        </p:nvGrpSpPr>
        <p:grpSpPr>
          <a:xfrm>
            <a:off x="157316" y="-7665"/>
            <a:ext cx="11703891" cy="1749742"/>
            <a:chOff x="157316" y="-7665"/>
            <a:chExt cx="11703891" cy="1749742"/>
          </a:xfrm>
        </p:grpSpPr>
        <p:pic>
          <p:nvPicPr>
            <p:cNvPr id="4" name="Picture 7">
              <a:extLst>
                <a:ext uri="{FF2B5EF4-FFF2-40B4-BE49-F238E27FC236}">
                  <a16:creationId xmlns:a16="http://schemas.microsoft.com/office/drawing/2014/main" id="{183C5876-12E2-4146-9D3B-7C118977C4D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5" name="Рисунок 4">
              <a:extLst>
                <a:ext uri="{FF2B5EF4-FFF2-40B4-BE49-F238E27FC236}">
                  <a16:creationId xmlns:a16="http://schemas.microsoft.com/office/drawing/2014/main" id="{74AEFC7F-8FD7-3263-C23F-224CB6C49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6" name="Picture 36">
              <a:extLst>
                <a:ext uri="{FF2B5EF4-FFF2-40B4-BE49-F238E27FC236}">
                  <a16:creationId xmlns:a16="http://schemas.microsoft.com/office/drawing/2014/main" id="{F46BBEB0-8E53-4566-DD1C-38DE5D548A4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Tree>
    <p:extLst>
      <p:ext uri="{BB962C8B-B14F-4D97-AF65-F5344CB8AC3E}">
        <p14:creationId xmlns:p14="http://schemas.microsoft.com/office/powerpoint/2010/main" val="3765675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157316" y="1277834"/>
            <a:ext cx="11779040" cy="1189222"/>
          </a:xfrm>
        </p:spPr>
        <p:txBody>
          <a:bodyPr>
            <a:noAutofit/>
          </a:bodyPr>
          <a:lstStyle/>
          <a:p>
            <a:r>
              <a:rPr lang="uk-UA" sz="2800" dirty="0">
                <a:solidFill>
                  <a:srgbClr val="002E6C"/>
                </a:solidFill>
                <a:latin typeface="Arial" panose="020B0604020202020204" pitchFamily="34" charset="0"/>
                <a:ea typeface="Open Sans SemiBold" panose="020B0604020202020204" pitchFamily="34" charset="0"/>
                <a:cs typeface="Arial" panose="020B0604020202020204" pitchFamily="34" charset="0"/>
              </a:rPr>
              <a:t>Звільнення від відшкодування втрат лісогосподарського виробництва</a:t>
            </a:r>
            <a:br>
              <a:rPr lang="uk-UA" sz="2800" dirty="0">
                <a:solidFill>
                  <a:srgbClr val="002E6C"/>
                </a:solidFill>
                <a:latin typeface="Arial" panose="020B0604020202020204" pitchFamily="34" charset="0"/>
                <a:ea typeface="Open Sans SemiBold" panose="020B0604020202020204" pitchFamily="34" charset="0"/>
                <a:cs typeface="Arial" panose="020B0604020202020204" pitchFamily="34" charset="0"/>
              </a:rPr>
            </a:br>
            <a:r>
              <a:rPr lang="uk-UA" sz="1800" dirty="0">
                <a:solidFill>
                  <a:srgbClr val="002E6C"/>
                </a:solidFill>
                <a:latin typeface="Arial" panose="020B0604020202020204" pitchFamily="34" charset="0"/>
                <a:ea typeface="Open Sans SemiBold" panose="020B0604020202020204" pitchFamily="34" charset="0"/>
                <a:cs typeface="Arial" panose="020B0604020202020204" pitchFamily="34" charset="0"/>
              </a:rPr>
              <a:t> </a:t>
            </a:r>
            <a:br>
              <a:rPr lang="uk-UA" sz="2800" dirty="0">
                <a:solidFill>
                  <a:srgbClr val="002E6C"/>
                </a:solidFill>
                <a:latin typeface="Arial" panose="020B0604020202020204" pitchFamily="34" charset="0"/>
                <a:ea typeface="Open Sans SemiBold" panose="020B0604020202020204" pitchFamily="34" charset="0"/>
                <a:cs typeface="Arial" panose="020B0604020202020204" pitchFamily="34" charset="0"/>
              </a:rPr>
            </a:br>
            <a:r>
              <a:rPr lang="uk-UA" sz="2000" dirty="0">
                <a:solidFill>
                  <a:srgbClr val="002E6C"/>
                </a:solidFill>
                <a:latin typeface="Arial" panose="020B0604020202020204" pitchFamily="34" charset="0"/>
                <a:ea typeface="Open Sans SemiBold" panose="020B0604020202020204" pitchFamily="34" charset="0"/>
                <a:cs typeface="Arial" panose="020B0604020202020204" pitchFamily="34" charset="0"/>
              </a:rPr>
              <a:t>з 19.11.2022 також застосовується для:</a:t>
            </a:r>
          </a:p>
        </p:txBody>
      </p:sp>
      <p:sp>
        <p:nvSpPr>
          <p:cNvPr id="10" name="TextBox 9">
            <a:extLst>
              <a:ext uri="{FF2B5EF4-FFF2-40B4-BE49-F238E27FC236}">
                <a16:creationId xmlns:a16="http://schemas.microsoft.com/office/drawing/2014/main" id="{E4C35CCD-BC91-80F1-646B-5DF6644F7638}"/>
              </a:ext>
            </a:extLst>
          </p:cNvPr>
          <p:cNvSpPr txBox="1"/>
          <p:nvPr/>
        </p:nvSpPr>
        <p:spPr>
          <a:xfrm>
            <a:off x="6294538" y="2285507"/>
            <a:ext cx="5698789" cy="873572"/>
          </a:xfrm>
          <a:prstGeom prst="rect">
            <a:avLst/>
          </a:prstGeom>
          <a:noFill/>
        </p:spPr>
        <p:txBody>
          <a:bodyPr wrap="square">
            <a:spAutoFit/>
          </a:bodyPr>
          <a:lstStyle/>
          <a:p>
            <a:pPr algn="ctr">
              <a:lnSpc>
                <a:spcPct val="150000"/>
              </a:lnSpc>
            </a:pPr>
            <a:r>
              <a:rPr lang="uk-UA" b="1" dirty="0">
                <a:solidFill>
                  <a:schemeClr val="tx1">
                    <a:lumMod val="65000"/>
                    <a:lumOff val="35000"/>
                  </a:schemeClr>
                </a:solidFill>
                <a:latin typeface="Times New Roman" panose="02020603050405020304" pitchFamily="18" charset="0"/>
                <a:ea typeface="Open Sans SemiBold" panose="020B0604020202020204" pitchFamily="34" charset="0"/>
                <a:cs typeface="Times New Roman" panose="02020603050405020304" pitchFamily="18" charset="0"/>
              </a:rPr>
              <a:t>Розміщення індустріальних</a:t>
            </a:r>
          </a:p>
          <a:p>
            <a:pPr algn="ctr">
              <a:lnSpc>
                <a:spcPct val="150000"/>
              </a:lnSpc>
            </a:pPr>
            <a:r>
              <a:rPr lang="en-US" b="1" dirty="0">
                <a:solidFill>
                  <a:schemeClr val="tx1">
                    <a:lumMod val="65000"/>
                    <a:lumOff val="35000"/>
                  </a:schemeClr>
                </a:solidFill>
                <a:latin typeface="Times New Roman" panose="02020603050405020304" pitchFamily="18" charset="0"/>
                <a:ea typeface="Open Sans SemiBold" panose="020B0604020202020204" pitchFamily="34" charset="0"/>
                <a:cs typeface="Times New Roman" panose="02020603050405020304" pitchFamily="18" charset="0"/>
              </a:rPr>
              <a:t> </a:t>
            </a:r>
            <a:r>
              <a:rPr lang="uk-UA" b="1" dirty="0">
                <a:solidFill>
                  <a:schemeClr val="tx1">
                    <a:lumMod val="65000"/>
                    <a:lumOff val="35000"/>
                  </a:schemeClr>
                </a:solidFill>
                <a:latin typeface="Times New Roman" panose="02020603050405020304" pitchFamily="18" charset="0"/>
                <a:ea typeface="Open Sans SemiBold" panose="020B0604020202020204" pitchFamily="34" charset="0"/>
                <a:cs typeface="Times New Roman" panose="02020603050405020304" pitchFamily="18" charset="0"/>
              </a:rPr>
              <a:t>(промислових) парків</a:t>
            </a:r>
          </a:p>
        </p:txBody>
      </p:sp>
      <p:sp>
        <p:nvSpPr>
          <p:cNvPr id="18" name="TextBox 17">
            <a:extLst>
              <a:ext uri="{FF2B5EF4-FFF2-40B4-BE49-F238E27FC236}">
                <a16:creationId xmlns:a16="http://schemas.microsoft.com/office/drawing/2014/main" id="{FA76CB82-1571-4B90-D997-CA1C67696771}"/>
              </a:ext>
            </a:extLst>
          </p:cNvPr>
          <p:cNvSpPr txBox="1"/>
          <p:nvPr/>
        </p:nvSpPr>
        <p:spPr>
          <a:xfrm>
            <a:off x="253846" y="5596054"/>
            <a:ext cx="5769181" cy="873572"/>
          </a:xfrm>
          <a:prstGeom prst="rect">
            <a:avLst/>
          </a:prstGeom>
          <a:noFill/>
        </p:spPr>
        <p:txBody>
          <a:bodyPr wrap="square">
            <a:spAutoFit/>
          </a:bodyPr>
          <a:lstStyle/>
          <a:p>
            <a:pPr algn="ctr">
              <a:lnSpc>
                <a:spcPct val="150000"/>
              </a:lnSpc>
            </a:pPr>
            <a:r>
              <a:rPr lang="uk-UA" b="1" dirty="0">
                <a:solidFill>
                  <a:schemeClr val="tx1">
                    <a:lumMod val="65000"/>
                    <a:lumOff val="35000"/>
                  </a:schemeClr>
                </a:solidFill>
                <a:latin typeface="Times New Roman" panose="02020603050405020304" pitchFamily="18" charset="0"/>
                <a:ea typeface="Open Sans SemiBold" panose="020B0604020202020204" pitchFamily="34" charset="0"/>
                <a:cs typeface="Times New Roman" panose="02020603050405020304" pitchFamily="18" charset="0"/>
              </a:rPr>
              <a:t>Аеропортів та об’єктів інфраструктури аеропортів, аеродромів та аеродромних об’єктів</a:t>
            </a:r>
          </a:p>
        </p:txBody>
      </p:sp>
      <p:pic>
        <p:nvPicPr>
          <p:cNvPr id="2" name="Рисунок 1">
            <a:extLst>
              <a:ext uri="{FF2B5EF4-FFF2-40B4-BE49-F238E27FC236}">
                <a16:creationId xmlns:a16="http://schemas.microsoft.com/office/drawing/2014/main" id="{77D87E90-5B0E-C3C0-5685-015DDB478980}"/>
              </a:ext>
            </a:extLst>
          </p:cNvPr>
          <p:cNvPicPr>
            <a:picLocks noChangeAspect="1"/>
          </p:cNvPicPr>
          <p:nvPr/>
        </p:nvPicPr>
        <p:blipFill>
          <a:blip r:embed="rId3"/>
          <a:stretch>
            <a:fillRect/>
          </a:stretch>
        </p:blipFill>
        <p:spPr>
          <a:xfrm>
            <a:off x="6490007" y="3272643"/>
            <a:ext cx="5292049" cy="2972886"/>
          </a:xfrm>
          <a:prstGeom prst="rect">
            <a:avLst/>
          </a:prstGeom>
        </p:spPr>
      </p:pic>
      <p:pic>
        <p:nvPicPr>
          <p:cNvPr id="3" name="Рисунок 2">
            <a:extLst>
              <a:ext uri="{FF2B5EF4-FFF2-40B4-BE49-F238E27FC236}">
                <a16:creationId xmlns:a16="http://schemas.microsoft.com/office/drawing/2014/main" id="{5FC34BA8-E040-5341-7E2C-4C2820DAF6E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rcRect t="10816" r="5544"/>
          <a:stretch/>
        </p:blipFill>
        <p:spPr>
          <a:xfrm>
            <a:off x="551323" y="2746904"/>
            <a:ext cx="5150669" cy="2807855"/>
          </a:xfrm>
          <a:prstGeom prst="rect">
            <a:avLst/>
          </a:prstGeom>
        </p:spPr>
      </p:pic>
      <p:grpSp>
        <p:nvGrpSpPr>
          <p:cNvPr id="4" name="Группа 3">
            <a:extLst>
              <a:ext uri="{FF2B5EF4-FFF2-40B4-BE49-F238E27FC236}">
                <a16:creationId xmlns:a16="http://schemas.microsoft.com/office/drawing/2014/main" id="{726CB580-4A9C-4FD1-DA07-836925E22AD1}"/>
              </a:ext>
            </a:extLst>
          </p:cNvPr>
          <p:cNvGrpSpPr>
            <a:grpSpLocks noGrp="1" noUngrp="1" noRot="1" noMove="1" noResize="1"/>
          </p:cNvGrpSpPr>
          <p:nvPr/>
        </p:nvGrpSpPr>
        <p:grpSpPr>
          <a:xfrm>
            <a:off x="157316" y="-7665"/>
            <a:ext cx="11703891" cy="1749742"/>
            <a:chOff x="157316" y="-7665"/>
            <a:chExt cx="11703891" cy="1749742"/>
          </a:xfrm>
        </p:grpSpPr>
        <p:pic>
          <p:nvPicPr>
            <p:cNvPr id="5" name="Picture 7">
              <a:extLst>
                <a:ext uri="{FF2B5EF4-FFF2-40B4-BE49-F238E27FC236}">
                  <a16:creationId xmlns:a16="http://schemas.microsoft.com/office/drawing/2014/main" id="{9087E6BD-9BD5-1FE4-C5FC-A0403A90E1BC}"/>
                </a:ext>
              </a:extLst>
            </p:cNvPr>
            <p:cNvPicPr>
              <a:picLocks noGrp="1" noRot="1" noChangeAspect="1" noMove="1" noResize="1" noEditPoints="1" noAdjustHandles="1" noChangeArrowheads="1" noChangeShapeType="1" noCrop="1"/>
            </p:cNvPicPr>
            <p:nvPr/>
          </p:nvPicPr>
          <p:blipFill>
            <a:blip r:embed="rId6"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6" name="Рисунок 5">
              <a:extLst>
                <a:ext uri="{FF2B5EF4-FFF2-40B4-BE49-F238E27FC236}">
                  <a16:creationId xmlns:a16="http://schemas.microsoft.com/office/drawing/2014/main" id="{75036785-2DA7-02E4-9A7A-4F3DDD95E5A6}"/>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7" name="Picture 36">
              <a:extLst>
                <a:ext uri="{FF2B5EF4-FFF2-40B4-BE49-F238E27FC236}">
                  <a16:creationId xmlns:a16="http://schemas.microsoft.com/office/drawing/2014/main" id="{AFEF72E8-71C1-BF41-FC07-600E501CA0C4}"/>
                </a:ext>
              </a:extLst>
            </p:cNvPr>
            <p:cNvPicPr>
              <a:picLocks noGrp="1" noRot="1" noChangeAspect="1" noMove="1" noResize="1" noEditPoints="1" noAdjustHandles="1" noChangeArrowheads="1" noChangeShapeType="1" noCrop="1"/>
            </p:cNvPicPr>
            <p:nvPr/>
          </p:nvPicPr>
          <p:blipFill>
            <a:blip r:embed="rId8"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8" name="Прямоугольник 7">
            <a:extLst>
              <a:ext uri="{FF2B5EF4-FFF2-40B4-BE49-F238E27FC236}">
                <a16:creationId xmlns:a16="http://schemas.microsoft.com/office/drawing/2014/main" id="{FD9A1446-6E0A-87BB-6F6B-B183DEC4D279}"/>
              </a:ext>
            </a:extLst>
          </p:cNvPr>
          <p:cNvSpPr/>
          <p:nvPr/>
        </p:nvSpPr>
        <p:spPr>
          <a:xfrm>
            <a:off x="157316" y="2399071"/>
            <a:ext cx="5938684" cy="4070555"/>
          </a:xfrm>
          <a:prstGeom prst="rect">
            <a:avLst/>
          </a:prstGeom>
          <a:noFill/>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uk-UA"/>
          </a:p>
        </p:txBody>
      </p:sp>
      <p:sp>
        <p:nvSpPr>
          <p:cNvPr id="9" name="Прямоугольник 8">
            <a:extLst>
              <a:ext uri="{FF2B5EF4-FFF2-40B4-BE49-F238E27FC236}">
                <a16:creationId xmlns:a16="http://schemas.microsoft.com/office/drawing/2014/main" id="{974C1634-9A11-7847-2052-C13AF2EBB184}"/>
              </a:ext>
            </a:extLst>
          </p:cNvPr>
          <p:cNvSpPr/>
          <p:nvPr/>
        </p:nvSpPr>
        <p:spPr>
          <a:xfrm>
            <a:off x="6186334" y="2399071"/>
            <a:ext cx="5938684" cy="4070555"/>
          </a:xfrm>
          <a:prstGeom prst="rect">
            <a:avLst/>
          </a:prstGeom>
          <a:noFill/>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uk-UA"/>
          </a:p>
        </p:txBody>
      </p:sp>
    </p:spTree>
    <p:extLst>
      <p:ext uri="{BB962C8B-B14F-4D97-AF65-F5344CB8AC3E}">
        <p14:creationId xmlns:p14="http://schemas.microsoft.com/office/powerpoint/2010/main" val="337606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157317" y="1177927"/>
            <a:ext cx="11779040" cy="1034494"/>
          </a:xfrm>
        </p:spPr>
        <p:txBody>
          <a:bodyPr>
            <a:noAutofit/>
          </a:bodyPr>
          <a:lstStyle/>
          <a:p>
            <a:pPr algn="ctr"/>
            <a:r>
              <a:rPr lang="uk-UA" sz="28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Об’єкти звільненні від відшкодування втрат </a:t>
            </a:r>
            <a:br>
              <a:rPr lang="uk-UA" sz="28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br>
            <a:r>
              <a:rPr lang="uk-UA" sz="28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лісогосподарського виробництва </a:t>
            </a:r>
          </a:p>
        </p:txBody>
      </p:sp>
      <p:sp>
        <p:nvSpPr>
          <p:cNvPr id="16" name="Объект 15">
            <a:extLst>
              <a:ext uri="{FF2B5EF4-FFF2-40B4-BE49-F238E27FC236}">
                <a16:creationId xmlns:a16="http://schemas.microsoft.com/office/drawing/2014/main" id="{301EA343-A779-3AA6-DDD2-E039F5C6DE78}"/>
              </a:ext>
            </a:extLst>
          </p:cNvPr>
          <p:cNvSpPr>
            <a:spLocks noGrp="1"/>
          </p:cNvSpPr>
          <p:nvPr>
            <p:ph idx="1"/>
          </p:nvPr>
        </p:nvSpPr>
        <p:spPr>
          <a:xfrm>
            <a:off x="82167" y="1695174"/>
            <a:ext cx="2336600" cy="540360"/>
          </a:xfrm>
        </p:spPr>
        <p:txBody>
          <a:bodyPr>
            <a:normAutofit/>
          </a:bodyPr>
          <a:lstStyle/>
          <a:p>
            <a:pPr marL="0" indent="0">
              <a:buNone/>
            </a:pPr>
            <a:r>
              <a:rPr lang="uk-UA" sz="2000" i="1" u="none" strike="noStrike" dirty="0">
                <a:solidFill>
                  <a:srgbClr val="333333"/>
                </a:solidFill>
                <a:effectLst/>
                <a:latin typeface="Times New Roman" panose="02020603050405020304" pitchFamily="18" charset="0"/>
              </a:rPr>
              <a:t>Стаття 208.</a:t>
            </a:r>
            <a:r>
              <a:rPr lang="uk-UA" sz="2000" i="1" dirty="0">
                <a:solidFill>
                  <a:srgbClr val="333333"/>
                </a:solidFill>
                <a:effectLst/>
                <a:latin typeface="Times New Roman" panose="02020603050405020304" pitchFamily="18" charset="0"/>
              </a:rPr>
              <a:t> ЗКУ</a:t>
            </a:r>
            <a:endParaRPr lang="uk-UA" sz="2000" i="1" dirty="0"/>
          </a:p>
        </p:txBody>
      </p:sp>
      <p:graphicFrame>
        <p:nvGraphicFramePr>
          <p:cNvPr id="8" name="Таблица 7">
            <a:extLst>
              <a:ext uri="{FF2B5EF4-FFF2-40B4-BE49-F238E27FC236}">
                <a16:creationId xmlns:a16="http://schemas.microsoft.com/office/drawing/2014/main" id="{426E29E0-52C9-8FCA-8CE6-5F243D5DBE92}"/>
              </a:ext>
            </a:extLst>
          </p:cNvPr>
          <p:cNvGraphicFramePr>
            <a:graphicFrameLocks noGrp="1"/>
          </p:cNvGraphicFramePr>
          <p:nvPr>
            <p:extLst>
              <p:ext uri="{D42A27DB-BD31-4B8C-83A1-F6EECF244321}">
                <p14:modId xmlns:p14="http://schemas.microsoft.com/office/powerpoint/2010/main" val="2569438959"/>
              </p:ext>
            </p:extLst>
          </p:nvPr>
        </p:nvGraphicFramePr>
        <p:xfrm>
          <a:off x="157316" y="2119766"/>
          <a:ext cx="11779040" cy="4615282"/>
        </p:xfrm>
        <a:graphic>
          <a:graphicData uri="http://schemas.openxmlformats.org/drawingml/2006/table">
            <a:tbl>
              <a:tblPr firstRow="1" firstCol="1" bandRow="1"/>
              <a:tblGrid>
                <a:gridCol w="2355808">
                  <a:extLst>
                    <a:ext uri="{9D8B030D-6E8A-4147-A177-3AD203B41FA5}">
                      <a16:colId xmlns:a16="http://schemas.microsoft.com/office/drawing/2014/main" val="1140075066"/>
                    </a:ext>
                  </a:extLst>
                </a:gridCol>
                <a:gridCol w="2355808">
                  <a:extLst>
                    <a:ext uri="{9D8B030D-6E8A-4147-A177-3AD203B41FA5}">
                      <a16:colId xmlns:a16="http://schemas.microsoft.com/office/drawing/2014/main" val="1553296829"/>
                    </a:ext>
                  </a:extLst>
                </a:gridCol>
                <a:gridCol w="2355808">
                  <a:extLst>
                    <a:ext uri="{9D8B030D-6E8A-4147-A177-3AD203B41FA5}">
                      <a16:colId xmlns:a16="http://schemas.microsoft.com/office/drawing/2014/main" val="1668216670"/>
                    </a:ext>
                  </a:extLst>
                </a:gridCol>
                <a:gridCol w="2355808">
                  <a:extLst>
                    <a:ext uri="{9D8B030D-6E8A-4147-A177-3AD203B41FA5}">
                      <a16:colId xmlns:a16="http://schemas.microsoft.com/office/drawing/2014/main" val="3967691489"/>
                    </a:ext>
                  </a:extLst>
                </a:gridCol>
                <a:gridCol w="2355808">
                  <a:extLst>
                    <a:ext uri="{9D8B030D-6E8A-4147-A177-3AD203B41FA5}">
                      <a16:colId xmlns:a16="http://schemas.microsoft.com/office/drawing/2014/main" val="1686246031"/>
                    </a:ext>
                  </a:extLst>
                </a:gridCol>
              </a:tblGrid>
              <a:tr h="909629">
                <a:tc>
                  <a:txBody>
                    <a:bodyPr/>
                    <a:lstStyle/>
                    <a:p>
                      <a:pPr algn="ctr">
                        <a:lnSpc>
                          <a:spcPct val="150000"/>
                        </a:lnSpc>
                      </a:pPr>
                      <a:r>
                        <a:rPr lang="uk-UA" sz="1200" b="0" kern="1200" dirty="0">
                          <a:solidFill>
                            <a:srgbClr val="000000"/>
                          </a:solidFill>
                          <a:effectLst/>
                          <a:latin typeface="Arial" panose="020B0604020202020204" pitchFamily="34" charset="0"/>
                          <a:ea typeface="+mn-ea"/>
                          <a:cs typeface="Arial" panose="020B0604020202020204" pitchFamily="34" charset="0"/>
                        </a:rPr>
                        <a:t>шкіл, дошкільних закладів</a:t>
                      </a:r>
                      <a:endParaRPr lang="uk-UA" sz="1200" b="0" dirty="0">
                        <a:effectLst/>
                        <a:latin typeface="Arial" panose="020B0604020202020204" pitchFamily="34" charset="0"/>
                        <a:ea typeface="Calibri" panose="020F0502020204030204" pitchFamily="34" charset="0"/>
                        <a:cs typeface="Arial" panose="020B0604020202020204" pitchFamily="34" charset="0"/>
                      </a:endParaRPr>
                    </a:p>
                  </a:txBody>
                  <a:tcPr marL="35684" marR="3568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50000"/>
                        </a:lnSpc>
                      </a:pPr>
                      <a:r>
                        <a:rPr lang="uk-UA" sz="1200" b="0" kern="1200" dirty="0">
                          <a:solidFill>
                            <a:srgbClr val="000000"/>
                          </a:solidFill>
                          <a:effectLst/>
                          <a:latin typeface="Arial" panose="020B0604020202020204" pitchFamily="34" charset="0"/>
                          <a:ea typeface="+mn-ea"/>
                          <a:cs typeface="Arial" panose="020B0604020202020204" pitchFamily="34" charset="0"/>
                        </a:rPr>
                        <a:t>державних об’єктів </a:t>
                      </a:r>
                    </a:p>
                    <a:p>
                      <a:pPr algn="ctr">
                        <a:lnSpc>
                          <a:spcPct val="150000"/>
                        </a:lnSpc>
                      </a:pPr>
                      <a:r>
                        <a:rPr lang="uk-UA" sz="1200" b="0" kern="1200" dirty="0">
                          <a:solidFill>
                            <a:srgbClr val="000000"/>
                          </a:solidFill>
                          <a:effectLst/>
                          <a:latin typeface="Arial" panose="020B0604020202020204" pitchFamily="34" charset="0"/>
                          <a:ea typeface="+mn-ea"/>
                          <a:cs typeface="Arial" panose="020B0604020202020204" pitchFamily="34" charset="0"/>
                        </a:rPr>
                        <a:t>охорони здоров’я</a:t>
                      </a:r>
                      <a:endParaRPr lang="uk-UA" sz="1200" b="0" dirty="0">
                        <a:effectLst/>
                        <a:latin typeface="Arial" panose="020B0604020202020204" pitchFamily="34" charset="0"/>
                        <a:ea typeface="Calibri" panose="020F0502020204030204" pitchFamily="34" charset="0"/>
                        <a:cs typeface="Arial" panose="020B0604020202020204" pitchFamily="34" charset="0"/>
                      </a:endParaRPr>
                    </a:p>
                  </a:txBody>
                  <a:tcPr marL="35684" marR="3568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50000"/>
                        </a:lnSpc>
                      </a:pPr>
                      <a:r>
                        <a:rPr lang="uk-UA" sz="1200" b="0" kern="1200" dirty="0">
                          <a:solidFill>
                            <a:srgbClr val="000000"/>
                          </a:solidFill>
                          <a:effectLst/>
                          <a:latin typeface="Arial" panose="020B0604020202020204" pitchFamily="34" charset="0"/>
                          <a:ea typeface="+mn-ea"/>
                          <a:cs typeface="Arial" panose="020B0604020202020204" pitchFamily="34" charset="0"/>
                        </a:rPr>
                        <a:t>державних об’єктів </a:t>
                      </a:r>
                    </a:p>
                    <a:p>
                      <a:pPr algn="ctr">
                        <a:lnSpc>
                          <a:spcPct val="150000"/>
                        </a:lnSpc>
                      </a:pPr>
                      <a:r>
                        <a:rPr lang="uk-UA" sz="1200" b="0" kern="1200" dirty="0">
                          <a:solidFill>
                            <a:srgbClr val="000000"/>
                          </a:solidFill>
                          <a:effectLst/>
                          <a:latin typeface="Arial" panose="020B0604020202020204" pitchFamily="34" charset="0"/>
                          <a:ea typeface="+mn-ea"/>
                          <a:cs typeface="Arial" panose="020B0604020202020204" pitchFamily="34" charset="0"/>
                        </a:rPr>
                        <a:t>дорожнього будівництва</a:t>
                      </a:r>
                      <a:endParaRPr lang="uk-UA" sz="1200" b="0" dirty="0">
                        <a:effectLst/>
                        <a:latin typeface="Arial" panose="020B0604020202020204" pitchFamily="34" charset="0"/>
                        <a:ea typeface="Calibri" panose="020F0502020204030204" pitchFamily="34" charset="0"/>
                        <a:cs typeface="Arial" panose="020B0604020202020204" pitchFamily="34" charset="0"/>
                      </a:endParaRPr>
                    </a:p>
                  </a:txBody>
                  <a:tcPr marL="35684" marR="3568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50000"/>
                        </a:lnSpc>
                      </a:pPr>
                      <a:r>
                        <a:rPr lang="uk-UA" sz="1200" b="0" kern="1200" dirty="0">
                          <a:solidFill>
                            <a:srgbClr val="000000"/>
                          </a:solidFill>
                          <a:effectLst/>
                          <a:latin typeface="Arial" panose="020B0604020202020204" pitchFamily="34" charset="0"/>
                          <a:ea typeface="+mn-ea"/>
                          <a:cs typeface="Arial" panose="020B0604020202020204" pitchFamily="34" charset="0"/>
                        </a:rPr>
                        <a:t>об’єктів культури, </a:t>
                      </a:r>
                    </a:p>
                    <a:p>
                      <a:pPr algn="ctr">
                        <a:lnSpc>
                          <a:spcPct val="150000"/>
                        </a:lnSpc>
                      </a:pPr>
                      <a:r>
                        <a:rPr lang="uk-UA" sz="1200" b="0" kern="1200" dirty="0">
                          <a:solidFill>
                            <a:srgbClr val="000000"/>
                          </a:solidFill>
                          <a:effectLst/>
                          <a:latin typeface="Arial" panose="020B0604020202020204" pitchFamily="34" charset="0"/>
                          <a:ea typeface="+mn-ea"/>
                          <a:cs typeface="Arial" panose="020B0604020202020204" pitchFamily="34" charset="0"/>
                        </a:rPr>
                        <a:t>фізкультури та спорту, </a:t>
                      </a:r>
                      <a:endParaRPr lang="uk-UA" sz="1200" b="0" dirty="0">
                        <a:effectLst/>
                        <a:latin typeface="Arial" panose="020B0604020202020204" pitchFamily="34" charset="0"/>
                        <a:ea typeface="Calibri" panose="020F0502020204030204" pitchFamily="34" charset="0"/>
                        <a:cs typeface="Arial" panose="020B0604020202020204" pitchFamily="34" charset="0"/>
                      </a:endParaRPr>
                    </a:p>
                  </a:txBody>
                  <a:tcPr marL="35684" marR="3568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50000"/>
                        </a:lnSpc>
                      </a:pPr>
                      <a:r>
                        <a:rPr lang="uk-UA" sz="1200" b="0" kern="1200" dirty="0">
                          <a:solidFill>
                            <a:srgbClr val="000000"/>
                          </a:solidFill>
                          <a:effectLst/>
                          <a:latin typeface="Arial" panose="020B0604020202020204" pitchFamily="34" charset="0"/>
                          <a:ea typeface="+mn-ea"/>
                          <a:cs typeface="Arial" panose="020B0604020202020204" pitchFamily="34" charset="0"/>
                        </a:rPr>
                        <a:t>культових споруд </a:t>
                      </a:r>
                    </a:p>
                    <a:p>
                      <a:pPr algn="ctr">
                        <a:lnSpc>
                          <a:spcPct val="150000"/>
                        </a:lnSpc>
                      </a:pPr>
                      <a:r>
                        <a:rPr lang="uk-UA" sz="1200" b="0" kern="1200" dirty="0">
                          <a:solidFill>
                            <a:srgbClr val="000000"/>
                          </a:solidFill>
                          <a:effectLst/>
                          <a:latin typeface="Arial" panose="020B0604020202020204" pitchFamily="34" charset="0"/>
                          <a:ea typeface="+mn-ea"/>
                          <a:cs typeface="Arial" panose="020B0604020202020204" pitchFamily="34" charset="0"/>
                        </a:rPr>
                        <a:t>релігійних організацій</a:t>
                      </a:r>
                      <a:endParaRPr lang="uk-UA" sz="1200" b="0" dirty="0">
                        <a:effectLst/>
                        <a:latin typeface="Arial" panose="020B0604020202020204" pitchFamily="34" charset="0"/>
                        <a:ea typeface="Calibri" panose="020F0502020204030204" pitchFamily="34" charset="0"/>
                        <a:cs typeface="Arial" panose="020B0604020202020204" pitchFamily="34" charset="0"/>
                      </a:endParaRPr>
                    </a:p>
                  </a:txBody>
                  <a:tcPr marL="35684" marR="3568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85597884"/>
                  </a:ext>
                </a:extLst>
              </a:tr>
              <a:tr h="909629">
                <a:tc>
                  <a:txBody>
                    <a:bodyPr/>
                    <a:lstStyle/>
                    <a:p>
                      <a:pPr algn="ctr">
                        <a:lnSpc>
                          <a:spcPct val="150000"/>
                        </a:lnSpc>
                      </a:pPr>
                      <a:r>
                        <a:rPr lang="uk-UA" sz="1200" dirty="0">
                          <a:solidFill>
                            <a:srgbClr val="333333"/>
                          </a:solidFill>
                          <a:effectLst/>
                          <a:latin typeface="Arial" panose="020B0604020202020204" pitchFamily="34" charset="0"/>
                          <a:ea typeface="Calibri" panose="020F0502020204030204" pitchFamily="34" charset="0"/>
                          <a:cs typeface="Arial" panose="020B0604020202020204" pitchFamily="34" charset="0"/>
                        </a:rPr>
                        <a:t>жилих будинків </a:t>
                      </a:r>
                    </a:p>
                    <a:p>
                      <a:pPr algn="ctr">
                        <a:lnSpc>
                          <a:spcPct val="150000"/>
                        </a:lnSpc>
                      </a:pPr>
                      <a:r>
                        <a:rPr lang="uk-UA" sz="1200" dirty="0">
                          <a:solidFill>
                            <a:srgbClr val="333333"/>
                          </a:solidFill>
                          <a:effectLst/>
                          <a:latin typeface="Arial" panose="020B0604020202020204" pitchFamily="34" charset="0"/>
                          <a:ea typeface="Calibri" panose="020F0502020204030204" pitchFamily="34" charset="0"/>
                          <a:cs typeface="Arial" panose="020B0604020202020204" pitchFamily="34" charset="0"/>
                        </a:rPr>
                        <a:t>і господарських будівель</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35684" marR="3568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50000"/>
                        </a:lnSpc>
                      </a:pPr>
                      <a:r>
                        <a:rPr lang="uk-UA" sz="1200" kern="1200" dirty="0">
                          <a:solidFill>
                            <a:srgbClr val="000000"/>
                          </a:solidFill>
                          <a:effectLst/>
                          <a:latin typeface="Arial" panose="020B0604020202020204" pitchFamily="34" charset="0"/>
                          <a:ea typeface="+mn-ea"/>
                          <a:cs typeface="Arial" panose="020B0604020202020204" pitchFamily="34" charset="0"/>
                        </a:rPr>
                        <a:t>об’єктів соціального забезпечення</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35684" marR="3568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50000"/>
                        </a:lnSpc>
                      </a:pPr>
                      <a:r>
                        <a:rPr lang="uk-UA" sz="1200" dirty="0">
                          <a:solidFill>
                            <a:srgbClr val="333333"/>
                          </a:solidFill>
                          <a:effectLst/>
                          <a:latin typeface="Arial" panose="020B0604020202020204" pitchFamily="34" charset="0"/>
                          <a:ea typeface="Calibri" panose="020F0502020204030204" pitchFamily="34" charset="0"/>
                          <a:cs typeface="Arial" panose="020B0604020202020204" pitchFamily="34" charset="0"/>
                        </a:rPr>
                        <a:t>інфраструктури оптових ринків сільськогосподарської продукції</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35684" marR="3568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50000"/>
                        </a:lnSpc>
                      </a:pPr>
                      <a:r>
                        <a:rPr lang="uk-UA" sz="1200" kern="1200" dirty="0">
                          <a:solidFill>
                            <a:srgbClr val="000000"/>
                          </a:solidFill>
                          <a:effectLst/>
                          <a:latin typeface="Arial" panose="020B0604020202020204" pitchFamily="34" charset="0"/>
                          <a:ea typeface="+mn-ea"/>
                          <a:cs typeface="Arial" panose="020B0604020202020204" pitchFamily="34" charset="0"/>
                        </a:rPr>
                        <a:t>кладовищ</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35684" marR="3568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50000"/>
                        </a:lnSpc>
                      </a:pPr>
                      <a:r>
                        <a:rPr lang="uk-UA" sz="1200" dirty="0">
                          <a:solidFill>
                            <a:srgbClr val="333333"/>
                          </a:solidFill>
                          <a:effectLst/>
                          <a:latin typeface="Arial" panose="020B0604020202020204" pitchFamily="34" charset="0"/>
                          <a:ea typeface="Calibri" panose="020F0502020204030204" pitchFamily="34" charset="0"/>
                          <a:cs typeface="Arial" panose="020B0604020202020204" pitchFamily="34" charset="0"/>
                        </a:rPr>
                        <a:t>для створення територій та об’єктів природно-заповідного фонду </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35684" marR="3568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72649727"/>
                  </a:ext>
                </a:extLst>
              </a:tr>
              <a:tr h="909629">
                <a:tc>
                  <a:txBody>
                    <a:bodyPr/>
                    <a:lstStyle/>
                    <a:p>
                      <a:pPr algn="ctr">
                        <a:lnSpc>
                          <a:spcPct val="150000"/>
                        </a:lnSpc>
                      </a:pPr>
                      <a:r>
                        <a:rPr lang="uk-UA" sz="1200" kern="1200" dirty="0">
                          <a:solidFill>
                            <a:srgbClr val="000000"/>
                          </a:solidFill>
                          <a:effectLst/>
                          <a:latin typeface="Arial" panose="020B0604020202020204" pitchFamily="34" charset="0"/>
                          <a:ea typeface="+mn-ea"/>
                          <a:cs typeface="Arial" panose="020B0604020202020204" pitchFamily="34" charset="0"/>
                        </a:rPr>
                        <a:t>протиерозійних, протизсувних</a:t>
                      </a:r>
                    </a:p>
                    <a:p>
                      <a:pPr algn="ctr">
                        <a:lnSpc>
                          <a:spcPct val="150000"/>
                        </a:lnSpc>
                      </a:pPr>
                      <a:r>
                        <a:rPr lang="uk-UA" sz="1200" kern="1200" dirty="0">
                          <a:solidFill>
                            <a:srgbClr val="000000"/>
                          </a:solidFill>
                          <a:effectLst/>
                          <a:latin typeface="Arial" panose="020B0604020202020204" pitchFamily="34" charset="0"/>
                          <a:ea typeface="+mn-ea"/>
                          <a:cs typeface="Arial" panose="020B0604020202020204" pitchFamily="34" charset="0"/>
                        </a:rPr>
                        <a:t> і </a:t>
                      </a:r>
                      <a:r>
                        <a:rPr lang="uk-UA" sz="1200" kern="1200" dirty="0" err="1">
                          <a:solidFill>
                            <a:srgbClr val="000000"/>
                          </a:solidFill>
                          <a:effectLst/>
                          <a:latin typeface="Arial" panose="020B0604020202020204" pitchFamily="34" charset="0"/>
                          <a:ea typeface="+mn-ea"/>
                          <a:cs typeface="Arial" panose="020B0604020202020204" pitchFamily="34" charset="0"/>
                        </a:rPr>
                        <a:t>протиселевих</a:t>
                      </a:r>
                      <a:r>
                        <a:rPr lang="uk-UA" sz="1200" kern="1200" dirty="0">
                          <a:solidFill>
                            <a:srgbClr val="000000"/>
                          </a:solidFill>
                          <a:effectLst/>
                          <a:latin typeface="Arial" panose="020B0604020202020204" pitchFamily="34" charset="0"/>
                          <a:ea typeface="+mn-ea"/>
                          <a:cs typeface="Arial" panose="020B0604020202020204" pitchFamily="34" charset="0"/>
                        </a:rPr>
                        <a:t> споруд</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35684" marR="3568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50000"/>
                        </a:lnSpc>
                      </a:pPr>
                      <a:r>
                        <a:rPr lang="uk-UA" sz="1200" kern="1200" dirty="0">
                          <a:solidFill>
                            <a:srgbClr val="000000"/>
                          </a:solidFill>
                          <a:effectLst/>
                          <a:latin typeface="Arial" panose="020B0604020202020204" pitchFamily="34" charset="0"/>
                          <a:ea typeface="+mn-ea"/>
                          <a:cs typeface="Arial" panose="020B0604020202020204" pitchFamily="34" charset="0"/>
                        </a:rPr>
                        <a:t>меліоративних систем</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35684" marR="3568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50000"/>
                        </a:lnSpc>
                      </a:pPr>
                      <a:r>
                        <a:rPr lang="uk-UA" sz="1200" dirty="0">
                          <a:solidFill>
                            <a:srgbClr val="333333"/>
                          </a:solidFill>
                          <a:effectLst/>
                          <a:latin typeface="Arial" panose="020B0604020202020204" pitchFamily="34" charset="0"/>
                          <a:ea typeface="Calibri" panose="020F0502020204030204" pitchFamily="34" charset="0"/>
                          <a:cs typeface="Arial" panose="020B0604020202020204" pitchFamily="34" charset="0"/>
                        </a:rPr>
                        <a:t>для лісорозведення</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35684" marR="3568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50000"/>
                        </a:lnSpc>
                      </a:pPr>
                      <a:r>
                        <a:rPr lang="uk-UA" sz="1200" dirty="0">
                          <a:solidFill>
                            <a:srgbClr val="333333"/>
                          </a:solidFill>
                          <a:effectLst/>
                          <a:latin typeface="Arial" panose="020B0604020202020204" pitchFamily="34" charset="0"/>
                          <a:ea typeface="Calibri" panose="020F0502020204030204" pitchFamily="34" charset="0"/>
                          <a:cs typeface="Arial" panose="020B0604020202020204" pitchFamily="34" charset="0"/>
                        </a:rPr>
                        <a:t>видобування торфу</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35684" marR="3568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50000"/>
                        </a:lnSpc>
                      </a:pP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35684" marR="3568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07749986"/>
                  </a:ext>
                </a:extLst>
              </a:tr>
              <a:tr h="1404841">
                <a:tc>
                  <a:txBody>
                    <a:bodyPr/>
                    <a:lstStyle/>
                    <a:p>
                      <a:pPr algn="ctr">
                        <a:lnSpc>
                          <a:spcPct val="150000"/>
                        </a:lnSpc>
                      </a:pPr>
                      <a:r>
                        <a:rPr lang="uk-UA" sz="1200" dirty="0">
                          <a:solidFill>
                            <a:srgbClr val="333333"/>
                          </a:solidFill>
                          <a:effectLst/>
                          <a:latin typeface="Arial" panose="020B0604020202020204" pitchFamily="34" charset="0"/>
                          <a:ea typeface="Calibri" panose="020F0502020204030204" pitchFamily="34" charset="0"/>
                          <a:cs typeface="Arial" panose="020B0604020202020204" pitchFamily="34" charset="0"/>
                        </a:rPr>
                        <a:t>облаштування та утримання інженерно-технічних і фортифікаційних споруд,</a:t>
                      </a:r>
                      <a:r>
                        <a:rPr lang="uk-UA" sz="1200" dirty="0">
                          <a:effectLst/>
                          <a:latin typeface="Arial" panose="020B0604020202020204" pitchFamily="34" charset="0"/>
                          <a:ea typeface="Calibri" panose="020F0502020204030204" pitchFamily="34" charset="0"/>
                          <a:cs typeface="Arial" panose="020B0604020202020204" pitchFamily="34" charset="0"/>
                        </a:rPr>
                        <a:t> огорож, прикордонних знаків, прикордонних просік, комунікацій</a:t>
                      </a:r>
                    </a:p>
                  </a:txBody>
                  <a:tcPr marL="35684" marR="3568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50000"/>
                        </a:lnSpc>
                      </a:pPr>
                      <a:r>
                        <a:rPr lang="uk-UA" sz="1200" dirty="0">
                          <a:solidFill>
                            <a:srgbClr val="333333"/>
                          </a:solidFill>
                          <a:effectLst/>
                          <a:latin typeface="Arial" panose="020B0604020202020204" pitchFamily="34" charset="0"/>
                          <a:ea typeface="Calibri" panose="020F0502020204030204" pitchFamily="34" charset="0"/>
                          <a:cs typeface="Arial" panose="020B0604020202020204" pitchFamily="34" charset="0"/>
                        </a:rPr>
                        <a:t>розміщення внутрігосподарських об’єктів сільськогосподарських, рибогосподарських і лісогосподарських підприємств, організацій та установ</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35684" marR="3568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50000"/>
                        </a:lnSpc>
                      </a:pPr>
                      <a:r>
                        <a:rPr lang="uk-UA" sz="1200" dirty="0">
                          <a:solidFill>
                            <a:srgbClr val="333333"/>
                          </a:solidFill>
                          <a:effectLst/>
                          <a:latin typeface="Arial" panose="020B0604020202020204" pitchFamily="34" charset="0"/>
                          <a:ea typeface="Calibri" panose="020F0502020204030204" pitchFamily="34" charset="0"/>
                          <a:cs typeface="Arial" panose="020B0604020202020204" pitchFamily="34" charset="0"/>
                        </a:rPr>
                        <a:t>для будівництва та обслуговування об’єктів енергетики</a:t>
                      </a:r>
                      <a:r>
                        <a:rPr lang="uk-UA" sz="1200" dirty="0">
                          <a:effectLst/>
                          <a:latin typeface="Arial" panose="020B0604020202020204" pitchFamily="34" charset="0"/>
                          <a:ea typeface="Calibri" panose="020F0502020204030204" pitchFamily="34" charset="0"/>
                          <a:cs typeface="Arial" panose="020B0604020202020204" pitchFamily="34" charset="0"/>
                        </a:rPr>
                        <a:t> які виробляють електричну енергію з альтернативних джерел енергії</a:t>
                      </a:r>
                    </a:p>
                  </a:txBody>
                  <a:tcPr marL="35684" marR="3568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50000"/>
                        </a:lnSpc>
                      </a:pPr>
                      <a:r>
                        <a:rPr lang="uk-UA" sz="1200" dirty="0">
                          <a:effectLst/>
                          <a:latin typeface="Arial" panose="020B0604020202020204" pitchFamily="34" charset="0"/>
                          <a:ea typeface="Calibri" panose="020F0502020204030204" pitchFamily="34" charset="0"/>
                          <a:cs typeface="Arial" panose="020B0604020202020204" pitchFamily="34" charset="0"/>
                        </a:rPr>
                        <a:t>здійснення внутрігосподарського будівництва сільськогосподарськими або лісогосподарськими підприємствами, організаціями, установами</a:t>
                      </a:r>
                    </a:p>
                  </a:txBody>
                  <a:tcPr marL="35684" marR="3568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lnSpc>
                          <a:spcPct val="150000"/>
                        </a:lnSpc>
                      </a:pP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35684" marR="3568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69725405"/>
                  </a:ext>
                </a:extLst>
              </a:tr>
            </a:tbl>
          </a:graphicData>
        </a:graphic>
      </p:graphicFrame>
      <p:sp>
        <p:nvSpPr>
          <p:cNvPr id="10" name="TextBox 9">
            <a:extLst>
              <a:ext uri="{FF2B5EF4-FFF2-40B4-BE49-F238E27FC236}">
                <a16:creationId xmlns:a16="http://schemas.microsoft.com/office/drawing/2014/main" id="{E4C35CCD-BC91-80F1-646B-5DF6644F7638}"/>
              </a:ext>
            </a:extLst>
          </p:cNvPr>
          <p:cNvSpPr txBox="1"/>
          <p:nvPr/>
        </p:nvSpPr>
        <p:spPr>
          <a:xfrm>
            <a:off x="12535144" y="3888533"/>
            <a:ext cx="2217177" cy="1021049"/>
          </a:xfrm>
          <a:prstGeom prst="rect">
            <a:avLst/>
          </a:prstGeom>
          <a:noFill/>
        </p:spPr>
        <p:txBody>
          <a:bodyPr wrap="square">
            <a:spAutoFit/>
          </a:bodyPr>
          <a:lstStyle/>
          <a:p>
            <a:pPr algn="ctr">
              <a:lnSpc>
                <a:spcPct val="150000"/>
              </a:lnSpc>
            </a:pPr>
            <a:r>
              <a:rPr lang="uk-UA" sz="1400" dirty="0">
                <a:solidFill>
                  <a:srgbClr val="333333"/>
                </a:solidFill>
                <a:latin typeface="Times New Roman" panose="02020603050405020304" pitchFamily="18" charset="0"/>
                <a:cs typeface="Times New Roman" panose="02020603050405020304" pitchFamily="18" charset="0"/>
              </a:rPr>
              <a:t>для розміщення індустріальних (промислових) парків</a:t>
            </a:r>
          </a:p>
        </p:txBody>
      </p:sp>
      <p:sp>
        <p:nvSpPr>
          <p:cNvPr id="18" name="TextBox 17">
            <a:extLst>
              <a:ext uri="{FF2B5EF4-FFF2-40B4-BE49-F238E27FC236}">
                <a16:creationId xmlns:a16="http://schemas.microsoft.com/office/drawing/2014/main" id="{FA76CB82-1571-4B90-D997-CA1C67696771}"/>
              </a:ext>
            </a:extLst>
          </p:cNvPr>
          <p:cNvSpPr txBox="1"/>
          <p:nvPr/>
        </p:nvSpPr>
        <p:spPr>
          <a:xfrm>
            <a:off x="12535144" y="5100320"/>
            <a:ext cx="2355476" cy="1344214"/>
          </a:xfrm>
          <a:prstGeom prst="rect">
            <a:avLst/>
          </a:prstGeom>
          <a:noFill/>
        </p:spPr>
        <p:txBody>
          <a:bodyPr wrap="square">
            <a:spAutoFit/>
          </a:bodyPr>
          <a:lstStyle/>
          <a:p>
            <a:pPr algn="ctr">
              <a:lnSpc>
                <a:spcPct val="150000"/>
              </a:lnSpc>
            </a:pPr>
            <a:r>
              <a:rPr lang="uk-UA" sz="1400" dirty="0">
                <a:solidFill>
                  <a:srgbClr val="333333"/>
                </a:solidFill>
                <a:latin typeface="Times New Roman" panose="02020603050405020304" pitchFamily="18" charset="0"/>
                <a:cs typeface="Times New Roman" panose="02020603050405020304" pitchFamily="18" charset="0"/>
              </a:rPr>
              <a:t>аеропортів та об’єктів інфраструктури аеропортів, аеродромів та аеродромних об’єктів</a:t>
            </a:r>
          </a:p>
        </p:txBody>
      </p:sp>
      <p:grpSp>
        <p:nvGrpSpPr>
          <p:cNvPr id="2" name="Группа 1">
            <a:extLst>
              <a:ext uri="{FF2B5EF4-FFF2-40B4-BE49-F238E27FC236}">
                <a16:creationId xmlns:a16="http://schemas.microsoft.com/office/drawing/2014/main" id="{B41B5C3B-385F-B4EC-B56F-168680E18BBE}"/>
              </a:ext>
            </a:extLst>
          </p:cNvPr>
          <p:cNvGrpSpPr/>
          <p:nvPr/>
        </p:nvGrpSpPr>
        <p:grpSpPr>
          <a:xfrm>
            <a:off x="82167" y="0"/>
            <a:ext cx="11703891" cy="1749742"/>
            <a:chOff x="157316" y="-7665"/>
            <a:chExt cx="11703891" cy="1749742"/>
          </a:xfrm>
        </p:grpSpPr>
        <p:pic>
          <p:nvPicPr>
            <p:cNvPr id="3" name="Picture 7">
              <a:extLst>
                <a:ext uri="{FF2B5EF4-FFF2-40B4-BE49-F238E27FC236}">
                  <a16:creationId xmlns:a16="http://schemas.microsoft.com/office/drawing/2014/main" id="{B9F2D5A5-EC32-B9A6-BA20-3F551139517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25B0087E-2A0F-F76F-A41C-B5768A01A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BA35EC23-B960-A7D8-EB8C-300D71343C1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Tree>
    <p:extLst>
      <p:ext uri="{BB962C8B-B14F-4D97-AF65-F5344CB8AC3E}">
        <p14:creationId xmlns:p14="http://schemas.microsoft.com/office/powerpoint/2010/main" val="3139592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4596 -0.00371 L -0.23333 -0.00649 " pathEditMode="relative" rAng="0" ptsTypes="AA">
                                      <p:cBhvr>
                                        <p:cTn id="6" dur="2000" fill="hold"/>
                                        <p:tgtEl>
                                          <p:spTgt spid="10"/>
                                        </p:tgtEl>
                                        <p:attrNameLst>
                                          <p:attrName>ppt_x</p:attrName>
                                          <p:attrName>ppt_y</p:attrName>
                                        </p:attrNameLst>
                                      </p:cBhvr>
                                      <p:rCtr x="-13971" y="-13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404 -0.01181 L -0.24544 -0.01343 " pathEditMode="relative" rAng="0" ptsTypes="AA">
                                      <p:cBhvr>
                                        <p:cTn id="10" dur="2000" fill="hold"/>
                                        <p:tgtEl>
                                          <p:spTgt spid="18"/>
                                        </p:tgtEl>
                                        <p:attrNameLst>
                                          <p:attrName>ppt_x</p:attrName>
                                          <p:attrName>ppt_y</p:attrName>
                                        </p:attrNameLst>
                                      </p:cBhvr>
                                      <p:rCtr x="-12070"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146431" y="1177927"/>
            <a:ext cx="11779040" cy="1034494"/>
          </a:xfrm>
        </p:spPr>
        <p:txBody>
          <a:bodyPr>
            <a:noAutofit/>
          </a:bodyPr>
          <a:lstStyle/>
          <a:p>
            <a:pPr algn="ctr"/>
            <a:r>
              <a:rPr lang="uk-UA" sz="28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Особливості звільнення від відшкодування втрат</a:t>
            </a:r>
          </a:p>
        </p:txBody>
      </p:sp>
      <p:sp>
        <p:nvSpPr>
          <p:cNvPr id="5" name="TextBox 4">
            <a:extLst>
              <a:ext uri="{FF2B5EF4-FFF2-40B4-BE49-F238E27FC236}">
                <a16:creationId xmlns:a16="http://schemas.microsoft.com/office/drawing/2014/main" id="{A86C4CFE-6E9D-5EAC-DD19-BFE3ABB7A897}"/>
              </a:ext>
            </a:extLst>
          </p:cNvPr>
          <p:cNvSpPr txBox="1"/>
          <p:nvPr/>
        </p:nvSpPr>
        <p:spPr>
          <a:xfrm>
            <a:off x="62390" y="4831254"/>
            <a:ext cx="8521370" cy="2308324"/>
          </a:xfrm>
          <a:prstGeom prst="rect">
            <a:avLst/>
          </a:prstGeom>
          <a:noFill/>
        </p:spPr>
        <p:txBody>
          <a:bodyPr wrap="square">
            <a:spAutoFit/>
          </a:bodyPr>
          <a:lstStyle/>
          <a:p>
            <a:r>
              <a:rPr lang="uk-UA" b="1" dirty="0">
                <a:solidFill>
                  <a:srgbClr val="333333"/>
                </a:solidFill>
                <a:latin typeface="Times New Roman" panose="02020603050405020304" pitchFamily="18" charset="0"/>
              </a:rPr>
              <a:t>П</a:t>
            </a:r>
            <a:r>
              <a:rPr lang="uk-UA" b="1" i="0" dirty="0">
                <a:solidFill>
                  <a:srgbClr val="333333"/>
                </a:solidFill>
                <a:effectLst/>
                <a:latin typeface="Times New Roman" panose="02020603050405020304" pitchFamily="18" charset="0"/>
              </a:rPr>
              <a:t>ротягом п’яти років </a:t>
            </a:r>
            <a:r>
              <a:rPr lang="uk-UA" b="0" i="0" dirty="0">
                <a:solidFill>
                  <a:srgbClr val="333333"/>
                </a:solidFill>
                <a:effectLst/>
                <a:latin typeface="Times New Roman" panose="02020603050405020304" pitchFamily="18" charset="0"/>
              </a:rPr>
              <a:t>зміна цільового призначення такої земельної ділянки для інших цілей допускається </a:t>
            </a:r>
            <a:r>
              <a:rPr lang="uk-UA" b="1" i="0" u="sng" dirty="0">
                <a:solidFill>
                  <a:srgbClr val="333333"/>
                </a:solidFill>
                <a:effectLst/>
                <a:latin typeface="Times New Roman" panose="02020603050405020304" pitchFamily="18" charset="0"/>
              </a:rPr>
              <a:t>за умови відшкодування втрат лісогосподарськог</a:t>
            </a:r>
            <a:r>
              <a:rPr lang="uk-UA" b="1" i="0" dirty="0">
                <a:solidFill>
                  <a:srgbClr val="333333"/>
                </a:solidFill>
                <a:effectLst/>
                <a:latin typeface="Times New Roman" panose="02020603050405020304" pitchFamily="18" charset="0"/>
              </a:rPr>
              <a:t>о </a:t>
            </a:r>
            <a:r>
              <a:rPr lang="uk-UA" b="0" i="0" dirty="0">
                <a:solidFill>
                  <a:srgbClr val="333333"/>
                </a:solidFill>
                <a:effectLst/>
                <a:latin typeface="Times New Roman" panose="02020603050405020304" pitchFamily="18" charset="0"/>
              </a:rPr>
              <a:t>виробництва, від </a:t>
            </a:r>
            <a:r>
              <a:rPr lang="uk-UA" dirty="0">
                <a:solidFill>
                  <a:srgbClr val="333333"/>
                </a:solidFill>
                <a:latin typeface="Times New Roman" panose="02020603050405020304" pitchFamily="18" charset="0"/>
              </a:rPr>
              <a:t>відшкодування яких був звільнений землевласник (землекористувач).</a:t>
            </a:r>
          </a:p>
          <a:p>
            <a:endParaRPr lang="uk-UA" dirty="0">
              <a:solidFill>
                <a:srgbClr val="333333"/>
              </a:solidFill>
              <a:latin typeface="Times New Roman" panose="02020603050405020304" pitchFamily="18" charset="0"/>
            </a:endParaRPr>
          </a:p>
          <a:p>
            <a:r>
              <a:rPr lang="uk-UA" i="1" dirty="0">
                <a:solidFill>
                  <a:srgbClr val="333333"/>
                </a:solidFill>
                <a:latin typeface="Times New Roman" panose="02020603050405020304" pitchFamily="18" charset="0"/>
              </a:rPr>
              <a:t>Поширюються також на випадки зміни цільового призначення земельних ділянок, утворених внаслідок поділу, об’єднання таких земельних ділянок.</a:t>
            </a:r>
          </a:p>
          <a:p>
            <a:endParaRPr lang="uk-UA" b="0" i="0" dirty="0">
              <a:solidFill>
                <a:srgbClr val="333333"/>
              </a:solidFill>
              <a:effectLst/>
              <a:latin typeface="Times New Roman" panose="02020603050405020304" pitchFamily="18" charset="0"/>
            </a:endParaRPr>
          </a:p>
        </p:txBody>
      </p:sp>
      <p:grpSp>
        <p:nvGrpSpPr>
          <p:cNvPr id="2" name="Группа 1">
            <a:extLst>
              <a:ext uri="{FF2B5EF4-FFF2-40B4-BE49-F238E27FC236}">
                <a16:creationId xmlns:a16="http://schemas.microsoft.com/office/drawing/2014/main" id="{49554B8F-5D15-7F8F-02DC-CBF00415C6DA}"/>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8D72F323-A98A-1782-EE44-4F3753C1F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178717E9-815A-4735-4A53-7FE028C0A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6" name="Picture 36">
              <a:extLst>
                <a:ext uri="{FF2B5EF4-FFF2-40B4-BE49-F238E27FC236}">
                  <a16:creationId xmlns:a16="http://schemas.microsoft.com/office/drawing/2014/main" id="{22160EAA-0BCC-F229-7A7E-FBC64429D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8" name="Прямоугольник 7">
            <a:extLst>
              <a:ext uri="{FF2B5EF4-FFF2-40B4-BE49-F238E27FC236}">
                <a16:creationId xmlns:a16="http://schemas.microsoft.com/office/drawing/2014/main" id="{59F75795-2F03-FD46-588F-AB7C140C0D25}"/>
              </a:ext>
            </a:extLst>
          </p:cNvPr>
          <p:cNvSpPr/>
          <p:nvPr/>
        </p:nvSpPr>
        <p:spPr>
          <a:xfrm>
            <a:off x="707571" y="2329543"/>
            <a:ext cx="2231572" cy="145868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rPr>
              <a:t>Земельна ділянка лісогосподарського призначення</a:t>
            </a:r>
          </a:p>
        </p:txBody>
      </p:sp>
      <p:sp>
        <p:nvSpPr>
          <p:cNvPr id="9" name="Прямоугольник 8">
            <a:extLst>
              <a:ext uri="{FF2B5EF4-FFF2-40B4-BE49-F238E27FC236}">
                <a16:creationId xmlns:a16="http://schemas.microsoft.com/office/drawing/2014/main" id="{B24D1EBC-8EE3-FE92-DE24-4BB5D189E645}"/>
              </a:ext>
            </a:extLst>
          </p:cNvPr>
          <p:cNvSpPr/>
          <p:nvPr/>
        </p:nvSpPr>
        <p:spPr>
          <a:xfrm>
            <a:off x="4370436" y="3058886"/>
            <a:ext cx="2498450" cy="145868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rPr>
              <a:t>Земельна ділянка зі зміненим цільовим призначенням для цілей згідно ст. 208 ЗКУ </a:t>
            </a:r>
          </a:p>
        </p:txBody>
      </p:sp>
      <p:sp>
        <p:nvSpPr>
          <p:cNvPr id="10" name="Стрелка: круговая 9">
            <a:extLst>
              <a:ext uri="{FF2B5EF4-FFF2-40B4-BE49-F238E27FC236}">
                <a16:creationId xmlns:a16="http://schemas.microsoft.com/office/drawing/2014/main" id="{A2D71928-8643-AA38-95C5-3A5C9827F42A}"/>
              </a:ext>
            </a:extLst>
          </p:cNvPr>
          <p:cNvSpPr/>
          <p:nvPr/>
        </p:nvSpPr>
        <p:spPr>
          <a:xfrm>
            <a:off x="3026229" y="2853269"/>
            <a:ext cx="1344207" cy="1611086"/>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11" name="Стрелка: круговая 10">
            <a:extLst>
              <a:ext uri="{FF2B5EF4-FFF2-40B4-BE49-F238E27FC236}">
                <a16:creationId xmlns:a16="http://schemas.microsoft.com/office/drawing/2014/main" id="{8204955C-7C6F-5E73-6AB1-C8544C46D69E}"/>
              </a:ext>
            </a:extLst>
          </p:cNvPr>
          <p:cNvSpPr/>
          <p:nvPr/>
        </p:nvSpPr>
        <p:spPr>
          <a:xfrm>
            <a:off x="6999955" y="3641174"/>
            <a:ext cx="1344207" cy="1611086"/>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12" name="Прямоугольник 11">
            <a:extLst>
              <a:ext uri="{FF2B5EF4-FFF2-40B4-BE49-F238E27FC236}">
                <a16:creationId xmlns:a16="http://schemas.microsoft.com/office/drawing/2014/main" id="{6F204E71-9CAD-53DD-F50B-2B642414D455}"/>
              </a:ext>
            </a:extLst>
          </p:cNvPr>
          <p:cNvSpPr/>
          <p:nvPr/>
        </p:nvSpPr>
        <p:spPr>
          <a:xfrm>
            <a:off x="8922516" y="4467733"/>
            <a:ext cx="2498450" cy="145868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rPr>
              <a:t>Земельна ділянка зі будь яким цільовим призначенням</a:t>
            </a:r>
            <a:br>
              <a:rPr lang="uk-UA" dirty="0">
                <a:solidFill>
                  <a:schemeClr val="tx1"/>
                </a:solidFill>
              </a:rPr>
            </a:br>
            <a:r>
              <a:rPr lang="uk-UA" dirty="0">
                <a:solidFill>
                  <a:schemeClr val="tx1"/>
                </a:solidFill>
              </a:rPr>
              <a:t> (для інших цілей)</a:t>
            </a:r>
          </a:p>
        </p:txBody>
      </p:sp>
      <p:sp>
        <p:nvSpPr>
          <p:cNvPr id="13" name="TextBox 12">
            <a:extLst>
              <a:ext uri="{FF2B5EF4-FFF2-40B4-BE49-F238E27FC236}">
                <a16:creationId xmlns:a16="http://schemas.microsoft.com/office/drawing/2014/main" id="{2BAB6541-5BE1-2523-8A3C-C2EED8FFDF93}"/>
              </a:ext>
            </a:extLst>
          </p:cNvPr>
          <p:cNvSpPr txBox="1"/>
          <p:nvPr/>
        </p:nvSpPr>
        <p:spPr>
          <a:xfrm>
            <a:off x="3026229" y="2059759"/>
            <a:ext cx="3626876" cy="646331"/>
          </a:xfrm>
          <a:prstGeom prst="rect">
            <a:avLst/>
          </a:prstGeom>
          <a:noFill/>
        </p:spPr>
        <p:txBody>
          <a:bodyPr wrap="square" rtlCol="0">
            <a:spAutoFit/>
          </a:bodyPr>
          <a:lstStyle/>
          <a:p>
            <a:r>
              <a:rPr lang="uk-UA" dirty="0"/>
              <a:t>Зміна цільового призначення </a:t>
            </a:r>
          </a:p>
          <a:p>
            <a:r>
              <a:rPr lang="uk-UA" u="sng" dirty="0"/>
              <a:t>без сплати втрат</a:t>
            </a:r>
          </a:p>
        </p:txBody>
      </p:sp>
      <p:sp>
        <p:nvSpPr>
          <p:cNvPr id="16" name="TextBox 15">
            <a:extLst>
              <a:ext uri="{FF2B5EF4-FFF2-40B4-BE49-F238E27FC236}">
                <a16:creationId xmlns:a16="http://schemas.microsoft.com/office/drawing/2014/main" id="{E34E5DDA-6711-2F22-BE0F-B5EA7B29F77A}"/>
              </a:ext>
            </a:extLst>
          </p:cNvPr>
          <p:cNvSpPr txBox="1"/>
          <p:nvPr/>
        </p:nvSpPr>
        <p:spPr>
          <a:xfrm>
            <a:off x="6994692" y="2747885"/>
            <a:ext cx="3626876" cy="646331"/>
          </a:xfrm>
          <a:prstGeom prst="rect">
            <a:avLst/>
          </a:prstGeom>
          <a:noFill/>
        </p:spPr>
        <p:txBody>
          <a:bodyPr wrap="square" rtlCol="0">
            <a:spAutoFit/>
          </a:bodyPr>
          <a:lstStyle/>
          <a:p>
            <a:r>
              <a:rPr lang="uk-UA" dirty="0"/>
              <a:t>Повторна зміна цільового призначення</a:t>
            </a:r>
          </a:p>
        </p:txBody>
      </p:sp>
      <p:pic>
        <p:nvPicPr>
          <p:cNvPr id="22" name="Рисунок 21">
            <a:extLst>
              <a:ext uri="{FF2B5EF4-FFF2-40B4-BE49-F238E27FC236}">
                <a16:creationId xmlns:a16="http://schemas.microsoft.com/office/drawing/2014/main" id="{A3AA7BF4-0979-B1BF-A17B-BCF1386CDDF2}"/>
              </a:ext>
            </a:extLst>
          </p:cNvPr>
          <p:cNvPicPr>
            <a:picLocks noChangeAspect="1"/>
          </p:cNvPicPr>
          <p:nvPr/>
        </p:nvPicPr>
        <p:blipFill rotWithShape="1">
          <a:blip r:embed="rId6"/>
          <a:srcRect r="85540"/>
          <a:stretch/>
        </p:blipFill>
        <p:spPr>
          <a:xfrm>
            <a:off x="8333276" y="4437241"/>
            <a:ext cx="506594" cy="2431647"/>
          </a:xfrm>
          <a:prstGeom prst="rect">
            <a:avLst/>
          </a:prstGeom>
          <a:effectLst>
            <a:outerShdw blurRad="50800" dist="38100" dir="8100000" algn="tr" rotWithShape="0">
              <a:prstClr val="black">
                <a:alpha val="40000"/>
              </a:prstClr>
            </a:outerShdw>
          </a:effectLst>
        </p:spPr>
      </p:pic>
      <p:pic>
        <p:nvPicPr>
          <p:cNvPr id="21" name="Рисунок 20">
            <a:extLst>
              <a:ext uri="{FF2B5EF4-FFF2-40B4-BE49-F238E27FC236}">
                <a16:creationId xmlns:a16="http://schemas.microsoft.com/office/drawing/2014/main" id="{F4971FF3-C91B-12B3-5569-1F2259689BFF}"/>
              </a:ext>
            </a:extLst>
          </p:cNvPr>
          <p:cNvPicPr>
            <a:picLocks noChangeAspect="1"/>
          </p:cNvPicPr>
          <p:nvPr/>
        </p:nvPicPr>
        <p:blipFill rotWithShape="1">
          <a:blip r:embed="rId6"/>
          <a:srcRect r="85540"/>
          <a:stretch/>
        </p:blipFill>
        <p:spPr>
          <a:xfrm>
            <a:off x="8330463" y="3641174"/>
            <a:ext cx="506594" cy="2431647"/>
          </a:xfrm>
          <a:prstGeom prst="rect">
            <a:avLst/>
          </a:prstGeom>
          <a:effectLst>
            <a:outerShdw blurRad="50800" dist="38100" dir="8100000" algn="tr" rotWithShape="0">
              <a:prstClr val="black">
                <a:alpha val="40000"/>
              </a:prstClr>
            </a:outerShdw>
          </a:effectLst>
        </p:spPr>
      </p:pic>
      <p:pic>
        <p:nvPicPr>
          <p:cNvPr id="23" name="Рисунок 22">
            <a:extLst>
              <a:ext uri="{FF2B5EF4-FFF2-40B4-BE49-F238E27FC236}">
                <a16:creationId xmlns:a16="http://schemas.microsoft.com/office/drawing/2014/main" id="{6CCC3BF3-EC31-4E10-8A2A-3B138B23636F}"/>
              </a:ext>
            </a:extLst>
          </p:cNvPr>
          <p:cNvPicPr>
            <a:picLocks noChangeAspect="1"/>
          </p:cNvPicPr>
          <p:nvPr/>
        </p:nvPicPr>
        <p:blipFill rotWithShape="1">
          <a:blip r:embed="rId7"/>
          <a:srcRect l="11009" t="9378" r="9420" b="9556"/>
          <a:stretch/>
        </p:blipFill>
        <p:spPr>
          <a:xfrm>
            <a:off x="7554560" y="5519380"/>
            <a:ext cx="687071" cy="699981"/>
          </a:xfrm>
          <a:prstGeom prst="rect">
            <a:avLst/>
          </a:prstGeom>
        </p:spPr>
      </p:pic>
    </p:spTree>
    <p:extLst>
      <p:ext uri="{BB962C8B-B14F-4D97-AF65-F5344CB8AC3E}">
        <p14:creationId xmlns:p14="http://schemas.microsoft.com/office/powerpoint/2010/main" val="1666711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par>
                          <p:cTn id="40" fill="hold">
                            <p:stCondLst>
                              <p:cond delay="500"/>
                            </p:stCondLst>
                            <p:childTnLst>
                              <p:par>
                                <p:cTn id="41" presetID="22" presetClass="entr" presetSubtype="4"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animBg="1"/>
      <p:bldP spid="12" grpId="0" animBg="1"/>
      <p:bldP spid="13"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4114800" y="2407284"/>
            <a:ext cx="7746407" cy="4175327"/>
          </a:xfrm>
        </p:spPr>
        <p:txBody>
          <a:bodyPr>
            <a:noAutofit/>
          </a:bodyPr>
          <a:lstStyle/>
          <a:p>
            <a:pPr algn="ctr"/>
            <a:r>
              <a:rPr lang="ru-RU" sz="3600" u="sng"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Законом України № 2698-ІХ </a:t>
            </a:r>
            <a:r>
              <a:rPr lang="ru-RU" sz="3600" u="sng" dirty="0" err="1">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від</a:t>
            </a:r>
            <a:r>
              <a:rPr lang="ru-RU" sz="3600" u="sng"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 19.10.2022 р.</a:t>
            </a:r>
            <a:b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br>
            <a: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 </a:t>
            </a:r>
            <a:b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br>
            <a:r>
              <a:rPr lang="ru-RU"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t>3</a:t>
            </a:r>
            <a:r>
              <a:rPr lang="uk-UA" sz="28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t>. </a:t>
            </a:r>
            <a:r>
              <a:rPr lang="uk-UA"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t>Визначено шляхи трансформації права постійного користування для осіб</a:t>
            </a:r>
            <a:r>
              <a:rPr lang="ru-RU"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t>, </a:t>
            </a:r>
            <a:r>
              <a:rPr lang="uk-UA"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t>які відповідно до Земельного кодексу України не можуть бути суб'єктами такого права. </a:t>
            </a:r>
            <a:br>
              <a:rPr lang="uk-UA"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br>
            <a:br>
              <a:rPr lang="uk-UA" sz="32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br>
            <a:endParaRPr lang="uk-UA"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endParaRPr>
          </a:p>
        </p:txBody>
      </p:sp>
      <p:pic>
        <p:nvPicPr>
          <p:cNvPr id="6" name="Рисунок 5">
            <a:extLst>
              <a:ext uri="{FF2B5EF4-FFF2-40B4-BE49-F238E27FC236}">
                <a16:creationId xmlns:a16="http://schemas.microsoft.com/office/drawing/2014/main" id="{BF4E4A2D-AEFD-E1DB-C6DE-82F57710D011}"/>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utout/>
                    </a14:imgEffect>
                    <a14:imgEffect>
                      <a14:sharpenSoften amount="25000"/>
                    </a14:imgEffect>
                    <a14:imgEffect>
                      <a14:colorTemperature colorTemp="7200"/>
                    </a14:imgEffect>
                  </a14:imgLayer>
                </a14:imgProps>
              </a:ext>
            </a:extLst>
          </a:blip>
          <a:srcRect l="50853" t="1601" b="-1"/>
          <a:stretch/>
        </p:blipFill>
        <p:spPr>
          <a:xfrm>
            <a:off x="330793" y="1631679"/>
            <a:ext cx="3571404" cy="5076787"/>
          </a:xfrm>
          <a:prstGeom prst="rect">
            <a:avLst/>
          </a:prstGeom>
          <a:ln>
            <a:noFill/>
          </a:ln>
          <a:effectLst>
            <a:softEdge rad="112500"/>
          </a:effectLst>
        </p:spPr>
      </p:pic>
      <p:grpSp>
        <p:nvGrpSpPr>
          <p:cNvPr id="2" name="Группа 1">
            <a:extLst>
              <a:ext uri="{FF2B5EF4-FFF2-40B4-BE49-F238E27FC236}">
                <a16:creationId xmlns:a16="http://schemas.microsoft.com/office/drawing/2014/main" id="{F07B4A8B-6013-EB80-35AB-4FB00EC33297}"/>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E198B5B9-9DEB-C329-21F6-2CAAF4BE302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ADEF9396-A017-7B55-CA79-69034A941E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90FFF36E-B819-CF0B-D103-16D96215975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Tree>
    <p:extLst>
      <p:ext uri="{BB962C8B-B14F-4D97-AF65-F5344CB8AC3E}">
        <p14:creationId xmlns:p14="http://schemas.microsoft.com/office/powerpoint/2010/main" val="2140150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921775" y="1167909"/>
            <a:ext cx="10515600" cy="813435"/>
          </a:xfrm>
        </p:spPr>
        <p:txBody>
          <a:bodyPr>
            <a:noAutofit/>
          </a:bodyPr>
          <a:lstStyle/>
          <a:p>
            <a:pPr algn="ctr"/>
            <a:r>
              <a:rPr lang="uk-UA"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Суб'єкти права постійного користування</a:t>
            </a:r>
          </a:p>
        </p:txBody>
      </p:sp>
      <p:sp>
        <p:nvSpPr>
          <p:cNvPr id="4" name="TextBox 3">
            <a:extLst>
              <a:ext uri="{FF2B5EF4-FFF2-40B4-BE49-F238E27FC236}">
                <a16:creationId xmlns:a16="http://schemas.microsoft.com/office/drawing/2014/main" id="{E6D76739-2101-C08D-91B1-034CD14CF3FA}"/>
              </a:ext>
            </a:extLst>
          </p:cNvPr>
          <p:cNvSpPr txBox="1"/>
          <p:nvPr/>
        </p:nvSpPr>
        <p:spPr>
          <a:xfrm>
            <a:off x="575187" y="2284543"/>
            <a:ext cx="11041625" cy="1015663"/>
          </a:xfrm>
          <a:prstGeom prst="rect">
            <a:avLst/>
          </a:prstGeom>
          <a:noFill/>
        </p:spPr>
        <p:txBody>
          <a:bodyPr wrap="square">
            <a:spAutoFit/>
          </a:bodyPr>
          <a:lstStyle/>
          <a:p>
            <a:r>
              <a:rPr lang="uk-UA" sz="2000" b="1" dirty="0">
                <a:latin typeface="Times New Roman" panose="02020603050405020304" pitchFamily="18" charset="0"/>
                <a:cs typeface="Times New Roman" panose="02020603050405020304" pitchFamily="18" charset="0"/>
              </a:rPr>
              <a:t>Право постійного користування земельною ділянкою </a:t>
            </a:r>
            <a:r>
              <a:rPr lang="uk-UA" sz="2000" dirty="0">
                <a:latin typeface="Times New Roman" panose="02020603050405020304" pitchFamily="18" charset="0"/>
                <a:cs typeface="Times New Roman" panose="02020603050405020304" pitchFamily="18" charset="0"/>
              </a:rPr>
              <a:t>- це право володіння і користування земельною ділянкою, яка перебуває у державній або комунальній власності, без встановлення строку. Суб’єктами такого права можуть бути:</a:t>
            </a:r>
          </a:p>
        </p:txBody>
      </p:sp>
      <p:sp>
        <p:nvSpPr>
          <p:cNvPr id="5" name="Объект 15">
            <a:extLst>
              <a:ext uri="{FF2B5EF4-FFF2-40B4-BE49-F238E27FC236}">
                <a16:creationId xmlns:a16="http://schemas.microsoft.com/office/drawing/2014/main" id="{215869BD-7972-4436-1086-D59492E09E8C}"/>
              </a:ext>
            </a:extLst>
          </p:cNvPr>
          <p:cNvSpPr>
            <a:spLocks noGrp="1"/>
          </p:cNvSpPr>
          <p:nvPr>
            <p:ph idx="1"/>
          </p:nvPr>
        </p:nvSpPr>
        <p:spPr>
          <a:xfrm>
            <a:off x="121858" y="1966915"/>
            <a:ext cx="2336600" cy="540360"/>
          </a:xfrm>
        </p:spPr>
        <p:txBody>
          <a:bodyPr>
            <a:normAutofit/>
          </a:bodyPr>
          <a:lstStyle/>
          <a:p>
            <a:pPr marL="0" indent="0">
              <a:buNone/>
            </a:pPr>
            <a:r>
              <a:rPr lang="uk-UA" sz="2000" i="1" u="none" strike="noStrike" dirty="0">
                <a:solidFill>
                  <a:srgbClr val="333333"/>
                </a:solidFill>
                <a:effectLst/>
                <a:latin typeface="Times New Roman" panose="02020603050405020304" pitchFamily="18" charset="0"/>
              </a:rPr>
              <a:t>Стаття </a:t>
            </a:r>
            <a:r>
              <a:rPr lang="uk-UA" sz="2000" i="1" dirty="0">
                <a:solidFill>
                  <a:srgbClr val="333333"/>
                </a:solidFill>
                <a:latin typeface="Times New Roman" panose="02020603050405020304" pitchFamily="18" charset="0"/>
              </a:rPr>
              <a:t>92</a:t>
            </a:r>
            <a:r>
              <a:rPr lang="uk-UA" sz="2000" i="1" u="none" strike="noStrike" dirty="0">
                <a:solidFill>
                  <a:srgbClr val="333333"/>
                </a:solidFill>
                <a:effectLst/>
                <a:latin typeface="Times New Roman" panose="02020603050405020304" pitchFamily="18" charset="0"/>
              </a:rPr>
              <a:t>.</a:t>
            </a:r>
            <a:r>
              <a:rPr lang="uk-UA" sz="2000" i="1" dirty="0">
                <a:solidFill>
                  <a:srgbClr val="333333"/>
                </a:solidFill>
                <a:effectLst/>
                <a:latin typeface="Times New Roman" panose="02020603050405020304" pitchFamily="18" charset="0"/>
              </a:rPr>
              <a:t> ЗКУ</a:t>
            </a:r>
            <a:endParaRPr lang="uk-UA" sz="2000" i="1" dirty="0"/>
          </a:p>
        </p:txBody>
      </p:sp>
      <p:graphicFrame>
        <p:nvGraphicFramePr>
          <p:cNvPr id="9" name="Схема 8">
            <a:extLst>
              <a:ext uri="{FF2B5EF4-FFF2-40B4-BE49-F238E27FC236}">
                <a16:creationId xmlns:a16="http://schemas.microsoft.com/office/drawing/2014/main" id="{55D2B36A-BABA-B28E-F4F8-0AEF1D874539}"/>
              </a:ext>
            </a:extLst>
          </p:cNvPr>
          <p:cNvGraphicFramePr/>
          <p:nvPr>
            <p:extLst>
              <p:ext uri="{D42A27DB-BD31-4B8C-83A1-F6EECF244321}">
                <p14:modId xmlns:p14="http://schemas.microsoft.com/office/powerpoint/2010/main" val="135978368"/>
              </p:ext>
            </p:extLst>
          </p:nvPr>
        </p:nvGraphicFramePr>
        <p:xfrm>
          <a:off x="658762" y="3426542"/>
          <a:ext cx="11041626" cy="32695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Группа 1">
            <a:extLst>
              <a:ext uri="{FF2B5EF4-FFF2-40B4-BE49-F238E27FC236}">
                <a16:creationId xmlns:a16="http://schemas.microsoft.com/office/drawing/2014/main" id="{165A9169-B64D-9EEA-871E-5F914B5F8E69}"/>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995A9115-8A2D-8477-1ED1-2FE95B0BC9C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6" name="Рисунок 5">
              <a:extLst>
                <a:ext uri="{FF2B5EF4-FFF2-40B4-BE49-F238E27FC236}">
                  <a16:creationId xmlns:a16="http://schemas.microsoft.com/office/drawing/2014/main" id="{8B52219A-5ABE-34F3-CED4-72F9BD0E95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8" name="Picture 36">
              <a:extLst>
                <a:ext uri="{FF2B5EF4-FFF2-40B4-BE49-F238E27FC236}">
                  <a16:creationId xmlns:a16="http://schemas.microsoft.com/office/drawing/2014/main" id="{5130C9A3-6D5E-245D-D116-35C437D7A1D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Tree>
    <p:extLst>
      <p:ext uri="{BB962C8B-B14F-4D97-AF65-F5344CB8AC3E}">
        <p14:creationId xmlns:p14="http://schemas.microsoft.com/office/powerpoint/2010/main" val="4079991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graphicEl>
                                              <a:dgm id="{9DF9C80E-5A0A-4A72-B422-28CA124799E1}"/>
                                            </p:graphicEl>
                                          </p:spTgt>
                                        </p:tgtEl>
                                        <p:attrNameLst>
                                          <p:attrName>style.visibility</p:attrName>
                                        </p:attrNameLst>
                                      </p:cBhvr>
                                      <p:to>
                                        <p:strVal val="visible"/>
                                      </p:to>
                                    </p:set>
                                    <p:animEffect transition="in" filter="fade">
                                      <p:cBhvr>
                                        <p:cTn id="7" dur="1000"/>
                                        <p:tgtEl>
                                          <p:spTgt spid="9">
                                            <p:graphicEl>
                                              <a:dgm id="{9DF9C80E-5A0A-4A72-B422-28CA124799E1}"/>
                                            </p:graphicEl>
                                          </p:spTgt>
                                        </p:tgtEl>
                                      </p:cBhvr>
                                    </p:animEffect>
                                    <p:anim calcmode="lin" valueType="num">
                                      <p:cBhvr>
                                        <p:cTn id="8" dur="1000" fill="hold"/>
                                        <p:tgtEl>
                                          <p:spTgt spid="9">
                                            <p:graphicEl>
                                              <a:dgm id="{9DF9C80E-5A0A-4A72-B422-28CA124799E1}"/>
                                            </p:graphicEl>
                                          </p:spTgt>
                                        </p:tgtEl>
                                        <p:attrNameLst>
                                          <p:attrName>ppt_x</p:attrName>
                                        </p:attrNameLst>
                                      </p:cBhvr>
                                      <p:tavLst>
                                        <p:tav tm="0">
                                          <p:val>
                                            <p:strVal val="#ppt_x"/>
                                          </p:val>
                                        </p:tav>
                                        <p:tav tm="100000">
                                          <p:val>
                                            <p:strVal val="#ppt_x"/>
                                          </p:val>
                                        </p:tav>
                                      </p:tavLst>
                                    </p:anim>
                                    <p:anim calcmode="lin" valueType="num">
                                      <p:cBhvr>
                                        <p:cTn id="9" dur="1000" fill="hold"/>
                                        <p:tgtEl>
                                          <p:spTgt spid="9">
                                            <p:graphicEl>
                                              <a:dgm id="{9DF9C80E-5A0A-4A72-B422-28CA124799E1}"/>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graphicEl>
                                              <a:dgm id="{2D4E273D-9149-40E8-9420-8FBAD6B988D2}"/>
                                            </p:graphicEl>
                                          </p:spTgt>
                                        </p:tgtEl>
                                        <p:attrNameLst>
                                          <p:attrName>style.visibility</p:attrName>
                                        </p:attrNameLst>
                                      </p:cBhvr>
                                      <p:to>
                                        <p:strVal val="visible"/>
                                      </p:to>
                                    </p:set>
                                    <p:animEffect transition="in" filter="fade">
                                      <p:cBhvr>
                                        <p:cTn id="13" dur="1000"/>
                                        <p:tgtEl>
                                          <p:spTgt spid="9">
                                            <p:graphicEl>
                                              <a:dgm id="{2D4E273D-9149-40E8-9420-8FBAD6B988D2}"/>
                                            </p:graphicEl>
                                          </p:spTgt>
                                        </p:tgtEl>
                                      </p:cBhvr>
                                    </p:animEffect>
                                    <p:anim calcmode="lin" valueType="num">
                                      <p:cBhvr>
                                        <p:cTn id="14" dur="1000" fill="hold"/>
                                        <p:tgtEl>
                                          <p:spTgt spid="9">
                                            <p:graphicEl>
                                              <a:dgm id="{2D4E273D-9149-40E8-9420-8FBAD6B988D2}"/>
                                            </p:graphicEl>
                                          </p:spTgt>
                                        </p:tgtEl>
                                        <p:attrNameLst>
                                          <p:attrName>ppt_x</p:attrName>
                                        </p:attrNameLst>
                                      </p:cBhvr>
                                      <p:tavLst>
                                        <p:tav tm="0">
                                          <p:val>
                                            <p:strVal val="#ppt_x"/>
                                          </p:val>
                                        </p:tav>
                                        <p:tav tm="100000">
                                          <p:val>
                                            <p:strVal val="#ppt_x"/>
                                          </p:val>
                                        </p:tav>
                                      </p:tavLst>
                                    </p:anim>
                                    <p:anim calcmode="lin" valueType="num">
                                      <p:cBhvr>
                                        <p:cTn id="15" dur="1000" fill="hold"/>
                                        <p:tgtEl>
                                          <p:spTgt spid="9">
                                            <p:graphicEl>
                                              <a:dgm id="{2D4E273D-9149-40E8-9420-8FBAD6B988D2}"/>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graphicEl>
                                              <a:dgm id="{C8481941-EC85-4434-AD24-A3460EB2DA7A}"/>
                                            </p:graphicEl>
                                          </p:spTgt>
                                        </p:tgtEl>
                                        <p:attrNameLst>
                                          <p:attrName>style.visibility</p:attrName>
                                        </p:attrNameLst>
                                      </p:cBhvr>
                                      <p:to>
                                        <p:strVal val="visible"/>
                                      </p:to>
                                    </p:set>
                                    <p:animEffect transition="in" filter="fade">
                                      <p:cBhvr>
                                        <p:cTn id="19" dur="1000"/>
                                        <p:tgtEl>
                                          <p:spTgt spid="9">
                                            <p:graphicEl>
                                              <a:dgm id="{C8481941-EC85-4434-AD24-A3460EB2DA7A}"/>
                                            </p:graphicEl>
                                          </p:spTgt>
                                        </p:tgtEl>
                                      </p:cBhvr>
                                    </p:animEffect>
                                    <p:anim calcmode="lin" valueType="num">
                                      <p:cBhvr>
                                        <p:cTn id="20" dur="1000" fill="hold"/>
                                        <p:tgtEl>
                                          <p:spTgt spid="9">
                                            <p:graphicEl>
                                              <a:dgm id="{C8481941-EC85-4434-AD24-A3460EB2DA7A}"/>
                                            </p:graphicEl>
                                          </p:spTgt>
                                        </p:tgtEl>
                                        <p:attrNameLst>
                                          <p:attrName>ppt_x</p:attrName>
                                        </p:attrNameLst>
                                      </p:cBhvr>
                                      <p:tavLst>
                                        <p:tav tm="0">
                                          <p:val>
                                            <p:strVal val="#ppt_x"/>
                                          </p:val>
                                        </p:tav>
                                        <p:tav tm="100000">
                                          <p:val>
                                            <p:strVal val="#ppt_x"/>
                                          </p:val>
                                        </p:tav>
                                      </p:tavLst>
                                    </p:anim>
                                    <p:anim calcmode="lin" valueType="num">
                                      <p:cBhvr>
                                        <p:cTn id="21" dur="1000" fill="hold"/>
                                        <p:tgtEl>
                                          <p:spTgt spid="9">
                                            <p:graphicEl>
                                              <a:dgm id="{C8481941-EC85-4434-AD24-A3460EB2DA7A}"/>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9">
                                            <p:graphicEl>
                                              <a:dgm id="{111358C5-8778-471B-9A55-FF4BD2DCFCD8}"/>
                                            </p:graphicEl>
                                          </p:spTgt>
                                        </p:tgtEl>
                                        <p:attrNameLst>
                                          <p:attrName>style.visibility</p:attrName>
                                        </p:attrNameLst>
                                      </p:cBhvr>
                                      <p:to>
                                        <p:strVal val="visible"/>
                                      </p:to>
                                    </p:set>
                                    <p:animEffect transition="in" filter="fade">
                                      <p:cBhvr>
                                        <p:cTn id="25" dur="1000"/>
                                        <p:tgtEl>
                                          <p:spTgt spid="9">
                                            <p:graphicEl>
                                              <a:dgm id="{111358C5-8778-471B-9A55-FF4BD2DCFCD8}"/>
                                            </p:graphicEl>
                                          </p:spTgt>
                                        </p:tgtEl>
                                      </p:cBhvr>
                                    </p:animEffect>
                                    <p:anim calcmode="lin" valueType="num">
                                      <p:cBhvr>
                                        <p:cTn id="26" dur="1000" fill="hold"/>
                                        <p:tgtEl>
                                          <p:spTgt spid="9">
                                            <p:graphicEl>
                                              <a:dgm id="{111358C5-8778-471B-9A55-FF4BD2DCFCD8}"/>
                                            </p:graphicEl>
                                          </p:spTgt>
                                        </p:tgtEl>
                                        <p:attrNameLst>
                                          <p:attrName>ppt_x</p:attrName>
                                        </p:attrNameLst>
                                      </p:cBhvr>
                                      <p:tavLst>
                                        <p:tav tm="0">
                                          <p:val>
                                            <p:strVal val="#ppt_x"/>
                                          </p:val>
                                        </p:tav>
                                        <p:tav tm="100000">
                                          <p:val>
                                            <p:strVal val="#ppt_x"/>
                                          </p:val>
                                        </p:tav>
                                      </p:tavLst>
                                    </p:anim>
                                    <p:anim calcmode="lin" valueType="num">
                                      <p:cBhvr>
                                        <p:cTn id="27" dur="1000" fill="hold"/>
                                        <p:tgtEl>
                                          <p:spTgt spid="9">
                                            <p:graphicEl>
                                              <a:dgm id="{111358C5-8778-471B-9A55-FF4BD2DCFCD8}"/>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9">
                                            <p:graphicEl>
                                              <a:dgm id="{70580F17-8936-4955-9FF9-CEDCE59E8F24}"/>
                                            </p:graphicEl>
                                          </p:spTgt>
                                        </p:tgtEl>
                                        <p:attrNameLst>
                                          <p:attrName>style.visibility</p:attrName>
                                        </p:attrNameLst>
                                      </p:cBhvr>
                                      <p:to>
                                        <p:strVal val="visible"/>
                                      </p:to>
                                    </p:set>
                                    <p:animEffect transition="in" filter="fade">
                                      <p:cBhvr>
                                        <p:cTn id="31" dur="1000"/>
                                        <p:tgtEl>
                                          <p:spTgt spid="9">
                                            <p:graphicEl>
                                              <a:dgm id="{70580F17-8936-4955-9FF9-CEDCE59E8F24}"/>
                                            </p:graphicEl>
                                          </p:spTgt>
                                        </p:tgtEl>
                                      </p:cBhvr>
                                    </p:animEffect>
                                    <p:anim calcmode="lin" valueType="num">
                                      <p:cBhvr>
                                        <p:cTn id="32" dur="1000" fill="hold"/>
                                        <p:tgtEl>
                                          <p:spTgt spid="9">
                                            <p:graphicEl>
                                              <a:dgm id="{70580F17-8936-4955-9FF9-CEDCE59E8F24}"/>
                                            </p:graphicEl>
                                          </p:spTgt>
                                        </p:tgtEl>
                                        <p:attrNameLst>
                                          <p:attrName>ppt_x</p:attrName>
                                        </p:attrNameLst>
                                      </p:cBhvr>
                                      <p:tavLst>
                                        <p:tav tm="0">
                                          <p:val>
                                            <p:strVal val="#ppt_x"/>
                                          </p:val>
                                        </p:tav>
                                        <p:tav tm="100000">
                                          <p:val>
                                            <p:strVal val="#ppt_x"/>
                                          </p:val>
                                        </p:tav>
                                      </p:tavLst>
                                    </p:anim>
                                    <p:anim calcmode="lin" valueType="num">
                                      <p:cBhvr>
                                        <p:cTn id="33" dur="1000" fill="hold"/>
                                        <p:tgtEl>
                                          <p:spTgt spid="9">
                                            <p:graphicEl>
                                              <a:dgm id="{70580F17-8936-4955-9FF9-CEDCE59E8F24}"/>
                                            </p:graphic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9">
                                            <p:graphicEl>
                                              <a:dgm id="{F3F3A65E-DBED-466E-95C0-EA7D413FA04A}"/>
                                            </p:graphicEl>
                                          </p:spTgt>
                                        </p:tgtEl>
                                        <p:attrNameLst>
                                          <p:attrName>style.visibility</p:attrName>
                                        </p:attrNameLst>
                                      </p:cBhvr>
                                      <p:to>
                                        <p:strVal val="visible"/>
                                      </p:to>
                                    </p:set>
                                    <p:animEffect transition="in" filter="fade">
                                      <p:cBhvr>
                                        <p:cTn id="37" dur="1000"/>
                                        <p:tgtEl>
                                          <p:spTgt spid="9">
                                            <p:graphicEl>
                                              <a:dgm id="{F3F3A65E-DBED-466E-95C0-EA7D413FA04A}"/>
                                            </p:graphicEl>
                                          </p:spTgt>
                                        </p:tgtEl>
                                      </p:cBhvr>
                                    </p:animEffect>
                                    <p:anim calcmode="lin" valueType="num">
                                      <p:cBhvr>
                                        <p:cTn id="38" dur="1000" fill="hold"/>
                                        <p:tgtEl>
                                          <p:spTgt spid="9">
                                            <p:graphicEl>
                                              <a:dgm id="{F3F3A65E-DBED-466E-95C0-EA7D413FA04A}"/>
                                            </p:graphicEl>
                                          </p:spTgt>
                                        </p:tgtEl>
                                        <p:attrNameLst>
                                          <p:attrName>ppt_x</p:attrName>
                                        </p:attrNameLst>
                                      </p:cBhvr>
                                      <p:tavLst>
                                        <p:tav tm="0">
                                          <p:val>
                                            <p:strVal val="#ppt_x"/>
                                          </p:val>
                                        </p:tav>
                                        <p:tav tm="100000">
                                          <p:val>
                                            <p:strVal val="#ppt_x"/>
                                          </p:val>
                                        </p:tav>
                                      </p:tavLst>
                                    </p:anim>
                                    <p:anim calcmode="lin" valueType="num">
                                      <p:cBhvr>
                                        <p:cTn id="39" dur="1000" fill="hold"/>
                                        <p:tgtEl>
                                          <p:spTgt spid="9">
                                            <p:graphicEl>
                                              <a:dgm id="{F3F3A65E-DBED-466E-95C0-EA7D413FA04A}"/>
                                            </p:graphic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9">
                                            <p:graphicEl>
                                              <a:dgm id="{C4CC62F8-3149-46DB-8FB9-F2608D71C678}"/>
                                            </p:graphicEl>
                                          </p:spTgt>
                                        </p:tgtEl>
                                        <p:attrNameLst>
                                          <p:attrName>style.visibility</p:attrName>
                                        </p:attrNameLst>
                                      </p:cBhvr>
                                      <p:to>
                                        <p:strVal val="visible"/>
                                      </p:to>
                                    </p:set>
                                    <p:animEffect transition="in" filter="fade">
                                      <p:cBhvr>
                                        <p:cTn id="43" dur="1000"/>
                                        <p:tgtEl>
                                          <p:spTgt spid="9">
                                            <p:graphicEl>
                                              <a:dgm id="{C4CC62F8-3149-46DB-8FB9-F2608D71C678}"/>
                                            </p:graphicEl>
                                          </p:spTgt>
                                        </p:tgtEl>
                                      </p:cBhvr>
                                    </p:animEffect>
                                    <p:anim calcmode="lin" valueType="num">
                                      <p:cBhvr>
                                        <p:cTn id="44" dur="1000" fill="hold"/>
                                        <p:tgtEl>
                                          <p:spTgt spid="9">
                                            <p:graphicEl>
                                              <a:dgm id="{C4CC62F8-3149-46DB-8FB9-F2608D71C678}"/>
                                            </p:graphicEl>
                                          </p:spTgt>
                                        </p:tgtEl>
                                        <p:attrNameLst>
                                          <p:attrName>ppt_x</p:attrName>
                                        </p:attrNameLst>
                                      </p:cBhvr>
                                      <p:tavLst>
                                        <p:tav tm="0">
                                          <p:val>
                                            <p:strVal val="#ppt_x"/>
                                          </p:val>
                                        </p:tav>
                                        <p:tav tm="100000">
                                          <p:val>
                                            <p:strVal val="#ppt_x"/>
                                          </p:val>
                                        </p:tav>
                                      </p:tavLst>
                                    </p:anim>
                                    <p:anim calcmode="lin" valueType="num">
                                      <p:cBhvr>
                                        <p:cTn id="45" dur="1000" fill="hold"/>
                                        <p:tgtEl>
                                          <p:spTgt spid="9">
                                            <p:graphicEl>
                                              <a:dgm id="{C4CC62F8-3149-46DB-8FB9-F2608D71C678}"/>
                                            </p:graphic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9">
                                            <p:graphicEl>
                                              <a:dgm id="{6D680B06-332F-4A8A-BB0D-97FBCAC3CC16}"/>
                                            </p:graphicEl>
                                          </p:spTgt>
                                        </p:tgtEl>
                                        <p:attrNameLst>
                                          <p:attrName>style.visibility</p:attrName>
                                        </p:attrNameLst>
                                      </p:cBhvr>
                                      <p:to>
                                        <p:strVal val="visible"/>
                                      </p:to>
                                    </p:set>
                                    <p:animEffect transition="in" filter="fade">
                                      <p:cBhvr>
                                        <p:cTn id="49" dur="1000"/>
                                        <p:tgtEl>
                                          <p:spTgt spid="9">
                                            <p:graphicEl>
                                              <a:dgm id="{6D680B06-332F-4A8A-BB0D-97FBCAC3CC16}"/>
                                            </p:graphicEl>
                                          </p:spTgt>
                                        </p:tgtEl>
                                      </p:cBhvr>
                                    </p:animEffect>
                                    <p:anim calcmode="lin" valueType="num">
                                      <p:cBhvr>
                                        <p:cTn id="50" dur="1000" fill="hold"/>
                                        <p:tgtEl>
                                          <p:spTgt spid="9">
                                            <p:graphicEl>
                                              <a:dgm id="{6D680B06-332F-4A8A-BB0D-97FBCAC3CC16}"/>
                                            </p:graphicEl>
                                          </p:spTgt>
                                        </p:tgtEl>
                                        <p:attrNameLst>
                                          <p:attrName>ppt_x</p:attrName>
                                        </p:attrNameLst>
                                      </p:cBhvr>
                                      <p:tavLst>
                                        <p:tav tm="0">
                                          <p:val>
                                            <p:strVal val="#ppt_x"/>
                                          </p:val>
                                        </p:tav>
                                        <p:tav tm="100000">
                                          <p:val>
                                            <p:strVal val="#ppt_x"/>
                                          </p:val>
                                        </p:tav>
                                      </p:tavLst>
                                    </p:anim>
                                    <p:anim calcmode="lin" valueType="num">
                                      <p:cBhvr>
                                        <p:cTn id="51" dur="1000" fill="hold"/>
                                        <p:tgtEl>
                                          <p:spTgt spid="9">
                                            <p:graphicEl>
                                              <a:dgm id="{6D680B06-332F-4A8A-BB0D-97FBCAC3CC1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1031240" y="1168518"/>
            <a:ext cx="10515600" cy="813435"/>
          </a:xfrm>
        </p:spPr>
        <p:txBody>
          <a:bodyPr>
            <a:noAutofit/>
          </a:bodyPr>
          <a:lstStyle/>
          <a:p>
            <a:pPr algn="ctr"/>
            <a:r>
              <a:rPr lang="uk-UA" sz="3600" dirty="0">
                <a:solidFill>
                  <a:srgbClr val="002E6C"/>
                </a:solidFill>
                <a:latin typeface="Arial" panose="020B0604020202020204" pitchFamily="34" charset="0"/>
                <a:ea typeface="Open Sans SemiBold" panose="020B0604020202020204" pitchFamily="34" charset="0"/>
                <a:cs typeface="Arial" panose="020B0604020202020204" pitchFamily="34" charset="0"/>
              </a:rPr>
              <a:t>Викуп  - права постійного користування </a:t>
            </a:r>
          </a:p>
        </p:txBody>
      </p:sp>
      <p:sp>
        <p:nvSpPr>
          <p:cNvPr id="5" name="Объект 15">
            <a:extLst>
              <a:ext uri="{FF2B5EF4-FFF2-40B4-BE49-F238E27FC236}">
                <a16:creationId xmlns:a16="http://schemas.microsoft.com/office/drawing/2014/main" id="{215869BD-7972-4436-1086-D59492E09E8C}"/>
              </a:ext>
            </a:extLst>
          </p:cNvPr>
          <p:cNvSpPr>
            <a:spLocks noGrp="1"/>
          </p:cNvSpPr>
          <p:nvPr>
            <p:ph idx="1"/>
          </p:nvPr>
        </p:nvSpPr>
        <p:spPr>
          <a:xfrm>
            <a:off x="157317" y="3843345"/>
            <a:ext cx="5481483" cy="309254"/>
          </a:xfrm>
        </p:spPr>
        <p:txBody>
          <a:bodyPr>
            <a:normAutofit fontScale="70000" lnSpcReduction="20000"/>
          </a:bodyPr>
          <a:lstStyle/>
          <a:p>
            <a:pPr marL="0" indent="0">
              <a:buNone/>
            </a:pPr>
            <a:r>
              <a:rPr lang="uk-UA" sz="2900" i="1" u="none" strike="noStrike" dirty="0">
                <a:solidFill>
                  <a:srgbClr val="333333"/>
                </a:solidFill>
                <a:effectLst/>
                <a:latin typeface="Times New Roman" panose="02020603050405020304" pitchFamily="18" charset="0"/>
              </a:rPr>
              <a:t>Пункт 6</a:t>
            </a:r>
            <a:r>
              <a:rPr lang="uk-UA" sz="2900" i="1" u="none" strike="noStrike" baseline="30000" dirty="0">
                <a:solidFill>
                  <a:srgbClr val="333333"/>
                </a:solidFill>
                <a:effectLst/>
                <a:latin typeface="Times New Roman" panose="02020603050405020304" pitchFamily="18" charset="0"/>
              </a:rPr>
              <a:t>1 </a:t>
            </a:r>
            <a:r>
              <a:rPr lang="uk-UA" sz="2900" i="1" u="none" strike="noStrike" dirty="0">
                <a:solidFill>
                  <a:srgbClr val="333333"/>
                </a:solidFill>
                <a:effectLst/>
                <a:latin typeface="Times New Roman" panose="02020603050405020304" pitchFamily="18" charset="0"/>
              </a:rPr>
              <a:t>розділу Х </a:t>
            </a:r>
            <a:r>
              <a:rPr lang="uk-UA" sz="2900" i="1" dirty="0">
                <a:solidFill>
                  <a:srgbClr val="333333"/>
                </a:solidFill>
                <a:latin typeface="Times New Roman" panose="02020603050405020304" pitchFamily="18" charset="0"/>
              </a:rPr>
              <a:t>Перехідні положення ЗКУ</a:t>
            </a:r>
          </a:p>
          <a:p>
            <a:pPr marL="0" indent="0">
              <a:buNone/>
            </a:pPr>
            <a:endParaRPr lang="uk-UA" sz="2000" i="1" dirty="0"/>
          </a:p>
        </p:txBody>
      </p:sp>
      <p:sp>
        <p:nvSpPr>
          <p:cNvPr id="6" name="Полилиния: фигура 5">
            <a:extLst>
              <a:ext uri="{FF2B5EF4-FFF2-40B4-BE49-F238E27FC236}">
                <a16:creationId xmlns:a16="http://schemas.microsoft.com/office/drawing/2014/main" id="{22155E51-E1F9-1735-8510-14445D49624C}"/>
              </a:ext>
            </a:extLst>
          </p:cNvPr>
          <p:cNvSpPr/>
          <p:nvPr/>
        </p:nvSpPr>
        <p:spPr>
          <a:xfrm>
            <a:off x="462874" y="2314160"/>
            <a:ext cx="3305724" cy="1335565"/>
          </a:xfrm>
          <a:custGeom>
            <a:avLst/>
            <a:gdLst>
              <a:gd name="connsiteX0" fmla="*/ 0 w 3305724"/>
              <a:gd name="connsiteY0" fmla="*/ 0 h 1652862"/>
              <a:gd name="connsiteX1" fmla="*/ 3305724 w 3305724"/>
              <a:gd name="connsiteY1" fmla="*/ 0 h 1652862"/>
              <a:gd name="connsiteX2" fmla="*/ 3305724 w 3305724"/>
              <a:gd name="connsiteY2" fmla="*/ 1652862 h 1652862"/>
              <a:gd name="connsiteX3" fmla="*/ 0 w 3305724"/>
              <a:gd name="connsiteY3" fmla="*/ 1652862 h 1652862"/>
              <a:gd name="connsiteX4" fmla="*/ 0 w 3305724"/>
              <a:gd name="connsiteY4" fmla="*/ 0 h 165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724" h="1652862">
                <a:moveTo>
                  <a:pt x="0" y="0"/>
                </a:moveTo>
                <a:lnTo>
                  <a:pt x="3305724" y="0"/>
                </a:lnTo>
                <a:lnTo>
                  <a:pt x="3305724" y="1652862"/>
                </a:lnTo>
                <a:lnTo>
                  <a:pt x="0" y="1652862"/>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uk-UA" sz="1600" b="1" dirty="0">
                <a:latin typeface="Arial" panose="020B0604020202020204" pitchFamily="34" charset="0"/>
                <a:cs typeface="Arial" panose="020B0604020202020204" pitchFamily="34" charset="0"/>
              </a:rPr>
              <a:t>Громадяни України</a:t>
            </a:r>
          </a:p>
          <a:p>
            <a:pPr marL="0" lvl="0" indent="0" algn="ctr" defTabSz="622300">
              <a:lnSpc>
                <a:spcPct val="90000"/>
              </a:lnSpc>
              <a:spcBef>
                <a:spcPct val="0"/>
              </a:spcBef>
              <a:spcAft>
                <a:spcPct val="35000"/>
              </a:spcAft>
              <a:buNone/>
            </a:pPr>
            <a:r>
              <a:rPr lang="uk-UA" sz="1400" kern="1200" dirty="0">
                <a:latin typeface="Arial" panose="020B0604020202020204" pitchFamily="34" charset="0"/>
                <a:cs typeface="Arial" panose="020B0604020202020204" pitchFamily="34" charset="0"/>
              </a:rPr>
              <a:t> </a:t>
            </a:r>
            <a:r>
              <a:rPr lang="uk-UA" sz="1400" i="1" kern="1200" dirty="0">
                <a:latin typeface="Arial" panose="020B0604020202020204" pitchFamily="34" charset="0"/>
                <a:cs typeface="Arial" panose="020B0604020202020204" pitchFamily="34" charset="0"/>
              </a:rPr>
              <a:t>яким належить право постійного користування, право довічного успадкованого володіння земельною ділянкою державної чи комунальної власності </a:t>
            </a:r>
          </a:p>
        </p:txBody>
      </p:sp>
      <p:sp>
        <p:nvSpPr>
          <p:cNvPr id="8" name="Полилиния: фигура 7">
            <a:extLst>
              <a:ext uri="{FF2B5EF4-FFF2-40B4-BE49-F238E27FC236}">
                <a16:creationId xmlns:a16="http://schemas.microsoft.com/office/drawing/2014/main" id="{2BDB4A47-7600-7DDE-DE2A-CE962F591E4F}"/>
              </a:ext>
            </a:extLst>
          </p:cNvPr>
          <p:cNvSpPr/>
          <p:nvPr/>
        </p:nvSpPr>
        <p:spPr>
          <a:xfrm>
            <a:off x="4462801" y="2314160"/>
            <a:ext cx="3305724" cy="1335565"/>
          </a:xfrm>
          <a:custGeom>
            <a:avLst/>
            <a:gdLst>
              <a:gd name="connsiteX0" fmla="*/ 0 w 3305724"/>
              <a:gd name="connsiteY0" fmla="*/ 0 h 1652862"/>
              <a:gd name="connsiteX1" fmla="*/ 3305724 w 3305724"/>
              <a:gd name="connsiteY1" fmla="*/ 0 h 1652862"/>
              <a:gd name="connsiteX2" fmla="*/ 3305724 w 3305724"/>
              <a:gd name="connsiteY2" fmla="*/ 1652862 h 1652862"/>
              <a:gd name="connsiteX3" fmla="*/ 0 w 3305724"/>
              <a:gd name="connsiteY3" fmla="*/ 1652862 h 1652862"/>
              <a:gd name="connsiteX4" fmla="*/ 0 w 3305724"/>
              <a:gd name="connsiteY4" fmla="*/ 0 h 165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724" h="1652862">
                <a:moveTo>
                  <a:pt x="0" y="0"/>
                </a:moveTo>
                <a:lnTo>
                  <a:pt x="3305724" y="0"/>
                </a:lnTo>
                <a:lnTo>
                  <a:pt x="3305724" y="1652862"/>
                </a:lnTo>
                <a:lnTo>
                  <a:pt x="0" y="1652862"/>
                </a:lnTo>
                <a:lnTo>
                  <a:pt x="0" y="0"/>
                </a:lnTo>
                <a:close/>
              </a:path>
            </a:pathLst>
          </a:custGeom>
          <a:solidFill>
            <a:srgbClr val="7030A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uk-UA" sz="1600" b="1" dirty="0">
                <a:latin typeface="Arial" panose="020B0604020202020204" pitchFamily="34" charset="0"/>
                <a:cs typeface="Arial" panose="020B0604020202020204" pitchFamily="34" charset="0"/>
              </a:rPr>
              <a:t>Юридичні особи</a:t>
            </a:r>
          </a:p>
          <a:p>
            <a:pPr marL="0" lvl="0" indent="0" algn="ctr" defTabSz="622300">
              <a:lnSpc>
                <a:spcPct val="90000"/>
              </a:lnSpc>
              <a:spcBef>
                <a:spcPct val="0"/>
              </a:spcBef>
              <a:spcAft>
                <a:spcPct val="35000"/>
              </a:spcAft>
              <a:buNone/>
            </a:pPr>
            <a:r>
              <a:rPr lang="uk-UA" sz="1400" i="1" kern="1200" dirty="0">
                <a:latin typeface="Arial" panose="020B0604020202020204" pitchFamily="34" charset="0"/>
                <a:cs typeface="Arial" panose="020B0604020202020204" pitchFamily="34" charset="0"/>
              </a:rPr>
              <a:t> яким на 19.11.2022 належало право постійного користування, та які відповідно до статті 92 ЗКУ не можуть набувати земельні ділянки на праві постійного користування</a:t>
            </a:r>
            <a:r>
              <a:rPr lang="ru-RU" sz="1400" i="1" kern="1200" dirty="0">
                <a:latin typeface="Arial" panose="020B0604020202020204" pitchFamily="34" charset="0"/>
                <a:cs typeface="Arial" panose="020B0604020202020204" pitchFamily="34" charset="0"/>
              </a:rPr>
              <a:t> </a:t>
            </a:r>
            <a:endParaRPr lang="uk-UA" sz="1400" i="1" kern="1200" dirty="0">
              <a:latin typeface="Arial" panose="020B0604020202020204" pitchFamily="34" charset="0"/>
              <a:cs typeface="Arial" panose="020B0604020202020204" pitchFamily="34" charset="0"/>
            </a:endParaRPr>
          </a:p>
        </p:txBody>
      </p:sp>
      <p:sp>
        <p:nvSpPr>
          <p:cNvPr id="9" name="Полилиния: фигура 8">
            <a:extLst>
              <a:ext uri="{FF2B5EF4-FFF2-40B4-BE49-F238E27FC236}">
                <a16:creationId xmlns:a16="http://schemas.microsoft.com/office/drawing/2014/main" id="{71860E08-C4E2-91DB-3622-9604AE551804}"/>
              </a:ext>
            </a:extLst>
          </p:cNvPr>
          <p:cNvSpPr/>
          <p:nvPr/>
        </p:nvSpPr>
        <p:spPr>
          <a:xfrm>
            <a:off x="8462728" y="2314160"/>
            <a:ext cx="3305724" cy="1335565"/>
          </a:xfrm>
          <a:custGeom>
            <a:avLst/>
            <a:gdLst>
              <a:gd name="connsiteX0" fmla="*/ 0 w 3305724"/>
              <a:gd name="connsiteY0" fmla="*/ 0 h 1652862"/>
              <a:gd name="connsiteX1" fmla="*/ 3305724 w 3305724"/>
              <a:gd name="connsiteY1" fmla="*/ 0 h 1652862"/>
              <a:gd name="connsiteX2" fmla="*/ 3305724 w 3305724"/>
              <a:gd name="connsiteY2" fmla="*/ 1652862 h 1652862"/>
              <a:gd name="connsiteX3" fmla="*/ 0 w 3305724"/>
              <a:gd name="connsiteY3" fmla="*/ 1652862 h 1652862"/>
              <a:gd name="connsiteX4" fmla="*/ 0 w 3305724"/>
              <a:gd name="connsiteY4" fmla="*/ 0 h 165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724" h="1652862">
                <a:moveTo>
                  <a:pt x="0" y="0"/>
                </a:moveTo>
                <a:lnTo>
                  <a:pt x="3305724" y="0"/>
                </a:lnTo>
                <a:lnTo>
                  <a:pt x="3305724" y="1652862"/>
                </a:lnTo>
                <a:lnTo>
                  <a:pt x="0" y="1652862"/>
                </a:lnTo>
                <a:lnTo>
                  <a:pt x="0" y="0"/>
                </a:lnTo>
                <a:close/>
              </a:path>
            </a:pathLst>
          </a:custGeom>
          <a:solidFill>
            <a:srgbClr val="00206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uk-UA" sz="1600" b="1" dirty="0">
                <a:latin typeface="Arial" panose="020B0604020202020204" pitchFamily="34" charset="0"/>
                <a:cs typeface="Arial" panose="020B0604020202020204" pitchFamily="34" charset="0"/>
              </a:rPr>
              <a:t>О</a:t>
            </a:r>
            <a:r>
              <a:rPr lang="uk-UA" sz="1600" b="1" kern="1200" dirty="0">
                <a:latin typeface="Arial" panose="020B0604020202020204" pitchFamily="34" charset="0"/>
                <a:cs typeface="Arial" panose="020B0604020202020204" pitchFamily="34" charset="0"/>
              </a:rPr>
              <a:t>рендарі земельних ділянок</a:t>
            </a:r>
          </a:p>
          <a:p>
            <a:pPr marL="0" lvl="0" indent="0" algn="ctr" defTabSz="622300">
              <a:lnSpc>
                <a:spcPct val="90000"/>
              </a:lnSpc>
              <a:spcBef>
                <a:spcPct val="0"/>
              </a:spcBef>
              <a:spcAft>
                <a:spcPct val="35000"/>
              </a:spcAft>
              <a:buNone/>
            </a:pPr>
            <a:r>
              <a:rPr lang="uk-UA" sz="1400" i="1" kern="1200" dirty="0">
                <a:latin typeface="Arial" panose="020B0604020202020204" pitchFamily="34" charset="0"/>
                <a:cs typeface="Arial" panose="020B0604020202020204" pitchFamily="34" charset="0"/>
              </a:rPr>
              <a:t>які набули право оренди земельних ділянок для ведення селянського (фермерського) господарства шляхом переоформлення права постійного користування</a:t>
            </a:r>
          </a:p>
        </p:txBody>
      </p:sp>
      <p:sp>
        <p:nvSpPr>
          <p:cNvPr id="10" name="Прямоугольник 9">
            <a:extLst>
              <a:ext uri="{FF2B5EF4-FFF2-40B4-BE49-F238E27FC236}">
                <a16:creationId xmlns:a16="http://schemas.microsoft.com/office/drawing/2014/main" id="{486F9124-E1DF-99EB-3F48-2F175E58932A}"/>
              </a:ext>
            </a:extLst>
          </p:cNvPr>
          <p:cNvSpPr/>
          <p:nvPr/>
        </p:nvSpPr>
        <p:spPr>
          <a:xfrm>
            <a:off x="244392" y="1935697"/>
            <a:ext cx="7748142" cy="1859931"/>
          </a:xfrm>
          <a:prstGeom prst="rect">
            <a:avLst/>
          </a:prstGeom>
          <a:noFill/>
          <a:ln w="28575">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TextBox 15">
            <a:extLst>
              <a:ext uri="{FF2B5EF4-FFF2-40B4-BE49-F238E27FC236}">
                <a16:creationId xmlns:a16="http://schemas.microsoft.com/office/drawing/2014/main" id="{704055AE-9D02-56C7-9E6E-F017BFBFE630}"/>
              </a:ext>
            </a:extLst>
          </p:cNvPr>
          <p:cNvSpPr txBox="1"/>
          <p:nvPr/>
        </p:nvSpPr>
        <p:spPr>
          <a:xfrm>
            <a:off x="244390" y="1921768"/>
            <a:ext cx="7748142" cy="400110"/>
          </a:xfrm>
          <a:prstGeom prst="rect">
            <a:avLst/>
          </a:prstGeom>
          <a:noFill/>
        </p:spPr>
        <p:txBody>
          <a:bodyPr wrap="square">
            <a:spAutoFit/>
          </a:bodyPr>
          <a:lstStyle/>
          <a:p>
            <a:pPr algn="ctr"/>
            <a:r>
              <a:rPr lang="uk-UA" sz="2000" i="1" dirty="0">
                <a:latin typeface="Arial" panose="020B0604020202020204" pitchFamily="34" charset="0"/>
                <a:cs typeface="Arial" panose="020B0604020202020204" pitchFamily="34" charset="0"/>
              </a:rPr>
              <a:t>Право постійного користування</a:t>
            </a:r>
          </a:p>
        </p:txBody>
      </p:sp>
      <p:sp>
        <p:nvSpPr>
          <p:cNvPr id="17" name="Прямоугольник 16">
            <a:extLst>
              <a:ext uri="{FF2B5EF4-FFF2-40B4-BE49-F238E27FC236}">
                <a16:creationId xmlns:a16="http://schemas.microsoft.com/office/drawing/2014/main" id="{4C357634-AD9A-F215-D1E8-62D2958F6A96}"/>
              </a:ext>
            </a:extLst>
          </p:cNvPr>
          <p:cNvSpPr/>
          <p:nvPr/>
        </p:nvSpPr>
        <p:spPr>
          <a:xfrm>
            <a:off x="244390" y="4820599"/>
            <a:ext cx="11829621" cy="1887867"/>
          </a:xfrm>
          <a:prstGeom prst="rect">
            <a:avLst/>
          </a:prstGeom>
          <a:noFill/>
          <a:ln w="28575">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accent2">
                  <a:lumMod val="75000"/>
                </a:schemeClr>
              </a:solidFill>
            </a:endParaRPr>
          </a:p>
        </p:txBody>
      </p:sp>
      <p:sp>
        <p:nvSpPr>
          <p:cNvPr id="18" name="TextBox 17">
            <a:extLst>
              <a:ext uri="{FF2B5EF4-FFF2-40B4-BE49-F238E27FC236}">
                <a16:creationId xmlns:a16="http://schemas.microsoft.com/office/drawing/2014/main" id="{DC483855-E263-8B29-8353-724DCB9DFC41}"/>
              </a:ext>
            </a:extLst>
          </p:cNvPr>
          <p:cNvSpPr txBox="1"/>
          <p:nvPr/>
        </p:nvSpPr>
        <p:spPr>
          <a:xfrm>
            <a:off x="176980" y="4824529"/>
            <a:ext cx="11829621" cy="400110"/>
          </a:xfrm>
          <a:prstGeom prst="rect">
            <a:avLst/>
          </a:prstGeom>
          <a:noFill/>
        </p:spPr>
        <p:txBody>
          <a:bodyPr wrap="square">
            <a:spAutoFit/>
          </a:bodyPr>
          <a:lstStyle/>
          <a:p>
            <a:pPr algn="r"/>
            <a:r>
              <a:rPr lang="uk-UA" sz="2000" i="1" dirty="0">
                <a:latin typeface="Arial" panose="020B0604020202020204" pitchFamily="34" charset="0"/>
                <a:cs typeface="Arial" panose="020B0604020202020204" pitchFamily="34" charset="0"/>
              </a:rPr>
              <a:t>Право власності</a:t>
            </a:r>
          </a:p>
        </p:txBody>
      </p:sp>
      <p:sp>
        <p:nvSpPr>
          <p:cNvPr id="19" name="Полилиния: фигура 18">
            <a:extLst>
              <a:ext uri="{FF2B5EF4-FFF2-40B4-BE49-F238E27FC236}">
                <a16:creationId xmlns:a16="http://schemas.microsoft.com/office/drawing/2014/main" id="{2620F329-A8E9-FD33-2E6F-1D546F5DB3F7}"/>
              </a:ext>
            </a:extLst>
          </p:cNvPr>
          <p:cNvSpPr/>
          <p:nvPr/>
        </p:nvSpPr>
        <p:spPr>
          <a:xfrm>
            <a:off x="12462655" y="2314159"/>
            <a:ext cx="5466080" cy="1335565"/>
          </a:xfrm>
          <a:custGeom>
            <a:avLst/>
            <a:gdLst>
              <a:gd name="connsiteX0" fmla="*/ 0 w 3305724"/>
              <a:gd name="connsiteY0" fmla="*/ 0 h 1652862"/>
              <a:gd name="connsiteX1" fmla="*/ 3305724 w 3305724"/>
              <a:gd name="connsiteY1" fmla="*/ 0 h 1652862"/>
              <a:gd name="connsiteX2" fmla="*/ 3305724 w 3305724"/>
              <a:gd name="connsiteY2" fmla="*/ 1652862 h 1652862"/>
              <a:gd name="connsiteX3" fmla="*/ 0 w 3305724"/>
              <a:gd name="connsiteY3" fmla="*/ 1652862 h 1652862"/>
              <a:gd name="connsiteX4" fmla="*/ 0 w 3305724"/>
              <a:gd name="connsiteY4" fmla="*/ 0 h 165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724" h="1652862">
                <a:moveTo>
                  <a:pt x="0" y="0"/>
                </a:moveTo>
                <a:lnTo>
                  <a:pt x="3305724" y="0"/>
                </a:lnTo>
                <a:lnTo>
                  <a:pt x="3305724" y="1652862"/>
                </a:lnTo>
                <a:lnTo>
                  <a:pt x="0" y="1652862"/>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uk-UA" sz="1600" b="1" dirty="0">
                <a:latin typeface="Arial" panose="020B0604020202020204" pitchFamily="34" charset="0"/>
                <a:cs typeface="Arial" panose="020B0604020202020204" pitchFamily="34" charset="0"/>
              </a:rPr>
              <a:t>Особи</a:t>
            </a:r>
          </a:p>
          <a:p>
            <a:pPr marL="0" lvl="0" indent="0" algn="ctr" defTabSz="622300">
              <a:lnSpc>
                <a:spcPct val="90000"/>
              </a:lnSpc>
              <a:spcBef>
                <a:spcPct val="0"/>
              </a:spcBef>
              <a:spcAft>
                <a:spcPct val="35000"/>
              </a:spcAft>
              <a:buNone/>
            </a:pPr>
            <a:r>
              <a:rPr lang="uk-UA" sz="1400" i="1" kern="1200" dirty="0">
                <a:latin typeface="Arial" panose="020B0604020202020204" pitchFamily="34" charset="0"/>
                <a:cs typeface="Arial" panose="020B0604020202020204" pitchFamily="34" charset="0"/>
              </a:rPr>
              <a:t> які відповідно до статті 92 ЗКУ </a:t>
            </a:r>
            <a:r>
              <a:rPr lang="uk-UA" sz="1400" i="1" u="sng" kern="1200" dirty="0">
                <a:latin typeface="Arial" panose="020B0604020202020204" pitchFamily="34" charset="0"/>
                <a:cs typeface="Arial" panose="020B0604020202020204" pitchFamily="34" charset="0"/>
              </a:rPr>
              <a:t>мають право </a:t>
            </a:r>
            <a:r>
              <a:rPr lang="uk-UA" sz="1400" i="1" kern="1200" dirty="0">
                <a:latin typeface="Arial" panose="020B0604020202020204" pitchFamily="34" charset="0"/>
                <a:cs typeface="Arial" panose="020B0604020202020204" pitchFamily="34" charset="0"/>
              </a:rPr>
              <a:t>набувати земельні ділянки на праві постійного користування</a:t>
            </a:r>
            <a:r>
              <a:rPr lang="ru-RU" sz="1400" i="1" kern="1200" dirty="0">
                <a:latin typeface="Arial" panose="020B0604020202020204" pitchFamily="34" charset="0"/>
                <a:cs typeface="Arial" panose="020B0604020202020204" pitchFamily="34" charset="0"/>
              </a:rPr>
              <a:t> </a:t>
            </a:r>
            <a:endParaRPr lang="uk-UA" sz="1400" i="1" kern="1200" dirty="0">
              <a:latin typeface="Arial" panose="020B0604020202020204" pitchFamily="34" charset="0"/>
              <a:cs typeface="Arial" panose="020B0604020202020204" pitchFamily="34" charset="0"/>
            </a:endParaRPr>
          </a:p>
        </p:txBody>
      </p:sp>
      <p:sp>
        <p:nvSpPr>
          <p:cNvPr id="22" name="Прямоугольник 21">
            <a:extLst>
              <a:ext uri="{FF2B5EF4-FFF2-40B4-BE49-F238E27FC236}">
                <a16:creationId xmlns:a16="http://schemas.microsoft.com/office/drawing/2014/main" id="{CD68E399-B426-D6CF-9A42-5D1944F2B2C6}"/>
              </a:ext>
            </a:extLst>
          </p:cNvPr>
          <p:cNvSpPr/>
          <p:nvPr/>
        </p:nvSpPr>
        <p:spPr>
          <a:xfrm>
            <a:off x="244390" y="4167970"/>
            <a:ext cx="11829620" cy="51275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uk-UA" dirty="0">
                <a:latin typeface="Arial" panose="020B0604020202020204" pitchFamily="34" charset="0"/>
                <a:cs typeface="Arial" panose="020B0604020202020204" pitchFamily="34" charset="0"/>
              </a:rPr>
              <a:t>Мають право на купівлю таких земельних ділянок без проведення земельних торгів! </a:t>
            </a:r>
          </a:p>
        </p:txBody>
      </p:sp>
      <p:grpSp>
        <p:nvGrpSpPr>
          <p:cNvPr id="23" name="Группа 22">
            <a:extLst>
              <a:ext uri="{FF2B5EF4-FFF2-40B4-BE49-F238E27FC236}">
                <a16:creationId xmlns:a16="http://schemas.microsoft.com/office/drawing/2014/main" id="{F9968603-B973-9D58-C5AC-7EC88B06F4E8}"/>
              </a:ext>
            </a:extLst>
          </p:cNvPr>
          <p:cNvGrpSpPr/>
          <p:nvPr/>
        </p:nvGrpSpPr>
        <p:grpSpPr>
          <a:xfrm>
            <a:off x="157316" y="-7665"/>
            <a:ext cx="11703891" cy="1749742"/>
            <a:chOff x="157316" y="-7665"/>
            <a:chExt cx="11703891" cy="1749742"/>
          </a:xfrm>
        </p:grpSpPr>
        <p:pic>
          <p:nvPicPr>
            <p:cNvPr id="24" name="Picture 7">
              <a:extLst>
                <a:ext uri="{FF2B5EF4-FFF2-40B4-BE49-F238E27FC236}">
                  <a16:creationId xmlns:a16="http://schemas.microsoft.com/office/drawing/2014/main" id="{3EF43439-B643-6239-BC9C-A38FECAA00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25" name="Рисунок 24">
              <a:extLst>
                <a:ext uri="{FF2B5EF4-FFF2-40B4-BE49-F238E27FC236}">
                  <a16:creationId xmlns:a16="http://schemas.microsoft.com/office/drawing/2014/main" id="{09AECED6-2F4A-A6CB-9913-1AD28A3A2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26" name="Picture 36">
              <a:extLst>
                <a:ext uri="{FF2B5EF4-FFF2-40B4-BE49-F238E27FC236}">
                  <a16:creationId xmlns:a16="http://schemas.microsoft.com/office/drawing/2014/main" id="{CC20419B-0B16-0081-7112-91A60906C6D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Tree>
    <p:extLst>
      <p:ext uri="{BB962C8B-B14F-4D97-AF65-F5344CB8AC3E}">
        <p14:creationId xmlns:p14="http://schemas.microsoft.com/office/powerpoint/2010/main" val="4181993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9167E-6 -2.22222E-6 L -0.00104 0.43056 " pathEditMode="relative" rAng="0" ptsTypes="AA">
                                      <p:cBhvr>
                                        <p:cTn id="6" dur="2000" fill="hold"/>
                                        <p:tgtEl>
                                          <p:spTgt spid="6"/>
                                        </p:tgtEl>
                                        <p:attrNameLst>
                                          <p:attrName>ppt_x</p:attrName>
                                          <p:attrName>ppt_y</p:attrName>
                                        </p:attrNameLst>
                                      </p:cBhvr>
                                      <p:rCtr x="-52" y="21528"/>
                                    </p:animMotion>
                                  </p:childTnLst>
                                </p:cTn>
                              </p:par>
                              <p:par>
                                <p:cTn id="7" presetID="1" presetClass="emph" presetSubtype="2" fill="hold" nodeType="withEffect">
                                  <p:stCondLst>
                                    <p:cond delay="0"/>
                                  </p:stCondLst>
                                  <p:childTnLst>
                                    <p:animClr clrSpc="rgb" dir="cw">
                                      <p:cBhvr>
                                        <p:cTn id="8" dur="2000" fill="hold"/>
                                        <p:tgtEl>
                                          <p:spTgt spid="6"/>
                                        </p:tgtEl>
                                        <p:attrNameLst>
                                          <p:attrName>fillcolor</p:attrName>
                                        </p:attrNameLst>
                                      </p:cBhvr>
                                      <p:to>
                                        <a:srgbClr val="C55A11"/>
                                      </p:to>
                                    </p:animClr>
                                    <p:set>
                                      <p:cBhvr>
                                        <p:cTn id="9" dur="2000" fill="hold"/>
                                        <p:tgtEl>
                                          <p:spTgt spid="6"/>
                                        </p:tgtEl>
                                        <p:attrNameLst>
                                          <p:attrName>fill.type</p:attrName>
                                        </p:attrNameLst>
                                      </p:cBhvr>
                                      <p:to>
                                        <p:strVal val="solid"/>
                                      </p:to>
                                    </p:set>
                                    <p:set>
                                      <p:cBhvr>
                                        <p:cTn id="10" dur="2000" fill="hold"/>
                                        <p:tgtEl>
                                          <p:spTgt spid="6"/>
                                        </p:tgtEl>
                                        <p:attrNameLst>
                                          <p:attrName>fill.on</p:attrName>
                                        </p:attrNameLst>
                                      </p:cBhvr>
                                      <p:to>
                                        <p:strVal val="true"/>
                                      </p:to>
                                    </p:set>
                                  </p:childTnLst>
                                </p:cTn>
                              </p:par>
                            </p:childTnLst>
                          </p:cTn>
                        </p:par>
                        <p:par>
                          <p:cTn id="11" fill="hold">
                            <p:stCondLst>
                              <p:cond delay="2000"/>
                            </p:stCondLst>
                            <p:childTnLst>
                              <p:par>
                                <p:cTn id="12" presetID="42" presetClass="path" presetSubtype="0" accel="50000" decel="50000" fill="hold" grpId="0" nodeType="afterEffect">
                                  <p:stCondLst>
                                    <p:cond delay="0"/>
                                  </p:stCondLst>
                                  <p:childTnLst>
                                    <p:animMotion origin="layout" path="M -2.5E-6 -2.22222E-6 L -0.00156 0.42755 " pathEditMode="relative" rAng="0" ptsTypes="AA">
                                      <p:cBhvr>
                                        <p:cTn id="13" dur="2000" fill="hold"/>
                                        <p:tgtEl>
                                          <p:spTgt spid="8"/>
                                        </p:tgtEl>
                                        <p:attrNameLst>
                                          <p:attrName>ppt_x</p:attrName>
                                          <p:attrName>ppt_y</p:attrName>
                                        </p:attrNameLst>
                                      </p:cBhvr>
                                      <p:rCtr x="-78" y="21366"/>
                                    </p:animMotion>
                                  </p:childTnLst>
                                </p:cTn>
                              </p:par>
                              <p:par>
                                <p:cTn id="14" presetID="1" presetClass="emph" presetSubtype="2" fill="hold" nodeType="withEffect">
                                  <p:stCondLst>
                                    <p:cond delay="0"/>
                                  </p:stCondLst>
                                  <p:childTnLst>
                                    <p:animClr clrSpc="rgb" dir="cw">
                                      <p:cBhvr>
                                        <p:cTn id="15" dur="2000" fill="hold"/>
                                        <p:tgtEl>
                                          <p:spTgt spid="8"/>
                                        </p:tgtEl>
                                        <p:attrNameLst>
                                          <p:attrName>fillcolor</p:attrName>
                                        </p:attrNameLst>
                                      </p:cBhvr>
                                      <p:to>
                                        <a:srgbClr val="C55A11"/>
                                      </p:to>
                                    </p:animClr>
                                    <p:set>
                                      <p:cBhvr>
                                        <p:cTn id="16" dur="2000" fill="hold"/>
                                        <p:tgtEl>
                                          <p:spTgt spid="8"/>
                                        </p:tgtEl>
                                        <p:attrNameLst>
                                          <p:attrName>fill.type</p:attrName>
                                        </p:attrNameLst>
                                      </p:cBhvr>
                                      <p:to>
                                        <p:strVal val="solid"/>
                                      </p:to>
                                    </p:set>
                                    <p:set>
                                      <p:cBhvr>
                                        <p:cTn id="17" dur="2000" fill="hold"/>
                                        <p:tgtEl>
                                          <p:spTgt spid="8"/>
                                        </p:tgtEl>
                                        <p:attrNameLst>
                                          <p:attrName>fill.on</p:attrName>
                                        </p:attrNameLst>
                                      </p:cBhvr>
                                      <p:to>
                                        <p:strVal val="true"/>
                                      </p:to>
                                    </p:set>
                                  </p:childTnLst>
                                </p:cTn>
                              </p:par>
                            </p:childTnLst>
                          </p:cTn>
                        </p:par>
                        <p:par>
                          <p:cTn id="18" fill="hold">
                            <p:stCondLst>
                              <p:cond delay="4000"/>
                            </p:stCondLst>
                            <p:childTnLst>
                              <p:par>
                                <p:cTn id="19" presetID="42" presetClass="path" presetSubtype="0" accel="50000" decel="50000" fill="hold" grpId="0" nodeType="afterEffect">
                                  <p:stCondLst>
                                    <p:cond delay="0"/>
                                  </p:stCondLst>
                                  <p:childTnLst>
                                    <p:animMotion origin="layout" path="M 2.5E-6 -2.22222E-6 L 0.00026 0.42454 " pathEditMode="relative" rAng="0" ptsTypes="AA">
                                      <p:cBhvr>
                                        <p:cTn id="20" dur="2000" fill="hold"/>
                                        <p:tgtEl>
                                          <p:spTgt spid="9"/>
                                        </p:tgtEl>
                                        <p:attrNameLst>
                                          <p:attrName>ppt_x</p:attrName>
                                          <p:attrName>ppt_y</p:attrName>
                                        </p:attrNameLst>
                                      </p:cBhvr>
                                      <p:rCtr x="13" y="21227"/>
                                    </p:animMotion>
                                  </p:childTnLst>
                                </p:cTn>
                              </p:par>
                              <p:par>
                                <p:cTn id="21" presetID="1" presetClass="emph" presetSubtype="2" fill="hold" nodeType="withEffect">
                                  <p:stCondLst>
                                    <p:cond delay="0"/>
                                  </p:stCondLst>
                                  <p:childTnLst>
                                    <p:animClr clrSpc="rgb" dir="cw">
                                      <p:cBhvr>
                                        <p:cTn id="22" dur="2000" fill="hold"/>
                                        <p:tgtEl>
                                          <p:spTgt spid="9"/>
                                        </p:tgtEl>
                                        <p:attrNameLst>
                                          <p:attrName>fillcolor</p:attrName>
                                        </p:attrNameLst>
                                      </p:cBhvr>
                                      <p:to>
                                        <a:srgbClr val="C55A11"/>
                                      </p:to>
                                    </p:animClr>
                                    <p:set>
                                      <p:cBhvr>
                                        <p:cTn id="23" dur="2000" fill="hold"/>
                                        <p:tgtEl>
                                          <p:spTgt spid="9"/>
                                        </p:tgtEl>
                                        <p:attrNameLst>
                                          <p:attrName>fill.type</p:attrName>
                                        </p:attrNameLst>
                                      </p:cBhvr>
                                      <p:to>
                                        <p:strVal val="solid"/>
                                      </p:to>
                                    </p:set>
                                    <p:set>
                                      <p:cBhvr>
                                        <p:cTn id="24" dur="2000" fill="hold"/>
                                        <p:tgtEl>
                                          <p:spTgt spid="9"/>
                                        </p:tgtEl>
                                        <p:attrNameLst>
                                          <p:attrName>fill.on</p:attrName>
                                        </p:attrNameLst>
                                      </p:cBhvr>
                                      <p:to>
                                        <p:strVal val="true"/>
                                      </p:to>
                                    </p:set>
                                  </p:childTnLst>
                                </p:cTn>
                              </p:par>
                            </p:childTnLst>
                          </p:cTn>
                        </p:par>
                        <p:par>
                          <p:cTn id="25" fill="hold">
                            <p:stCondLst>
                              <p:cond delay="6000"/>
                            </p:stCondLst>
                            <p:childTnLst>
                              <p:par>
                                <p:cTn id="26" presetID="42" presetClass="path" presetSubtype="0" accel="50000" decel="50000" fill="hold" grpId="0" nodeType="afterEffect">
                                  <p:stCondLst>
                                    <p:cond delay="0"/>
                                  </p:stCondLst>
                                  <p:childTnLst>
                                    <p:animMotion origin="layout" path="M -1.04167E-6 4.55365E-17 L -0.90364 -0.00116 " pathEditMode="relative" rAng="0" ptsTypes="AA">
                                      <p:cBhvr>
                                        <p:cTn id="27" dur="2000" fill="hold"/>
                                        <p:tgtEl>
                                          <p:spTgt spid="19"/>
                                        </p:tgtEl>
                                        <p:attrNameLst>
                                          <p:attrName>ppt_x</p:attrName>
                                          <p:attrName>ppt_y</p:attrName>
                                        </p:attrNameLst>
                                      </p:cBhvr>
                                      <p:rCtr x="-45091"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7500" y="1776603"/>
            <a:ext cx="11540204" cy="3067665"/>
          </a:xfrm>
        </p:spPr>
        <p:txBody>
          <a:bodyPr>
            <a:normAutofit fontScale="90000"/>
          </a:bodyPr>
          <a:lstStyle/>
          <a:p>
            <a:pPr algn="just"/>
            <a:br>
              <a:rPr lang="uk-UA" dirty="0">
                <a:solidFill>
                  <a:schemeClr val="accent1">
                    <a:lumMod val="50000"/>
                  </a:schemeClr>
                </a:solidFill>
                <a:latin typeface="Arial" panose="020B0604020202020204" pitchFamily="34" charset="0"/>
                <a:cs typeface="Arial" panose="020B0604020202020204" pitchFamily="34" charset="0"/>
              </a:rPr>
            </a:br>
            <a:br>
              <a:rPr lang="uk-UA" dirty="0">
                <a:solidFill>
                  <a:schemeClr val="accent1">
                    <a:lumMod val="50000"/>
                  </a:schemeClr>
                </a:solidFill>
                <a:latin typeface="Arial" panose="020B0604020202020204" pitchFamily="34" charset="0"/>
                <a:cs typeface="Arial" panose="020B0604020202020204" pitchFamily="34" charset="0"/>
              </a:rPr>
            </a:br>
            <a:br>
              <a:rPr lang="uk-UA" dirty="0">
                <a:solidFill>
                  <a:schemeClr val="accent1">
                    <a:lumMod val="50000"/>
                  </a:schemeClr>
                </a:solidFill>
                <a:latin typeface="Arial" panose="020B0604020202020204" pitchFamily="34" charset="0"/>
                <a:cs typeface="Arial" panose="020B0604020202020204" pitchFamily="34" charset="0"/>
              </a:rPr>
            </a:br>
            <a:br>
              <a:rPr lang="uk-UA" dirty="0">
                <a:solidFill>
                  <a:schemeClr val="accent1">
                    <a:lumMod val="50000"/>
                  </a:schemeClr>
                </a:solidFill>
                <a:latin typeface="Arial" panose="020B0604020202020204" pitchFamily="34" charset="0"/>
                <a:cs typeface="Arial" panose="020B0604020202020204" pitchFamily="34" charset="0"/>
              </a:rPr>
            </a:br>
            <a:br>
              <a:rPr lang="uk-UA" dirty="0">
                <a:solidFill>
                  <a:schemeClr val="accent1">
                    <a:lumMod val="50000"/>
                  </a:schemeClr>
                </a:solidFill>
                <a:latin typeface="Arial" panose="020B0604020202020204" pitchFamily="34" charset="0"/>
                <a:cs typeface="Arial" panose="020B0604020202020204" pitchFamily="34" charset="0"/>
              </a:rPr>
            </a:br>
            <a:br>
              <a:rPr lang="uk-UA" dirty="0">
                <a:solidFill>
                  <a:schemeClr val="accent1">
                    <a:lumMod val="50000"/>
                  </a:schemeClr>
                </a:solidFill>
                <a:latin typeface="Arial" panose="020B0604020202020204" pitchFamily="34" charset="0"/>
                <a:cs typeface="Arial" panose="020B0604020202020204" pitchFamily="34" charset="0"/>
              </a:rPr>
            </a:br>
            <a:br>
              <a:rPr lang="uk-UA" dirty="0">
                <a:solidFill>
                  <a:schemeClr val="accent1">
                    <a:lumMod val="50000"/>
                  </a:schemeClr>
                </a:solidFill>
                <a:latin typeface="Arial" panose="020B0604020202020204" pitchFamily="34" charset="0"/>
                <a:cs typeface="Arial" panose="020B0604020202020204" pitchFamily="34" charset="0"/>
              </a:rPr>
            </a:br>
            <a:br>
              <a:rPr lang="uk-UA" dirty="0">
                <a:solidFill>
                  <a:schemeClr val="accent1">
                    <a:lumMod val="50000"/>
                  </a:schemeClr>
                </a:solidFill>
                <a:latin typeface="Arial" panose="020B0604020202020204" pitchFamily="34" charset="0"/>
                <a:cs typeface="Arial" panose="020B0604020202020204" pitchFamily="34" charset="0"/>
              </a:rPr>
            </a:br>
            <a:br>
              <a:rPr lang="uk-UA" dirty="0">
                <a:solidFill>
                  <a:schemeClr val="accent1">
                    <a:lumMod val="50000"/>
                  </a:schemeClr>
                </a:solidFill>
                <a:latin typeface="Arial" panose="020B0604020202020204" pitchFamily="34" charset="0"/>
                <a:cs typeface="Arial" panose="020B0604020202020204" pitchFamily="34" charset="0"/>
              </a:rPr>
            </a:br>
            <a:r>
              <a:rPr lang="uk-UA" sz="2650" b="1" dirty="0">
                <a:solidFill>
                  <a:srgbClr val="002060"/>
                </a:solidFill>
                <a:latin typeface="Arial" panose="020B0604020202020204" pitchFamily="34" charset="0"/>
                <a:cs typeface="Arial" panose="020B0604020202020204" pitchFamily="34" charset="0"/>
              </a:rPr>
              <a:t>Зустріч/тренінг відбувається у рамках Програми «Децентралізація приносить кращі результати та ефективність» (DOBRE), що виконується міжнародною організацією Глобал Ком’юнітіз (</a:t>
            </a:r>
            <a:r>
              <a:rPr lang="uk-UA" sz="2650" b="1" dirty="0" err="1">
                <a:solidFill>
                  <a:srgbClr val="002060"/>
                </a:solidFill>
                <a:latin typeface="Arial" panose="020B0604020202020204" pitchFamily="34" charset="0"/>
                <a:cs typeface="Arial" panose="020B0604020202020204" pitchFamily="34" charset="0"/>
              </a:rPr>
              <a:t>Global</a:t>
            </a:r>
            <a:r>
              <a:rPr lang="uk-UA" sz="2650" b="1" dirty="0">
                <a:solidFill>
                  <a:srgbClr val="002060"/>
                </a:solidFill>
                <a:latin typeface="Arial" panose="020B0604020202020204" pitchFamily="34" charset="0"/>
                <a:cs typeface="Arial" panose="020B0604020202020204" pitchFamily="34" charset="0"/>
              </a:rPr>
              <a:t> </a:t>
            </a:r>
            <a:r>
              <a:rPr lang="uk-UA" sz="2650" b="1" dirty="0" err="1">
                <a:solidFill>
                  <a:srgbClr val="002060"/>
                </a:solidFill>
                <a:latin typeface="Arial" panose="020B0604020202020204" pitchFamily="34" charset="0"/>
                <a:cs typeface="Arial" panose="020B0604020202020204" pitchFamily="34" charset="0"/>
              </a:rPr>
              <a:t>Communities</a:t>
            </a:r>
            <a:r>
              <a:rPr lang="uk-UA" sz="2650" b="1" dirty="0">
                <a:solidFill>
                  <a:srgbClr val="002060"/>
                </a:solidFill>
                <a:latin typeface="Arial" panose="020B0604020202020204" pitchFamily="34" charset="0"/>
                <a:cs typeface="Arial" panose="020B0604020202020204" pitchFamily="34" charset="0"/>
              </a:rPr>
              <a:t>) та фінансується Агентством США з міжнародного розвитку (USAID).</a:t>
            </a:r>
            <a:r>
              <a:rPr lang="uk-UA" sz="2650" b="1" dirty="0">
                <a:solidFill>
                  <a:srgbClr val="002060"/>
                </a:solidFill>
              </a:rPr>
              <a:t> </a:t>
            </a:r>
            <a:br>
              <a:rPr lang="en-US" sz="2650" b="1" dirty="0">
                <a:solidFill>
                  <a:srgbClr val="002060"/>
                </a:solidFill>
              </a:rPr>
            </a:br>
            <a:br>
              <a:rPr lang="uk-UA" sz="2650" dirty="0">
                <a:solidFill>
                  <a:schemeClr val="accent1">
                    <a:lumMod val="50000"/>
                  </a:schemeClr>
                </a:solidFill>
                <a:latin typeface="Arial" panose="020B0604020202020204" pitchFamily="34" charset="0"/>
                <a:cs typeface="Arial" panose="020B0604020202020204" pitchFamily="34" charset="0"/>
              </a:rPr>
            </a:br>
            <a:endParaRPr lang="en-US" sz="2200" b="1" dirty="0">
              <a:solidFill>
                <a:schemeClr val="accent1">
                  <a:lumMod val="50000"/>
                </a:schemeClr>
              </a:solidFill>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
          </p:nvPr>
        </p:nvSpPr>
        <p:spPr>
          <a:xfrm>
            <a:off x="317500" y="5664139"/>
            <a:ext cx="11540204" cy="944480"/>
          </a:xfrm>
        </p:spPr>
        <p:txBody>
          <a:bodyPr>
            <a:noAutofit/>
          </a:bodyPr>
          <a:lstStyle/>
          <a:p>
            <a:pPr algn="just"/>
            <a:endParaRPr lang="en-US" sz="1800" dirty="0">
              <a:solidFill>
                <a:srgbClr val="002060"/>
              </a:solidFill>
              <a:latin typeface="Arial" panose="020B0604020202020204" pitchFamily="34" charset="0"/>
              <a:cs typeface="Arial" panose="020B0604020202020204" pitchFamily="34" charset="0"/>
            </a:endParaRPr>
          </a:p>
        </p:txBody>
      </p:sp>
      <p:sp>
        <p:nvSpPr>
          <p:cNvPr id="5" name="Номер слайда 4">
            <a:extLst>
              <a:ext uri="{FF2B5EF4-FFF2-40B4-BE49-F238E27FC236}">
                <a16:creationId xmlns:a16="http://schemas.microsoft.com/office/drawing/2014/main" id="{B36EE9D4-BA57-4E1B-AEBB-82F78876B061}"/>
              </a:ext>
            </a:extLst>
          </p:cNvPr>
          <p:cNvSpPr>
            <a:spLocks noGrp="1"/>
          </p:cNvSpPr>
          <p:nvPr>
            <p:ph type="sldNum" sz="quarter" idx="2"/>
          </p:nvPr>
        </p:nvSpPr>
        <p:spPr/>
        <p:txBody>
          <a:bodyPr/>
          <a:lstStyle/>
          <a:p>
            <a:fld id="{86CB4B4D-7CA3-9044-876B-883B54F8677D}" type="slidenum">
              <a:rPr lang="uk-UA" smtClean="0"/>
              <a:t>2</a:t>
            </a:fld>
            <a:endParaRPr lang="uk-UA"/>
          </a:p>
        </p:txBody>
      </p:sp>
      <p:grpSp>
        <p:nvGrpSpPr>
          <p:cNvPr id="2" name="Группа 1">
            <a:extLst>
              <a:ext uri="{FF2B5EF4-FFF2-40B4-BE49-F238E27FC236}">
                <a16:creationId xmlns:a16="http://schemas.microsoft.com/office/drawing/2014/main" id="{0AF19863-8180-FF71-B00A-EB904BED46FE}"/>
              </a:ext>
            </a:extLst>
          </p:cNvPr>
          <p:cNvGrpSpPr/>
          <p:nvPr/>
        </p:nvGrpSpPr>
        <p:grpSpPr>
          <a:xfrm>
            <a:off x="157316" y="-7665"/>
            <a:ext cx="11703891" cy="1749742"/>
            <a:chOff x="157316" y="-7665"/>
            <a:chExt cx="11703891" cy="1749742"/>
          </a:xfrm>
        </p:grpSpPr>
        <p:pic>
          <p:nvPicPr>
            <p:cNvPr id="6" name="Picture 7">
              <a:extLst>
                <a:ext uri="{FF2B5EF4-FFF2-40B4-BE49-F238E27FC236}">
                  <a16:creationId xmlns:a16="http://schemas.microsoft.com/office/drawing/2014/main" id="{7CD2E2C4-FFE2-E280-BB1E-2DDA101D57D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7" name="Рисунок 6">
              <a:extLst>
                <a:ext uri="{FF2B5EF4-FFF2-40B4-BE49-F238E27FC236}">
                  <a16:creationId xmlns:a16="http://schemas.microsoft.com/office/drawing/2014/main" id="{2B05632C-F9A5-D96C-B357-A49D18A1B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8" name="Picture 36">
              <a:extLst>
                <a:ext uri="{FF2B5EF4-FFF2-40B4-BE49-F238E27FC236}">
                  <a16:creationId xmlns:a16="http://schemas.microsoft.com/office/drawing/2014/main" id="{5DFB5463-51A2-4A69-68A6-E345347D94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Tree>
    <p:extLst>
      <p:ext uri="{BB962C8B-B14F-4D97-AF65-F5344CB8AC3E}">
        <p14:creationId xmlns:p14="http://schemas.microsoft.com/office/powerpoint/2010/main" val="3728152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838200" y="1431925"/>
            <a:ext cx="10515600" cy="813435"/>
          </a:xfrm>
        </p:spPr>
        <p:txBody>
          <a:bodyPr>
            <a:noAutofit/>
          </a:bodyPr>
          <a:lstStyle/>
          <a:p>
            <a:pPr algn="ctr"/>
            <a:r>
              <a:rPr lang="uk-UA" sz="3600" dirty="0">
                <a:solidFill>
                  <a:srgbClr val="002E6C"/>
                </a:solidFill>
                <a:latin typeface="Arial" panose="020B0604020202020204" pitchFamily="34" charset="0"/>
                <a:ea typeface="Open Sans SemiBold" panose="020B0604020202020204" pitchFamily="34" charset="0"/>
                <a:cs typeface="Arial" panose="020B0604020202020204" pitchFamily="34" charset="0"/>
              </a:rPr>
              <a:t>Процедура купівлі та умови</a:t>
            </a:r>
          </a:p>
        </p:txBody>
      </p:sp>
      <p:grpSp>
        <p:nvGrpSpPr>
          <p:cNvPr id="2" name="Группа 1">
            <a:extLst>
              <a:ext uri="{FF2B5EF4-FFF2-40B4-BE49-F238E27FC236}">
                <a16:creationId xmlns:a16="http://schemas.microsoft.com/office/drawing/2014/main" id="{165A9169-B64D-9EEA-871E-5F914B5F8E69}"/>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995A9115-8A2D-8477-1ED1-2FE95B0BC9C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6" name="Рисунок 5">
              <a:extLst>
                <a:ext uri="{FF2B5EF4-FFF2-40B4-BE49-F238E27FC236}">
                  <a16:creationId xmlns:a16="http://schemas.microsoft.com/office/drawing/2014/main" id="{8B52219A-5ABE-34F3-CED4-72F9BD0E9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8" name="Picture 36">
              <a:extLst>
                <a:ext uri="{FF2B5EF4-FFF2-40B4-BE49-F238E27FC236}">
                  <a16:creationId xmlns:a16="http://schemas.microsoft.com/office/drawing/2014/main" id="{5130C9A3-6D5E-245D-D116-35C437D7A1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9" name="Объект 15">
            <a:extLst>
              <a:ext uri="{FF2B5EF4-FFF2-40B4-BE49-F238E27FC236}">
                <a16:creationId xmlns:a16="http://schemas.microsoft.com/office/drawing/2014/main" id="{B4CBE3A9-4962-A9C9-E317-7B900CE5F74B}"/>
              </a:ext>
            </a:extLst>
          </p:cNvPr>
          <p:cNvSpPr txBox="1">
            <a:spLocks/>
          </p:cNvSpPr>
          <p:nvPr/>
        </p:nvSpPr>
        <p:spPr>
          <a:xfrm>
            <a:off x="330793" y="2197971"/>
            <a:ext cx="5481483" cy="30925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uk-UA" sz="2900" i="1" dirty="0">
                <a:solidFill>
                  <a:srgbClr val="333333"/>
                </a:solidFill>
                <a:latin typeface="Times New Roman" panose="02020603050405020304" pitchFamily="18" charset="0"/>
              </a:rPr>
              <a:t>Пункт 6</a:t>
            </a:r>
            <a:r>
              <a:rPr lang="uk-UA" sz="2900" i="1" baseline="30000" dirty="0">
                <a:solidFill>
                  <a:srgbClr val="333333"/>
                </a:solidFill>
                <a:latin typeface="Times New Roman" panose="02020603050405020304" pitchFamily="18" charset="0"/>
              </a:rPr>
              <a:t>1 </a:t>
            </a:r>
            <a:r>
              <a:rPr lang="uk-UA" sz="2900" i="1" dirty="0">
                <a:solidFill>
                  <a:srgbClr val="333333"/>
                </a:solidFill>
                <a:latin typeface="Times New Roman" panose="02020603050405020304" pitchFamily="18" charset="0"/>
              </a:rPr>
              <a:t>розділу Х Перехідні положення ЗКУ</a:t>
            </a:r>
          </a:p>
          <a:p>
            <a:pPr marL="0" indent="0">
              <a:buFont typeface="Arial" panose="020B0604020202020204" pitchFamily="34" charset="0"/>
              <a:buNone/>
            </a:pPr>
            <a:endParaRPr lang="uk-UA" sz="2000" i="1" dirty="0"/>
          </a:p>
        </p:txBody>
      </p:sp>
      <p:sp>
        <p:nvSpPr>
          <p:cNvPr id="20" name="TextBox 19">
            <a:extLst>
              <a:ext uri="{FF2B5EF4-FFF2-40B4-BE49-F238E27FC236}">
                <a16:creationId xmlns:a16="http://schemas.microsoft.com/office/drawing/2014/main" id="{B7B248DA-5800-2E04-D847-0BB1ECE37D29}"/>
              </a:ext>
            </a:extLst>
          </p:cNvPr>
          <p:cNvSpPr txBox="1"/>
          <p:nvPr/>
        </p:nvSpPr>
        <p:spPr>
          <a:xfrm flipH="1">
            <a:off x="157316" y="2812026"/>
            <a:ext cx="11946194" cy="2677656"/>
          </a:xfrm>
          <a:prstGeom prst="rect">
            <a:avLst/>
          </a:prstGeom>
          <a:noFill/>
        </p:spPr>
        <p:txBody>
          <a:bodyPr wrap="square" rtlCol="0">
            <a:spAutoFit/>
          </a:bodyPr>
          <a:lstStyle/>
          <a:p>
            <a:r>
              <a:rPr lang="uk-UA" sz="2400" b="0" i="0" dirty="0">
                <a:solidFill>
                  <a:srgbClr val="333333"/>
                </a:solidFill>
                <a:effectLst/>
                <a:latin typeface="Times New Roman" panose="02020603050405020304" pitchFamily="18" charset="0"/>
              </a:rPr>
              <a:t>Купівля земельних ділянок, що надані на праві постійного користування, таким суб’єктам здійснюється за ціною, що дорівнює:</a:t>
            </a:r>
          </a:p>
          <a:p>
            <a:endParaRPr lang="uk-UA" sz="2000" b="0" i="0" dirty="0">
              <a:solidFill>
                <a:srgbClr val="333333"/>
              </a:solidFill>
              <a:effectLst/>
              <a:latin typeface="Times New Roman" panose="02020603050405020304" pitchFamily="18" charset="0"/>
            </a:endParaRPr>
          </a:p>
          <a:p>
            <a:r>
              <a:rPr lang="uk-UA" sz="2000" dirty="0">
                <a:solidFill>
                  <a:srgbClr val="333333"/>
                </a:solidFill>
                <a:latin typeface="Times New Roman" panose="02020603050405020304" pitchFamily="18" charset="0"/>
              </a:rPr>
              <a:t>для земель: </a:t>
            </a:r>
          </a:p>
          <a:p>
            <a:r>
              <a:rPr lang="uk-UA" sz="2000" u="sng" dirty="0">
                <a:solidFill>
                  <a:schemeClr val="accent2">
                    <a:lumMod val="50000"/>
                  </a:schemeClr>
                </a:solidFill>
                <a:latin typeface="Times New Roman" panose="02020603050405020304" pitchFamily="18" charset="0"/>
              </a:rPr>
              <a:t>Сільськогосподарського</a:t>
            </a:r>
            <a:r>
              <a:rPr lang="uk-UA" sz="2000" dirty="0">
                <a:solidFill>
                  <a:schemeClr val="accent2">
                    <a:lumMod val="50000"/>
                  </a:schemeClr>
                </a:solidFill>
                <a:latin typeface="Times New Roman" panose="02020603050405020304" pitchFamily="18" charset="0"/>
              </a:rPr>
              <a:t>   </a:t>
            </a:r>
            <a:r>
              <a:rPr lang="uk-UA" sz="2000" dirty="0">
                <a:solidFill>
                  <a:srgbClr val="333333"/>
                </a:solidFill>
                <a:latin typeface="Times New Roman" panose="02020603050405020304" pitchFamily="18" charset="0"/>
              </a:rPr>
              <a:t>   призначення 			</a:t>
            </a:r>
            <a:r>
              <a:rPr lang="uk-UA" sz="2000" u="sng" dirty="0">
                <a:solidFill>
                  <a:srgbClr val="333333"/>
                </a:solidFill>
                <a:latin typeface="Times New Roman" panose="02020603050405020304" pitchFamily="18" charset="0"/>
              </a:rPr>
              <a:t>Нормативна</a:t>
            </a:r>
            <a:r>
              <a:rPr lang="uk-UA" sz="2000" dirty="0">
                <a:solidFill>
                  <a:srgbClr val="333333"/>
                </a:solidFill>
                <a:latin typeface="Times New Roman" panose="02020603050405020304" pitchFamily="18" charset="0"/>
              </a:rPr>
              <a:t> </a:t>
            </a:r>
            <a:r>
              <a:rPr lang="uk-UA" sz="2000" b="0" i="0" dirty="0">
                <a:solidFill>
                  <a:srgbClr val="333333"/>
                </a:solidFill>
                <a:effectLst/>
                <a:latin typeface="Times New Roman" panose="02020603050405020304" pitchFamily="18" charset="0"/>
              </a:rPr>
              <a:t>грошова оцінка земельної ділянки</a:t>
            </a:r>
          </a:p>
          <a:p>
            <a:endParaRPr lang="uk-UA" sz="2000" b="0" i="0" dirty="0">
              <a:solidFill>
                <a:srgbClr val="333333"/>
              </a:solidFill>
              <a:effectLst/>
              <a:latin typeface="Times New Roman" panose="02020603050405020304" pitchFamily="18" charset="0"/>
            </a:endParaRPr>
          </a:p>
          <a:p>
            <a:endParaRPr lang="uk-UA" sz="2000" b="0" i="0" dirty="0">
              <a:solidFill>
                <a:srgbClr val="333333"/>
              </a:solidFill>
              <a:effectLst/>
              <a:latin typeface="Times New Roman" panose="02020603050405020304" pitchFamily="18" charset="0"/>
            </a:endParaRPr>
          </a:p>
          <a:p>
            <a:r>
              <a:rPr lang="uk-UA" sz="2000" u="sng" dirty="0">
                <a:solidFill>
                  <a:schemeClr val="accent1">
                    <a:lumMod val="75000"/>
                  </a:schemeClr>
                </a:solidFill>
                <a:latin typeface="Times New Roman" panose="02020603050405020304" pitchFamily="18" charset="0"/>
              </a:rPr>
              <a:t>Несільськогосподарського</a:t>
            </a:r>
            <a:r>
              <a:rPr lang="uk-UA" sz="2000" dirty="0">
                <a:solidFill>
                  <a:srgbClr val="333333"/>
                </a:solidFill>
                <a:latin typeface="Times New Roman" panose="02020603050405020304" pitchFamily="18" charset="0"/>
              </a:rPr>
              <a:t>  призначення 	 		</a:t>
            </a:r>
            <a:r>
              <a:rPr lang="uk-UA" sz="2000" u="sng" dirty="0">
                <a:solidFill>
                  <a:srgbClr val="333333"/>
                </a:solidFill>
                <a:latin typeface="Times New Roman" panose="02020603050405020304" pitchFamily="18" charset="0"/>
              </a:rPr>
              <a:t>Експертна </a:t>
            </a:r>
            <a:r>
              <a:rPr lang="uk-UA" sz="2000" dirty="0">
                <a:solidFill>
                  <a:srgbClr val="333333"/>
                </a:solidFill>
                <a:latin typeface="Times New Roman" panose="02020603050405020304" pitchFamily="18" charset="0"/>
              </a:rPr>
              <a:t>   </a:t>
            </a:r>
            <a:r>
              <a:rPr lang="uk-UA" sz="2000" b="0" i="0" dirty="0">
                <a:solidFill>
                  <a:srgbClr val="333333"/>
                </a:solidFill>
                <a:effectLst/>
                <a:latin typeface="Times New Roman" panose="02020603050405020304" pitchFamily="18" charset="0"/>
              </a:rPr>
              <a:t>грошовій оцінка земельної ділянки</a:t>
            </a:r>
            <a:endParaRPr lang="uk-UA" sz="2000" dirty="0"/>
          </a:p>
        </p:txBody>
      </p:sp>
      <p:pic>
        <p:nvPicPr>
          <p:cNvPr id="25" name="Рисунок 24">
            <a:extLst>
              <a:ext uri="{FF2B5EF4-FFF2-40B4-BE49-F238E27FC236}">
                <a16:creationId xmlns:a16="http://schemas.microsoft.com/office/drawing/2014/main" id="{E135E625-F380-1CA5-18AD-098B4802E67E}"/>
              </a:ext>
            </a:extLst>
          </p:cNvPr>
          <p:cNvPicPr>
            <a:picLocks noChangeAspect="1"/>
          </p:cNvPicPr>
          <p:nvPr/>
        </p:nvPicPr>
        <p:blipFill>
          <a:blip r:embed="rId5">
            <a:duotone>
              <a:schemeClr val="accent2">
                <a:shade val="45000"/>
                <a:satMod val="135000"/>
              </a:schemeClr>
              <a:prstClr val="white"/>
            </a:duotone>
          </a:blip>
          <a:stretch>
            <a:fillRect/>
          </a:stretch>
        </p:blipFill>
        <p:spPr>
          <a:xfrm>
            <a:off x="5212517" y="3996966"/>
            <a:ext cx="883483" cy="657225"/>
          </a:xfrm>
          <a:prstGeom prst="rect">
            <a:avLst/>
          </a:prstGeom>
        </p:spPr>
      </p:pic>
      <p:pic>
        <p:nvPicPr>
          <p:cNvPr id="28" name="Рисунок 27">
            <a:extLst>
              <a:ext uri="{FF2B5EF4-FFF2-40B4-BE49-F238E27FC236}">
                <a16:creationId xmlns:a16="http://schemas.microsoft.com/office/drawing/2014/main" id="{4093C771-D3EF-C2FF-80FB-87B94CE02EA2}"/>
              </a:ext>
            </a:extLst>
          </p:cNvPr>
          <p:cNvPicPr>
            <a:picLocks noChangeAspect="1"/>
          </p:cNvPicPr>
          <p:nvPr/>
        </p:nvPicPr>
        <p:blipFill>
          <a:blip r:embed="rId5">
            <a:duotone>
              <a:schemeClr val="accent1">
                <a:shade val="45000"/>
                <a:satMod val="135000"/>
              </a:schemeClr>
              <a:prstClr val="white"/>
            </a:duotone>
          </a:blip>
          <a:stretch>
            <a:fillRect/>
          </a:stretch>
        </p:blipFill>
        <p:spPr>
          <a:xfrm>
            <a:off x="5228697" y="4945573"/>
            <a:ext cx="883483" cy="657225"/>
          </a:xfrm>
          <a:prstGeom prst="rect">
            <a:avLst/>
          </a:prstGeom>
        </p:spPr>
      </p:pic>
      <p:sp>
        <p:nvSpPr>
          <p:cNvPr id="30" name="TextBox 29">
            <a:extLst>
              <a:ext uri="{FF2B5EF4-FFF2-40B4-BE49-F238E27FC236}">
                <a16:creationId xmlns:a16="http://schemas.microsoft.com/office/drawing/2014/main" id="{691D2E78-E8AF-7610-2A8D-AEF08E9577B9}"/>
              </a:ext>
            </a:extLst>
          </p:cNvPr>
          <p:cNvSpPr txBox="1"/>
          <p:nvPr/>
        </p:nvSpPr>
        <p:spPr>
          <a:xfrm>
            <a:off x="157316" y="5977021"/>
            <a:ext cx="11946194" cy="707886"/>
          </a:xfrm>
          <a:prstGeom prst="rect">
            <a:avLst/>
          </a:prstGeom>
          <a:noFill/>
          <a:ln>
            <a:solidFill>
              <a:schemeClr val="accent3">
                <a:lumMod val="75000"/>
              </a:schemeClr>
            </a:solidFill>
          </a:ln>
        </p:spPr>
        <p:txBody>
          <a:bodyPr wrap="square">
            <a:spAutoFit/>
          </a:bodyPr>
          <a:lstStyle/>
          <a:p>
            <a:r>
              <a:rPr lang="uk-UA" sz="2000" i="1" dirty="0">
                <a:solidFill>
                  <a:srgbClr val="333333"/>
                </a:solidFill>
                <a:latin typeface="Times New Roman" panose="02020603050405020304" pitchFamily="18" charset="0"/>
              </a:rPr>
              <a:t>При купівлі земельної ділянки її покупець має право на </a:t>
            </a:r>
            <a:r>
              <a:rPr lang="uk-UA" sz="2000" b="1" i="1" dirty="0">
                <a:solidFill>
                  <a:srgbClr val="333333"/>
                </a:solidFill>
                <a:latin typeface="Times New Roman" panose="02020603050405020304" pitchFamily="18" charset="0"/>
              </a:rPr>
              <a:t>розстрочення платежу </a:t>
            </a:r>
          </a:p>
          <a:p>
            <a:r>
              <a:rPr lang="uk-UA" sz="2000" i="1" dirty="0">
                <a:solidFill>
                  <a:srgbClr val="333333"/>
                </a:solidFill>
                <a:latin typeface="Times New Roman" panose="02020603050405020304" pitchFamily="18" charset="0"/>
              </a:rPr>
              <a:t>із сплати ціни земельної ділянки </a:t>
            </a:r>
            <a:r>
              <a:rPr lang="uk-UA" sz="2000" i="1" u="sng" dirty="0">
                <a:solidFill>
                  <a:srgbClr val="333333"/>
                </a:solidFill>
                <a:latin typeface="Times New Roman" panose="02020603050405020304" pitchFamily="18" charset="0"/>
              </a:rPr>
              <a:t>з рівним річним платежем</a:t>
            </a:r>
            <a:r>
              <a:rPr lang="uk-UA" sz="2000" i="1" dirty="0">
                <a:solidFill>
                  <a:srgbClr val="333333"/>
                </a:solidFill>
                <a:latin typeface="Times New Roman" panose="02020603050405020304" pitchFamily="18" charset="0"/>
              </a:rPr>
              <a:t> з урахуванням </a:t>
            </a:r>
            <a:r>
              <a:rPr lang="uk-UA" sz="2000" i="1" u="sng" dirty="0">
                <a:solidFill>
                  <a:srgbClr val="333333"/>
                </a:solidFill>
                <a:latin typeface="Times New Roman" panose="02020603050405020304" pitchFamily="18" charset="0"/>
              </a:rPr>
              <a:t>індексу інфляції</a:t>
            </a:r>
            <a:endParaRPr lang="uk-UA" sz="2000" i="1" dirty="0">
              <a:solidFill>
                <a:srgbClr val="333333"/>
              </a:solidFill>
              <a:latin typeface="Times New Roman" panose="02020603050405020304" pitchFamily="18" charset="0"/>
            </a:endParaRPr>
          </a:p>
        </p:txBody>
      </p:sp>
      <p:pic>
        <p:nvPicPr>
          <p:cNvPr id="31" name="Рисунок 30">
            <a:extLst>
              <a:ext uri="{FF2B5EF4-FFF2-40B4-BE49-F238E27FC236}">
                <a16:creationId xmlns:a16="http://schemas.microsoft.com/office/drawing/2014/main" id="{7BFD2A08-15CA-A3C3-0E40-D1A2AF103B2C}"/>
              </a:ext>
            </a:extLst>
          </p:cNvPr>
          <p:cNvPicPr>
            <a:picLocks noChangeAspect="1"/>
          </p:cNvPicPr>
          <p:nvPr/>
        </p:nvPicPr>
        <p:blipFill rotWithShape="1">
          <a:blip r:embed="rId6"/>
          <a:srcRect l="11009" t="9378" r="9420" b="9556"/>
          <a:stretch/>
        </p:blipFill>
        <p:spPr>
          <a:xfrm>
            <a:off x="11416439" y="5540646"/>
            <a:ext cx="687071" cy="699981"/>
          </a:xfrm>
          <a:prstGeom prst="rect">
            <a:avLst/>
          </a:prstGeom>
        </p:spPr>
      </p:pic>
      <p:grpSp>
        <p:nvGrpSpPr>
          <p:cNvPr id="39" name="Группа 38">
            <a:extLst>
              <a:ext uri="{FF2B5EF4-FFF2-40B4-BE49-F238E27FC236}">
                <a16:creationId xmlns:a16="http://schemas.microsoft.com/office/drawing/2014/main" id="{AF76712D-ADBF-8EE6-D140-05215BB58F95}"/>
              </a:ext>
            </a:extLst>
          </p:cNvPr>
          <p:cNvGrpSpPr/>
          <p:nvPr/>
        </p:nvGrpSpPr>
        <p:grpSpPr>
          <a:xfrm>
            <a:off x="12342581" y="3596856"/>
            <a:ext cx="3977804" cy="2005942"/>
            <a:chOff x="12342581" y="3596856"/>
            <a:chExt cx="3977804" cy="2005942"/>
          </a:xfrm>
        </p:grpSpPr>
        <p:grpSp>
          <p:nvGrpSpPr>
            <p:cNvPr id="36" name="Группа 35">
              <a:extLst>
                <a:ext uri="{FF2B5EF4-FFF2-40B4-BE49-F238E27FC236}">
                  <a16:creationId xmlns:a16="http://schemas.microsoft.com/office/drawing/2014/main" id="{29CF6C32-B252-3538-17D7-F3090BAC9324}"/>
                </a:ext>
              </a:extLst>
            </p:cNvPr>
            <p:cNvGrpSpPr/>
            <p:nvPr/>
          </p:nvGrpSpPr>
          <p:grpSpPr>
            <a:xfrm>
              <a:off x="12342581" y="3596856"/>
              <a:ext cx="3977804" cy="1829219"/>
              <a:chOff x="12342581" y="3596856"/>
              <a:chExt cx="3977804" cy="1829219"/>
            </a:xfrm>
          </p:grpSpPr>
          <p:sp>
            <p:nvSpPr>
              <p:cNvPr id="32" name="TextBox 31">
                <a:extLst>
                  <a:ext uri="{FF2B5EF4-FFF2-40B4-BE49-F238E27FC236}">
                    <a16:creationId xmlns:a16="http://schemas.microsoft.com/office/drawing/2014/main" id="{4316640B-4408-C851-FF03-5E2719EB5328}"/>
                  </a:ext>
                </a:extLst>
              </p:cNvPr>
              <p:cNvSpPr txBox="1"/>
              <p:nvPr/>
            </p:nvSpPr>
            <p:spPr>
              <a:xfrm>
                <a:off x="13409922" y="3596856"/>
                <a:ext cx="2873928" cy="400110"/>
              </a:xfrm>
              <a:prstGeom prst="rect">
                <a:avLst/>
              </a:prstGeom>
              <a:noFill/>
            </p:spPr>
            <p:txBody>
              <a:bodyPr wrap="none" rtlCol="0">
                <a:spAutoFit/>
              </a:bodyPr>
              <a:lstStyle/>
              <a:p>
                <a:r>
                  <a:rPr lang="uk-UA" sz="2000" i="1" dirty="0">
                    <a:solidFill>
                      <a:srgbClr val="333333"/>
                    </a:solidFill>
                    <a:latin typeface="Times New Roman" panose="02020603050405020304" pitchFamily="18" charset="0"/>
                  </a:rPr>
                  <a:t>Розстрочення</a:t>
                </a:r>
                <a:r>
                  <a:rPr lang="ru-RU" sz="2000" i="1" dirty="0">
                    <a:solidFill>
                      <a:srgbClr val="333333"/>
                    </a:solidFill>
                    <a:latin typeface="Times New Roman" panose="02020603050405020304" pitchFamily="18" charset="0"/>
                  </a:rPr>
                  <a:t> платежу:</a:t>
                </a:r>
                <a:endParaRPr lang="uk-UA" sz="2000" i="1" dirty="0">
                  <a:solidFill>
                    <a:srgbClr val="333333"/>
                  </a:solidFill>
                  <a:latin typeface="Times New Roman" panose="02020603050405020304" pitchFamily="18" charset="0"/>
                </a:endParaRPr>
              </a:p>
            </p:txBody>
          </p:sp>
          <p:sp>
            <p:nvSpPr>
              <p:cNvPr id="34" name="Прямоугольник 33">
                <a:extLst>
                  <a:ext uri="{FF2B5EF4-FFF2-40B4-BE49-F238E27FC236}">
                    <a16:creationId xmlns:a16="http://schemas.microsoft.com/office/drawing/2014/main" id="{9F4D0FC8-D238-F307-D4E7-521ACFFA2A3D}"/>
                  </a:ext>
                </a:extLst>
              </p:cNvPr>
              <p:cNvSpPr/>
              <p:nvPr/>
            </p:nvSpPr>
            <p:spPr>
              <a:xfrm>
                <a:off x="12342581" y="4150854"/>
                <a:ext cx="3977804" cy="1275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5" name="TextBox 34">
                <a:extLst>
                  <a:ext uri="{FF2B5EF4-FFF2-40B4-BE49-F238E27FC236}">
                    <a16:creationId xmlns:a16="http://schemas.microsoft.com/office/drawing/2014/main" id="{8DA9A40B-E19C-DBB9-6622-37E48BF44AEF}"/>
                  </a:ext>
                </a:extLst>
              </p:cNvPr>
              <p:cNvSpPr txBox="1"/>
              <p:nvPr/>
            </p:nvSpPr>
            <p:spPr>
              <a:xfrm>
                <a:off x="14705625" y="4150854"/>
                <a:ext cx="1401346" cy="1261884"/>
              </a:xfrm>
              <a:prstGeom prst="rect">
                <a:avLst/>
              </a:prstGeom>
              <a:noFill/>
            </p:spPr>
            <p:txBody>
              <a:bodyPr wrap="none" rtlCol="0">
                <a:spAutoFit/>
              </a:bodyPr>
              <a:lstStyle/>
              <a:p>
                <a:r>
                  <a:rPr lang="ru-RU" sz="2000" dirty="0">
                    <a:solidFill>
                      <a:srgbClr val="333333"/>
                    </a:solidFill>
                    <a:latin typeface="Times New Roman" panose="02020603050405020304" pitchFamily="18" charset="0"/>
                  </a:rPr>
                  <a:t>до </a:t>
                </a:r>
                <a:r>
                  <a:rPr lang="ru-RU" sz="2000" u="sng" dirty="0">
                    <a:solidFill>
                      <a:schemeClr val="accent2">
                        <a:lumMod val="50000"/>
                      </a:schemeClr>
                    </a:solidFill>
                    <a:latin typeface="Times New Roman" panose="02020603050405020304" pitchFamily="18" charset="0"/>
                  </a:rPr>
                  <a:t>10 рок</a:t>
                </a:r>
                <a:r>
                  <a:rPr lang="uk-UA" sz="2000" u="sng" dirty="0" err="1">
                    <a:solidFill>
                      <a:schemeClr val="accent2">
                        <a:lumMod val="50000"/>
                      </a:schemeClr>
                    </a:solidFill>
                    <a:latin typeface="Times New Roman" panose="02020603050405020304" pitchFamily="18" charset="0"/>
                  </a:rPr>
                  <a:t>ів</a:t>
                </a:r>
                <a:endParaRPr lang="uk-UA" sz="2000" u="sng" dirty="0">
                  <a:solidFill>
                    <a:schemeClr val="accent2">
                      <a:lumMod val="50000"/>
                    </a:schemeClr>
                  </a:solidFill>
                  <a:latin typeface="Times New Roman" panose="02020603050405020304" pitchFamily="18" charset="0"/>
                </a:endParaRPr>
              </a:p>
              <a:p>
                <a:endParaRPr lang="uk-UA" sz="1600" i="1" u="sng" dirty="0">
                  <a:solidFill>
                    <a:srgbClr val="333333"/>
                  </a:solidFill>
                  <a:latin typeface="Times New Roman" panose="02020603050405020304" pitchFamily="18" charset="0"/>
                </a:endParaRPr>
              </a:p>
              <a:p>
                <a:endParaRPr lang="uk-UA" sz="2000" i="1" dirty="0">
                  <a:solidFill>
                    <a:srgbClr val="333333"/>
                  </a:solidFill>
                  <a:latin typeface="Times New Roman" panose="02020603050405020304" pitchFamily="18" charset="0"/>
                </a:endParaRPr>
              </a:p>
              <a:p>
                <a:r>
                  <a:rPr lang="uk-UA" sz="2000" dirty="0">
                    <a:solidFill>
                      <a:srgbClr val="333333"/>
                    </a:solidFill>
                    <a:latin typeface="Times New Roman" panose="02020603050405020304" pitchFamily="18" charset="0"/>
                  </a:rPr>
                  <a:t>до</a:t>
                </a:r>
                <a:r>
                  <a:rPr lang="uk-UA" sz="2000" i="1" dirty="0">
                    <a:solidFill>
                      <a:srgbClr val="333333"/>
                    </a:solidFill>
                    <a:latin typeface="Times New Roman" panose="02020603050405020304" pitchFamily="18" charset="0"/>
                  </a:rPr>
                  <a:t> </a:t>
                </a:r>
                <a:r>
                  <a:rPr lang="uk-UA" sz="2000" u="sng" dirty="0">
                    <a:solidFill>
                      <a:schemeClr val="accent1">
                        <a:lumMod val="75000"/>
                      </a:schemeClr>
                    </a:solidFill>
                    <a:latin typeface="Times New Roman" panose="02020603050405020304" pitchFamily="18" charset="0"/>
                  </a:rPr>
                  <a:t>30 років</a:t>
                </a:r>
              </a:p>
            </p:txBody>
          </p:sp>
        </p:grpSp>
        <p:pic>
          <p:nvPicPr>
            <p:cNvPr id="37" name="Рисунок 36">
              <a:extLst>
                <a:ext uri="{FF2B5EF4-FFF2-40B4-BE49-F238E27FC236}">
                  <a16:creationId xmlns:a16="http://schemas.microsoft.com/office/drawing/2014/main" id="{9EA0EA96-AB3F-79C1-A2EF-154097990B99}"/>
                </a:ext>
              </a:extLst>
            </p:cNvPr>
            <p:cNvPicPr>
              <a:picLocks noChangeAspect="1"/>
            </p:cNvPicPr>
            <p:nvPr/>
          </p:nvPicPr>
          <p:blipFill>
            <a:blip r:embed="rId5">
              <a:duotone>
                <a:schemeClr val="accent2">
                  <a:shade val="45000"/>
                  <a:satMod val="135000"/>
                </a:schemeClr>
                <a:prstClr val="white"/>
              </a:duotone>
            </a:blip>
            <a:stretch>
              <a:fillRect/>
            </a:stretch>
          </p:blipFill>
          <p:spPr>
            <a:xfrm>
              <a:off x="13144666" y="3996966"/>
              <a:ext cx="883483" cy="657225"/>
            </a:xfrm>
            <a:prstGeom prst="rect">
              <a:avLst/>
            </a:prstGeom>
          </p:spPr>
        </p:pic>
        <p:pic>
          <p:nvPicPr>
            <p:cNvPr id="38" name="Рисунок 37">
              <a:extLst>
                <a:ext uri="{FF2B5EF4-FFF2-40B4-BE49-F238E27FC236}">
                  <a16:creationId xmlns:a16="http://schemas.microsoft.com/office/drawing/2014/main" id="{08D02F93-9DE9-AECB-40E3-BA5A3EC8473A}"/>
                </a:ext>
              </a:extLst>
            </p:cNvPr>
            <p:cNvPicPr>
              <a:picLocks noChangeAspect="1"/>
            </p:cNvPicPr>
            <p:nvPr/>
          </p:nvPicPr>
          <p:blipFill>
            <a:blip r:embed="rId5">
              <a:duotone>
                <a:schemeClr val="accent1">
                  <a:shade val="45000"/>
                  <a:satMod val="135000"/>
                </a:schemeClr>
                <a:prstClr val="white"/>
              </a:duotone>
            </a:blip>
            <a:stretch>
              <a:fillRect/>
            </a:stretch>
          </p:blipFill>
          <p:spPr>
            <a:xfrm>
              <a:off x="13160846" y="4945573"/>
              <a:ext cx="883483" cy="657225"/>
            </a:xfrm>
            <a:prstGeom prst="rect">
              <a:avLst/>
            </a:prstGeom>
          </p:spPr>
        </p:pic>
      </p:grpSp>
    </p:spTree>
    <p:extLst>
      <p:ext uri="{BB962C8B-B14F-4D97-AF65-F5344CB8AC3E}">
        <p14:creationId xmlns:p14="http://schemas.microsoft.com/office/powerpoint/2010/main" val="2447008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500"/>
                            </p:stCondLst>
                            <p:childTnLst>
                              <p:par>
                                <p:cTn id="12" presetID="42" presetClass="path" presetSubtype="0" accel="50000" decel="50000" fill="hold" nodeType="afterEffect">
                                  <p:stCondLst>
                                    <p:cond delay="0"/>
                                  </p:stCondLst>
                                  <p:childTnLst>
                                    <p:animMotion origin="layout" path="M -8.33333E-7 -1.85185E-6 L -0.36094 0.0081 " pathEditMode="relative" rAng="0" ptsTypes="AA">
                                      <p:cBhvr>
                                        <p:cTn id="13" dur="2000" fill="hold"/>
                                        <p:tgtEl>
                                          <p:spTgt spid="39"/>
                                        </p:tgtEl>
                                        <p:attrNameLst>
                                          <p:attrName>ppt_x</p:attrName>
                                          <p:attrName>ppt_y</p:attrName>
                                        </p:attrNameLst>
                                      </p:cBhvr>
                                      <p:rCtr x="-18047"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157317" y="1431925"/>
            <a:ext cx="11877368" cy="813435"/>
          </a:xfrm>
        </p:spPr>
        <p:txBody>
          <a:bodyPr>
            <a:noAutofit/>
          </a:bodyPr>
          <a:lstStyle/>
          <a:p>
            <a:pPr algn="ct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Особливості купівлі права постійного користування</a:t>
            </a:r>
          </a:p>
        </p:txBody>
      </p:sp>
      <p:grpSp>
        <p:nvGrpSpPr>
          <p:cNvPr id="2" name="Группа 1">
            <a:extLst>
              <a:ext uri="{FF2B5EF4-FFF2-40B4-BE49-F238E27FC236}">
                <a16:creationId xmlns:a16="http://schemas.microsoft.com/office/drawing/2014/main" id="{165A9169-B64D-9EEA-871E-5F914B5F8E69}"/>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995A9115-8A2D-8477-1ED1-2FE95B0BC9C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6" name="Рисунок 5">
              <a:extLst>
                <a:ext uri="{FF2B5EF4-FFF2-40B4-BE49-F238E27FC236}">
                  <a16:creationId xmlns:a16="http://schemas.microsoft.com/office/drawing/2014/main" id="{8B52219A-5ABE-34F3-CED4-72F9BD0E9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8" name="Picture 36">
              <a:extLst>
                <a:ext uri="{FF2B5EF4-FFF2-40B4-BE49-F238E27FC236}">
                  <a16:creationId xmlns:a16="http://schemas.microsoft.com/office/drawing/2014/main" id="{5130C9A3-6D5E-245D-D116-35C437D7A1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9" name="Объект 15">
            <a:extLst>
              <a:ext uri="{FF2B5EF4-FFF2-40B4-BE49-F238E27FC236}">
                <a16:creationId xmlns:a16="http://schemas.microsoft.com/office/drawing/2014/main" id="{B4CBE3A9-4962-A9C9-E317-7B900CE5F74B}"/>
              </a:ext>
            </a:extLst>
          </p:cNvPr>
          <p:cNvSpPr txBox="1">
            <a:spLocks/>
          </p:cNvSpPr>
          <p:nvPr/>
        </p:nvSpPr>
        <p:spPr>
          <a:xfrm>
            <a:off x="157315" y="2186845"/>
            <a:ext cx="5481483" cy="30925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uk-UA" sz="2900" i="1" dirty="0">
                <a:solidFill>
                  <a:srgbClr val="333333"/>
                </a:solidFill>
                <a:latin typeface="Times New Roman" panose="02020603050405020304" pitchFamily="18" charset="0"/>
              </a:rPr>
              <a:t>Пункт 6</a:t>
            </a:r>
            <a:r>
              <a:rPr lang="uk-UA" sz="2900" i="1" baseline="30000" dirty="0">
                <a:solidFill>
                  <a:srgbClr val="333333"/>
                </a:solidFill>
                <a:latin typeface="Times New Roman" panose="02020603050405020304" pitchFamily="18" charset="0"/>
              </a:rPr>
              <a:t>1 </a:t>
            </a:r>
            <a:r>
              <a:rPr lang="uk-UA" sz="2900" i="1" dirty="0">
                <a:solidFill>
                  <a:srgbClr val="333333"/>
                </a:solidFill>
                <a:latin typeface="Times New Roman" panose="02020603050405020304" pitchFamily="18" charset="0"/>
              </a:rPr>
              <a:t>розділу Х Перехідні положення ЗКУ</a:t>
            </a:r>
          </a:p>
          <a:p>
            <a:pPr marL="0" indent="0">
              <a:buFont typeface="Arial" panose="020B0604020202020204" pitchFamily="34" charset="0"/>
              <a:buNone/>
            </a:pPr>
            <a:endParaRPr lang="uk-UA" sz="2000" i="1" dirty="0"/>
          </a:p>
        </p:txBody>
      </p:sp>
      <p:sp>
        <p:nvSpPr>
          <p:cNvPr id="7" name="TextBox 6">
            <a:extLst>
              <a:ext uri="{FF2B5EF4-FFF2-40B4-BE49-F238E27FC236}">
                <a16:creationId xmlns:a16="http://schemas.microsoft.com/office/drawing/2014/main" id="{7EBC1D15-A9E9-ADA3-3537-EC5A52490290}"/>
              </a:ext>
            </a:extLst>
          </p:cNvPr>
          <p:cNvSpPr txBox="1"/>
          <p:nvPr/>
        </p:nvSpPr>
        <p:spPr>
          <a:xfrm>
            <a:off x="157314" y="5228142"/>
            <a:ext cx="11703891" cy="1200329"/>
          </a:xfrm>
          <a:prstGeom prst="rect">
            <a:avLst/>
          </a:prstGeom>
          <a:noFill/>
        </p:spPr>
        <p:txBody>
          <a:bodyPr wrap="square">
            <a:spAutoFit/>
          </a:bodyPr>
          <a:lstStyle/>
          <a:p>
            <a:r>
              <a:rPr lang="uk-UA" i="1" dirty="0">
                <a:latin typeface="Times New Roman" panose="02020603050405020304" pitchFamily="18" charset="0"/>
                <a:cs typeface="Times New Roman" panose="02020603050405020304" pitchFamily="18" charset="0"/>
              </a:rPr>
              <a:t>Право купівлі для спадкоємців - спадкоємці громадян, яким належало право постійного користування, право довічного успадкованого володіння земельними ділянками державної чи комунальної власності, </a:t>
            </a:r>
            <a:r>
              <a:rPr lang="uk-UA" b="1" i="1" dirty="0">
                <a:latin typeface="Times New Roman" panose="02020603050405020304" pitchFamily="18" charset="0"/>
                <a:cs typeface="Times New Roman" panose="02020603050405020304" pitchFamily="18" charset="0"/>
              </a:rPr>
              <a:t>призначеними для ведення селянського (фермерського) господарства</a:t>
            </a:r>
            <a:r>
              <a:rPr lang="uk-UA" i="1" dirty="0">
                <a:latin typeface="Times New Roman" panose="02020603050405020304" pitchFamily="18" charset="0"/>
                <a:cs typeface="Times New Roman" panose="02020603050405020304" pitchFamily="18" charset="0"/>
              </a:rPr>
              <a:t>. Якщо таких спадкоємців декілька, земельна ділянка придбавається ними у спільну часткову власність, де частки кожного із спадкоємців у праві власності є рівними.</a:t>
            </a:r>
          </a:p>
        </p:txBody>
      </p:sp>
      <p:sp>
        <p:nvSpPr>
          <p:cNvPr id="11" name="TextBox 10">
            <a:extLst>
              <a:ext uri="{FF2B5EF4-FFF2-40B4-BE49-F238E27FC236}">
                <a16:creationId xmlns:a16="http://schemas.microsoft.com/office/drawing/2014/main" id="{DCD2BF9B-F66E-48BC-2828-D9223041514E}"/>
              </a:ext>
            </a:extLst>
          </p:cNvPr>
          <p:cNvSpPr txBox="1"/>
          <p:nvPr/>
        </p:nvSpPr>
        <p:spPr>
          <a:xfrm>
            <a:off x="1783858" y="3631509"/>
            <a:ext cx="9794688" cy="1200329"/>
          </a:xfrm>
          <a:prstGeom prst="rect">
            <a:avLst/>
          </a:prstGeom>
          <a:noFill/>
        </p:spPr>
        <p:txBody>
          <a:bodyPr wrap="square">
            <a:spAutoFit/>
          </a:bodyPr>
          <a:lstStyle/>
          <a:p>
            <a:r>
              <a:rPr lang="ru-RU" b="1" dirty="0" err="1">
                <a:latin typeface="Times New Roman" panose="02020603050405020304" pitchFamily="18" charset="0"/>
                <a:cs typeface="Times New Roman" panose="02020603050405020304" pitchFamily="18" charset="0"/>
              </a:rPr>
              <a:t>Юридичні</a:t>
            </a:r>
            <a:r>
              <a:rPr lang="ru-RU" b="1" dirty="0">
                <a:latin typeface="Times New Roman" panose="02020603050405020304" pitchFamily="18" charset="0"/>
                <a:cs typeface="Times New Roman" panose="02020603050405020304" pitchFamily="18" charset="0"/>
              </a:rPr>
              <a:t> особи </a:t>
            </a:r>
            <a:r>
              <a:rPr lang="ru-RU" dirty="0" err="1">
                <a:latin typeface="Times New Roman" panose="02020603050405020304" pitchFamily="18" charset="0"/>
                <a:cs typeface="Times New Roman" panose="02020603050405020304" pitchFamily="18" charset="0"/>
              </a:rPr>
              <a:t>набувають</a:t>
            </a:r>
            <a:r>
              <a:rPr lang="ru-RU" dirty="0">
                <a:latin typeface="Times New Roman" panose="02020603050405020304" pitchFamily="18" charset="0"/>
                <a:cs typeface="Times New Roman" panose="02020603050405020304" pitchFamily="18" charset="0"/>
              </a:rPr>
              <a:t> право на </a:t>
            </a:r>
            <a:r>
              <a:rPr lang="ru-RU" dirty="0" err="1">
                <a:latin typeface="Times New Roman" panose="02020603050405020304" pitchFamily="18" charset="0"/>
                <a:cs typeface="Times New Roman" panose="02020603050405020304" pitchFamily="18" charset="0"/>
              </a:rPr>
              <a:t>купівлю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земельних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ділянок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сільськогосподарського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призначення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відповідно</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цього</a:t>
            </a:r>
            <a:r>
              <a:rPr lang="ru-RU" dirty="0">
                <a:latin typeface="Times New Roman" panose="02020603050405020304" pitchFamily="18" charset="0"/>
                <a:cs typeface="Times New Roman" panose="02020603050405020304" pitchFamily="18" charset="0"/>
              </a:rPr>
              <a:t> пункту </a:t>
            </a:r>
            <a:r>
              <a:rPr lang="ru-RU" b="1" dirty="0">
                <a:latin typeface="Times New Roman" panose="02020603050405020304" pitchFamily="18" charset="0"/>
                <a:cs typeface="Times New Roman" panose="02020603050405020304" pitchFamily="18" charset="0"/>
              </a:rPr>
              <a:t>з 1 </a:t>
            </a:r>
            <a:r>
              <a:rPr lang="ru-RU" b="1" dirty="0" err="1">
                <a:latin typeface="Times New Roman" panose="02020603050405020304" pitchFamily="18" charset="0"/>
                <a:cs typeface="Times New Roman" panose="02020603050405020304" pitchFamily="18" charset="0"/>
              </a:rPr>
              <a:t>січня</a:t>
            </a:r>
            <a:r>
              <a:rPr lang="ru-RU" b="1" dirty="0">
                <a:latin typeface="Times New Roman" panose="02020603050405020304" pitchFamily="18" charset="0"/>
                <a:cs typeface="Times New Roman" panose="02020603050405020304" pitchFamily="18" charset="0"/>
              </a:rPr>
              <a:t> 2024 року.</a:t>
            </a:r>
          </a:p>
          <a:p>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Обмеження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щодо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загальної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площі</a:t>
            </a:r>
            <a:r>
              <a:rPr lang="ru-RU" dirty="0">
                <a:latin typeface="Times New Roman" panose="02020603050405020304" pitchFamily="18" charset="0"/>
                <a:cs typeface="Times New Roman" panose="02020603050405020304" pitchFamily="18" charset="0"/>
              </a:rPr>
              <a:t> для </a:t>
            </a:r>
            <a:r>
              <a:rPr lang="ru-RU" b="1" dirty="0" err="1">
                <a:latin typeface="Times New Roman" panose="02020603050405020304" pitchFamily="18" charset="0"/>
                <a:cs typeface="Times New Roman" panose="02020603050405020304" pitchFamily="18" charset="0"/>
              </a:rPr>
              <a:t>фізичних</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осіб</a:t>
            </a:r>
            <a:r>
              <a:rPr lang="ru-RU" b="1" dirty="0">
                <a:latin typeface="Times New Roman" panose="02020603050405020304" pitchFamily="18" charset="0"/>
                <a:cs typeface="Times New Roman" panose="02020603050405020304" pitchFamily="18" charset="0"/>
              </a:rPr>
              <a:t> (до 100 га).</a:t>
            </a:r>
            <a:endParaRPr lang="uk-UA"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80BDFE9-113C-37F4-5708-5B0E723D1712}"/>
              </a:ext>
            </a:extLst>
          </p:cNvPr>
          <p:cNvSpPr txBox="1"/>
          <p:nvPr/>
        </p:nvSpPr>
        <p:spPr>
          <a:xfrm>
            <a:off x="1295400" y="2602139"/>
            <a:ext cx="10565807" cy="923330"/>
          </a:xfrm>
          <a:prstGeom prst="rect">
            <a:avLst/>
          </a:prstGeom>
          <a:noFill/>
        </p:spPr>
        <p:txBody>
          <a:bodyPr wrap="square">
            <a:spAutoFit/>
          </a:bodyPr>
          <a:lstStyle/>
          <a:p>
            <a:r>
              <a:rPr lang="uk-UA" dirty="0">
                <a:latin typeface="Times New Roman" panose="02020603050405020304" pitchFamily="18" charset="0"/>
                <a:cs typeface="Times New Roman" panose="02020603050405020304" pitchFamily="18" charset="0"/>
              </a:rPr>
              <a:t>Особи, що здійснюють купівлю земельних ділянок </a:t>
            </a:r>
            <a:r>
              <a:rPr lang="uk-UA" b="1" dirty="0">
                <a:latin typeface="Times New Roman" panose="02020603050405020304" pitchFamily="18" charset="0"/>
                <a:cs typeface="Times New Roman" panose="02020603050405020304" pitchFamily="18" charset="0"/>
              </a:rPr>
              <a:t>сільськогосподарського призначення </a:t>
            </a:r>
            <a:r>
              <a:rPr lang="uk-UA" dirty="0">
                <a:latin typeface="Times New Roman" panose="02020603050405020304" pitchFamily="18" charset="0"/>
                <a:cs typeface="Times New Roman" panose="02020603050405020304" pitchFamily="18" charset="0"/>
              </a:rPr>
              <a:t>мають відповідати вимогам, визначеним Земельним Кодексом (ст. 130) до набувачів земельних ділянок сільськогосподарського призначення.</a:t>
            </a:r>
          </a:p>
        </p:txBody>
      </p:sp>
      <p:pic>
        <p:nvPicPr>
          <p:cNvPr id="16" name="Рисунок 15" descr="Шевроны со сплошной заливкой">
            <a:extLst>
              <a:ext uri="{FF2B5EF4-FFF2-40B4-BE49-F238E27FC236}">
                <a16:creationId xmlns:a16="http://schemas.microsoft.com/office/drawing/2014/main" id="{F888AA24-D578-09DE-1EC2-7CD4322018E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0795" y="2640632"/>
            <a:ext cx="914400" cy="914400"/>
          </a:xfrm>
          <a:prstGeom prst="rect">
            <a:avLst/>
          </a:prstGeom>
        </p:spPr>
      </p:pic>
      <p:pic>
        <p:nvPicPr>
          <p:cNvPr id="18" name="Рисунок 17" descr="Шевроны со сплошной заливкой">
            <a:extLst>
              <a:ext uri="{FF2B5EF4-FFF2-40B4-BE49-F238E27FC236}">
                <a16:creationId xmlns:a16="http://schemas.microsoft.com/office/drawing/2014/main" id="{F1DDD8A1-7366-E7DA-A920-F3BBB4B486E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5195" y="3729146"/>
            <a:ext cx="461324" cy="461324"/>
          </a:xfrm>
          <a:prstGeom prst="rect">
            <a:avLst/>
          </a:prstGeom>
        </p:spPr>
      </p:pic>
      <p:pic>
        <p:nvPicPr>
          <p:cNvPr id="21" name="Рисунок 20" descr="Шевроны со сплошной заливкой">
            <a:extLst>
              <a:ext uri="{FF2B5EF4-FFF2-40B4-BE49-F238E27FC236}">
                <a16:creationId xmlns:a16="http://schemas.microsoft.com/office/drawing/2014/main" id="{39DD7AD4-F7BF-999F-0464-8676A299179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75040" y="4415752"/>
            <a:ext cx="461324" cy="461324"/>
          </a:xfrm>
          <a:prstGeom prst="rect">
            <a:avLst/>
          </a:prstGeom>
        </p:spPr>
      </p:pic>
      <p:sp>
        <p:nvSpPr>
          <p:cNvPr id="5" name="Прямоугольник 4">
            <a:extLst>
              <a:ext uri="{FF2B5EF4-FFF2-40B4-BE49-F238E27FC236}">
                <a16:creationId xmlns:a16="http://schemas.microsoft.com/office/drawing/2014/main" id="{8BF1CD55-B365-7C60-0D32-1436717F3C42}"/>
              </a:ext>
            </a:extLst>
          </p:cNvPr>
          <p:cNvSpPr/>
          <p:nvPr/>
        </p:nvSpPr>
        <p:spPr>
          <a:xfrm>
            <a:off x="157315" y="5080753"/>
            <a:ext cx="11703891" cy="1457699"/>
          </a:xfrm>
          <a:custGeom>
            <a:avLst/>
            <a:gdLst>
              <a:gd name="connsiteX0" fmla="*/ 0 w 11703891"/>
              <a:gd name="connsiteY0" fmla="*/ 0 h 1457699"/>
              <a:gd name="connsiteX1" fmla="*/ 571425 w 11703891"/>
              <a:gd name="connsiteY1" fmla="*/ 0 h 1457699"/>
              <a:gd name="connsiteX2" fmla="*/ 1259889 w 11703891"/>
              <a:gd name="connsiteY2" fmla="*/ 0 h 1457699"/>
              <a:gd name="connsiteX3" fmla="*/ 1948354 w 11703891"/>
              <a:gd name="connsiteY3" fmla="*/ 0 h 1457699"/>
              <a:gd name="connsiteX4" fmla="*/ 2753857 w 11703891"/>
              <a:gd name="connsiteY4" fmla="*/ 0 h 1457699"/>
              <a:gd name="connsiteX5" fmla="*/ 3208243 w 11703891"/>
              <a:gd name="connsiteY5" fmla="*/ 0 h 1457699"/>
              <a:gd name="connsiteX6" fmla="*/ 3779668 w 11703891"/>
              <a:gd name="connsiteY6" fmla="*/ 0 h 1457699"/>
              <a:gd name="connsiteX7" fmla="*/ 4117016 w 11703891"/>
              <a:gd name="connsiteY7" fmla="*/ 0 h 1457699"/>
              <a:gd name="connsiteX8" fmla="*/ 4922519 w 11703891"/>
              <a:gd name="connsiteY8" fmla="*/ 0 h 1457699"/>
              <a:gd name="connsiteX9" fmla="*/ 5259866 w 11703891"/>
              <a:gd name="connsiteY9" fmla="*/ 0 h 1457699"/>
              <a:gd name="connsiteX10" fmla="*/ 5948330 w 11703891"/>
              <a:gd name="connsiteY10" fmla="*/ 0 h 1457699"/>
              <a:gd name="connsiteX11" fmla="*/ 6519756 w 11703891"/>
              <a:gd name="connsiteY11" fmla="*/ 0 h 1457699"/>
              <a:gd name="connsiteX12" fmla="*/ 6857103 w 11703891"/>
              <a:gd name="connsiteY12" fmla="*/ 0 h 1457699"/>
              <a:gd name="connsiteX13" fmla="*/ 7545567 w 11703891"/>
              <a:gd name="connsiteY13" fmla="*/ 0 h 1457699"/>
              <a:gd name="connsiteX14" fmla="*/ 8116993 w 11703891"/>
              <a:gd name="connsiteY14" fmla="*/ 0 h 1457699"/>
              <a:gd name="connsiteX15" fmla="*/ 8571379 w 11703891"/>
              <a:gd name="connsiteY15" fmla="*/ 0 h 1457699"/>
              <a:gd name="connsiteX16" fmla="*/ 8908726 w 11703891"/>
              <a:gd name="connsiteY16" fmla="*/ 0 h 1457699"/>
              <a:gd name="connsiteX17" fmla="*/ 9597191 w 11703891"/>
              <a:gd name="connsiteY17" fmla="*/ 0 h 1457699"/>
              <a:gd name="connsiteX18" fmla="*/ 10168616 w 11703891"/>
              <a:gd name="connsiteY18" fmla="*/ 0 h 1457699"/>
              <a:gd name="connsiteX19" fmla="*/ 10623002 w 11703891"/>
              <a:gd name="connsiteY19" fmla="*/ 0 h 1457699"/>
              <a:gd name="connsiteX20" fmla="*/ 10960350 w 11703891"/>
              <a:gd name="connsiteY20" fmla="*/ 0 h 1457699"/>
              <a:gd name="connsiteX21" fmla="*/ 11703891 w 11703891"/>
              <a:gd name="connsiteY21" fmla="*/ 0 h 1457699"/>
              <a:gd name="connsiteX22" fmla="*/ 11703891 w 11703891"/>
              <a:gd name="connsiteY22" fmla="*/ 442169 h 1457699"/>
              <a:gd name="connsiteX23" fmla="*/ 11703891 w 11703891"/>
              <a:gd name="connsiteY23" fmla="*/ 913491 h 1457699"/>
              <a:gd name="connsiteX24" fmla="*/ 11703891 w 11703891"/>
              <a:gd name="connsiteY24" fmla="*/ 1457699 h 1457699"/>
              <a:gd name="connsiteX25" fmla="*/ 11249505 w 11703891"/>
              <a:gd name="connsiteY25" fmla="*/ 1457699 h 1457699"/>
              <a:gd name="connsiteX26" fmla="*/ 10678079 w 11703891"/>
              <a:gd name="connsiteY26" fmla="*/ 1457699 h 1457699"/>
              <a:gd name="connsiteX27" fmla="*/ 10340732 w 11703891"/>
              <a:gd name="connsiteY27" fmla="*/ 1457699 h 1457699"/>
              <a:gd name="connsiteX28" fmla="*/ 10003384 w 11703891"/>
              <a:gd name="connsiteY28" fmla="*/ 1457699 h 1457699"/>
              <a:gd name="connsiteX29" fmla="*/ 9197881 w 11703891"/>
              <a:gd name="connsiteY29" fmla="*/ 1457699 h 1457699"/>
              <a:gd name="connsiteX30" fmla="*/ 8392378 w 11703891"/>
              <a:gd name="connsiteY30" fmla="*/ 1457699 h 1457699"/>
              <a:gd name="connsiteX31" fmla="*/ 8055031 w 11703891"/>
              <a:gd name="connsiteY31" fmla="*/ 1457699 h 1457699"/>
              <a:gd name="connsiteX32" fmla="*/ 7249528 w 11703891"/>
              <a:gd name="connsiteY32" fmla="*/ 1457699 h 1457699"/>
              <a:gd name="connsiteX33" fmla="*/ 6795141 w 11703891"/>
              <a:gd name="connsiteY33" fmla="*/ 1457699 h 1457699"/>
              <a:gd name="connsiteX34" fmla="*/ 5872599 w 11703891"/>
              <a:gd name="connsiteY34" fmla="*/ 1457699 h 1457699"/>
              <a:gd name="connsiteX35" fmla="*/ 4950057 w 11703891"/>
              <a:gd name="connsiteY35" fmla="*/ 1457699 h 1457699"/>
              <a:gd name="connsiteX36" fmla="*/ 4027515 w 11703891"/>
              <a:gd name="connsiteY36" fmla="*/ 1457699 h 1457699"/>
              <a:gd name="connsiteX37" fmla="*/ 3339051 w 11703891"/>
              <a:gd name="connsiteY37" fmla="*/ 1457699 h 1457699"/>
              <a:gd name="connsiteX38" fmla="*/ 2650587 w 11703891"/>
              <a:gd name="connsiteY38" fmla="*/ 1457699 h 1457699"/>
              <a:gd name="connsiteX39" fmla="*/ 1728045 w 11703891"/>
              <a:gd name="connsiteY39" fmla="*/ 1457699 h 1457699"/>
              <a:gd name="connsiteX40" fmla="*/ 922542 w 11703891"/>
              <a:gd name="connsiteY40" fmla="*/ 1457699 h 1457699"/>
              <a:gd name="connsiteX41" fmla="*/ 0 w 11703891"/>
              <a:gd name="connsiteY41" fmla="*/ 1457699 h 1457699"/>
              <a:gd name="connsiteX42" fmla="*/ 0 w 11703891"/>
              <a:gd name="connsiteY42" fmla="*/ 1000953 h 1457699"/>
              <a:gd name="connsiteX43" fmla="*/ 0 w 11703891"/>
              <a:gd name="connsiteY43" fmla="*/ 558785 h 1457699"/>
              <a:gd name="connsiteX44" fmla="*/ 0 w 11703891"/>
              <a:gd name="connsiteY44" fmla="*/ 0 h 145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703891" h="1457699" extrusionOk="0">
                <a:moveTo>
                  <a:pt x="0" y="0"/>
                </a:moveTo>
                <a:cubicBezTo>
                  <a:pt x="183500" y="-16081"/>
                  <a:pt x="437538" y="15714"/>
                  <a:pt x="571425" y="0"/>
                </a:cubicBezTo>
                <a:cubicBezTo>
                  <a:pt x="705313" y="-15714"/>
                  <a:pt x="1118639" y="-9826"/>
                  <a:pt x="1259889" y="0"/>
                </a:cubicBezTo>
                <a:cubicBezTo>
                  <a:pt x="1401139" y="9826"/>
                  <a:pt x="1786619" y="-20809"/>
                  <a:pt x="1948354" y="0"/>
                </a:cubicBezTo>
                <a:cubicBezTo>
                  <a:pt x="2110089" y="20809"/>
                  <a:pt x="2537257" y="24375"/>
                  <a:pt x="2753857" y="0"/>
                </a:cubicBezTo>
                <a:cubicBezTo>
                  <a:pt x="2970457" y="-24375"/>
                  <a:pt x="2984436" y="-22494"/>
                  <a:pt x="3208243" y="0"/>
                </a:cubicBezTo>
                <a:cubicBezTo>
                  <a:pt x="3432050" y="22494"/>
                  <a:pt x="3572278" y="-15613"/>
                  <a:pt x="3779668" y="0"/>
                </a:cubicBezTo>
                <a:cubicBezTo>
                  <a:pt x="3987059" y="15613"/>
                  <a:pt x="3986963" y="13834"/>
                  <a:pt x="4117016" y="0"/>
                </a:cubicBezTo>
                <a:cubicBezTo>
                  <a:pt x="4247069" y="-13834"/>
                  <a:pt x="4691796" y="986"/>
                  <a:pt x="4922519" y="0"/>
                </a:cubicBezTo>
                <a:cubicBezTo>
                  <a:pt x="5153242" y="-986"/>
                  <a:pt x="5102405" y="16247"/>
                  <a:pt x="5259866" y="0"/>
                </a:cubicBezTo>
                <a:cubicBezTo>
                  <a:pt x="5417327" y="-16247"/>
                  <a:pt x="5674333" y="-1608"/>
                  <a:pt x="5948330" y="0"/>
                </a:cubicBezTo>
                <a:cubicBezTo>
                  <a:pt x="6222327" y="1608"/>
                  <a:pt x="6319664" y="4155"/>
                  <a:pt x="6519756" y="0"/>
                </a:cubicBezTo>
                <a:cubicBezTo>
                  <a:pt x="6719848" y="-4155"/>
                  <a:pt x="6780095" y="-13747"/>
                  <a:pt x="6857103" y="0"/>
                </a:cubicBezTo>
                <a:cubicBezTo>
                  <a:pt x="6934111" y="13747"/>
                  <a:pt x="7392652" y="32588"/>
                  <a:pt x="7545567" y="0"/>
                </a:cubicBezTo>
                <a:cubicBezTo>
                  <a:pt x="7698482" y="-32588"/>
                  <a:pt x="7999209" y="18182"/>
                  <a:pt x="8116993" y="0"/>
                </a:cubicBezTo>
                <a:cubicBezTo>
                  <a:pt x="8234777" y="-18182"/>
                  <a:pt x="8429224" y="-4359"/>
                  <a:pt x="8571379" y="0"/>
                </a:cubicBezTo>
                <a:cubicBezTo>
                  <a:pt x="8713534" y="4359"/>
                  <a:pt x="8841253" y="3997"/>
                  <a:pt x="8908726" y="0"/>
                </a:cubicBezTo>
                <a:cubicBezTo>
                  <a:pt x="8976199" y="-3997"/>
                  <a:pt x="9347758" y="-23098"/>
                  <a:pt x="9597191" y="0"/>
                </a:cubicBezTo>
                <a:cubicBezTo>
                  <a:pt x="9846625" y="23098"/>
                  <a:pt x="10032259" y="-16720"/>
                  <a:pt x="10168616" y="0"/>
                </a:cubicBezTo>
                <a:cubicBezTo>
                  <a:pt x="10304973" y="16720"/>
                  <a:pt x="10519937" y="17449"/>
                  <a:pt x="10623002" y="0"/>
                </a:cubicBezTo>
                <a:cubicBezTo>
                  <a:pt x="10726067" y="-17449"/>
                  <a:pt x="10880818" y="11536"/>
                  <a:pt x="10960350" y="0"/>
                </a:cubicBezTo>
                <a:cubicBezTo>
                  <a:pt x="11039882" y="-11536"/>
                  <a:pt x="11386256" y="37066"/>
                  <a:pt x="11703891" y="0"/>
                </a:cubicBezTo>
                <a:cubicBezTo>
                  <a:pt x="11685845" y="102926"/>
                  <a:pt x="11687039" y="337943"/>
                  <a:pt x="11703891" y="442169"/>
                </a:cubicBezTo>
                <a:cubicBezTo>
                  <a:pt x="11720743" y="546395"/>
                  <a:pt x="11717927" y="818862"/>
                  <a:pt x="11703891" y="913491"/>
                </a:cubicBezTo>
                <a:cubicBezTo>
                  <a:pt x="11689855" y="1008120"/>
                  <a:pt x="11683779" y="1216751"/>
                  <a:pt x="11703891" y="1457699"/>
                </a:cubicBezTo>
                <a:cubicBezTo>
                  <a:pt x="11573794" y="1464022"/>
                  <a:pt x="11347633" y="1440481"/>
                  <a:pt x="11249505" y="1457699"/>
                </a:cubicBezTo>
                <a:cubicBezTo>
                  <a:pt x="11151377" y="1474917"/>
                  <a:pt x="10908346" y="1476231"/>
                  <a:pt x="10678079" y="1457699"/>
                </a:cubicBezTo>
                <a:cubicBezTo>
                  <a:pt x="10447812" y="1439167"/>
                  <a:pt x="10441443" y="1469828"/>
                  <a:pt x="10340732" y="1457699"/>
                </a:cubicBezTo>
                <a:cubicBezTo>
                  <a:pt x="10240021" y="1445570"/>
                  <a:pt x="10107806" y="1443911"/>
                  <a:pt x="10003384" y="1457699"/>
                </a:cubicBezTo>
                <a:cubicBezTo>
                  <a:pt x="9898962" y="1471487"/>
                  <a:pt x="9572185" y="1463620"/>
                  <a:pt x="9197881" y="1457699"/>
                </a:cubicBezTo>
                <a:cubicBezTo>
                  <a:pt x="8823577" y="1451778"/>
                  <a:pt x="8722908" y="1442462"/>
                  <a:pt x="8392378" y="1457699"/>
                </a:cubicBezTo>
                <a:cubicBezTo>
                  <a:pt x="8061848" y="1472936"/>
                  <a:pt x="8135497" y="1454976"/>
                  <a:pt x="8055031" y="1457699"/>
                </a:cubicBezTo>
                <a:cubicBezTo>
                  <a:pt x="7974565" y="1460422"/>
                  <a:pt x="7527377" y="1437674"/>
                  <a:pt x="7249528" y="1457699"/>
                </a:cubicBezTo>
                <a:cubicBezTo>
                  <a:pt x="6971679" y="1477724"/>
                  <a:pt x="6934732" y="1471965"/>
                  <a:pt x="6795141" y="1457699"/>
                </a:cubicBezTo>
                <a:cubicBezTo>
                  <a:pt x="6655550" y="1443433"/>
                  <a:pt x="6125287" y="1437566"/>
                  <a:pt x="5872599" y="1457699"/>
                </a:cubicBezTo>
                <a:cubicBezTo>
                  <a:pt x="5619911" y="1477832"/>
                  <a:pt x="5397843" y="1478427"/>
                  <a:pt x="4950057" y="1457699"/>
                </a:cubicBezTo>
                <a:cubicBezTo>
                  <a:pt x="4502271" y="1436971"/>
                  <a:pt x="4392224" y="1430756"/>
                  <a:pt x="4027515" y="1457699"/>
                </a:cubicBezTo>
                <a:cubicBezTo>
                  <a:pt x="3662806" y="1484642"/>
                  <a:pt x="3538267" y="1489752"/>
                  <a:pt x="3339051" y="1457699"/>
                </a:cubicBezTo>
                <a:cubicBezTo>
                  <a:pt x="3139835" y="1425646"/>
                  <a:pt x="2843525" y="1435332"/>
                  <a:pt x="2650587" y="1457699"/>
                </a:cubicBezTo>
                <a:cubicBezTo>
                  <a:pt x="2457649" y="1480066"/>
                  <a:pt x="2088769" y="1501768"/>
                  <a:pt x="1728045" y="1457699"/>
                </a:cubicBezTo>
                <a:cubicBezTo>
                  <a:pt x="1367321" y="1413630"/>
                  <a:pt x="1231758" y="1459020"/>
                  <a:pt x="922542" y="1457699"/>
                </a:cubicBezTo>
                <a:cubicBezTo>
                  <a:pt x="613326" y="1456378"/>
                  <a:pt x="370877" y="1491177"/>
                  <a:pt x="0" y="1457699"/>
                </a:cubicBezTo>
                <a:cubicBezTo>
                  <a:pt x="-15978" y="1349932"/>
                  <a:pt x="-5391" y="1216366"/>
                  <a:pt x="0" y="1000953"/>
                </a:cubicBezTo>
                <a:cubicBezTo>
                  <a:pt x="5391" y="785540"/>
                  <a:pt x="-8349" y="735658"/>
                  <a:pt x="0" y="558785"/>
                </a:cubicBezTo>
                <a:cubicBezTo>
                  <a:pt x="8349" y="381912"/>
                  <a:pt x="2234" y="255914"/>
                  <a:pt x="0" y="0"/>
                </a:cubicBezTo>
                <a:close/>
              </a:path>
            </a:pathLst>
          </a:custGeom>
          <a:noFill/>
          <a:ln>
            <a:solidFill>
              <a:schemeClr val="bg1">
                <a:lumMod val="50000"/>
              </a:schemeClr>
            </a:solidFill>
            <a:extLst>
              <a:ext uri="{C807C97D-BFC1-408E-A445-0C87EB9F89A2}">
                <ask:lineSketchStyleProps xmlns:ask="http://schemas.microsoft.com/office/drawing/2018/sketchyshapes" sd="2553719520">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uk-UA"/>
          </a:p>
        </p:txBody>
      </p:sp>
    </p:spTree>
    <p:extLst>
      <p:ext uri="{BB962C8B-B14F-4D97-AF65-F5344CB8AC3E}">
        <p14:creationId xmlns:p14="http://schemas.microsoft.com/office/powerpoint/2010/main" val="3613546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157317" y="1431925"/>
            <a:ext cx="11877368" cy="813435"/>
          </a:xfrm>
        </p:spPr>
        <p:txBody>
          <a:bodyPr>
            <a:noAutofit/>
          </a:bodyPr>
          <a:lstStyle/>
          <a:p>
            <a:pPr algn="ct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Шляхи трансформації</a:t>
            </a:r>
            <a:r>
              <a:rPr lang="ru-RU"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 права </a:t>
            </a: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постійного користування </a:t>
            </a:r>
          </a:p>
        </p:txBody>
      </p:sp>
      <p:grpSp>
        <p:nvGrpSpPr>
          <p:cNvPr id="2" name="Группа 1">
            <a:extLst>
              <a:ext uri="{FF2B5EF4-FFF2-40B4-BE49-F238E27FC236}">
                <a16:creationId xmlns:a16="http://schemas.microsoft.com/office/drawing/2014/main" id="{165A9169-B64D-9EEA-871E-5F914B5F8E69}"/>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995A9115-8A2D-8477-1ED1-2FE95B0BC9C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6" name="Рисунок 5">
              <a:extLst>
                <a:ext uri="{FF2B5EF4-FFF2-40B4-BE49-F238E27FC236}">
                  <a16:creationId xmlns:a16="http://schemas.microsoft.com/office/drawing/2014/main" id="{8B52219A-5ABE-34F3-CED4-72F9BD0E9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8" name="Picture 36">
              <a:extLst>
                <a:ext uri="{FF2B5EF4-FFF2-40B4-BE49-F238E27FC236}">
                  <a16:creationId xmlns:a16="http://schemas.microsoft.com/office/drawing/2014/main" id="{5130C9A3-6D5E-245D-D116-35C437D7A1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5" name="TextBox 4">
            <a:extLst>
              <a:ext uri="{FF2B5EF4-FFF2-40B4-BE49-F238E27FC236}">
                <a16:creationId xmlns:a16="http://schemas.microsoft.com/office/drawing/2014/main" id="{AC319229-6018-A2BD-88B5-5D062DFFC38F}"/>
              </a:ext>
            </a:extLst>
          </p:cNvPr>
          <p:cNvSpPr txBox="1"/>
          <p:nvPr/>
        </p:nvSpPr>
        <p:spPr>
          <a:xfrm>
            <a:off x="157315" y="2245360"/>
            <a:ext cx="11703892" cy="830997"/>
          </a:xfrm>
          <a:prstGeom prst="rect">
            <a:avLst/>
          </a:prstGeom>
          <a:noFill/>
        </p:spPr>
        <p:txBody>
          <a:bodyPr wrap="square">
            <a:spAutoFit/>
          </a:bodyPr>
          <a:lstStyle/>
          <a:p>
            <a:r>
              <a:rPr lang="uk-UA" sz="2400" i="1" dirty="0">
                <a:solidFill>
                  <a:schemeClr val="tx1">
                    <a:lumMod val="95000"/>
                    <a:lumOff val="5000"/>
                  </a:schemeClr>
                </a:solidFill>
                <a:latin typeface="Times New Roman" panose="02020603050405020304" pitchFamily="18" charset="0"/>
                <a:ea typeface="Open Sans SemiBold" panose="020B0604020202020204" pitchFamily="34" charset="0"/>
                <a:cs typeface="Times New Roman" panose="02020603050405020304" pitchFamily="18" charset="0"/>
              </a:rPr>
              <a:t>для осіб, які відповідно до Земельного кодексу України (ст. 92) не можуть бути суб'єктами такого права. </a:t>
            </a:r>
          </a:p>
        </p:txBody>
      </p:sp>
      <p:graphicFrame>
        <p:nvGraphicFramePr>
          <p:cNvPr id="12" name="Схема 11">
            <a:extLst>
              <a:ext uri="{FF2B5EF4-FFF2-40B4-BE49-F238E27FC236}">
                <a16:creationId xmlns:a16="http://schemas.microsoft.com/office/drawing/2014/main" id="{F53A28BB-BA1B-753D-B225-85B97DAE1140}"/>
              </a:ext>
            </a:extLst>
          </p:cNvPr>
          <p:cNvGraphicFramePr/>
          <p:nvPr>
            <p:extLst>
              <p:ext uri="{D42A27DB-BD31-4B8C-83A1-F6EECF244321}">
                <p14:modId xmlns:p14="http://schemas.microsoft.com/office/powerpoint/2010/main" val="3440781103"/>
              </p:ext>
            </p:extLst>
          </p:nvPr>
        </p:nvGraphicFramePr>
        <p:xfrm>
          <a:off x="2028405" y="3181667"/>
          <a:ext cx="8300583" cy="35089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Прямоугольник: скругленные углы 17">
            <a:extLst>
              <a:ext uri="{FF2B5EF4-FFF2-40B4-BE49-F238E27FC236}">
                <a16:creationId xmlns:a16="http://schemas.microsoft.com/office/drawing/2014/main" id="{52DAF542-C54C-8E59-43BC-691A55288612}"/>
              </a:ext>
            </a:extLst>
          </p:cNvPr>
          <p:cNvSpPr/>
          <p:nvPr/>
        </p:nvSpPr>
        <p:spPr>
          <a:xfrm>
            <a:off x="6096000" y="5876066"/>
            <a:ext cx="676220" cy="52090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t>3.</a:t>
            </a:r>
          </a:p>
        </p:txBody>
      </p:sp>
      <p:sp>
        <p:nvSpPr>
          <p:cNvPr id="19" name="Прямоугольник: скругленные углы 18">
            <a:extLst>
              <a:ext uri="{FF2B5EF4-FFF2-40B4-BE49-F238E27FC236}">
                <a16:creationId xmlns:a16="http://schemas.microsoft.com/office/drawing/2014/main" id="{52FA7D4C-6C41-EE45-5DCD-F22DDABD333A}"/>
              </a:ext>
            </a:extLst>
          </p:cNvPr>
          <p:cNvSpPr/>
          <p:nvPr/>
        </p:nvSpPr>
        <p:spPr>
          <a:xfrm>
            <a:off x="6096000" y="4675712"/>
            <a:ext cx="676220" cy="52090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t>2.</a:t>
            </a:r>
          </a:p>
        </p:txBody>
      </p:sp>
      <p:sp>
        <p:nvSpPr>
          <p:cNvPr id="20" name="Прямоугольник: скругленные углы 19">
            <a:extLst>
              <a:ext uri="{FF2B5EF4-FFF2-40B4-BE49-F238E27FC236}">
                <a16:creationId xmlns:a16="http://schemas.microsoft.com/office/drawing/2014/main" id="{DAB86B49-4560-EDCC-13E9-52B874FE16C8}"/>
              </a:ext>
            </a:extLst>
          </p:cNvPr>
          <p:cNvSpPr/>
          <p:nvPr/>
        </p:nvSpPr>
        <p:spPr>
          <a:xfrm>
            <a:off x="6056947" y="3444462"/>
            <a:ext cx="676220" cy="52090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t>1.</a:t>
            </a:r>
          </a:p>
        </p:txBody>
      </p:sp>
    </p:spTree>
    <p:extLst>
      <p:ext uri="{BB962C8B-B14F-4D97-AF65-F5344CB8AC3E}">
        <p14:creationId xmlns:p14="http://schemas.microsoft.com/office/powerpoint/2010/main" val="1871224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graphicEl>
                                              <a:dgm id="{A1E2DF39-16B5-4D7B-8A3D-177F7DA84C57}"/>
                                            </p:graphicEl>
                                          </p:spTgt>
                                        </p:tgtEl>
                                        <p:attrNameLst>
                                          <p:attrName>style.visibility</p:attrName>
                                        </p:attrNameLst>
                                      </p:cBhvr>
                                      <p:to>
                                        <p:strVal val="visible"/>
                                      </p:to>
                                    </p:set>
                                    <p:animEffect transition="in" filter="wipe(left)">
                                      <p:cBhvr>
                                        <p:cTn id="7" dur="500"/>
                                        <p:tgtEl>
                                          <p:spTgt spid="12">
                                            <p:graphicEl>
                                              <a:dgm id="{A1E2DF39-16B5-4D7B-8A3D-177F7DA84C57}"/>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graphicEl>
                                              <a:dgm id="{6B8881FD-DD0F-4608-B3C0-22D10D632F1C}"/>
                                            </p:graphicEl>
                                          </p:spTgt>
                                        </p:tgtEl>
                                        <p:attrNameLst>
                                          <p:attrName>style.visibility</p:attrName>
                                        </p:attrNameLst>
                                      </p:cBhvr>
                                      <p:to>
                                        <p:strVal val="visible"/>
                                      </p:to>
                                    </p:set>
                                    <p:animEffect transition="in" filter="wipe(left)">
                                      <p:cBhvr>
                                        <p:cTn id="11" dur="500"/>
                                        <p:tgtEl>
                                          <p:spTgt spid="12">
                                            <p:graphicEl>
                                              <a:dgm id="{6B8881FD-DD0F-4608-B3C0-22D10D632F1C}"/>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graphicEl>
                                              <a:dgm id="{D2C472CC-B12C-485F-9C07-FA383B8E1429}"/>
                                            </p:graphicEl>
                                          </p:spTgt>
                                        </p:tgtEl>
                                        <p:attrNameLst>
                                          <p:attrName>style.visibility</p:attrName>
                                        </p:attrNameLst>
                                      </p:cBhvr>
                                      <p:to>
                                        <p:strVal val="visible"/>
                                      </p:to>
                                    </p:set>
                                    <p:animEffect transition="in" filter="wipe(left)">
                                      <p:cBhvr>
                                        <p:cTn id="15" dur="500"/>
                                        <p:tgtEl>
                                          <p:spTgt spid="12">
                                            <p:graphicEl>
                                              <a:dgm id="{D2C472CC-B12C-485F-9C07-FA383B8E1429}"/>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2">
                                            <p:graphicEl>
                                              <a:dgm id="{EF6F0A3F-DAB4-41EB-8C90-EB809B6F62BE}"/>
                                            </p:graphicEl>
                                          </p:spTgt>
                                        </p:tgtEl>
                                        <p:attrNameLst>
                                          <p:attrName>style.visibility</p:attrName>
                                        </p:attrNameLst>
                                      </p:cBhvr>
                                      <p:to>
                                        <p:strVal val="visible"/>
                                      </p:to>
                                    </p:set>
                                    <p:animEffect transition="in" filter="wipe(left)">
                                      <p:cBhvr>
                                        <p:cTn id="19" dur="500"/>
                                        <p:tgtEl>
                                          <p:spTgt spid="12">
                                            <p:graphicEl>
                                              <a:dgm id="{EF6F0A3F-DAB4-41EB-8C90-EB809B6F62BE}"/>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
                                            <p:graphicEl>
                                              <a:dgm id="{4D042E79-BD62-4BD1-BE6D-BF4145A7C43D}"/>
                                            </p:graphicEl>
                                          </p:spTgt>
                                        </p:tgtEl>
                                        <p:attrNameLst>
                                          <p:attrName>style.visibility</p:attrName>
                                        </p:attrNameLst>
                                      </p:cBhvr>
                                      <p:to>
                                        <p:strVal val="visible"/>
                                      </p:to>
                                    </p:set>
                                    <p:animEffect transition="in" filter="wipe(left)">
                                      <p:cBhvr>
                                        <p:cTn id="23" dur="500"/>
                                        <p:tgtEl>
                                          <p:spTgt spid="12">
                                            <p:graphicEl>
                                              <a:dgm id="{4D042E79-BD62-4BD1-BE6D-BF4145A7C43D}"/>
                                            </p:graphic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2">
                                            <p:graphicEl>
                                              <a:dgm id="{ABDE22A5-3369-400D-95D9-F0DD4B57B95B}"/>
                                            </p:graphicEl>
                                          </p:spTgt>
                                        </p:tgtEl>
                                        <p:attrNameLst>
                                          <p:attrName>style.visibility</p:attrName>
                                        </p:attrNameLst>
                                      </p:cBhvr>
                                      <p:to>
                                        <p:strVal val="visible"/>
                                      </p:to>
                                    </p:set>
                                    <p:animEffect transition="in" filter="wipe(left)">
                                      <p:cBhvr>
                                        <p:cTn id="27" dur="500"/>
                                        <p:tgtEl>
                                          <p:spTgt spid="12">
                                            <p:graphicEl>
                                              <a:dgm id="{ABDE22A5-3369-400D-95D9-F0DD4B57B95B}"/>
                                            </p:graphic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2">
                                            <p:graphicEl>
                                              <a:dgm id="{AC29B8D8-AFAF-4CBB-A64A-57F9BF5F4383}"/>
                                            </p:graphicEl>
                                          </p:spTgt>
                                        </p:tgtEl>
                                        <p:attrNameLst>
                                          <p:attrName>style.visibility</p:attrName>
                                        </p:attrNameLst>
                                      </p:cBhvr>
                                      <p:to>
                                        <p:strVal val="visible"/>
                                      </p:to>
                                    </p:set>
                                    <p:animEffect transition="in" filter="wipe(left)">
                                      <p:cBhvr>
                                        <p:cTn id="31" dur="500"/>
                                        <p:tgtEl>
                                          <p:spTgt spid="12">
                                            <p:graphicEl>
                                              <a:dgm id="{AC29B8D8-AFAF-4CBB-A64A-57F9BF5F4383}"/>
                                            </p:graphic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lvlOne"/>
        </p:bldSub>
      </p:bldGraphic>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77E5D84F-B6D0-8C7D-F7A6-67E2A1416AD4}"/>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C642A16B-6BD0-9D04-4185-E66FF0CFAF0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A6DC36ED-C709-C1EE-D1CD-42E45504E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682696D2-C36B-3765-3771-EA43289B129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0" name="Заголовок 14">
            <a:extLst>
              <a:ext uri="{FF2B5EF4-FFF2-40B4-BE49-F238E27FC236}">
                <a16:creationId xmlns:a16="http://schemas.microsoft.com/office/drawing/2014/main" id="{3086890D-6111-95FF-5F12-37044A3E9220}"/>
              </a:ext>
            </a:extLst>
          </p:cNvPr>
          <p:cNvSpPr txBox="1">
            <a:spLocks/>
          </p:cNvSpPr>
          <p:nvPr/>
        </p:nvSpPr>
        <p:spPr>
          <a:xfrm>
            <a:off x="157316" y="2487663"/>
            <a:ext cx="9266590" cy="39901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1100" u="sng"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endParaRPr>
          </a:p>
          <a:p>
            <a:r>
              <a:rPr lang="ru-RU" sz="2800" dirty="0">
                <a:solidFill>
                  <a:schemeClr val="accent6">
                    <a:lumMod val="50000"/>
                  </a:schemeClr>
                </a:solidFill>
                <a:latin typeface="Open Sans" pitchFamily="2" charset="0"/>
                <a:ea typeface="Open Sans" pitchFamily="2" charset="0"/>
                <a:cs typeface="Open Sans" pitchFamily="2" charset="0"/>
              </a:rPr>
              <a:t>4. </a:t>
            </a:r>
            <a:r>
              <a:rPr lang="uk-UA" sz="2800" dirty="0">
                <a:solidFill>
                  <a:schemeClr val="accent6">
                    <a:lumMod val="50000"/>
                  </a:schemeClr>
                </a:solidFill>
                <a:latin typeface="Times New Roman" panose="02020603050405020304" pitchFamily="18" charset="0"/>
                <a:ea typeface="Open Sans" pitchFamily="2" charset="0"/>
                <a:cs typeface="Times New Roman" panose="02020603050405020304" pitchFamily="18" charset="0"/>
              </a:rPr>
              <a:t>Оновлено порядки:</a:t>
            </a:r>
          </a:p>
          <a:p>
            <a:pPr marL="457200" indent="-457200">
              <a:buFont typeface="Arial" panose="020B0604020202020204" pitchFamily="34" charset="0"/>
              <a:buChar char="•"/>
            </a:pPr>
            <a:r>
              <a:rPr lang="uk-UA" sz="2800" dirty="0">
                <a:solidFill>
                  <a:schemeClr val="accent6">
                    <a:lumMod val="50000"/>
                  </a:schemeClr>
                </a:solidFill>
                <a:latin typeface="Times New Roman" panose="02020603050405020304" pitchFamily="18" charset="0"/>
                <a:ea typeface="Open Sans" pitchFamily="2" charset="0"/>
                <a:cs typeface="Times New Roman" panose="02020603050405020304" pitchFamily="18" charset="0"/>
              </a:rPr>
              <a:t>укладення договорів оренди земельних ділянок; </a:t>
            </a:r>
          </a:p>
          <a:p>
            <a:pPr marL="457200" indent="-457200">
              <a:buFont typeface="Arial" panose="020B0604020202020204" pitchFamily="34" charset="0"/>
              <a:buChar char="•"/>
            </a:pPr>
            <a:r>
              <a:rPr lang="uk-UA" sz="2800" dirty="0">
                <a:solidFill>
                  <a:schemeClr val="accent6">
                    <a:lumMod val="50000"/>
                  </a:schemeClr>
                </a:solidFill>
                <a:latin typeface="Times New Roman" panose="02020603050405020304" pitchFamily="18" charset="0"/>
                <a:ea typeface="Open Sans" pitchFamily="2" charset="0"/>
                <a:cs typeface="Times New Roman" panose="02020603050405020304" pitchFamily="18" charset="0"/>
              </a:rPr>
              <a:t>передачі прав землекористування;</a:t>
            </a:r>
          </a:p>
          <a:p>
            <a:pPr marL="457200" indent="-457200">
              <a:buFont typeface="Arial" panose="020B0604020202020204" pitchFamily="34" charset="0"/>
              <a:buChar char="•"/>
            </a:pPr>
            <a:r>
              <a:rPr lang="uk-UA" sz="2800" dirty="0">
                <a:solidFill>
                  <a:schemeClr val="accent6">
                    <a:lumMod val="50000"/>
                  </a:schemeClr>
                </a:solidFill>
                <a:latin typeface="Times New Roman" panose="02020603050405020304" pitchFamily="18" charset="0"/>
                <a:ea typeface="Open Sans" pitchFamily="2" charset="0"/>
                <a:cs typeface="Times New Roman" panose="02020603050405020304" pitchFamily="18" charset="0"/>
              </a:rPr>
              <a:t>встановлення і зміни цільового призначення земельних ділянок.</a:t>
            </a:r>
          </a:p>
          <a:p>
            <a:r>
              <a:rPr lang="uk-UA" sz="2800" i="1" dirty="0">
                <a:solidFill>
                  <a:schemeClr val="accent6">
                    <a:lumMod val="50000"/>
                  </a:schemeClr>
                </a:solidFill>
                <a:latin typeface="Times New Roman" panose="02020603050405020304" pitchFamily="18" charset="0"/>
                <a:ea typeface="Open Sans" pitchFamily="2" charset="0"/>
                <a:cs typeface="Times New Roman" panose="02020603050405020304" pitchFamily="18" charset="0"/>
              </a:rPr>
              <a:t>у період, коли функціонування Державного земельного кадастру призупинено на всій території України!</a:t>
            </a:r>
            <a:endParaRPr lang="uk-UA" sz="3200" i="1" dirty="0">
              <a:solidFill>
                <a:srgbClr val="002E6C"/>
              </a:solidFill>
              <a:latin typeface="Times New Roman" panose="02020603050405020304" pitchFamily="18" charset="0"/>
              <a:ea typeface="Open Sans" pitchFamily="2" charset="0"/>
              <a:cs typeface="Times New Roman" panose="02020603050405020304" pitchFamily="18" charset="0"/>
            </a:endParaRPr>
          </a:p>
        </p:txBody>
      </p:sp>
      <p:sp>
        <p:nvSpPr>
          <p:cNvPr id="9" name="Прямоугольник: скругленные углы 8">
            <a:extLst>
              <a:ext uri="{FF2B5EF4-FFF2-40B4-BE49-F238E27FC236}">
                <a16:creationId xmlns:a16="http://schemas.microsoft.com/office/drawing/2014/main" id="{64083D51-D56C-BE3F-7495-F5ABF71091F0}"/>
              </a:ext>
            </a:extLst>
          </p:cNvPr>
          <p:cNvSpPr/>
          <p:nvPr/>
        </p:nvSpPr>
        <p:spPr>
          <a:xfrm>
            <a:off x="9311148" y="2849894"/>
            <a:ext cx="2752218" cy="3532952"/>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50000" t="50000" r="50000" b="50000"/>
            </a:path>
            <a:tileRect/>
          </a:gradFill>
          <a:ln>
            <a:solidFill>
              <a:schemeClr val="bg1">
                <a:lumMod val="8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Заголовок 1">
            <a:extLst>
              <a:ext uri="{FF2B5EF4-FFF2-40B4-BE49-F238E27FC236}">
                <a16:creationId xmlns:a16="http://schemas.microsoft.com/office/drawing/2014/main" id="{00AF0EE3-A47B-4961-D204-CD3FD048879D}"/>
              </a:ext>
            </a:extLst>
          </p:cNvPr>
          <p:cNvSpPr txBox="1">
            <a:spLocks/>
          </p:cNvSpPr>
          <p:nvPr/>
        </p:nvSpPr>
        <p:spPr>
          <a:xfrm>
            <a:off x="9226033" y="2849894"/>
            <a:ext cx="2847340" cy="1632834"/>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200" b="1" dirty="0">
                <a:solidFill>
                  <a:schemeClr val="bg2">
                    <a:lumMod val="25000"/>
                  </a:schemeClr>
                </a:solidFill>
                <a:latin typeface="+mn-lt"/>
                <a:cs typeface="Arial" panose="020B0604020202020204" pitchFamily="34" charset="0"/>
              </a:rPr>
              <a:t>Державний земельний </a:t>
            </a:r>
            <a:r>
              <a:rPr lang="ru-RU" sz="3200" b="1" dirty="0">
                <a:solidFill>
                  <a:schemeClr val="bg2">
                    <a:lumMod val="25000"/>
                  </a:schemeClr>
                </a:solidFill>
                <a:latin typeface="+mn-lt"/>
                <a:cs typeface="Arial" panose="020B0604020202020204" pitchFamily="34" charset="0"/>
              </a:rPr>
              <a:t>кадастр</a:t>
            </a:r>
            <a:endParaRPr lang="ru-UA" sz="3200" b="1" dirty="0">
              <a:solidFill>
                <a:schemeClr val="bg2">
                  <a:lumMod val="25000"/>
                </a:schemeClr>
              </a:solidFill>
              <a:latin typeface="+mn-lt"/>
              <a:cs typeface="Arial" panose="020B0604020202020204" pitchFamily="34" charset="0"/>
            </a:endParaRPr>
          </a:p>
        </p:txBody>
      </p:sp>
      <p:pic>
        <p:nvPicPr>
          <p:cNvPr id="15" name="Рисунок 14" descr="Изображение выглядит как текст&#10;&#10;Автоматически созданное описание">
            <a:extLst>
              <a:ext uri="{FF2B5EF4-FFF2-40B4-BE49-F238E27FC236}">
                <a16:creationId xmlns:a16="http://schemas.microsoft.com/office/drawing/2014/main" id="{D9795C8E-10F4-1C40-192E-3443A825F7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8413" y="4606749"/>
            <a:ext cx="1757687" cy="1652075"/>
          </a:xfrm>
          <a:prstGeom prst="rect">
            <a:avLst/>
          </a:prstGeom>
        </p:spPr>
      </p:pic>
      <p:sp>
        <p:nvSpPr>
          <p:cNvPr id="6" name="Заголовок 14">
            <a:extLst>
              <a:ext uri="{FF2B5EF4-FFF2-40B4-BE49-F238E27FC236}">
                <a16:creationId xmlns:a16="http://schemas.microsoft.com/office/drawing/2014/main" id="{2010F0A0-38A7-7D1E-3CB0-9AB7BF79BD16}"/>
              </a:ext>
            </a:extLst>
          </p:cNvPr>
          <p:cNvSpPr>
            <a:spLocks noGrp="1"/>
          </p:cNvSpPr>
          <p:nvPr>
            <p:ph type="title"/>
          </p:nvPr>
        </p:nvSpPr>
        <p:spPr>
          <a:xfrm>
            <a:off x="330793" y="1501747"/>
            <a:ext cx="11530413" cy="1226246"/>
          </a:xfrm>
        </p:spPr>
        <p:txBody>
          <a:bodyPr>
            <a:noAutofit/>
          </a:bodyPr>
          <a:lstStyle/>
          <a:p>
            <a:pPr algn="ctr"/>
            <a: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Законом України № 2698-ІХ </a:t>
            </a:r>
            <a:r>
              <a:rPr lang="ru-RU" sz="3600" dirty="0" err="1">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від</a:t>
            </a:r>
            <a: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 19.10.2022</a:t>
            </a:r>
            <a:r>
              <a:rPr lang="en-US"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a:t>
            </a:r>
            <a:endParaRPr lang="uk-UA" sz="2800" dirty="0">
              <a:solidFill>
                <a:schemeClr val="accent6">
                  <a:lumMod val="50000"/>
                </a:schemeClr>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507567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77E5D84F-B6D0-8C7D-F7A6-67E2A1416AD4}"/>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C642A16B-6BD0-9D04-4185-E66FF0CFAF0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A6DC36ED-C709-C1EE-D1CD-42E45504E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682696D2-C36B-3765-3771-EA43289B129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9" name="Прямоугольник: скругленные углы 8">
            <a:extLst>
              <a:ext uri="{FF2B5EF4-FFF2-40B4-BE49-F238E27FC236}">
                <a16:creationId xmlns:a16="http://schemas.microsoft.com/office/drawing/2014/main" id="{64083D51-D56C-BE3F-7495-F5ABF71091F0}"/>
              </a:ext>
            </a:extLst>
          </p:cNvPr>
          <p:cNvSpPr/>
          <p:nvPr/>
        </p:nvSpPr>
        <p:spPr>
          <a:xfrm>
            <a:off x="4843101" y="3177653"/>
            <a:ext cx="2752218" cy="3532952"/>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50000" t="50000" r="50000" b="50000"/>
            </a:path>
            <a:tileRect/>
          </a:gradFill>
          <a:ln>
            <a:solidFill>
              <a:schemeClr val="bg1">
                <a:lumMod val="8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Заголовок 1">
            <a:extLst>
              <a:ext uri="{FF2B5EF4-FFF2-40B4-BE49-F238E27FC236}">
                <a16:creationId xmlns:a16="http://schemas.microsoft.com/office/drawing/2014/main" id="{00AF0EE3-A47B-4961-D204-CD3FD048879D}"/>
              </a:ext>
            </a:extLst>
          </p:cNvPr>
          <p:cNvSpPr txBox="1">
            <a:spLocks/>
          </p:cNvSpPr>
          <p:nvPr/>
        </p:nvSpPr>
        <p:spPr>
          <a:xfrm>
            <a:off x="4795540" y="3046385"/>
            <a:ext cx="2847340" cy="1632834"/>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200" b="1" dirty="0">
                <a:solidFill>
                  <a:schemeClr val="bg2">
                    <a:lumMod val="25000"/>
                  </a:schemeClr>
                </a:solidFill>
                <a:latin typeface="+mn-lt"/>
                <a:cs typeface="Arial" panose="020B0604020202020204" pitchFamily="34" charset="0"/>
              </a:rPr>
              <a:t>Державний земельний </a:t>
            </a:r>
            <a:r>
              <a:rPr lang="ru-RU" sz="3200" b="1" dirty="0">
                <a:solidFill>
                  <a:schemeClr val="bg2">
                    <a:lumMod val="25000"/>
                  </a:schemeClr>
                </a:solidFill>
                <a:latin typeface="+mn-lt"/>
                <a:cs typeface="Arial" panose="020B0604020202020204" pitchFamily="34" charset="0"/>
              </a:rPr>
              <a:t>кадастр</a:t>
            </a:r>
            <a:endParaRPr lang="ru-UA" sz="3200" b="1" dirty="0">
              <a:solidFill>
                <a:schemeClr val="bg2">
                  <a:lumMod val="25000"/>
                </a:schemeClr>
              </a:solidFill>
              <a:latin typeface="+mn-lt"/>
              <a:cs typeface="Arial" panose="020B0604020202020204" pitchFamily="34" charset="0"/>
            </a:endParaRPr>
          </a:p>
        </p:txBody>
      </p:sp>
      <p:pic>
        <p:nvPicPr>
          <p:cNvPr id="15" name="Рисунок 14" descr="Изображение выглядит как текст&#10;&#10;Автоматически созданное описание">
            <a:extLst>
              <a:ext uri="{FF2B5EF4-FFF2-40B4-BE49-F238E27FC236}">
                <a16:creationId xmlns:a16="http://schemas.microsoft.com/office/drawing/2014/main" id="{D9795C8E-10F4-1C40-192E-3443A825F7D8}"/>
              </a:ext>
            </a:extLst>
          </p:cNvPr>
          <p:cNvPicPr>
            <a:picLocks noChangeAspect="1"/>
          </p:cNvPicPr>
          <p:nvPr/>
        </p:nvPicPr>
        <p:blipFill rotWithShape="1">
          <a:blip r:embed="rId5">
            <a:extLst>
              <a:ext uri="{28A0092B-C50C-407E-A947-70E740481C1C}">
                <a14:useLocalDpi xmlns:a14="http://schemas.microsoft.com/office/drawing/2010/main" val="0"/>
              </a:ext>
            </a:extLst>
          </a:blip>
          <a:srcRect t="51824"/>
          <a:stretch/>
        </p:blipFill>
        <p:spPr>
          <a:xfrm>
            <a:off x="5340367" y="5663086"/>
            <a:ext cx="1757687" cy="795905"/>
          </a:xfrm>
          <a:prstGeom prst="rect">
            <a:avLst/>
          </a:prstGeom>
        </p:spPr>
      </p:pic>
      <p:pic>
        <p:nvPicPr>
          <p:cNvPr id="6" name="Рисунок 5" descr="Изображение выглядит как текст&#10;&#10;Автоматически созданное описание">
            <a:extLst>
              <a:ext uri="{FF2B5EF4-FFF2-40B4-BE49-F238E27FC236}">
                <a16:creationId xmlns:a16="http://schemas.microsoft.com/office/drawing/2014/main" id="{1B98B8C0-428E-2CF7-44F1-2D579292A098}"/>
              </a:ext>
            </a:extLst>
          </p:cNvPr>
          <p:cNvPicPr>
            <a:picLocks noChangeAspect="1"/>
          </p:cNvPicPr>
          <p:nvPr/>
        </p:nvPicPr>
        <p:blipFill rotWithShape="1">
          <a:blip r:embed="rId5">
            <a:extLst>
              <a:ext uri="{28A0092B-C50C-407E-A947-70E740481C1C}">
                <a14:useLocalDpi xmlns:a14="http://schemas.microsoft.com/office/drawing/2010/main" val="0"/>
              </a:ext>
            </a:extLst>
          </a:blip>
          <a:srcRect b="49818"/>
          <a:stretch/>
        </p:blipFill>
        <p:spPr>
          <a:xfrm>
            <a:off x="5340367" y="4816537"/>
            <a:ext cx="1757687" cy="829046"/>
          </a:xfrm>
          <a:prstGeom prst="rect">
            <a:avLst/>
          </a:prstGeom>
        </p:spPr>
      </p:pic>
      <p:sp>
        <p:nvSpPr>
          <p:cNvPr id="26" name="Прямоугольник 25">
            <a:extLst>
              <a:ext uri="{FF2B5EF4-FFF2-40B4-BE49-F238E27FC236}">
                <a16:creationId xmlns:a16="http://schemas.microsoft.com/office/drawing/2014/main" id="{6419ED2B-F3EF-A8FB-327B-41A158BB322B}"/>
              </a:ext>
            </a:extLst>
          </p:cNvPr>
          <p:cNvSpPr/>
          <p:nvPr/>
        </p:nvSpPr>
        <p:spPr>
          <a:xfrm>
            <a:off x="4257368" y="3046385"/>
            <a:ext cx="3756646" cy="3757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7" name="Прямая соединительная линия 6">
            <a:extLst>
              <a:ext uri="{FF2B5EF4-FFF2-40B4-BE49-F238E27FC236}">
                <a16:creationId xmlns:a16="http://schemas.microsoft.com/office/drawing/2014/main" id="{47CF9445-9EF8-A8B1-249C-58E378DC0FE2}"/>
              </a:ext>
            </a:extLst>
          </p:cNvPr>
          <p:cNvCxnSpPr>
            <a:cxnSpLocks/>
          </p:cNvCxnSpPr>
          <p:nvPr/>
        </p:nvCxnSpPr>
        <p:spPr>
          <a:xfrm>
            <a:off x="6272981" y="3119296"/>
            <a:ext cx="0" cy="3738704"/>
          </a:xfrm>
          <a:prstGeom prst="line">
            <a:avLst/>
          </a:prstGeom>
          <a:ln w="38100">
            <a:solidFill>
              <a:srgbClr val="002E6C"/>
            </a:solidFill>
          </a:ln>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a16="http://schemas.microsoft.com/office/drawing/2014/main" id="{A0095E51-91F8-C4E9-C368-ABDDCE368834}"/>
              </a:ext>
            </a:extLst>
          </p:cNvPr>
          <p:cNvSpPr txBox="1"/>
          <p:nvPr/>
        </p:nvSpPr>
        <p:spPr>
          <a:xfrm>
            <a:off x="270701" y="3677057"/>
            <a:ext cx="4572400" cy="1015663"/>
          </a:xfrm>
          <a:prstGeom prst="rect">
            <a:avLst/>
          </a:prstGeom>
          <a:noFill/>
          <a:ln>
            <a:noFill/>
          </a:ln>
        </p:spPr>
        <p:txBody>
          <a:bodyPr wrap="square">
            <a:spAutoFit/>
          </a:bodyPr>
          <a:lstStyle/>
          <a:p>
            <a:r>
              <a:rPr lang="uk-UA" sz="2000" i="1" dirty="0">
                <a:latin typeface="Times New Roman" panose="02020603050405020304" pitchFamily="18" charset="0"/>
                <a:cs typeface="Times New Roman" panose="02020603050405020304" pitchFamily="18" charset="0"/>
              </a:rPr>
              <a:t>Функціонування Державного </a:t>
            </a:r>
          </a:p>
          <a:p>
            <a:r>
              <a:rPr lang="uk-UA" sz="2000" i="1" dirty="0">
                <a:latin typeface="Times New Roman" panose="02020603050405020304" pitchFamily="18" charset="0"/>
                <a:cs typeface="Times New Roman" panose="02020603050405020304" pitchFamily="18" charset="0"/>
              </a:rPr>
              <a:t>земельного кадастру </a:t>
            </a:r>
            <a:r>
              <a:rPr lang="uk-UA" sz="2000" i="1" u="sng" dirty="0">
                <a:latin typeface="Times New Roman" panose="02020603050405020304" pitchFamily="18" charset="0"/>
                <a:cs typeface="Times New Roman" panose="02020603050405020304" pitchFamily="18" charset="0"/>
              </a:rPr>
              <a:t>призупинено </a:t>
            </a:r>
          </a:p>
          <a:p>
            <a:r>
              <a:rPr lang="uk-UA" sz="2000" i="1" dirty="0">
                <a:latin typeface="Times New Roman" panose="02020603050405020304" pitchFamily="18" charset="0"/>
                <a:cs typeface="Times New Roman" panose="02020603050405020304" pitchFamily="18" charset="0"/>
              </a:rPr>
              <a:t>на всій території України</a:t>
            </a:r>
          </a:p>
        </p:txBody>
      </p:sp>
      <p:cxnSp>
        <p:nvCxnSpPr>
          <p:cNvPr id="14" name="Прямая соединительная линия 13">
            <a:extLst>
              <a:ext uri="{FF2B5EF4-FFF2-40B4-BE49-F238E27FC236}">
                <a16:creationId xmlns:a16="http://schemas.microsoft.com/office/drawing/2014/main" id="{483980B6-A133-A411-EC0F-2B2CD5B81F2B}"/>
              </a:ext>
            </a:extLst>
          </p:cNvPr>
          <p:cNvCxnSpPr>
            <a:cxnSpLocks/>
          </p:cNvCxnSpPr>
          <p:nvPr/>
        </p:nvCxnSpPr>
        <p:spPr>
          <a:xfrm flipV="1">
            <a:off x="212257" y="4760779"/>
            <a:ext cx="11590506" cy="27003"/>
          </a:xfrm>
          <a:prstGeom prst="line">
            <a:avLst/>
          </a:prstGeom>
          <a:ln w="38100">
            <a:solidFill>
              <a:srgbClr val="002E6C"/>
            </a:solidFill>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9CC1E4AE-6A9E-9510-7317-B5927DCC50C3}"/>
              </a:ext>
            </a:extLst>
          </p:cNvPr>
          <p:cNvSpPr txBox="1"/>
          <p:nvPr/>
        </p:nvSpPr>
        <p:spPr>
          <a:xfrm>
            <a:off x="8014015" y="3663556"/>
            <a:ext cx="4267619" cy="707886"/>
          </a:xfrm>
          <a:prstGeom prst="rect">
            <a:avLst/>
          </a:prstGeom>
          <a:noFill/>
          <a:ln>
            <a:noFill/>
          </a:ln>
        </p:spPr>
        <p:txBody>
          <a:bodyPr wrap="square">
            <a:spAutoFit/>
          </a:bodyPr>
          <a:lstStyle/>
          <a:p>
            <a:r>
              <a:rPr lang="uk-UA" sz="2000" i="1" dirty="0">
                <a:latin typeface="Times New Roman" panose="02020603050405020304" pitchFamily="18" charset="0"/>
                <a:cs typeface="Times New Roman" panose="02020603050405020304" pitchFamily="18" charset="0"/>
              </a:rPr>
              <a:t>Функціонування Державного земельного кадастру </a:t>
            </a:r>
            <a:r>
              <a:rPr lang="uk-UA" sz="2000" i="1" u="sng" dirty="0">
                <a:latin typeface="Times New Roman" panose="02020603050405020304" pitchFamily="18" charset="0"/>
                <a:cs typeface="Times New Roman" panose="02020603050405020304" pitchFamily="18" charset="0"/>
              </a:rPr>
              <a:t>відновлено </a:t>
            </a:r>
          </a:p>
        </p:txBody>
      </p:sp>
      <p:sp>
        <p:nvSpPr>
          <p:cNvPr id="17" name="Заголовок 14">
            <a:extLst>
              <a:ext uri="{FF2B5EF4-FFF2-40B4-BE49-F238E27FC236}">
                <a16:creationId xmlns:a16="http://schemas.microsoft.com/office/drawing/2014/main" id="{C0204622-7CCE-E797-20FE-8ED79683D0E6}"/>
              </a:ext>
            </a:extLst>
          </p:cNvPr>
          <p:cNvSpPr txBox="1">
            <a:spLocks/>
          </p:cNvSpPr>
          <p:nvPr/>
        </p:nvSpPr>
        <p:spPr>
          <a:xfrm>
            <a:off x="398207" y="1576785"/>
            <a:ext cx="11700386" cy="14672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200" b="1" dirty="0">
                <a:solidFill>
                  <a:srgbClr val="002E6C"/>
                </a:solidFill>
                <a:latin typeface="Arial" panose="020B0604020202020204" pitchFamily="34" charset="0"/>
                <a:ea typeface="Open Sans SemiBold" panose="020B0604020202020204" pitchFamily="34" charset="0"/>
                <a:cs typeface="Arial" panose="020B0604020202020204" pitchFamily="34" charset="0"/>
              </a:rPr>
              <a:t>Припинене та відновлене функціонування ДЗК</a:t>
            </a:r>
          </a:p>
          <a:p>
            <a:pPr algn="ctr"/>
            <a:endParaRPr lang="uk-UA" sz="3200" b="1" dirty="0">
              <a:solidFill>
                <a:srgbClr val="002E6C"/>
              </a:solidFill>
              <a:latin typeface="Arial" panose="020B0604020202020204" pitchFamily="34" charset="0"/>
              <a:ea typeface="Open Sans SemiBold" panose="020B0604020202020204" pitchFamily="34" charset="0"/>
              <a:cs typeface="Arial" panose="020B0604020202020204" pitchFamily="34" charset="0"/>
            </a:endParaRPr>
          </a:p>
          <a:p>
            <a:pPr algn="ctr"/>
            <a:r>
              <a:rPr lang="uk-UA" sz="3200" b="1" dirty="0">
                <a:solidFill>
                  <a:srgbClr val="002E6C"/>
                </a:solidFill>
                <a:latin typeface="Arial" panose="020B0604020202020204" pitchFamily="34" charset="0"/>
                <a:ea typeface="Open Sans SemiBold" panose="020B0604020202020204" pitchFamily="34" charset="0"/>
                <a:cs typeface="Arial" panose="020B0604020202020204" pitchFamily="34" charset="0"/>
              </a:rPr>
              <a:t> </a:t>
            </a:r>
          </a:p>
          <a:p>
            <a:pPr algn="ctr"/>
            <a:r>
              <a:rPr lang="uk-UA" sz="3200" b="1" dirty="0">
                <a:solidFill>
                  <a:srgbClr val="002E6C"/>
                </a:solidFill>
                <a:latin typeface="Arial" panose="020B0604020202020204" pitchFamily="34" charset="0"/>
                <a:ea typeface="Open Sans SemiBold" panose="020B0604020202020204" pitchFamily="34" charset="0"/>
                <a:cs typeface="Arial" panose="020B0604020202020204" pitchFamily="34" charset="0"/>
              </a:rPr>
              <a:t>Передбачає різне регулювання </a:t>
            </a:r>
          </a:p>
        </p:txBody>
      </p:sp>
      <p:sp>
        <p:nvSpPr>
          <p:cNvPr id="18" name="Стрелка: вниз 17">
            <a:extLst>
              <a:ext uri="{FF2B5EF4-FFF2-40B4-BE49-F238E27FC236}">
                <a16:creationId xmlns:a16="http://schemas.microsoft.com/office/drawing/2014/main" id="{F6C05DF9-2944-628A-5E77-DED7BAF4838A}"/>
              </a:ext>
            </a:extLst>
          </p:cNvPr>
          <p:cNvSpPr/>
          <p:nvPr/>
        </p:nvSpPr>
        <p:spPr>
          <a:xfrm>
            <a:off x="5840668" y="2140116"/>
            <a:ext cx="757084" cy="324465"/>
          </a:xfrm>
          <a:prstGeom prst="down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20" name="Объект 15">
            <a:extLst>
              <a:ext uri="{FF2B5EF4-FFF2-40B4-BE49-F238E27FC236}">
                <a16:creationId xmlns:a16="http://schemas.microsoft.com/office/drawing/2014/main" id="{ED48A1D3-EE44-A055-785D-DF1B443D40D3}"/>
              </a:ext>
            </a:extLst>
          </p:cNvPr>
          <p:cNvSpPr txBox="1">
            <a:spLocks/>
          </p:cNvSpPr>
          <p:nvPr/>
        </p:nvSpPr>
        <p:spPr>
          <a:xfrm>
            <a:off x="157316" y="5943455"/>
            <a:ext cx="11788878" cy="795905"/>
          </a:xfrm>
          <a:prstGeom prst="rect">
            <a:avLst/>
          </a:prstGeom>
          <a:solidFill>
            <a:schemeClr val="bg1"/>
          </a:solidFill>
          <a:ln>
            <a:solidFill>
              <a:schemeClr val="bg1">
                <a:lumMod val="50000"/>
              </a:schemeClr>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uk-UA" sz="2600" i="1" dirty="0">
                <a:solidFill>
                  <a:srgbClr val="333333"/>
                </a:solidFill>
                <a:latin typeface="Times New Roman" panose="02020603050405020304" pitchFamily="18" charset="0"/>
              </a:rPr>
              <a:t>Відмінності визначені пунктом 27</a:t>
            </a:r>
            <a:r>
              <a:rPr lang="uk-UA" sz="2600" i="1" baseline="30000" dirty="0">
                <a:solidFill>
                  <a:srgbClr val="333333"/>
                </a:solidFill>
                <a:latin typeface="Times New Roman" panose="02020603050405020304" pitchFamily="18" charset="0"/>
              </a:rPr>
              <a:t> </a:t>
            </a:r>
            <a:r>
              <a:rPr lang="uk-UA" sz="2600" i="1" dirty="0">
                <a:solidFill>
                  <a:srgbClr val="333333"/>
                </a:solidFill>
                <a:latin typeface="Times New Roman" panose="02020603050405020304" pitchFamily="18" charset="0"/>
              </a:rPr>
              <a:t>розділу Х Перехідні положення ЗКУ </a:t>
            </a:r>
          </a:p>
          <a:p>
            <a:pPr marL="0" indent="0" algn="ctr">
              <a:buFont typeface="Arial" panose="020B0604020202020204" pitchFamily="34" charset="0"/>
              <a:buNone/>
            </a:pPr>
            <a:r>
              <a:rPr lang="uk-UA" sz="2600" i="1" dirty="0">
                <a:solidFill>
                  <a:srgbClr val="333333"/>
                </a:solidFill>
                <a:latin typeface="Times New Roman" panose="02020603050405020304" pitchFamily="18" charset="0"/>
              </a:rPr>
              <a:t>(із змінами та доповненнями згідно Закону України № 2698)</a:t>
            </a:r>
          </a:p>
          <a:p>
            <a:pPr marL="0" indent="0" algn="ctr">
              <a:buFont typeface="Arial" panose="020B0604020202020204" pitchFamily="34" charset="0"/>
              <a:buNone/>
            </a:pPr>
            <a:endParaRPr lang="uk-UA" sz="2000" i="1" dirty="0"/>
          </a:p>
        </p:txBody>
      </p:sp>
      <p:pic>
        <p:nvPicPr>
          <p:cNvPr id="22" name="Рисунок 21">
            <a:extLst>
              <a:ext uri="{FF2B5EF4-FFF2-40B4-BE49-F238E27FC236}">
                <a16:creationId xmlns:a16="http://schemas.microsoft.com/office/drawing/2014/main" id="{88575EDD-B05C-215B-F884-E7FA9E997F72}"/>
              </a:ext>
            </a:extLst>
          </p:cNvPr>
          <p:cNvPicPr>
            <a:picLocks noChangeAspect="1"/>
          </p:cNvPicPr>
          <p:nvPr/>
        </p:nvPicPr>
        <p:blipFill rotWithShape="1">
          <a:blip r:embed="rId6">
            <a:duotone>
              <a:schemeClr val="bg2">
                <a:shade val="45000"/>
                <a:satMod val="135000"/>
              </a:schemeClr>
              <a:prstClr val="white"/>
            </a:duotone>
          </a:blip>
          <a:srcRect l="11009" t="9378" r="9420" b="9556"/>
          <a:stretch/>
        </p:blipFill>
        <p:spPr>
          <a:xfrm>
            <a:off x="11315389" y="6062953"/>
            <a:ext cx="487374" cy="496532"/>
          </a:xfrm>
          <a:prstGeom prst="rect">
            <a:avLst/>
          </a:prstGeom>
        </p:spPr>
      </p:pic>
      <p:pic>
        <p:nvPicPr>
          <p:cNvPr id="24" name="Рисунок 23">
            <a:extLst>
              <a:ext uri="{FF2B5EF4-FFF2-40B4-BE49-F238E27FC236}">
                <a16:creationId xmlns:a16="http://schemas.microsoft.com/office/drawing/2014/main" id="{465C8D12-9108-27A6-D0AE-14D1BC5F40D2}"/>
              </a:ext>
            </a:extLst>
          </p:cNvPr>
          <p:cNvPicPr>
            <a:picLocks noChangeAspect="1"/>
          </p:cNvPicPr>
          <p:nvPr/>
        </p:nvPicPr>
        <p:blipFill rotWithShape="1">
          <a:blip r:embed="rId6">
            <a:duotone>
              <a:schemeClr val="bg2">
                <a:shade val="45000"/>
                <a:satMod val="135000"/>
              </a:schemeClr>
              <a:prstClr val="white"/>
            </a:duotone>
          </a:blip>
          <a:srcRect l="11009" t="9378" r="9420" b="9556"/>
          <a:stretch/>
        </p:blipFill>
        <p:spPr>
          <a:xfrm>
            <a:off x="363794" y="6093946"/>
            <a:ext cx="487374" cy="496532"/>
          </a:xfrm>
          <a:prstGeom prst="rect">
            <a:avLst/>
          </a:prstGeom>
        </p:spPr>
      </p:pic>
      <p:pic>
        <p:nvPicPr>
          <p:cNvPr id="27" name="Рисунок 26">
            <a:extLst>
              <a:ext uri="{FF2B5EF4-FFF2-40B4-BE49-F238E27FC236}">
                <a16:creationId xmlns:a16="http://schemas.microsoft.com/office/drawing/2014/main" id="{9625DCB7-A083-8EAB-A67B-0DEEED4F6A1D}"/>
              </a:ext>
            </a:extLst>
          </p:cNvPr>
          <p:cNvPicPr>
            <a:picLocks noChangeAspect="1"/>
          </p:cNvPicPr>
          <p:nvPr/>
        </p:nvPicPr>
        <p:blipFill rotWithShape="1">
          <a:blip r:embed="rId7"/>
          <a:srcRect l="48451" t="71588" b="1"/>
          <a:stretch/>
        </p:blipFill>
        <p:spPr>
          <a:xfrm>
            <a:off x="4569894" y="3882135"/>
            <a:ext cx="1164409" cy="535890"/>
          </a:xfrm>
          <a:prstGeom prst="rect">
            <a:avLst/>
          </a:prstGeom>
        </p:spPr>
      </p:pic>
      <p:pic>
        <p:nvPicPr>
          <p:cNvPr id="28" name="Рисунок 27">
            <a:extLst>
              <a:ext uri="{FF2B5EF4-FFF2-40B4-BE49-F238E27FC236}">
                <a16:creationId xmlns:a16="http://schemas.microsoft.com/office/drawing/2014/main" id="{C33EFD3A-6336-391B-AD4A-5A5934B5506D}"/>
              </a:ext>
            </a:extLst>
          </p:cNvPr>
          <p:cNvPicPr>
            <a:picLocks noChangeAspect="1"/>
          </p:cNvPicPr>
          <p:nvPr/>
        </p:nvPicPr>
        <p:blipFill rotWithShape="1">
          <a:blip r:embed="rId7"/>
          <a:srcRect l="48451" t="43176" b="28412"/>
          <a:stretch/>
        </p:blipFill>
        <p:spPr>
          <a:xfrm>
            <a:off x="6626942" y="3882135"/>
            <a:ext cx="1164409" cy="535890"/>
          </a:xfrm>
          <a:prstGeom prst="rect">
            <a:avLst/>
          </a:prstGeom>
        </p:spPr>
      </p:pic>
    </p:spTree>
    <p:extLst>
      <p:ext uri="{BB962C8B-B14F-4D97-AF65-F5344CB8AC3E}">
        <p14:creationId xmlns:p14="http://schemas.microsoft.com/office/powerpoint/2010/main" val="2612150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500"/>
                            </p:stCondLst>
                            <p:childTnLst>
                              <p:par>
                                <p:cTn id="12" presetID="6" presetClass="emph" presetSubtype="0" fill="hold" nodeType="afterEffect">
                                  <p:stCondLst>
                                    <p:cond delay="0"/>
                                  </p:stCondLst>
                                  <p:childTnLst>
                                    <p:animScale>
                                      <p:cBhvr>
                                        <p:cTn id="13" dur="2000" fill="hold"/>
                                        <p:tgtEl>
                                          <p:spTgt spid="6"/>
                                        </p:tgtEl>
                                      </p:cBhvr>
                                      <p:by x="50000" y="50000"/>
                                    </p:animScale>
                                  </p:childTnLst>
                                </p:cTn>
                              </p:par>
                              <p:par>
                                <p:cTn id="14" presetID="6" presetClass="emph" presetSubtype="0" fill="hold" nodeType="withEffect">
                                  <p:stCondLst>
                                    <p:cond delay="0"/>
                                  </p:stCondLst>
                                  <p:childTnLst>
                                    <p:animScale>
                                      <p:cBhvr>
                                        <p:cTn id="15" dur="2000" fill="hold"/>
                                        <p:tgtEl>
                                          <p:spTgt spid="15"/>
                                        </p:tgtEl>
                                      </p:cBhvr>
                                      <p:by x="50000" y="50000"/>
                                    </p:animScale>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3000"/>
                            </p:stCondLst>
                            <p:childTnLst>
                              <p:par>
                                <p:cTn id="24" presetID="22" presetClass="entr" presetSubtype="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par>
                          <p:cTn id="27" fill="hold">
                            <p:stCondLst>
                              <p:cond delay="3500"/>
                            </p:stCondLst>
                            <p:childTnLst>
                              <p:par>
                                <p:cTn id="28" presetID="16" presetClass="entr" presetSubtype="37"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outVertical)">
                                      <p:cBhvr>
                                        <p:cTn id="30" dur="500"/>
                                        <p:tgtEl>
                                          <p:spTgt spid="14"/>
                                        </p:tgtEl>
                                      </p:cBhvr>
                                    </p:animEffect>
                                  </p:childTnLst>
                                </p:cTn>
                              </p:par>
                            </p:childTnLst>
                          </p:cTn>
                        </p:par>
                        <p:par>
                          <p:cTn id="31" fill="hold">
                            <p:stCondLst>
                              <p:cond delay="4000"/>
                            </p:stCondLst>
                            <p:childTnLst>
                              <p:par>
                                <p:cTn id="32" presetID="42" presetClass="path" presetSubtype="0" accel="50000" decel="50000" fill="hold" nodeType="afterEffect">
                                  <p:stCondLst>
                                    <p:cond delay="0"/>
                                  </p:stCondLst>
                                  <p:childTnLst>
                                    <p:animMotion origin="layout" path="M 3.95833E-6 -1.48148E-6 L 0.07916 -0.15463 " pathEditMode="relative" rAng="0" ptsTypes="AA">
                                      <p:cBhvr>
                                        <p:cTn id="33" dur="2000" fill="hold"/>
                                        <p:tgtEl>
                                          <p:spTgt spid="6"/>
                                        </p:tgtEl>
                                        <p:attrNameLst>
                                          <p:attrName>ppt_x</p:attrName>
                                          <p:attrName>ppt_y</p:attrName>
                                        </p:attrNameLst>
                                      </p:cBhvr>
                                      <p:rCtr x="3958" y="-7731"/>
                                    </p:animMotion>
                                  </p:childTnLst>
                                </p:cTn>
                              </p:par>
                              <p:par>
                                <p:cTn id="34" presetID="42" presetClass="path" presetSubtype="0" accel="50000" decel="50000" fill="hold" nodeType="withEffect">
                                  <p:stCondLst>
                                    <p:cond delay="0"/>
                                  </p:stCondLst>
                                  <p:childTnLst>
                                    <p:animMotion origin="layout" path="M 3.95833E-6 3.7037E-6 L -0.08829 -0.27547 " pathEditMode="relative" rAng="0" ptsTypes="AA">
                                      <p:cBhvr>
                                        <p:cTn id="35" dur="2000" fill="hold"/>
                                        <p:tgtEl>
                                          <p:spTgt spid="15"/>
                                        </p:tgtEl>
                                        <p:attrNameLst>
                                          <p:attrName>ppt_x</p:attrName>
                                          <p:attrName>ppt_y</p:attrName>
                                        </p:attrNameLst>
                                      </p:cBhvr>
                                      <p:rCtr x="-4414" y="-13773"/>
                                    </p:animMotion>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par>
                          <p:cTn id="51" fill="hold">
                            <p:stCondLst>
                              <p:cond delay="1000"/>
                            </p:stCondLst>
                            <p:childTnLst>
                              <p:par>
                                <p:cTn id="52" presetID="1" presetClass="entr" presetSubtype="0"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26" grpId="0" animBg="1"/>
      <p:bldP spid="8" grpId="0"/>
      <p:bldP spid="16" grpId="0"/>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77E5D84F-B6D0-8C7D-F7A6-67E2A1416AD4}"/>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C642A16B-6BD0-9D04-4185-E66FF0CFAF0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A6DC36ED-C709-C1EE-D1CD-42E45504E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682696D2-C36B-3765-3771-EA43289B129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0" name="Заголовок 14">
            <a:extLst>
              <a:ext uri="{FF2B5EF4-FFF2-40B4-BE49-F238E27FC236}">
                <a16:creationId xmlns:a16="http://schemas.microsoft.com/office/drawing/2014/main" id="{3086890D-6111-95FF-5F12-37044A3E9220}"/>
              </a:ext>
            </a:extLst>
          </p:cNvPr>
          <p:cNvSpPr txBox="1">
            <a:spLocks/>
          </p:cNvSpPr>
          <p:nvPr/>
        </p:nvSpPr>
        <p:spPr>
          <a:xfrm>
            <a:off x="334298" y="1395755"/>
            <a:ext cx="11700386" cy="6886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Укладення договорів оренди земельних ділянок </a:t>
            </a:r>
          </a:p>
        </p:txBody>
      </p:sp>
      <p:sp>
        <p:nvSpPr>
          <p:cNvPr id="8" name="TextBox 7">
            <a:extLst>
              <a:ext uri="{FF2B5EF4-FFF2-40B4-BE49-F238E27FC236}">
                <a16:creationId xmlns:a16="http://schemas.microsoft.com/office/drawing/2014/main" id="{4ABF48DA-2EB3-00FC-830D-21F4F66C69F4}"/>
              </a:ext>
            </a:extLst>
          </p:cNvPr>
          <p:cNvSpPr txBox="1"/>
          <p:nvPr/>
        </p:nvSpPr>
        <p:spPr>
          <a:xfrm>
            <a:off x="243592" y="3330453"/>
            <a:ext cx="555286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Діють </a:t>
            </a:r>
            <a:r>
              <a:rPr kumimoji="0" lang="uk-U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особливі умови </a:t>
            </a:r>
            <a:r>
              <a:rPr kumimoji="0" lang="uk-U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передачі в оренду для ведення товарного сільськогосподарського виробництва на строк до одного року земельних ділянок державної та комунальної власності</a:t>
            </a:r>
          </a:p>
        </p:txBody>
      </p:sp>
      <p:sp>
        <p:nvSpPr>
          <p:cNvPr id="14" name="TextBox 13">
            <a:extLst>
              <a:ext uri="{FF2B5EF4-FFF2-40B4-BE49-F238E27FC236}">
                <a16:creationId xmlns:a16="http://schemas.microsoft.com/office/drawing/2014/main" id="{5A7AF223-6D1C-D146-5F7A-2707F3D6B0D9}"/>
              </a:ext>
            </a:extLst>
          </p:cNvPr>
          <p:cNvSpPr txBox="1"/>
          <p:nvPr/>
        </p:nvSpPr>
        <p:spPr>
          <a:xfrm>
            <a:off x="270701" y="2036909"/>
            <a:ext cx="4572400" cy="1015663"/>
          </a:xfrm>
          <a:prstGeom prst="rect">
            <a:avLst/>
          </a:prstGeom>
          <a:noFill/>
          <a:ln>
            <a:noFill/>
          </a:ln>
        </p:spPr>
        <p:txBody>
          <a:bodyPr wrap="square">
            <a:spAutoFit/>
          </a:bodyPr>
          <a:lstStyle/>
          <a:p>
            <a:r>
              <a:rPr lang="uk-UA" sz="2000" i="1" dirty="0">
                <a:latin typeface="Times New Roman" panose="02020603050405020304" pitchFamily="18" charset="0"/>
                <a:cs typeface="Times New Roman" panose="02020603050405020304" pitchFamily="18" charset="0"/>
              </a:rPr>
              <a:t>Функціонування Державного </a:t>
            </a:r>
          </a:p>
          <a:p>
            <a:r>
              <a:rPr lang="uk-UA" sz="2000" i="1" dirty="0">
                <a:latin typeface="Times New Roman" panose="02020603050405020304" pitchFamily="18" charset="0"/>
                <a:cs typeface="Times New Roman" panose="02020603050405020304" pitchFamily="18" charset="0"/>
              </a:rPr>
              <a:t>земельного кадастру </a:t>
            </a:r>
            <a:r>
              <a:rPr lang="uk-UA" sz="2000" i="1" u="sng" dirty="0">
                <a:latin typeface="Times New Roman" panose="02020603050405020304" pitchFamily="18" charset="0"/>
                <a:cs typeface="Times New Roman" panose="02020603050405020304" pitchFamily="18" charset="0"/>
              </a:rPr>
              <a:t>призупинено </a:t>
            </a:r>
          </a:p>
          <a:p>
            <a:r>
              <a:rPr lang="uk-UA" sz="2000" i="1" dirty="0">
                <a:latin typeface="Times New Roman" panose="02020603050405020304" pitchFamily="18" charset="0"/>
                <a:cs typeface="Times New Roman" panose="02020603050405020304" pitchFamily="18" charset="0"/>
              </a:rPr>
              <a:t>на всій території України</a:t>
            </a:r>
          </a:p>
        </p:txBody>
      </p:sp>
      <p:pic>
        <p:nvPicPr>
          <p:cNvPr id="15" name="Рисунок 14">
            <a:extLst>
              <a:ext uri="{FF2B5EF4-FFF2-40B4-BE49-F238E27FC236}">
                <a16:creationId xmlns:a16="http://schemas.microsoft.com/office/drawing/2014/main" id="{39FD173D-22A7-8AA9-C217-2FE54444218A}"/>
              </a:ext>
            </a:extLst>
          </p:cNvPr>
          <p:cNvPicPr>
            <a:picLocks noChangeAspect="1"/>
          </p:cNvPicPr>
          <p:nvPr/>
        </p:nvPicPr>
        <p:blipFill rotWithShape="1">
          <a:blip r:embed="rId5"/>
          <a:srcRect l="48451" t="71588" b="1"/>
          <a:stretch/>
        </p:blipFill>
        <p:spPr>
          <a:xfrm>
            <a:off x="4460001" y="2267020"/>
            <a:ext cx="1164409" cy="535890"/>
          </a:xfrm>
          <a:prstGeom prst="rect">
            <a:avLst/>
          </a:prstGeom>
        </p:spPr>
      </p:pic>
      <p:pic>
        <p:nvPicPr>
          <p:cNvPr id="17" name="Рисунок 16">
            <a:extLst>
              <a:ext uri="{FF2B5EF4-FFF2-40B4-BE49-F238E27FC236}">
                <a16:creationId xmlns:a16="http://schemas.microsoft.com/office/drawing/2014/main" id="{928448D0-3C22-1077-7E55-401BF3185948}"/>
              </a:ext>
            </a:extLst>
          </p:cNvPr>
          <p:cNvPicPr>
            <a:picLocks noChangeAspect="1"/>
          </p:cNvPicPr>
          <p:nvPr/>
        </p:nvPicPr>
        <p:blipFill rotWithShape="1">
          <a:blip r:embed="rId5"/>
          <a:srcRect l="48451" t="43176" b="28412"/>
          <a:stretch/>
        </p:blipFill>
        <p:spPr>
          <a:xfrm>
            <a:off x="6517049" y="2267020"/>
            <a:ext cx="1164409" cy="535890"/>
          </a:xfrm>
          <a:prstGeom prst="rect">
            <a:avLst/>
          </a:prstGeom>
        </p:spPr>
      </p:pic>
      <p:cxnSp>
        <p:nvCxnSpPr>
          <p:cNvPr id="19" name="Прямая соединительная линия 18">
            <a:extLst>
              <a:ext uri="{FF2B5EF4-FFF2-40B4-BE49-F238E27FC236}">
                <a16:creationId xmlns:a16="http://schemas.microsoft.com/office/drawing/2014/main" id="{84DC978A-2651-2732-4713-28FD43B2D9F9}"/>
              </a:ext>
            </a:extLst>
          </p:cNvPr>
          <p:cNvCxnSpPr>
            <a:cxnSpLocks/>
          </p:cNvCxnSpPr>
          <p:nvPr/>
        </p:nvCxnSpPr>
        <p:spPr>
          <a:xfrm flipV="1">
            <a:off x="270701" y="3025569"/>
            <a:ext cx="11590506" cy="27003"/>
          </a:xfrm>
          <a:prstGeom prst="line">
            <a:avLst/>
          </a:prstGeom>
          <a:ln w="38100">
            <a:solidFill>
              <a:srgbClr val="002E6C"/>
            </a:solidFill>
          </a:ln>
        </p:spPr>
        <p:style>
          <a:lnRef idx="3">
            <a:schemeClr val="accent2"/>
          </a:lnRef>
          <a:fillRef idx="0">
            <a:schemeClr val="accent2"/>
          </a:fillRef>
          <a:effectRef idx="2">
            <a:schemeClr val="accent2"/>
          </a:effectRef>
          <a:fontRef idx="minor">
            <a:schemeClr val="tx1"/>
          </a:fontRef>
        </p:style>
      </p:cxnSp>
      <p:sp>
        <p:nvSpPr>
          <p:cNvPr id="22" name="TextBox 21">
            <a:extLst>
              <a:ext uri="{FF2B5EF4-FFF2-40B4-BE49-F238E27FC236}">
                <a16:creationId xmlns:a16="http://schemas.microsoft.com/office/drawing/2014/main" id="{F4E861FD-6269-34CC-C626-6696DE7626C2}"/>
              </a:ext>
            </a:extLst>
          </p:cNvPr>
          <p:cNvSpPr txBox="1"/>
          <p:nvPr/>
        </p:nvSpPr>
        <p:spPr>
          <a:xfrm>
            <a:off x="8014015" y="2023408"/>
            <a:ext cx="4267619" cy="707886"/>
          </a:xfrm>
          <a:prstGeom prst="rect">
            <a:avLst/>
          </a:prstGeom>
          <a:noFill/>
          <a:ln>
            <a:noFill/>
          </a:ln>
        </p:spPr>
        <p:txBody>
          <a:bodyPr wrap="square">
            <a:spAutoFit/>
          </a:bodyPr>
          <a:lstStyle/>
          <a:p>
            <a:r>
              <a:rPr lang="uk-UA" sz="2000" i="1" dirty="0">
                <a:latin typeface="Times New Roman" panose="02020603050405020304" pitchFamily="18" charset="0"/>
                <a:cs typeface="Times New Roman" panose="02020603050405020304" pitchFamily="18" charset="0"/>
              </a:rPr>
              <a:t>Функціонування Державного земельного кадастру </a:t>
            </a:r>
            <a:r>
              <a:rPr lang="uk-UA" sz="2000" i="1" u="sng" dirty="0">
                <a:latin typeface="Times New Roman" panose="02020603050405020304" pitchFamily="18" charset="0"/>
                <a:cs typeface="Times New Roman" panose="02020603050405020304" pitchFamily="18" charset="0"/>
              </a:rPr>
              <a:t>відновлено </a:t>
            </a:r>
          </a:p>
        </p:txBody>
      </p:sp>
      <p:pic>
        <p:nvPicPr>
          <p:cNvPr id="31" name="Рисунок 30" descr="Крышка влево со сплошной заливкой">
            <a:extLst>
              <a:ext uri="{FF2B5EF4-FFF2-40B4-BE49-F238E27FC236}">
                <a16:creationId xmlns:a16="http://schemas.microsoft.com/office/drawing/2014/main" id="{23A676AB-E6E8-77F6-D071-CB478F45F6A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70090" y="3330453"/>
            <a:ext cx="914400" cy="914400"/>
          </a:xfrm>
          <a:prstGeom prst="rect">
            <a:avLst/>
          </a:prstGeom>
        </p:spPr>
      </p:pic>
      <p:pic>
        <p:nvPicPr>
          <p:cNvPr id="33" name="Рисунок 32" descr="Крышка вправо со сплошной заливкой">
            <a:extLst>
              <a:ext uri="{FF2B5EF4-FFF2-40B4-BE49-F238E27FC236}">
                <a16:creationId xmlns:a16="http://schemas.microsoft.com/office/drawing/2014/main" id="{B16D9A84-B156-B630-F61D-1AD2F52361B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84490" y="3328565"/>
            <a:ext cx="914400" cy="914400"/>
          </a:xfrm>
          <a:prstGeom prst="rect">
            <a:avLst/>
          </a:prstGeom>
        </p:spPr>
      </p:pic>
      <p:sp>
        <p:nvSpPr>
          <p:cNvPr id="34" name="TextBox 33">
            <a:extLst>
              <a:ext uri="{FF2B5EF4-FFF2-40B4-BE49-F238E27FC236}">
                <a16:creationId xmlns:a16="http://schemas.microsoft.com/office/drawing/2014/main" id="{A5105252-B8F9-7971-D264-49A333FAB131}"/>
              </a:ext>
            </a:extLst>
          </p:cNvPr>
          <p:cNvSpPr txBox="1"/>
          <p:nvPr/>
        </p:nvSpPr>
        <p:spPr>
          <a:xfrm>
            <a:off x="7038154" y="3330453"/>
            <a:ext cx="491025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dirty="0">
                <a:solidFill>
                  <a:prstClr val="black"/>
                </a:solidFill>
                <a:latin typeface="Arial" panose="020B0604020202020204" pitchFamily="34" charset="0"/>
                <a:cs typeface="Arial" panose="020B0604020202020204" pitchFamily="34" charset="0"/>
              </a:rPr>
              <a:t>П</a:t>
            </a:r>
            <a:r>
              <a:rPr kumimoji="0" lang="uk-UA"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ередача</a:t>
            </a:r>
            <a:r>
              <a:rPr kumimoji="0" lang="uk-U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в оренду у земельних ділянок державної та комунальної власності здійснюється на </a:t>
            </a:r>
            <a:r>
              <a:rPr kumimoji="0" lang="uk-U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конкурентних засадах </a:t>
            </a:r>
            <a:r>
              <a:rPr kumimoji="0" lang="uk-UA"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відповідно до вимог ст. 134 ЗКУ</a:t>
            </a:r>
          </a:p>
        </p:txBody>
      </p:sp>
      <p:sp>
        <p:nvSpPr>
          <p:cNvPr id="35" name="TextBox 34">
            <a:extLst>
              <a:ext uri="{FF2B5EF4-FFF2-40B4-BE49-F238E27FC236}">
                <a16:creationId xmlns:a16="http://schemas.microsoft.com/office/drawing/2014/main" id="{F7C7A8DF-2D9A-F8ED-47A9-8E7D8F8F5971}"/>
              </a:ext>
            </a:extLst>
          </p:cNvPr>
          <p:cNvSpPr txBox="1"/>
          <p:nvPr/>
        </p:nvSpPr>
        <p:spPr>
          <a:xfrm>
            <a:off x="222986" y="4945380"/>
            <a:ext cx="5263413" cy="1200329"/>
          </a:xfrm>
          <a:prstGeom prst="rect">
            <a:avLst/>
          </a:prstGeom>
          <a:noFill/>
        </p:spPr>
        <p:txBody>
          <a:bodyPr wrap="square">
            <a:spAutoFit/>
          </a:bodyPr>
          <a:lstStyle/>
          <a:p>
            <a:r>
              <a:rPr lang="uk-UA" dirty="0">
                <a:solidFill>
                  <a:prstClr val="black"/>
                </a:solidFill>
                <a:latin typeface="Arial" panose="020B0604020202020204" pitchFamily="34" charset="0"/>
                <a:cs typeface="Arial" panose="020B0604020202020204" pitchFamily="34" charset="0"/>
              </a:rPr>
              <a:t>Договори оренди </a:t>
            </a:r>
            <a:r>
              <a:rPr lang="uk-UA" b="1" dirty="0">
                <a:solidFill>
                  <a:prstClr val="black"/>
                </a:solidFill>
                <a:latin typeface="Arial" panose="020B0604020202020204" pitchFamily="34" charset="0"/>
                <a:cs typeface="Arial" panose="020B0604020202020204" pitchFamily="34" charset="0"/>
              </a:rPr>
              <a:t>реєструються</a:t>
            </a:r>
            <a:r>
              <a:rPr lang="uk-UA" dirty="0">
                <a:solidFill>
                  <a:prstClr val="black"/>
                </a:solidFill>
                <a:latin typeface="Arial" panose="020B0604020202020204" pitchFamily="34" charset="0"/>
                <a:cs typeface="Arial" panose="020B0604020202020204" pitchFamily="34" charset="0"/>
              </a:rPr>
              <a:t> у книзі реєстрації землеволодінь і землекористувань в умовах воєнного стану що ведеться районною військовою адміністрацією.</a:t>
            </a:r>
          </a:p>
        </p:txBody>
      </p:sp>
      <p:pic>
        <p:nvPicPr>
          <p:cNvPr id="36" name="Рисунок 35" descr="Крышка влево со сплошной заливкой">
            <a:extLst>
              <a:ext uri="{FF2B5EF4-FFF2-40B4-BE49-F238E27FC236}">
                <a16:creationId xmlns:a16="http://schemas.microsoft.com/office/drawing/2014/main" id="{70E2965C-70CE-7E8D-45BA-8210DE01B5F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70090" y="5004101"/>
            <a:ext cx="914400" cy="914400"/>
          </a:xfrm>
          <a:prstGeom prst="rect">
            <a:avLst/>
          </a:prstGeom>
        </p:spPr>
      </p:pic>
      <p:pic>
        <p:nvPicPr>
          <p:cNvPr id="37" name="Рисунок 36" descr="Крышка вправо со сплошной заливкой">
            <a:extLst>
              <a:ext uri="{FF2B5EF4-FFF2-40B4-BE49-F238E27FC236}">
                <a16:creationId xmlns:a16="http://schemas.microsoft.com/office/drawing/2014/main" id="{FDF64098-28EC-A008-9382-08F1256FF92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84490" y="5004101"/>
            <a:ext cx="914400" cy="914400"/>
          </a:xfrm>
          <a:prstGeom prst="rect">
            <a:avLst/>
          </a:prstGeom>
        </p:spPr>
      </p:pic>
      <p:sp>
        <p:nvSpPr>
          <p:cNvPr id="38" name="TextBox 37">
            <a:extLst>
              <a:ext uri="{FF2B5EF4-FFF2-40B4-BE49-F238E27FC236}">
                <a16:creationId xmlns:a16="http://schemas.microsoft.com/office/drawing/2014/main" id="{A8FAF496-2C1B-1ED1-DD07-0971DCEB1965}"/>
              </a:ext>
            </a:extLst>
          </p:cNvPr>
          <p:cNvSpPr txBox="1"/>
          <p:nvPr/>
        </p:nvSpPr>
        <p:spPr>
          <a:xfrm>
            <a:off x="7038154" y="4974317"/>
            <a:ext cx="4910254" cy="923330"/>
          </a:xfrm>
          <a:prstGeom prst="rect">
            <a:avLst/>
          </a:prstGeom>
          <a:noFill/>
        </p:spPr>
        <p:txBody>
          <a:bodyPr wrap="square">
            <a:spAutoFit/>
          </a:bodyPr>
          <a:lstStyle/>
          <a:p>
            <a:r>
              <a:rPr lang="uk-UA" dirty="0">
                <a:solidFill>
                  <a:prstClr val="black"/>
                </a:solidFill>
                <a:latin typeface="Arial" panose="020B0604020202020204" pitchFamily="34" charset="0"/>
                <a:cs typeface="Arial" panose="020B0604020202020204" pitchFamily="34" charset="0"/>
              </a:rPr>
              <a:t>Договори оренди реєструються в</a:t>
            </a:r>
            <a:r>
              <a:rPr lang="uk-UA" b="1" dirty="0">
                <a:solidFill>
                  <a:prstClr val="black"/>
                </a:solidFill>
                <a:latin typeface="Arial" panose="020B0604020202020204" pitchFamily="34" charset="0"/>
                <a:cs typeface="Arial" panose="020B0604020202020204" pitchFamily="34" charset="0"/>
              </a:rPr>
              <a:t> </a:t>
            </a:r>
            <a:r>
              <a:rPr lang="uk-UA" dirty="0">
                <a:solidFill>
                  <a:prstClr val="black"/>
                </a:solidFill>
                <a:latin typeface="Arial" panose="020B0604020202020204" pitchFamily="34" charset="0"/>
                <a:cs typeface="Arial" panose="020B0604020202020204" pitchFamily="34" charset="0"/>
              </a:rPr>
              <a:t>звичайному порядку в </a:t>
            </a:r>
            <a:r>
              <a:rPr lang="uk-UA" u="sng" dirty="0">
                <a:solidFill>
                  <a:prstClr val="black"/>
                </a:solidFill>
                <a:latin typeface="Arial" panose="020B0604020202020204" pitchFamily="34" charset="0"/>
                <a:cs typeface="Arial" panose="020B0604020202020204" pitchFamily="34" charset="0"/>
              </a:rPr>
              <a:t>Державному реєстрі речових прав на нерухоме майно</a:t>
            </a:r>
            <a:r>
              <a:rPr lang="uk-UA" dirty="0">
                <a:solidFill>
                  <a:prstClr val="black"/>
                </a:solidFill>
                <a:latin typeface="Arial" panose="020B0604020202020204" pitchFamily="34" charset="0"/>
                <a:cs typeface="Arial" panose="020B0604020202020204" pitchFamily="34" charset="0"/>
              </a:rPr>
              <a:t>.</a:t>
            </a:r>
          </a:p>
        </p:txBody>
      </p:sp>
      <p:cxnSp>
        <p:nvCxnSpPr>
          <p:cNvPr id="6" name="Прямая соединительная линия 5">
            <a:extLst>
              <a:ext uri="{FF2B5EF4-FFF2-40B4-BE49-F238E27FC236}">
                <a16:creationId xmlns:a16="http://schemas.microsoft.com/office/drawing/2014/main" id="{765BB8EA-FDB9-B469-AA70-CA02AB730D8C}"/>
              </a:ext>
            </a:extLst>
          </p:cNvPr>
          <p:cNvCxnSpPr>
            <a:cxnSpLocks/>
          </p:cNvCxnSpPr>
          <p:nvPr/>
        </p:nvCxnSpPr>
        <p:spPr>
          <a:xfrm>
            <a:off x="6184491" y="2357120"/>
            <a:ext cx="0" cy="4387809"/>
          </a:xfrm>
          <a:prstGeom prst="line">
            <a:avLst/>
          </a:prstGeom>
          <a:ln w="38100">
            <a:solidFill>
              <a:srgbClr val="002E6C"/>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63475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4" grpId="0"/>
      <p:bldP spid="35" grpId="0"/>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77E5D84F-B6D0-8C7D-F7A6-67E2A1416AD4}"/>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C642A16B-6BD0-9D04-4185-E66FF0CFAF0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A6DC36ED-C709-C1EE-D1CD-42E45504E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682696D2-C36B-3765-3771-EA43289B129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0" name="Заголовок 14">
            <a:extLst>
              <a:ext uri="{FF2B5EF4-FFF2-40B4-BE49-F238E27FC236}">
                <a16:creationId xmlns:a16="http://schemas.microsoft.com/office/drawing/2014/main" id="{3086890D-6111-95FF-5F12-37044A3E9220}"/>
              </a:ext>
            </a:extLst>
          </p:cNvPr>
          <p:cNvSpPr txBox="1">
            <a:spLocks/>
          </p:cNvSpPr>
          <p:nvPr/>
        </p:nvSpPr>
        <p:spPr>
          <a:xfrm>
            <a:off x="334298" y="1395755"/>
            <a:ext cx="11700386" cy="6886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Передача прав землекористування</a:t>
            </a:r>
          </a:p>
        </p:txBody>
      </p:sp>
      <p:sp>
        <p:nvSpPr>
          <p:cNvPr id="8" name="TextBox 7">
            <a:extLst>
              <a:ext uri="{FF2B5EF4-FFF2-40B4-BE49-F238E27FC236}">
                <a16:creationId xmlns:a16="http://schemas.microsoft.com/office/drawing/2014/main" id="{4ABF48DA-2EB3-00FC-830D-21F4F66C69F4}"/>
              </a:ext>
            </a:extLst>
          </p:cNvPr>
          <p:cNvSpPr txBox="1"/>
          <p:nvPr/>
        </p:nvSpPr>
        <p:spPr>
          <a:xfrm>
            <a:off x="243592" y="3330453"/>
            <a:ext cx="5552869" cy="1477328"/>
          </a:xfrm>
          <a:prstGeom prst="rect">
            <a:avLst/>
          </a:prstGeom>
          <a:noFill/>
        </p:spPr>
        <p:txBody>
          <a:bodyPr wrap="square">
            <a:spAutoFit/>
          </a:bodyPr>
          <a:lstStyle/>
          <a:p>
            <a:pPr lvl="0">
              <a:defRPr/>
            </a:pPr>
            <a:r>
              <a:rPr lang="uk-UA" dirty="0">
                <a:solidFill>
                  <a:prstClr val="black"/>
                </a:solidFill>
                <a:latin typeface="Arial" panose="020B0604020202020204" pitchFamily="34" charset="0"/>
                <a:cs typeface="Arial" panose="020B0604020202020204" pitchFamily="34" charset="0"/>
              </a:rPr>
              <a:t>Договір оренди земельної ділянки, що передається в оренду постійним користувачем, </a:t>
            </a:r>
            <a:r>
              <a:rPr lang="uk-UA" dirty="0" err="1">
                <a:solidFill>
                  <a:prstClr val="black"/>
                </a:solidFill>
                <a:latin typeface="Arial" panose="020B0604020202020204" pitchFamily="34" charset="0"/>
                <a:cs typeface="Arial" panose="020B0604020202020204" pitchFamily="34" charset="0"/>
              </a:rPr>
              <a:t>емфітевтом</a:t>
            </a:r>
            <a:r>
              <a:rPr lang="uk-UA" dirty="0">
                <a:solidFill>
                  <a:prstClr val="black"/>
                </a:solidFill>
                <a:latin typeface="Arial" panose="020B0604020202020204" pitchFamily="34" charset="0"/>
                <a:cs typeface="Arial" panose="020B0604020202020204" pitchFamily="34" charset="0"/>
              </a:rPr>
              <a:t> (щодо передачі прав землекористування) укладається </a:t>
            </a:r>
          </a:p>
          <a:p>
            <a:pPr lvl="0">
              <a:defRPr/>
            </a:pPr>
            <a:r>
              <a:rPr lang="uk-UA" b="1" dirty="0">
                <a:solidFill>
                  <a:prstClr val="black"/>
                </a:solidFill>
                <a:latin typeface="Arial" panose="020B0604020202020204" pitchFamily="34" charset="0"/>
                <a:cs typeface="Arial" panose="020B0604020202020204" pitchFamily="34" charset="0"/>
              </a:rPr>
              <a:t>в електронній формі.</a:t>
            </a:r>
            <a:endParaRPr kumimoji="0" lang="uk-UA"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A7AF223-6D1C-D146-5F7A-2707F3D6B0D9}"/>
              </a:ext>
            </a:extLst>
          </p:cNvPr>
          <p:cNvSpPr txBox="1"/>
          <p:nvPr/>
        </p:nvSpPr>
        <p:spPr>
          <a:xfrm>
            <a:off x="270701" y="2036909"/>
            <a:ext cx="4572400" cy="1015663"/>
          </a:xfrm>
          <a:prstGeom prst="rect">
            <a:avLst/>
          </a:prstGeom>
          <a:noFill/>
          <a:ln>
            <a:noFill/>
          </a:ln>
        </p:spPr>
        <p:txBody>
          <a:bodyPr wrap="square">
            <a:spAutoFit/>
          </a:bodyPr>
          <a:lstStyle/>
          <a:p>
            <a:r>
              <a:rPr lang="uk-UA" sz="2000" i="1" dirty="0">
                <a:latin typeface="Times New Roman" panose="02020603050405020304" pitchFamily="18" charset="0"/>
                <a:cs typeface="Times New Roman" panose="02020603050405020304" pitchFamily="18" charset="0"/>
              </a:rPr>
              <a:t>Функціонування Державного </a:t>
            </a:r>
          </a:p>
          <a:p>
            <a:r>
              <a:rPr lang="uk-UA" sz="2000" i="1" dirty="0">
                <a:latin typeface="Times New Roman" panose="02020603050405020304" pitchFamily="18" charset="0"/>
                <a:cs typeface="Times New Roman" panose="02020603050405020304" pitchFamily="18" charset="0"/>
              </a:rPr>
              <a:t>земельного кадастру </a:t>
            </a:r>
            <a:r>
              <a:rPr lang="uk-UA" sz="2000" i="1" u="sng" dirty="0">
                <a:latin typeface="Times New Roman" panose="02020603050405020304" pitchFamily="18" charset="0"/>
                <a:cs typeface="Times New Roman" panose="02020603050405020304" pitchFamily="18" charset="0"/>
              </a:rPr>
              <a:t>призупинено </a:t>
            </a:r>
          </a:p>
          <a:p>
            <a:r>
              <a:rPr lang="uk-UA" sz="2000" i="1" dirty="0">
                <a:latin typeface="Times New Roman" panose="02020603050405020304" pitchFamily="18" charset="0"/>
                <a:cs typeface="Times New Roman" panose="02020603050405020304" pitchFamily="18" charset="0"/>
              </a:rPr>
              <a:t>на всій території України</a:t>
            </a:r>
          </a:p>
        </p:txBody>
      </p:sp>
      <p:pic>
        <p:nvPicPr>
          <p:cNvPr id="15" name="Рисунок 14">
            <a:extLst>
              <a:ext uri="{FF2B5EF4-FFF2-40B4-BE49-F238E27FC236}">
                <a16:creationId xmlns:a16="http://schemas.microsoft.com/office/drawing/2014/main" id="{39FD173D-22A7-8AA9-C217-2FE54444218A}"/>
              </a:ext>
            </a:extLst>
          </p:cNvPr>
          <p:cNvPicPr>
            <a:picLocks noChangeAspect="1"/>
          </p:cNvPicPr>
          <p:nvPr/>
        </p:nvPicPr>
        <p:blipFill rotWithShape="1">
          <a:blip r:embed="rId5"/>
          <a:srcRect l="48451" t="71588" b="1"/>
          <a:stretch/>
        </p:blipFill>
        <p:spPr>
          <a:xfrm>
            <a:off x="4460001" y="2267020"/>
            <a:ext cx="1164409" cy="535890"/>
          </a:xfrm>
          <a:prstGeom prst="rect">
            <a:avLst/>
          </a:prstGeom>
        </p:spPr>
      </p:pic>
      <p:pic>
        <p:nvPicPr>
          <p:cNvPr id="17" name="Рисунок 16">
            <a:extLst>
              <a:ext uri="{FF2B5EF4-FFF2-40B4-BE49-F238E27FC236}">
                <a16:creationId xmlns:a16="http://schemas.microsoft.com/office/drawing/2014/main" id="{928448D0-3C22-1077-7E55-401BF3185948}"/>
              </a:ext>
            </a:extLst>
          </p:cNvPr>
          <p:cNvPicPr>
            <a:picLocks noChangeAspect="1"/>
          </p:cNvPicPr>
          <p:nvPr/>
        </p:nvPicPr>
        <p:blipFill rotWithShape="1">
          <a:blip r:embed="rId5"/>
          <a:srcRect l="48451" t="43176" b="28412"/>
          <a:stretch/>
        </p:blipFill>
        <p:spPr>
          <a:xfrm>
            <a:off x="6517049" y="2267020"/>
            <a:ext cx="1164409" cy="535890"/>
          </a:xfrm>
          <a:prstGeom prst="rect">
            <a:avLst/>
          </a:prstGeom>
        </p:spPr>
      </p:pic>
      <p:cxnSp>
        <p:nvCxnSpPr>
          <p:cNvPr id="19" name="Прямая соединительная линия 18">
            <a:extLst>
              <a:ext uri="{FF2B5EF4-FFF2-40B4-BE49-F238E27FC236}">
                <a16:creationId xmlns:a16="http://schemas.microsoft.com/office/drawing/2014/main" id="{84DC978A-2651-2732-4713-28FD43B2D9F9}"/>
              </a:ext>
            </a:extLst>
          </p:cNvPr>
          <p:cNvCxnSpPr>
            <a:cxnSpLocks/>
          </p:cNvCxnSpPr>
          <p:nvPr/>
        </p:nvCxnSpPr>
        <p:spPr>
          <a:xfrm flipV="1">
            <a:off x="270701" y="3025569"/>
            <a:ext cx="11590506" cy="27003"/>
          </a:xfrm>
          <a:prstGeom prst="line">
            <a:avLst/>
          </a:prstGeom>
          <a:ln w="38100">
            <a:solidFill>
              <a:srgbClr val="002E6C"/>
            </a:solidFill>
          </a:ln>
        </p:spPr>
        <p:style>
          <a:lnRef idx="3">
            <a:schemeClr val="accent2"/>
          </a:lnRef>
          <a:fillRef idx="0">
            <a:schemeClr val="accent2"/>
          </a:fillRef>
          <a:effectRef idx="2">
            <a:schemeClr val="accent2"/>
          </a:effectRef>
          <a:fontRef idx="minor">
            <a:schemeClr val="tx1"/>
          </a:fontRef>
        </p:style>
      </p:cxnSp>
      <p:sp>
        <p:nvSpPr>
          <p:cNvPr id="22" name="TextBox 21">
            <a:extLst>
              <a:ext uri="{FF2B5EF4-FFF2-40B4-BE49-F238E27FC236}">
                <a16:creationId xmlns:a16="http://schemas.microsoft.com/office/drawing/2014/main" id="{F4E861FD-6269-34CC-C626-6696DE7626C2}"/>
              </a:ext>
            </a:extLst>
          </p:cNvPr>
          <p:cNvSpPr txBox="1"/>
          <p:nvPr/>
        </p:nvSpPr>
        <p:spPr>
          <a:xfrm>
            <a:off x="8014015" y="2023408"/>
            <a:ext cx="4267619" cy="707886"/>
          </a:xfrm>
          <a:prstGeom prst="rect">
            <a:avLst/>
          </a:prstGeom>
          <a:noFill/>
          <a:ln>
            <a:noFill/>
          </a:ln>
        </p:spPr>
        <p:txBody>
          <a:bodyPr wrap="square">
            <a:spAutoFit/>
          </a:bodyPr>
          <a:lstStyle/>
          <a:p>
            <a:r>
              <a:rPr lang="uk-UA" sz="2000" i="1" dirty="0">
                <a:latin typeface="Times New Roman" panose="02020603050405020304" pitchFamily="18" charset="0"/>
                <a:cs typeface="Times New Roman" panose="02020603050405020304" pitchFamily="18" charset="0"/>
              </a:rPr>
              <a:t>Функціонування Державного земельного кадастру </a:t>
            </a:r>
            <a:r>
              <a:rPr lang="uk-UA" sz="2000" i="1" u="sng" dirty="0">
                <a:latin typeface="Times New Roman" panose="02020603050405020304" pitchFamily="18" charset="0"/>
                <a:cs typeface="Times New Roman" panose="02020603050405020304" pitchFamily="18" charset="0"/>
              </a:rPr>
              <a:t>відновлено </a:t>
            </a:r>
          </a:p>
        </p:txBody>
      </p:sp>
      <p:pic>
        <p:nvPicPr>
          <p:cNvPr id="31" name="Рисунок 30" descr="Крышка влево со сплошной заливкой">
            <a:extLst>
              <a:ext uri="{FF2B5EF4-FFF2-40B4-BE49-F238E27FC236}">
                <a16:creationId xmlns:a16="http://schemas.microsoft.com/office/drawing/2014/main" id="{23A676AB-E6E8-77F6-D071-CB478F45F6A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65184" y="3309599"/>
            <a:ext cx="914400" cy="914400"/>
          </a:xfrm>
          <a:prstGeom prst="rect">
            <a:avLst/>
          </a:prstGeom>
        </p:spPr>
      </p:pic>
      <p:pic>
        <p:nvPicPr>
          <p:cNvPr id="33" name="Рисунок 32" descr="Крышка вправо со сплошной заливкой">
            <a:extLst>
              <a:ext uri="{FF2B5EF4-FFF2-40B4-BE49-F238E27FC236}">
                <a16:creationId xmlns:a16="http://schemas.microsoft.com/office/drawing/2014/main" id="{B16D9A84-B156-B630-F61D-1AD2F52361B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79584" y="3307711"/>
            <a:ext cx="914400" cy="914400"/>
          </a:xfrm>
          <a:prstGeom prst="rect">
            <a:avLst/>
          </a:prstGeom>
        </p:spPr>
      </p:pic>
      <p:sp>
        <p:nvSpPr>
          <p:cNvPr id="35" name="TextBox 34">
            <a:extLst>
              <a:ext uri="{FF2B5EF4-FFF2-40B4-BE49-F238E27FC236}">
                <a16:creationId xmlns:a16="http://schemas.microsoft.com/office/drawing/2014/main" id="{F7C7A8DF-2D9A-F8ED-47A9-8E7D8F8F5971}"/>
              </a:ext>
            </a:extLst>
          </p:cNvPr>
          <p:cNvSpPr txBox="1"/>
          <p:nvPr/>
        </p:nvSpPr>
        <p:spPr>
          <a:xfrm>
            <a:off x="222986" y="4945380"/>
            <a:ext cx="5263413" cy="1200329"/>
          </a:xfrm>
          <a:prstGeom prst="rect">
            <a:avLst/>
          </a:prstGeom>
          <a:noFill/>
        </p:spPr>
        <p:txBody>
          <a:bodyPr wrap="square">
            <a:spAutoFit/>
          </a:bodyPr>
          <a:lstStyle/>
          <a:p>
            <a:r>
              <a:rPr lang="uk-UA" dirty="0">
                <a:solidFill>
                  <a:prstClr val="black"/>
                </a:solidFill>
                <a:latin typeface="Arial" panose="020B0604020202020204" pitchFamily="34" charset="0"/>
                <a:cs typeface="Arial" panose="020B0604020202020204" pitchFamily="34" charset="0"/>
              </a:rPr>
              <a:t>Договори оренди </a:t>
            </a:r>
            <a:r>
              <a:rPr lang="uk-UA" b="1" dirty="0">
                <a:solidFill>
                  <a:prstClr val="black"/>
                </a:solidFill>
                <a:latin typeface="Arial" panose="020B0604020202020204" pitchFamily="34" charset="0"/>
                <a:cs typeface="Arial" panose="020B0604020202020204" pitchFamily="34" charset="0"/>
              </a:rPr>
              <a:t>реєструються</a:t>
            </a:r>
            <a:r>
              <a:rPr lang="uk-UA" dirty="0">
                <a:solidFill>
                  <a:prstClr val="black"/>
                </a:solidFill>
                <a:latin typeface="Arial" panose="020B0604020202020204" pitchFamily="34" charset="0"/>
                <a:cs typeface="Arial" panose="020B0604020202020204" pitchFamily="34" charset="0"/>
              </a:rPr>
              <a:t> у книзі реєстрації землеволодінь і землекористувань в умовах воєнного стану що ведеться районною військовою адміністрацією.</a:t>
            </a:r>
          </a:p>
        </p:txBody>
      </p:sp>
      <p:pic>
        <p:nvPicPr>
          <p:cNvPr id="36" name="Рисунок 35" descr="Крышка влево со сплошной заливкой">
            <a:extLst>
              <a:ext uri="{FF2B5EF4-FFF2-40B4-BE49-F238E27FC236}">
                <a16:creationId xmlns:a16="http://schemas.microsoft.com/office/drawing/2014/main" id="{70E2965C-70CE-7E8D-45BA-8210DE01B5F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65184" y="4983247"/>
            <a:ext cx="914400" cy="914400"/>
          </a:xfrm>
          <a:prstGeom prst="rect">
            <a:avLst/>
          </a:prstGeom>
        </p:spPr>
      </p:pic>
      <p:pic>
        <p:nvPicPr>
          <p:cNvPr id="37" name="Рисунок 36" descr="Крышка вправо со сплошной заливкой">
            <a:extLst>
              <a:ext uri="{FF2B5EF4-FFF2-40B4-BE49-F238E27FC236}">
                <a16:creationId xmlns:a16="http://schemas.microsoft.com/office/drawing/2014/main" id="{FDF64098-28EC-A008-9382-08F1256FF92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79584" y="4983247"/>
            <a:ext cx="914400" cy="914400"/>
          </a:xfrm>
          <a:prstGeom prst="rect">
            <a:avLst/>
          </a:prstGeom>
        </p:spPr>
      </p:pic>
      <p:sp>
        <p:nvSpPr>
          <p:cNvPr id="38" name="TextBox 37">
            <a:extLst>
              <a:ext uri="{FF2B5EF4-FFF2-40B4-BE49-F238E27FC236}">
                <a16:creationId xmlns:a16="http://schemas.microsoft.com/office/drawing/2014/main" id="{A8FAF496-2C1B-1ED1-DD07-0971DCEB1965}"/>
              </a:ext>
            </a:extLst>
          </p:cNvPr>
          <p:cNvSpPr txBox="1"/>
          <p:nvPr/>
        </p:nvSpPr>
        <p:spPr>
          <a:xfrm>
            <a:off x="7018158" y="4992538"/>
            <a:ext cx="4910254" cy="923330"/>
          </a:xfrm>
          <a:prstGeom prst="rect">
            <a:avLst/>
          </a:prstGeom>
          <a:noFill/>
        </p:spPr>
        <p:txBody>
          <a:bodyPr wrap="square">
            <a:spAutoFit/>
          </a:bodyPr>
          <a:lstStyle/>
          <a:p>
            <a:r>
              <a:rPr lang="uk-UA" dirty="0">
                <a:solidFill>
                  <a:prstClr val="black"/>
                </a:solidFill>
                <a:latin typeface="Arial" panose="020B0604020202020204" pitchFamily="34" charset="0"/>
                <a:cs typeface="Arial" panose="020B0604020202020204" pitchFamily="34" charset="0"/>
              </a:rPr>
              <a:t>Договори оренди реєструються в</a:t>
            </a:r>
            <a:r>
              <a:rPr lang="uk-UA" b="1" dirty="0">
                <a:solidFill>
                  <a:prstClr val="black"/>
                </a:solidFill>
                <a:latin typeface="Arial" panose="020B0604020202020204" pitchFamily="34" charset="0"/>
                <a:cs typeface="Arial" panose="020B0604020202020204" pitchFamily="34" charset="0"/>
              </a:rPr>
              <a:t> </a:t>
            </a:r>
            <a:r>
              <a:rPr lang="uk-UA" dirty="0">
                <a:solidFill>
                  <a:prstClr val="black"/>
                </a:solidFill>
                <a:latin typeface="Arial" panose="020B0604020202020204" pitchFamily="34" charset="0"/>
                <a:cs typeface="Arial" panose="020B0604020202020204" pitchFamily="34" charset="0"/>
              </a:rPr>
              <a:t>звичайному порядку в </a:t>
            </a:r>
            <a:r>
              <a:rPr lang="uk-UA" u="sng" dirty="0">
                <a:solidFill>
                  <a:prstClr val="black"/>
                </a:solidFill>
                <a:latin typeface="Arial" panose="020B0604020202020204" pitchFamily="34" charset="0"/>
                <a:cs typeface="Arial" panose="020B0604020202020204" pitchFamily="34" charset="0"/>
              </a:rPr>
              <a:t>Державному реєстрі речових прав на нерухоме майно</a:t>
            </a:r>
            <a:r>
              <a:rPr lang="uk-UA" dirty="0">
                <a:solidFill>
                  <a:prstClr val="black"/>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A947B8FD-466C-4C39-13D8-55D4A576E850}"/>
              </a:ext>
            </a:extLst>
          </p:cNvPr>
          <p:cNvSpPr txBox="1"/>
          <p:nvPr/>
        </p:nvSpPr>
        <p:spPr>
          <a:xfrm>
            <a:off x="7012529" y="3259758"/>
            <a:ext cx="5002160" cy="1477328"/>
          </a:xfrm>
          <a:prstGeom prst="rect">
            <a:avLst/>
          </a:prstGeom>
          <a:noFill/>
        </p:spPr>
        <p:txBody>
          <a:bodyPr wrap="square">
            <a:spAutoFit/>
          </a:bodyPr>
          <a:lstStyle/>
          <a:p>
            <a:pPr lvl="0">
              <a:defRPr/>
            </a:pPr>
            <a:r>
              <a:rPr lang="uk-UA" dirty="0">
                <a:solidFill>
                  <a:prstClr val="black"/>
                </a:solidFill>
                <a:latin typeface="Arial" panose="020B0604020202020204" pitchFamily="34" charset="0"/>
                <a:cs typeface="Arial" panose="020B0604020202020204" pitchFamily="34" charset="0"/>
              </a:rPr>
              <a:t>Договір оренди земельної ділянки, що передається в оренду постійним користувачем, </a:t>
            </a:r>
            <a:r>
              <a:rPr lang="uk-UA" dirty="0" err="1">
                <a:solidFill>
                  <a:prstClr val="black"/>
                </a:solidFill>
                <a:latin typeface="Arial" panose="020B0604020202020204" pitchFamily="34" charset="0"/>
                <a:cs typeface="Arial" panose="020B0604020202020204" pitchFamily="34" charset="0"/>
              </a:rPr>
              <a:t>емфітевтом</a:t>
            </a:r>
            <a:r>
              <a:rPr lang="uk-UA" dirty="0">
                <a:solidFill>
                  <a:prstClr val="black"/>
                </a:solidFill>
                <a:latin typeface="Arial" panose="020B0604020202020204" pitchFamily="34" charset="0"/>
                <a:cs typeface="Arial" panose="020B0604020202020204" pitchFamily="34" charset="0"/>
              </a:rPr>
              <a:t> (щодо передачі прав землекористування) укладається в звичайні формі</a:t>
            </a:r>
            <a:r>
              <a:rPr lang="uk-UA" b="1" dirty="0">
                <a:solidFill>
                  <a:prstClr val="black"/>
                </a:solidFill>
                <a:latin typeface="Arial" panose="020B0604020202020204" pitchFamily="34" charset="0"/>
                <a:cs typeface="Arial" panose="020B0604020202020204" pitchFamily="34" charset="0"/>
              </a:rPr>
              <a:t>.</a:t>
            </a:r>
            <a:endParaRPr kumimoji="0" lang="uk-UA"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7" name="Прямая соединительная линия 6">
            <a:extLst>
              <a:ext uri="{FF2B5EF4-FFF2-40B4-BE49-F238E27FC236}">
                <a16:creationId xmlns:a16="http://schemas.microsoft.com/office/drawing/2014/main" id="{4E9B8B93-2510-D28F-3F90-3A9759AA09F4}"/>
              </a:ext>
            </a:extLst>
          </p:cNvPr>
          <p:cNvCxnSpPr>
            <a:cxnSpLocks/>
          </p:cNvCxnSpPr>
          <p:nvPr/>
        </p:nvCxnSpPr>
        <p:spPr>
          <a:xfrm>
            <a:off x="6184491" y="2357120"/>
            <a:ext cx="0" cy="4387809"/>
          </a:xfrm>
          <a:prstGeom prst="line">
            <a:avLst/>
          </a:prstGeom>
          <a:ln w="38100">
            <a:solidFill>
              <a:srgbClr val="002E6C"/>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48687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5" grpId="0"/>
      <p:bldP spid="38"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77E5D84F-B6D0-8C7D-F7A6-67E2A1416AD4}"/>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C642A16B-6BD0-9D04-4185-E66FF0CFAF0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A6DC36ED-C709-C1EE-D1CD-42E45504E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682696D2-C36B-3765-3771-EA43289B129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0" name="Заголовок 14">
            <a:extLst>
              <a:ext uri="{FF2B5EF4-FFF2-40B4-BE49-F238E27FC236}">
                <a16:creationId xmlns:a16="http://schemas.microsoft.com/office/drawing/2014/main" id="{3086890D-6111-95FF-5F12-37044A3E9220}"/>
              </a:ext>
            </a:extLst>
          </p:cNvPr>
          <p:cNvSpPr txBox="1">
            <a:spLocks/>
          </p:cNvSpPr>
          <p:nvPr/>
        </p:nvSpPr>
        <p:spPr>
          <a:xfrm>
            <a:off x="0" y="1460000"/>
            <a:ext cx="12191999" cy="6886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2800" dirty="0">
                <a:solidFill>
                  <a:srgbClr val="002E6C"/>
                </a:solidFill>
                <a:latin typeface="Arial" panose="020B0604020202020204" pitchFamily="34" charset="0"/>
                <a:ea typeface="Open Sans SemiBold" panose="020B0604020202020204" pitchFamily="34" charset="0"/>
                <a:cs typeface="Arial" panose="020B0604020202020204" pitchFamily="34" charset="0"/>
              </a:rPr>
              <a:t>Встановлення і зміни цільового призначення земельних ділянок </a:t>
            </a:r>
          </a:p>
        </p:txBody>
      </p:sp>
      <p:sp>
        <p:nvSpPr>
          <p:cNvPr id="8" name="TextBox 7">
            <a:extLst>
              <a:ext uri="{FF2B5EF4-FFF2-40B4-BE49-F238E27FC236}">
                <a16:creationId xmlns:a16="http://schemas.microsoft.com/office/drawing/2014/main" id="{4ABF48DA-2EB3-00FC-830D-21F4F66C69F4}"/>
              </a:ext>
            </a:extLst>
          </p:cNvPr>
          <p:cNvSpPr txBox="1"/>
          <p:nvPr/>
        </p:nvSpPr>
        <p:spPr>
          <a:xfrm>
            <a:off x="7038154" y="3434915"/>
            <a:ext cx="5171767"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Зміна цільового призначення земельної ділянки </a:t>
            </a:r>
            <a:r>
              <a:rPr kumimoji="0" lang="uk-U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для певних цілей </a:t>
            </a:r>
            <a:r>
              <a:rPr kumimoji="0" lang="uk-U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здійснюється за спрощеною процедурою, для</a:t>
            </a:r>
            <a:r>
              <a:rPr kumimoji="0" lang="uk-UA" sz="1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всіх інших за звичайною процедурою;</a:t>
            </a:r>
            <a:endParaRPr kumimoji="0" lang="uk-U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1" name="Прямая соединительная линия 10">
            <a:extLst>
              <a:ext uri="{FF2B5EF4-FFF2-40B4-BE49-F238E27FC236}">
                <a16:creationId xmlns:a16="http://schemas.microsoft.com/office/drawing/2014/main" id="{108B2121-08A6-B690-54B7-17AFC3540E4F}"/>
              </a:ext>
            </a:extLst>
          </p:cNvPr>
          <p:cNvCxnSpPr>
            <a:cxnSpLocks/>
          </p:cNvCxnSpPr>
          <p:nvPr/>
        </p:nvCxnSpPr>
        <p:spPr>
          <a:xfrm>
            <a:off x="6184491" y="2357120"/>
            <a:ext cx="0" cy="4387809"/>
          </a:xfrm>
          <a:prstGeom prst="line">
            <a:avLst/>
          </a:prstGeom>
          <a:ln w="38100">
            <a:solidFill>
              <a:srgbClr val="002E6C"/>
            </a:solidFill>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5A7AF223-6D1C-D146-5F7A-2707F3D6B0D9}"/>
              </a:ext>
            </a:extLst>
          </p:cNvPr>
          <p:cNvSpPr txBox="1"/>
          <p:nvPr/>
        </p:nvSpPr>
        <p:spPr>
          <a:xfrm>
            <a:off x="270701" y="2036909"/>
            <a:ext cx="4572400" cy="1015663"/>
          </a:xfrm>
          <a:prstGeom prst="rect">
            <a:avLst/>
          </a:prstGeom>
          <a:noFill/>
          <a:ln>
            <a:noFill/>
          </a:ln>
        </p:spPr>
        <p:txBody>
          <a:bodyPr wrap="square">
            <a:spAutoFit/>
          </a:bodyPr>
          <a:lstStyle/>
          <a:p>
            <a:r>
              <a:rPr lang="uk-UA" sz="2000" i="1" dirty="0">
                <a:latin typeface="Times New Roman" panose="02020603050405020304" pitchFamily="18" charset="0"/>
                <a:cs typeface="Times New Roman" panose="02020603050405020304" pitchFamily="18" charset="0"/>
              </a:rPr>
              <a:t>Функціонування Державного </a:t>
            </a:r>
          </a:p>
          <a:p>
            <a:r>
              <a:rPr lang="uk-UA" sz="2000" i="1" dirty="0">
                <a:latin typeface="Times New Roman" panose="02020603050405020304" pitchFamily="18" charset="0"/>
                <a:cs typeface="Times New Roman" panose="02020603050405020304" pitchFamily="18" charset="0"/>
              </a:rPr>
              <a:t>земельного кадастру </a:t>
            </a:r>
            <a:r>
              <a:rPr lang="uk-UA" sz="2000" i="1" u="sng" dirty="0">
                <a:latin typeface="Times New Roman" panose="02020603050405020304" pitchFamily="18" charset="0"/>
                <a:cs typeface="Times New Roman" panose="02020603050405020304" pitchFamily="18" charset="0"/>
              </a:rPr>
              <a:t>призупинено </a:t>
            </a:r>
          </a:p>
          <a:p>
            <a:r>
              <a:rPr lang="uk-UA" sz="2000" i="1" dirty="0">
                <a:latin typeface="Times New Roman" panose="02020603050405020304" pitchFamily="18" charset="0"/>
                <a:cs typeface="Times New Roman" panose="02020603050405020304" pitchFamily="18" charset="0"/>
              </a:rPr>
              <a:t>на всій території України</a:t>
            </a:r>
          </a:p>
        </p:txBody>
      </p:sp>
      <p:pic>
        <p:nvPicPr>
          <p:cNvPr id="15" name="Рисунок 14">
            <a:extLst>
              <a:ext uri="{FF2B5EF4-FFF2-40B4-BE49-F238E27FC236}">
                <a16:creationId xmlns:a16="http://schemas.microsoft.com/office/drawing/2014/main" id="{39FD173D-22A7-8AA9-C217-2FE54444218A}"/>
              </a:ext>
            </a:extLst>
          </p:cNvPr>
          <p:cNvPicPr>
            <a:picLocks noChangeAspect="1"/>
          </p:cNvPicPr>
          <p:nvPr/>
        </p:nvPicPr>
        <p:blipFill rotWithShape="1">
          <a:blip r:embed="rId5"/>
          <a:srcRect l="48451" t="71588" b="1"/>
          <a:stretch/>
        </p:blipFill>
        <p:spPr>
          <a:xfrm>
            <a:off x="4460001" y="2267020"/>
            <a:ext cx="1164409" cy="535890"/>
          </a:xfrm>
          <a:prstGeom prst="rect">
            <a:avLst/>
          </a:prstGeom>
        </p:spPr>
      </p:pic>
      <p:pic>
        <p:nvPicPr>
          <p:cNvPr id="17" name="Рисунок 16">
            <a:extLst>
              <a:ext uri="{FF2B5EF4-FFF2-40B4-BE49-F238E27FC236}">
                <a16:creationId xmlns:a16="http://schemas.microsoft.com/office/drawing/2014/main" id="{928448D0-3C22-1077-7E55-401BF3185948}"/>
              </a:ext>
            </a:extLst>
          </p:cNvPr>
          <p:cNvPicPr>
            <a:picLocks noChangeAspect="1"/>
          </p:cNvPicPr>
          <p:nvPr/>
        </p:nvPicPr>
        <p:blipFill rotWithShape="1">
          <a:blip r:embed="rId5"/>
          <a:srcRect l="48451" t="43176" b="28412"/>
          <a:stretch/>
        </p:blipFill>
        <p:spPr>
          <a:xfrm>
            <a:off x="6517049" y="2267020"/>
            <a:ext cx="1164409" cy="535890"/>
          </a:xfrm>
          <a:prstGeom prst="rect">
            <a:avLst/>
          </a:prstGeom>
        </p:spPr>
      </p:pic>
      <p:cxnSp>
        <p:nvCxnSpPr>
          <p:cNvPr id="19" name="Прямая соединительная линия 18">
            <a:extLst>
              <a:ext uri="{FF2B5EF4-FFF2-40B4-BE49-F238E27FC236}">
                <a16:creationId xmlns:a16="http://schemas.microsoft.com/office/drawing/2014/main" id="{84DC978A-2651-2732-4713-28FD43B2D9F9}"/>
              </a:ext>
            </a:extLst>
          </p:cNvPr>
          <p:cNvCxnSpPr>
            <a:cxnSpLocks/>
          </p:cNvCxnSpPr>
          <p:nvPr/>
        </p:nvCxnSpPr>
        <p:spPr>
          <a:xfrm flipV="1">
            <a:off x="270701" y="3025569"/>
            <a:ext cx="11590506" cy="27003"/>
          </a:xfrm>
          <a:prstGeom prst="line">
            <a:avLst/>
          </a:prstGeom>
          <a:ln w="38100">
            <a:solidFill>
              <a:srgbClr val="002E6C"/>
            </a:solidFill>
          </a:ln>
        </p:spPr>
        <p:style>
          <a:lnRef idx="3">
            <a:schemeClr val="accent2"/>
          </a:lnRef>
          <a:fillRef idx="0">
            <a:schemeClr val="accent2"/>
          </a:fillRef>
          <a:effectRef idx="2">
            <a:schemeClr val="accent2"/>
          </a:effectRef>
          <a:fontRef idx="minor">
            <a:schemeClr val="tx1"/>
          </a:fontRef>
        </p:style>
      </p:cxnSp>
      <p:sp>
        <p:nvSpPr>
          <p:cNvPr id="22" name="TextBox 21">
            <a:extLst>
              <a:ext uri="{FF2B5EF4-FFF2-40B4-BE49-F238E27FC236}">
                <a16:creationId xmlns:a16="http://schemas.microsoft.com/office/drawing/2014/main" id="{F4E861FD-6269-34CC-C626-6696DE7626C2}"/>
              </a:ext>
            </a:extLst>
          </p:cNvPr>
          <p:cNvSpPr txBox="1"/>
          <p:nvPr/>
        </p:nvSpPr>
        <p:spPr>
          <a:xfrm>
            <a:off x="8014015" y="2023408"/>
            <a:ext cx="4267619" cy="707886"/>
          </a:xfrm>
          <a:prstGeom prst="rect">
            <a:avLst/>
          </a:prstGeom>
          <a:noFill/>
          <a:ln>
            <a:noFill/>
          </a:ln>
        </p:spPr>
        <p:txBody>
          <a:bodyPr wrap="square">
            <a:spAutoFit/>
          </a:bodyPr>
          <a:lstStyle/>
          <a:p>
            <a:r>
              <a:rPr lang="uk-UA" sz="2000" i="1" dirty="0">
                <a:latin typeface="Times New Roman" panose="02020603050405020304" pitchFamily="18" charset="0"/>
                <a:cs typeface="Times New Roman" panose="02020603050405020304" pitchFamily="18" charset="0"/>
              </a:rPr>
              <a:t>Функціонування Державного земельного кадастру </a:t>
            </a:r>
            <a:r>
              <a:rPr lang="uk-UA" sz="2000" i="1" u="sng" dirty="0">
                <a:latin typeface="Times New Roman" panose="02020603050405020304" pitchFamily="18" charset="0"/>
                <a:cs typeface="Times New Roman" panose="02020603050405020304" pitchFamily="18" charset="0"/>
              </a:rPr>
              <a:t>відновлено </a:t>
            </a:r>
          </a:p>
        </p:txBody>
      </p:sp>
      <p:pic>
        <p:nvPicPr>
          <p:cNvPr id="31" name="Рисунок 30" descr="Крышка влево со сплошной заливкой">
            <a:extLst>
              <a:ext uri="{FF2B5EF4-FFF2-40B4-BE49-F238E27FC236}">
                <a16:creationId xmlns:a16="http://schemas.microsoft.com/office/drawing/2014/main" id="{23A676AB-E6E8-77F6-D071-CB478F45F6A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70090" y="3330453"/>
            <a:ext cx="914400" cy="914400"/>
          </a:xfrm>
          <a:prstGeom prst="rect">
            <a:avLst/>
          </a:prstGeom>
        </p:spPr>
      </p:pic>
      <p:pic>
        <p:nvPicPr>
          <p:cNvPr id="33" name="Рисунок 32" descr="Крышка вправо со сплошной заливкой">
            <a:extLst>
              <a:ext uri="{FF2B5EF4-FFF2-40B4-BE49-F238E27FC236}">
                <a16:creationId xmlns:a16="http://schemas.microsoft.com/office/drawing/2014/main" id="{B16D9A84-B156-B630-F61D-1AD2F52361B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84490" y="3328565"/>
            <a:ext cx="914400" cy="914400"/>
          </a:xfrm>
          <a:prstGeom prst="rect">
            <a:avLst/>
          </a:prstGeom>
        </p:spPr>
      </p:pic>
      <p:sp>
        <p:nvSpPr>
          <p:cNvPr id="9" name="TextBox 8">
            <a:extLst>
              <a:ext uri="{FF2B5EF4-FFF2-40B4-BE49-F238E27FC236}">
                <a16:creationId xmlns:a16="http://schemas.microsoft.com/office/drawing/2014/main" id="{6867D550-94DF-D2F1-79AC-C2ECD0394C8D}"/>
              </a:ext>
            </a:extLst>
          </p:cNvPr>
          <p:cNvSpPr txBox="1"/>
          <p:nvPr/>
        </p:nvSpPr>
        <p:spPr>
          <a:xfrm>
            <a:off x="271703" y="3411380"/>
            <a:ext cx="501444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Зміна цільового призначення земельної ділянки </a:t>
            </a:r>
            <a:r>
              <a:rPr kumimoji="0" lang="uk-U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для обмеженого переліку цілей </a:t>
            </a:r>
            <a:r>
              <a:rPr kumimoji="0" lang="uk-U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здійснюється за спрощеною процедурою без внесення змін до ДЗК;</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91CB3EB-6697-E276-00A2-A6988D5C382E}"/>
              </a:ext>
            </a:extLst>
          </p:cNvPr>
          <p:cNvSpPr txBox="1"/>
          <p:nvPr/>
        </p:nvSpPr>
        <p:spPr>
          <a:xfrm>
            <a:off x="222986" y="4945380"/>
            <a:ext cx="5263413" cy="1200329"/>
          </a:xfrm>
          <a:prstGeom prst="rect">
            <a:avLst/>
          </a:prstGeom>
          <a:noFill/>
        </p:spPr>
        <p:txBody>
          <a:bodyPr wrap="square">
            <a:spAutoFit/>
          </a:bodyPr>
          <a:lstStyle/>
          <a:p>
            <a:r>
              <a:rPr lang="uk-UA" dirty="0">
                <a:solidFill>
                  <a:prstClr val="black"/>
                </a:solidFill>
                <a:latin typeface="Arial" panose="020B0604020202020204" pitchFamily="34" charset="0"/>
                <a:cs typeface="Arial" panose="020B0604020202020204" pitchFamily="34" charset="0"/>
              </a:rPr>
              <a:t>Зміна цільового призначення реєструються у </a:t>
            </a:r>
            <a:r>
              <a:rPr lang="uk-UA" b="1" u="sng" dirty="0">
                <a:solidFill>
                  <a:prstClr val="black"/>
                </a:solidFill>
                <a:latin typeface="Arial" panose="020B0604020202020204" pitchFamily="34" charset="0"/>
                <a:cs typeface="Arial" panose="020B0604020202020204" pitchFamily="34" charset="0"/>
              </a:rPr>
              <a:t>книзі реєстрації </a:t>
            </a:r>
            <a:r>
              <a:rPr lang="uk-UA" dirty="0">
                <a:solidFill>
                  <a:prstClr val="black"/>
                </a:solidFill>
                <a:latin typeface="Arial" panose="020B0604020202020204" pitchFamily="34" charset="0"/>
                <a:cs typeface="Arial" panose="020B0604020202020204" pitchFamily="34" charset="0"/>
              </a:rPr>
              <a:t>землеволодінь і землекористувань в умовах воєнного стану що ведеться районною військовою адміністрацією.</a:t>
            </a:r>
          </a:p>
        </p:txBody>
      </p:sp>
      <p:pic>
        <p:nvPicPr>
          <p:cNvPr id="16" name="Рисунок 15" descr="Крышка влево со сплошной заливкой">
            <a:extLst>
              <a:ext uri="{FF2B5EF4-FFF2-40B4-BE49-F238E27FC236}">
                <a16:creationId xmlns:a16="http://schemas.microsoft.com/office/drawing/2014/main" id="{B68E36D4-5386-8B01-8EB2-BDF85D0688E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70090" y="5004101"/>
            <a:ext cx="914400" cy="914400"/>
          </a:xfrm>
          <a:prstGeom prst="rect">
            <a:avLst/>
          </a:prstGeom>
        </p:spPr>
      </p:pic>
      <p:pic>
        <p:nvPicPr>
          <p:cNvPr id="18" name="Рисунок 17" descr="Крышка вправо со сплошной заливкой">
            <a:extLst>
              <a:ext uri="{FF2B5EF4-FFF2-40B4-BE49-F238E27FC236}">
                <a16:creationId xmlns:a16="http://schemas.microsoft.com/office/drawing/2014/main" id="{1D4766A9-AB9E-6E4E-1848-B35CD6A8A6B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84490" y="5004101"/>
            <a:ext cx="914400" cy="914400"/>
          </a:xfrm>
          <a:prstGeom prst="rect">
            <a:avLst/>
          </a:prstGeom>
        </p:spPr>
      </p:pic>
      <p:sp>
        <p:nvSpPr>
          <p:cNvPr id="21" name="TextBox 20">
            <a:extLst>
              <a:ext uri="{FF2B5EF4-FFF2-40B4-BE49-F238E27FC236}">
                <a16:creationId xmlns:a16="http://schemas.microsoft.com/office/drawing/2014/main" id="{A0FCBBF6-2041-72B1-ACF3-98F4498EDEE7}"/>
              </a:ext>
            </a:extLst>
          </p:cNvPr>
          <p:cNvSpPr txBox="1"/>
          <p:nvPr/>
        </p:nvSpPr>
        <p:spPr>
          <a:xfrm>
            <a:off x="7098890" y="5004101"/>
            <a:ext cx="4762317" cy="923330"/>
          </a:xfrm>
          <a:prstGeom prst="rect">
            <a:avLst/>
          </a:prstGeom>
          <a:noFill/>
        </p:spPr>
        <p:txBody>
          <a:bodyPr wrap="square">
            <a:spAutoFit/>
          </a:bodyPr>
          <a:lstStyle/>
          <a:p>
            <a:r>
              <a:rPr lang="uk-UA" dirty="0">
                <a:solidFill>
                  <a:prstClr val="black"/>
                </a:solidFill>
                <a:latin typeface="Arial" panose="020B0604020202020204" pitchFamily="34" charset="0"/>
                <a:cs typeface="Arial" panose="020B0604020202020204" pitchFamily="34" charset="0"/>
              </a:rPr>
              <a:t>Інформація про зміну цільового призначення вноситься до </a:t>
            </a:r>
            <a:r>
              <a:rPr lang="uk-UA" u="sng" dirty="0">
                <a:solidFill>
                  <a:prstClr val="black"/>
                </a:solidFill>
                <a:latin typeface="Arial" panose="020B0604020202020204" pitchFamily="34" charset="0"/>
                <a:cs typeface="Arial" panose="020B0604020202020204" pitchFamily="34" charset="0"/>
              </a:rPr>
              <a:t>Державного Земельного Кадастру</a:t>
            </a:r>
            <a:r>
              <a:rPr lang="uk-UA" dirty="0">
                <a:solidFill>
                  <a:prstClr val="black"/>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F6E8DFB6-91AC-B5AB-B3BB-396E0351A814}"/>
              </a:ext>
            </a:extLst>
          </p:cNvPr>
          <p:cNvSpPr txBox="1"/>
          <p:nvPr/>
        </p:nvSpPr>
        <p:spPr>
          <a:xfrm>
            <a:off x="270700" y="4741594"/>
            <a:ext cx="11590505" cy="1754326"/>
          </a:xfrm>
          <a:prstGeom prst="rect">
            <a:avLst/>
          </a:prstGeom>
          <a:solidFill>
            <a:schemeClr val="bg1"/>
          </a:solidFill>
          <a:ln>
            <a:solidFill>
              <a:schemeClr val="bg1">
                <a:lumMod val="50000"/>
              </a:schemeClr>
            </a:solidFill>
          </a:ln>
        </p:spPr>
        <p:txBody>
          <a:bodyPr wrap="square">
            <a:spAutoFit/>
          </a:bodyPr>
          <a:lstStyle/>
          <a:p>
            <a:pPr marL="285750" indent="-285750">
              <a:buFont typeface="Wingdings" panose="05000000000000000000" pitchFamily="2" charset="2"/>
              <a:buChar char="§"/>
            </a:pPr>
            <a:r>
              <a:rPr lang="uk-UA" dirty="0">
                <a:latin typeface="Times New Roman" panose="02020603050405020304" pitchFamily="18" charset="0"/>
                <a:cs typeface="Times New Roman" panose="02020603050405020304" pitchFamily="18" charset="0"/>
              </a:rPr>
              <a:t>виробничих </a:t>
            </a:r>
            <a:r>
              <a:rPr lang="uk-UA" dirty="0" err="1">
                <a:latin typeface="Times New Roman" panose="02020603050405020304" pitchFamily="18" charset="0"/>
                <a:cs typeface="Times New Roman" panose="02020603050405020304" pitchFamily="18" charset="0"/>
              </a:rPr>
              <a:t>потужностей</a:t>
            </a:r>
            <a:r>
              <a:rPr lang="uk-UA" dirty="0">
                <a:latin typeface="Times New Roman" panose="02020603050405020304" pitchFamily="18" charset="0"/>
                <a:cs typeface="Times New Roman" panose="02020603050405020304" pitchFamily="18" charset="0"/>
              </a:rPr>
              <a:t> підприємств, переміщених (евакуйованих) із зони бойових дій;</a:t>
            </a:r>
          </a:p>
          <a:p>
            <a:pPr marL="285750" indent="-285750">
              <a:buFont typeface="Wingdings" panose="05000000000000000000" pitchFamily="2" charset="2"/>
              <a:buChar char="§"/>
            </a:pPr>
            <a:r>
              <a:rPr lang="uk-UA" b="0" i="0" dirty="0">
                <a:solidFill>
                  <a:srgbClr val="333333"/>
                </a:solidFill>
                <a:effectLst/>
                <a:latin typeface="Times New Roman" panose="02020603050405020304" pitchFamily="18" charset="0"/>
                <a:cs typeface="Times New Roman" panose="02020603050405020304" pitchFamily="18" charset="0"/>
              </a:rPr>
              <a:t>річкових портів (терміналів),</a:t>
            </a:r>
            <a:r>
              <a:rPr lang="ru-RU" b="0" i="0" dirty="0">
                <a:solidFill>
                  <a:srgbClr val="333333"/>
                </a:solidFill>
                <a:effectLst/>
                <a:latin typeface="Times New Roman" panose="02020603050405020304" pitchFamily="18" charset="0"/>
                <a:cs typeface="Times New Roman" panose="02020603050405020304" pitchFamily="18" charset="0"/>
              </a:rPr>
              <a:t> </a:t>
            </a:r>
            <a:r>
              <a:rPr lang="ru-RU" b="0" i="0" dirty="0" err="1">
                <a:solidFill>
                  <a:srgbClr val="333333"/>
                </a:solidFill>
                <a:effectLst/>
                <a:latin typeface="Times New Roman" panose="02020603050405020304" pitchFamily="18" charset="0"/>
                <a:cs typeface="Times New Roman" panose="02020603050405020304" pitchFamily="18" charset="0"/>
              </a:rPr>
              <a:t>мультимодальних</a:t>
            </a:r>
            <a:r>
              <a:rPr lang="ru-RU" b="0" i="0" dirty="0">
                <a:solidFill>
                  <a:srgbClr val="333333"/>
                </a:solidFill>
                <a:effectLst/>
                <a:latin typeface="Times New Roman" panose="02020603050405020304" pitchFamily="18" charset="0"/>
                <a:cs typeface="Times New Roman" panose="02020603050405020304" pitchFamily="18" charset="0"/>
              </a:rPr>
              <a:t> </a:t>
            </a:r>
            <a:r>
              <a:rPr lang="ru-RU" b="0" i="0" dirty="0" err="1">
                <a:solidFill>
                  <a:srgbClr val="333333"/>
                </a:solidFill>
                <a:effectLst/>
                <a:latin typeface="Times New Roman" panose="02020603050405020304" pitchFamily="18" charset="0"/>
                <a:cs typeface="Times New Roman" panose="02020603050405020304" pitchFamily="18" charset="0"/>
              </a:rPr>
              <a:t>терміналів</a:t>
            </a:r>
            <a:r>
              <a:rPr lang="ru-RU" b="0" i="0" dirty="0">
                <a:solidFill>
                  <a:srgbClr val="333333"/>
                </a:solidFill>
                <a:effectLst/>
                <a:latin typeface="Times New Roman" panose="02020603050405020304" pitchFamily="18" charset="0"/>
                <a:cs typeface="Times New Roman" panose="02020603050405020304" pitchFamily="18" charset="0"/>
              </a:rPr>
              <a:t> та </a:t>
            </a:r>
            <a:r>
              <a:rPr lang="ru-RU" b="0" i="0" dirty="0" err="1">
                <a:solidFill>
                  <a:srgbClr val="333333"/>
                </a:solidFill>
                <a:effectLst/>
                <a:latin typeface="Times New Roman" panose="02020603050405020304" pitchFamily="18" charset="0"/>
                <a:cs typeface="Times New Roman" panose="02020603050405020304" pitchFamily="18" charset="0"/>
              </a:rPr>
              <a:t>виробничо-перевантажувальних</a:t>
            </a:r>
            <a:r>
              <a:rPr lang="ru-RU" b="0" i="0" dirty="0">
                <a:solidFill>
                  <a:srgbClr val="333333"/>
                </a:solidFill>
                <a:effectLst/>
                <a:latin typeface="Times New Roman" panose="02020603050405020304" pitchFamily="18" charset="0"/>
                <a:cs typeface="Times New Roman" panose="02020603050405020304" pitchFamily="18" charset="0"/>
              </a:rPr>
              <a:t> </a:t>
            </a:r>
            <a:r>
              <a:rPr lang="ru-RU" b="0" i="0" dirty="0" err="1">
                <a:solidFill>
                  <a:srgbClr val="333333"/>
                </a:solidFill>
                <a:effectLst/>
                <a:latin typeface="Times New Roman" panose="02020603050405020304" pitchFamily="18" charset="0"/>
                <a:cs typeface="Times New Roman" panose="02020603050405020304" pitchFamily="18" charset="0"/>
              </a:rPr>
              <a:t>комплексів</a:t>
            </a:r>
            <a:r>
              <a:rPr lang="ru-RU" b="0" i="0" dirty="0">
                <a:solidFill>
                  <a:srgbClr val="333333"/>
                </a:solidFill>
                <a:effectLst/>
                <a:latin typeface="Times New Roman" panose="02020603050405020304" pitchFamily="18" charset="0"/>
                <a:cs typeface="Times New Roman" panose="02020603050405020304" pitchFamily="18" charset="0"/>
              </a:rPr>
              <a:t>;</a:t>
            </a:r>
            <a:endParaRPr lang="uk-UA" b="0" i="0" dirty="0">
              <a:solidFill>
                <a:srgbClr val="333333"/>
              </a:solidFill>
              <a:effectLst/>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uk-UA" b="0" i="0" dirty="0">
                <a:solidFill>
                  <a:srgbClr val="333333"/>
                </a:solidFill>
                <a:effectLst/>
                <a:latin typeface="Times New Roman" panose="02020603050405020304" pitchFamily="18" charset="0"/>
                <a:cs typeface="Times New Roman" panose="02020603050405020304" pitchFamily="18" charset="0"/>
              </a:rPr>
              <a:t>будівництва інженерних мереж;</a:t>
            </a:r>
            <a:endParaRPr lang="uk-UA"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uk-UA" dirty="0">
                <a:latin typeface="Times New Roman" panose="02020603050405020304" pitchFamily="18" charset="0"/>
                <a:cs typeface="Times New Roman" panose="02020603050405020304" pitchFamily="18" charset="0"/>
              </a:rPr>
              <a:t>розміщення, у тому числі будівництва, об’єктів для тимчасового проживання внутрішньо переміщених осіб;</a:t>
            </a:r>
          </a:p>
          <a:p>
            <a:pPr marL="285750" indent="-285750">
              <a:buFont typeface="Wingdings" panose="05000000000000000000" pitchFamily="2" charset="2"/>
              <a:buChar char="§"/>
            </a:pPr>
            <a:r>
              <a:rPr lang="uk-UA" dirty="0">
                <a:latin typeface="Times New Roman" panose="02020603050405020304" pitchFamily="18" charset="0"/>
                <a:cs typeface="Times New Roman" panose="02020603050405020304" pitchFamily="18" charset="0"/>
              </a:rPr>
              <a:t>розміщення місць тимчасового зберігання відходів від руйнувань, зумовлених бойовими діями;</a:t>
            </a:r>
          </a:p>
          <a:p>
            <a:pPr marL="285750" indent="-285750">
              <a:buFont typeface="Wingdings" panose="05000000000000000000" pitchFamily="2" charset="2"/>
              <a:buChar char="§"/>
            </a:pPr>
            <a:r>
              <a:rPr lang="uk-UA" dirty="0">
                <a:latin typeface="Times New Roman" panose="02020603050405020304" pitchFamily="18" charset="0"/>
                <a:cs typeface="Times New Roman" panose="02020603050405020304" pitchFamily="18" charset="0"/>
              </a:rPr>
              <a:t>розміщення об’єктів дорожньо-транспортної інфраструктури (крім об’єктів дорожнього сервісу);</a:t>
            </a:r>
          </a:p>
        </p:txBody>
      </p:sp>
      <p:sp>
        <p:nvSpPr>
          <p:cNvPr id="20" name="Прямоугольник 19">
            <a:extLst>
              <a:ext uri="{FF2B5EF4-FFF2-40B4-BE49-F238E27FC236}">
                <a16:creationId xmlns:a16="http://schemas.microsoft.com/office/drawing/2014/main" id="{5320AB4C-286B-E648-6F83-2B1D9899F2D8}"/>
              </a:ext>
            </a:extLst>
          </p:cNvPr>
          <p:cNvSpPr/>
          <p:nvPr/>
        </p:nvSpPr>
        <p:spPr>
          <a:xfrm>
            <a:off x="1164771" y="3722914"/>
            <a:ext cx="3678330" cy="318318"/>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uk-UA"/>
          </a:p>
        </p:txBody>
      </p:sp>
      <p:cxnSp>
        <p:nvCxnSpPr>
          <p:cNvPr id="24" name="Прямая соединительная линия 23">
            <a:extLst>
              <a:ext uri="{FF2B5EF4-FFF2-40B4-BE49-F238E27FC236}">
                <a16:creationId xmlns:a16="http://schemas.microsoft.com/office/drawing/2014/main" id="{AFC11ED3-CA00-547B-ADC2-5894594B5AF0}"/>
              </a:ext>
            </a:extLst>
          </p:cNvPr>
          <p:cNvCxnSpPr>
            <a:cxnSpLocks/>
          </p:cNvCxnSpPr>
          <p:nvPr/>
        </p:nvCxnSpPr>
        <p:spPr>
          <a:xfrm flipH="1">
            <a:off x="266429" y="4041232"/>
            <a:ext cx="898340" cy="700362"/>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392031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4"/>
                                        </p:tgtEl>
                                      </p:cBhvr>
                                    </p:animEffect>
                                    <p:set>
                                      <p:cBhvr>
                                        <p:cTn id="40" dur="1" fill="hold">
                                          <p:stCondLst>
                                            <p:cond delay="499"/>
                                          </p:stCondLst>
                                        </p:cTn>
                                        <p:tgtEl>
                                          <p:spTgt spid="2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21" grpId="0"/>
      <p:bldP spid="13" grpId="0" animBg="1"/>
      <p:bldP spid="13" grpId="1" animBg="1"/>
      <p:bldP spid="20" grpId="0" animBg="1"/>
      <p:bldP spid="2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77E5D84F-B6D0-8C7D-F7A6-67E2A1416AD4}"/>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C642A16B-6BD0-9D04-4185-E66FF0CFAF0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A6DC36ED-C709-C1EE-D1CD-42E45504E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682696D2-C36B-3765-3771-EA43289B129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0" name="Заголовок 14">
            <a:extLst>
              <a:ext uri="{FF2B5EF4-FFF2-40B4-BE49-F238E27FC236}">
                <a16:creationId xmlns:a16="http://schemas.microsoft.com/office/drawing/2014/main" id="{3086890D-6111-95FF-5F12-37044A3E9220}"/>
              </a:ext>
            </a:extLst>
          </p:cNvPr>
          <p:cNvSpPr txBox="1">
            <a:spLocks/>
          </p:cNvSpPr>
          <p:nvPr/>
        </p:nvSpPr>
        <p:spPr>
          <a:xfrm>
            <a:off x="0" y="3161107"/>
            <a:ext cx="7665884" cy="3001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Законом України № 2698-ІХ </a:t>
            </a:r>
            <a:r>
              <a:rPr lang="ru-RU" sz="3600" dirty="0" err="1">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від</a:t>
            </a:r>
            <a: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 19.10.2022:</a:t>
            </a:r>
          </a:p>
          <a:p>
            <a:pPr algn="ctr"/>
            <a:endParaRPr lang="ru-RU" sz="1100" u="sng"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endParaRPr>
          </a:p>
          <a:p>
            <a:endParaRPr lang="ru-RU"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endParaRPr>
          </a:p>
          <a:p>
            <a:pPr algn="ctr"/>
            <a:r>
              <a:rPr lang="en-US"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t>5</a:t>
            </a:r>
            <a:r>
              <a:rPr lang="ru-RU"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t>. </a:t>
            </a:r>
            <a:r>
              <a:rPr lang="uk-UA"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t>Відновлено проведення земельних аукціонів щодо земель сільськогосподарського призначення</a:t>
            </a:r>
          </a:p>
          <a:p>
            <a:pPr algn="ctr"/>
            <a:endParaRPr lang="ru-RU"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endParaRPr>
          </a:p>
          <a:p>
            <a:r>
              <a:rPr lang="ru-RU" sz="2800" i="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t>а </a:t>
            </a:r>
            <a:r>
              <a:rPr lang="uk-UA" sz="2800" i="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t>також</a:t>
            </a:r>
            <a:r>
              <a:rPr lang="ru-RU" sz="2800" i="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t> </a:t>
            </a:r>
            <a:r>
              <a:rPr lang="uk-UA" sz="2800" i="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t>встановлено</a:t>
            </a:r>
            <a:r>
              <a:rPr lang="ru-RU" sz="2800" i="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t> порядок</a:t>
            </a:r>
            <a:r>
              <a:rPr lang="uk-UA" sz="2800" i="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t> реєстрації прав користування договорів укладених під час дії воєнного стану</a:t>
            </a:r>
            <a:endParaRPr lang="ru-RU" sz="2800" i="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endParaRPr>
          </a:p>
          <a:p>
            <a:pPr algn="ctr"/>
            <a:endParaRPr lang="ru-RU"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endParaRPr>
          </a:p>
          <a:p>
            <a:pPr algn="ctr"/>
            <a:endParaRPr lang="ru-RU"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endParaRPr>
          </a:p>
          <a:p>
            <a:pPr algn="ctr"/>
            <a:r>
              <a:rPr lang="ru-RU"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t> </a:t>
            </a:r>
            <a:endParaRPr lang="uk-UA" sz="3600" i="1" u="sng"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endParaRPr>
          </a:p>
        </p:txBody>
      </p:sp>
      <p:sp>
        <p:nvSpPr>
          <p:cNvPr id="13" name="AutoShape 6" descr="Дерев'яний суддя Гавел на срібло портативний комп'ютер, кіберправо або концепція онлайн аукціону. — стокове фото">
            <a:extLst>
              <a:ext uri="{FF2B5EF4-FFF2-40B4-BE49-F238E27FC236}">
                <a16:creationId xmlns:a16="http://schemas.microsoft.com/office/drawing/2014/main" id="{13C92612-F62F-F9A9-5255-16CCBDF1341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6" name="Рисунок 15">
            <a:extLst>
              <a:ext uri="{FF2B5EF4-FFF2-40B4-BE49-F238E27FC236}">
                <a16:creationId xmlns:a16="http://schemas.microsoft.com/office/drawing/2014/main" id="{DA7D86AD-DB3B-3AD6-9EF6-052C4D06C81B}"/>
              </a:ext>
            </a:extLst>
          </p:cNvPr>
          <p:cNvPicPr>
            <a:picLocks noChangeAspect="1"/>
          </p:cNvPicPr>
          <p:nvPr/>
        </p:nvPicPr>
        <p:blipFill rotWithShape="1">
          <a:blip r:embed="rId6"/>
          <a:srcRect l="24193" r="8710"/>
          <a:stretch/>
        </p:blipFill>
        <p:spPr>
          <a:xfrm>
            <a:off x="7993626" y="2175225"/>
            <a:ext cx="4198374" cy="4692892"/>
          </a:xfrm>
          <a:prstGeom prst="rect">
            <a:avLst/>
          </a:prstGeom>
          <a:ln>
            <a:noFill/>
          </a:ln>
          <a:effectLst>
            <a:outerShdw blurRad="292100" dist="139700" dir="2700000" algn="tl" rotWithShape="0">
              <a:srgbClr val="333333">
                <a:alpha val="65000"/>
              </a:srgbClr>
            </a:outerShdw>
          </a:effectLst>
        </p:spPr>
      </p:pic>
      <p:sp>
        <p:nvSpPr>
          <p:cNvPr id="17" name="Прямоугольник 16">
            <a:extLst>
              <a:ext uri="{FF2B5EF4-FFF2-40B4-BE49-F238E27FC236}">
                <a16:creationId xmlns:a16="http://schemas.microsoft.com/office/drawing/2014/main" id="{3F5C01A8-8A5E-A891-7C1C-BB434FD403F2}"/>
              </a:ext>
            </a:extLst>
          </p:cNvPr>
          <p:cNvSpPr/>
          <p:nvPr/>
        </p:nvSpPr>
        <p:spPr>
          <a:xfrm rot="10800000">
            <a:off x="7665884" y="1894113"/>
            <a:ext cx="4526116" cy="4963885"/>
          </a:xfrm>
          <a:prstGeom prst="rect">
            <a:avLst/>
          </a:prstGeom>
          <a:gradFill flip="none" rotWithShape="1">
            <a:gsLst>
              <a:gs pos="19000">
                <a:srgbClr val="FFFFFF">
                  <a:alpha val="74000"/>
                </a:srgbClr>
              </a:gs>
              <a:gs pos="0">
                <a:schemeClr val="bg1"/>
              </a:gs>
              <a:gs pos="100000">
                <a:schemeClr val="bg1">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3719864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330793" y="1431925"/>
            <a:ext cx="11703891" cy="1435345"/>
          </a:xfrm>
        </p:spPr>
        <p:txBody>
          <a:bodyPr>
            <a:noAutofit/>
          </a:bodyPr>
          <a:lstStyle/>
          <a:p>
            <a:pPr algn="ctr"/>
            <a:r>
              <a:rPr lang="ru-RU" sz="2800" dirty="0">
                <a:solidFill>
                  <a:srgbClr val="002E6C"/>
                </a:solidFill>
                <a:latin typeface="Arial" panose="020B0604020202020204" pitchFamily="34" charset="0"/>
                <a:ea typeface="Open Sans SemiBold" panose="020B0604020202020204" pitchFamily="34" charset="0"/>
                <a:cs typeface="Arial" panose="020B0604020202020204" pitchFamily="34" charset="0"/>
              </a:rPr>
              <a:t>Відновлення </a:t>
            </a:r>
            <a:r>
              <a:rPr lang="uk-UA" sz="2800" dirty="0">
                <a:solidFill>
                  <a:srgbClr val="002E6C"/>
                </a:solidFill>
                <a:latin typeface="Arial" panose="020B0604020202020204" pitchFamily="34" charset="0"/>
                <a:ea typeface="Open Sans SemiBold" panose="020B0604020202020204" pitchFamily="34" charset="0"/>
                <a:cs typeface="Arial" panose="020B0604020202020204" pitchFamily="34" charset="0"/>
              </a:rPr>
              <a:t>процедури проведення земельних аукціонів щодо </a:t>
            </a:r>
            <a:r>
              <a:rPr lang="ru-RU" sz="2800" dirty="0">
                <a:solidFill>
                  <a:srgbClr val="002E6C"/>
                </a:solidFill>
                <a:latin typeface="Arial" panose="020B0604020202020204" pitchFamily="34" charset="0"/>
                <a:ea typeface="Open Sans SemiBold" panose="020B0604020202020204" pitchFamily="34" charset="0"/>
                <a:cs typeface="Arial" panose="020B0604020202020204" pitchFamily="34" charset="0"/>
              </a:rPr>
              <a:t>земель с</a:t>
            </a:r>
            <a:r>
              <a:rPr lang="uk-UA" sz="2800" dirty="0" err="1">
                <a:solidFill>
                  <a:srgbClr val="002E6C"/>
                </a:solidFill>
                <a:latin typeface="Arial" panose="020B0604020202020204" pitchFamily="34" charset="0"/>
                <a:ea typeface="Open Sans SemiBold" panose="020B0604020202020204" pitchFamily="34" charset="0"/>
                <a:cs typeface="Arial" panose="020B0604020202020204" pitchFamily="34" charset="0"/>
              </a:rPr>
              <a:t>ільськогосподарського</a:t>
            </a:r>
            <a:r>
              <a:rPr lang="uk-UA" sz="2800" dirty="0">
                <a:solidFill>
                  <a:srgbClr val="002E6C"/>
                </a:solidFill>
                <a:latin typeface="Arial" panose="020B0604020202020204" pitchFamily="34" charset="0"/>
                <a:ea typeface="Open Sans SemiBold" panose="020B0604020202020204" pitchFamily="34" charset="0"/>
                <a:cs typeface="Arial" panose="020B0604020202020204" pitchFamily="34" charset="0"/>
              </a:rPr>
              <a:t> призначення</a:t>
            </a:r>
          </a:p>
        </p:txBody>
      </p:sp>
      <p:sp>
        <p:nvSpPr>
          <p:cNvPr id="16" name="Объект 15">
            <a:extLst>
              <a:ext uri="{FF2B5EF4-FFF2-40B4-BE49-F238E27FC236}">
                <a16:creationId xmlns:a16="http://schemas.microsoft.com/office/drawing/2014/main" id="{301EA343-A779-3AA6-DDD2-E039F5C6DE78}"/>
              </a:ext>
            </a:extLst>
          </p:cNvPr>
          <p:cNvSpPr>
            <a:spLocks noGrp="1"/>
          </p:cNvSpPr>
          <p:nvPr>
            <p:ph idx="1"/>
          </p:nvPr>
        </p:nvSpPr>
        <p:spPr>
          <a:xfrm>
            <a:off x="838200" y="2867269"/>
            <a:ext cx="10515600" cy="3841197"/>
          </a:xfrm>
        </p:spPr>
        <p:txBody>
          <a:bodyPr>
            <a:noAutofit/>
          </a:bodyPr>
          <a:lstStyle/>
          <a:p>
            <a:pPr marL="0" indent="0">
              <a:buNone/>
            </a:pPr>
            <a:r>
              <a:rPr lang="ru-RU" sz="2000" dirty="0">
                <a:latin typeface="Times New Roman" panose="02020603050405020304" pitchFamily="18" charset="0"/>
                <a:cs typeface="Times New Roman" panose="02020603050405020304" pitchFamily="18" charset="0"/>
              </a:rPr>
              <a:t>18 абзац п. 14 Закону України № 2698 </a:t>
            </a:r>
            <a:r>
              <a:rPr lang="ru-RU" sz="2000" dirty="0" err="1">
                <a:latin typeface="Times New Roman" panose="02020603050405020304" pitchFamily="18" charset="0"/>
                <a:cs typeface="Times New Roman" panose="02020603050405020304" pitchFamily="18" charset="0"/>
              </a:rPr>
              <a:t>від</a:t>
            </a:r>
            <a:r>
              <a:rPr lang="ru-RU" sz="2000" dirty="0">
                <a:latin typeface="Times New Roman" panose="02020603050405020304" pitchFamily="18" charset="0"/>
                <a:cs typeface="Times New Roman" panose="02020603050405020304" pitchFamily="18" charset="0"/>
              </a:rPr>
              <a:t> 19.10.2022 </a:t>
            </a:r>
          </a:p>
          <a:p>
            <a:pPr marL="0" indent="0">
              <a:buNone/>
            </a:pPr>
            <a:r>
              <a:rPr lang="ru-RU"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Про внесення змін до деяких законодавчих актів України щодо відновлення системи оформлення прав оренди земельних ділянок сільськогосподарського призначення та удосконалення законодавства щодо охорони земель»</a:t>
            </a:r>
            <a:endParaRPr lang="ru-RU" sz="2000" dirty="0">
              <a:latin typeface="Times New Roman" panose="02020603050405020304" pitchFamily="18" charset="0"/>
              <a:cs typeface="Times New Roman" panose="02020603050405020304" pitchFamily="18" charset="0"/>
            </a:endParaRPr>
          </a:p>
          <a:p>
            <a:pPr marL="0" indent="0">
              <a:buNone/>
            </a:pPr>
            <a:r>
              <a:rPr lang="ru-RU" sz="2000" b="1" i="1" u="sng" dirty="0" err="1">
                <a:latin typeface="Times New Roman" panose="02020603050405020304" pitchFamily="18" charset="0"/>
                <a:cs typeface="Times New Roman" panose="02020603050405020304" pitchFamily="18" charset="0"/>
              </a:rPr>
              <a:t>підпункти</a:t>
            </a:r>
            <a:r>
              <a:rPr lang="ru-RU" sz="2000" b="1" i="1" u="sng" dirty="0">
                <a:latin typeface="Times New Roman" panose="02020603050405020304" pitchFamily="18" charset="0"/>
                <a:cs typeface="Times New Roman" panose="02020603050405020304" pitchFamily="18" charset="0"/>
              </a:rPr>
              <a:t> 6 і 7 </a:t>
            </a:r>
            <a:r>
              <a:rPr lang="ru-RU" sz="2000" b="1" i="1" u="sng" dirty="0" err="1">
                <a:latin typeface="Times New Roman" panose="02020603050405020304" pitchFamily="18" charset="0"/>
                <a:cs typeface="Times New Roman" panose="02020603050405020304" pitchFamily="18" charset="0"/>
              </a:rPr>
              <a:t>виключити</a:t>
            </a:r>
            <a:r>
              <a:rPr lang="ru-RU" sz="2000" b="1" i="1" u="sng" dirty="0">
                <a:latin typeface="Times New Roman" panose="02020603050405020304" pitchFamily="18" charset="0"/>
                <a:cs typeface="Times New Roman" panose="02020603050405020304" pitchFamily="18" charset="0"/>
              </a:rPr>
              <a:t>;</a:t>
            </a:r>
          </a:p>
        </p:txBody>
      </p:sp>
      <p:grpSp>
        <p:nvGrpSpPr>
          <p:cNvPr id="2" name="Группа 1">
            <a:extLst>
              <a:ext uri="{FF2B5EF4-FFF2-40B4-BE49-F238E27FC236}">
                <a16:creationId xmlns:a16="http://schemas.microsoft.com/office/drawing/2014/main" id="{51583293-4DAC-DAF3-B0E2-6A62210DF909}"/>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7042EAB4-C09B-9D4F-762E-566400A1BC9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7A738F4E-378E-636E-5539-4D163A4D0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9094932F-301A-8CAF-1A21-CCECBF7F69A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7" name="TextBox 6">
            <a:extLst>
              <a:ext uri="{FF2B5EF4-FFF2-40B4-BE49-F238E27FC236}">
                <a16:creationId xmlns:a16="http://schemas.microsoft.com/office/drawing/2014/main" id="{81364D3D-08B8-7CFE-23A3-39B9A3FAC783}"/>
              </a:ext>
            </a:extLst>
          </p:cNvPr>
          <p:cNvSpPr txBox="1"/>
          <p:nvPr/>
        </p:nvSpPr>
        <p:spPr>
          <a:xfrm>
            <a:off x="928637" y="4804418"/>
            <a:ext cx="9072880" cy="1754326"/>
          </a:xfrm>
          <a:prstGeom prst="rect">
            <a:avLst/>
          </a:prstGeom>
          <a:noFill/>
        </p:spPr>
        <p:txBody>
          <a:bodyPr wrap="square">
            <a:spAutoFit/>
          </a:bodyPr>
          <a:lstStyle/>
          <a:p>
            <a:pPr marL="893763" indent="0">
              <a:buNone/>
            </a:pPr>
            <a:r>
              <a:rPr lang="uk-UA" sz="1800" i="1" dirty="0">
                <a:latin typeface="Times New Roman" panose="02020603050405020304" pitchFamily="18" charset="0"/>
                <a:cs typeface="Times New Roman" panose="02020603050405020304" pitchFamily="18" charset="0"/>
              </a:rPr>
              <a:t>6) формування земельних ділянок сільськогосподарського призначення, зазначених у підпункті "а" підпункту 1 цього пункту, крім тих, що передаються в оренду відповідно до підпункту 2 цього пункту, забороняється;</a:t>
            </a:r>
          </a:p>
          <a:p>
            <a:pPr marL="893763" indent="0">
              <a:buNone/>
            </a:pPr>
            <a:r>
              <a:rPr lang="uk-UA" sz="1800" i="1" dirty="0">
                <a:latin typeface="Times New Roman" panose="02020603050405020304" pitchFamily="18" charset="0"/>
                <a:cs typeface="Times New Roman" panose="02020603050405020304" pitchFamily="18" charset="0"/>
              </a:rPr>
              <a:t>7) земельні торги щодо прав оренди, емфітевзису, </a:t>
            </a:r>
            <a:r>
              <a:rPr lang="uk-UA" sz="1800" i="1" dirty="0" err="1">
                <a:latin typeface="Times New Roman" panose="02020603050405020304" pitchFamily="18" charset="0"/>
                <a:cs typeface="Times New Roman" panose="02020603050405020304" pitchFamily="18" charset="0"/>
              </a:rPr>
              <a:t>суперфіцію</a:t>
            </a:r>
            <a:r>
              <a:rPr lang="uk-UA" sz="1800" i="1" dirty="0">
                <a:latin typeface="Times New Roman" panose="02020603050405020304" pitchFamily="18" charset="0"/>
                <a:cs typeface="Times New Roman" panose="02020603050405020304" pitchFamily="18" charset="0"/>
              </a:rPr>
              <a:t> щодо земельних ділянок сільськогосподарського призначення державної, комунальної власності не проводяться.    </a:t>
            </a:r>
          </a:p>
        </p:txBody>
      </p:sp>
      <p:grpSp>
        <p:nvGrpSpPr>
          <p:cNvPr id="29" name="Группа 28">
            <a:extLst>
              <a:ext uri="{FF2B5EF4-FFF2-40B4-BE49-F238E27FC236}">
                <a16:creationId xmlns:a16="http://schemas.microsoft.com/office/drawing/2014/main" id="{51ABD8BE-6DBE-A176-17DA-AFE0FF64CB9E}"/>
              </a:ext>
            </a:extLst>
          </p:cNvPr>
          <p:cNvGrpSpPr/>
          <p:nvPr/>
        </p:nvGrpSpPr>
        <p:grpSpPr>
          <a:xfrm>
            <a:off x="329687" y="7129450"/>
            <a:ext cx="9355565" cy="1542914"/>
            <a:chOff x="329687" y="7129450"/>
            <a:chExt cx="9355565" cy="1542914"/>
          </a:xfrm>
        </p:grpSpPr>
        <p:sp>
          <p:nvSpPr>
            <p:cNvPr id="21" name="TextBox 20">
              <a:extLst>
                <a:ext uri="{FF2B5EF4-FFF2-40B4-BE49-F238E27FC236}">
                  <a16:creationId xmlns:a16="http://schemas.microsoft.com/office/drawing/2014/main" id="{3BDDA451-BBE8-F507-B2F1-3A1EBE56C2D6}"/>
                </a:ext>
              </a:extLst>
            </p:cNvPr>
            <p:cNvSpPr txBox="1"/>
            <p:nvPr/>
          </p:nvSpPr>
          <p:spPr>
            <a:xfrm>
              <a:off x="2745658" y="7129450"/>
              <a:ext cx="3702293" cy="707886"/>
            </a:xfrm>
            <a:prstGeom prst="rect">
              <a:avLst/>
            </a:prstGeom>
            <a:noFill/>
            <a:ln>
              <a:solidFill>
                <a:schemeClr val="tx2">
                  <a:lumMod val="60000"/>
                  <a:lumOff val="40000"/>
                </a:schemeClr>
              </a:solidFill>
            </a:ln>
          </p:spPr>
          <p:txBody>
            <a:bodyPr wrap="square">
              <a:spAutoFit/>
            </a:bodyPr>
            <a:lstStyle/>
            <a:p>
              <a:r>
                <a:rPr lang="uk-UA" sz="2000" dirty="0">
                  <a:latin typeface="Times New Roman" panose="02020603050405020304" pitchFamily="18" charset="0"/>
                  <a:cs typeface="Times New Roman" panose="02020603050405020304" pitchFamily="18" charset="0"/>
                </a:rPr>
                <a:t>Формування земельних ділянок с</a:t>
              </a:r>
              <a:r>
                <a:rPr lang="ru-RU" sz="2000" dirty="0">
                  <a:latin typeface="Times New Roman" panose="02020603050405020304" pitchFamily="18" charset="0"/>
                  <a:cs typeface="Times New Roman" panose="02020603050405020304" pitchFamily="18" charset="0"/>
                </a:rPr>
                <a:t>/г </a:t>
              </a:r>
              <a:r>
                <a:rPr lang="uk-UA" sz="2000" dirty="0">
                  <a:latin typeface="Times New Roman" panose="02020603050405020304" pitchFamily="18" charset="0"/>
                  <a:cs typeface="Times New Roman" panose="02020603050405020304" pitchFamily="18" charset="0"/>
                </a:rPr>
                <a:t>призначення</a:t>
              </a:r>
            </a:p>
          </p:txBody>
        </p:sp>
        <p:sp>
          <p:nvSpPr>
            <p:cNvPr id="22" name="Стрелка: вправо 21">
              <a:extLst>
                <a:ext uri="{FF2B5EF4-FFF2-40B4-BE49-F238E27FC236}">
                  <a16:creationId xmlns:a16="http://schemas.microsoft.com/office/drawing/2014/main" id="{815FB4F6-D1E4-B2EA-9961-2F3C95096C9E}"/>
                </a:ext>
              </a:extLst>
            </p:cNvPr>
            <p:cNvSpPr/>
            <p:nvPr/>
          </p:nvSpPr>
          <p:spPr>
            <a:xfrm>
              <a:off x="6715171" y="7201283"/>
              <a:ext cx="741680" cy="5642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3" name="TextBox 22">
              <a:extLst>
                <a:ext uri="{FF2B5EF4-FFF2-40B4-BE49-F238E27FC236}">
                  <a16:creationId xmlns:a16="http://schemas.microsoft.com/office/drawing/2014/main" id="{D17ADF43-B2EE-18CE-6E51-CF1EAE9D1400}"/>
                </a:ext>
              </a:extLst>
            </p:cNvPr>
            <p:cNvSpPr txBox="1"/>
            <p:nvPr/>
          </p:nvSpPr>
          <p:spPr>
            <a:xfrm>
              <a:off x="7801911" y="7283338"/>
              <a:ext cx="1883341" cy="400110"/>
            </a:xfrm>
            <a:prstGeom prst="rect">
              <a:avLst/>
            </a:prstGeom>
            <a:noFill/>
            <a:ln>
              <a:solidFill>
                <a:schemeClr val="tx2">
                  <a:lumMod val="60000"/>
                  <a:lumOff val="40000"/>
                </a:schemeClr>
              </a:solidFill>
            </a:ln>
          </p:spPr>
          <p:txBody>
            <a:bodyPr wrap="square">
              <a:spAutoFit/>
            </a:bodyPr>
            <a:lstStyle/>
            <a:p>
              <a:r>
                <a:rPr lang="uk-UA" sz="2000" dirty="0">
                  <a:latin typeface="Times New Roman" panose="02020603050405020304" pitchFamily="18" charset="0"/>
                  <a:cs typeface="Times New Roman" panose="02020603050405020304" pitchFamily="18" charset="0"/>
                </a:rPr>
                <a:t> Здійснюються!</a:t>
              </a:r>
            </a:p>
          </p:txBody>
        </p:sp>
        <p:sp>
          <p:nvSpPr>
            <p:cNvPr id="25" name="TextBox 24">
              <a:extLst>
                <a:ext uri="{FF2B5EF4-FFF2-40B4-BE49-F238E27FC236}">
                  <a16:creationId xmlns:a16="http://schemas.microsoft.com/office/drawing/2014/main" id="{02F62CF2-7A7C-2739-F403-C83A9142F73E}"/>
                </a:ext>
              </a:extLst>
            </p:cNvPr>
            <p:cNvSpPr txBox="1"/>
            <p:nvPr/>
          </p:nvSpPr>
          <p:spPr>
            <a:xfrm>
              <a:off x="2745658" y="7964478"/>
              <a:ext cx="3702293" cy="707886"/>
            </a:xfrm>
            <a:prstGeom prst="rect">
              <a:avLst/>
            </a:prstGeom>
            <a:noFill/>
            <a:ln>
              <a:solidFill>
                <a:schemeClr val="tx2">
                  <a:lumMod val="60000"/>
                  <a:lumOff val="40000"/>
                </a:schemeClr>
              </a:solidFill>
            </a:ln>
          </p:spPr>
          <p:txBody>
            <a:bodyPr wrap="square">
              <a:spAutoFit/>
            </a:bodyPr>
            <a:lstStyle/>
            <a:p>
              <a:r>
                <a:rPr lang="uk-UA" sz="2000" dirty="0">
                  <a:latin typeface="Times New Roman" panose="02020603050405020304" pitchFamily="18" charset="0"/>
                  <a:cs typeface="Times New Roman" panose="02020603050405020304" pitchFamily="18" charset="0"/>
                </a:rPr>
                <a:t>Земельні торги земельних ділянок с</a:t>
              </a:r>
              <a:r>
                <a:rPr lang="ru-RU" sz="2000" dirty="0">
                  <a:latin typeface="Times New Roman" panose="02020603050405020304" pitchFamily="18" charset="0"/>
                  <a:cs typeface="Times New Roman" panose="02020603050405020304" pitchFamily="18" charset="0"/>
                </a:rPr>
                <a:t>/г </a:t>
              </a:r>
              <a:r>
                <a:rPr lang="uk-UA" sz="2000" dirty="0">
                  <a:latin typeface="Times New Roman" panose="02020603050405020304" pitchFamily="18" charset="0"/>
                  <a:cs typeface="Times New Roman" panose="02020603050405020304" pitchFamily="18" charset="0"/>
                </a:rPr>
                <a:t>призначення</a:t>
              </a:r>
            </a:p>
          </p:txBody>
        </p:sp>
        <p:sp>
          <p:nvSpPr>
            <p:cNvPr id="26" name="Стрелка: вправо 25">
              <a:extLst>
                <a:ext uri="{FF2B5EF4-FFF2-40B4-BE49-F238E27FC236}">
                  <a16:creationId xmlns:a16="http://schemas.microsoft.com/office/drawing/2014/main" id="{6F86D119-E72F-0C9F-D3AA-D615C279D201}"/>
                </a:ext>
              </a:extLst>
            </p:cNvPr>
            <p:cNvSpPr/>
            <p:nvPr/>
          </p:nvSpPr>
          <p:spPr>
            <a:xfrm>
              <a:off x="6715171" y="8036311"/>
              <a:ext cx="741680" cy="5642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7" name="TextBox 26">
              <a:extLst>
                <a:ext uri="{FF2B5EF4-FFF2-40B4-BE49-F238E27FC236}">
                  <a16:creationId xmlns:a16="http://schemas.microsoft.com/office/drawing/2014/main" id="{4FB227E0-8B7A-4BDA-E491-ABE675EAB4D5}"/>
                </a:ext>
              </a:extLst>
            </p:cNvPr>
            <p:cNvSpPr txBox="1"/>
            <p:nvPr/>
          </p:nvSpPr>
          <p:spPr>
            <a:xfrm>
              <a:off x="7801911" y="8118366"/>
              <a:ext cx="1883341" cy="400110"/>
            </a:xfrm>
            <a:prstGeom prst="rect">
              <a:avLst/>
            </a:prstGeom>
            <a:noFill/>
            <a:ln>
              <a:solidFill>
                <a:schemeClr val="tx2">
                  <a:lumMod val="60000"/>
                  <a:lumOff val="40000"/>
                </a:schemeClr>
              </a:solidFill>
            </a:ln>
          </p:spPr>
          <p:txBody>
            <a:bodyPr wrap="square">
              <a:spAutoFit/>
            </a:bodyPr>
            <a:lstStyle/>
            <a:p>
              <a:r>
                <a:rPr lang="uk-UA" sz="2000" dirty="0">
                  <a:latin typeface="Times New Roman" panose="02020603050405020304" pitchFamily="18" charset="0"/>
                  <a:cs typeface="Times New Roman" panose="02020603050405020304" pitchFamily="18" charset="0"/>
                </a:rPr>
                <a:t>  Проводяться!</a:t>
              </a:r>
            </a:p>
          </p:txBody>
        </p:sp>
        <p:sp>
          <p:nvSpPr>
            <p:cNvPr id="28" name="TextBox 27">
              <a:extLst>
                <a:ext uri="{FF2B5EF4-FFF2-40B4-BE49-F238E27FC236}">
                  <a16:creationId xmlns:a16="http://schemas.microsoft.com/office/drawing/2014/main" id="{287D234F-F257-846F-7007-D8F093F0839B}"/>
                </a:ext>
              </a:extLst>
            </p:cNvPr>
            <p:cNvSpPr txBox="1"/>
            <p:nvPr/>
          </p:nvSpPr>
          <p:spPr>
            <a:xfrm>
              <a:off x="329687" y="7652947"/>
              <a:ext cx="1883341" cy="707886"/>
            </a:xfrm>
            <a:prstGeom prst="rect">
              <a:avLst/>
            </a:prstGeom>
            <a:noFill/>
            <a:ln>
              <a:noFill/>
            </a:ln>
          </p:spPr>
          <p:txBody>
            <a:bodyPr wrap="square">
              <a:spAutoFit/>
            </a:bodyPr>
            <a:lstStyle/>
            <a:p>
              <a:r>
                <a:rPr lang="uk-UA" sz="2000" i="1" dirty="0">
                  <a:latin typeface="Times New Roman" panose="02020603050405020304" pitchFamily="18" charset="0"/>
                  <a:cs typeface="Times New Roman" panose="02020603050405020304" pitchFamily="18" charset="0"/>
                </a:rPr>
                <a:t>Починаючи з 19.11.2022</a:t>
              </a:r>
            </a:p>
          </p:txBody>
        </p:sp>
      </p:grpSp>
      <p:pic>
        <p:nvPicPr>
          <p:cNvPr id="30" name="Рисунок 29">
            <a:extLst>
              <a:ext uri="{FF2B5EF4-FFF2-40B4-BE49-F238E27FC236}">
                <a16:creationId xmlns:a16="http://schemas.microsoft.com/office/drawing/2014/main" id="{45F51A9F-4CEF-1AC2-79A5-E93897D467CE}"/>
              </a:ext>
            </a:extLst>
          </p:cNvPr>
          <p:cNvPicPr>
            <a:picLocks noChangeAspect="1"/>
          </p:cNvPicPr>
          <p:nvPr/>
        </p:nvPicPr>
        <p:blipFill rotWithShape="1">
          <a:blip r:embed="rId5"/>
          <a:srcRect l="26774" t="9441" r="23161" b="15055"/>
          <a:stretch/>
        </p:blipFill>
        <p:spPr>
          <a:xfrm>
            <a:off x="10643774" y="4483958"/>
            <a:ext cx="1430881" cy="2157948"/>
          </a:xfrm>
          <a:prstGeom prst="rect">
            <a:avLst/>
          </a:prstGeom>
        </p:spPr>
      </p:pic>
      <p:sp>
        <p:nvSpPr>
          <p:cNvPr id="6" name="Прямоугольник 5">
            <a:extLst>
              <a:ext uri="{FF2B5EF4-FFF2-40B4-BE49-F238E27FC236}">
                <a16:creationId xmlns:a16="http://schemas.microsoft.com/office/drawing/2014/main" id="{5407208A-8FFB-865F-43AB-138DFDEC7B7C}"/>
              </a:ext>
            </a:extLst>
          </p:cNvPr>
          <p:cNvSpPr/>
          <p:nvPr/>
        </p:nvSpPr>
        <p:spPr>
          <a:xfrm>
            <a:off x="1703250" y="4754238"/>
            <a:ext cx="8219669" cy="1902971"/>
          </a:xfrm>
          <a:custGeom>
            <a:avLst/>
            <a:gdLst>
              <a:gd name="connsiteX0" fmla="*/ 0 w 8219669"/>
              <a:gd name="connsiteY0" fmla="*/ 0 h 1902971"/>
              <a:gd name="connsiteX1" fmla="*/ 602776 w 8219669"/>
              <a:gd name="connsiteY1" fmla="*/ 0 h 1902971"/>
              <a:gd name="connsiteX2" fmla="*/ 1369945 w 8219669"/>
              <a:gd name="connsiteY2" fmla="*/ 0 h 1902971"/>
              <a:gd name="connsiteX3" fmla="*/ 1890524 w 8219669"/>
              <a:gd name="connsiteY3" fmla="*/ 0 h 1902971"/>
              <a:gd name="connsiteX4" fmla="*/ 2493300 w 8219669"/>
              <a:gd name="connsiteY4" fmla="*/ 0 h 1902971"/>
              <a:gd name="connsiteX5" fmla="*/ 3013879 w 8219669"/>
              <a:gd name="connsiteY5" fmla="*/ 0 h 1902971"/>
              <a:gd name="connsiteX6" fmla="*/ 3698851 w 8219669"/>
              <a:gd name="connsiteY6" fmla="*/ 0 h 1902971"/>
              <a:gd name="connsiteX7" fmla="*/ 4219430 w 8219669"/>
              <a:gd name="connsiteY7" fmla="*/ 0 h 1902971"/>
              <a:gd name="connsiteX8" fmla="*/ 4740009 w 8219669"/>
              <a:gd name="connsiteY8" fmla="*/ 0 h 1902971"/>
              <a:gd name="connsiteX9" fmla="*/ 5507178 w 8219669"/>
              <a:gd name="connsiteY9" fmla="*/ 0 h 1902971"/>
              <a:gd name="connsiteX10" fmla="*/ 6274347 w 8219669"/>
              <a:gd name="connsiteY10" fmla="*/ 0 h 1902971"/>
              <a:gd name="connsiteX11" fmla="*/ 7123713 w 8219669"/>
              <a:gd name="connsiteY11" fmla="*/ 0 h 1902971"/>
              <a:gd name="connsiteX12" fmla="*/ 8219669 w 8219669"/>
              <a:gd name="connsiteY12" fmla="*/ 0 h 1902971"/>
              <a:gd name="connsiteX13" fmla="*/ 8219669 w 8219669"/>
              <a:gd name="connsiteY13" fmla="*/ 596264 h 1902971"/>
              <a:gd name="connsiteX14" fmla="*/ 8219669 w 8219669"/>
              <a:gd name="connsiteY14" fmla="*/ 1173499 h 1902971"/>
              <a:gd name="connsiteX15" fmla="*/ 8219669 w 8219669"/>
              <a:gd name="connsiteY15" fmla="*/ 1902971 h 1902971"/>
              <a:gd name="connsiteX16" fmla="*/ 7781287 w 8219669"/>
              <a:gd name="connsiteY16" fmla="*/ 1902971 h 1902971"/>
              <a:gd name="connsiteX17" fmla="*/ 7260708 w 8219669"/>
              <a:gd name="connsiteY17" fmla="*/ 1902971 h 1902971"/>
              <a:gd name="connsiteX18" fmla="*/ 6822325 w 8219669"/>
              <a:gd name="connsiteY18" fmla="*/ 1902971 h 1902971"/>
              <a:gd name="connsiteX19" fmla="*/ 6219550 w 8219669"/>
              <a:gd name="connsiteY19" fmla="*/ 1902971 h 1902971"/>
              <a:gd name="connsiteX20" fmla="*/ 5534577 w 8219669"/>
              <a:gd name="connsiteY20" fmla="*/ 1902971 h 1902971"/>
              <a:gd name="connsiteX21" fmla="*/ 4685211 w 8219669"/>
              <a:gd name="connsiteY21" fmla="*/ 1902971 h 1902971"/>
              <a:gd name="connsiteX22" fmla="*/ 4164632 w 8219669"/>
              <a:gd name="connsiteY22" fmla="*/ 1902971 h 1902971"/>
              <a:gd name="connsiteX23" fmla="*/ 3479660 w 8219669"/>
              <a:gd name="connsiteY23" fmla="*/ 1902971 h 1902971"/>
              <a:gd name="connsiteX24" fmla="*/ 2630294 w 8219669"/>
              <a:gd name="connsiteY24" fmla="*/ 1902971 h 1902971"/>
              <a:gd name="connsiteX25" fmla="*/ 2109715 w 8219669"/>
              <a:gd name="connsiteY25" fmla="*/ 1902971 h 1902971"/>
              <a:gd name="connsiteX26" fmla="*/ 1589136 w 8219669"/>
              <a:gd name="connsiteY26" fmla="*/ 1902971 h 1902971"/>
              <a:gd name="connsiteX27" fmla="*/ 1068557 w 8219669"/>
              <a:gd name="connsiteY27" fmla="*/ 1902971 h 1902971"/>
              <a:gd name="connsiteX28" fmla="*/ 0 w 8219669"/>
              <a:gd name="connsiteY28" fmla="*/ 1902971 h 1902971"/>
              <a:gd name="connsiteX29" fmla="*/ 0 w 8219669"/>
              <a:gd name="connsiteY29" fmla="*/ 1268647 h 1902971"/>
              <a:gd name="connsiteX30" fmla="*/ 0 w 8219669"/>
              <a:gd name="connsiteY30" fmla="*/ 634324 h 1902971"/>
              <a:gd name="connsiteX31" fmla="*/ 0 w 8219669"/>
              <a:gd name="connsiteY31" fmla="*/ 0 h 190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19669" h="1902971" extrusionOk="0">
                <a:moveTo>
                  <a:pt x="0" y="0"/>
                </a:moveTo>
                <a:cubicBezTo>
                  <a:pt x="200072" y="8328"/>
                  <a:pt x="391409" y="21052"/>
                  <a:pt x="602776" y="0"/>
                </a:cubicBezTo>
                <a:cubicBezTo>
                  <a:pt x="814143" y="-21052"/>
                  <a:pt x="992064" y="6386"/>
                  <a:pt x="1369945" y="0"/>
                </a:cubicBezTo>
                <a:cubicBezTo>
                  <a:pt x="1747826" y="-6386"/>
                  <a:pt x="1633255" y="-6430"/>
                  <a:pt x="1890524" y="0"/>
                </a:cubicBezTo>
                <a:cubicBezTo>
                  <a:pt x="2147793" y="6430"/>
                  <a:pt x="2326403" y="25454"/>
                  <a:pt x="2493300" y="0"/>
                </a:cubicBezTo>
                <a:cubicBezTo>
                  <a:pt x="2660197" y="-25454"/>
                  <a:pt x="2842018" y="23736"/>
                  <a:pt x="3013879" y="0"/>
                </a:cubicBezTo>
                <a:cubicBezTo>
                  <a:pt x="3185740" y="-23736"/>
                  <a:pt x="3501194" y="1382"/>
                  <a:pt x="3698851" y="0"/>
                </a:cubicBezTo>
                <a:cubicBezTo>
                  <a:pt x="3896508" y="-1382"/>
                  <a:pt x="4000880" y="-1308"/>
                  <a:pt x="4219430" y="0"/>
                </a:cubicBezTo>
                <a:cubicBezTo>
                  <a:pt x="4437980" y="1308"/>
                  <a:pt x="4504374" y="-13922"/>
                  <a:pt x="4740009" y="0"/>
                </a:cubicBezTo>
                <a:cubicBezTo>
                  <a:pt x="4975644" y="13922"/>
                  <a:pt x="5135551" y="9025"/>
                  <a:pt x="5507178" y="0"/>
                </a:cubicBezTo>
                <a:cubicBezTo>
                  <a:pt x="5878805" y="-9025"/>
                  <a:pt x="6055399" y="4786"/>
                  <a:pt x="6274347" y="0"/>
                </a:cubicBezTo>
                <a:cubicBezTo>
                  <a:pt x="6493295" y="-4786"/>
                  <a:pt x="6765779" y="-36138"/>
                  <a:pt x="7123713" y="0"/>
                </a:cubicBezTo>
                <a:cubicBezTo>
                  <a:pt x="7481647" y="36138"/>
                  <a:pt x="7917869" y="-48495"/>
                  <a:pt x="8219669" y="0"/>
                </a:cubicBezTo>
                <a:cubicBezTo>
                  <a:pt x="8246626" y="195347"/>
                  <a:pt x="8248885" y="323861"/>
                  <a:pt x="8219669" y="596264"/>
                </a:cubicBezTo>
                <a:cubicBezTo>
                  <a:pt x="8190453" y="868667"/>
                  <a:pt x="8205852" y="990766"/>
                  <a:pt x="8219669" y="1173499"/>
                </a:cubicBezTo>
                <a:cubicBezTo>
                  <a:pt x="8233486" y="1356232"/>
                  <a:pt x="8195709" y="1648896"/>
                  <a:pt x="8219669" y="1902971"/>
                </a:cubicBezTo>
                <a:cubicBezTo>
                  <a:pt x="8093560" y="1916683"/>
                  <a:pt x="7967448" y="1898917"/>
                  <a:pt x="7781287" y="1902971"/>
                </a:cubicBezTo>
                <a:cubicBezTo>
                  <a:pt x="7595126" y="1907025"/>
                  <a:pt x="7415568" y="1911860"/>
                  <a:pt x="7260708" y="1902971"/>
                </a:cubicBezTo>
                <a:cubicBezTo>
                  <a:pt x="7105848" y="1894082"/>
                  <a:pt x="6975597" y="1897625"/>
                  <a:pt x="6822325" y="1902971"/>
                </a:cubicBezTo>
                <a:cubicBezTo>
                  <a:pt x="6669053" y="1908317"/>
                  <a:pt x="6401897" y="1877263"/>
                  <a:pt x="6219550" y="1902971"/>
                </a:cubicBezTo>
                <a:cubicBezTo>
                  <a:pt x="6037203" y="1928679"/>
                  <a:pt x="5800922" y="1908796"/>
                  <a:pt x="5534577" y="1902971"/>
                </a:cubicBezTo>
                <a:cubicBezTo>
                  <a:pt x="5268232" y="1897146"/>
                  <a:pt x="5054003" y="1886559"/>
                  <a:pt x="4685211" y="1902971"/>
                </a:cubicBezTo>
                <a:cubicBezTo>
                  <a:pt x="4316419" y="1919383"/>
                  <a:pt x="4325127" y="1909898"/>
                  <a:pt x="4164632" y="1902971"/>
                </a:cubicBezTo>
                <a:cubicBezTo>
                  <a:pt x="4004137" y="1896044"/>
                  <a:pt x="3772680" y="1881610"/>
                  <a:pt x="3479660" y="1902971"/>
                </a:cubicBezTo>
                <a:cubicBezTo>
                  <a:pt x="3186640" y="1924332"/>
                  <a:pt x="2885775" y="1906952"/>
                  <a:pt x="2630294" y="1902971"/>
                </a:cubicBezTo>
                <a:cubicBezTo>
                  <a:pt x="2374813" y="1898990"/>
                  <a:pt x="2309403" y="1925130"/>
                  <a:pt x="2109715" y="1902971"/>
                </a:cubicBezTo>
                <a:cubicBezTo>
                  <a:pt x="1910027" y="1880812"/>
                  <a:pt x="1758586" y="1880286"/>
                  <a:pt x="1589136" y="1902971"/>
                </a:cubicBezTo>
                <a:cubicBezTo>
                  <a:pt x="1419686" y="1925656"/>
                  <a:pt x="1251320" y="1896700"/>
                  <a:pt x="1068557" y="1902971"/>
                </a:cubicBezTo>
                <a:cubicBezTo>
                  <a:pt x="885794" y="1909242"/>
                  <a:pt x="395221" y="1863955"/>
                  <a:pt x="0" y="1902971"/>
                </a:cubicBezTo>
                <a:cubicBezTo>
                  <a:pt x="25218" y="1735086"/>
                  <a:pt x="6287" y="1554798"/>
                  <a:pt x="0" y="1268647"/>
                </a:cubicBezTo>
                <a:cubicBezTo>
                  <a:pt x="-6287" y="982496"/>
                  <a:pt x="-1646" y="826005"/>
                  <a:pt x="0" y="634324"/>
                </a:cubicBezTo>
                <a:cubicBezTo>
                  <a:pt x="1646" y="442643"/>
                  <a:pt x="28836" y="168526"/>
                  <a:pt x="0" y="0"/>
                </a:cubicBezTo>
                <a:close/>
              </a:path>
            </a:pathLst>
          </a:custGeom>
          <a:noFill/>
          <a:ln>
            <a:solidFill>
              <a:schemeClr val="bg1">
                <a:lumMod val="50000"/>
              </a:schemeClr>
            </a:solidFill>
            <a:prstDash val="sysDash"/>
            <a:extLst>
              <a:ext uri="{C807C97D-BFC1-408E-A445-0C87EB9F89A2}">
                <ask:lineSketchStyleProps xmlns:ask="http://schemas.microsoft.com/office/drawing/2018/sketchyshapes" sd="3233891321">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uk-UA"/>
          </a:p>
        </p:txBody>
      </p:sp>
    </p:spTree>
    <p:extLst>
      <p:ext uri="{BB962C8B-B14F-4D97-AF65-F5344CB8AC3E}">
        <p14:creationId xmlns:p14="http://schemas.microsoft.com/office/powerpoint/2010/main" val="795384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par>
                          <p:cTn id="11" fill="hold">
                            <p:stCondLst>
                              <p:cond delay="500"/>
                            </p:stCondLst>
                            <p:childTnLst>
                              <p:par>
                                <p:cTn id="12" presetID="42" presetClass="path" presetSubtype="0" accel="50000" decel="50000" fill="hold" nodeType="afterEffect">
                                  <p:stCondLst>
                                    <p:cond delay="0"/>
                                  </p:stCondLst>
                                  <p:childTnLst>
                                    <p:animMotion origin="layout" path="M 0.00312 0.01968 L 0.05013 -0.33495 " pathEditMode="relative" rAng="0" ptsTypes="AA">
                                      <p:cBhvr>
                                        <p:cTn id="13" dur="2000" fill="hold"/>
                                        <p:tgtEl>
                                          <p:spTgt spid="29"/>
                                        </p:tgtEl>
                                        <p:attrNameLst>
                                          <p:attrName>ppt_x</p:attrName>
                                          <p:attrName>ppt_y</p:attrName>
                                        </p:attrNameLst>
                                      </p:cBhvr>
                                      <p:rCtr x="2344" y="-17731"/>
                                    </p:animMotion>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DC41130-F0BD-52DE-67FF-3D7E882341AD}"/>
              </a:ext>
            </a:extLst>
          </p:cNvPr>
          <p:cNvSpPr>
            <a:spLocks noGrp="1"/>
          </p:cNvSpPr>
          <p:nvPr>
            <p:ph idx="1"/>
          </p:nvPr>
        </p:nvSpPr>
        <p:spPr>
          <a:xfrm>
            <a:off x="45720" y="1498786"/>
            <a:ext cx="12100559" cy="654787"/>
          </a:xfrm>
          <a:ln w="19050">
            <a:noFill/>
            <a:prstDash val="sysDot"/>
          </a:ln>
        </p:spPr>
        <p:txBody>
          <a:bodyPr>
            <a:normAutofit/>
          </a:bodyPr>
          <a:lstStyle/>
          <a:p>
            <a:pPr marL="0" indent="0" algn="ctr">
              <a:buNone/>
            </a:pPr>
            <a:r>
              <a:rPr lang="uk-UA" dirty="0">
                <a:solidFill>
                  <a:srgbClr val="002E6C"/>
                </a:solidFill>
                <a:latin typeface="Open Sans" pitchFamily="2" charset="0"/>
                <a:ea typeface="Open Sans" pitchFamily="2" charset="0"/>
                <a:cs typeface="Open Sans" pitchFamily="2" charset="0"/>
              </a:rPr>
              <a:t>Історія регулювання земельних відносин під час військового стану</a:t>
            </a:r>
          </a:p>
        </p:txBody>
      </p:sp>
      <p:grpSp>
        <p:nvGrpSpPr>
          <p:cNvPr id="2" name="Группа 1">
            <a:extLst>
              <a:ext uri="{FF2B5EF4-FFF2-40B4-BE49-F238E27FC236}">
                <a16:creationId xmlns:a16="http://schemas.microsoft.com/office/drawing/2014/main" id="{9DCD1865-68E3-E907-A8DC-CA88A1187CFB}"/>
              </a:ext>
            </a:extLst>
          </p:cNvPr>
          <p:cNvGrpSpPr/>
          <p:nvPr/>
        </p:nvGrpSpPr>
        <p:grpSpPr>
          <a:xfrm>
            <a:off x="157316" y="-7665"/>
            <a:ext cx="11703891" cy="1749742"/>
            <a:chOff x="157316" y="-7665"/>
            <a:chExt cx="11703891" cy="1749742"/>
          </a:xfrm>
        </p:grpSpPr>
        <p:pic>
          <p:nvPicPr>
            <p:cNvPr id="4" name="Picture 7">
              <a:extLst>
                <a:ext uri="{FF2B5EF4-FFF2-40B4-BE49-F238E27FC236}">
                  <a16:creationId xmlns:a16="http://schemas.microsoft.com/office/drawing/2014/main" id="{E06ABF75-6749-E9B0-DC42-B53A1DEE159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7" name="Рисунок 6">
              <a:extLst>
                <a:ext uri="{FF2B5EF4-FFF2-40B4-BE49-F238E27FC236}">
                  <a16:creationId xmlns:a16="http://schemas.microsoft.com/office/drawing/2014/main" id="{D5174750-1288-F11F-4C9B-CFAFE7D5F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10" name="Picture 36">
              <a:extLst>
                <a:ext uri="{FF2B5EF4-FFF2-40B4-BE49-F238E27FC236}">
                  <a16:creationId xmlns:a16="http://schemas.microsoft.com/office/drawing/2014/main" id="{66C71CA9-3CB9-5D27-DE0F-2E7914BF49A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graphicFrame>
        <p:nvGraphicFramePr>
          <p:cNvPr id="11" name="Таблица 9">
            <a:extLst>
              <a:ext uri="{FF2B5EF4-FFF2-40B4-BE49-F238E27FC236}">
                <a16:creationId xmlns:a16="http://schemas.microsoft.com/office/drawing/2014/main" id="{3DF22AA4-644C-05B9-1D3F-8DC6D1115537}"/>
              </a:ext>
            </a:extLst>
          </p:cNvPr>
          <p:cNvGraphicFramePr>
            <a:graphicFrameLocks noGrp="1"/>
          </p:cNvGraphicFramePr>
          <p:nvPr>
            <p:extLst>
              <p:ext uri="{D42A27DB-BD31-4B8C-83A1-F6EECF244321}">
                <p14:modId xmlns:p14="http://schemas.microsoft.com/office/powerpoint/2010/main" val="1623871522"/>
              </p:ext>
            </p:extLst>
          </p:nvPr>
        </p:nvGraphicFramePr>
        <p:xfrm>
          <a:off x="341679" y="2390503"/>
          <a:ext cx="9444575" cy="4358640"/>
        </p:xfrm>
        <a:graphic>
          <a:graphicData uri="http://schemas.openxmlformats.org/drawingml/2006/table">
            <a:tbl>
              <a:tblPr firstRow="1" bandRow="1">
                <a:tableStyleId>{2D5ABB26-0587-4C30-8999-92F81FD0307C}</a:tableStyleId>
              </a:tblPr>
              <a:tblGrid>
                <a:gridCol w="1579308">
                  <a:extLst>
                    <a:ext uri="{9D8B030D-6E8A-4147-A177-3AD203B41FA5}">
                      <a16:colId xmlns:a16="http://schemas.microsoft.com/office/drawing/2014/main" val="1535111709"/>
                    </a:ext>
                  </a:extLst>
                </a:gridCol>
                <a:gridCol w="7865267">
                  <a:extLst>
                    <a:ext uri="{9D8B030D-6E8A-4147-A177-3AD203B41FA5}">
                      <a16:colId xmlns:a16="http://schemas.microsoft.com/office/drawing/2014/main" val="3785403872"/>
                    </a:ext>
                  </a:extLst>
                </a:gridCol>
              </a:tblGrid>
              <a:tr h="370840">
                <a:tc>
                  <a:txBody>
                    <a:bodyPr/>
                    <a:lstStyle/>
                    <a:p>
                      <a:pPr algn="l"/>
                      <a:r>
                        <a:rPr lang="en-US" sz="2000" b="0" u="none" noProof="0" dirty="0">
                          <a:solidFill>
                            <a:schemeClr val="tx1"/>
                          </a:solidFill>
                          <a:latin typeface="Arial" panose="020B0604020202020204" pitchFamily="34" charset="0"/>
                          <a:cs typeface="Arial" panose="020B0604020202020204" pitchFamily="34" charset="0"/>
                        </a:rPr>
                        <a:t>2145-IX</a:t>
                      </a:r>
                      <a:endParaRPr lang="uk-UA" sz="2000" b="0" u="none" noProof="0" dirty="0">
                        <a:solidFill>
                          <a:schemeClr val="tx1"/>
                        </a:solidFill>
                        <a:latin typeface="Arial" panose="020B0604020202020204" pitchFamily="34" charset="0"/>
                        <a:cs typeface="Arial" panose="020B0604020202020204" pitchFamily="34" charset="0"/>
                      </a:endParaRPr>
                    </a:p>
                    <a:p>
                      <a:pPr algn="l"/>
                      <a:r>
                        <a:rPr lang="uk-UA" sz="2000" b="0" u="none" noProof="0" dirty="0">
                          <a:solidFill>
                            <a:schemeClr val="tx1"/>
                          </a:solidFill>
                          <a:latin typeface="Arial" panose="020B0604020202020204" pitchFamily="34" charset="0"/>
                          <a:cs typeface="Arial" panose="020B0604020202020204" pitchFamily="34" charset="0"/>
                        </a:rPr>
                        <a:t>від </a:t>
                      </a:r>
                    </a:p>
                    <a:p>
                      <a:pPr algn="l"/>
                      <a:r>
                        <a:rPr lang="uk-UA" sz="2000" b="0" u="none" noProof="0" dirty="0">
                          <a:solidFill>
                            <a:schemeClr val="tx1"/>
                          </a:solidFill>
                          <a:latin typeface="Arial" panose="020B0604020202020204" pitchFamily="34" charset="0"/>
                          <a:cs typeface="Arial" panose="020B0604020202020204" pitchFamily="34" charset="0"/>
                        </a:rPr>
                        <a:t>24.03.2022</a:t>
                      </a:r>
                    </a:p>
                    <a:p>
                      <a:pPr algn="l"/>
                      <a:endParaRPr lang="uk-UA" sz="2000" b="0" i="0" u="none" kern="1200" dirty="0">
                        <a:solidFill>
                          <a:schemeClr val="tx1"/>
                        </a:solidFill>
                        <a:effectLst/>
                        <a:latin typeface="Arial" panose="020B0604020202020204" pitchFamily="34" charset="0"/>
                        <a:ea typeface="+mn-ea"/>
                        <a:cs typeface="Arial" panose="020B0604020202020204" pitchFamily="34" charset="0"/>
                      </a:endParaRPr>
                    </a:p>
                    <a:p>
                      <a:pPr algn="l"/>
                      <a:endParaRPr lang="uk-UA" sz="2000" b="0" i="0" u="none" kern="1200" dirty="0">
                        <a:solidFill>
                          <a:schemeClr val="tx1"/>
                        </a:solidFill>
                        <a:effectLst/>
                        <a:latin typeface="Arial" panose="020B0604020202020204" pitchFamily="34" charset="0"/>
                        <a:ea typeface="+mn-ea"/>
                        <a:cs typeface="Arial" panose="020B0604020202020204" pitchFamily="34" charset="0"/>
                      </a:endParaRPr>
                    </a:p>
                    <a:p>
                      <a:pPr algn="l"/>
                      <a:r>
                        <a:rPr lang="en-US" sz="2000" b="0" i="0" u="none" kern="1200" dirty="0">
                          <a:solidFill>
                            <a:schemeClr val="tx1"/>
                          </a:solidFill>
                          <a:effectLst/>
                          <a:latin typeface="Arial" panose="020B0604020202020204" pitchFamily="34" charset="0"/>
                          <a:ea typeface="+mn-ea"/>
                          <a:cs typeface="Arial" panose="020B0604020202020204" pitchFamily="34" charset="0"/>
                        </a:rPr>
                        <a:t>2247-IX</a:t>
                      </a:r>
                      <a:endParaRPr lang="uk-UA" sz="2000" b="0" i="0" u="none"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uk-UA" sz="2000" b="0" u="none" dirty="0">
                          <a:latin typeface="Arial" panose="020B0604020202020204" pitchFamily="34" charset="0"/>
                          <a:cs typeface="Arial" panose="020B0604020202020204" pitchFamily="34" charset="0"/>
                        </a:rPr>
                        <a:t>від </a:t>
                      </a:r>
                      <a:r>
                        <a:rPr lang="uk-UA" sz="2000" b="0" i="0" u="none" kern="1200" dirty="0">
                          <a:solidFill>
                            <a:schemeClr val="tx1"/>
                          </a:solidFill>
                          <a:effectLst/>
                          <a:latin typeface="Arial" panose="020B0604020202020204" pitchFamily="34" charset="0"/>
                          <a:ea typeface="+mn-ea"/>
                          <a:cs typeface="Arial" panose="020B0604020202020204" pitchFamily="34" charset="0"/>
                        </a:rPr>
                        <a:t>12.05.2022</a:t>
                      </a:r>
                      <a:endParaRPr lang="uk-UA" sz="2000" b="0" u="none" noProof="0" dirty="0">
                        <a:solidFill>
                          <a:schemeClr val="tx1"/>
                        </a:solidFill>
                        <a:latin typeface="Arial" panose="020B0604020202020204" pitchFamily="34" charset="0"/>
                        <a:cs typeface="Arial" panose="020B0604020202020204" pitchFamily="34" charset="0"/>
                      </a:endParaRPr>
                    </a:p>
                    <a:p>
                      <a:pPr algn="l"/>
                      <a:endParaRPr lang="uk-UA" sz="2000" b="0" u="none" noProof="0" dirty="0">
                        <a:solidFill>
                          <a:schemeClr val="tx1"/>
                        </a:solidFill>
                        <a:latin typeface="Arial" panose="020B0604020202020204" pitchFamily="34" charset="0"/>
                        <a:cs typeface="Arial" panose="020B0604020202020204" pitchFamily="34" charset="0"/>
                      </a:endParaRPr>
                    </a:p>
                    <a:p>
                      <a:pPr algn="l"/>
                      <a:endParaRPr lang="uk-UA" sz="2000" b="0" u="none" noProof="0" dirty="0">
                        <a:solidFill>
                          <a:schemeClr val="tx1"/>
                        </a:solidFill>
                        <a:latin typeface="Arial" panose="020B0604020202020204" pitchFamily="34" charset="0"/>
                        <a:cs typeface="Arial" panose="020B0604020202020204" pitchFamily="34" charset="0"/>
                      </a:endParaRPr>
                    </a:p>
                    <a:p>
                      <a:pPr algn="l"/>
                      <a:r>
                        <a:rPr lang="uk-UA" sz="2000" b="0" u="none" noProof="0" dirty="0">
                          <a:solidFill>
                            <a:schemeClr val="tx1"/>
                          </a:solidFill>
                          <a:latin typeface="Arial" panose="020B0604020202020204" pitchFamily="34" charset="0"/>
                          <a:cs typeface="Arial" panose="020B0604020202020204" pitchFamily="34" charset="0"/>
                        </a:rPr>
                        <a:t>2698-ІХ</a:t>
                      </a:r>
                    </a:p>
                    <a:p>
                      <a:pPr algn="l"/>
                      <a:r>
                        <a:rPr lang="uk-UA" sz="2000" b="0" u="none" noProof="0" dirty="0">
                          <a:solidFill>
                            <a:schemeClr val="tx1"/>
                          </a:solidFill>
                          <a:latin typeface="Arial" panose="020B0604020202020204" pitchFamily="34" charset="0"/>
                          <a:cs typeface="Arial" panose="020B0604020202020204" pitchFamily="34" charset="0"/>
                        </a:rPr>
                        <a:t>від 19.10.2022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2000" b="0" dirty="0">
                          <a:latin typeface="Arial" panose="020B0604020202020204" pitchFamily="34" charset="0"/>
                          <a:cs typeface="Arial" panose="020B0604020202020204" pitchFamily="34" charset="0"/>
                        </a:rPr>
                        <a:t>Закон «</a:t>
                      </a:r>
                      <a:r>
                        <a:rPr lang="uk-UA" sz="2000" b="0" noProof="0" dirty="0">
                          <a:latin typeface="Arial" panose="020B0604020202020204" pitchFamily="34" charset="0"/>
                          <a:cs typeface="Arial" panose="020B0604020202020204" pitchFamily="34" charset="0"/>
                        </a:rPr>
                        <a:t>Про внесення змін до деяких законодавчих актів України щодо створення умов для </a:t>
                      </a:r>
                      <a:r>
                        <a:rPr lang="uk-UA" sz="2000" b="0" u="none" noProof="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забезпечення продовольчої безпеки </a:t>
                      </a:r>
                      <a:r>
                        <a:rPr lang="uk-UA" sz="2000" b="0" noProof="0" dirty="0">
                          <a:latin typeface="Arial" panose="020B0604020202020204" pitchFamily="34" charset="0"/>
                          <a:cs typeface="Arial" panose="020B0604020202020204" pitchFamily="34" charset="0"/>
                        </a:rPr>
                        <a:t>в умовах воєнного стану</a:t>
                      </a:r>
                      <a:r>
                        <a:rPr lang="ru-RU" sz="2000" b="0" dirty="0">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2000" b="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2000" b="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ru-RU" sz="2000" b="0" dirty="0">
                          <a:latin typeface="Arial" panose="020B0604020202020204" pitchFamily="34" charset="0"/>
                          <a:cs typeface="Arial" panose="020B0604020202020204" pitchFamily="34" charset="0"/>
                        </a:rPr>
                        <a:t>Закон «Про </a:t>
                      </a:r>
                      <a:r>
                        <a:rPr lang="uk-UA" sz="2000" b="0" noProof="0" dirty="0">
                          <a:latin typeface="Arial" panose="020B0604020202020204" pitchFamily="34" charset="0"/>
                          <a:cs typeface="Arial" panose="020B0604020202020204" pitchFamily="34" charset="0"/>
                        </a:rPr>
                        <a:t>внесення</a:t>
                      </a:r>
                      <a:r>
                        <a:rPr lang="ru-RU" sz="2000" b="0" dirty="0">
                          <a:latin typeface="Arial" panose="020B0604020202020204" pitchFamily="34" charset="0"/>
                          <a:cs typeface="Arial" panose="020B0604020202020204" pitchFamily="34" charset="0"/>
                        </a:rPr>
                        <a:t> </a:t>
                      </a:r>
                      <a:r>
                        <a:rPr lang="uk-UA" sz="2000" b="0" noProof="0" dirty="0">
                          <a:latin typeface="Arial" panose="020B0604020202020204" pitchFamily="34" charset="0"/>
                          <a:cs typeface="Arial" panose="020B0604020202020204" pitchFamily="34" charset="0"/>
                        </a:rPr>
                        <a:t>змін</a:t>
                      </a:r>
                      <a:r>
                        <a:rPr lang="ru-RU" sz="2000" b="0" dirty="0">
                          <a:latin typeface="Arial" panose="020B0604020202020204" pitchFamily="34" charset="0"/>
                          <a:cs typeface="Arial" panose="020B0604020202020204" pitchFamily="34" charset="0"/>
                        </a:rPr>
                        <a:t> до </a:t>
                      </a:r>
                      <a:r>
                        <a:rPr lang="uk-UA" sz="2000" b="0" noProof="0" dirty="0">
                          <a:latin typeface="Arial" panose="020B0604020202020204" pitchFamily="34" charset="0"/>
                          <a:cs typeface="Arial" panose="020B0604020202020204" pitchFamily="34" charset="0"/>
                        </a:rPr>
                        <a:t>деяких</a:t>
                      </a:r>
                      <a:r>
                        <a:rPr lang="ru-RU" sz="2000" b="0" dirty="0">
                          <a:latin typeface="Arial" panose="020B0604020202020204" pitchFamily="34" charset="0"/>
                          <a:cs typeface="Arial" panose="020B0604020202020204" pitchFamily="34" charset="0"/>
                        </a:rPr>
                        <a:t> </a:t>
                      </a:r>
                      <a:r>
                        <a:rPr lang="uk-UA" sz="2000" b="0" noProof="0" dirty="0">
                          <a:latin typeface="Arial" panose="020B0604020202020204" pitchFamily="34" charset="0"/>
                          <a:cs typeface="Arial" panose="020B0604020202020204" pitchFamily="34" charset="0"/>
                        </a:rPr>
                        <a:t>законодавчих актів України щодо особливостей </a:t>
                      </a:r>
                      <a:r>
                        <a:rPr lang="uk-UA" sz="2000" b="0" u="none" noProof="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регулювання земельних відносин </a:t>
                      </a:r>
                      <a:r>
                        <a:rPr lang="uk-UA" sz="2000" b="0" noProof="0" dirty="0">
                          <a:latin typeface="Arial" panose="020B0604020202020204" pitchFamily="34" charset="0"/>
                          <a:cs typeface="Arial" panose="020B0604020202020204" pitchFamily="34" charset="0"/>
                        </a:rPr>
                        <a:t>в умовах воєнного стану»</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uk-UA" sz="2000" b="0" noProof="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uk-UA" sz="2000" b="0" noProof="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uk-UA" sz="2000" b="0" noProof="0" dirty="0">
                          <a:latin typeface="Arial" panose="020B0604020202020204" pitchFamily="34" charset="0"/>
                          <a:cs typeface="Arial" panose="020B0604020202020204" pitchFamily="34" charset="0"/>
                        </a:rPr>
                        <a:t>Закон «</a:t>
                      </a:r>
                      <a:r>
                        <a:rPr lang="ru-RU" sz="2000" b="0" noProof="0" dirty="0">
                          <a:latin typeface="Arial" panose="020B0604020202020204" pitchFamily="34" charset="0"/>
                          <a:cs typeface="Arial" panose="020B0604020202020204" pitchFamily="34" charset="0"/>
                        </a:rPr>
                        <a:t>Про </a:t>
                      </a:r>
                      <a:r>
                        <a:rPr lang="uk-UA" sz="2000" b="0" noProof="0" dirty="0">
                          <a:latin typeface="Arial" panose="020B0604020202020204" pitchFamily="34" charset="0"/>
                          <a:cs typeface="Arial" panose="020B0604020202020204" pitchFamily="34" charset="0"/>
                        </a:rPr>
                        <a:t>внесення змін до деяких законодавчих актів України щодо </a:t>
                      </a:r>
                      <a:r>
                        <a:rPr lang="uk-UA" sz="2000" b="0" u="none" kern="1200" noProof="0" dirty="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відновлення системи оформлення </a:t>
                      </a:r>
                      <a:r>
                        <a:rPr lang="uk-UA" sz="2000" b="0" noProof="0" dirty="0">
                          <a:latin typeface="Arial" panose="020B0604020202020204" pitchFamily="34" charset="0"/>
                          <a:cs typeface="Arial" panose="020B0604020202020204" pitchFamily="34" charset="0"/>
                        </a:rPr>
                        <a:t>прав оренди земельних ділянок сільськогосподарського призначення та удосконалення законодавства щодо охорони земель»</a:t>
                      </a:r>
                    </a:p>
                  </a:txBody>
                  <a:tcPr/>
                </a:tc>
                <a:extLst>
                  <a:ext uri="{0D108BD9-81ED-4DB2-BD59-A6C34878D82A}">
                    <a16:rowId xmlns:a16="http://schemas.microsoft.com/office/drawing/2014/main" val="2379967422"/>
                  </a:ext>
                </a:extLst>
              </a:tr>
            </a:tbl>
          </a:graphicData>
        </a:graphic>
      </p:graphicFrame>
      <p:cxnSp>
        <p:nvCxnSpPr>
          <p:cNvPr id="12" name="Прямая соединительная линия 11">
            <a:extLst>
              <a:ext uri="{FF2B5EF4-FFF2-40B4-BE49-F238E27FC236}">
                <a16:creationId xmlns:a16="http://schemas.microsoft.com/office/drawing/2014/main" id="{F40EF2D1-4219-FC76-4A47-BD8F9715A413}"/>
              </a:ext>
            </a:extLst>
          </p:cNvPr>
          <p:cNvCxnSpPr>
            <a:cxnSpLocks/>
          </p:cNvCxnSpPr>
          <p:nvPr/>
        </p:nvCxnSpPr>
        <p:spPr>
          <a:xfrm>
            <a:off x="1815352" y="2492829"/>
            <a:ext cx="0" cy="4256314"/>
          </a:xfrm>
          <a:prstGeom prst="line">
            <a:avLst/>
          </a:prstGeom>
          <a:ln w="19050">
            <a:solidFill>
              <a:srgbClr val="002E6C"/>
            </a:solidFill>
            <a:prstDash val="lgDash"/>
          </a:ln>
          <a:scene3d>
            <a:camera prst="orthographicFront"/>
            <a:lightRig rig="threePt" dir="t"/>
          </a:scene3d>
          <a:sp3d>
            <a:bevelT prst="relaxedInset"/>
          </a:sp3d>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57481573-14D9-9DCB-BB17-CEEC93DAB290}"/>
              </a:ext>
            </a:extLst>
          </p:cNvPr>
          <p:cNvSpPr txBox="1"/>
          <p:nvPr/>
        </p:nvSpPr>
        <p:spPr>
          <a:xfrm>
            <a:off x="9894084" y="2086405"/>
            <a:ext cx="2297916" cy="4093428"/>
          </a:xfrm>
          <a:prstGeom prst="rect">
            <a:avLst/>
          </a:prstGeom>
          <a:noFill/>
        </p:spPr>
        <p:txBody>
          <a:bodyPr wrap="square" rtlCol="0">
            <a:spAutoFit/>
          </a:bodyPr>
          <a:lstStyle/>
          <a:p>
            <a:r>
              <a:rPr lang="uk-UA" sz="2000" i="1" dirty="0">
                <a:latin typeface="Arial" panose="020B0604020202020204" pitchFamily="34" charset="0"/>
                <a:cs typeface="Arial" panose="020B0604020202020204" pitchFamily="34" charset="0"/>
              </a:rPr>
              <a:t>Діє починаючи з:</a:t>
            </a:r>
          </a:p>
          <a:p>
            <a:endParaRPr lang="uk-UA" sz="2000" dirty="0">
              <a:latin typeface="Arial" panose="020B0604020202020204" pitchFamily="34" charset="0"/>
              <a:cs typeface="Arial" panose="020B0604020202020204" pitchFamily="34" charset="0"/>
            </a:endParaRPr>
          </a:p>
          <a:p>
            <a:r>
              <a:rPr lang="uk-UA" sz="2000" dirty="0">
                <a:latin typeface="Arial" panose="020B0604020202020204" pitchFamily="34" charset="0"/>
                <a:cs typeface="Arial" panose="020B0604020202020204" pitchFamily="34" charset="0"/>
              </a:rPr>
              <a:t>     07.04.2022</a:t>
            </a:r>
          </a:p>
          <a:p>
            <a:endParaRPr lang="uk-UA" sz="2000" dirty="0">
              <a:latin typeface="Arial" panose="020B0604020202020204" pitchFamily="34" charset="0"/>
              <a:cs typeface="Arial" panose="020B0604020202020204" pitchFamily="34" charset="0"/>
            </a:endParaRPr>
          </a:p>
          <a:p>
            <a:endParaRPr lang="uk-UA" sz="2000" dirty="0">
              <a:latin typeface="Arial" panose="020B0604020202020204" pitchFamily="34" charset="0"/>
              <a:cs typeface="Arial" panose="020B0604020202020204" pitchFamily="34" charset="0"/>
            </a:endParaRPr>
          </a:p>
          <a:p>
            <a:endParaRPr lang="uk-UA" sz="2000" dirty="0">
              <a:latin typeface="Arial" panose="020B0604020202020204" pitchFamily="34" charset="0"/>
              <a:cs typeface="Arial" panose="020B0604020202020204" pitchFamily="34" charset="0"/>
            </a:endParaRPr>
          </a:p>
          <a:p>
            <a:r>
              <a:rPr lang="uk-UA" sz="2000" dirty="0">
                <a:latin typeface="Arial" panose="020B0604020202020204" pitchFamily="34" charset="0"/>
                <a:cs typeface="Arial" panose="020B0604020202020204" pitchFamily="34" charset="0"/>
              </a:rPr>
              <a:t>     09.06.2022</a:t>
            </a:r>
          </a:p>
          <a:p>
            <a:endParaRPr lang="uk-UA" sz="2000" dirty="0">
              <a:latin typeface="Arial" panose="020B0604020202020204" pitchFamily="34" charset="0"/>
              <a:cs typeface="Arial" panose="020B0604020202020204" pitchFamily="34" charset="0"/>
            </a:endParaRPr>
          </a:p>
          <a:p>
            <a:endParaRPr lang="uk-UA" sz="2000" dirty="0">
              <a:latin typeface="Arial" panose="020B0604020202020204" pitchFamily="34" charset="0"/>
              <a:cs typeface="Arial" panose="020B0604020202020204" pitchFamily="34" charset="0"/>
            </a:endParaRPr>
          </a:p>
          <a:p>
            <a:endParaRPr lang="uk-UA" sz="2000" dirty="0">
              <a:latin typeface="Arial" panose="020B0604020202020204" pitchFamily="34" charset="0"/>
              <a:cs typeface="Arial" panose="020B0604020202020204" pitchFamily="34" charset="0"/>
            </a:endParaRPr>
          </a:p>
          <a:p>
            <a:endParaRPr lang="uk-UA" sz="2000" dirty="0">
              <a:latin typeface="Arial" panose="020B0604020202020204" pitchFamily="34" charset="0"/>
              <a:cs typeface="Arial" panose="020B0604020202020204" pitchFamily="34" charset="0"/>
            </a:endParaRPr>
          </a:p>
          <a:p>
            <a:r>
              <a:rPr lang="uk-UA" sz="2000" dirty="0">
                <a:latin typeface="Arial" panose="020B0604020202020204" pitchFamily="34" charset="0"/>
                <a:cs typeface="Arial" panose="020B0604020202020204" pitchFamily="34" charset="0"/>
              </a:rPr>
              <a:t>     19.11.2022</a:t>
            </a:r>
          </a:p>
          <a:p>
            <a:endParaRPr lang="uk-UA" sz="2000" dirty="0">
              <a:latin typeface="Arial" panose="020B0604020202020204" pitchFamily="34" charset="0"/>
              <a:cs typeface="Arial" panose="020B0604020202020204" pitchFamily="34" charset="0"/>
            </a:endParaRPr>
          </a:p>
        </p:txBody>
      </p:sp>
      <p:cxnSp>
        <p:nvCxnSpPr>
          <p:cNvPr id="25" name="Прямая соединительная линия 24">
            <a:extLst>
              <a:ext uri="{FF2B5EF4-FFF2-40B4-BE49-F238E27FC236}">
                <a16:creationId xmlns:a16="http://schemas.microsoft.com/office/drawing/2014/main" id="{6261923F-7FC8-EC01-0A41-DB979D13212D}"/>
              </a:ext>
            </a:extLst>
          </p:cNvPr>
          <p:cNvCxnSpPr>
            <a:cxnSpLocks/>
          </p:cNvCxnSpPr>
          <p:nvPr/>
        </p:nvCxnSpPr>
        <p:spPr>
          <a:xfrm>
            <a:off x="9894083" y="2492829"/>
            <a:ext cx="0" cy="4323482"/>
          </a:xfrm>
          <a:prstGeom prst="line">
            <a:avLst/>
          </a:prstGeom>
          <a:ln w="19050">
            <a:solidFill>
              <a:srgbClr val="002E6C"/>
            </a:solidFill>
            <a:prstDash val="lgDash"/>
          </a:ln>
          <a:scene3d>
            <a:camera prst="orthographicFront"/>
            <a:lightRig rig="threePt" dir="t"/>
          </a:scene3d>
          <a:sp3d>
            <a:bevelT prst="relaxedInset"/>
          </a:sp3d>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04698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330793" y="1431925"/>
            <a:ext cx="11703891" cy="1435345"/>
          </a:xfrm>
        </p:spPr>
        <p:txBody>
          <a:bodyPr>
            <a:noAutofit/>
          </a:bodyPr>
          <a:lstStyle/>
          <a:p>
            <a:pPr algn="ctr"/>
            <a:r>
              <a:rPr lang="ru-RU" sz="2800" dirty="0">
                <a:solidFill>
                  <a:srgbClr val="002E6C"/>
                </a:solidFill>
                <a:latin typeface="Arial" panose="020B0604020202020204" pitchFamily="34" charset="0"/>
                <a:ea typeface="Open Sans SemiBold" panose="020B0604020202020204" pitchFamily="34" charset="0"/>
                <a:cs typeface="Arial" panose="020B0604020202020204" pitchFamily="34" charset="0"/>
              </a:rPr>
              <a:t>Відновлення </a:t>
            </a:r>
            <a:r>
              <a:rPr lang="uk-UA" sz="2800" dirty="0">
                <a:solidFill>
                  <a:srgbClr val="002E6C"/>
                </a:solidFill>
                <a:latin typeface="Arial" panose="020B0604020202020204" pitchFamily="34" charset="0"/>
                <a:ea typeface="Open Sans SemiBold" panose="020B0604020202020204" pitchFamily="34" charset="0"/>
                <a:cs typeface="Arial" panose="020B0604020202020204" pitchFamily="34" charset="0"/>
              </a:rPr>
              <a:t>процедури проведення земельних аукціонів щодо </a:t>
            </a:r>
            <a:r>
              <a:rPr lang="ru-RU" sz="2800" dirty="0">
                <a:solidFill>
                  <a:srgbClr val="002E6C"/>
                </a:solidFill>
                <a:latin typeface="Arial" panose="020B0604020202020204" pitchFamily="34" charset="0"/>
                <a:ea typeface="Open Sans SemiBold" panose="020B0604020202020204" pitchFamily="34" charset="0"/>
                <a:cs typeface="Arial" panose="020B0604020202020204" pitchFamily="34" charset="0"/>
              </a:rPr>
              <a:t>земель с</a:t>
            </a:r>
            <a:r>
              <a:rPr lang="uk-UA" sz="2800" dirty="0" err="1">
                <a:solidFill>
                  <a:srgbClr val="002E6C"/>
                </a:solidFill>
                <a:latin typeface="Arial" panose="020B0604020202020204" pitchFamily="34" charset="0"/>
                <a:ea typeface="Open Sans SemiBold" panose="020B0604020202020204" pitchFamily="34" charset="0"/>
                <a:cs typeface="Arial" panose="020B0604020202020204" pitchFamily="34" charset="0"/>
              </a:rPr>
              <a:t>ільськогосподарського</a:t>
            </a:r>
            <a:r>
              <a:rPr lang="uk-UA" sz="2800" dirty="0">
                <a:solidFill>
                  <a:srgbClr val="002E6C"/>
                </a:solidFill>
                <a:latin typeface="Arial" panose="020B0604020202020204" pitchFamily="34" charset="0"/>
                <a:ea typeface="Open Sans SemiBold" panose="020B0604020202020204" pitchFamily="34" charset="0"/>
                <a:cs typeface="Arial" panose="020B0604020202020204" pitchFamily="34" charset="0"/>
              </a:rPr>
              <a:t> призначення</a:t>
            </a:r>
          </a:p>
        </p:txBody>
      </p:sp>
      <p:grpSp>
        <p:nvGrpSpPr>
          <p:cNvPr id="2" name="Группа 1">
            <a:extLst>
              <a:ext uri="{FF2B5EF4-FFF2-40B4-BE49-F238E27FC236}">
                <a16:creationId xmlns:a16="http://schemas.microsoft.com/office/drawing/2014/main" id="{51583293-4DAC-DAF3-B0E2-6A62210DF909}"/>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7042EAB4-C09B-9D4F-762E-566400A1BC9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7A738F4E-378E-636E-5539-4D163A4D0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9094932F-301A-8CAF-1A21-CCECBF7F69A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7" name="TextBox 16">
            <a:extLst>
              <a:ext uri="{FF2B5EF4-FFF2-40B4-BE49-F238E27FC236}">
                <a16:creationId xmlns:a16="http://schemas.microsoft.com/office/drawing/2014/main" id="{23530026-E7E5-FDD8-2B68-E39F1F12325C}"/>
              </a:ext>
            </a:extLst>
          </p:cNvPr>
          <p:cNvSpPr txBox="1"/>
          <p:nvPr/>
        </p:nvSpPr>
        <p:spPr>
          <a:xfrm>
            <a:off x="330793" y="3429000"/>
            <a:ext cx="3702293" cy="1015663"/>
          </a:xfrm>
          <a:prstGeom prst="rect">
            <a:avLst/>
          </a:prstGeom>
          <a:noFill/>
          <a:ln>
            <a:solidFill>
              <a:schemeClr val="tx2">
                <a:lumMod val="60000"/>
                <a:lumOff val="40000"/>
              </a:schemeClr>
            </a:solidFill>
          </a:ln>
        </p:spPr>
        <p:txBody>
          <a:bodyPr wrap="square">
            <a:spAutoFit/>
          </a:bodyPr>
          <a:lstStyle/>
          <a:p>
            <a:r>
              <a:rPr lang="uk-UA" sz="2000" dirty="0">
                <a:latin typeface="Times New Roman" panose="02020603050405020304" pitchFamily="18" charset="0"/>
                <a:cs typeface="Times New Roman" panose="02020603050405020304" pitchFamily="18" charset="0"/>
              </a:rPr>
              <a:t>Договорів про передачу </a:t>
            </a:r>
            <a:r>
              <a:rPr lang="uk-UA" sz="2000" b="0" i="0" dirty="0">
                <a:solidFill>
                  <a:srgbClr val="333333"/>
                </a:solidFill>
                <a:effectLst/>
                <a:latin typeface="Times New Roman" panose="02020603050405020304" pitchFamily="18" charset="0"/>
                <a:cs typeface="Times New Roman" panose="02020603050405020304" pitchFamily="18" charset="0"/>
              </a:rPr>
              <a:t>постійним користувачем земельної ділянки в оренду</a:t>
            </a:r>
            <a:endParaRPr lang="uk-UA" sz="2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8CF93D7-FC86-2CCE-A792-D6A09F3209D0}"/>
              </a:ext>
            </a:extLst>
          </p:cNvPr>
          <p:cNvSpPr txBox="1"/>
          <p:nvPr/>
        </p:nvSpPr>
        <p:spPr>
          <a:xfrm>
            <a:off x="330793" y="4554193"/>
            <a:ext cx="3702293" cy="1015663"/>
          </a:xfrm>
          <a:prstGeom prst="rect">
            <a:avLst/>
          </a:prstGeom>
          <a:noFill/>
          <a:ln>
            <a:solidFill>
              <a:schemeClr val="tx2">
                <a:lumMod val="60000"/>
                <a:lumOff val="40000"/>
              </a:schemeClr>
            </a:solidFill>
          </a:ln>
        </p:spPr>
        <p:txBody>
          <a:bodyPr wrap="square">
            <a:spAutoFit/>
          </a:bodyPr>
          <a:lstStyle/>
          <a:p>
            <a:r>
              <a:rPr lang="uk-UA" sz="2000" dirty="0">
                <a:latin typeface="Times New Roman" panose="02020603050405020304" pitchFamily="18" charset="0"/>
                <a:cs typeface="Times New Roman" panose="02020603050405020304" pitchFamily="18" charset="0"/>
              </a:rPr>
              <a:t>Договорів про передачу </a:t>
            </a:r>
          </a:p>
          <a:p>
            <a:r>
              <a:rPr lang="uk-UA" sz="2000" dirty="0">
                <a:latin typeface="Times New Roman" panose="02020603050405020304" pitchFamily="18" charset="0"/>
                <a:cs typeface="Times New Roman" panose="02020603050405020304" pitchFamily="18" charset="0"/>
              </a:rPr>
              <a:t>права землекористування </a:t>
            </a:r>
          </a:p>
          <a:p>
            <a:r>
              <a:rPr lang="uk-UA" sz="2000" dirty="0">
                <a:latin typeface="Times New Roman" panose="02020603050405020304" pitchFamily="18" charset="0"/>
                <a:cs typeface="Times New Roman" panose="02020603050405020304" pitchFamily="18" charset="0"/>
              </a:rPr>
              <a:t>іншій особі</a:t>
            </a:r>
          </a:p>
        </p:txBody>
      </p:sp>
      <p:sp>
        <p:nvSpPr>
          <p:cNvPr id="23" name="TextBox 22">
            <a:extLst>
              <a:ext uri="{FF2B5EF4-FFF2-40B4-BE49-F238E27FC236}">
                <a16:creationId xmlns:a16="http://schemas.microsoft.com/office/drawing/2014/main" id="{EFCDEF7C-88F1-B936-C135-0B15DE5AEB0E}"/>
              </a:ext>
            </a:extLst>
          </p:cNvPr>
          <p:cNvSpPr txBox="1"/>
          <p:nvPr/>
        </p:nvSpPr>
        <p:spPr>
          <a:xfrm>
            <a:off x="169160" y="2867270"/>
            <a:ext cx="7435007" cy="369332"/>
          </a:xfrm>
          <a:prstGeom prst="rect">
            <a:avLst/>
          </a:prstGeom>
          <a:noFill/>
          <a:ln>
            <a:noFill/>
          </a:ln>
        </p:spPr>
        <p:txBody>
          <a:bodyPr wrap="square">
            <a:spAutoFit/>
          </a:bodyPr>
          <a:lstStyle/>
          <a:p>
            <a:r>
              <a:rPr lang="uk-UA" i="1" dirty="0">
                <a:latin typeface="Times New Roman" panose="02020603050405020304" pitchFamily="18" charset="0"/>
                <a:cs typeface="Times New Roman" panose="02020603050405020304" pitchFamily="18" charset="0"/>
              </a:rPr>
              <a:t>Орендарі земельних ділянок відповідно до:</a:t>
            </a:r>
          </a:p>
        </p:txBody>
      </p:sp>
      <p:sp>
        <p:nvSpPr>
          <p:cNvPr id="26" name="Стрелка: вправо 25">
            <a:extLst>
              <a:ext uri="{FF2B5EF4-FFF2-40B4-BE49-F238E27FC236}">
                <a16:creationId xmlns:a16="http://schemas.microsoft.com/office/drawing/2014/main" id="{0A1CF366-EBF0-D6E4-DBF5-727255D2A21D}"/>
              </a:ext>
            </a:extLst>
          </p:cNvPr>
          <p:cNvSpPr/>
          <p:nvPr/>
        </p:nvSpPr>
        <p:spPr>
          <a:xfrm rot="20129036">
            <a:off x="4202133" y="4693863"/>
            <a:ext cx="741680" cy="5642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7" name="Стрелка: вправо 26">
            <a:extLst>
              <a:ext uri="{FF2B5EF4-FFF2-40B4-BE49-F238E27FC236}">
                <a16:creationId xmlns:a16="http://schemas.microsoft.com/office/drawing/2014/main" id="{2441A3B2-0D40-A91A-0DD6-25C2AE8F781F}"/>
              </a:ext>
            </a:extLst>
          </p:cNvPr>
          <p:cNvSpPr/>
          <p:nvPr/>
        </p:nvSpPr>
        <p:spPr>
          <a:xfrm rot="1018323">
            <a:off x="4159424" y="3784481"/>
            <a:ext cx="741680" cy="5642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9" name="TextBox 28">
            <a:extLst>
              <a:ext uri="{FF2B5EF4-FFF2-40B4-BE49-F238E27FC236}">
                <a16:creationId xmlns:a16="http://schemas.microsoft.com/office/drawing/2014/main" id="{5B345DF0-D824-D640-021F-50A5E40D8E12}"/>
              </a:ext>
            </a:extLst>
          </p:cNvPr>
          <p:cNvSpPr txBox="1"/>
          <p:nvPr/>
        </p:nvSpPr>
        <p:spPr>
          <a:xfrm>
            <a:off x="5866901" y="3775944"/>
            <a:ext cx="1848527" cy="1323439"/>
          </a:xfrm>
          <a:prstGeom prst="rect">
            <a:avLst/>
          </a:prstGeom>
          <a:noFill/>
          <a:ln>
            <a:solidFill>
              <a:schemeClr val="tx2">
                <a:lumMod val="60000"/>
                <a:lumOff val="40000"/>
              </a:schemeClr>
            </a:solidFill>
          </a:ln>
        </p:spPr>
        <p:txBody>
          <a:bodyPr wrap="square">
            <a:spAutoFit/>
          </a:bodyPr>
          <a:lstStyle/>
          <a:p>
            <a:pPr algn="ctr"/>
            <a:r>
              <a:rPr lang="uk-UA" sz="2000" dirty="0">
                <a:latin typeface="Times New Roman" panose="02020603050405020304" pitchFamily="18" charset="0"/>
                <a:cs typeface="Times New Roman" panose="02020603050405020304" pitchFamily="18" charset="0"/>
              </a:rPr>
              <a:t>Зобов’язані протягом</a:t>
            </a:r>
          </a:p>
          <a:p>
            <a:pPr algn="ctr"/>
            <a:r>
              <a:rPr lang="uk-UA" sz="2000" dirty="0">
                <a:latin typeface="Times New Roman" panose="02020603050405020304" pitchFamily="18" charset="0"/>
                <a:cs typeface="Times New Roman" panose="02020603050405020304" pitchFamily="18" charset="0"/>
              </a:rPr>
              <a:t>2-х місяців</a:t>
            </a:r>
          </a:p>
          <a:p>
            <a:pPr algn="ctr"/>
            <a:r>
              <a:rPr lang="uk-UA" sz="2000" dirty="0">
                <a:latin typeface="Times New Roman" panose="02020603050405020304" pitchFamily="18" charset="0"/>
                <a:cs typeface="Times New Roman" panose="02020603050405020304" pitchFamily="18" charset="0"/>
              </a:rPr>
              <a:t>(до 19.01.2023)</a:t>
            </a:r>
          </a:p>
        </p:txBody>
      </p:sp>
      <p:sp>
        <p:nvSpPr>
          <p:cNvPr id="31" name="TextBox 30">
            <a:extLst>
              <a:ext uri="{FF2B5EF4-FFF2-40B4-BE49-F238E27FC236}">
                <a16:creationId xmlns:a16="http://schemas.microsoft.com/office/drawing/2014/main" id="{2679B58C-8799-D9B0-488C-A84D0336875B}"/>
              </a:ext>
            </a:extLst>
          </p:cNvPr>
          <p:cNvSpPr txBox="1"/>
          <p:nvPr/>
        </p:nvSpPr>
        <p:spPr>
          <a:xfrm>
            <a:off x="330793" y="5881572"/>
            <a:ext cx="11703891" cy="646331"/>
          </a:xfrm>
          <a:prstGeom prst="rect">
            <a:avLst/>
          </a:prstGeom>
          <a:noFill/>
        </p:spPr>
        <p:txBody>
          <a:bodyPr wrap="square">
            <a:spAutoFit/>
          </a:bodyPr>
          <a:lstStyle/>
          <a:p>
            <a:r>
              <a:rPr lang="uk-UA" i="1" dirty="0">
                <a:latin typeface="Times New Roman" panose="02020603050405020304" pitchFamily="18" charset="0"/>
                <a:cs typeface="Times New Roman" panose="02020603050405020304" pitchFamily="18" charset="0"/>
              </a:rPr>
              <a:t>У разі якщо протягом </a:t>
            </a:r>
            <a:r>
              <a:rPr lang="uk-UA" b="1" i="1" dirty="0">
                <a:latin typeface="Times New Roman" panose="02020603050405020304" pitchFamily="18" charset="0"/>
                <a:cs typeface="Times New Roman" panose="02020603050405020304" pitchFamily="18" charset="0"/>
              </a:rPr>
              <a:t>трьох місяців </a:t>
            </a:r>
            <a:r>
              <a:rPr lang="uk-UA" i="1" dirty="0">
                <a:latin typeface="Times New Roman" panose="02020603050405020304" pitchFamily="18" charset="0"/>
                <a:cs typeface="Times New Roman" panose="02020603050405020304" pitchFamily="18" charset="0"/>
              </a:rPr>
              <a:t>з дня набрання чинності цим абзацом право оренди, суборенди земельної ділянки </a:t>
            </a:r>
            <a:r>
              <a:rPr lang="uk-UA" i="1" u="sng" dirty="0">
                <a:latin typeface="Times New Roman" panose="02020603050405020304" pitchFamily="18" charset="0"/>
                <a:cs typeface="Times New Roman" panose="02020603050405020304" pitchFamily="18" charset="0"/>
              </a:rPr>
              <a:t>не зареєстровано</a:t>
            </a:r>
            <a:r>
              <a:rPr lang="uk-UA" i="1" dirty="0">
                <a:latin typeface="Times New Roman" panose="02020603050405020304" pitchFamily="18" charset="0"/>
                <a:cs typeface="Times New Roman" panose="02020603050405020304" pitchFamily="18" charset="0"/>
              </a:rPr>
              <a:t>, договір про передачу прав землекористування вважається </a:t>
            </a:r>
            <a:r>
              <a:rPr lang="uk-UA" i="1" u="sng" dirty="0">
                <a:latin typeface="Times New Roman" panose="02020603050405020304" pitchFamily="18" charset="0"/>
                <a:cs typeface="Times New Roman" panose="02020603050405020304" pitchFamily="18" charset="0"/>
              </a:rPr>
              <a:t>припиненим.</a:t>
            </a:r>
          </a:p>
        </p:txBody>
      </p:sp>
      <p:sp>
        <p:nvSpPr>
          <p:cNvPr id="32" name="Стрелка: вправо 31">
            <a:extLst>
              <a:ext uri="{FF2B5EF4-FFF2-40B4-BE49-F238E27FC236}">
                <a16:creationId xmlns:a16="http://schemas.microsoft.com/office/drawing/2014/main" id="{A31962FF-04C6-BD97-22C7-CE7E2184A4BD}"/>
              </a:ext>
            </a:extLst>
          </p:cNvPr>
          <p:cNvSpPr/>
          <p:nvPr/>
        </p:nvSpPr>
        <p:spPr>
          <a:xfrm>
            <a:off x="4981880" y="4202510"/>
            <a:ext cx="741680" cy="5642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3" name="Стрелка: вправо 32">
            <a:extLst>
              <a:ext uri="{FF2B5EF4-FFF2-40B4-BE49-F238E27FC236}">
                <a16:creationId xmlns:a16="http://schemas.microsoft.com/office/drawing/2014/main" id="{E0C96222-92D1-3C04-DA1B-01412980C8CA}"/>
              </a:ext>
            </a:extLst>
          </p:cNvPr>
          <p:cNvSpPr/>
          <p:nvPr/>
        </p:nvSpPr>
        <p:spPr>
          <a:xfrm>
            <a:off x="7843131" y="4155555"/>
            <a:ext cx="741680" cy="5642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4" name="TextBox 33">
            <a:extLst>
              <a:ext uri="{FF2B5EF4-FFF2-40B4-BE49-F238E27FC236}">
                <a16:creationId xmlns:a16="http://schemas.microsoft.com/office/drawing/2014/main" id="{6785202D-2375-C178-9C44-BF0A7E8E748C}"/>
              </a:ext>
            </a:extLst>
          </p:cNvPr>
          <p:cNvSpPr txBox="1"/>
          <p:nvPr/>
        </p:nvSpPr>
        <p:spPr>
          <a:xfrm>
            <a:off x="8840217" y="3286872"/>
            <a:ext cx="3103287" cy="2246769"/>
          </a:xfrm>
          <a:prstGeom prst="rect">
            <a:avLst/>
          </a:prstGeom>
          <a:noFill/>
          <a:ln>
            <a:solidFill>
              <a:schemeClr val="tx2">
                <a:lumMod val="60000"/>
                <a:lumOff val="40000"/>
              </a:schemeClr>
            </a:solidFill>
          </a:ln>
        </p:spPr>
        <p:txBody>
          <a:bodyPr wrap="square">
            <a:spAutoFit/>
          </a:bodyPr>
          <a:lstStyle/>
          <a:p>
            <a:pPr algn="ctr"/>
            <a:r>
              <a:rPr lang="uk-UA" dirty="0">
                <a:latin typeface="Times New Roman" panose="02020603050405020304" pitchFamily="18" charset="0"/>
                <a:cs typeface="Times New Roman" panose="02020603050405020304" pitchFamily="18" charset="0"/>
              </a:rPr>
              <a:t>Подати заявку </a:t>
            </a:r>
          </a:p>
          <a:p>
            <a:pPr algn="ctr"/>
            <a:r>
              <a:rPr lang="uk-UA" dirty="0">
                <a:latin typeface="Times New Roman" panose="02020603050405020304" pitchFamily="18" charset="0"/>
                <a:cs typeface="Times New Roman" panose="02020603050405020304" pitchFamily="18" charset="0"/>
              </a:rPr>
              <a:t>про державну реєстрацію прав оренди (суборенди) земельної ділянки до Державного реєстру речових прав на нерухоме майно</a:t>
            </a:r>
          </a:p>
          <a:p>
            <a:pPr algn="ctr"/>
            <a:r>
              <a:rPr lang="uk-UA" sz="1600" i="1" dirty="0">
                <a:solidFill>
                  <a:schemeClr val="tx1">
                    <a:lumMod val="50000"/>
                    <a:lumOff val="50000"/>
                  </a:schemeClr>
                </a:solidFill>
                <a:latin typeface="Times New Roman" panose="02020603050405020304" pitchFamily="18" charset="0"/>
                <a:cs typeface="Times New Roman" panose="02020603050405020304" pitchFamily="18" charset="0"/>
              </a:rPr>
              <a:t>(також за необхідності зареєструвати ділянку в ДЗК)</a:t>
            </a:r>
          </a:p>
        </p:txBody>
      </p:sp>
      <p:pic>
        <p:nvPicPr>
          <p:cNvPr id="35" name="Рисунок 34">
            <a:extLst>
              <a:ext uri="{FF2B5EF4-FFF2-40B4-BE49-F238E27FC236}">
                <a16:creationId xmlns:a16="http://schemas.microsoft.com/office/drawing/2014/main" id="{90599B22-FCDC-C4B5-58C6-66BDA051137D}"/>
              </a:ext>
            </a:extLst>
          </p:cNvPr>
          <p:cNvPicPr>
            <a:picLocks noChangeAspect="1"/>
          </p:cNvPicPr>
          <p:nvPr/>
        </p:nvPicPr>
        <p:blipFill rotWithShape="1">
          <a:blip r:embed="rId5">
            <a:duotone>
              <a:schemeClr val="bg2">
                <a:shade val="45000"/>
                <a:satMod val="135000"/>
              </a:schemeClr>
              <a:prstClr val="white"/>
            </a:duotone>
          </a:blip>
          <a:srcRect l="11009" t="9378" r="9420" b="9556"/>
          <a:stretch/>
        </p:blipFill>
        <p:spPr>
          <a:xfrm>
            <a:off x="11456130" y="6031371"/>
            <a:ext cx="487374" cy="496532"/>
          </a:xfrm>
          <a:prstGeom prst="rect">
            <a:avLst/>
          </a:prstGeom>
        </p:spPr>
      </p:pic>
    </p:spTree>
    <p:extLst>
      <p:ext uri="{BB962C8B-B14F-4D97-AF65-F5344CB8AC3E}">
        <p14:creationId xmlns:p14="http://schemas.microsoft.com/office/powerpoint/2010/main" val="2911745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6" grpId="0" animBg="1"/>
      <p:bldP spid="27" grpId="0" animBg="1"/>
      <p:bldP spid="29" grpId="0" animBg="1"/>
      <p:bldP spid="32" grpId="0" animBg="1"/>
      <p:bldP spid="33" grpId="0" animBg="1"/>
      <p:bldP spid="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338141" y="1350516"/>
            <a:ext cx="11703891" cy="829016"/>
          </a:xfrm>
        </p:spPr>
        <p:txBody>
          <a:bodyPr>
            <a:noAutofit/>
          </a:bodyPr>
          <a:lstStyle/>
          <a:p>
            <a:pPr algn="ct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Основні питання та резюме</a:t>
            </a:r>
          </a:p>
        </p:txBody>
      </p:sp>
      <p:grpSp>
        <p:nvGrpSpPr>
          <p:cNvPr id="2" name="Группа 1">
            <a:extLst>
              <a:ext uri="{FF2B5EF4-FFF2-40B4-BE49-F238E27FC236}">
                <a16:creationId xmlns:a16="http://schemas.microsoft.com/office/drawing/2014/main" id="{51583293-4DAC-DAF3-B0E2-6A62210DF909}"/>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7042EAB4-C09B-9D4F-762E-566400A1BC9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7A738F4E-378E-636E-5539-4D163A4D0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9094932F-301A-8CAF-1A21-CCECBF7F69A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1" name="TextBox 10">
            <a:extLst>
              <a:ext uri="{FF2B5EF4-FFF2-40B4-BE49-F238E27FC236}">
                <a16:creationId xmlns:a16="http://schemas.microsoft.com/office/drawing/2014/main" id="{38995E10-1E68-ED91-2460-CE2BCFFBE819}"/>
              </a:ext>
            </a:extLst>
          </p:cNvPr>
          <p:cNvSpPr txBox="1"/>
          <p:nvPr/>
        </p:nvSpPr>
        <p:spPr>
          <a:xfrm>
            <a:off x="7750629" y="2592358"/>
            <a:ext cx="3771150" cy="1376787"/>
          </a:xfrm>
          <a:prstGeom prst="rect">
            <a:avLst/>
          </a:prstGeom>
          <a:noFill/>
        </p:spPr>
        <p:txBody>
          <a:bodyPr wrap="square">
            <a:spAutoFit/>
          </a:bodyPr>
          <a:lstStyle/>
          <a:p>
            <a:pPr marL="169329">
              <a:lnSpc>
                <a:spcPct val="115000"/>
              </a:lnSpc>
              <a:spcBef>
                <a:spcPts val="1333"/>
              </a:spcBef>
              <a:spcAft>
                <a:spcPts val="1333"/>
              </a:spcAft>
              <a:buClr>
                <a:schemeClr val="dk1"/>
              </a:buClr>
              <a:buSzPts val="1600"/>
            </a:pPr>
            <a:r>
              <a:rPr lang="uk-UA" sz="1800" b="1" u="sng" dirty="0">
                <a:solidFill>
                  <a:srgbClr val="C00000"/>
                </a:solidFill>
                <a:latin typeface="Montserrat Medium"/>
                <a:ea typeface="Montserrat Medium"/>
                <a:cs typeface="Montserrat Medium"/>
                <a:sym typeface="Montserrat Medium"/>
              </a:rPr>
              <a:t>Коли</a:t>
            </a:r>
            <a:r>
              <a:rPr lang="uk-UA" sz="1800" dirty="0">
                <a:solidFill>
                  <a:srgbClr val="C00000"/>
                </a:solidFill>
                <a:latin typeface="Montserrat Medium"/>
                <a:ea typeface="Montserrat Medium"/>
                <a:cs typeface="Montserrat Medium"/>
                <a:sym typeface="Montserrat Medium"/>
              </a:rPr>
              <a:t> </a:t>
            </a:r>
            <a:r>
              <a:rPr lang="uk-UA" sz="1800" dirty="0">
                <a:solidFill>
                  <a:schemeClr val="accent1">
                    <a:lumMod val="50000"/>
                  </a:schemeClr>
                </a:solidFill>
                <a:latin typeface="Montserrat Medium"/>
                <a:ea typeface="Montserrat Medium"/>
                <a:cs typeface="Montserrat Medium"/>
                <a:sym typeface="Montserrat Medium"/>
              </a:rPr>
              <a:t>можна почати оголошувати земельні торги за оновленим </a:t>
            </a:r>
            <a:r>
              <a:rPr lang="uk-UA" dirty="0">
                <a:solidFill>
                  <a:schemeClr val="accent1">
                    <a:lumMod val="50000"/>
                  </a:schemeClr>
                </a:solidFill>
                <a:latin typeface="Montserrat Medium"/>
                <a:sym typeface="Montserrat Medium"/>
              </a:rPr>
              <a:t>законом?</a:t>
            </a:r>
          </a:p>
        </p:txBody>
      </p:sp>
      <p:sp>
        <p:nvSpPr>
          <p:cNvPr id="13" name="TextBox 12">
            <a:extLst>
              <a:ext uri="{FF2B5EF4-FFF2-40B4-BE49-F238E27FC236}">
                <a16:creationId xmlns:a16="http://schemas.microsoft.com/office/drawing/2014/main" id="{81FE67BE-A4B9-CC65-199A-29ED2BF1DAF1}"/>
              </a:ext>
            </a:extLst>
          </p:cNvPr>
          <p:cNvSpPr txBox="1"/>
          <p:nvPr/>
        </p:nvSpPr>
        <p:spPr>
          <a:xfrm>
            <a:off x="518968" y="2699485"/>
            <a:ext cx="7231661" cy="1129027"/>
          </a:xfrm>
          <a:prstGeom prst="rect">
            <a:avLst/>
          </a:prstGeom>
          <a:noFill/>
        </p:spPr>
        <p:txBody>
          <a:bodyPr wrap="square">
            <a:spAutoFit/>
          </a:bodyPr>
          <a:lstStyle/>
          <a:p>
            <a:pPr marL="169329">
              <a:lnSpc>
                <a:spcPct val="115000"/>
              </a:lnSpc>
              <a:buClr>
                <a:schemeClr val="dk1"/>
              </a:buClr>
              <a:buSzPts val="1600"/>
            </a:pPr>
            <a:r>
              <a:rPr lang="uk-UA" sz="2000" b="1" u="sng" dirty="0">
                <a:solidFill>
                  <a:srgbClr val="C00000"/>
                </a:solidFill>
                <a:latin typeface="Montserrat Medium"/>
                <a:ea typeface="Montserrat Medium"/>
                <a:cs typeface="Montserrat Medium"/>
                <a:sym typeface="Montserrat Medium"/>
              </a:rPr>
              <a:t>Чи змінюється </a:t>
            </a:r>
            <a:r>
              <a:rPr lang="uk-UA" sz="2000" dirty="0">
                <a:solidFill>
                  <a:schemeClr val="accent1">
                    <a:lumMod val="50000"/>
                  </a:schemeClr>
                </a:solidFill>
                <a:latin typeface="Montserrat Medium"/>
                <a:ea typeface="Montserrat Medium"/>
                <a:cs typeface="Montserrat Medium"/>
                <a:sym typeface="Montserrat Medium"/>
              </a:rPr>
              <a:t>процес проведення земельних торгів під час передачі в оренду земельних ділянок сільськогосподарського </a:t>
            </a:r>
            <a:r>
              <a:rPr lang="uk-UA" sz="2000" dirty="0">
                <a:solidFill>
                  <a:schemeClr val="accent1">
                    <a:lumMod val="50000"/>
                  </a:schemeClr>
                </a:solidFill>
                <a:latin typeface="Montserrat Medium"/>
                <a:sym typeface="Montserrat Medium"/>
              </a:rPr>
              <a:t>призначення?</a:t>
            </a:r>
          </a:p>
        </p:txBody>
      </p:sp>
      <p:sp>
        <p:nvSpPr>
          <p:cNvPr id="18" name="TextBox 17">
            <a:extLst>
              <a:ext uri="{FF2B5EF4-FFF2-40B4-BE49-F238E27FC236}">
                <a16:creationId xmlns:a16="http://schemas.microsoft.com/office/drawing/2014/main" id="{7A402C29-9470-90A5-E507-903378F0E6DB}"/>
              </a:ext>
            </a:extLst>
          </p:cNvPr>
          <p:cNvSpPr txBox="1"/>
          <p:nvPr/>
        </p:nvSpPr>
        <p:spPr>
          <a:xfrm>
            <a:off x="518968" y="4427709"/>
            <a:ext cx="11342239" cy="2109295"/>
          </a:xfrm>
          <a:prstGeom prst="rect">
            <a:avLst/>
          </a:prstGeom>
          <a:noFill/>
        </p:spPr>
        <p:txBody>
          <a:bodyPr wrap="square">
            <a:spAutoFit/>
          </a:bodyPr>
          <a:lstStyle/>
          <a:p>
            <a:pPr marL="237061" indent="-237061">
              <a:lnSpc>
                <a:spcPct val="115000"/>
              </a:lnSpc>
              <a:spcBef>
                <a:spcPts val="533"/>
              </a:spcBef>
              <a:buClr>
                <a:schemeClr val="dk1"/>
              </a:buClr>
              <a:buSzPts val="1400"/>
              <a:buFont typeface="Montserrat"/>
              <a:buChar char="●"/>
            </a:pPr>
            <a:r>
              <a:rPr lang="uk-UA" sz="1800" b="1" dirty="0">
                <a:solidFill>
                  <a:srgbClr val="002E6C"/>
                </a:solidFill>
                <a:latin typeface="Montserrat"/>
                <a:ea typeface="Montserrat"/>
                <a:cs typeface="Montserrat"/>
                <a:sym typeface="Montserrat"/>
              </a:rPr>
              <a:t>Технічно - усе, як було до змін в ЗКУ.</a:t>
            </a:r>
            <a:endParaRPr lang="uk-UA" b="1" dirty="0">
              <a:solidFill>
                <a:srgbClr val="002E6C"/>
              </a:solidFill>
              <a:latin typeface="Montserrat"/>
              <a:ea typeface="Montserrat"/>
              <a:cs typeface="Montserrat"/>
              <a:sym typeface="Montserrat"/>
            </a:endParaRPr>
          </a:p>
          <a:p>
            <a:pPr marL="237061" indent="-237061">
              <a:lnSpc>
                <a:spcPct val="115000"/>
              </a:lnSpc>
              <a:spcBef>
                <a:spcPts val="533"/>
              </a:spcBef>
              <a:buClr>
                <a:schemeClr val="dk1"/>
              </a:buClr>
              <a:buSzPts val="1400"/>
              <a:buFont typeface="Montserrat"/>
              <a:buChar char="●"/>
            </a:pPr>
            <a:r>
              <a:rPr lang="uk-UA" sz="1800" b="1" dirty="0">
                <a:solidFill>
                  <a:srgbClr val="002E6C"/>
                </a:solidFill>
                <a:latin typeface="Montserrat"/>
                <a:ea typeface="Montserrat"/>
                <a:cs typeface="Montserrat"/>
                <a:sym typeface="Montserrat"/>
              </a:rPr>
              <a:t>Юридично:</a:t>
            </a:r>
            <a:r>
              <a:rPr lang="uk-UA" sz="1800" dirty="0">
                <a:solidFill>
                  <a:srgbClr val="002E6C"/>
                </a:solidFill>
                <a:latin typeface="Montserrat"/>
                <a:ea typeface="Montserrat"/>
                <a:cs typeface="Montserrat"/>
                <a:sym typeface="Montserrat"/>
              </a:rPr>
              <a:t> </a:t>
            </a:r>
            <a:r>
              <a:rPr lang="uk-UA" sz="1800" dirty="0">
                <a:solidFill>
                  <a:schemeClr val="dk1"/>
                </a:solidFill>
                <a:latin typeface="Montserrat"/>
                <a:ea typeface="Montserrat"/>
                <a:cs typeface="Montserrat"/>
                <a:sym typeface="Montserrat"/>
              </a:rPr>
              <a:t>частина обмежень і регулювання взагалі знімається, частина - залишається у прив’язці до функціонування </a:t>
            </a:r>
            <a:r>
              <a:rPr lang="uk-UA" sz="1800" dirty="0" err="1">
                <a:solidFill>
                  <a:schemeClr val="dk1"/>
                </a:solidFill>
                <a:latin typeface="Montserrat"/>
                <a:ea typeface="Montserrat"/>
                <a:cs typeface="Montserrat"/>
                <a:sym typeface="Montserrat"/>
              </a:rPr>
              <a:t>Держгеокадастру</a:t>
            </a:r>
            <a:r>
              <a:rPr lang="uk-UA" sz="1800" dirty="0">
                <a:solidFill>
                  <a:schemeClr val="dk1"/>
                </a:solidFill>
                <a:latin typeface="Montserrat"/>
                <a:ea typeface="Montserrat"/>
                <a:cs typeface="Montserrat"/>
                <a:sym typeface="Montserrat"/>
              </a:rPr>
              <a:t> на усій території України.</a:t>
            </a:r>
            <a:endParaRPr lang="uk-UA" b="1" dirty="0">
              <a:solidFill>
                <a:schemeClr val="dk1"/>
              </a:solidFill>
              <a:latin typeface="Montserrat"/>
              <a:ea typeface="Montserrat"/>
              <a:cs typeface="Montserrat"/>
              <a:sym typeface="Montserrat"/>
            </a:endParaRPr>
          </a:p>
          <a:p>
            <a:pPr>
              <a:lnSpc>
                <a:spcPct val="115000"/>
              </a:lnSpc>
              <a:spcBef>
                <a:spcPts val="533"/>
              </a:spcBef>
              <a:buClr>
                <a:schemeClr val="dk1"/>
              </a:buClr>
              <a:buSzPts val="1400"/>
            </a:pPr>
            <a:r>
              <a:rPr lang="uk-UA" sz="1800" dirty="0">
                <a:solidFill>
                  <a:schemeClr val="dk1"/>
                </a:solidFill>
                <a:latin typeface="Montserrat"/>
                <a:ea typeface="Montserrat"/>
                <a:cs typeface="Montserrat"/>
                <a:sym typeface="Montserrat"/>
              </a:rPr>
              <a:t>Тільки у випадку прийняття ДГК рішення про те, що </a:t>
            </a:r>
            <a:r>
              <a:rPr lang="uk-UA" sz="1800" dirty="0" err="1">
                <a:solidFill>
                  <a:schemeClr val="dk1"/>
                </a:solidFill>
                <a:latin typeface="Montserrat"/>
                <a:ea typeface="Montserrat"/>
                <a:cs typeface="Montserrat"/>
                <a:sym typeface="Montserrat"/>
              </a:rPr>
              <a:t>Держгеокадастр</a:t>
            </a:r>
            <a:r>
              <a:rPr lang="uk-UA" sz="1800" dirty="0">
                <a:solidFill>
                  <a:schemeClr val="dk1"/>
                </a:solidFill>
                <a:latin typeface="Montserrat"/>
                <a:ea typeface="Montserrat"/>
                <a:cs typeface="Montserrat"/>
                <a:sym typeface="Montserrat"/>
              </a:rPr>
              <a:t> не функціонує на усій території України, застосовуються обмеження щодо проведення торгів та спрощення процедури передачі землі в оренду.</a:t>
            </a:r>
            <a:endParaRPr lang="uk-UA" b="1" dirty="0">
              <a:solidFill>
                <a:schemeClr val="dk1"/>
              </a:solidFill>
              <a:latin typeface="Montserrat"/>
              <a:ea typeface="Montserrat"/>
              <a:cs typeface="Montserrat"/>
              <a:sym typeface="Montserrat"/>
            </a:endParaRPr>
          </a:p>
        </p:txBody>
      </p:sp>
      <p:sp>
        <p:nvSpPr>
          <p:cNvPr id="19" name="Прямоугольник 18">
            <a:extLst>
              <a:ext uri="{FF2B5EF4-FFF2-40B4-BE49-F238E27FC236}">
                <a16:creationId xmlns:a16="http://schemas.microsoft.com/office/drawing/2014/main" id="{15154AE7-AB5A-10EE-79C6-E27B179767FC}"/>
              </a:ext>
            </a:extLst>
          </p:cNvPr>
          <p:cNvSpPr/>
          <p:nvPr/>
        </p:nvSpPr>
        <p:spPr>
          <a:xfrm>
            <a:off x="423823" y="2519340"/>
            <a:ext cx="6978463" cy="1524000"/>
          </a:xfrm>
          <a:custGeom>
            <a:avLst/>
            <a:gdLst>
              <a:gd name="connsiteX0" fmla="*/ 0 w 6978463"/>
              <a:gd name="connsiteY0" fmla="*/ 0 h 1524000"/>
              <a:gd name="connsiteX1" fmla="*/ 697846 w 6978463"/>
              <a:gd name="connsiteY1" fmla="*/ 0 h 1524000"/>
              <a:gd name="connsiteX2" fmla="*/ 1325908 w 6978463"/>
              <a:gd name="connsiteY2" fmla="*/ 0 h 1524000"/>
              <a:gd name="connsiteX3" fmla="*/ 1814400 w 6978463"/>
              <a:gd name="connsiteY3" fmla="*/ 0 h 1524000"/>
              <a:gd name="connsiteX4" fmla="*/ 2582031 w 6978463"/>
              <a:gd name="connsiteY4" fmla="*/ 0 h 1524000"/>
              <a:gd name="connsiteX5" fmla="*/ 3070524 w 6978463"/>
              <a:gd name="connsiteY5" fmla="*/ 0 h 1524000"/>
              <a:gd name="connsiteX6" fmla="*/ 3698585 w 6978463"/>
              <a:gd name="connsiteY6" fmla="*/ 0 h 1524000"/>
              <a:gd name="connsiteX7" fmla="*/ 4536001 w 6978463"/>
              <a:gd name="connsiteY7" fmla="*/ 0 h 1524000"/>
              <a:gd name="connsiteX8" fmla="*/ 5024493 w 6978463"/>
              <a:gd name="connsiteY8" fmla="*/ 0 h 1524000"/>
              <a:gd name="connsiteX9" fmla="*/ 5861909 w 6978463"/>
              <a:gd name="connsiteY9" fmla="*/ 0 h 1524000"/>
              <a:gd name="connsiteX10" fmla="*/ 6978463 w 6978463"/>
              <a:gd name="connsiteY10" fmla="*/ 0 h 1524000"/>
              <a:gd name="connsiteX11" fmla="*/ 6978463 w 6978463"/>
              <a:gd name="connsiteY11" fmla="*/ 523240 h 1524000"/>
              <a:gd name="connsiteX12" fmla="*/ 6978463 w 6978463"/>
              <a:gd name="connsiteY12" fmla="*/ 1061720 h 1524000"/>
              <a:gd name="connsiteX13" fmla="*/ 6978463 w 6978463"/>
              <a:gd name="connsiteY13" fmla="*/ 1524000 h 1524000"/>
              <a:gd name="connsiteX14" fmla="*/ 6141047 w 6978463"/>
              <a:gd name="connsiteY14" fmla="*/ 1524000 h 1524000"/>
              <a:gd name="connsiteX15" fmla="*/ 5443201 w 6978463"/>
              <a:gd name="connsiteY15" fmla="*/ 1524000 h 1524000"/>
              <a:gd name="connsiteX16" fmla="*/ 4815139 w 6978463"/>
              <a:gd name="connsiteY16" fmla="*/ 1524000 h 1524000"/>
              <a:gd name="connsiteX17" fmla="*/ 4326647 w 6978463"/>
              <a:gd name="connsiteY17" fmla="*/ 1524000 h 1524000"/>
              <a:gd name="connsiteX18" fmla="*/ 3489231 w 6978463"/>
              <a:gd name="connsiteY18" fmla="*/ 1524000 h 1524000"/>
              <a:gd name="connsiteX19" fmla="*/ 3000739 w 6978463"/>
              <a:gd name="connsiteY19" fmla="*/ 1524000 h 1524000"/>
              <a:gd name="connsiteX20" fmla="*/ 2302893 w 6978463"/>
              <a:gd name="connsiteY20" fmla="*/ 1524000 h 1524000"/>
              <a:gd name="connsiteX21" fmla="*/ 1535262 w 6978463"/>
              <a:gd name="connsiteY21" fmla="*/ 1524000 h 1524000"/>
              <a:gd name="connsiteX22" fmla="*/ 1046769 w 6978463"/>
              <a:gd name="connsiteY22" fmla="*/ 1524000 h 1524000"/>
              <a:gd name="connsiteX23" fmla="*/ 0 w 6978463"/>
              <a:gd name="connsiteY23" fmla="*/ 1524000 h 1524000"/>
              <a:gd name="connsiteX24" fmla="*/ 0 w 6978463"/>
              <a:gd name="connsiteY24" fmla="*/ 1046480 h 1524000"/>
              <a:gd name="connsiteX25" fmla="*/ 0 w 6978463"/>
              <a:gd name="connsiteY25" fmla="*/ 523240 h 1524000"/>
              <a:gd name="connsiteX26" fmla="*/ 0 w 6978463"/>
              <a:gd name="connsiteY26"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78463" h="1524000" extrusionOk="0">
                <a:moveTo>
                  <a:pt x="0" y="0"/>
                </a:moveTo>
                <a:cubicBezTo>
                  <a:pt x="285968" y="-3322"/>
                  <a:pt x="483770" y="22585"/>
                  <a:pt x="697846" y="0"/>
                </a:cubicBezTo>
                <a:cubicBezTo>
                  <a:pt x="911922" y="-22585"/>
                  <a:pt x="1063833" y="-3572"/>
                  <a:pt x="1325908" y="0"/>
                </a:cubicBezTo>
                <a:cubicBezTo>
                  <a:pt x="1587983" y="3572"/>
                  <a:pt x="1614088" y="3963"/>
                  <a:pt x="1814400" y="0"/>
                </a:cubicBezTo>
                <a:cubicBezTo>
                  <a:pt x="2014712" y="-3963"/>
                  <a:pt x="2374996" y="35416"/>
                  <a:pt x="2582031" y="0"/>
                </a:cubicBezTo>
                <a:cubicBezTo>
                  <a:pt x="2789066" y="-35416"/>
                  <a:pt x="2856899" y="18676"/>
                  <a:pt x="3070524" y="0"/>
                </a:cubicBezTo>
                <a:cubicBezTo>
                  <a:pt x="3284149" y="-18676"/>
                  <a:pt x="3524360" y="6421"/>
                  <a:pt x="3698585" y="0"/>
                </a:cubicBezTo>
                <a:cubicBezTo>
                  <a:pt x="3872810" y="-6421"/>
                  <a:pt x="4287554" y="-32115"/>
                  <a:pt x="4536001" y="0"/>
                </a:cubicBezTo>
                <a:cubicBezTo>
                  <a:pt x="4784448" y="32115"/>
                  <a:pt x="4874903" y="-17988"/>
                  <a:pt x="5024493" y="0"/>
                </a:cubicBezTo>
                <a:cubicBezTo>
                  <a:pt x="5174083" y="17988"/>
                  <a:pt x="5483505" y="24735"/>
                  <a:pt x="5861909" y="0"/>
                </a:cubicBezTo>
                <a:cubicBezTo>
                  <a:pt x="6240313" y="-24735"/>
                  <a:pt x="6540745" y="21787"/>
                  <a:pt x="6978463" y="0"/>
                </a:cubicBezTo>
                <a:cubicBezTo>
                  <a:pt x="6964420" y="202176"/>
                  <a:pt x="7002014" y="283716"/>
                  <a:pt x="6978463" y="523240"/>
                </a:cubicBezTo>
                <a:cubicBezTo>
                  <a:pt x="6954912" y="762764"/>
                  <a:pt x="6967277" y="803729"/>
                  <a:pt x="6978463" y="1061720"/>
                </a:cubicBezTo>
                <a:cubicBezTo>
                  <a:pt x="6989649" y="1319711"/>
                  <a:pt x="6994642" y="1430666"/>
                  <a:pt x="6978463" y="1524000"/>
                </a:cubicBezTo>
                <a:cubicBezTo>
                  <a:pt x="6714973" y="1542194"/>
                  <a:pt x="6455283" y="1507225"/>
                  <a:pt x="6141047" y="1524000"/>
                </a:cubicBezTo>
                <a:cubicBezTo>
                  <a:pt x="5826811" y="1540775"/>
                  <a:pt x="5787842" y="1553515"/>
                  <a:pt x="5443201" y="1524000"/>
                </a:cubicBezTo>
                <a:cubicBezTo>
                  <a:pt x="5098560" y="1494485"/>
                  <a:pt x="4973911" y="1555129"/>
                  <a:pt x="4815139" y="1524000"/>
                </a:cubicBezTo>
                <a:cubicBezTo>
                  <a:pt x="4656367" y="1492871"/>
                  <a:pt x="4488026" y="1532622"/>
                  <a:pt x="4326647" y="1524000"/>
                </a:cubicBezTo>
                <a:cubicBezTo>
                  <a:pt x="4165268" y="1515378"/>
                  <a:pt x="3816063" y="1540460"/>
                  <a:pt x="3489231" y="1524000"/>
                </a:cubicBezTo>
                <a:cubicBezTo>
                  <a:pt x="3162399" y="1507540"/>
                  <a:pt x="3129120" y="1534690"/>
                  <a:pt x="3000739" y="1524000"/>
                </a:cubicBezTo>
                <a:cubicBezTo>
                  <a:pt x="2872358" y="1513310"/>
                  <a:pt x="2625377" y="1548181"/>
                  <a:pt x="2302893" y="1524000"/>
                </a:cubicBezTo>
                <a:cubicBezTo>
                  <a:pt x="1980409" y="1499819"/>
                  <a:pt x="1882391" y="1510708"/>
                  <a:pt x="1535262" y="1524000"/>
                </a:cubicBezTo>
                <a:cubicBezTo>
                  <a:pt x="1188133" y="1537292"/>
                  <a:pt x="1156584" y="1500810"/>
                  <a:pt x="1046769" y="1524000"/>
                </a:cubicBezTo>
                <a:cubicBezTo>
                  <a:pt x="936954" y="1547190"/>
                  <a:pt x="256677" y="1506168"/>
                  <a:pt x="0" y="1524000"/>
                </a:cubicBezTo>
                <a:cubicBezTo>
                  <a:pt x="-18253" y="1348876"/>
                  <a:pt x="2226" y="1184481"/>
                  <a:pt x="0" y="1046480"/>
                </a:cubicBezTo>
                <a:cubicBezTo>
                  <a:pt x="-2226" y="908479"/>
                  <a:pt x="20691" y="644087"/>
                  <a:pt x="0" y="523240"/>
                </a:cubicBezTo>
                <a:cubicBezTo>
                  <a:pt x="-20691" y="402393"/>
                  <a:pt x="-2609" y="122048"/>
                  <a:pt x="0" y="0"/>
                </a:cubicBezTo>
                <a:close/>
              </a:path>
            </a:pathLst>
          </a:custGeom>
          <a:noFill/>
          <a:ln>
            <a:extLst>
              <a:ext uri="{C807C97D-BFC1-408E-A445-0C87EB9F89A2}">
                <ask:lineSketchStyleProps xmlns:ask="http://schemas.microsoft.com/office/drawing/2018/sketchyshapes" sd="4105244310">
                  <a:prstGeom prst="rect">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Прямоугольник 19">
            <a:extLst>
              <a:ext uri="{FF2B5EF4-FFF2-40B4-BE49-F238E27FC236}">
                <a16:creationId xmlns:a16="http://schemas.microsoft.com/office/drawing/2014/main" id="{F4A3C377-9D83-9A3B-86F8-B4C043EC6C11}"/>
              </a:ext>
            </a:extLst>
          </p:cNvPr>
          <p:cNvSpPr/>
          <p:nvPr/>
        </p:nvSpPr>
        <p:spPr>
          <a:xfrm>
            <a:off x="425940" y="4330574"/>
            <a:ext cx="11342238" cy="2303566"/>
          </a:xfrm>
          <a:custGeom>
            <a:avLst/>
            <a:gdLst>
              <a:gd name="connsiteX0" fmla="*/ 0 w 11342238"/>
              <a:gd name="connsiteY0" fmla="*/ 0 h 2303566"/>
              <a:gd name="connsiteX1" fmla="*/ 667190 w 11342238"/>
              <a:gd name="connsiteY1" fmla="*/ 0 h 2303566"/>
              <a:gd name="connsiteX2" fmla="*/ 1220959 w 11342238"/>
              <a:gd name="connsiteY2" fmla="*/ 0 h 2303566"/>
              <a:gd name="connsiteX3" fmla="*/ 1547882 w 11342238"/>
              <a:gd name="connsiteY3" fmla="*/ 0 h 2303566"/>
              <a:gd name="connsiteX4" fmla="*/ 2328495 w 11342238"/>
              <a:gd name="connsiteY4" fmla="*/ 0 h 2303566"/>
              <a:gd name="connsiteX5" fmla="*/ 2655418 w 11342238"/>
              <a:gd name="connsiteY5" fmla="*/ 0 h 2303566"/>
              <a:gd name="connsiteX6" fmla="*/ 3209186 w 11342238"/>
              <a:gd name="connsiteY6" fmla="*/ 0 h 2303566"/>
              <a:gd name="connsiteX7" fmla="*/ 4103221 w 11342238"/>
              <a:gd name="connsiteY7" fmla="*/ 0 h 2303566"/>
              <a:gd name="connsiteX8" fmla="*/ 4430145 w 11342238"/>
              <a:gd name="connsiteY8" fmla="*/ 0 h 2303566"/>
              <a:gd name="connsiteX9" fmla="*/ 5324180 w 11342238"/>
              <a:gd name="connsiteY9" fmla="*/ 0 h 2303566"/>
              <a:gd name="connsiteX10" fmla="*/ 5991370 w 11342238"/>
              <a:gd name="connsiteY10" fmla="*/ 0 h 2303566"/>
              <a:gd name="connsiteX11" fmla="*/ 6771983 w 11342238"/>
              <a:gd name="connsiteY11" fmla="*/ 0 h 2303566"/>
              <a:gd name="connsiteX12" fmla="*/ 7666019 w 11342238"/>
              <a:gd name="connsiteY12" fmla="*/ 0 h 2303566"/>
              <a:gd name="connsiteX13" fmla="*/ 8333209 w 11342238"/>
              <a:gd name="connsiteY13" fmla="*/ 0 h 2303566"/>
              <a:gd name="connsiteX14" fmla="*/ 9000399 w 11342238"/>
              <a:gd name="connsiteY14" fmla="*/ 0 h 2303566"/>
              <a:gd name="connsiteX15" fmla="*/ 9440745 w 11342238"/>
              <a:gd name="connsiteY15" fmla="*/ 0 h 2303566"/>
              <a:gd name="connsiteX16" fmla="*/ 9881091 w 11342238"/>
              <a:gd name="connsiteY16" fmla="*/ 0 h 2303566"/>
              <a:gd name="connsiteX17" fmla="*/ 10321437 w 11342238"/>
              <a:gd name="connsiteY17" fmla="*/ 0 h 2303566"/>
              <a:gd name="connsiteX18" fmla="*/ 11342238 w 11342238"/>
              <a:gd name="connsiteY18" fmla="*/ 0 h 2303566"/>
              <a:gd name="connsiteX19" fmla="*/ 11342238 w 11342238"/>
              <a:gd name="connsiteY19" fmla="*/ 552856 h 2303566"/>
              <a:gd name="connsiteX20" fmla="*/ 11342238 w 11342238"/>
              <a:gd name="connsiteY20" fmla="*/ 1082676 h 2303566"/>
              <a:gd name="connsiteX21" fmla="*/ 11342238 w 11342238"/>
              <a:gd name="connsiteY21" fmla="*/ 1612496 h 2303566"/>
              <a:gd name="connsiteX22" fmla="*/ 11342238 w 11342238"/>
              <a:gd name="connsiteY22" fmla="*/ 2303566 h 2303566"/>
              <a:gd name="connsiteX23" fmla="*/ 10675048 w 11342238"/>
              <a:gd name="connsiteY23" fmla="*/ 2303566 h 2303566"/>
              <a:gd name="connsiteX24" fmla="*/ 10234702 w 11342238"/>
              <a:gd name="connsiteY24" fmla="*/ 2303566 h 2303566"/>
              <a:gd name="connsiteX25" fmla="*/ 9794356 w 11342238"/>
              <a:gd name="connsiteY25" fmla="*/ 2303566 h 2303566"/>
              <a:gd name="connsiteX26" fmla="*/ 9127166 w 11342238"/>
              <a:gd name="connsiteY26" fmla="*/ 2303566 h 2303566"/>
              <a:gd name="connsiteX27" fmla="*/ 8800242 w 11342238"/>
              <a:gd name="connsiteY27" fmla="*/ 2303566 h 2303566"/>
              <a:gd name="connsiteX28" fmla="*/ 8246474 w 11342238"/>
              <a:gd name="connsiteY28" fmla="*/ 2303566 h 2303566"/>
              <a:gd name="connsiteX29" fmla="*/ 7352439 w 11342238"/>
              <a:gd name="connsiteY29" fmla="*/ 2303566 h 2303566"/>
              <a:gd name="connsiteX30" fmla="*/ 6685249 w 11342238"/>
              <a:gd name="connsiteY30" fmla="*/ 2303566 h 2303566"/>
              <a:gd name="connsiteX31" fmla="*/ 6131480 w 11342238"/>
              <a:gd name="connsiteY31" fmla="*/ 2303566 h 2303566"/>
              <a:gd name="connsiteX32" fmla="*/ 5464290 w 11342238"/>
              <a:gd name="connsiteY32" fmla="*/ 2303566 h 2303566"/>
              <a:gd name="connsiteX33" fmla="*/ 4910522 w 11342238"/>
              <a:gd name="connsiteY33" fmla="*/ 2303566 h 2303566"/>
              <a:gd name="connsiteX34" fmla="*/ 4129909 w 11342238"/>
              <a:gd name="connsiteY34" fmla="*/ 2303566 h 2303566"/>
              <a:gd name="connsiteX35" fmla="*/ 3462719 w 11342238"/>
              <a:gd name="connsiteY35" fmla="*/ 2303566 h 2303566"/>
              <a:gd name="connsiteX36" fmla="*/ 2682106 w 11342238"/>
              <a:gd name="connsiteY36" fmla="*/ 2303566 h 2303566"/>
              <a:gd name="connsiteX37" fmla="*/ 2128338 w 11342238"/>
              <a:gd name="connsiteY37" fmla="*/ 2303566 h 2303566"/>
              <a:gd name="connsiteX38" fmla="*/ 1461147 w 11342238"/>
              <a:gd name="connsiteY38" fmla="*/ 2303566 h 2303566"/>
              <a:gd name="connsiteX39" fmla="*/ 1020801 w 11342238"/>
              <a:gd name="connsiteY39" fmla="*/ 2303566 h 2303566"/>
              <a:gd name="connsiteX40" fmla="*/ 0 w 11342238"/>
              <a:gd name="connsiteY40" fmla="*/ 2303566 h 2303566"/>
              <a:gd name="connsiteX41" fmla="*/ 0 w 11342238"/>
              <a:gd name="connsiteY41" fmla="*/ 1681603 h 2303566"/>
              <a:gd name="connsiteX42" fmla="*/ 0 w 11342238"/>
              <a:gd name="connsiteY42" fmla="*/ 1128747 h 2303566"/>
              <a:gd name="connsiteX43" fmla="*/ 0 w 11342238"/>
              <a:gd name="connsiteY43" fmla="*/ 552856 h 2303566"/>
              <a:gd name="connsiteX44" fmla="*/ 0 w 11342238"/>
              <a:gd name="connsiteY44" fmla="*/ 0 h 230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42238" h="2303566" extrusionOk="0">
                <a:moveTo>
                  <a:pt x="0" y="0"/>
                </a:moveTo>
                <a:cubicBezTo>
                  <a:pt x="269667" y="-28988"/>
                  <a:pt x="389003" y="20857"/>
                  <a:pt x="667190" y="0"/>
                </a:cubicBezTo>
                <a:cubicBezTo>
                  <a:pt x="945377" y="-20857"/>
                  <a:pt x="1081734" y="18413"/>
                  <a:pt x="1220959" y="0"/>
                </a:cubicBezTo>
                <a:cubicBezTo>
                  <a:pt x="1360184" y="-18413"/>
                  <a:pt x="1473953" y="-5690"/>
                  <a:pt x="1547882" y="0"/>
                </a:cubicBezTo>
                <a:cubicBezTo>
                  <a:pt x="1621811" y="5690"/>
                  <a:pt x="2100639" y="3043"/>
                  <a:pt x="2328495" y="0"/>
                </a:cubicBezTo>
                <a:cubicBezTo>
                  <a:pt x="2556351" y="-3043"/>
                  <a:pt x="2588036" y="-5116"/>
                  <a:pt x="2655418" y="0"/>
                </a:cubicBezTo>
                <a:cubicBezTo>
                  <a:pt x="2722800" y="5116"/>
                  <a:pt x="2969770" y="-21454"/>
                  <a:pt x="3209186" y="0"/>
                </a:cubicBezTo>
                <a:cubicBezTo>
                  <a:pt x="3448602" y="21454"/>
                  <a:pt x="3687470" y="35897"/>
                  <a:pt x="4103221" y="0"/>
                </a:cubicBezTo>
                <a:cubicBezTo>
                  <a:pt x="4518972" y="-35897"/>
                  <a:pt x="4323535" y="-16045"/>
                  <a:pt x="4430145" y="0"/>
                </a:cubicBezTo>
                <a:cubicBezTo>
                  <a:pt x="4536755" y="16045"/>
                  <a:pt x="5054396" y="-28162"/>
                  <a:pt x="5324180" y="0"/>
                </a:cubicBezTo>
                <a:cubicBezTo>
                  <a:pt x="5593964" y="28162"/>
                  <a:pt x="5816583" y="-14218"/>
                  <a:pt x="5991370" y="0"/>
                </a:cubicBezTo>
                <a:cubicBezTo>
                  <a:pt x="6166157" y="14218"/>
                  <a:pt x="6536567" y="-25120"/>
                  <a:pt x="6771983" y="0"/>
                </a:cubicBezTo>
                <a:cubicBezTo>
                  <a:pt x="7007399" y="25120"/>
                  <a:pt x="7340980" y="14239"/>
                  <a:pt x="7666019" y="0"/>
                </a:cubicBezTo>
                <a:cubicBezTo>
                  <a:pt x="7991058" y="-14239"/>
                  <a:pt x="8194732" y="17720"/>
                  <a:pt x="8333209" y="0"/>
                </a:cubicBezTo>
                <a:cubicBezTo>
                  <a:pt x="8471686" y="-17720"/>
                  <a:pt x="8791983" y="14472"/>
                  <a:pt x="9000399" y="0"/>
                </a:cubicBezTo>
                <a:cubicBezTo>
                  <a:pt x="9208815" y="-14472"/>
                  <a:pt x="9309123" y="-21840"/>
                  <a:pt x="9440745" y="0"/>
                </a:cubicBezTo>
                <a:cubicBezTo>
                  <a:pt x="9572367" y="21840"/>
                  <a:pt x="9779278" y="11923"/>
                  <a:pt x="9881091" y="0"/>
                </a:cubicBezTo>
                <a:cubicBezTo>
                  <a:pt x="9982904" y="-11923"/>
                  <a:pt x="10227092" y="-19814"/>
                  <a:pt x="10321437" y="0"/>
                </a:cubicBezTo>
                <a:cubicBezTo>
                  <a:pt x="10415782" y="19814"/>
                  <a:pt x="10864986" y="19261"/>
                  <a:pt x="11342238" y="0"/>
                </a:cubicBezTo>
                <a:cubicBezTo>
                  <a:pt x="11315825" y="269942"/>
                  <a:pt x="11349601" y="433100"/>
                  <a:pt x="11342238" y="552856"/>
                </a:cubicBezTo>
                <a:cubicBezTo>
                  <a:pt x="11334875" y="672612"/>
                  <a:pt x="11348008" y="833576"/>
                  <a:pt x="11342238" y="1082676"/>
                </a:cubicBezTo>
                <a:cubicBezTo>
                  <a:pt x="11336468" y="1331776"/>
                  <a:pt x="11353291" y="1430006"/>
                  <a:pt x="11342238" y="1612496"/>
                </a:cubicBezTo>
                <a:cubicBezTo>
                  <a:pt x="11331185" y="1794986"/>
                  <a:pt x="11353921" y="1978721"/>
                  <a:pt x="11342238" y="2303566"/>
                </a:cubicBezTo>
                <a:cubicBezTo>
                  <a:pt x="11198737" y="2329295"/>
                  <a:pt x="10971461" y="2275294"/>
                  <a:pt x="10675048" y="2303566"/>
                </a:cubicBezTo>
                <a:cubicBezTo>
                  <a:pt x="10378635" y="2331839"/>
                  <a:pt x="10327226" y="2312008"/>
                  <a:pt x="10234702" y="2303566"/>
                </a:cubicBezTo>
                <a:cubicBezTo>
                  <a:pt x="10142178" y="2295124"/>
                  <a:pt x="10011112" y="2301435"/>
                  <a:pt x="9794356" y="2303566"/>
                </a:cubicBezTo>
                <a:cubicBezTo>
                  <a:pt x="9577600" y="2305697"/>
                  <a:pt x="9356400" y="2310296"/>
                  <a:pt x="9127166" y="2303566"/>
                </a:cubicBezTo>
                <a:cubicBezTo>
                  <a:pt x="8897932" y="2296837"/>
                  <a:pt x="8961517" y="2318458"/>
                  <a:pt x="8800242" y="2303566"/>
                </a:cubicBezTo>
                <a:cubicBezTo>
                  <a:pt x="8638967" y="2288674"/>
                  <a:pt x="8468046" y="2279160"/>
                  <a:pt x="8246474" y="2303566"/>
                </a:cubicBezTo>
                <a:cubicBezTo>
                  <a:pt x="8024902" y="2327972"/>
                  <a:pt x="7578296" y="2294846"/>
                  <a:pt x="7352439" y="2303566"/>
                </a:cubicBezTo>
                <a:cubicBezTo>
                  <a:pt x="7126583" y="2312286"/>
                  <a:pt x="6858254" y="2323274"/>
                  <a:pt x="6685249" y="2303566"/>
                </a:cubicBezTo>
                <a:cubicBezTo>
                  <a:pt x="6512244" y="2283859"/>
                  <a:pt x="6364655" y="2276014"/>
                  <a:pt x="6131480" y="2303566"/>
                </a:cubicBezTo>
                <a:cubicBezTo>
                  <a:pt x="5898305" y="2331118"/>
                  <a:pt x="5655745" y="2317444"/>
                  <a:pt x="5464290" y="2303566"/>
                </a:cubicBezTo>
                <a:cubicBezTo>
                  <a:pt x="5272835" y="2289689"/>
                  <a:pt x="5156535" y="2288374"/>
                  <a:pt x="4910522" y="2303566"/>
                </a:cubicBezTo>
                <a:cubicBezTo>
                  <a:pt x="4664509" y="2318758"/>
                  <a:pt x="4440450" y="2282365"/>
                  <a:pt x="4129909" y="2303566"/>
                </a:cubicBezTo>
                <a:cubicBezTo>
                  <a:pt x="3819368" y="2324767"/>
                  <a:pt x="3774282" y="2296485"/>
                  <a:pt x="3462719" y="2303566"/>
                </a:cubicBezTo>
                <a:cubicBezTo>
                  <a:pt x="3151156" y="2310648"/>
                  <a:pt x="3033125" y="2317272"/>
                  <a:pt x="2682106" y="2303566"/>
                </a:cubicBezTo>
                <a:cubicBezTo>
                  <a:pt x="2331087" y="2289860"/>
                  <a:pt x="2292689" y="2319428"/>
                  <a:pt x="2128338" y="2303566"/>
                </a:cubicBezTo>
                <a:cubicBezTo>
                  <a:pt x="1963987" y="2287704"/>
                  <a:pt x="1630624" y="2308202"/>
                  <a:pt x="1461147" y="2303566"/>
                </a:cubicBezTo>
                <a:cubicBezTo>
                  <a:pt x="1291670" y="2298930"/>
                  <a:pt x="1195429" y="2290115"/>
                  <a:pt x="1020801" y="2303566"/>
                </a:cubicBezTo>
                <a:cubicBezTo>
                  <a:pt x="846173" y="2317017"/>
                  <a:pt x="301721" y="2260459"/>
                  <a:pt x="0" y="2303566"/>
                </a:cubicBezTo>
                <a:cubicBezTo>
                  <a:pt x="13487" y="2133242"/>
                  <a:pt x="-29822" y="1817030"/>
                  <a:pt x="0" y="1681603"/>
                </a:cubicBezTo>
                <a:cubicBezTo>
                  <a:pt x="29822" y="1546176"/>
                  <a:pt x="-5899" y="1258281"/>
                  <a:pt x="0" y="1128747"/>
                </a:cubicBezTo>
                <a:cubicBezTo>
                  <a:pt x="5899" y="999213"/>
                  <a:pt x="11729" y="749462"/>
                  <a:pt x="0" y="552856"/>
                </a:cubicBezTo>
                <a:cubicBezTo>
                  <a:pt x="-11729" y="356250"/>
                  <a:pt x="-26541" y="257355"/>
                  <a:pt x="0" y="0"/>
                </a:cubicBezTo>
                <a:close/>
              </a:path>
            </a:pathLst>
          </a:custGeom>
          <a:noFill/>
          <a:ln>
            <a:extLst>
              <a:ext uri="{C807C97D-BFC1-408E-A445-0C87EB9F89A2}">
                <ask:lineSketchStyleProps xmlns:ask="http://schemas.microsoft.com/office/drawing/2018/sketchyshapes" sd="4105244310">
                  <a:prstGeom prst="rect">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4" name="Прямоугольник 23">
            <a:extLst>
              <a:ext uri="{FF2B5EF4-FFF2-40B4-BE49-F238E27FC236}">
                <a16:creationId xmlns:a16="http://schemas.microsoft.com/office/drawing/2014/main" id="{9B6816CE-27FB-B0A4-24F4-7D3566B34FE6}"/>
              </a:ext>
            </a:extLst>
          </p:cNvPr>
          <p:cNvSpPr/>
          <p:nvPr/>
        </p:nvSpPr>
        <p:spPr>
          <a:xfrm>
            <a:off x="7590460" y="2519340"/>
            <a:ext cx="4177717" cy="1562534"/>
          </a:xfrm>
          <a:custGeom>
            <a:avLst/>
            <a:gdLst>
              <a:gd name="connsiteX0" fmla="*/ 0 w 4177717"/>
              <a:gd name="connsiteY0" fmla="*/ 0 h 1562534"/>
              <a:gd name="connsiteX1" fmla="*/ 696286 w 4177717"/>
              <a:gd name="connsiteY1" fmla="*/ 0 h 1562534"/>
              <a:gd name="connsiteX2" fmla="*/ 1350795 w 4177717"/>
              <a:gd name="connsiteY2" fmla="*/ 0 h 1562534"/>
              <a:gd name="connsiteX3" fmla="*/ 1921750 w 4177717"/>
              <a:gd name="connsiteY3" fmla="*/ 0 h 1562534"/>
              <a:gd name="connsiteX4" fmla="*/ 2659813 w 4177717"/>
              <a:gd name="connsiteY4" fmla="*/ 0 h 1562534"/>
              <a:gd name="connsiteX5" fmla="*/ 3230768 w 4177717"/>
              <a:gd name="connsiteY5" fmla="*/ 0 h 1562534"/>
              <a:gd name="connsiteX6" fmla="*/ 4177717 w 4177717"/>
              <a:gd name="connsiteY6" fmla="*/ 0 h 1562534"/>
              <a:gd name="connsiteX7" fmla="*/ 4177717 w 4177717"/>
              <a:gd name="connsiteY7" fmla="*/ 552095 h 1562534"/>
              <a:gd name="connsiteX8" fmla="*/ 4177717 w 4177717"/>
              <a:gd name="connsiteY8" fmla="*/ 1088565 h 1562534"/>
              <a:gd name="connsiteX9" fmla="*/ 4177717 w 4177717"/>
              <a:gd name="connsiteY9" fmla="*/ 1562534 h 1562534"/>
              <a:gd name="connsiteX10" fmla="*/ 3397876 w 4177717"/>
              <a:gd name="connsiteY10" fmla="*/ 1562534 h 1562534"/>
              <a:gd name="connsiteX11" fmla="*/ 2618036 w 4177717"/>
              <a:gd name="connsiteY11" fmla="*/ 1562534 h 1562534"/>
              <a:gd name="connsiteX12" fmla="*/ 2047081 w 4177717"/>
              <a:gd name="connsiteY12" fmla="*/ 1562534 h 1562534"/>
              <a:gd name="connsiteX13" fmla="*/ 1350795 w 4177717"/>
              <a:gd name="connsiteY13" fmla="*/ 1562534 h 1562534"/>
              <a:gd name="connsiteX14" fmla="*/ 0 w 4177717"/>
              <a:gd name="connsiteY14" fmla="*/ 1562534 h 1562534"/>
              <a:gd name="connsiteX15" fmla="*/ 0 w 4177717"/>
              <a:gd name="connsiteY15" fmla="*/ 1041689 h 1562534"/>
              <a:gd name="connsiteX16" fmla="*/ 0 w 4177717"/>
              <a:gd name="connsiteY16" fmla="*/ 489594 h 1562534"/>
              <a:gd name="connsiteX17" fmla="*/ 0 w 4177717"/>
              <a:gd name="connsiteY17" fmla="*/ 0 h 156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7717" h="1562534" extrusionOk="0">
                <a:moveTo>
                  <a:pt x="0" y="0"/>
                </a:moveTo>
                <a:cubicBezTo>
                  <a:pt x="273437" y="-30288"/>
                  <a:pt x="478611" y="32009"/>
                  <a:pt x="696286" y="0"/>
                </a:cubicBezTo>
                <a:cubicBezTo>
                  <a:pt x="913961" y="-32009"/>
                  <a:pt x="1048229" y="28881"/>
                  <a:pt x="1350795" y="0"/>
                </a:cubicBezTo>
                <a:cubicBezTo>
                  <a:pt x="1653361" y="-28881"/>
                  <a:pt x="1715574" y="361"/>
                  <a:pt x="1921750" y="0"/>
                </a:cubicBezTo>
                <a:cubicBezTo>
                  <a:pt x="2127927" y="-361"/>
                  <a:pt x="2339649" y="-29411"/>
                  <a:pt x="2659813" y="0"/>
                </a:cubicBezTo>
                <a:cubicBezTo>
                  <a:pt x="2979977" y="29411"/>
                  <a:pt x="3009717" y="28050"/>
                  <a:pt x="3230768" y="0"/>
                </a:cubicBezTo>
                <a:cubicBezTo>
                  <a:pt x="3451820" y="-28050"/>
                  <a:pt x="3840876" y="37110"/>
                  <a:pt x="4177717" y="0"/>
                </a:cubicBezTo>
                <a:cubicBezTo>
                  <a:pt x="4162613" y="142811"/>
                  <a:pt x="4175930" y="438925"/>
                  <a:pt x="4177717" y="552095"/>
                </a:cubicBezTo>
                <a:cubicBezTo>
                  <a:pt x="4179504" y="665265"/>
                  <a:pt x="4171816" y="889113"/>
                  <a:pt x="4177717" y="1088565"/>
                </a:cubicBezTo>
                <a:cubicBezTo>
                  <a:pt x="4183619" y="1288017"/>
                  <a:pt x="4193017" y="1369593"/>
                  <a:pt x="4177717" y="1562534"/>
                </a:cubicBezTo>
                <a:cubicBezTo>
                  <a:pt x="3950790" y="1525413"/>
                  <a:pt x="3719515" y="1568277"/>
                  <a:pt x="3397876" y="1562534"/>
                </a:cubicBezTo>
                <a:cubicBezTo>
                  <a:pt x="3076237" y="1556791"/>
                  <a:pt x="2842061" y="1586507"/>
                  <a:pt x="2618036" y="1562534"/>
                </a:cubicBezTo>
                <a:cubicBezTo>
                  <a:pt x="2394011" y="1538561"/>
                  <a:pt x="2302945" y="1565997"/>
                  <a:pt x="2047081" y="1562534"/>
                </a:cubicBezTo>
                <a:cubicBezTo>
                  <a:pt x="1791218" y="1559071"/>
                  <a:pt x="1639081" y="1561923"/>
                  <a:pt x="1350795" y="1562534"/>
                </a:cubicBezTo>
                <a:cubicBezTo>
                  <a:pt x="1062509" y="1563145"/>
                  <a:pt x="515495" y="1592583"/>
                  <a:pt x="0" y="1562534"/>
                </a:cubicBezTo>
                <a:cubicBezTo>
                  <a:pt x="-5923" y="1426190"/>
                  <a:pt x="-9361" y="1185324"/>
                  <a:pt x="0" y="1041689"/>
                </a:cubicBezTo>
                <a:cubicBezTo>
                  <a:pt x="9361" y="898055"/>
                  <a:pt x="3266" y="695846"/>
                  <a:pt x="0" y="489594"/>
                </a:cubicBezTo>
                <a:cubicBezTo>
                  <a:pt x="-3266" y="283342"/>
                  <a:pt x="2349" y="223520"/>
                  <a:pt x="0" y="0"/>
                </a:cubicBezTo>
                <a:close/>
              </a:path>
            </a:pathLst>
          </a:custGeom>
          <a:noFill/>
          <a:ln>
            <a:extLst>
              <a:ext uri="{C807C97D-BFC1-408E-A445-0C87EB9F89A2}">
                <ask:lineSketchStyleProps xmlns:ask="http://schemas.microsoft.com/office/drawing/2018/sketchyshapes" sd="4105244310">
                  <a:prstGeom prst="rect">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271381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330793" y="1256329"/>
            <a:ext cx="11703891" cy="971495"/>
          </a:xfrm>
        </p:spPr>
        <p:txBody>
          <a:bodyPr>
            <a:noAutofit/>
          </a:bodyPr>
          <a:lstStyle/>
          <a:p>
            <a:pPr algn="ct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Процедура проведення земельних аукціонів</a:t>
            </a:r>
          </a:p>
        </p:txBody>
      </p:sp>
      <p:grpSp>
        <p:nvGrpSpPr>
          <p:cNvPr id="2" name="Группа 1">
            <a:extLst>
              <a:ext uri="{FF2B5EF4-FFF2-40B4-BE49-F238E27FC236}">
                <a16:creationId xmlns:a16="http://schemas.microsoft.com/office/drawing/2014/main" id="{51583293-4DAC-DAF3-B0E2-6A62210DF909}"/>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7042EAB4-C09B-9D4F-762E-566400A1BC9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7A738F4E-378E-636E-5539-4D163A4D0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9094932F-301A-8CAF-1A21-CCECBF7F69A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8" name="TextBox 17">
            <a:extLst>
              <a:ext uri="{FF2B5EF4-FFF2-40B4-BE49-F238E27FC236}">
                <a16:creationId xmlns:a16="http://schemas.microsoft.com/office/drawing/2014/main" id="{7A402C29-9470-90A5-E507-903378F0E6DB}"/>
              </a:ext>
            </a:extLst>
          </p:cNvPr>
          <p:cNvSpPr txBox="1"/>
          <p:nvPr/>
        </p:nvSpPr>
        <p:spPr>
          <a:xfrm>
            <a:off x="723937" y="2227824"/>
            <a:ext cx="11342239" cy="4176015"/>
          </a:xfrm>
          <a:prstGeom prst="rect">
            <a:avLst/>
          </a:prstGeom>
          <a:noFill/>
        </p:spPr>
        <p:txBody>
          <a:bodyPr wrap="square">
            <a:spAutoFit/>
          </a:bodyPr>
          <a:lstStyle/>
          <a:p>
            <a:pPr marL="237061" marR="0" lvl="0" indent="-237061" algn="l" defTabSz="914400" rtl="0" eaLnBrk="1" fontAlgn="auto" latinLnBrk="0" hangingPunct="1">
              <a:lnSpc>
                <a:spcPct val="115000"/>
              </a:lnSpc>
              <a:spcBef>
                <a:spcPts val="2400"/>
              </a:spcBef>
              <a:spcAft>
                <a:spcPts val="0"/>
              </a:spcAft>
              <a:buClr>
                <a:prstClr val="black"/>
              </a:buClr>
              <a:buSzPts val="1400"/>
              <a:buFont typeface="Montserrat"/>
              <a:buChar char="●"/>
              <a:tabLst/>
              <a:defRPr/>
            </a:pPr>
            <a:r>
              <a:rPr kumimoji="0" lang="uk-UA" sz="2000" b="0" i="0" u="none" strike="noStrike" kern="1200" cap="none" spc="0" normalizeH="0" baseline="0" dirty="0">
                <a:ln>
                  <a:noFill/>
                </a:ln>
                <a:solidFill>
                  <a:prstClr val="black"/>
                </a:solidFill>
                <a:effectLst/>
                <a:uLnTx/>
                <a:uFillTx/>
                <a:latin typeface="Montserrat"/>
                <a:ea typeface="Montserrat"/>
                <a:cs typeface="Montserrat"/>
                <a:sym typeface="Montserrat"/>
              </a:rPr>
              <a:t>Продаж земельних ділянок сільськогосподарського призначення державної та комунальної власності </a:t>
            </a:r>
            <a:r>
              <a:rPr kumimoji="0" lang="uk-UA" sz="2000" b="1" i="0" u="none" strike="noStrike" kern="1200" cap="none" spc="0" normalizeH="0" baseline="0" dirty="0">
                <a:ln>
                  <a:noFill/>
                </a:ln>
                <a:solidFill>
                  <a:prstClr val="black"/>
                </a:solidFill>
                <a:effectLst/>
                <a:uLnTx/>
                <a:uFillTx/>
                <a:latin typeface="Montserrat"/>
                <a:ea typeface="Montserrat"/>
                <a:cs typeface="Montserrat"/>
                <a:sym typeface="Montserrat"/>
              </a:rPr>
              <a:t>забороняється</a:t>
            </a:r>
            <a:r>
              <a:rPr kumimoji="0" lang="uk-UA" sz="2000" b="0" i="0" u="none" strike="noStrike" kern="1200" cap="none" spc="0" normalizeH="0" baseline="0" dirty="0">
                <a:ln>
                  <a:noFill/>
                </a:ln>
                <a:solidFill>
                  <a:prstClr val="black"/>
                </a:solidFill>
                <a:effectLst/>
                <a:uLnTx/>
                <a:uFillTx/>
                <a:latin typeface="Montserrat"/>
                <a:ea typeface="Montserrat"/>
                <a:cs typeface="Montserrat"/>
                <a:sym typeface="Montserrat"/>
              </a:rPr>
              <a:t>. </a:t>
            </a:r>
            <a:r>
              <a:rPr kumimoji="0" lang="ru-RU" sz="2000" b="0" i="0" u="none" strike="noStrike" kern="1200" cap="none" spc="0" normalizeH="0" baseline="0" noProof="0" dirty="0">
                <a:ln>
                  <a:noFill/>
                </a:ln>
                <a:solidFill>
                  <a:prstClr val="black"/>
                </a:solidFill>
                <a:effectLst/>
                <a:uLnTx/>
                <a:uFillTx/>
                <a:latin typeface="Montserrat"/>
                <a:ea typeface="Montserrat"/>
                <a:cs typeface="Montserrat"/>
                <a:sym typeface="Montserrat"/>
              </a:rPr>
              <a:t>(</a:t>
            </a:r>
            <a:r>
              <a:rPr kumimoji="0" lang="ru-RU" sz="2000" b="0" i="0" u="none" strike="noStrike" kern="1200" cap="none" spc="0" normalizeH="0" baseline="0" noProof="0" dirty="0" err="1">
                <a:ln>
                  <a:noFill/>
                </a:ln>
                <a:solidFill>
                  <a:prstClr val="black"/>
                </a:solidFill>
                <a:effectLst/>
                <a:uLnTx/>
                <a:uFillTx/>
                <a:latin typeface="Montserrat"/>
                <a:ea typeface="Montserrat"/>
                <a:cs typeface="Montserrat"/>
                <a:sym typeface="Montserrat"/>
              </a:rPr>
              <a:t>кр</a:t>
            </a:r>
            <a:r>
              <a:rPr kumimoji="0" lang="uk-UA" sz="2000" b="0" i="0" u="none" strike="noStrike" kern="1200" cap="none" spc="0" normalizeH="0" baseline="0" noProof="0" dirty="0" err="1">
                <a:ln>
                  <a:noFill/>
                </a:ln>
                <a:solidFill>
                  <a:prstClr val="black"/>
                </a:solidFill>
                <a:effectLst/>
                <a:uLnTx/>
                <a:uFillTx/>
                <a:latin typeface="Montserrat"/>
                <a:ea typeface="Montserrat"/>
                <a:cs typeface="Montserrat"/>
                <a:sym typeface="Montserrat"/>
              </a:rPr>
              <a:t>ім</a:t>
            </a:r>
            <a:r>
              <a:rPr kumimoji="0" lang="uk-UA" sz="2000" b="0" i="0" u="none" strike="noStrike" kern="1200" cap="none" spc="0" normalizeH="0" baseline="0" noProof="0" dirty="0">
                <a:ln>
                  <a:noFill/>
                </a:ln>
                <a:solidFill>
                  <a:prstClr val="black"/>
                </a:solidFill>
                <a:effectLst/>
                <a:uLnTx/>
                <a:uFillTx/>
                <a:latin typeface="Montserrat"/>
                <a:ea typeface="Montserrat"/>
                <a:cs typeface="Montserrat"/>
                <a:sym typeface="Montserrat"/>
              </a:rPr>
              <a:t> права постійного користування)</a:t>
            </a:r>
            <a:endParaRPr kumimoji="0" lang="ru-RU" sz="2000" b="0" i="0" u="none" strike="noStrike" kern="1200" cap="none" spc="0" normalizeH="0" baseline="0" noProof="0" dirty="0">
              <a:ln>
                <a:noFill/>
              </a:ln>
              <a:solidFill>
                <a:prstClr val="black"/>
              </a:solidFill>
              <a:effectLst/>
              <a:uLnTx/>
              <a:uFillTx/>
              <a:latin typeface="Montserrat"/>
              <a:ea typeface="Montserrat"/>
              <a:cs typeface="Montserrat"/>
              <a:sym typeface="Montserrat"/>
            </a:endParaRPr>
          </a:p>
          <a:p>
            <a:pPr marL="237061" marR="0" lvl="0" indent="-237061" algn="l" defTabSz="914400" rtl="0" eaLnBrk="1" fontAlgn="auto" latinLnBrk="0" hangingPunct="1">
              <a:lnSpc>
                <a:spcPct val="115000"/>
              </a:lnSpc>
              <a:spcBef>
                <a:spcPts val="2400"/>
              </a:spcBef>
              <a:spcAft>
                <a:spcPts val="0"/>
              </a:spcAft>
              <a:buClr>
                <a:prstClr val="black"/>
              </a:buClr>
              <a:buSzPts val="1400"/>
              <a:buFont typeface="Montserrat"/>
              <a:buChar char="●"/>
              <a:tabLst/>
              <a:defRPr/>
            </a:pPr>
            <a:r>
              <a:rPr kumimoji="0" lang="uk-UA" sz="2000" b="0" i="0" u="none" strike="noStrike" kern="1200" cap="none" spc="0" normalizeH="0" baseline="0" dirty="0">
                <a:ln>
                  <a:noFill/>
                </a:ln>
                <a:solidFill>
                  <a:prstClr val="black"/>
                </a:solidFill>
                <a:effectLst/>
                <a:uLnTx/>
                <a:uFillTx/>
                <a:latin typeface="Montserrat"/>
                <a:ea typeface="Montserrat"/>
                <a:cs typeface="Montserrat"/>
                <a:sym typeface="Montserrat"/>
              </a:rPr>
              <a:t>Передача в оренду державних / комунальних земельних ділянок </a:t>
            </a:r>
            <a:r>
              <a:rPr kumimoji="0" lang="uk-UA" sz="2000" b="1" i="0" u="none" strike="noStrike" kern="1200" cap="none" spc="0" normalizeH="0" baseline="0" dirty="0">
                <a:ln>
                  <a:noFill/>
                </a:ln>
                <a:solidFill>
                  <a:prstClr val="black"/>
                </a:solidFill>
                <a:effectLst/>
                <a:uLnTx/>
                <a:uFillTx/>
                <a:latin typeface="Montserrat"/>
                <a:ea typeface="Montserrat"/>
                <a:cs typeface="Montserrat"/>
                <a:sym typeface="Montserrat"/>
              </a:rPr>
              <a:t>здійснюється на земельних торгах</a:t>
            </a:r>
            <a:r>
              <a:rPr kumimoji="0" lang="uk-UA" sz="2000" b="0" i="0" u="none" strike="noStrike" kern="1200" cap="none" spc="0" normalizeH="0" baseline="0" dirty="0">
                <a:ln>
                  <a:noFill/>
                </a:ln>
                <a:solidFill>
                  <a:prstClr val="black"/>
                </a:solidFill>
                <a:effectLst/>
                <a:uLnTx/>
                <a:uFillTx/>
                <a:latin typeface="Montserrat"/>
                <a:ea typeface="Montserrat"/>
                <a:cs typeface="Montserrat"/>
                <a:sym typeface="Montserrat"/>
              </a:rPr>
              <a:t>, крім випадків, встановлених частинами 2,3 статті 134 ЗКУ.</a:t>
            </a:r>
            <a:endParaRPr kumimoji="0" lang="ru-RU" sz="2000" b="1" i="0" u="none" strike="noStrike" kern="1200" cap="none" spc="0" normalizeH="0" baseline="0" noProof="0" dirty="0">
              <a:ln>
                <a:noFill/>
              </a:ln>
              <a:solidFill>
                <a:prstClr val="black"/>
              </a:solidFill>
              <a:effectLst/>
              <a:uLnTx/>
              <a:uFillTx/>
              <a:latin typeface="Montserrat"/>
              <a:ea typeface="Montserrat"/>
              <a:cs typeface="Montserrat"/>
              <a:sym typeface="Montserrat"/>
            </a:endParaRPr>
          </a:p>
          <a:p>
            <a:pPr marL="237061" marR="0" lvl="0" indent="-237061" algn="l" defTabSz="914400" rtl="0" eaLnBrk="1" fontAlgn="auto" latinLnBrk="0" hangingPunct="1">
              <a:lnSpc>
                <a:spcPct val="115000"/>
              </a:lnSpc>
              <a:spcBef>
                <a:spcPts val="2400"/>
              </a:spcBef>
              <a:spcAft>
                <a:spcPts val="0"/>
              </a:spcAft>
              <a:buClr>
                <a:prstClr val="black"/>
              </a:buClr>
              <a:buSzPts val="1400"/>
              <a:buFont typeface="Montserrat"/>
              <a:buChar char="●"/>
              <a:tabLst/>
              <a:defRPr/>
            </a:pPr>
            <a:r>
              <a:rPr kumimoji="0" lang="uk-UA" sz="2000" b="0" i="0" u="none" strike="noStrike" kern="1200" cap="none" spc="0" normalizeH="0" baseline="0" dirty="0">
                <a:ln>
                  <a:noFill/>
                </a:ln>
                <a:solidFill>
                  <a:prstClr val="black"/>
                </a:solidFill>
                <a:effectLst/>
                <a:uLnTx/>
                <a:uFillTx/>
                <a:latin typeface="Montserrat"/>
                <a:ea typeface="Montserrat"/>
                <a:cs typeface="Montserrat"/>
                <a:sym typeface="Montserrat"/>
              </a:rPr>
              <a:t>Передача державних / комунальних ділянок в оренду здійснюється окремими лотами:</a:t>
            </a:r>
            <a:r>
              <a:rPr kumimoji="0" lang="uk-UA" sz="2000" b="1" i="0" u="none" strike="noStrike" kern="1200" cap="none" spc="0" normalizeH="0" baseline="0" dirty="0">
                <a:ln>
                  <a:noFill/>
                </a:ln>
                <a:solidFill>
                  <a:prstClr val="black"/>
                </a:solidFill>
                <a:effectLst/>
                <a:uLnTx/>
                <a:uFillTx/>
                <a:latin typeface="Montserrat"/>
                <a:ea typeface="Montserrat"/>
                <a:cs typeface="Montserrat"/>
                <a:sym typeface="Montserrat"/>
              </a:rPr>
              <a:t> 1 лот - 1 ділянка.</a:t>
            </a:r>
            <a:endParaRPr kumimoji="0" lang="ru-RU" sz="2000" b="1" i="0" u="none" strike="noStrike" kern="1200" cap="none" spc="0" normalizeH="0" baseline="0" noProof="0" dirty="0">
              <a:ln>
                <a:noFill/>
              </a:ln>
              <a:solidFill>
                <a:prstClr val="black"/>
              </a:solidFill>
              <a:effectLst/>
              <a:uLnTx/>
              <a:uFillTx/>
              <a:latin typeface="Montserrat"/>
              <a:ea typeface="Montserrat"/>
              <a:cs typeface="Montserrat"/>
              <a:sym typeface="Montserrat"/>
            </a:endParaRPr>
          </a:p>
          <a:p>
            <a:pPr marL="237061" marR="0" lvl="0" indent="-237061" algn="l" defTabSz="914400" rtl="0" eaLnBrk="1" fontAlgn="auto" latinLnBrk="0" hangingPunct="1">
              <a:lnSpc>
                <a:spcPct val="115000"/>
              </a:lnSpc>
              <a:spcBef>
                <a:spcPts val="2400"/>
              </a:spcBef>
              <a:spcAft>
                <a:spcPts val="0"/>
              </a:spcAft>
              <a:buClr>
                <a:prstClr val="black"/>
              </a:buClr>
              <a:buSzPts val="1400"/>
              <a:buFont typeface="Montserrat"/>
              <a:buChar char="●"/>
              <a:tabLst/>
              <a:defRPr/>
            </a:pPr>
            <a:r>
              <a:rPr kumimoji="0" lang="uk-UA" sz="2000" b="0" i="0" u="none" strike="noStrike" kern="1200" cap="none" spc="0" normalizeH="0" baseline="0" dirty="0">
                <a:ln>
                  <a:noFill/>
                </a:ln>
                <a:solidFill>
                  <a:prstClr val="black"/>
                </a:solidFill>
                <a:effectLst/>
                <a:uLnTx/>
                <a:uFillTx/>
                <a:latin typeface="Montserrat"/>
                <a:ea typeface="Montserrat"/>
                <a:cs typeface="Montserrat"/>
                <a:sym typeface="Montserrat"/>
              </a:rPr>
              <a:t>Площа ділянки С/Г призначення державної / комунальної власності, яку передають в оренду або у емфітевзис, </a:t>
            </a:r>
            <a:r>
              <a:rPr kumimoji="0" lang="uk-UA" sz="2000" b="1" i="0" u="none" strike="noStrike" kern="1200" cap="none" spc="0" normalizeH="0" baseline="0" dirty="0">
                <a:ln>
                  <a:noFill/>
                </a:ln>
                <a:solidFill>
                  <a:prstClr val="black"/>
                </a:solidFill>
                <a:effectLst/>
                <a:uLnTx/>
                <a:uFillTx/>
                <a:latin typeface="Montserrat"/>
                <a:ea typeface="Montserrat"/>
                <a:cs typeface="Montserrat"/>
                <a:sym typeface="Montserrat"/>
              </a:rPr>
              <a:t>НЕ може перевищувати 20 гектарів, тобто в лоті не більше 20 га.</a:t>
            </a:r>
          </a:p>
        </p:txBody>
      </p:sp>
      <p:pic>
        <p:nvPicPr>
          <p:cNvPr id="6" name="Рисунок 5">
            <a:extLst>
              <a:ext uri="{FF2B5EF4-FFF2-40B4-BE49-F238E27FC236}">
                <a16:creationId xmlns:a16="http://schemas.microsoft.com/office/drawing/2014/main" id="{73814694-C350-D7DE-9E0A-809A062B52B5}"/>
              </a:ext>
            </a:extLst>
          </p:cNvPr>
          <p:cNvPicPr>
            <a:picLocks noChangeAspect="1"/>
          </p:cNvPicPr>
          <p:nvPr/>
        </p:nvPicPr>
        <p:blipFill rotWithShape="1">
          <a:blip r:embed="rId5"/>
          <a:srcRect l="36" r="74170" b="76383"/>
          <a:stretch/>
        </p:blipFill>
        <p:spPr>
          <a:xfrm>
            <a:off x="10717850" y="5508262"/>
            <a:ext cx="1474150" cy="1349738"/>
          </a:xfrm>
          <a:prstGeom prst="rect">
            <a:avLst/>
          </a:prstGeom>
        </p:spPr>
      </p:pic>
    </p:spTree>
    <p:extLst>
      <p:ext uri="{BB962C8B-B14F-4D97-AF65-F5344CB8AC3E}">
        <p14:creationId xmlns:p14="http://schemas.microsoft.com/office/powerpoint/2010/main" val="3101246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330793" y="1204123"/>
            <a:ext cx="11703891" cy="971495"/>
          </a:xfrm>
        </p:spPr>
        <p:txBody>
          <a:bodyPr>
            <a:noAutofit/>
          </a:bodyPr>
          <a:lstStyle/>
          <a:p>
            <a:pPr algn="ct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Процедура проведення земельних аукціонів</a:t>
            </a:r>
          </a:p>
        </p:txBody>
      </p:sp>
      <p:grpSp>
        <p:nvGrpSpPr>
          <p:cNvPr id="2" name="Группа 1">
            <a:extLst>
              <a:ext uri="{FF2B5EF4-FFF2-40B4-BE49-F238E27FC236}">
                <a16:creationId xmlns:a16="http://schemas.microsoft.com/office/drawing/2014/main" id="{51583293-4DAC-DAF3-B0E2-6A62210DF909}"/>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7042EAB4-C09B-9D4F-762E-566400A1BC9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7A738F4E-378E-636E-5539-4D163A4D0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9094932F-301A-8CAF-1A21-CCECBF7F69A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6" name="Google Shape;189;p33">
            <a:extLst>
              <a:ext uri="{FF2B5EF4-FFF2-40B4-BE49-F238E27FC236}">
                <a16:creationId xmlns:a16="http://schemas.microsoft.com/office/drawing/2014/main" id="{FA61B4BD-D5C3-CAB6-4095-1A799CD0938F}"/>
              </a:ext>
            </a:extLst>
          </p:cNvPr>
          <p:cNvSpPr/>
          <p:nvPr/>
        </p:nvSpPr>
        <p:spPr>
          <a:xfrm>
            <a:off x="544286" y="2046513"/>
            <a:ext cx="11141439" cy="4661953"/>
          </a:xfrm>
          <a:prstGeom prst="roundRect">
            <a:avLst>
              <a:gd name="adj" fmla="val 5346"/>
            </a:avLst>
          </a:prstGeom>
          <a:noFill/>
          <a:ln>
            <a:noFill/>
          </a:ln>
        </p:spPr>
        <p:txBody>
          <a:bodyPr spcFirstLastPara="1" wrap="square" lIns="91433" tIns="91433" rIns="91433" bIns="91433" anchor="t" anchorCtr="0">
            <a:noAutofit/>
          </a:bodyPr>
          <a:lstStyle/>
          <a:p>
            <a:pPr marL="359833" indent="-342900" algn="just">
              <a:lnSpc>
                <a:spcPct val="115000"/>
              </a:lnSpc>
              <a:buClr>
                <a:schemeClr val="dk1"/>
              </a:buClr>
              <a:buSzPts val="1200"/>
              <a:buFont typeface="+mj-lt"/>
              <a:buAutoNum type="arabicPeriod"/>
            </a:pPr>
            <a:r>
              <a:rPr lang="uk" b="1" dirty="0">
                <a:solidFill>
                  <a:schemeClr val="dk1"/>
                </a:solidFill>
                <a:latin typeface="Arial" panose="020B0604020202020204" pitchFamily="34" charset="0"/>
                <a:ea typeface="Montserrat"/>
                <a:cs typeface="Arial" panose="020B0604020202020204" pitchFamily="34" charset="0"/>
                <a:sym typeface="Montserrat"/>
              </a:rPr>
              <a:t>Обрати електронний майданчик</a:t>
            </a:r>
            <a:endParaRPr b="1" dirty="0">
              <a:solidFill>
                <a:schemeClr val="dk1"/>
              </a:solidFill>
              <a:latin typeface="Arial" panose="020B0604020202020204" pitchFamily="34" charset="0"/>
              <a:ea typeface="Montserrat"/>
              <a:cs typeface="Arial" panose="020B0604020202020204" pitchFamily="34" charset="0"/>
              <a:sym typeface="Montserrat"/>
            </a:endParaRPr>
          </a:p>
          <a:p>
            <a:pPr marL="563028" lvl="1" indent="-342900" algn="just">
              <a:lnSpc>
                <a:spcPct val="115000"/>
              </a:lnSpc>
              <a:spcBef>
                <a:spcPts val="533"/>
              </a:spcBef>
              <a:buClr>
                <a:schemeClr val="dk1"/>
              </a:buClr>
              <a:buSzPts val="1400"/>
              <a:buFont typeface="+mj-lt"/>
              <a:buAutoNum type="arabicPeriod"/>
            </a:pPr>
            <a:r>
              <a:rPr lang="uk" dirty="0">
                <a:solidFill>
                  <a:schemeClr val="dk1"/>
                </a:solidFill>
                <a:latin typeface="Arial" panose="020B0604020202020204" pitchFamily="34" charset="0"/>
                <a:ea typeface="Montserrat"/>
                <a:cs typeface="Arial" panose="020B0604020202020204" pitchFamily="34" charset="0"/>
                <a:sym typeface="Montserrat"/>
              </a:rPr>
              <a:t>будь-який на власний розсуд</a:t>
            </a:r>
            <a:endParaRPr dirty="0">
              <a:solidFill>
                <a:schemeClr val="dk1"/>
              </a:solidFill>
              <a:latin typeface="Arial" panose="020B0604020202020204" pitchFamily="34" charset="0"/>
              <a:ea typeface="Montserrat"/>
              <a:cs typeface="Arial" panose="020B0604020202020204" pitchFamily="34" charset="0"/>
              <a:sym typeface="Montserrat"/>
            </a:endParaRPr>
          </a:p>
          <a:p>
            <a:pPr marL="563028" lvl="1" indent="-342900" algn="just">
              <a:lnSpc>
                <a:spcPct val="115000"/>
              </a:lnSpc>
              <a:spcBef>
                <a:spcPts val="533"/>
              </a:spcBef>
              <a:buClr>
                <a:schemeClr val="dk1"/>
              </a:buClr>
              <a:buSzPts val="1400"/>
              <a:buFont typeface="+mj-lt"/>
              <a:buAutoNum type="arabicPeriod"/>
            </a:pPr>
            <a:r>
              <a:rPr lang="uk" dirty="0">
                <a:solidFill>
                  <a:schemeClr val="dk1"/>
                </a:solidFill>
                <a:latin typeface="Arial" panose="020B0604020202020204" pitchFamily="34" charset="0"/>
                <a:ea typeface="Montserrat"/>
                <a:cs typeface="Arial" panose="020B0604020202020204" pitchFamily="34" charset="0"/>
                <a:sym typeface="Montserrat"/>
              </a:rPr>
              <a:t>можна декілька майданчиків</a:t>
            </a:r>
            <a:endParaRPr dirty="0">
              <a:solidFill>
                <a:schemeClr val="dk1"/>
              </a:solidFill>
              <a:latin typeface="Arial" panose="020B0604020202020204" pitchFamily="34" charset="0"/>
              <a:ea typeface="Montserrat"/>
              <a:cs typeface="Arial" panose="020B0604020202020204" pitchFamily="34" charset="0"/>
              <a:sym typeface="Montserrat"/>
            </a:endParaRPr>
          </a:p>
          <a:p>
            <a:pPr marL="800089" indent="-342900" algn="just">
              <a:lnSpc>
                <a:spcPct val="115000"/>
              </a:lnSpc>
              <a:spcBef>
                <a:spcPts val="533"/>
              </a:spcBef>
              <a:buFont typeface="+mj-lt"/>
              <a:buAutoNum type="arabicPeriod"/>
            </a:pPr>
            <a:endParaRPr dirty="0">
              <a:solidFill>
                <a:schemeClr val="dk1"/>
              </a:solidFill>
              <a:latin typeface="Arial" panose="020B0604020202020204" pitchFamily="34" charset="0"/>
              <a:ea typeface="Montserrat"/>
              <a:cs typeface="Arial" panose="020B0604020202020204" pitchFamily="34" charset="0"/>
              <a:sym typeface="Montserrat"/>
            </a:endParaRPr>
          </a:p>
          <a:p>
            <a:pPr marL="342900" indent="-342900" algn="just">
              <a:lnSpc>
                <a:spcPct val="115000"/>
              </a:lnSpc>
              <a:spcBef>
                <a:spcPts val="533"/>
              </a:spcBef>
              <a:buClr>
                <a:schemeClr val="dk1"/>
              </a:buClr>
              <a:buSzPts val="1400"/>
              <a:buFont typeface="+mj-lt"/>
              <a:buAutoNum type="arabicPeriod"/>
            </a:pPr>
            <a:r>
              <a:rPr lang="uk" b="1" dirty="0">
                <a:solidFill>
                  <a:schemeClr val="dk1"/>
                </a:solidFill>
                <a:latin typeface="Arial" panose="020B0604020202020204" pitchFamily="34" charset="0"/>
                <a:ea typeface="Montserrat"/>
                <a:cs typeface="Arial" panose="020B0604020202020204" pitchFamily="34" charset="0"/>
                <a:sym typeface="Montserrat"/>
              </a:rPr>
              <a:t>Укласти договір про організацію та проведення земельних торгів</a:t>
            </a:r>
            <a:endParaRPr b="1" dirty="0">
              <a:solidFill>
                <a:schemeClr val="dk1"/>
              </a:solidFill>
              <a:latin typeface="Arial" panose="020B0604020202020204" pitchFamily="34" charset="0"/>
              <a:ea typeface="Montserrat"/>
              <a:cs typeface="Arial" panose="020B0604020202020204" pitchFamily="34" charset="0"/>
              <a:sym typeface="Montserrat"/>
            </a:endParaRPr>
          </a:p>
          <a:p>
            <a:pPr marL="563028" lvl="1" indent="-342900" algn="just">
              <a:lnSpc>
                <a:spcPct val="115000"/>
              </a:lnSpc>
              <a:spcBef>
                <a:spcPts val="533"/>
              </a:spcBef>
              <a:buClr>
                <a:schemeClr val="dk1"/>
              </a:buClr>
              <a:buSzPts val="1400"/>
              <a:buFont typeface="+mj-lt"/>
              <a:buAutoNum type="arabicPeriod"/>
            </a:pPr>
            <a:r>
              <a:rPr lang="uk" dirty="0">
                <a:solidFill>
                  <a:schemeClr val="dk1"/>
                </a:solidFill>
                <a:latin typeface="Arial" panose="020B0604020202020204" pitchFamily="34" charset="0"/>
                <a:ea typeface="Montserrat"/>
                <a:cs typeface="Arial" panose="020B0604020202020204" pitchFamily="34" charset="0"/>
                <a:sym typeface="Montserrat"/>
              </a:rPr>
              <a:t>у кожного майданчика свій</a:t>
            </a:r>
            <a:endParaRPr dirty="0">
              <a:solidFill>
                <a:schemeClr val="dk1"/>
              </a:solidFill>
              <a:latin typeface="Arial" panose="020B0604020202020204" pitchFamily="34" charset="0"/>
              <a:ea typeface="Montserrat"/>
              <a:cs typeface="Arial" panose="020B0604020202020204" pitchFamily="34" charset="0"/>
              <a:sym typeface="Montserrat"/>
            </a:endParaRPr>
          </a:p>
          <a:p>
            <a:pPr marL="563028" lvl="1" indent="-342900" algn="just">
              <a:lnSpc>
                <a:spcPct val="115000"/>
              </a:lnSpc>
              <a:spcBef>
                <a:spcPts val="533"/>
              </a:spcBef>
              <a:buClr>
                <a:schemeClr val="dk1"/>
              </a:buClr>
              <a:buSzPts val="1400"/>
              <a:buFont typeface="+mj-lt"/>
              <a:buAutoNum type="arabicPeriod"/>
            </a:pPr>
            <a:r>
              <a:rPr lang="uk" dirty="0">
                <a:solidFill>
                  <a:schemeClr val="dk1"/>
                </a:solidFill>
                <a:latin typeface="Arial" panose="020B0604020202020204" pitchFamily="34" charset="0"/>
                <a:ea typeface="Montserrat"/>
                <a:cs typeface="Arial" panose="020B0604020202020204" pitchFamily="34" charset="0"/>
                <a:sym typeface="Montserrat"/>
              </a:rPr>
              <a:t>по суті це договір про доступ до ЕТС</a:t>
            </a:r>
            <a:endParaRPr dirty="0">
              <a:solidFill>
                <a:schemeClr val="dk1"/>
              </a:solidFill>
              <a:latin typeface="Arial" panose="020B0604020202020204" pitchFamily="34" charset="0"/>
              <a:ea typeface="Montserrat"/>
              <a:cs typeface="Arial" panose="020B0604020202020204" pitchFamily="34" charset="0"/>
              <a:sym typeface="Montserrat"/>
            </a:endParaRPr>
          </a:p>
          <a:p>
            <a:pPr marL="563028" lvl="1" indent="-342900" algn="just">
              <a:lnSpc>
                <a:spcPct val="115000"/>
              </a:lnSpc>
              <a:spcBef>
                <a:spcPts val="533"/>
              </a:spcBef>
              <a:buClr>
                <a:schemeClr val="dk1"/>
              </a:buClr>
              <a:buSzPts val="1400"/>
              <a:buFont typeface="+mj-lt"/>
              <a:buAutoNum type="arabicPeriod"/>
            </a:pPr>
            <a:r>
              <a:rPr lang="uk" dirty="0">
                <a:solidFill>
                  <a:schemeClr val="dk1"/>
                </a:solidFill>
                <a:latin typeface="Arial" panose="020B0604020202020204" pitchFamily="34" charset="0"/>
                <a:ea typeface="Montserrat"/>
                <a:cs typeface="Arial" panose="020B0604020202020204" pitchFamily="34" charset="0"/>
                <a:sym typeface="Montserrat"/>
              </a:rPr>
              <a:t>це безкоштовно</a:t>
            </a:r>
            <a:endParaRPr dirty="0">
              <a:solidFill>
                <a:schemeClr val="dk1"/>
              </a:solidFill>
              <a:latin typeface="Arial" panose="020B0604020202020204" pitchFamily="34" charset="0"/>
              <a:ea typeface="Montserrat"/>
              <a:cs typeface="Arial" panose="020B0604020202020204" pitchFamily="34" charset="0"/>
              <a:sym typeface="Montserrat"/>
            </a:endParaRPr>
          </a:p>
          <a:p>
            <a:pPr marL="800089" indent="-342900" algn="just">
              <a:lnSpc>
                <a:spcPct val="115000"/>
              </a:lnSpc>
              <a:spcBef>
                <a:spcPts val="533"/>
              </a:spcBef>
              <a:buFont typeface="+mj-lt"/>
              <a:buAutoNum type="arabicPeriod"/>
            </a:pPr>
            <a:endParaRPr dirty="0">
              <a:solidFill>
                <a:schemeClr val="dk1"/>
              </a:solidFill>
              <a:latin typeface="Arial" panose="020B0604020202020204" pitchFamily="34" charset="0"/>
              <a:ea typeface="Montserrat"/>
              <a:cs typeface="Arial" panose="020B0604020202020204" pitchFamily="34" charset="0"/>
              <a:sym typeface="Montserrat"/>
            </a:endParaRPr>
          </a:p>
          <a:p>
            <a:pPr marL="342900" indent="-342900" algn="just">
              <a:lnSpc>
                <a:spcPct val="115000"/>
              </a:lnSpc>
              <a:spcBef>
                <a:spcPts val="533"/>
              </a:spcBef>
              <a:buClr>
                <a:schemeClr val="dk1"/>
              </a:buClr>
              <a:buSzPts val="1400"/>
              <a:buFont typeface="+mj-lt"/>
              <a:buAutoNum type="arabicPeriod"/>
            </a:pPr>
            <a:r>
              <a:rPr lang="uk" b="1" dirty="0">
                <a:solidFill>
                  <a:schemeClr val="dk1"/>
                </a:solidFill>
                <a:latin typeface="Arial" panose="020B0604020202020204" pitchFamily="34" charset="0"/>
                <a:ea typeface="Montserrat"/>
                <a:cs typeface="Arial" panose="020B0604020202020204" pitchFamily="34" charset="0"/>
                <a:sym typeface="Montserrat"/>
              </a:rPr>
              <a:t>Підготувати документи на лот</a:t>
            </a:r>
            <a:endParaRPr b="1" dirty="0">
              <a:solidFill>
                <a:schemeClr val="dk1"/>
              </a:solidFill>
              <a:latin typeface="Arial" panose="020B0604020202020204" pitchFamily="34" charset="0"/>
              <a:ea typeface="Montserrat"/>
              <a:cs typeface="Arial" panose="020B0604020202020204" pitchFamily="34" charset="0"/>
              <a:sym typeface="Montserrat"/>
            </a:endParaRPr>
          </a:p>
          <a:p>
            <a:pPr algn="just">
              <a:lnSpc>
                <a:spcPct val="115000"/>
              </a:lnSpc>
              <a:spcBef>
                <a:spcPts val="533"/>
              </a:spcBef>
              <a:spcAft>
                <a:spcPts val="533"/>
              </a:spcAft>
            </a:pPr>
            <a:r>
              <a:rPr lang="uk" dirty="0">
                <a:solidFill>
                  <a:schemeClr val="dk1"/>
                </a:solidFill>
                <a:latin typeface="Arial" panose="020B0604020202020204" pitchFamily="34" charset="0"/>
                <a:ea typeface="Montserrat"/>
                <a:cs typeface="Arial" panose="020B0604020202020204" pitchFamily="34" charset="0"/>
                <a:sym typeface="Montserrat"/>
              </a:rPr>
              <a:t>ст. 136 ЗКУ: “Фінансування підготовки лотів до проведення земельних торгів забезпечує організатор земельних торгів.”</a:t>
            </a:r>
            <a:endParaRPr dirty="0">
              <a:solidFill>
                <a:schemeClr val="dk1"/>
              </a:solidFill>
              <a:latin typeface="Arial" panose="020B0604020202020204" pitchFamily="34" charset="0"/>
              <a:ea typeface="Montserrat"/>
              <a:cs typeface="Arial" panose="020B0604020202020204" pitchFamily="34" charset="0"/>
              <a:sym typeface="Montserrat"/>
            </a:endParaRPr>
          </a:p>
        </p:txBody>
      </p:sp>
      <p:pic>
        <p:nvPicPr>
          <p:cNvPr id="7" name="Рисунок 6">
            <a:extLst>
              <a:ext uri="{FF2B5EF4-FFF2-40B4-BE49-F238E27FC236}">
                <a16:creationId xmlns:a16="http://schemas.microsoft.com/office/drawing/2014/main" id="{02BD4A7E-FBE7-67AB-2006-66D43237B7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747" b="75640" l="2615" r="23251"/>
                    </a14:imgEffect>
                  </a14:imgLayer>
                </a14:imgProps>
              </a:ext>
            </a:extLst>
          </a:blip>
          <a:srcRect l="36" t="54385" r="74170" b="21998"/>
          <a:stretch/>
        </p:blipFill>
        <p:spPr>
          <a:xfrm>
            <a:off x="9997939" y="2024616"/>
            <a:ext cx="1474150" cy="1349738"/>
          </a:xfrm>
          <a:prstGeom prst="rect">
            <a:avLst/>
          </a:prstGeom>
        </p:spPr>
      </p:pic>
    </p:spTree>
    <p:extLst>
      <p:ext uri="{BB962C8B-B14F-4D97-AF65-F5344CB8AC3E}">
        <p14:creationId xmlns:p14="http://schemas.microsoft.com/office/powerpoint/2010/main" val="1412501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51583293-4DAC-DAF3-B0E2-6A62210DF909}"/>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7042EAB4-C09B-9D4F-762E-566400A1BC9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7A738F4E-378E-636E-5539-4D163A4D0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9094932F-301A-8CAF-1A21-CCECBF7F69A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330793" y="1325224"/>
            <a:ext cx="11703891" cy="971495"/>
          </a:xfrm>
        </p:spPr>
        <p:txBody>
          <a:bodyPr>
            <a:noAutofit/>
          </a:bodyPr>
          <a:lstStyle/>
          <a:p>
            <a:pPr algn="ct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Процедура проведення земельних аукціонів</a:t>
            </a:r>
          </a:p>
        </p:txBody>
      </p:sp>
      <p:sp>
        <p:nvSpPr>
          <p:cNvPr id="7" name="Google Shape;194;p34">
            <a:extLst>
              <a:ext uri="{FF2B5EF4-FFF2-40B4-BE49-F238E27FC236}">
                <a16:creationId xmlns:a16="http://schemas.microsoft.com/office/drawing/2014/main" id="{A6899F78-E5DA-3193-EB98-C446303EB848}"/>
              </a:ext>
            </a:extLst>
          </p:cNvPr>
          <p:cNvSpPr/>
          <p:nvPr/>
        </p:nvSpPr>
        <p:spPr>
          <a:xfrm>
            <a:off x="330793" y="2046513"/>
            <a:ext cx="11354932" cy="4396861"/>
          </a:xfrm>
          <a:prstGeom prst="roundRect">
            <a:avLst>
              <a:gd name="adj" fmla="val 5346"/>
            </a:avLst>
          </a:prstGeom>
          <a:noFill/>
          <a:ln>
            <a:noFill/>
          </a:ln>
        </p:spPr>
        <p:txBody>
          <a:bodyPr spcFirstLastPara="1" wrap="square" lIns="91433" tIns="91433" rIns="91433" bIns="91433" anchor="t" anchorCtr="0">
            <a:noAutofit/>
          </a:bodyPr>
          <a:lstStyle/>
          <a:p>
            <a:pPr marL="237061" indent="-228594" algn="just">
              <a:lnSpc>
                <a:spcPct val="115000"/>
              </a:lnSpc>
              <a:buClr>
                <a:schemeClr val="dk1"/>
              </a:buClr>
              <a:buSzPts val="1300"/>
              <a:buFont typeface="Montserrat"/>
              <a:buAutoNum type="arabicPeriod" startAt="3"/>
            </a:pPr>
            <a:r>
              <a:rPr lang="uk" b="1" dirty="0">
                <a:solidFill>
                  <a:schemeClr val="dk1"/>
                </a:solidFill>
                <a:latin typeface="Arial" panose="020B0604020202020204" pitchFamily="34" charset="0"/>
                <a:ea typeface="Montserrat"/>
                <a:cs typeface="Arial" panose="020B0604020202020204" pitchFamily="34" charset="0"/>
                <a:sym typeface="Montserrat"/>
              </a:rPr>
              <a:t>Підготувати документи на лот:</a:t>
            </a:r>
            <a:endParaRPr b="1" dirty="0">
              <a:solidFill>
                <a:schemeClr val="dk1"/>
              </a:solidFill>
              <a:latin typeface="Arial" panose="020B0604020202020204" pitchFamily="34" charset="0"/>
              <a:ea typeface="Montserrat"/>
              <a:cs typeface="Arial" panose="020B0604020202020204" pitchFamily="34" charset="0"/>
              <a:sym typeface="Montserrat"/>
            </a:endParaRPr>
          </a:p>
          <a:p>
            <a:pPr algn="just">
              <a:lnSpc>
                <a:spcPct val="115000"/>
              </a:lnSpc>
              <a:spcBef>
                <a:spcPts val="533"/>
              </a:spcBef>
            </a:pPr>
            <a:r>
              <a:rPr lang="uk" dirty="0">
                <a:solidFill>
                  <a:schemeClr val="dk1"/>
                </a:solidFill>
                <a:latin typeface="Arial" panose="020B0604020202020204" pitchFamily="34" charset="0"/>
                <a:ea typeface="Montserrat"/>
                <a:cs typeface="Arial" panose="020B0604020202020204" pitchFamily="34" charset="0"/>
                <a:sym typeface="Montserrat"/>
              </a:rPr>
              <a:t>а) розробити документацію із землеустрою;</a:t>
            </a:r>
            <a:endParaRPr dirty="0">
              <a:solidFill>
                <a:schemeClr val="dk1"/>
              </a:solidFill>
              <a:latin typeface="Arial" panose="020B0604020202020204" pitchFamily="34" charset="0"/>
              <a:ea typeface="Montserrat"/>
              <a:cs typeface="Arial" panose="020B0604020202020204" pitchFamily="34" charset="0"/>
              <a:sym typeface="Montserrat"/>
            </a:endParaRPr>
          </a:p>
          <a:p>
            <a:pPr algn="just">
              <a:lnSpc>
                <a:spcPct val="115000"/>
              </a:lnSpc>
              <a:spcBef>
                <a:spcPts val="533"/>
              </a:spcBef>
            </a:pPr>
            <a:r>
              <a:rPr lang="uk" dirty="0">
                <a:solidFill>
                  <a:schemeClr val="dk1"/>
                </a:solidFill>
                <a:latin typeface="Arial" panose="020B0604020202020204" pitchFamily="34" charset="0"/>
                <a:ea typeface="Montserrat"/>
                <a:cs typeface="Arial" panose="020B0604020202020204" pitchFamily="34" charset="0"/>
                <a:sym typeface="Montserrat"/>
              </a:rPr>
              <a:t>б) забезпечити державну реєстрацію земельної ділянки;</a:t>
            </a:r>
            <a:endParaRPr dirty="0">
              <a:solidFill>
                <a:schemeClr val="dk1"/>
              </a:solidFill>
              <a:latin typeface="Arial" panose="020B0604020202020204" pitchFamily="34" charset="0"/>
              <a:ea typeface="Montserrat"/>
              <a:cs typeface="Arial" panose="020B0604020202020204" pitchFamily="34" charset="0"/>
              <a:sym typeface="Montserrat"/>
            </a:endParaRPr>
          </a:p>
          <a:p>
            <a:pPr algn="just">
              <a:lnSpc>
                <a:spcPct val="115000"/>
              </a:lnSpc>
              <a:spcBef>
                <a:spcPts val="533"/>
              </a:spcBef>
            </a:pPr>
            <a:r>
              <a:rPr lang="uk" dirty="0">
                <a:solidFill>
                  <a:schemeClr val="dk1"/>
                </a:solidFill>
                <a:latin typeface="Arial" panose="020B0604020202020204" pitchFamily="34" charset="0"/>
                <a:ea typeface="Montserrat"/>
                <a:cs typeface="Arial" panose="020B0604020202020204" pitchFamily="34" charset="0"/>
                <a:sym typeface="Montserrat"/>
              </a:rPr>
              <a:t>в) забезпечити державну реєстрацію речового права на земельну ділянку;</a:t>
            </a:r>
            <a:endParaRPr dirty="0">
              <a:solidFill>
                <a:schemeClr val="dk1"/>
              </a:solidFill>
              <a:latin typeface="Arial" panose="020B0604020202020204" pitchFamily="34" charset="0"/>
              <a:ea typeface="Montserrat"/>
              <a:cs typeface="Arial" panose="020B0604020202020204" pitchFamily="34" charset="0"/>
              <a:sym typeface="Montserrat"/>
            </a:endParaRPr>
          </a:p>
          <a:p>
            <a:pPr algn="just">
              <a:lnSpc>
                <a:spcPct val="115000"/>
              </a:lnSpc>
              <a:spcBef>
                <a:spcPts val="533"/>
              </a:spcBef>
            </a:pPr>
            <a:r>
              <a:rPr lang="uk" dirty="0">
                <a:solidFill>
                  <a:schemeClr val="dk1"/>
                </a:solidFill>
                <a:latin typeface="Arial" panose="020B0604020202020204" pitchFamily="34" charset="0"/>
                <a:ea typeface="Montserrat"/>
                <a:cs typeface="Arial" panose="020B0604020202020204" pitchFamily="34" charset="0"/>
                <a:sym typeface="Montserrat"/>
              </a:rPr>
              <a:t>г) отримати витяг про нормативну грошову оцінку ділянки;</a:t>
            </a:r>
            <a:endParaRPr dirty="0">
              <a:solidFill>
                <a:schemeClr val="dk1"/>
              </a:solidFill>
              <a:latin typeface="Arial" panose="020B0604020202020204" pitchFamily="34" charset="0"/>
              <a:ea typeface="Montserrat"/>
              <a:cs typeface="Arial" panose="020B0604020202020204" pitchFamily="34" charset="0"/>
              <a:sym typeface="Montserrat"/>
            </a:endParaRPr>
          </a:p>
          <a:p>
            <a:pPr algn="just">
              <a:lnSpc>
                <a:spcPct val="115000"/>
              </a:lnSpc>
              <a:spcBef>
                <a:spcPts val="533"/>
              </a:spcBef>
            </a:pPr>
            <a:r>
              <a:rPr lang="uk" dirty="0">
                <a:solidFill>
                  <a:schemeClr val="dk1"/>
                </a:solidFill>
                <a:latin typeface="Arial" panose="020B0604020202020204" pitchFamily="34" charset="0"/>
                <a:ea typeface="Montserrat"/>
                <a:cs typeface="Arial" panose="020B0604020202020204" pitchFamily="34" charset="0"/>
                <a:sym typeface="Montserrat"/>
              </a:rPr>
              <a:t>ґ) підготувати </a:t>
            </a:r>
            <a:r>
              <a:rPr lang="uk" b="1" dirty="0">
                <a:solidFill>
                  <a:schemeClr val="dk1"/>
                </a:solidFill>
                <a:latin typeface="Arial" panose="020B0604020202020204" pitchFamily="34" charset="0"/>
                <a:ea typeface="Montserrat"/>
                <a:cs typeface="Arial" panose="020B0604020202020204" pitchFamily="34" charset="0"/>
                <a:sym typeface="Montserrat"/>
              </a:rPr>
              <a:t>фото земельної ділянки;</a:t>
            </a:r>
            <a:endParaRPr b="1" dirty="0">
              <a:solidFill>
                <a:schemeClr val="dk1"/>
              </a:solidFill>
              <a:latin typeface="Arial" panose="020B0604020202020204" pitchFamily="34" charset="0"/>
              <a:ea typeface="Montserrat"/>
              <a:cs typeface="Arial" panose="020B0604020202020204" pitchFamily="34" charset="0"/>
              <a:sym typeface="Montserrat"/>
            </a:endParaRPr>
          </a:p>
          <a:p>
            <a:pPr algn="just">
              <a:lnSpc>
                <a:spcPct val="115000"/>
              </a:lnSpc>
              <a:spcBef>
                <a:spcPts val="533"/>
              </a:spcBef>
            </a:pPr>
            <a:r>
              <a:rPr lang="uk" dirty="0">
                <a:solidFill>
                  <a:schemeClr val="dk1"/>
                </a:solidFill>
                <a:latin typeface="Arial" panose="020B0604020202020204" pitchFamily="34" charset="0"/>
                <a:ea typeface="Montserrat"/>
                <a:cs typeface="Arial" panose="020B0604020202020204" pitchFamily="34" charset="0"/>
                <a:sym typeface="Montserrat"/>
              </a:rPr>
              <a:t>д) підготувати </a:t>
            </a:r>
            <a:r>
              <a:rPr lang="uk" b="1" dirty="0">
                <a:solidFill>
                  <a:schemeClr val="dk1"/>
                </a:solidFill>
                <a:latin typeface="Arial" panose="020B0604020202020204" pitchFamily="34" charset="0"/>
                <a:ea typeface="Montserrat"/>
                <a:cs typeface="Arial" panose="020B0604020202020204" pitchFamily="34" charset="0"/>
                <a:sym typeface="Montserrat"/>
              </a:rPr>
              <a:t>проект договору оренди земельної ділянки.</a:t>
            </a:r>
            <a:endParaRPr b="1" dirty="0">
              <a:solidFill>
                <a:schemeClr val="dk1"/>
              </a:solidFill>
              <a:latin typeface="Arial" panose="020B0604020202020204" pitchFamily="34" charset="0"/>
              <a:ea typeface="Montserrat"/>
              <a:cs typeface="Arial" panose="020B0604020202020204" pitchFamily="34" charset="0"/>
              <a:sym typeface="Montserrat"/>
            </a:endParaRPr>
          </a:p>
          <a:p>
            <a:pPr algn="just">
              <a:lnSpc>
                <a:spcPct val="115000"/>
              </a:lnSpc>
              <a:spcBef>
                <a:spcPts val="533"/>
              </a:spcBef>
            </a:pPr>
            <a:r>
              <a:rPr lang="uk" dirty="0">
                <a:solidFill>
                  <a:schemeClr val="dk1"/>
                </a:solidFill>
                <a:latin typeface="Arial" panose="020B0604020202020204" pitchFamily="34" charset="0"/>
                <a:ea typeface="Montserrat"/>
                <a:cs typeface="Arial" panose="020B0604020202020204" pitchFamily="34" charset="0"/>
                <a:sym typeface="Montserrat"/>
              </a:rPr>
              <a:t>е) встановити стартову річну орендну плату за користування земельною ділянкою, яка </a:t>
            </a:r>
            <a:r>
              <a:rPr lang="uk" b="1" dirty="0">
                <a:solidFill>
                  <a:schemeClr val="dk1"/>
                </a:solidFill>
                <a:latin typeface="Arial" panose="020B0604020202020204" pitchFamily="34" charset="0"/>
                <a:ea typeface="Montserrat"/>
                <a:cs typeface="Arial" panose="020B0604020202020204" pitchFamily="34" charset="0"/>
                <a:sym typeface="Montserrat"/>
              </a:rPr>
              <a:t>для комунальних земель С/Г призначення НЕ може бути меншою 7 % нормативної грошової оцінки ділянки</a:t>
            </a:r>
            <a:r>
              <a:rPr lang="uk" dirty="0">
                <a:solidFill>
                  <a:schemeClr val="dk1"/>
                </a:solidFill>
                <a:latin typeface="Arial" panose="020B0604020202020204" pitchFamily="34" charset="0"/>
                <a:ea typeface="Montserrat"/>
                <a:cs typeface="Arial" panose="020B0604020202020204" pitchFamily="34" charset="0"/>
                <a:sym typeface="Montserrat"/>
              </a:rPr>
              <a:t>;</a:t>
            </a:r>
            <a:endParaRPr dirty="0">
              <a:solidFill>
                <a:schemeClr val="dk1"/>
              </a:solidFill>
              <a:latin typeface="Arial" panose="020B0604020202020204" pitchFamily="34" charset="0"/>
              <a:ea typeface="Montserrat"/>
              <a:cs typeface="Arial" panose="020B0604020202020204" pitchFamily="34" charset="0"/>
              <a:sym typeface="Montserrat"/>
            </a:endParaRPr>
          </a:p>
          <a:p>
            <a:pPr algn="just">
              <a:lnSpc>
                <a:spcPct val="115000"/>
              </a:lnSpc>
              <a:spcBef>
                <a:spcPts val="533"/>
              </a:spcBef>
            </a:pPr>
            <a:r>
              <a:rPr lang="uk" dirty="0">
                <a:solidFill>
                  <a:schemeClr val="dk1"/>
                </a:solidFill>
                <a:latin typeface="Arial" panose="020B0604020202020204" pitchFamily="34" charset="0"/>
                <a:ea typeface="Montserrat"/>
                <a:cs typeface="Arial" panose="020B0604020202020204" pitchFamily="34" charset="0"/>
                <a:sym typeface="Montserrat"/>
              </a:rPr>
              <a:t>є) </a:t>
            </a:r>
            <a:r>
              <a:rPr lang="uk" b="1" dirty="0">
                <a:solidFill>
                  <a:schemeClr val="dk1"/>
                </a:solidFill>
                <a:latin typeface="Arial" panose="020B0604020202020204" pitchFamily="34" charset="0"/>
                <a:ea typeface="Montserrat"/>
                <a:cs typeface="Arial" panose="020B0604020202020204" pitchFamily="34" charset="0"/>
                <a:sym typeface="Montserrat"/>
              </a:rPr>
              <a:t>визначити дату</a:t>
            </a:r>
            <a:r>
              <a:rPr lang="uk" dirty="0">
                <a:solidFill>
                  <a:schemeClr val="dk1"/>
                </a:solidFill>
                <a:latin typeface="Arial" panose="020B0604020202020204" pitchFamily="34" charset="0"/>
                <a:ea typeface="Montserrat"/>
                <a:cs typeface="Arial" panose="020B0604020202020204" pitchFamily="34" charset="0"/>
                <a:sym typeface="Montserrat"/>
              </a:rPr>
              <a:t> проведення земельних торгів.</a:t>
            </a:r>
            <a:endParaRPr dirty="0">
              <a:solidFill>
                <a:schemeClr val="dk1"/>
              </a:solidFill>
              <a:latin typeface="Arial" panose="020B0604020202020204" pitchFamily="34" charset="0"/>
              <a:ea typeface="Montserrat"/>
              <a:cs typeface="Arial" panose="020B0604020202020204" pitchFamily="34" charset="0"/>
              <a:sym typeface="Montserrat"/>
            </a:endParaRPr>
          </a:p>
          <a:p>
            <a:pPr algn="just">
              <a:lnSpc>
                <a:spcPct val="115000"/>
              </a:lnSpc>
              <a:spcBef>
                <a:spcPts val="533"/>
              </a:spcBef>
              <a:spcAft>
                <a:spcPts val="533"/>
              </a:spcAft>
            </a:pPr>
            <a:endParaRPr b="1" dirty="0">
              <a:solidFill>
                <a:schemeClr val="dk1"/>
              </a:solidFill>
              <a:latin typeface="Arial" panose="020B0604020202020204" pitchFamily="34" charset="0"/>
              <a:ea typeface="Montserrat"/>
              <a:cs typeface="Arial" panose="020B0604020202020204" pitchFamily="34" charset="0"/>
              <a:sym typeface="Montserrat"/>
            </a:endParaRPr>
          </a:p>
        </p:txBody>
      </p:sp>
    </p:spTree>
    <p:extLst>
      <p:ext uri="{BB962C8B-B14F-4D97-AF65-F5344CB8AC3E}">
        <p14:creationId xmlns:p14="http://schemas.microsoft.com/office/powerpoint/2010/main" val="2976977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51583293-4DAC-DAF3-B0E2-6A62210DF909}"/>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7042EAB4-C09B-9D4F-762E-566400A1BC9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7A738F4E-378E-636E-5539-4D163A4D0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9094932F-301A-8CAF-1A21-CCECBF7F69A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330793" y="1214462"/>
            <a:ext cx="11703891" cy="971495"/>
          </a:xfrm>
        </p:spPr>
        <p:txBody>
          <a:bodyPr>
            <a:noAutofit/>
          </a:bodyPr>
          <a:lstStyle/>
          <a:p>
            <a:pPr algn="ct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Процедура проведення земельних аукціонів</a:t>
            </a:r>
          </a:p>
        </p:txBody>
      </p:sp>
      <p:sp>
        <p:nvSpPr>
          <p:cNvPr id="7" name="Google Shape;201;p35">
            <a:extLst>
              <a:ext uri="{FF2B5EF4-FFF2-40B4-BE49-F238E27FC236}">
                <a16:creationId xmlns:a16="http://schemas.microsoft.com/office/drawing/2014/main" id="{3C144FDE-D081-19F0-8914-E8B22062528F}"/>
              </a:ext>
            </a:extLst>
          </p:cNvPr>
          <p:cNvSpPr/>
          <p:nvPr/>
        </p:nvSpPr>
        <p:spPr>
          <a:xfrm>
            <a:off x="233265" y="1847461"/>
            <a:ext cx="11703890" cy="4861006"/>
          </a:xfrm>
          <a:prstGeom prst="roundRect">
            <a:avLst>
              <a:gd name="adj" fmla="val 5346"/>
            </a:avLst>
          </a:prstGeom>
          <a:noFill/>
          <a:ln>
            <a:noFill/>
          </a:ln>
        </p:spPr>
        <p:txBody>
          <a:bodyPr spcFirstLastPara="1" wrap="square" lIns="91433" tIns="91433" rIns="91433" bIns="91433" anchor="t" anchorCtr="0">
            <a:noAutofit/>
          </a:bodyPr>
          <a:lstStyle/>
          <a:p>
            <a:pPr marL="237061" indent="-228594" algn="just">
              <a:lnSpc>
                <a:spcPct val="115000"/>
              </a:lnSpc>
              <a:buClr>
                <a:schemeClr val="dk1"/>
              </a:buClr>
              <a:buSzPts val="1300"/>
              <a:buFont typeface="Montserrat"/>
              <a:buAutoNum type="arabicPeriod" startAt="4"/>
            </a:pPr>
            <a:r>
              <a:rPr lang="uk" b="1" dirty="0">
                <a:solidFill>
                  <a:schemeClr val="dk1"/>
                </a:solidFill>
                <a:latin typeface="Arial" panose="020B0604020202020204" pitchFamily="34" charset="0"/>
                <a:ea typeface="Montserrat"/>
                <a:cs typeface="Arial" panose="020B0604020202020204" pitchFamily="34" charset="0"/>
                <a:sym typeface="Montserrat"/>
              </a:rPr>
              <a:t>Прийняти рішення про проведення земельних торгів, яке містить:</a:t>
            </a:r>
            <a:endParaRPr b="1" dirty="0">
              <a:solidFill>
                <a:schemeClr val="dk1"/>
              </a:solidFill>
              <a:latin typeface="Arial" panose="020B0604020202020204" pitchFamily="34" charset="0"/>
              <a:ea typeface="Montserrat"/>
              <a:cs typeface="Arial" panose="020B0604020202020204" pitchFamily="34" charset="0"/>
              <a:sym typeface="Montserrat"/>
            </a:endParaRPr>
          </a:p>
          <a:p>
            <a:pPr marL="237061" indent="-228594" algn="just">
              <a:lnSpc>
                <a:spcPct val="115000"/>
              </a:lnSpc>
              <a:spcBef>
                <a:spcPts val="533"/>
              </a:spcBef>
              <a:buClr>
                <a:schemeClr val="dk1"/>
              </a:buClr>
              <a:buSzPts val="1300"/>
              <a:buFont typeface="Montserrat"/>
              <a:buChar char="●"/>
            </a:pPr>
            <a:r>
              <a:rPr lang="uk" dirty="0">
                <a:solidFill>
                  <a:schemeClr val="dk1"/>
                </a:solidFill>
                <a:latin typeface="Arial" panose="020B0604020202020204" pitchFamily="34" charset="0"/>
                <a:ea typeface="Montserrat"/>
                <a:cs typeface="Arial" panose="020B0604020202020204" pitchFamily="34" charset="0"/>
                <a:sym typeface="Montserrat"/>
              </a:rPr>
              <a:t>інформацію про документацію із землеустрою, якщо така розроблялася;</a:t>
            </a:r>
            <a:endParaRPr dirty="0">
              <a:solidFill>
                <a:schemeClr val="dk1"/>
              </a:solidFill>
              <a:latin typeface="Arial" panose="020B0604020202020204" pitchFamily="34" charset="0"/>
              <a:ea typeface="Montserrat"/>
              <a:cs typeface="Arial" panose="020B0604020202020204" pitchFamily="34" charset="0"/>
              <a:sym typeface="Montserrat"/>
            </a:endParaRPr>
          </a:p>
          <a:p>
            <a:pPr marL="237061" indent="-228594" algn="just">
              <a:lnSpc>
                <a:spcPct val="115000"/>
              </a:lnSpc>
              <a:buClr>
                <a:schemeClr val="dk1"/>
              </a:buClr>
              <a:buSzPts val="1300"/>
              <a:buFont typeface="Montserrat"/>
              <a:buChar char="●"/>
            </a:pPr>
            <a:r>
              <a:rPr lang="uk" dirty="0">
                <a:solidFill>
                  <a:schemeClr val="dk1"/>
                </a:solidFill>
                <a:latin typeface="Arial" panose="020B0604020202020204" pitchFamily="34" charset="0"/>
                <a:ea typeface="Montserrat"/>
                <a:cs typeface="Arial" panose="020B0604020202020204" pitchFamily="34" charset="0"/>
                <a:sym typeface="Montserrat"/>
              </a:rPr>
              <a:t>інформацію про стартову річну орендну плату ділянки;</a:t>
            </a:r>
            <a:endParaRPr dirty="0">
              <a:solidFill>
                <a:schemeClr val="dk1"/>
              </a:solidFill>
              <a:latin typeface="Arial" panose="020B0604020202020204" pitchFamily="34" charset="0"/>
              <a:ea typeface="Montserrat"/>
              <a:cs typeface="Arial" panose="020B0604020202020204" pitchFamily="34" charset="0"/>
              <a:sym typeface="Montserrat"/>
            </a:endParaRPr>
          </a:p>
          <a:p>
            <a:pPr marL="237061" indent="-228594" algn="just">
              <a:lnSpc>
                <a:spcPct val="115000"/>
              </a:lnSpc>
              <a:buClr>
                <a:schemeClr val="dk1"/>
              </a:buClr>
              <a:buSzPts val="1300"/>
              <a:buFont typeface="Montserrat"/>
              <a:buChar char="●"/>
            </a:pPr>
            <a:r>
              <a:rPr lang="uk" dirty="0">
                <a:solidFill>
                  <a:schemeClr val="dk1"/>
                </a:solidFill>
                <a:latin typeface="Arial" panose="020B0604020202020204" pitchFamily="34" charset="0"/>
                <a:ea typeface="Montserrat"/>
                <a:cs typeface="Arial" panose="020B0604020202020204" pitchFamily="34" charset="0"/>
                <a:sym typeface="Montserrat"/>
              </a:rPr>
              <a:t>обмеження у використанні земельної ділянки;</a:t>
            </a:r>
            <a:endParaRPr dirty="0">
              <a:solidFill>
                <a:schemeClr val="dk1"/>
              </a:solidFill>
              <a:latin typeface="Arial" panose="020B0604020202020204" pitchFamily="34" charset="0"/>
              <a:ea typeface="Montserrat"/>
              <a:cs typeface="Arial" panose="020B0604020202020204" pitchFamily="34" charset="0"/>
              <a:sym typeface="Montserrat"/>
            </a:endParaRPr>
          </a:p>
          <a:p>
            <a:pPr marL="237061" indent="-228594" algn="just">
              <a:lnSpc>
                <a:spcPct val="115000"/>
              </a:lnSpc>
              <a:buClr>
                <a:schemeClr val="dk1"/>
              </a:buClr>
              <a:buSzPts val="1300"/>
              <a:buFont typeface="Montserrat"/>
              <a:buChar char="●"/>
            </a:pPr>
            <a:r>
              <a:rPr lang="uk" dirty="0">
                <a:solidFill>
                  <a:schemeClr val="dk1"/>
                </a:solidFill>
                <a:latin typeface="Arial" panose="020B0604020202020204" pitchFamily="34" charset="0"/>
                <a:ea typeface="Montserrat"/>
                <a:cs typeface="Arial" panose="020B0604020202020204" pitchFamily="34" charset="0"/>
                <a:sym typeface="Montserrat"/>
              </a:rPr>
              <a:t>відомості про особу, уповноважену на підписання договору;</a:t>
            </a:r>
            <a:endParaRPr dirty="0">
              <a:solidFill>
                <a:schemeClr val="dk1"/>
              </a:solidFill>
              <a:latin typeface="Arial" panose="020B0604020202020204" pitchFamily="34" charset="0"/>
              <a:ea typeface="Montserrat"/>
              <a:cs typeface="Arial" panose="020B0604020202020204" pitchFamily="34" charset="0"/>
              <a:sym typeface="Montserrat"/>
            </a:endParaRPr>
          </a:p>
          <a:p>
            <a:pPr marL="237061" indent="-228594" algn="just">
              <a:lnSpc>
                <a:spcPct val="115000"/>
              </a:lnSpc>
              <a:buClr>
                <a:schemeClr val="dk1"/>
              </a:buClr>
              <a:buSzPts val="1300"/>
              <a:buFont typeface="Montserrat"/>
              <a:buChar char="●"/>
            </a:pPr>
            <a:r>
              <a:rPr lang="uk" dirty="0">
                <a:solidFill>
                  <a:schemeClr val="dk1"/>
                </a:solidFill>
                <a:latin typeface="Arial" panose="020B0604020202020204" pitchFamily="34" charset="0"/>
                <a:ea typeface="Montserrat"/>
                <a:cs typeface="Arial" panose="020B0604020202020204" pitchFamily="34" charset="0"/>
                <a:sym typeface="Montserrat"/>
              </a:rPr>
              <a:t>проект договору оренди.</a:t>
            </a:r>
            <a:endParaRPr b="1" dirty="0">
              <a:solidFill>
                <a:schemeClr val="dk1"/>
              </a:solidFill>
              <a:latin typeface="Arial" panose="020B0604020202020204" pitchFamily="34" charset="0"/>
              <a:ea typeface="Montserrat"/>
              <a:cs typeface="Arial" panose="020B0604020202020204" pitchFamily="34" charset="0"/>
              <a:sym typeface="Montserrat"/>
            </a:endParaRPr>
          </a:p>
          <a:p>
            <a:pPr algn="just">
              <a:lnSpc>
                <a:spcPct val="115000"/>
              </a:lnSpc>
              <a:spcBef>
                <a:spcPts val="533"/>
              </a:spcBef>
            </a:pPr>
            <a:endParaRPr b="1" dirty="0">
              <a:solidFill>
                <a:schemeClr val="dk1"/>
              </a:solidFill>
              <a:latin typeface="Arial" panose="020B0604020202020204" pitchFamily="34" charset="0"/>
              <a:ea typeface="Montserrat"/>
              <a:cs typeface="Arial" panose="020B0604020202020204" pitchFamily="34" charset="0"/>
              <a:sym typeface="Montserrat"/>
            </a:endParaRPr>
          </a:p>
          <a:p>
            <a:pPr marL="8467" algn="just">
              <a:lnSpc>
                <a:spcPct val="115000"/>
              </a:lnSpc>
              <a:spcBef>
                <a:spcPts val="533"/>
              </a:spcBef>
              <a:buClr>
                <a:schemeClr val="dk1"/>
              </a:buClr>
              <a:buSzPts val="1300"/>
            </a:pPr>
            <a:r>
              <a:rPr lang="uk" b="1" dirty="0">
                <a:solidFill>
                  <a:schemeClr val="dk1"/>
                </a:solidFill>
                <a:latin typeface="Arial" panose="020B0604020202020204" pitchFamily="34" charset="0"/>
                <a:ea typeface="Montserrat"/>
                <a:cs typeface="Arial" panose="020B0604020202020204" pitchFamily="34" charset="0"/>
                <a:sym typeface="Montserrat"/>
              </a:rPr>
              <a:t>5. Через особистий кабінет на майданчику опублікувати оголошення про проведення земельних торгів</a:t>
            </a:r>
            <a:endParaRPr b="1" dirty="0">
              <a:solidFill>
                <a:schemeClr val="dk1"/>
              </a:solidFill>
              <a:latin typeface="Arial" panose="020B0604020202020204" pitchFamily="34" charset="0"/>
              <a:ea typeface="Montserrat"/>
              <a:cs typeface="Arial" panose="020B0604020202020204" pitchFamily="34" charset="0"/>
              <a:sym typeface="Montserrat"/>
            </a:endParaRPr>
          </a:p>
          <a:p>
            <a:pPr marL="457189" lvl="1" indent="-228594" algn="just">
              <a:lnSpc>
                <a:spcPct val="115000"/>
              </a:lnSpc>
              <a:spcBef>
                <a:spcPts val="533"/>
              </a:spcBef>
              <a:buClr>
                <a:schemeClr val="dk1"/>
              </a:buClr>
              <a:buSzPts val="1300"/>
              <a:buFont typeface="Montserrat"/>
              <a:buAutoNum type="alphaLcPeriod"/>
            </a:pPr>
            <a:r>
              <a:rPr lang="uk" dirty="0">
                <a:solidFill>
                  <a:schemeClr val="dk1"/>
                </a:solidFill>
                <a:latin typeface="Arial" panose="020B0604020202020204" pitchFamily="34" charset="0"/>
                <a:ea typeface="Montserrat"/>
                <a:cs typeface="Arial" panose="020B0604020202020204" pitchFamily="34" charset="0"/>
                <a:sym typeface="Montserrat"/>
              </a:rPr>
              <a:t>експозиція лота = 30-45 днів</a:t>
            </a:r>
            <a:endParaRPr dirty="0">
              <a:solidFill>
                <a:schemeClr val="dk1"/>
              </a:solidFill>
              <a:latin typeface="Arial" panose="020B0604020202020204" pitchFamily="34" charset="0"/>
              <a:ea typeface="Montserrat"/>
              <a:cs typeface="Arial" panose="020B0604020202020204" pitchFamily="34" charset="0"/>
              <a:sym typeface="Montserrat"/>
            </a:endParaRPr>
          </a:p>
          <a:p>
            <a:pPr marL="457189" lvl="1" indent="-228594" algn="just">
              <a:lnSpc>
                <a:spcPct val="115000"/>
              </a:lnSpc>
              <a:spcBef>
                <a:spcPts val="533"/>
              </a:spcBef>
              <a:buClr>
                <a:schemeClr val="dk1"/>
              </a:buClr>
              <a:buSzPts val="1300"/>
              <a:buFont typeface="Montserrat"/>
              <a:buAutoNum type="alphaLcPeriod"/>
            </a:pPr>
            <a:r>
              <a:rPr lang="uk" dirty="0">
                <a:solidFill>
                  <a:schemeClr val="dk1"/>
                </a:solidFill>
                <a:latin typeface="Arial" panose="020B0604020202020204" pitchFamily="34" charset="0"/>
                <a:ea typeface="Montserrat"/>
                <a:cs typeface="Arial" panose="020B0604020202020204" pitchFamily="34" charset="0"/>
                <a:sym typeface="Montserrat"/>
              </a:rPr>
              <a:t>оберіть процедуру торгів - оренда землі</a:t>
            </a:r>
            <a:endParaRPr dirty="0">
              <a:solidFill>
                <a:schemeClr val="dk1"/>
              </a:solidFill>
              <a:latin typeface="Arial" panose="020B0604020202020204" pitchFamily="34" charset="0"/>
              <a:ea typeface="Montserrat"/>
              <a:cs typeface="Arial" panose="020B0604020202020204" pitchFamily="34" charset="0"/>
              <a:sym typeface="Montserrat"/>
            </a:endParaRPr>
          </a:p>
          <a:p>
            <a:pPr marL="457189" lvl="1" indent="-228594" algn="just">
              <a:lnSpc>
                <a:spcPct val="115000"/>
              </a:lnSpc>
              <a:spcBef>
                <a:spcPts val="533"/>
              </a:spcBef>
              <a:buClr>
                <a:schemeClr val="dk1"/>
              </a:buClr>
              <a:buSzPts val="1300"/>
              <a:buFont typeface="Montserrat"/>
              <a:buAutoNum type="alphaLcPeriod"/>
            </a:pPr>
            <a:r>
              <a:rPr lang="uk" dirty="0">
                <a:solidFill>
                  <a:schemeClr val="dk1"/>
                </a:solidFill>
                <a:latin typeface="Arial" panose="020B0604020202020204" pitchFamily="34" charset="0"/>
                <a:ea typeface="Montserrat"/>
                <a:cs typeface="Arial" panose="020B0604020202020204" pitchFamily="34" charset="0"/>
                <a:sym typeface="Montserrat"/>
              </a:rPr>
              <a:t>можна створювати чернетки лотів і потім опублікувати їх в один день</a:t>
            </a:r>
            <a:endParaRPr dirty="0">
              <a:solidFill>
                <a:schemeClr val="dk1"/>
              </a:solidFill>
              <a:latin typeface="Arial" panose="020B0604020202020204" pitchFamily="34" charset="0"/>
              <a:ea typeface="Montserrat"/>
              <a:cs typeface="Arial" panose="020B0604020202020204" pitchFamily="34" charset="0"/>
              <a:sym typeface="Montserrat"/>
            </a:endParaRPr>
          </a:p>
          <a:p>
            <a:pPr marL="457189" lvl="1" indent="-228594">
              <a:lnSpc>
                <a:spcPct val="115000"/>
              </a:lnSpc>
              <a:spcBef>
                <a:spcPts val="533"/>
              </a:spcBef>
              <a:spcAft>
                <a:spcPts val="533"/>
              </a:spcAft>
              <a:buClr>
                <a:schemeClr val="dk1"/>
              </a:buClr>
              <a:buSzPts val="1300"/>
              <a:buFont typeface="Montserrat"/>
              <a:buAutoNum type="alphaLcPeriod"/>
            </a:pPr>
            <a:r>
              <a:rPr lang="uk" dirty="0">
                <a:solidFill>
                  <a:schemeClr val="dk1"/>
                </a:solidFill>
                <a:latin typeface="Arial" panose="020B0604020202020204" pitchFamily="34" charset="0"/>
                <a:ea typeface="Montserrat"/>
                <a:cs typeface="Arial" panose="020B0604020202020204" pitchFamily="34" charset="0"/>
                <a:sym typeface="Montserrat"/>
              </a:rPr>
              <a:t>майданчики мають роз’яснювальні матеріали щодо роботи з особистими кабінетами.</a:t>
            </a:r>
            <a:endParaRPr dirty="0">
              <a:solidFill>
                <a:schemeClr val="dk1"/>
              </a:solidFill>
              <a:latin typeface="Arial" panose="020B0604020202020204" pitchFamily="34" charset="0"/>
              <a:ea typeface="Montserrat"/>
              <a:cs typeface="Arial" panose="020B0604020202020204" pitchFamily="34" charset="0"/>
              <a:sym typeface="Montserrat"/>
            </a:endParaRPr>
          </a:p>
        </p:txBody>
      </p:sp>
      <p:pic>
        <p:nvPicPr>
          <p:cNvPr id="8" name="Рисунок 7">
            <a:extLst>
              <a:ext uri="{FF2B5EF4-FFF2-40B4-BE49-F238E27FC236}">
                <a16:creationId xmlns:a16="http://schemas.microsoft.com/office/drawing/2014/main" id="{7F987000-8862-4849-9A1F-E73BA42E2DC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747" b="75640" l="2615" r="23251"/>
                    </a14:imgEffect>
                  </a14:imgLayer>
                </a14:imgProps>
              </a:ext>
            </a:extLst>
          </a:blip>
          <a:srcRect l="36" t="54385" r="74170" b="21998"/>
          <a:stretch/>
        </p:blipFill>
        <p:spPr>
          <a:xfrm>
            <a:off x="10387057" y="2144087"/>
            <a:ext cx="1474150" cy="1349738"/>
          </a:xfrm>
          <a:prstGeom prst="rect">
            <a:avLst/>
          </a:prstGeom>
        </p:spPr>
      </p:pic>
    </p:spTree>
    <p:extLst>
      <p:ext uri="{BB962C8B-B14F-4D97-AF65-F5344CB8AC3E}">
        <p14:creationId xmlns:p14="http://schemas.microsoft.com/office/powerpoint/2010/main" val="2612019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51583293-4DAC-DAF3-B0E2-6A62210DF909}"/>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7042EAB4-C09B-9D4F-762E-566400A1BC9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7A738F4E-378E-636E-5539-4D163A4D0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9094932F-301A-8CAF-1A21-CCECBF7F69A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244053" y="1319442"/>
            <a:ext cx="11703891" cy="971495"/>
          </a:xfrm>
        </p:spPr>
        <p:txBody>
          <a:bodyPr>
            <a:noAutofit/>
          </a:bodyPr>
          <a:lstStyle/>
          <a:p>
            <a:pPr algn="ct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Процедура проведення земельних аукціонів</a:t>
            </a:r>
          </a:p>
        </p:txBody>
      </p:sp>
      <p:sp>
        <p:nvSpPr>
          <p:cNvPr id="6" name="Google Shape;208;p36">
            <a:extLst>
              <a:ext uri="{FF2B5EF4-FFF2-40B4-BE49-F238E27FC236}">
                <a16:creationId xmlns:a16="http://schemas.microsoft.com/office/drawing/2014/main" id="{8B81E5B0-07E3-C96A-6EED-3DD44A2D2031}"/>
              </a:ext>
            </a:extLst>
          </p:cNvPr>
          <p:cNvSpPr/>
          <p:nvPr/>
        </p:nvSpPr>
        <p:spPr>
          <a:xfrm>
            <a:off x="244054" y="2139286"/>
            <a:ext cx="11703891" cy="4569180"/>
          </a:xfrm>
          <a:prstGeom prst="roundRect">
            <a:avLst>
              <a:gd name="adj" fmla="val 5346"/>
            </a:avLst>
          </a:prstGeom>
          <a:noFill/>
          <a:ln>
            <a:noFill/>
          </a:ln>
        </p:spPr>
        <p:txBody>
          <a:bodyPr spcFirstLastPara="1" wrap="square" lIns="91433" tIns="91433" rIns="91433" bIns="91433" anchor="t" anchorCtr="0">
            <a:noAutofit/>
          </a:bodyPr>
          <a:lstStyle/>
          <a:p>
            <a:pPr marL="8467" algn="just">
              <a:lnSpc>
                <a:spcPct val="115000"/>
              </a:lnSpc>
              <a:buClr>
                <a:schemeClr val="dk1"/>
              </a:buClr>
              <a:buSzPts val="1300"/>
            </a:pPr>
            <a:r>
              <a:rPr lang="uk" sz="1733" b="1" dirty="0">
                <a:solidFill>
                  <a:schemeClr val="dk1"/>
                </a:solidFill>
                <a:latin typeface="Arial" panose="020B0604020202020204" pitchFamily="34" charset="0"/>
                <a:ea typeface="Montserrat"/>
                <a:cs typeface="Arial" panose="020B0604020202020204" pitchFamily="34" charset="0"/>
                <a:sym typeface="Montserrat"/>
              </a:rPr>
              <a:t>6. На редагування - 2 робочі дні.</a:t>
            </a:r>
            <a:endParaRPr sz="1733" b="1" dirty="0">
              <a:solidFill>
                <a:schemeClr val="dk1"/>
              </a:solidFill>
              <a:latin typeface="Arial" panose="020B0604020202020204" pitchFamily="34" charset="0"/>
              <a:ea typeface="Montserrat"/>
              <a:cs typeface="Arial" panose="020B0604020202020204" pitchFamily="34" charset="0"/>
              <a:sym typeface="Montserrat"/>
            </a:endParaRPr>
          </a:p>
          <a:p>
            <a:pPr algn="just">
              <a:lnSpc>
                <a:spcPct val="115000"/>
              </a:lnSpc>
              <a:spcBef>
                <a:spcPts val="533"/>
              </a:spcBef>
            </a:pPr>
            <a:r>
              <a:rPr lang="uk" sz="1733" b="1" dirty="0">
                <a:solidFill>
                  <a:schemeClr val="dk1"/>
                </a:solidFill>
                <a:latin typeface="Arial" panose="020B0604020202020204" pitchFamily="34" charset="0"/>
                <a:ea typeface="Montserrat"/>
                <a:cs typeface="Arial" panose="020B0604020202020204" pitchFamily="34" charset="0"/>
                <a:sym typeface="Montserrat"/>
              </a:rPr>
              <a:t>(!) </a:t>
            </a:r>
            <a:r>
              <a:rPr lang="uk" sz="1733" dirty="0">
                <a:solidFill>
                  <a:schemeClr val="dk1"/>
                </a:solidFill>
                <a:latin typeface="Arial" panose="020B0604020202020204" pitchFamily="34" charset="0"/>
                <a:ea typeface="Montserrat"/>
                <a:cs typeface="Arial" panose="020B0604020202020204" pitchFamily="34" charset="0"/>
                <a:sym typeface="Montserrat"/>
              </a:rPr>
              <a:t>уважно перевірте інформацію про земельну ділянку в оголошенні та у разі необхідності виправте помилки.</a:t>
            </a:r>
            <a:endParaRPr sz="1733" dirty="0">
              <a:solidFill>
                <a:schemeClr val="dk1"/>
              </a:solidFill>
              <a:latin typeface="Arial" panose="020B0604020202020204" pitchFamily="34" charset="0"/>
              <a:ea typeface="Montserrat"/>
              <a:cs typeface="Arial" panose="020B0604020202020204" pitchFamily="34" charset="0"/>
              <a:sym typeface="Montserrat"/>
            </a:endParaRPr>
          </a:p>
          <a:p>
            <a:pPr algn="just">
              <a:lnSpc>
                <a:spcPct val="115000"/>
              </a:lnSpc>
              <a:spcBef>
                <a:spcPts val="533"/>
              </a:spcBef>
            </a:pPr>
            <a:endParaRPr sz="1733" b="1" dirty="0">
              <a:solidFill>
                <a:schemeClr val="dk1"/>
              </a:solidFill>
              <a:latin typeface="Arial" panose="020B0604020202020204" pitchFamily="34" charset="0"/>
              <a:ea typeface="Montserrat"/>
              <a:cs typeface="Arial" panose="020B0604020202020204" pitchFamily="34" charset="0"/>
              <a:sym typeface="Montserrat"/>
            </a:endParaRPr>
          </a:p>
          <a:p>
            <a:pPr marL="8467" algn="just">
              <a:lnSpc>
                <a:spcPct val="115000"/>
              </a:lnSpc>
              <a:spcBef>
                <a:spcPts val="533"/>
              </a:spcBef>
              <a:buClr>
                <a:schemeClr val="dk1"/>
              </a:buClr>
              <a:buSzPts val="1300"/>
            </a:pPr>
            <a:r>
              <a:rPr lang="uk" sz="1733" b="1" dirty="0">
                <a:solidFill>
                  <a:schemeClr val="dk1"/>
                </a:solidFill>
                <a:latin typeface="Arial" panose="020B0604020202020204" pitchFamily="34" charset="0"/>
                <a:ea typeface="Montserrat"/>
                <a:cs typeface="Arial" panose="020B0604020202020204" pitchFamily="34" charset="0"/>
                <a:sym typeface="Montserrat"/>
              </a:rPr>
              <a:t>7. Відповідайте на запитання учасників.</a:t>
            </a:r>
            <a:endParaRPr sz="1733" dirty="0">
              <a:solidFill>
                <a:schemeClr val="dk1"/>
              </a:solidFill>
              <a:latin typeface="Arial" panose="020B0604020202020204" pitchFamily="34" charset="0"/>
              <a:ea typeface="Montserrat"/>
              <a:cs typeface="Arial" panose="020B0604020202020204" pitchFamily="34" charset="0"/>
              <a:sym typeface="Montserrat"/>
            </a:endParaRPr>
          </a:p>
          <a:p>
            <a:pPr algn="just">
              <a:lnSpc>
                <a:spcPct val="115000"/>
              </a:lnSpc>
              <a:spcBef>
                <a:spcPts val="533"/>
              </a:spcBef>
            </a:pPr>
            <a:r>
              <a:rPr lang="uk" sz="1733" b="1" dirty="0">
                <a:solidFill>
                  <a:schemeClr val="dk1"/>
                </a:solidFill>
                <a:latin typeface="Arial" panose="020B0604020202020204" pitchFamily="34" charset="0"/>
                <a:ea typeface="Montserrat"/>
                <a:cs typeface="Arial" panose="020B0604020202020204" pitchFamily="34" charset="0"/>
                <a:sym typeface="Montserrat"/>
              </a:rPr>
              <a:t>(!)</a:t>
            </a:r>
            <a:r>
              <a:rPr lang="uk" sz="1733" dirty="0">
                <a:solidFill>
                  <a:schemeClr val="dk1"/>
                </a:solidFill>
                <a:latin typeface="Arial" panose="020B0604020202020204" pitchFamily="34" charset="0"/>
                <a:ea typeface="Montserrat"/>
                <a:cs typeface="Arial" panose="020B0604020202020204" pitchFamily="34" charset="0"/>
                <a:sym typeface="Montserrat"/>
              </a:rPr>
              <a:t> Ви отримуватимете повідомлення на e-mail про всі суттєві події в ЕТС щодо вашого лота. Будь ласка, слідкуйте за ними.</a:t>
            </a:r>
            <a:endParaRPr sz="1733" dirty="0">
              <a:solidFill>
                <a:schemeClr val="dk1"/>
              </a:solidFill>
              <a:latin typeface="Arial" panose="020B0604020202020204" pitchFamily="34" charset="0"/>
              <a:ea typeface="Montserrat"/>
              <a:cs typeface="Arial" panose="020B0604020202020204" pitchFamily="34" charset="0"/>
              <a:sym typeface="Montserrat"/>
            </a:endParaRPr>
          </a:p>
          <a:p>
            <a:pPr algn="just">
              <a:lnSpc>
                <a:spcPct val="115000"/>
              </a:lnSpc>
              <a:spcBef>
                <a:spcPts val="533"/>
              </a:spcBef>
            </a:pPr>
            <a:endParaRPr sz="1733" dirty="0">
              <a:solidFill>
                <a:schemeClr val="dk1"/>
              </a:solidFill>
              <a:latin typeface="Arial" panose="020B0604020202020204" pitchFamily="34" charset="0"/>
              <a:ea typeface="Montserrat"/>
              <a:cs typeface="Arial" panose="020B0604020202020204" pitchFamily="34" charset="0"/>
              <a:sym typeface="Montserrat"/>
            </a:endParaRPr>
          </a:p>
          <a:p>
            <a:pPr marL="8467" algn="just">
              <a:lnSpc>
                <a:spcPct val="115000"/>
              </a:lnSpc>
              <a:spcBef>
                <a:spcPts val="533"/>
              </a:spcBef>
              <a:buClr>
                <a:schemeClr val="dk1"/>
              </a:buClr>
              <a:buSzPts val="1300"/>
            </a:pPr>
            <a:r>
              <a:rPr lang="uk" sz="1733" b="1" dirty="0">
                <a:solidFill>
                  <a:schemeClr val="dk1"/>
                </a:solidFill>
                <a:latin typeface="Arial" panose="020B0604020202020204" pitchFamily="34" charset="0"/>
                <a:ea typeface="Montserrat"/>
                <a:cs typeface="Arial" panose="020B0604020202020204" pitchFamily="34" charset="0"/>
                <a:sym typeface="Montserrat"/>
              </a:rPr>
              <a:t>8. У разі потреби відмінити торги - через особистий кабінет. </a:t>
            </a:r>
            <a:r>
              <a:rPr lang="uk" sz="1733" dirty="0">
                <a:solidFill>
                  <a:schemeClr val="dk1"/>
                </a:solidFill>
                <a:latin typeface="Arial" panose="020B0604020202020204" pitchFamily="34" charset="0"/>
                <a:ea typeface="Montserrat"/>
                <a:cs typeface="Arial" panose="020B0604020202020204" pitchFamily="34" charset="0"/>
                <a:sym typeface="Montserrat"/>
              </a:rPr>
              <a:t>Відмінити аукціон можна до проведення аукціону.</a:t>
            </a:r>
            <a:endParaRPr sz="1733" dirty="0">
              <a:solidFill>
                <a:schemeClr val="dk1"/>
              </a:solidFill>
              <a:latin typeface="Arial" panose="020B0604020202020204" pitchFamily="34" charset="0"/>
              <a:ea typeface="Montserrat"/>
              <a:cs typeface="Arial" panose="020B0604020202020204" pitchFamily="34" charset="0"/>
              <a:sym typeface="Montserrat"/>
            </a:endParaRPr>
          </a:p>
          <a:p>
            <a:pPr marL="237061" algn="just">
              <a:lnSpc>
                <a:spcPct val="115000"/>
              </a:lnSpc>
              <a:spcBef>
                <a:spcPts val="533"/>
              </a:spcBef>
            </a:pPr>
            <a:endParaRPr sz="1733" b="1" dirty="0">
              <a:solidFill>
                <a:schemeClr val="dk1"/>
              </a:solidFill>
              <a:latin typeface="Arial" panose="020B0604020202020204" pitchFamily="34" charset="0"/>
              <a:ea typeface="Montserrat"/>
              <a:cs typeface="Arial" panose="020B0604020202020204" pitchFamily="34" charset="0"/>
              <a:sym typeface="Montserrat"/>
            </a:endParaRPr>
          </a:p>
          <a:p>
            <a:pPr algn="just">
              <a:lnSpc>
                <a:spcPct val="115000"/>
              </a:lnSpc>
              <a:spcBef>
                <a:spcPts val="533"/>
              </a:spcBef>
              <a:spcAft>
                <a:spcPts val="533"/>
              </a:spcAft>
            </a:pPr>
            <a:r>
              <a:rPr lang="uk" sz="1733" b="1" dirty="0">
                <a:solidFill>
                  <a:schemeClr val="dk1"/>
                </a:solidFill>
                <a:latin typeface="Arial" panose="020B0604020202020204" pitchFamily="34" charset="0"/>
                <a:ea typeface="Montserrat"/>
                <a:cs typeface="Arial" panose="020B0604020202020204" pitchFamily="34" charset="0"/>
                <a:sym typeface="Montserrat"/>
              </a:rPr>
              <a:t>(!) Ми не можемо зупинити аукціон, це технічно неможливо.</a:t>
            </a:r>
            <a:endParaRPr sz="1733" b="1" dirty="0">
              <a:solidFill>
                <a:schemeClr val="dk1"/>
              </a:solidFill>
              <a:latin typeface="Arial" panose="020B0604020202020204" pitchFamily="34" charset="0"/>
              <a:ea typeface="Montserrat"/>
              <a:cs typeface="Arial" panose="020B0604020202020204" pitchFamily="34" charset="0"/>
              <a:sym typeface="Montserrat"/>
            </a:endParaRPr>
          </a:p>
        </p:txBody>
      </p:sp>
    </p:spTree>
    <p:extLst>
      <p:ext uri="{BB962C8B-B14F-4D97-AF65-F5344CB8AC3E}">
        <p14:creationId xmlns:p14="http://schemas.microsoft.com/office/powerpoint/2010/main" val="3515582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7"/>
          <p:cNvSpPr/>
          <p:nvPr/>
        </p:nvSpPr>
        <p:spPr>
          <a:xfrm>
            <a:off x="481725" y="1470381"/>
            <a:ext cx="10703659" cy="1088427"/>
          </a:xfrm>
          <a:prstGeom prst="rect">
            <a:avLst/>
          </a:prstGeom>
          <a:noFill/>
          <a:ln>
            <a:noFill/>
          </a:ln>
        </p:spPr>
        <p:txBody>
          <a:bodyPr spcFirstLastPara="1" wrap="square" lIns="0" tIns="0" rIns="0" bIns="0" anchor="t" anchorCtr="0">
            <a:noAutofit/>
          </a:bodyPr>
          <a:lstStyle/>
          <a:p>
            <a:pPr algn="ctr">
              <a:buClr>
                <a:srgbClr val="000000"/>
              </a:buClr>
              <a:buSzPts val="2100"/>
            </a:pPr>
            <a:r>
              <a:rPr lang="uk" sz="3200" dirty="0">
                <a:solidFill>
                  <a:srgbClr val="002E6C"/>
                </a:solidFill>
                <a:latin typeface="Arial" panose="020B0604020202020204" pitchFamily="34" charset="0"/>
                <a:ea typeface="Open Sans SemiBold" panose="020B0604020202020204" pitchFamily="34" charset="0"/>
                <a:cs typeface="Arial" panose="020B0604020202020204" pitchFamily="34" charset="0"/>
                <a:sym typeface="Montserrat"/>
              </a:rPr>
              <a:t>Дії організатора після завершення аукціону</a:t>
            </a:r>
            <a:endParaRPr sz="3200" dirty="0">
              <a:solidFill>
                <a:srgbClr val="002E6C"/>
              </a:solidFill>
              <a:latin typeface="Arial" panose="020B0604020202020204" pitchFamily="34" charset="0"/>
              <a:ea typeface="Open Sans SemiBold" panose="020B0604020202020204" pitchFamily="34" charset="0"/>
              <a:cs typeface="Arial" panose="020B0604020202020204" pitchFamily="34" charset="0"/>
              <a:sym typeface="Montserrat"/>
            </a:endParaRPr>
          </a:p>
        </p:txBody>
      </p:sp>
      <p:sp>
        <p:nvSpPr>
          <p:cNvPr id="217" name="Google Shape;217;p37"/>
          <p:cNvSpPr txBox="1"/>
          <p:nvPr/>
        </p:nvSpPr>
        <p:spPr>
          <a:xfrm>
            <a:off x="481725" y="5523576"/>
            <a:ext cx="2366800" cy="1005133"/>
          </a:xfrm>
          <a:prstGeom prst="rect">
            <a:avLst/>
          </a:prstGeom>
          <a:noFill/>
          <a:ln>
            <a:noFill/>
          </a:ln>
        </p:spPr>
        <p:txBody>
          <a:bodyPr spcFirstLastPara="1" wrap="square" lIns="91433" tIns="91433" rIns="91433" bIns="91433" anchor="t" anchorCtr="0">
            <a:spAutoFit/>
          </a:bodyPr>
          <a:lstStyle/>
          <a:p>
            <a:pPr>
              <a:buClr>
                <a:srgbClr val="000000"/>
              </a:buClr>
              <a:buSzPts val="900"/>
            </a:pPr>
            <a:r>
              <a:rPr lang="uk" sz="1333" b="1" dirty="0">
                <a:solidFill>
                  <a:schemeClr val="dk1"/>
                </a:solidFill>
                <a:latin typeface="Montserrat"/>
                <a:ea typeface="Montserrat"/>
                <a:cs typeface="Montserrat"/>
                <a:sym typeface="Montserrat"/>
              </a:rPr>
              <a:t>1. Перевірити документи переможця </a:t>
            </a:r>
            <a:r>
              <a:rPr lang="uk" sz="1333" dirty="0">
                <a:solidFill>
                  <a:schemeClr val="dk1"/>
                </a:solidFill>
                <a:latin typeface="Montserrat"/>
                <a:ea typeface="Montserrat"/>
                <a:cs typeface="Montserrat"/>
                <a:sym typeface="Montserrat"/>
              </a:rPr>
              <a:t>протягом 6 робочих днів</a:t>
            </a:r>
            <a:endParaRPr sz="1333" dirty="0">
              <a:solidFill>
                <a:schemeClr val="dk1"/>
              </a:solidFill>
              <a:latin typeface="Montserrat"/>
              <a:ea typeface="Montserrat"/>
              <a:cs typeface="Montserrat"/>
              <a:sym typeface="Montserrat"/>
            </a:endParaRPr>
          </a:p>
        </p:txBody>
      </p:sp>
      <p:sp>
        <p:nvSpPr>
          <p:cNvPr id="218" name="Google Shape;218;p37"/>
          <p:cNvSpPr/>
          <p:nvPr/>
        </p:nvSpPr>
        <p:spPr>
          <a:xfrm>
            <a:off x="590087" y="4260018"/>
            <a:ext cx="1049567" cy="973573"/>
          </a:xfrm>
          <a:prstGeom prst="roundRect">
            <a:avLst>
              <a:gd name="adj" fmla="val 16667"/>
            </a:avLst>
          </a:prstGeom>
          <a:solidFill>
            <a:srgbClr val="00B0F0"/>
          </a:solidFill>
          <a:ln>
            <a:noFill/>
          </a:ln>
        </p:spPr>
        <p:txBody>
          <a:bodyPr spcFirstLastPara="1" wrap="square" lIns="91433" tIns="45700" rIns="91433" bIns="45700" anchor="ctr" anchorCtr="0">
            <a:noAutofit/>
          </a:bodyPr>
          <a:lstStyle/>
          <a:p>
            <a:pPr algn="ctr">
              <a:lnSpc>
                <a:spcPct val="110000"/>
              </a:lnSpc>
              <a:buClr>
                <a:schemeClr val="dk1"/>
              </a:buClr>
              <a:buSzPts val="2700"/>
            </a:pPr>
            <a:r>
              <a:rPr lang="uk" sz="3600" b="1">
                <a:solidFill>
                  <a:schemeClr val="dk1"/>
                </a:solidFill>
                <a:latin typeface="Montserrat"/>
                <a:ea typeface="Montserrat"/>
                <a:cs typeface="Montserrat"/>
                <a:sym typeface="Montserrat"/>
              </a:rPr>
              <a:t>1</a:t>
            </a:r>
            <a:endParaRPr sz="3467" b="1">
              <a:solidFill>
                <a:schemeClr val="lt1"/>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endParaRPr>
          </a:p>
        </p:txBody>
      </p:sp>
      <p:sp>
        <p:nvSpPr>
          <p:cNvPr id="219" name="Google Shape;219;p37"/>
          <p:cNvSpPr txBox="1"/>
          <p:nvPr/>
        </p:nvSpPr>
        <p:spPr>
          <a:xfrm>
            <a:off x="1823951" y="4032352"/>
            <a:ext cx="2092800" cy="1210254"/>
          </a:xfrm>
          <a:prstGeom prst="rect">
            <a:avLst/>
          </a:prstGeom>
          <a:noFill/>
          <a:ln>
            <a:noFill/>
          </a:ln>
        </p:spPr>
        <p:txBody>
          <a:bodyPr spcFirstLastPara="1" wrap="square" lIns="91433" tIns="91433" rIns="91433" bIns="91433" anchor="t" anchorCtr="0">
            <a:spAutoFit/>
          </a:bodyPr>
          <a:lstStyle/>
          <a:p>
            <a:pPr>
              <a:buClr>
                <a:srgbClr val="000000"/>
              </a:buClr>
              <a:buSzPts val="900"/>
            </a:pPr>
            <a:r>
              <a:rPr lang="uk" sz="1333" b="1" dirty="0">
                <a:solidFill>
                  <a:schemeClr val="dk1"/>
                </a:solidFill>
                <a:latin typeface="Montserrat"/>
                <a:ea typeface="Montserrat"/>
                <a:cs typeface="Montserrat"/>
                <a:sym typeface="Montserrat"/>
              </a:rPr>
              <a:t>2. Підписати протокол </a:t>
            </a:r>
            <a:endParaRPr sz="1333" b="1" dirty="0">
              <a:solidFill>
                <a:schemeClr val="dk1"/>
              </a:solidFill>
              <a:latin typeface="Montserrat"/>
              <a:ea typeface="Montserrat"/>
              <a:cs typeface="Montserrat"/>
              <a:sym typeface="Montserrat"/>
            </a:endParaRPr>
          </a:p>
          <a:p>
            <a:pPr>
              <a:buClr>
                <a:srgbClr val="000000"/>
              </a:buClr>
              <a:buSzPts val="900"/>
            </a:pPr>
            <a:r>
              <a:rPr lang="uk" sz="1333" dirty="0">
                <a:solidFill>
                  <a:schemeClr val="dk1"/>
                </a:solidFill>
                <a:latin typeface="Montserrat"/>
                <a:ea typeface="Montserrat"/>
                <a:cs typeface="Montserrat"/>
                <a:sym typeface="Montserrat"/>
              </a:rPr>
              <a:t>за допомогою КЕП протягом 6 робочих днів</a:t>
            </a:r>
            <a:endParaRPr sz="1333" dirty="0">
              <a:solidFill>
                <a:schemeClr val="dk1"/>
              </a:solidFill>
              <a:latin typeface="Montserrat"/>
              <a:ea typeface="Montserrat"/>
              <a:cs typeface="Montserrat"/>
              <a:sym typeface="Montserrat"/>
            </a:endParaRPr>
          </a:p>
        </p:txBody>
      </p:sp>
      <p:sp>
        <p:nvSpPr>
          <p:cNvPr id="220" name="Google Shape;220;p37"/>
          <p:cNvSpPr/>
          <p:nvPr/>
        </p:nvSpPr>
        <p:spPr>
          <a:xfrm>
            <a:off x="2156511" y="2783744"/>
            <a:ext cx="1049567" cy="973573"/>
          </a:xfrm>
          <a:prstGeom prst="roundRect">
            <a:avLst>
              <a:gd name="adj" fmla="val 16667"/>
            </a:avLst>
          </a:prstGeom>
          <a:solidFill>
            <a:srgbClr val="00B0F0"/>
          </a:solidFill>
          <a:ln>
            <a:noFill/>
          </a:ln>
        </p:spPr>
        <p:txBody>
          <a:bodyPr spcFirstLastPara="1" wrap="square" lIns="91433" tIns="45700" rIns="91433" bIns="45700" anchor="ctr" anchorCtr="0">
            <a:noAutofit/>
          </a:bodyPr>
          <a:lstStyle/>
          <a:p>
            <a:pPr algn="ctr">
              <a:lnSpc>
                <a:spcPct val="110000"/>
              </a:lnSpc>
              <a:buClr>
                <a:schemeClr val="dk1"/>
              </a:buClr>
              <a:buSzPts val="2700"/>
            </a:pPr>
            <a:r>
              <a:rPr lang="uk" sz="3600" b="1">
                <a:solidFill>
                  <a:schemeClr val="dk1"/>
                </a:solidFill>
                <a:latin typeface="Montserrat"/>
                <a:ea typeface="Montserrat"/>
                <a:cs typeface="Montserrat"/>
                <a:sym typeface="Montserrat"/>
              </a:rPr>
              <a:t>2</a:t>
            </a:r>
            <a:endParaRPr sz="3467" b="1">
              <a:solidFill>
                <a:schemeClr val="lt1"/>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endParaRPr>
          </a:p>
        </p:txBody>
      </p:sp>
      <p:sp>
        <p:nvSpPr>
          <p:cNvPr id="221" name="Google Shape;221;p37"/>
          <p:cNvSpPr txBox="1"/>
          <p:nvPr/>
        </p:nvSpPr>
        <p:spPr>
          <a:xfrm>
            <a:off x="3860075" y="5562751"/>
            <a:ext cx="2366800" cy="594892"/>
          </a:xfrm>
          <a:prstGeom prst="rect">
            <a:avLst/>
          </a:prstGeom>
          <a:noFill/>
          <a:ln>
            <a:noFill/>
          </a:ln>
        </p:spPr>
        <p:txBody>
          <a:bodyPr spcFirstLastPara="1" wrap="square" lIns="91433" tIns="91433" rIns="91433" bIns="91433" anchor="t" anchorCtr="0">
            <a:spAutoFit/>
          </a:bodyPr>
          <a:lstStyle/>
          <a:p>
            <a:pPr>
              <a:buClr>
                <a:srgbClr val="000000"/>
              </a:buClr>
              <a:buSzPts val="900"/>
            </a:pPr>
            <a:r>
              <a:rPr lang="uk" sz="1333" b="1" dirty="0">
                <a:solidFill>
                  <a:schemeClr val="dk1"/>
                </a:solidFill>
                <a:latin typeface="Montserrat"/>
                <a:ea typeface="Montserrat"/>
                <a:cs typeface="Montserrat"/>
                <a:sym typeface="Montserrat"/>
              </a:rPr>
              <a:t>3. Завантажити протокол</a:t>
            </a:r>
            <a:endParaRPr sz="1333" dirty="0">
              <a:solidFill>
                <a:schemeClr val="dk1"/>
              </a:solidFill>
              <a:latin typeface="Montserrat"/>
              <a:ea typeface="Montserrat"/>
              <a:cs typeface="Montserrat"/>
              <a:sym typeface="Montserrat"/>
            </a:endParaRPr>
          </a:p>
        </p:txBody>
      </p:sp>
      <p:sp>
        <p:nvSpPr>
          <p:cNvPr id="222" name="Google Shape;222;p37"/>
          <p:cNvSpPr/>
          <p:nvPr/>
        </p:nvSpPr>
        <p:spPr>
          <a:xfrm>
            <a:off x="4240587" y="4299193"/>
            <a:ext cx="1049567" cy="973573"/>
          </a:xfrm>
          <a:prstGeom prst="roundRect">
            <a:avLst>
              <a:gd name="adj" fmla="val 16667"/>
            </a:avLst>
          </a:prstGeom>
          <a:solidFill>
            <a:srgbClr val="00B0F0"/>
          </a:solidFill>
          <a:ln>
            <a:noFill/>
          </a:ln>
        </p:spPr>
        <p:txBody>
          <a:bodyPr spcFirstLastPara="1" wrap="square" lIns="91433" tIns="45700" rIns="91433" bIns="45700" anchor="ctr" anchorCtr="0">
            <a:noAutofit/>
          </a:bodyPr>
          <a:lstStyle/>
          <a:p>
            <a:pPr algn="ctr">
              <a:lnSpc>
                <a:spcPct val="110000"/>
              </a:lnSpc>
              <a:buClr>
                <a:schemeClr val="dk1"/>
              </a:buClr>
              <a:buSzPts val="2700"/>
            </a:pPr>
            <a:r>
              <a:rPr lang="uk" sz="3600" b="1">
                <a:solidFill>
                  <a:schemeClr val="dk1"/>
                </a:solidFill>
                <a:latin typeface="Montserrat"/>
                <a:ea typeface="Montserrat"/>
                <a:cs typeface="Montserrat"/>
                <a:sym typeface="Montserrat"/>
              </a:rPr>
              <a:t>3</a:t>
            </a:r>
            <a:endParaRPr sz="3467" b="1">
              <a:solidFill>
                <a:schemeClr val="lt1"/>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endParaRPr>
          </a:p>
        </p:txBody>
      </p:sp>
      <p:sp>
        <p:nvSpPr>
          <p:cNvPr id="223" name="Google Shape;223;p37"/>
          <p:cNvSpPr txBox="1"/>
          <p:nvPr/>
        </p:nvSpPr>
        <p:spPr>
          <a:xfrm>
            <a:off x="5892300" y="4123501"/>
            <a:ext cx="2168000" cy="1415373"/>
          </a:xfrm>
          <a:prstGeom prst="rect">
            <a:avLst/>
          </a:prstGeom>
          <a:noFill/>
          <a:ln>
            <a:noFill/>
          </a:ln>
        </p:spPr>
        <p:txBody>
          <a:bodyPr spcFirstLastPara="1" wrap="square" lIns="91433" tIns="91433" rIns="91433" bIns="91433" anchor="t" anchorCtr="0">
            <a:spAutoFit/>
          </a:bodyPr>
          <a:lstStyle/>
          <a:p>
            <a:pPr>
              <a:buClr>
                <a:srgbClr val="000000"/>
              </a:buClr>
              <a:buSzPts val="900"/>
            </a:pPr>
            <a:r>
              <a:rPr lang="uk" sz="1333" b="1" dirty="0">
                <a:solidFill>
                  <a:schemeClr val="dk1"/>
                </a:solidFill>
                <a:latin typeface="Montserrat"/>
                <a:ea typeface="Montserrat"/>
                <a:cs typeface="Montserrat"/>
                <a:sym typeface="Montserrat"/>
              </a:rPr>
              <a:t>4. Підписати договір </a:t>
            </a:r>
            <a:endParaRPr sz="1333" dirty="0">
              <a:solidFill>
                <a:schemeClr val="dk1"/>
              </a:solidFill>
              <a:latin typeface="Montserrat"/>
              <a:ea typeface="Montserrat"/>
              <a:cs typeface="Montserrat"/>
              <a:sym typeface="Montserrat"/>
            </a:endParaRPr>
          </a:p>
          <a:p>
            <a:pPr>
              <a:buClr>
                <a:schemeClr val="dk1"/>
              </a:buClr>
              <a:buSzPts val="900"/>
            </a:pPr>
            <a:r>
              <a:rPr lang="uk" sz="1333" dirty="0">
                <a:solidFill>
                  <a:schemeClr val="dk1"/>
                </a:solidFill>
                <a:latin typeface="Montserrat"/>
                <a:ea typeface="Montserrat"/>
                <a:cs typeface="Montserrat"/>
                <a:sym typeface="Montserrat"/>
              </a:rPr>
              <a:t>за допомогою КЕП протягом </a:t>
            </a:r>
            <a:endParaRPr sz="1333" dirty="0">
              <a:solidFill>
                <a:schemeClr val="dk1"/>
              </a:solidFill>
              <a:latin typeface="Montserrat"/>
              <a:ea typeface="Montserrat"/>
              <a:cs typeface="Montserrat"/>
              <a:sym typeface="Montserrat"/>
            </a:endParaRPr>
          </a:p>
          <a:p>
            <a:pPr>
              <a:buClr>
                <a:schemeClr val="dk1"/>
              </a:buClr>
              <a:buSzPts val="900"/>
            </a:pPr>
            <a:r>
              <a:rPr lang="uk" sz="1333" dirty="0">
                <a:solidFill>
                  <a:schemeClr val="dk1"/>
                </a:solidFill>
                <a:latin typeface="Montserrat"/>
                <a:ea typeface="Montserrat"/>
                <a:cs typeface="Montserrat"/>
                <a:sym typeface="Montserrat"/>
              </a:rPr>
              <a:t>20 робочих днів </a:t>
            </a:r>
            <a:endParaRPr sz="1333" dirty="0">
              <a:solidFill>
                <a:schemeClr val="dk1"/>
              </a:solidFill>
              <a:latin typeface="Montserrat"/>
              <a:ea typeface="Montserrat"/>
              <a:cs typeface="Montserrat"/>
              <a:sym typeface="Montserrat"/>
            </a:endParaRPr>
          </a:p>
          <a:p>
            <a:pPr>
              <a:buClr>
                <a:schemeClr val="dk1"/>
              </a:buClr>
              <a:buSzPts val="900"/>
            </a:pPr>
            <a:r>
              <a:rPr lang="uk" sz="1333" dirty="0">
                <a:solidFill>
                  <a:schemeClr val="dk1"/>
                </a:solidFill>
                <a:latin typeface="Montserrat"/>
                <a:ea typeface="Montserrat"/>
                <a:cs typeface="Montserrat"/>
                <a:sym typeface="Montserrat"/>
              </a:rPr>
              <a:t>з дня формування протоколу</a:t>
            </a:r>
            <a:endParaRPr sz="1333" dirty="0">
              <a:solidFill>
                <a:schemeClr val="dk1"/>
              </a:solidFill>
              <a:latin typeface="Montserrat"/>
              <a:ea typeface="Montserrat"/>
              <a:cs typeface="Montserrat"/>
              <a:sym typeface="Montserrat"/>
            </a:endParaRPr>
          </a:p>
        </p:txBody>
      </p:sp>
      <p:sp>
        <p:nvSpPr>
          <p:cNvPr id="224" name="Google Shape;224;p37"/>
          <p:cNvSpPr/>
          <p:nvPr/>
        </p:nvSpPr>
        <p:spPr>
          <a:xfrm>
            <a:off x="6076861" y="2783744"/>
            <a:ext cx="1049567" cy="973573"/>
          </a:xfrm>
          <a:prstGeom prst="roundRect">
            <a:avLst>
              <a:gd name="adj" fmla="val 16667"/>
            </a:avLst>
          </a:prstGeom>
          <a:solidFill>
            <a:srgbClr val="00B0F0"/>
          </a:solidFill>
          <a:ln>
            <a:noFill/>
          </a:ln>
        </p:spPr>
        <p:txBody>
          <a:bodyPr spcFirstLastPara="1" wrap="square" lIns="91433" tIns="45700" rIns="91433" bIns="45700" anchor="ctr" anchorCtr="0">
            <a:noAutofit/>
          </a:bodyPr>
          <a:lstStyle/>
          <a:p>
            <a:pPr algn="ctr">
              <a:lnSpc>
                <a:spcPct val="110000"/>
              </a:lnSpc>
              <a:buClr>
                <a:schemeClr val="dk1"/>
              </a:buClr>
              <a:buSzPts val="2700"/>
            </a:pPr>
            <a:r>
              <a:rPr lang="uk" sz="3600" b="1">
                <a:solidFill>
                  <a:schemeClr val="dk1"/>
                </a:solidFill>
                <a:latin typeface="Montserrat"/>
                <a:ea typeface="Montserrat"/>
                <a:cs typeface="Montserrat"/>
                <a:sym typeface="Montserrat"/>
              </a:rPr>
              <a:t>4</a:t>
            </a:r>
            <a:endParaRPr sz="3467" b="1">
              <a:solidFill>
                <a:schemeClr val="lt1"/>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endParaRPr>
          </a:p>
        </p:txBody>
      </p:sp>
      <p:sp>
        <p:nvSpPr>
          <p:cNvPr id="225" name="Google Shape;225;p37"/>
          <p:cNvSpPr txBox="1"/>
          <p:nvPr/>
        </p:nvSpPr>
        <p:spPr>
          <a:xfrm>
            <a:off x="7920188" y="5562751"/>
            <a:ext cx="2168000" cy="800013"/>
          </a:xfrm>
          <a:prstGeom prst="rect">
            <a:avLst/>
          </a:prstGeom>
          <a:noFill/>
          <a:ln>
            <a:noFill/>
          </a:ln>
        </p:spPr>
        <p:txBody>
          <a:bodyPr spcFirstLastPara="1" wrap="square" lIns="91433" tIns="91433" rIns="91433" bIns="91433" anchor="t" anchorCtr="0">
            <a:spAutoFit/>
          </a:bodyPr>
          <a:lstStyle/>
          <a:p>
            <a:pPr>
              <a:buClr>
                <a:schemeClr val="dk1"/>
              </a:buClr>
              <a:buSzPts val="900"/>
            </a:pPr>
            <a:r>
              <a:rPr lang="uk" sz="1333" b="1" dirty="0">
                <a:solidFill>
                  <a:schemeClr val="dk1"/>
                </a:solidFill>
                <a:latin typeface="Montserrat"/>
                <a:ea typeface="Montserrat"/>
                <a:cs typeface="Montserrat"/>
                <a:sym typeface="Montserrat"/>
              </a:rPr>
              <a:t>6.Завантажити договір</a:t>
            </a:r>
            <a:endParaRPr sz="1333" b="1" dirty="0">
              <a:solidFill>
                <a:schemeClr val="dk1"/>
              </a:solidFill>
              <a:latin typeface="Montserrat"/>
              <a:ea typeface="Montserrat"/>
              <a:cs typeface="Montserrat"/>
              <a:sym typeface="Montserrat"/>
            </a:endParaRPr>
          </a:p>
          <a:p>
            <a:pPr>
              <a:buClr>
                <a:srgbClr val="000000"/>
              </a:buClr>
              <a:buSzPts val="900"/>
            </a:pPr>
            <a:endParaRPr sz="1333" dirty="0">
              <a:solidFill>
                <a:schemeClr val="dk1"/>
              </a:solidFill>
              <a:latin typeface="Montserrat"/>
              <a:ea typeface="Montserrat"/>
              <a:cs typeface="Montserrat"/>
              <a:sym typeface="Montserrat"/>
            </a:endParaRPr>
          </a:p>
        </p:txBody>
      </p:sp>
      <p:sp>
        <p:nvSpPr>
          <p:cNvPr id="226" name="Google Shape;226;p37"/>
          <p:cNvSpPr/>
          <p:nvPr/>
        </p:nvSpPr>
        <p:spPr>
          <a:xfrm>
            <a:off x="8225061" y="4299193"/>
            <a:ext cx="1049567" cy="973573"/>
          </a:xfrm>
          <a:prstGeom prst="roundRect">
            <a:avLst>
              <a:gd name="adj" fmla="val 16667"/>
            </a:avLst>
          </a:prstGeom>
          <a:solidFill>
            <a:srgbClr val="00B0F0"/>
          </a:solidFill>
          <a:ln>
            <a:noFill/>
          </a:ln>
        </p:spPr>
        <p:txBody>
          <a:bodyPr spcFirstLastPara="1" wrap="square" lIns="91433" tIns="45700" rIns="91433" bIns="45700" anchor="ctr" anchorCtr="0">
            <a:noAutofit/>
          </a:bodyPr>
          <a:lstStyle/>
          <a:p>
            <a:pPr algn="ctr">
              <a:lnSpc>
                <a:spcPct val="110000"/>
              </a:lnSpc>
              <a:buClr>
                <a:schemeClr val="dk1"/>
              </a:buClr>
              <a:buSzPts val="2700"/>
            </a:pPr>
            <a:r>
              <a:rPr lang="uk" sz="3600" b="1">
                <a:solidFill>
                  <a:schemeClr val="dk1"/>
                </a:solidFill>
                <a:latin typeface="Montserrat"/>
                <a:ea typeface="Montserrat"/>
                <a:cs typeface="Montserrat"/>
                <a:sym typeface="Montserrat"/>
              </a:rPr>
              <a:t>5</a:t>
            </a:r>
            <a:endParaRPr sz="3467" b="1">
              <a:solidFill>
                <a:schemeClr val="lt1"/>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endParaRPr>
          </a:p>
        </p:txBody>
      </p:sp>
      <p:sp>
        <p:nvSpPr>
          <p:cNvPr id="227" name="Google Shape;227;p37"/>
          <p:cNvSpPr txBox="1"/>
          <p:nvPr/>
        </p:nvSpPr>
        <p:spPr>
          <a:xfrm>
            <a:off x="9656725" y="4123500"/>
            <a:ext cx="2436000" cy="1210254"/>
          </a:xfrm>
          <a:prstGeom prst="rect">
            <a:avLst/>
          </a:prstGeom>
          <a:noFill/>
          <a:ln>
            <a:noFill/>
          </a:ln>
        </p:spPr>
        <p:txBody>
          <a:bodyPr spcFirstLastPara="1" wrap="square" lIns="91433" tIns="91433" rIns="91433" bIns="91433" anchor="t" anchorCtr="0">
            <a:spAutoFit/>
          </a:bodyPr>
          <a:lstStyle/>
          <a:p>
            <a:pPr>
              <a:buClr>
                <a:schemeClr val="dk1"/>
              </a:buClr>
              <a:buSzPts val="900"/>
            </a:pPr>
            <a:r>
              <a:rPr lang="uk" sz="1333" b="1" dirty="0">
                <a:solidFill>
                  <a:schemeClr val="dk1"/>
                </a:solidFill>
                <a:latin typeface="Montserrat"/>
                <a:ea typeface="Montserrat"/>
                <a:cs typeface="Montserrat"/>
                <a:sym typeface="Montserrat"/>
              </a:rPr>
              <a:t>5. Отримання оплати</a:t>
            </a:r>
            <a:br>
              <a:rPr lang="uk" sz="1333" b="1" dirty="0">
                <a:solidFill>
                  <a:schemeClr val="dk1"/>
                </a:solidFill>
                <a:latin typeface="Montserrat"/>
                <a:ea typeface="Montserrat"/>
                <a:cs typeface="Montserrat"/>
                <a:sym typeface="Montserrat"/>
              </a:rPr>
            </a:br>
            <a:r>
              <a:rPr lang="uk" sz="1333" b="1" dirty="0">
                <a:solidFill>
                  <a:schemeClr val="dk1"/>
                </a:solidFill>
                <a:latin typeface="Montserrat"/>
                <a:ea typeface="Montserrat"/>
                <a:cs typeface="Montserrat"/>
                <a:sym typeface="Montserrat"/>
              </a:rPr>
              <a:t>за лот та завершення аукціону</a:t>
            </a:r>
            <a:endParaRPr sz="1333" b="1" dirty="0">
              <a:solidFill>
                <a:schemeClr val="dk1"/>
              </a:solidFill>
              <a:latin typeface="Montserrat"/>
              <a:ea typeface="Montserrat"/>
              <a:cs typeface="Montserrat"/>
              <a:sym typeface="Montserrat"/>
            </a:endParaRPr>
          </a:p>
          <a:p>
            <a:pPr>
              <a:buClr>
                <a:srgbClr val="000000"/>
              </a:buClr>
              <a:buSzPts val="900"/>
            </a:pPr>
            <a:r>
              <a:rPr lang="uk" sz="1333" dirty="0">
                <a:solidFill>
                  <a:schemeClr val="dk1"/>
                </a:solidFill>
                <a:latin typeface="Montserrat"/>
                <a:ea typeface="Montserrat"/>
                <a:cs typeface="Montserrat"/>
                <a:sym typeface="Montserrat"/>
              </a:rPr>
              <a:t>Оплата отримується протягом 5 робочих днів.</a:t>
            </a:r>
            <a:endParaRPr sz="1333" dirty="0">
              <a:solidFill>
                <a:schemeClr val="dk1"/>
              </a:solidFill>
              <a:latin typeface="Montserrat"/>
              <a:ea typeface="Montserrat"/>
              <a:cs typeface="Montserrat"/>
              <a:sym typeface="Montserrat"/>
            </a:endParaRPr>
          </a:p>
        </p:txBody>
      </p:sp>
      <p:sp>
        <p:nvSpPr>
          <p:cNvPr id="228" name="Google Shape;228;p37"/>
          <p:cNvSpPr/>
          <p:nvPr/>
        </p:nvSpPr>
        <p:spPr>
          <a:xfrm>
            <a:off x="9841287" y="2783744"/>
            <a:ext cx="1049567" cy="973573"/>
          </a:xfrm>
          <a:prstGeom prst="roundRect">
            <a:avLst>
              <a:gd name="adj" fmla="val 16667"/>
            </a:avLst>
          </a:prstGeom>
          <a:solidFill>
            <a:srgbClr val="00B0F0"/>
          </a:solidFill>
          <a:ln>
            <a:noFill/>
          </a:ln>
        </p:spPr>
        <p:txBody>
          <a:bodyPr spcFirstLastPara="1" wrap="square" lIns="91433" tIns="45700" rIns="91433" bIns="45700" anchor="ctr" anchorCtr="0">
            <a:noAutofit/>
          </a:bodyPr>
          <a:lstStyle/>
          <a:p>
            <a:pPr algn="ctr">
              <a:lnSpc>
                <a:spcPct val="110000"/>
              </a:lnSpc>
              <a:buClr>
                <a:schemeClr val="dk1"/>
              </a:buClr>
              <a:buSzPts val="2700"/>
            </a:pPr>
            <a:r>
              <a:rPr lang="uk" sz="3600" b="1">
                <a:solidFill>
                  <a:schemeClr val="dk1"/>
                </a:solidFill>
                <a:latin typeface="Montserrat"/>
                <a:ea typeface="Montserrat"/>
                <a:cs typeface="Montserrat"/>
                <a:sym typeface="Montserrat"/>
              </a:rPr>
              <a:t>6</a:t>
            </a:r>
            <a:endParaRPr sz="3467" b="1">
              <a:solidFill>
                <a:schemeClr val="lt1"/>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endParaRPr>
          </a:p>
        </p:txBody>
      </p:sp>
      <p:cxnSp>
        <p:nvCxnSpPr>
          <p:cNvPr id="229" name="Google Shape;229;p37"/>
          <p:cNvCxnSpPr>
            <a:cxnSpLocks/>
            <a:stCxn id="218" idx="0"/>
            <a:endCxn id="220" idx="1"/>
          </p:cNvCxnSpPr>
          <p:nvPr/>
        </p:nvCxnSpPr>
        <p:spPr>
          <a:xfrm flipV="1">
            <a:off x="1114871" y="3270531"/>
            <a:ext cx="1041640" cy="989487"/>
          </a:xfrm>
          <a:prstGeom prst="straightConnector1">
            <a:avLst/>
          </a:prstGeom>
          <a:ln w="9525" cap="flat" cmpd="sng" algn="ctr">
            <a:solidFill>
              <a:schemeClr val="dk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230" name="Google Shape;230;p37"/>
          <p:cNvCxnSpPr>
            <a:cxnSpLocks/>
            <a:stCxn id="220" idx="3"/>
            <a:endCxn id="222" idx="0"/>
          </p:cNvCxnSpPr>
          <p:nvPr/>
        </p:nvCxnSpPr>
        <p:spPr>
          <a:xfrm>
            <a:off x="3206078" y="3270531"/>
            <a:ext cx="1559293" cy="1028662"/>
          </a:xfrm>
          <a:prstGeom prst="straightConnector1">
            <a:avLst/>
          </a:prstGeom>
          <a:ln w="9525" cap="flat" cmpd="sng" algn="ctr">
            <a:solidFill>
              <a:schemeClr val="dk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231" name="Google Shape;231;p37"/>
          <p:cNvCxnSpPr>
            <a:cxnSpLocks/>
            <a:stCxn id="222" idx="0"/>
            <a:endCxn id="224" idx="1"/>
          </p:cNvCxnSpPr>
          <p:nvPr/>
        </p:nvCxnSpPr>
        <p:spPr>
          <a:xfrm flipV="1">
            <a:off x="4765371" y="3270531"/>
            <a:ext cx="1311490" cy="1028662"/>
          </a:xfrm>
          <a:prstGeom prst="straightConnector1">
            <a:avLst/>
          </a:prstGeom>
          <a:ln w="9525" cap="flat" cmpd="sng" algn="ctr">
            <a:solidFill>
              <a:schemeClr val="dk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232" name="Google Shape;232;p37"/>
          <p:cNvCxnSpPr>
            <a:cxnSpLocks/>
            <a:stCxn id="224" idx="3"/>
            <a:endCxn id="226" idx="0"/>
          </p:cNvCxnSpPr>
          <p:nvPr/>
        </p:nvCxnSpPr>
        <p:spPr>
          <a:xfrm>
            <a:off x="7126428" y="3270531"/>
            <a:ext cx="1623417" cy="1028662"/>
          </a:xfrm>
          <a:prstGeom prst="straightConnector1">
            <a:avLst/>
          </a:prstGeom>
          <a:ln w="9525" cap="flat" cmpd="sng" algn="ctr">
            <a:solidFill>
              <a:schemeClr val="dk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233" name="Google Shape;233;p37"/>
          <p:cNvCxnSpPr>
            <a:cxnSpLocks/>
            <a:stCxn id="226" idx="0"/>
            <a:endCxn id="228" idx="1"/>
          </p:cNvCxnSpPr>
          <p:nvPr/>
        </p:nvCxnSpPr>
        <p:spPr>
          <a:xfrm flipV="1">
            <a:off x="8749845" y="3270531"/>
            <a:ext cx="1091442" cy="1028662"/>
          </a:xfrm>
          <a:prstGeom prst="straightConnector1">
            <a:avLst/>
          </a:prstGeom>
          <a:ln w="9525" cap="flat" cmpd="sng" algn="ctr">
            <a:solidFill>
              <a:schemeClr val="dk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3" name="Группа 2">
            <a:extLst>
              <a:ext uri="{FF2B5EF4-FFF2-40B4-BE49-F238E27FC236}">
                <a16:creationId xmlns:a16="http://schemas.microsoft.com/office/drawing/2014/main" id="{8A487B4E-E98D-037D-5BA3-679F6A8A7F56}"/>
              </a:ext>
            </a:extLst>
          </p:cNvPr>
          <p:cNvGrpSpPr/>
          <p:nvPr/>
        </p:nvGrpSpPr>
        <p:grpSpPr>
          <a:xfrm>
            <a:off x="157316" y="-7665"/>
            <a:ext cx="11703891" cy="1749742"/>
            <a:chOff x="157316" y="-7665"/>
            <a:chExt cx="11703891" cy="1749742"/>
          </a:xfrm>
        </p:grpSpPr>
        <p:pic>
          <p:nvPicPr>
            <p:cNvPr id="4" name="Picture 7">
              <a:extLst>
                <a:ext uri="{FF2B5EF4-FFF2-40B4-BE49-F238E27FC236}">
                  <a16:creationId xmlns:a16="http://schemas.microsoft.com/office/drawing/2014/main" id="{E0BE3D81-2098-AFD0-EF7B-F335994A030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5" name="Рисунок 4">
              <a:extLst>
                <a:ext uri="{FF2B5EF4-FFF2-40B4-BE49-F238E27FC236}">
                  <a16:creationId xmlns:a16="http://schemas.microsoft.com/office/drawing/2014/main" id="{1D0E935A-38CE-EF50-F0A4-25A2A0AE5A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6" name="Picture 36">
              <a:extLst>
                <a:ext uri="{FF2B5EF4-FFF2-40B4-BE49-F238E27FC236}">
                  <a16:creationId xmlns:a16="http://schemas.microsoft.com/office/drawing/2014/main" id="{8E0BB05E-9879-38BD-13B4-33E2CD4BA30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7" name="Прямоугольник 16">
            <a:extLst>
              <a:ext uri="{FF2B5EF4-FFF2-40B4-BE49-F238E27FC236}">
                <a16:creationId xmlns:a16="http://schemas.microsoft.com/office/drawing/2014/main" id="{34396499-5106-FA28-FD2F-E5B476E5C666}"/>
              </a:ext>
            </a:extLst>
          </p:cNvPr>
          <p:cNvSpPr/>
          <p:nvPr/>
        </p:nvSpPr>
        <p:spPr>
          <a:xfrm>
            <a:off x="157316" y="2481943"/>
            <a:ext cx="11877367" cy="40467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descr="Изображение выглядит как сцена, магазин, рынок">
            <a:extLst>
              <a:ext uri="{FF2B5EF4-FFF2-40B4-BE49-F238E27FC236}">
                <a16:creationId xmlns:a16="http://schemas.microsoft.com/office/drawing/2014/main" id="{39FA1A74-53C9-819A-3C30-90D2311E22E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53666"/>
          <a:stretch/>
        </p:blipFill>
        <p:spPr>
          <a:xfrm>
            <a:off x="0" y="3767472"/>
            <a:ext cx="12192000" cy="3177613"/>
          </a:xfrm>
        </p:spPr>
      </p:pic>
      <p:grpSp>
        <p:nvGrpSpPr>
          <p:cNvPr id="2" name="Группа 1">
            <a:extLst>
              <a:ext uri="{FF2B5EF4-FFF2-40B4-BE49-F238E27FC236}">
                <a16:creationId xmlns:a16="http://schemas.microsoft.com/office/drawing/2014/main" id="{DA821918-1F57-1DE6-00D6-4E663B4C6D6E}"/>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9A4C7520-CC74-AC11-4C3B-6520A6BAA9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4C9EFDE0-7418-9E1F-8DB8-F7E1A4569B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D27100D4-D476-DB6F-FC7E-34BFD036B4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8" name="Прямоугольник 17">
            <a:extLst>
              <a:ext uri="{FF2B5EF4-FFF2-40B4-BE49-F238E27FC236}">
                <a16:creationId xmlns:a16="http://schemas.microsoft.com/office/drawing/2014/main" id="{2367997E-9BB0-99AF-D5F1-A523A900CC2D}"/>
              </a:ext>
            </a:extLst>
          </p:cNvPr>
          <p:cNvSpPr/>
          <p:nvPr/>
        </p:nvSpPr>
        <p:spPr>
          <a:xfrm rot="10800000">
            <a:off x="0" y="3735549"/>
            <a:ext cx="12192000" cy="3203205"/>
          </a:xfrm>
          <a:prstGeom prst="rect">
            <a:avLst/>
          </a:prstGeom>
          <a:gradFill flip="none" rotWithShape="1">
            <a:gsLst>
              <a:gs pos="46000">
                <a:srgbClr val="FFFFFF">
                  <a:alpha val="74000"/>
                </a:srgbClr>
              </a:gs>
              <a:gs pos="0">
                <a:schemeClr val="bg1"/>
              </a:gs>
              <a:gs pos="100000">
                <a:schemeClr val="bg1">
                  <a:alpha val="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Заголовок 14">
            <a:extLst>
              <a:ext uri="{FF2B5EF4-FFF2-40B4-BE49-F238E27FC236}">
                <a16:creationId xmlns:a16="http://schemas.microsoft.com/office/drawing/2014/main" id="{755180A9-5285-A7B0-E2BF-6B683677B30C}"/>
              </a:ext>
            </a:extLst>
          </p:cNvPr>
          <p:cNvSpPr txBox="1">
            <a:spLocks/>
          </p:cNvSpPr>
          <p:nvPr/>
        </p:nvSpPr>
        <p:spPr>
          <a:xfrm>
            <a:off x="468086" y="1722611"/>
            <a:ext cx="11393121" cy="3001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Законом України № 2698-ІХ </a:t>
            </a:r>
            <a:r>
              <a:rPr lang="ru-RU" sz="3600" dirty="0" err="1">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від</a:t>
            </a:r>
            <a: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 19.10.2022:</a:t>
            </a:r>
            <a:endParaRPr lang="ru-RU" sz="11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endParaRPr>
          </a:p>
          <a:p>
            <a:endParaRPr lang="ru-RU"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endParaRPr>
          </a:p>
          <a:p>
            <a:pPr algn="ctr"/>
            <a:r>
              <a:rPr lang="ru-RU" sz="3200" b="1" dirty="0">
                <a:solidFill>
                  <a:schemeClr val="accent6">
                    <a:lumMod val="50000"/>
                  </a:schemeClr>
                </a:solidFill>
                <a:latin typeface="Open Sans" pitchFamily="2" charset="0"/>
                <a:ea typeface="Open Sans" pitchFamily="2" charset="0"/>
                <a:cs typeface="Open Sans" pitchFamily="2" charset="0"/>
              </a:rPr>
              <a:t>6. </a:t>
            </a:r>
            <a:r>
              <a:rPr lang="uk-UA" sz="3200" b="1" dirty="0">
                <a:solidFill>
                  <a:schemeClr val="accent6">
                    <a:lumMod val="50000"/>
                  </a:schemeClr>
                </a:solidFill>
                <a:latin typeface="Open Sans" pitchFamily="2" charset="0"/>
                <a:ea typeface="Open Sans" pitchFamily="2" charset="0"/>
                <a:cs typeface="Open Sans" pitchFamily="2" charset="0"/>
              </a:rPr>
              <a:t>Відновлена</a:t>
            </a:r>
            <a:r>
              <a:rPr lang="en-US" sz="3200" b="1" dirty="0">
                <a:solidFill>
                  <a:schemeClr val="accent6">
                    <a:lumMod val="50000"/>
                  </a:schemeClr>
                </a:solidFill>
                <a:latin typeface="Open Sans" pitchFamily="2" charset="0"/>
                <a:ea typeface="Open Sans" pitchFamily="2" charset="0"/>
                <a:cs typeface="Open Sans" pitchFamily="2" charset="0"/>
              </a:rPr>
              <a:t> </a:t>
            </a:r>
            <a:r>
              <a:rPr lang="uk-UA" sz="3200" b="1" dirty="0">
                <a:solidFill>
                  <a:schemeClr val="accent6">
                    <a:lumMod val="50000"/>
                  </a:schemeClr>
                </a:solidFill>
                <a:latin typeface="Open Sans" pitchFamily="2" charset="0"/>
                <a:ea typeface="Open Sans" pitchFamily="2" charset="0"/>
                <a:cs typeface="Open Sans" pitchFamily="2" charset="0"/>
              </a:rPr>
              <a:t>безоплатна передача земельних ділянок у приватну власність</a:t>
            </a:r>
          </a:p>
          <a:p>
            <a:pPr algn="ctr"/>
            <a:r>
              <a:rPr lang="uk-UA" sz="3200" b="1" dirty="0">
                <a:solidFill>
                  <a:schemeClr val="accent6">
                    <a:lumMod val="50000"/>
                  </a:schemeClr>
                </a:solidFill>
                <a:latin typeface="Open Sans" pitchFamily="2" charset="0"/>
                <a:ea typeface="Open Sans" pitchFamily="2" charset="0"/>
                <a:cs typeface="Open Sans" pitchFamily="2" charset="0"/>
              </a:rPr>
              <a:t>для власників об'єктів нерухомого </a:t>
            </a:r>
            <a:r>
              <a:rPr lang="ru-RU" sz="3200" b="1" dirty="0">
                <a:solidFill>
                  <a:schemeClr val="accent6">
                    <a:lumMod val="50000"/>
                  </a:schemeClr>
                </a:solidFill>
                <a:latin typeface="Open Sans" pitchFamily="2" charset="0"/>
                <a:ea typeface="Open Sans" pitchFamily="2" charset="0"/>
                <a:cs typeface="Open Sans" pitchFamily="2" charset="0"/>
              </a:rPr>
              <a:t>майна</a:t>
            </a:r>
          </a:p>
          <a:p>
            <a:pPr algn="ctr"/>
            <a:endParaRPr lang="ru-RU"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endParaRPr>
          </a:p>
          <a:p>
            <a:pPr algn="ctr"/>
            <a:r>
              <a:rPr lang="ru-RU"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t> </a:t>
            </a:r>
            <a:endParaRPr lang="uk-UA" sz="3600" i="1" u="sng"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endParaRPr>
          </a:p>
        </p:txBody>
      </p:sp>
    </p:spTree>
    <p:extLst>
      <p:ext uri="{BB962C8B-B14F-4D97-AF65-F5344CB8AC3E}">
        <p14:creationId xmlns:p14="http://schemas.microsoft.com/office/powerpoint/2010/main" val="2279992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descr="Изображение выглядит как сцена, магазин, рынок">
            <a:extLst>
              <a:ext uri="{FF2B5EF4-FFF2-40B4-BE49-F238E27FC236}">
                <a16:creationId xmlns:a16="http://schemas.microsoft.com/office/drawing/2014/main" id="{39FA1A74-53C9-819A-3C30-90D2311E22E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75891" b="2714"/>
          <a:stretch/>
        </p:blipFill>
        <p:spPr>
          <a:xfrm>
            <a:off x="0" y="5477818"/>
            <a:ext cx="12192000" cy="1467267"/>
          </a:xfrm>
        </p:spPr>
      </p:pic>
      <p:grpSp>
        <p:nvGrpSpPr>
          <p:cNvPr id="2" name="Группа 1">
            <a:extLst>
              <a:ext uri="{FF2B5EF4-FFF2-40B4-BE49-F238E27FC236}">
                <a16:creationId xmlns:a16="http://schemas.microsoft.com/office/drawing/2014/main" id="{DA821918-1F57-1DE6-00D6-4E663B4C6D6E}"/>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9A4C7520-CC74-AC11-4C3B-6520A6BAA9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4C9EFDE0-7418-9E1F-8DB8-F7E1A4569B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D27100D4-D476-DB6F-FC7E-34BFD036B46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8" name="Прямоугольник 17">
            <a:extLst>
              <a:ext uri="{FF2B5EF4-FFF2-40B4-BE49-F238E27FC236}">
                <a16:creationId xmlns:a16="http://schemas.microsoft.com/office/drawing/2014/main" id="{2367997E-9BB0-99AF-D5F1-A523A900CC2D}"/>
              </a:ext>
            </a:extLst>
          </p:cNvPr>
          <p:cNvSpPr/>
          <p:nvPr/>
        </p:nvSpPr>
        <p:spPr>
          <a:xfrm rot="10800000">
            <a:off x="0" y="5444496"/>
            <a:ext cx="12192000" cy="1492855"/>
          </a:xfrm>
          <a:prstGeom prst="rect">
            <a:avLst/>
          </a:prstGeom>
          <a:gradFill flip="none" rotWithShape="1">
            <a:gsLst>
              <a:gs pos="58000">
                <a:srgbClr val="FFFFFF">
                  <a:alpha val="80000"/>
                </a:srgbClr>
              </a:gs>
              <a:gs pos="0">
                <a:schemeClr val="bg1"/>
              </a:gs>
              <a:gs pos="100000">
                <a:schemeClr val="bg1">
                  <a:alpha val="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TextBox 6">
            <a:extLst>
              <a:ext uri="{FF2B5EF4-FFF2-40B4-BE49-F238E27FC236}">
                <a16:creationId xmlns:a16="http://schemas.microsoft.com/office/drawing/2014/main" id="{B9CF1999-59A6-ECCD-DAA8-B33365F0F25D}"/>
              </a:ext>
            </a:extLst>
          </p:cNvPr>
          <p:cNvSpPr txBox="1"/>
          <p:nvPr/>
        </p:nvSpPr>
        <p:spPr>
          <a:xfrm>
            <a:off x="540606" y="2527140"/>
            <a:ext cx="11085338" cy="1631216"/>
          </a:xfrm>
          <a:prstGeom prst="rect">
            <a:avLst/>
          </a:prstGeom>
          <a:noFill/>
        </p:spPr>
        <p:txBody>
          <a:bodyPr wrap="square">
            <a:spAutoFit/>
          </a:bodyPr>
          <a:lstStyle/>
          <a:p>
            <a:r>
              <a:rPr lang="uk-UA" sz="2000" b="1" i="0" u="sng" dirty="0">
                <a:solidFill>
                  <a:srgbClr val="333333"/>
                </a:solidFill>
                <a:effectLst/>
                <a:latin typeface="Times New Roman" panose="02020603050405020304" pitchFamily="18" charset="0"/>
              </a:rPr>
              <a:t>Підпункт 5 пункту 27 розділу Х Перехідних положень Земельного кодексу України</a:t>
            </a:r>
          </a:p>
          <a:p>
            <a:pPr algn="just"/>
            <a:r>
              <a:rPr lang="uk-UA" sz="2000" b="0" i="0" dirty="0">
                <a:solidFill>
                  <a:srgbClr val="333333"/>
                </a:solidFill>
                <a:effectLst/>
                <a:latin typeface="Times New Roman" panose="02020603050405020304" pitchFamily="18" charset="0"/>
              </a:rPr>
              <a:t>5) безоплатна передача земель державної, комунальної власності у приватну власність, надання дозволів на розроблення документації із землеустрою з метою такої безоплатної передачі, розроблення такої документації забороняється. </a:t>
            </a:r>
          </a:p>
          <a:p>
            <a:endParaRPr lang="uk-UA" sz="2000" b="0" i="0" dirty="0">
              <a:solidFill>
                <a:srgbClr val="333333"/>
              </a:solidFill>
              <a:effectLst/>
              <a:latin typeface="Times New Roman" panose="02020603050405020304" pitchFamily="18" charset="0"/>
            </a:endParaRPr>
          </a:p>
        </p:txBody>
      </p:sp>
      <p:sp>
        <p:nvSpPr>
          <p:cNvPr id="10" name="Заголовок 14">
            <a:extLst>
              <a:ext uri="{FF2B5EF4-FFF2-40B4-BE49-F238E27FC236}">
                <a16:creationId xmlns:a16="http://schemas.microsoft.com/office/drawing/2014/main" id="{A46F595C-901D-DF1E-C75B-FD19CBC6A511}"/>
              </a:ext>
            </a:extLst>
          </p:cNvPr>
          <p:cNvSpPr>
            <a:spLocks noGrp="1"/>
          </p:cNvSpPr>
          <p:nvPr>
            <p:ph type="title"/>
          </p:nvPr>
        </p:nvSpPr>
        <p:spPr>
          <a:xfrm>
            <a:off x="330793" y="1431925"/>
            <a:ext cx="11703891" cy="788761"/>
          </a:xfrm>
        </p:spPr>
        <p:txBody>
          <a:bodyPr>
            <a:noAutofit/>
          </a:bodyPr>
          <a:lstStyle/>
          <a:p>
            <a:pPr algn="ctr"/>
            <a:r>
              <a:rPr lang="ru-RU"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Відновлення </a:t>
            </a: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процедури приватизації земельних ділянок</a:t>
            </a:r>
          </a:p>
        </p:txBody>
      </p:sp>
      <p:sp>
        <p:nvSpPr>
          <p:cNvPr id="11" name="TextBox 10">
            <a:extLst>
              <a:ext uri="{FF2B5EF4-FFF2-40B4-BE49-F238E27FC236}">
                <a16:creationId xmlns:a16="http://schemas.microsoft.com/office/drawing/2014/main" id="{2BEE3E62-E172-825B-5CB5-FADF771AC55C}"/>
              </a:ext>
            </a:extLst>
          </p:cNvPr>
          <p:cNvSpPr txBox="1"/>
          <p:nvPr/>
        </p:nvSpPr>
        <p:spPr>
          <a:xfrm>
            <a:off x="928551" y="3814411"/>
            <a:ext cx="7435007" cy="400110"/>
          </a:xfrm>
          <a:prstGeom prst="rect">
            <a:avLst/>
          </a:prstGeom>
          <a:noFill/>
          <a:ln>
            <a:noFill/>
          </a:ln>
        </p:spPr>
        <p:txBody>
          <a:bodyPr wrap="square">
            <a:spAutoFit/>
          </a:bodyPr>
          <a:lstStyle/>
          <a:p>
            <a:r>
              <a:rPr lang="uk-UA" sz="2000" i="1" dirty="0">
                <a:latin typeface="Times New Roman" panose="02020603050405020304" pitchFamily="18" charset="0"/>
                <a:cs typeface="Times New Roman" panose="02020603050405020304" pitchFamily="18" charset="0"/>
              </a:rPr>
              <a:t>З 19.11.2022 доповнено </a:t>
            </a:r>
            <a:r>
              <a:rPr lang="uk-UA" i="1" dirty="0">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08F4953B-8A93-4C67-813F-16C9601DB6E1}"/>
              </a:ext>
            </a:extLst>
          </p:cNvPr>
          <p:cNvSpPr txBox="1"/>
          <p:nvPr/>
        </p:nvSpPr>
        <p:spPr>
          <a:xfrm>
            <a:off x="1415143" y="4230482"/>
            <a:ext cx="10134599"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2000" b="0" i="1" u="none" strike="noStrike" kern="1200" cap="none" spc="0" normalizeH="0" baseline="0" noProof="0" dirty="0">
                <a:ln>
                  <a:noFill/>
                </a:ln>
                <a:effectLst/>
                <a:uLnTx/>
                <a:uFillTx/>
                <a:latin typeface="Times New Roman" panose="02020603050405020304" pitchFamily="18" charset="0"/>
                <a:ea typeface="+mn-ea"/>
                <a:cs typeface="+mn-cs"/>
              </a:rPr>
              <a:t>Положення цього підпункту </a:t>
            </a:r>
            <a:r>
              <a:rPr kumimoji="0" lang="uk-UA" sz="2000" b="0" i="1" u="sng" strike="noStrike" kern="1200" cap="none" spc="0" normalizeH="0" baseline="0" noProof="0" dirty="0">
                <a:ln>
                  <a:noFill/>
                </a:ln>
                <a:effectLst/>
                <a:uLnTx/>
                <a:uFillTx/>
                <a:latin typeface="Times New Roman" panose="02020603050405020304" pitchFamily="18" charset="0"/>
                <a:ea typeface="+mn-ea"/>
                <a:cs typeface="+mn-cs"/>
              </a:rPr>
              <a:t>не поширюються </a:t>
            </a:r>
            <a:r>
              <a:rPr kumimoji="0" lang="uk-UA" sz="2000" b="0" i="1" u="none" strike="noStrike" kern="1200" cap="none" spc="0" normalizeH="0" baseline="0" noProof="0" dirty="0">
                <a:ln>
                  <a:noFill/>
                </a:ln>
                <a:effectLst/>
                <a:uLnTx/>
                <a:uFillTx/>
                <a:latin typeface="Times New Roman" panose="02020603050405020304" pitchFamily="18" charset="0"/>
                <a:ea typeface="+mn-ea"/>
                <a:cs typeface="+mn-cs"/>
              </a:rPr>
              <a:t>на безоплатну передачу земельних ділянок у приватну власність власникам розташованих на таких земельних ділянках об’єктів нерухомого майна (будівель, споруд), а також на безоплатну передачу у приватну власність громадянам України земельних ділянок, переданих у користування до набрання чинності цим Кодексом;</a:t>
            </a:r>
            <a:endParaRPr kumimoji="0" lang="uk-UA" sz="2000" b="0" i="1" u="none" strike="noStrike" kern="1200" cap="none" spc="0" normalizeH="0" baseline="0" noProof="0" dirty="0">
              <a:ln>
                <a:noFill/>
              </a:ln>
              <a:effectLst/>
              <a:uLnTx/>
              <a:uFillTx/>
              <a:latin typeface="Calibri" panose="020F0502020204030204"/>
              <a:ea typeface="+mn-ea"/>
              <a:cs typeface="+mn-cs"/>
            </a:endParaRPr>
          </a:p>
        </p:txBody>
      </p:sp>
      <p:sp>
        <p:nvSpPr>
          <p:cNvPr id="14" name="Прямоугольник 13">
            <a:extLst>
              <a:ext uri="{FF2B5EF4-FFF2-40B4-BE49-F238E27FC236}">
                <a16:creationId xmlns:a16="http://schemas.microsoft.com/office/drawing/2014/main" id="{24FE1AC6-F5E5-39F0-CF98-A4B25BB5434F}"/>
              </a:ext>
            </a:extLst>
          </p:cNvPr>
          <p:cNvSpPr/>
          <p:nvPr/>
        </p:nvSpPr>
        <p:spPr>
          <a:xfrm>
            <a:off x="1415143" y="4214521"/>
            <a:ext cx="10297886" cy="164717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b="1" dirty="0"/>
          </a:p>
        </p:txBody>
      </p:sp>
    </p:spTree>
    <p:extLst>
      <p:ext uri="{BB962C8B-B14F-4D97-AF65-F5344CB8AC3E}">
        <p14:creationId xmlns:p14="http://schemas.microsoft.com/office/powerpoint/2010/main" val="207799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7DCB7B38-78F7-75C1-6F33-4C605F0505F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123" t="4625" r="4824" b="7781"/>
          <a:stretch/>
        </p:blipFill>
        <p:spPr>
          <a:xfrm>
            <a:off x="5046769" y="1367563"/>
            <a:ext cx="7045705" cy="5238025"/>
          </a:xfrm>
          <a:prstGeom prst="rect">
            <a:avLst/>
          </a:prstGeom>
        </p:spPr>
      </p:pic>
      <p:sp>
        <p:nvSpPr>
          <p:cNvPr id="5" name="Номер слайда 4">
            <a:extLst>
              <a:ext uri="{FF2B5EF4-FFF2-40B4-BE49-F238E27FC236}">
                <a16:creationId xmlns:a16="http://schemas.microsoft.com/office/drawing/2014/main" id="{B36EE9D4-BA57-4E1B-AEBB-82F78876B061}"/>
              </a:ext>
            </a:extLst>
          </p:cNvPr>
          <p:cNvSpPr>
            <a:spLocks noGrp="1"/>
          </p:cNvSpPr>
          <p:nvPr>
            <p:ph type="sldNum" sz="quarter" idx="2"/>
          </p:nvPr>
        </p:nvSpPr>
        <p:spPr>
          <a:xfrm>
            <a:off x="9349274" y="6421638"/>
            <a:ext cx="2743200" cy="365125"/>
          </a:xfrm>
        </p:spPr>
        <p:txBody>
          <a:bodyPr/>
          <a:lstStyle/>
          <a:p>
            <a:fld id="{86CB4B4D-7CA3-9044-876B-883B54F8677D}" type="slidenum">
              <a:rPr lang="uk-UA" smtClean="0"/>
              <a:t>4</a:t>
            </a:fld>
            <a:endParaRPr lang="uk-UA"/>
          </a:p>
        </p:txBody>
      </p:sp>
      <p:grpSp>
        <p:nvGrpSpPr>
          <p:cNvPr id="2" name="Группа 1">
            <a:extLst>
              <a:ext uri="{FF2B5EF4-FFF2-40B4-BE49-F238E27FC236}">
                <a16:creationId xmlns:a16="http://schemas.microsoft.com/office/drawing/2014/main" id="{0AF19863-8180-FF71-B00A-EB904BED46FE}"/>
              </a:ext>
            </a:extLst>
          </p:cNvPr>
          <p:cNvGrpSpPr/>
          <p:nvPr/>
        </p:nvGrpSpPr>
        <p:grpSpPr>
          <a:xfrm>
            <a:off x="157316" y="-7665"/>
            <a:ext cx="11703891" cy="1749742"/>
            <a:chOff x="157316" y="-7665"/>
            <a:chExt cx="11703891" cy="1749742"/>
          </a:xfrm>
        </p:grpSpPr>
        <p:pic>
          <p:nvPicPr>
            <p:cNvPr id="6" name="Picture 7">
              <a:extLst>
                <a:ext uri="{FF2B5EF4-FFF2-40B4-BE49-F238E27FC236}">
                  <a16:creationId xmlns:a16="http://schemas.microsoft.com/office/drawing/2014/main" id="{7CD2E2C4-FFE2-E280-BB1E-2DDA101D5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7" name="Рисунок 6">
              <a:extLst>
                <a:ext uri="{FF2B5EF4-FFF2-40B4-BE49-F238E27FC236}">
                  <a16:creationId xmlns:a16="http://schemas.microsoft.com/office/drawing/2014/main" id="{2B05632C-F9A5-D96C-B357-A49D18A1B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8" name="Picture 36">
              <a:extLst>
                <a:ext uri="{FF2B5EF4-FFF2-40B4-BE49-F238E27FC236}">
                  <a16:creationId xmlns:a16="http://schemas.microsoft.com/office/drawing/2014/main" id="{5DFB5463-51A2-4A69-68A6-E345347D945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6" name="TextBox 15">
            <a:extLst>
              <a:ext uri="{FF2B5EF4-FFF2-40B4-BE49-F238E27FC236}">
                <a16:creationId xmlns:a16="http://schemas.microsoft.com/office/drawing/2014/main" id="{B550783F-4D75-D524-D5F9-C5D7C89E3C20}"/>
              </a:ext>
            </a:extLst>
          </p:cNvPr>
          <p:cNvSpPr txBox="1"/>
          <p:nvPr/>
        </p:nvSpPr>
        <p:spPr>
          <a:xfrm>
            <a:off x="748657" y="2787771"/>
            <a:ext cx="4298112" cy="3816429"/>
          </a:xfrm>
          <a:prstGeom prst="rect">
            <a:avLst/>
          </a:prstGeom>
          <a:noFill/>
        </p:spPr>
        <p:txBody>
          <a:bodyPr wrap="square">
            <a:spAutoFit/>
          </a:bodyPr>
          <a:lstStyle/>
          <a:p>
            <a:r>
              <a:rPr lang="uk-UA" b="1" dirty="0">
                <a:latin typeface="Times New Roman" panose="02020603050405020304" pitchFamily="18" charset="0"/>
                <a:cs typeface="Times New Roman" panose="02020603050405020304" pitchFamily="18" charset="0"/>
              </a:rPr>
              <a:t>Дія ЗУ №2145-</a:t>
            </a:r>
            <a:r>
              <a:rPr lang="en-US" b="1" dirty="0">
                <a:latin typeface="Times New Roman" panose="02020603050405020304" pitchFamily="18" charset="0"/>
                <a:cs typeface="Times New Roman" panose="02020603050405020304" pitchFamily="18" charset="0"/>
              </a:rPr>
              <a:t>IX </a:t>
            </a:r>
            <a:r>
              <a:rPr lang="uk-UA" b="1" dirty="0">
                <a:latin typeface="Times New Roman" panose="02020603050405020304" pitchFamily="18" charset="0"/>
                <a:cs typeface="Times New Roman" panose="02020603050405020304" pitchFamily="18" charset="0"/>
              </a:rPr>
              <a:t>від 24.03.2022 </a:t>
            </a:r>
          </a:p>
          <a:p>
            <a:r>
              <a:rPr lang="uk-UA" sz="1400" dirty="0">
                <a:latin typeface="Times New Roman" panose="02020603050405020304" pitchFamily="18" charset="0"/>
                <a:cs typeface="Times New Roman" panose="02020603050405020304" pitchFamily="18" charset="0"/>
              </a:rPr>
              <a:t>«Про внесення змін до деяких законодавчих актів України щодо створення умов для забезпечення продовольчої безпеки в умовах воєнного стану»</a:t>
            </a:r>
          </a:p>
          <a:p>
            <a:r>
              <a:rPr lang="uk-UA" sz="1600" dirty="0">
                <a:latin typeface="Times New Roman" panose="02020603050405020304" pitchFamily="18" charset="0"/>
                <a:cs typeface="Times New Roman" panose="02020603050405020304" pitchFamily="18" charset="0"/>
              </a:rPr>
              <a:t>		</a:t>
            </a:r>
          </a:p>
          <a:p>
            <a:r>
              <a:rPr lang="uk-UA" b="1" dirty="0">
                <a:latin typeface="Times New Roman" panose="02020603050405020304" pitchFamily="18" charset="0"/>
                <a:cs typeface="Times New Roman" panose="02020603050405020304" pitchFamily="18" charset="0"/>
              </a:rPr>
              <a:t>Дія ЗУ</a:t>
            </a:r>
            <a:r>
              <a:rPr lang="en-US" b="1"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a:t>
            </a:r>
            <a:r>
              <a:rPr lang="uk-UA" b="1" dirty="0">
                <a:latin typeface="Times New Roman" panose="02020603050405020304" pitchFamily="18" charset="0"/>
                <a:cs typeface="Times New Roman" panose="02020603050405020304" pitchFamily="18" charset="0"/>
              </a:rPr>
              <a:t>2247-</a:t>
            </a:r>
            <a:r>
              <a:rPr lang="en-US" b="1" dirty="0">
                <a:latin typeface="Times New Roman" panose="02020603050405020304" pitchFamily="18" charset="0"/>
                <a:cs typeface="Times New Roman" panose="02020603050405020304" pitchFamily="18" charset="0"/>
              </a:rPr>
              <a:t>IX </a:t>
            </a:r>
            <a:r>
              <a:rPr lang="uk-UA" b="1" dirty="0">
                <a:latin typeface="Times New Roman" panose="02020603050405020304" pitchFamily="18" charset="0"/>
                <a:cs typeface="Times New Roman" panose="02020603050405020304" pitchFamily="18" charset="0"/>
              </a:rPr>
              <a:t>від 12.05.2022 </a:t>
            </a:r>
          </a:p>
          <a:p>
            <a:r>
              <a:rPr lang="uk-UA" sz="1400" dirty="0">
                <a:latin typeface="Times New Roman" panose="02020603050405020304" pitchFamily="18" charset="0"/>
                <a:cs typeface="Times New Roman" panose="02020603050405020304" pitchFamily="18" charset="0"/>
              </a:rPr>
              <a:t>«Про внесення змін до деяких законодавчих актів України щодо особливостей регулювання земельних відносин в умовах воєнного стану»</a:t>
            </a:r>
          </a:p>
          <a:p>
            <a:endParaRPr lang="uk-UA" sz="1600" dirty="0">
              <a:latin typeface="Times New Roman" panose="02020603050405020304" pitchFamily="18" charset="0"/>
              <a:cs typeface="Times New Roman" panose="02020603050405020304" pitchFamily="18" charset="0"/>
            </a:endParaRPr>
          </a:p>
          <a:p>
            <a:r>
              <a:rPr lang="uk-UA" b="1" dirty="0">
                <a:latin typeface="Times New Roman" panose="02020603050405020304" pitchFamily="18" charset="0"/>
                <a:cs typeface="Times New Roman" panose="02020603050405020304" pitchFamily="18" charset="0"/>
              </a:rPr>
              <a:t>Дія ЗУ №2698-ІХ від 19.10.2022</a:t>
            </a:r>
          </a:p>
          <a:p>
            <a:r>
              <a:rPr lang="uk-UA"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1400" dirty="0">
                <a:latin typeface="Times New Roman" panose="02020603050405020304" pitchFamily="18" charset="0"/>
                <a:cs typeface="Times New Roman" panose="02020603050405020304" pitchFamily="18" charset="0"/>
              </a:rPr>
              <a:t>«Про внесення змін до деяких законодавчих актів України щодо відновлення системи оформлення прав оренди земельних ділянок сільськогосподарського призначення та удосконалення законодавства щодо охорони земель»</a:t>
            </a:r>
          </a:p>
        </p:txBody>
      </p:sp>
      <p:pic>
        <p:nvPicPr>
          <p:cNvPr id="18" name="Рисунок 17">
            <a:extLst>
              <a:ext uri="{FF2B5EF4-FFF2-40B4-BE49-F238E27FC236}">
                <a16:creationId xmlns:a16="http://schemas.microsoft.com/office/drawing/2014/main" id="{7E68E055-2A67-4366-A0F1-4AFEEAA3521C}"/>
              </a:ext>
            </a:extLst>
          </p:cNvPr>
          <p:cNvPicPr>
            <a:picLocks noChangeAspect="1"/>
          </p:cNvPicPr>
          <p:nvPr/>
        </p:nvPicPr>
        <p:blipFill rotWithShape="1">
          <a:blip r:embed="rId6"/>
          <a:srcRect b="72867"/>
          <a:stretch/>
        </p:blipFill>
        <p:spPr>
          <a:xfrm>
            <a:off x="324851" y="3113051"/>
            <a:ext cx="342227" cy="478031"/>
          </a:xfrm>
          <a:prstGeom prst="rect">
            <a:avLst/>
          </a:prstGeom>
        </p:spPr>
      </p:pic>
      <p:pic>
        <p:nvPicPr>
          <p:cNvPr id="19" name="Рисунок 18">
            <a:extLst>
              <a:ext uri="{FF2B5EF4-FFF2-40B4-BE49-F238E27FC236}">
                <a16:creationId xmlns:a16="http://schemas.microsoft.com/office/drawing/2014/main" id="{22E7E076-8F02-81E4-DD51-9FD028CB7B0F}"/>
              </a:ext>
            </a:extLst>
          </p:cNvPr>
          <p:cNvPicPr>
            <a:picLocks noChangeAspect="1"/>
          </p:cNvPicPr>
          <p:nvPr/>
        </p:nvPicPr>
        <p:blipFill rotWithShape="1">
          <a:blip r:embed="rId6"/>
          <a:srcRect t="36012" b="36855"/>
          <a:stretch/>
        </p:blipFill>
        <p:spPr>
          <a:xfrm>
            <a:off x="324851" y="4266474"/>
            <a:ext cx="342226" cy="478030"/>
          </a:xfrm>
          <a:prstGeom prst="rect">
            <a:avLst/>
          </a:prstGeom>
        </p:spPr>
      </p:pic>
      <p:pic>
        <p:nvPicPr>
          <p:cNvPr id="20" name="Рисунок 19">
            <a:extLst>
              <a:ext uri="{FF2B5EF4-FFF2-40B4-BE49-F238E27FC236}">
                <a16:creationId xmlns:a16="http://schemas.microsoft.com/office/drawing/2014/main" id="{B54A1EC5-DE5F-B389-6714-3ABB3BF067F0}"/>
              </a:ext>
            </a:extLst>
          </p:cNvPr>
          <p:cNvPicPr>
            <a:picLocks noChangeAspect="1"/>
          </p:cNvPicPr>
          <p:nvPr/>
        </p:nvPicPr>
        <p:blipFill rotWithShape="1">
          <a:blip r:embed="rId6"/>
          <a:srcRect l="-30586" t="72867"/>
          <a:stretch/>
        </p:blipFill>
        <p:spPr>
          <a:xfrm>
            <a:off x="220180" y="5416463"/>
            <a:ext cx="446897" cy="478030"/>
          </a:xfrm>
          <a:prstGeom prst="rect">
            <a:avLst/>
          </a:prstGeom>
        </p:spPr>
      </p:pic>
      <p:sp>
        <p:nvSpPr>
          <p:cNvPr id="11" name="Объект 2">
            <a:extLst>
              <a:ext uri="{FF2B5EF4-FFF2-40B4-BE49-F238E27FC236}">
                <a16:creationId xmlns:a16="http://schemas.microsoft.com/office/drawing/2014/main" id="{EED6D931-0550-3DF8-B2DD-EE6E1E67BD62}"/>
              </a:ext>
            </a:extLst>
          </p:cNvPr>
          <p:cNvSpPr txBox="1">
            <a:spLocks/>
          </p:cNvSpPr>
          <p:nvPr/>
        </p:nvSpPr>
        <p:spPr>
          <a:xfrm>
            <a:off x="99526" y="1582132"/>
            <a:ext cx="4918166" cy="1042918"/>
          </a:xfrm>
          <a:prstGeom prst="rect">
            <a:avLst/>
          </a:prstGeom>
          <a:ln w="19050">
            <a:noFill/>
            <a:prstDash val="sysDot"/>
          </a:ln>
        </p:spPr>
        <p:txBody>
          <a:bodyPr vert="horz" lIns="91440" tIns="45720" rIns="91440" bIns="45720" rtlCol="0" anchor="t">
            <a:normAutofit fontScale="92500" lnSpcReduction="10000"/>
          </a:bodyPr>
          <a:lstStyle>
            <a:lvl1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1pPr>
            <a:lvl2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2pPr>
            <a:lvl3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3pPr>
            <a:lvl4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4pPr>
            <a:lvl5pPr marL="0" indent="0" algn="ctr" defTabSz="914400" rtl="0" eaLnBrk="1" latinLnBrk="0" hangingPunct="1">
              <a:lnSpc>
                <a:spcPct val="90000"/>
              </a:lnSpc>
              <a:spcBef>
                <a:spcPts val="0"/>
              </a:spcBef>
              <a:buSzTx/>
              <a:buFont typeface="Arial" panose="020B0604020202020204" pitchFamily="34" charset="0"/>
              <a:buNone/>
              <a:defRPr sz="2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dirty="0">
                <a:solidFill>
                  <a:srgbClr val="002E6C"/>
                </a:solidFill>
                <a:latin typeface="Open Sans" pitchFamily="2" charset="0"/>
                <a:ea typeface="Open Sans" pitchFamily="2" charset="0"/>
                <a:cs typeface="Open Sans" pitchFamily="2" charset="0"/>
              </a:rPr>
              <a:t>Історія регулювання земельних відносин під час військового стану</a:t>
            </a:r>
          </a:p>
        </p:txBody>
      </p:sp>
      <p:cxnSp>
        <p:nvCxnSpPr>
          <p:cNvPr id="13" name="Прямая соединительная линия 12">
            <a:extLst>
              <a:ext uri="{FF2B5EF4-FFF2-40B4-BE49-F238E27FC236}">
                <a16:creationId xmlns:a16="http://schemas.microsoft.com/office/drawing/2014/main" id="{1D000098-D637-1F15-87EB-A79204927B12}"/>
              </a:ext>
            </a:extLst>
          </p:cNvPr>
          <p:cNvCxnSpPr>
            <a:cxnSpLocks/>
          </p:cNvCxnSpPr>
          <p:nvPr/>
        </p:nvCxnSpPr>
        <p:spPr>
          <a:xfrm>
            <a:off x="220180" y="2625050"/>
            <a:ext cx="4676285" cy="0"/>
          </a:xfrm>
          <a:prstGeom prst="line">
            <a:avLst/>
          </a:prstGeom>
          <a:ln w="19050">
            <a:solidFill>
              <a:srgbClr val="002E6C"/>
            </a:solidFill>
            <a:prstDash val="lgDash"/>
          </a:ln>
          <a:scene3d>
            <a:camera prst="orthographicFront"/>
            <a:lightRig rig="threePt" dir="t"/>
          </a:scene3d>
          <a:sp3d>
            <a:bevelT prst="relaxedInset"/>
          </a:sp3d>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49936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descr="Изображение выглядит как сцена, магазин, рынок">
            <a:extLst>
              <a:ext uri="{FF2B5EF4-FFF2-40B4-BE49-F238E27FC236}">
                <a16:creationId xmlns:a16="http://schemas.microsoft.com/office/drawing/2014/main" id="{39FA1A74-53C9-819A-3C30-90D2311E22E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5891" b="2714"/>
          <a:stretch/>
        </p:blipFill>
        <p:spPr>
          <a:xfrm>
            <a:off x="0" y="5477818"/>
            <a:ext cx="12192000" cy="1467267"/>
          </a:xfrm>
        </p:spPr>
      </p:pic>
      <p:grpSp>
        <p:nvGrpSpPr>
          <p:cNvPr id="2" name="Группа 1">
            <a:extLst>
              <a:ext uri="{FF2B5EF4-FFF2-40B4-BE49-F238E27FC236}">
                <a16:creationId xmlns:a16="http://schemas.microsoft.com/office/drawing/2014/main" id="{DA821918-1F57-1DE6-00D6-4E663B4C6D6E}"/>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9A4C7520-CC74-AC11-4C3B-6520A6BAA9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4C9EFDE0-7418-9E1F-8DB8-F7E1A4569B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D27100D4-D476-DB6F-FC7E-34BFD036B4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8" name="Прямоугольник 17">
            <a:extLst>
              <a:ext uri="{FF2B5EF4-FFF2-40B4-BE49-F238E27FC236}">
                <a16:creationId xmlns:a16="http://schemas.microsoft.com/office/drawing/2014/main" id="{2367997E-9BB0-99AF-D5F1-A523A900CC2D}"/>
              </a:ext>
            </a:extLst>
          </p:cNvPr>
          <p:cNvSpPr/>
          <p:nvPr/>
        </p:nvSpPr>
        <p:spPr>
          <a:xfrm rot="10800000">
            <a:off x="0" y="5444496"/>
            <a:ext cx="12192000" cy="1492855"/>
          </a:xfrm>
          <a:prstGeom prst="rect">
            <a:avLst/>
          </a:prstGeom>
          <a:gradFill flip="none" rotWithShape="1">
            <a:gsLst>
              <a:gs pos="58000">
                <a:srgbClr val="FFFFFF">
                  <a:alpha val="80000"/>
                </a:srgbClr>
              </a:gs>
              <a:gs pos="0">
                <a:schemeClr val="bg1"/>
              </a:gs>
              <a:gs pos="100000">
                <a:schemeClr val="bg1">
                  <a:alpha val="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Заголовок 14">
            <a:extLst>
              <a:ext uri="{FF2B5EF4-FFF2-40B4-BE49-F238E27FC236}">
                <a16:creationId xmlns:a16="http://schemas.microsoft.com/office/drawing/2014/main" id="{A46F595C-901D-DF1E-C75B-FD19CBC6A511}"/>
              </a:ext>
            </a:extLst>
          </p:cNvPr>
          <p:cNvSpPr>
            <a:spLocks noGrp="1"/>
          </p:cNvSpPr>
          <p:nvPr>
            <p:ph type="title"/>
          </p:nvPr>
        </p:nvSpPr>
        <p:spPr>
          <a:xfrm>
            <a:off x="330793" y="1403932"/>
            <a:ext cx="11703891" cy="788761"/>
          </a:xfrm>
        </p:spPr>
        <p:txBody>
          <a:bodyPr>
            <a:noAutofit/>
          </a:bodyPr>
          <a:lstStyle/>
          <a:p>
            <a:pPr algn="ct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Орієнтовний перелік документів що посвідчують права для безоплатної приватизації </a:t>
            </a:r>
          </a:p>
        </p:txBody>
      </p:sp>
      <p:sp>
        <p:nvSpPr>
          <p:cNvPr id="13" name="TextBox 12">
            <a:extLst>
              <a:ext uri="{FF2B5EF4-FFF2-40B4-BE49-F238E27FC236}">
                <a16:creationId xmlns:a16="http://schemas.microsoft.com/office/drawing/2014/main" id="{08F4953B-8A93-4C67-813F-16C9601DB6E1}"/>
              </a:ext>
            </a:extLst>
          </p:cNvPr>
          <p:cNvSpPr txBox="1"/>
          <p:nvPr/>
        </p:nvSpPr>
        <p:spPr>
          <a:xfrm>
            <a:off x="883298" y="2228667"/>
            <a:ext cx="10134599"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b="0" i="1" u="none" strike="noStrike" kern="1200" cap="none" spc="0" normalizeH="0" baseline="0" noProof="0" dirty="0">
                <a:ln>
                  <a:noFill/>
                </a:ln>
                <a:effectLst/>
                <a:uLnTx/>
                <a:uFillTx/>
                <a:latin typeface="Times New Roman" panose="02020603050405020304" pitchFamily="18" charset="0"/>
                <a:ea typeface="+mn-ea"/>
                <a:cs typeface="+mn-cs"/>
              </a:rPr>
              <a:t>Положення цього підпункту </a:t>
            </a:r>
            <a:r>
              <a:rPr kumimoji="0" lang="uk-UA" b="0" i="1" strike="noStrike" kern="1200" cap="none" spc="0" normalizeH="0" baseline="0" noProof="0" dirty="0">
                <a:ln>
                  <a:noFill/>
                </a:ln>
                <a:effectLst/>
                <a:uLnTx/>
                <a:uFillTx/>
                <a:latin typeface="Times New Roman" panose="02020603050405020304" pitchFamily="18" charset="0"/>
                <a:ea typeface="+mn-ea"/>
                <a:cs typeface="+mn-cs"/>
              </a:rPr>
              <a:t>не поширюються </a:t>
            </a:r>
            <a:r>
              <a:rPr kumimoji="0" lang="uk-UA" b="0" i="1" u="none" strike="noStrike" kern="1200" cap="none" spc="0" normalizeH="0" baseline="0" noProof="0" dirty="0">
                <a:ln>
                  <a:noFill/>
                </a:ln>
                <a:effectLst/>
                <a:uLnTx/>
                <a:uFillTx/>
                <a:latin typeface="Times New Roman" panose="02020603050405020304" pitchFamily="18" charset="0"/>
                <a:ea typeface="+mn-ea"/>
                <a:cs typeface="+mn-cs"/>
              </a:rPr>
              <a:t>на безоплатну передачу земельних ділянок </a:t>
            </a:r>
            <a:br>
              <a:rPr kumimoji="0" lang="uk-UA" b="0" i="1" u="none" strike="noStrike" kern="1200" cap="none" spc="0" normalizeH="0" baseline="0" noProof="0" dirty="0">
                <a:ln>
                  <a:noFill/>
                </a:ln>
                <a:effectLst/>
                <a:uLnTx/>
                <a:uFillTx/>
                <a:latin typeface="Times New Roman" panose="02020603050405020304" pitchFamily="18" charset="0"/>
                <a:ea typeface="+mn-ea"/>
                <a:cs typeface="+mn-cs"/>
              </a:rPr>
            </a:br>
            <a:r>
              <a:rPr kumimoji="0" lang="uk-UA" b="0" i="1" u="none" strike="noStrike" kern="1200" cap="none" spc="0" normalizeH="0" baseline="0" noProof="0" dirty="0">
                <a:ln>
                  <a:noFill/>
                </a:ln>
                <a:effectLst/>
                <a:uLnTx/>
                <a:uFillTx/>
                <a:latin typeface="Times New Roman" panose="02020603050405020304" pitchFamily="18" charset="0"/>
                <a:ea typeface="+mn-ea"/>
                <a:cs typeface="+mn-cs"/>
              </a:rPr>
              <a:t>у приватну власність </a:t>
            </a:r>
            <a:r>
              <a:rPr kumimoji="0" lang="uk-UA" b="1" i="1" u="none" strike="noStrike" kern="1200" cap="none" spc="0" normalizeH="0" baseline="0" noProof="0" dirty="0">
                <a:ln>
                  <a:noFill/>
                </a:ln>
                <a:effectLst/>
                <a:uLnTx/>
                <a:uFillTx/>
                <a:latin typeface="Times New Roman" panose="02020603050405020304" pitchFamily="18" charset="0"/>
                <a:ea typeface="+mn-ea"/>
                <a:cs typeface="+mn-cs"/>
              </a:rPr>
              <a:t>власникам розташованих на таких земельних ділянках об’єктів нерухомого майна</a:t>
            </a:r>
            <a:r>
              <a:rPr kumimoji="0" lang="uk-UA" i="1" u="none" strike="noStrike" kern="1200" cap="none" spc="0" normalizeH="0" baseline="0" noProof="0" dirty="0">
                <a:ln>
                  <a:noFill/>
                </a:ln>
                <a:effectLst/>
                <a:uLnTx/>
                <a:uFillTx/>
                <a:latin typeface="Times New Roman" panose="02020603050405020304" pitchFamily="18" charset="0"/>
                <a:ea typeface="+mn-ea"/>
                <a:cs typeface="+mn-cs"/>
              </a:rPr>
              <a:t> (будівель, споруд), </a:t>
            </a:r>
            <a:r>
              <a:rPr kumimoji="0" lang="uk-UA" b="0" i="1" u="none" strike="noStrike" kern="1200" cap="none" spc="0" normalizeH="0" baseline="0" noProof="0" dirty="0">
                <a:ln>
                  <a:noFill/>
                </a:ln>
                <a:effectLst/>
                <a:uLnTx/>
                <a:uFillTx/>
                <a:latin typeface="Times New Roman" panose="02020603050405020304" pitchFamily="18" charset="0"/>
                <a:ea typeface="+mn-ea"/>
                <a:cs typeface="+mn-cs"/>
              </a:rPr>
              <a:t>а також на безоплатну передачу у приватну власність громадянам України земельних ділянок, </a:t>
            </a:r>
            <a:r>
              <a:rPr kumimoji="0" lang="uk-UA" b="1" i="1" u="none" strike="noStrike" kern="1200" cap="none" spc="0" normalizeH="0" baseline="0" noProof="0" dirty="0">
                <a:ln>
                  <a:noFill/>
                </a:ln>
                <a:effectLst/>
                <a:uLnTx/>
                <a:uFillTx/>
                <a:latin typeface="Times New Roman" panose="02020603050405020304" pitchFamily="18" charset="0"/>
                <a:ea typeface="+mn-ea"/>
                <a:cs typeface="+mn-cs"/>
              </a:rPr>
              <a:t>переданих у користування до набрання чинності цим Кодексом</a:t>
            </a:r>
            <a:r>
              <a:rPr kumimoji="0" lang="uk-UA" b="0" i="1" u="none" strike="noStrike" kern="1200" cap="none" spc="0" normalizeH="0" baseline="0" noProof="0" dirty="0">
                <a:ln>
                  <a:noFill/>
                </a:ln>
                <a:effectLst/>
                <a:uLnTx/>
                <a:uFillTx/>
                <a:latin typeface="Times New Roman" panose="02020603050405020304" pitchFamily="18" charset="0"/>
                <a:ea typeface="+mn-ea"/>
                <a:cs typeface="+mn-cs"/>
              </a:rPr>
              <a:t>;</a:t>
            </a:r>
            <a:endParaRPr kumimoji="0" lang="uk-UA" b="0" i="1" u="none" strike="noStrike" kern="1200" cap="none" spc="0" normalizeH="0" baseline="0" noProof="0" dirty="0">
              <a:ln>
                <a:noFill/>
              </a:ln>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9720CFB-6FE0-178E-DDAF-D8D3D8B2EB67}"/>
              </a:ext>
            </a:extLst>
          </p:cNvPr>
          <p:cNvSpPr txBox="1"/>
          <p:nvPr/>
        </p:nvSpPr>
        <p:spPr>
          <a:xfrm>
            <a:off x="4249898" y="3683347"/>
            <a:ext cx="8049458" cy="2585323"/>
          </a:xfrm>
          <a:prstGeom prst="rect">
            <a:avLst/>
          </a:prstGeom>
          <a:noFill/>
        </p:spPr>
        <p:txBody>
          <a:bodyPr wrap="square">
            <a:spAutoFit/>
          </a:bodyPr>
          <a:lstStyle/>
          <a:p>
            <a:pPr marL="285750" indent="-285750">
              <a:buFont typeface="Arial" panose="020B0604020202020204" pitchFamily="34" charset="0"/>
              <a:buChar char="•"/>
            </a:pPr>
            <a:r>
              <a:rPr lang="uk-UA" dirty="0">
                <a:latin typeface="Times New Roman" panose="02020603050405020304" pitchFamily="18" charset="0"/>
                <a:cs typeface="Times New Roman" panose="02020603050405020304" pitchFamily="18" charset="0"/>
              </a:rPr>
              <a:t>Витяги з реєстрових, </a:t>
            </a:r>
            <a:r>
              <a:rPr lang="uk-UA" dirty="0" err="1">
                <a:latin typeface="Times New Roman" panose="02020603050405020304" pitchFamily="18" charset="0"/>
                <a:cs typeface="Times New Roman" panose="02020603050405020304" pitchFamily="18" charset="0"/>
              </a:rPr>
              <a:t>погосподарських</a:t>
            </a:r>
            <a:r>
              <a:rPr lang="uk-UA" dirty="0">
                <a:latin typeface="Times New Roman" panose="02020603050405020304" pitchFamily="18" charset="0"/>
                <a:cs typeface="Times New Roman" panose="02020603050405020304" pitchFamily="18" charset="0"/>
              </a:rPr>
              <a:t>, земельно-шнурових книг тощо;</a:t>
            </a:r>
          </a:p>
          <a:p>
            <a:pPr marL="285750" indent="-285750">
              <a:buFont typeface="Arial" panose="020B0604020202020204" pitchFamily="34" charset="0"/>
              <a:buChar char="•"/>
            </a:pPr>
            <a:r>
              <a:rPr lang="uk-UA" dirty="0" err="1">
                <a:latin typeface="Times New Roman" panose="02020603050405020304" pitchFamily="18" charset="0"/>
                <a:cs typeface="Times New Roman" panose="02020603050405020304" pitchFamily="18" charset="0"/>
              </a:rPr>
              <a:t>Договора</a:t>
            </a:r>
            <a:r>
              <a:rPr lang="uk-UA" dirty="0">
                <a:latin typeface="Times New Roman" panose="02020603050405020304" pitchFamily="18" charset="0"/>
                <a:cs typeface="Times New Roman" panose="02020603050405020304" pitchFamily="18" charset="0"/>
              </a:rPr>
              <a:t> про надання в безстрокове користування земельної ділянки для будівництва індивідуального житлового будинку;</a:t>
            </a:r>
          </a:p>
          <a:p>
            <a:pPr marL="285750" indent="-285750">
              <a:buFont typeface="Arial" panose="020B0604020202020204" pitchFamily="34" charset="0"/>
              <a:buChar char="•"/>
            </a:pPr>
            <a:r>
              <a:rPr lang="uk-UA" dirty="0">
                <a:latin typeface="Times New Roman" panose="02020603050405020304" pitchFamily="18" charset="0"/>
                <a:cs typeface="Times New Roman" panose="02020603050405020304" pitchFamily="18" charset="0"/>
              </a:rPr>
              <a:t>Акт відводу земельної ділянки в натурі;</a:t>
            </a:r>
          </a:p>
          <a:p>
            <a:pPr marL="285750" indent="-285750">
              <a:buFont typeface="Arial" panose="020B0604020202020204" pitchFamily="34" charset="0"/>
              <a:buChar char="•"/>
            </a:pPr>
            <a:r>
              <a:rPr lang="uk-UA" dirty="0">
                <a:latin typeface="Times New Roman" panose="02020603050405020304" pitchFamily="18" charset="0"/>
                <a:cs typeface="Times New Roman" panose="02020603050405020304" pitchFamily="18" charset="0"/>
              </a:rPr>
              <a:t>Декретні рішення відповідно до декрету №15-92 Кабінету Міністрів України  «Про приватизацію земельних ділянок» від 26 грудня 1992 року;</a:t>
            </a:r>
          </a:p>
          <a:p>
            <a:pPr marL="285750" indent="-285750">
              <a:buFont typeface="Arial" panose="020B0604020202020204" pitchFamily="34" charset="0"/>
              <a:buChar char="•"/>
            </a:pPr>
            <a:r>
              <a:rPr lang="uk-UA" dirty="0">
                <a:latin typeface="Times New Roman" panose="02020603050405020304" pitchFamily="18" charset="0"/>
                <a:cs typeface="Times New Roman" panose="02020603050405020304" pitchFamily="18" charset="0"/>
              </a:rPr>
              <a:t>Державні акти на право довічного успадкованого володіння землею;</a:t>
            </a:r>
          </a:p>
          <a:p>
            <a:pPr marL="285750" indent="-285750">
              <a:buFont typeface="Arial" panose="020B0604020202020204" pitchFamily="34" charset="0"/>
              <a:buChar char="•"/>
            </a:pPr>
            <a:r>
              <a:rPr lang="uk-UA" dirty="0">
                <a:latin typeface="Times New Roman" panose="02020603050405020304" pitchFamily="18" charset="0"/>
                <a:cs typeface="Times New Roman" panose="02020603050405020304" pitchFamily="18" charset="0"/>
              </a:rPr>
              <a:t>Державні акти на право постійного володіння (користування) землею;</a:t>
            </a:r>
          </a:p>
          <a:p>
            <a:pPr marL="285750" indent="-285750">
              <a:buFont typeface="Arial" panose="020B0604020202020204" pitchFamily="34" charset="0"/>
              <a:buChar char="•"/>
            </a:pPr>
            <a:r>
              <a:rPr lang="uk-UA" dirty="0">
                <a:latin typeface="Times New Roman" panose="02020603050405020304" pitchFamily="18" charset="0"/>
                <a:cs typeface="Times New Roman" panose="02020603050405020304" pitchFamily="18" charset="0"/>
              </a:rPr>
              <a:t>Державний акти на право приватної власності.</a:t>
            </a:r>
          </a:p>
        </p:txBody>
      </p:sp>
      <p:sp>
        <p:nvSpPr>
          <p:cNvPr id="17" name="Прямоугольник 16">
            <a:extLst>
              <a:ext uri="{FF2B5EF4-FFF2-40B4-BE49-F238E27FC236}">
                <a16:creationId xmlns:a16="http://schemas.microsoft.com/office/drawing/2014/main" id="{2B3067F0-2108-9AA4-AB4D-71AD84FD1E7B}"/>
              </a:ext>
            </a:extLst>
          </p:cNvPr>
          <p:cNvSpPr/>
          <p:nvPr/>
        </p:nvSpPr>
        <p:spPr>
          <a:xfrm>
            <a:off x="3588397" y="3078412"/>
            <a:ext cx="6665946" cy="35058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9" name="Прямоугольник 18">
            <a:extLst>
              <a:ext uri="{FF2B5EF4-FFF2-40B4-BE49-F238E27FC236}">
                <a16:creationId xmlns:a16="http://schemas.microsoft.com/office/drawing/2014/main" id="{168D1D35-B86E-B0A3-3056-ECD6C51DC5F2}"/>
              </a:ext>
            </a:extLst>
          </p:cNvPr>
          <p:cNvSpPr/>
          <p:nvPr/>
        </p:nvSpPr>
        <p:spPr>
          <a:xfrm>
            <a:off x="4249898" y="3648794"/>
            <a:ext cx="7784786" cy="269143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21" name="Прямая соединительная линия 20">
            <a:extLst>
              <a:ext uri="{FF2B5EF4-FFF2-40B4-BE49-F238E27FC236}">
                <a16:creationId xmlns:a16="http://schemas.microsoft.com/office/drawing/2014/main" id="{31BDCD2B-7D01-3791-3AAA-02F46CF66C5D}"/>
              </a:ext>
            </a:extLst>
          </p:cNvPr>
          <p:cNvCxnSpPr>
            <a:cxnSpLocks/>
          </p:cNvCxnSpPr>
          <p:nvPr/>
        </p:nvCxnSpPr>
        <p:spPr>
          <a:xfrm>
            <a:off x="3588397" y="3446272"/>
            <a:ext cx="661501" cy="196775"/>
          </a:xfrm>
          <a:prstGeom prst="line">
            <a:avLst/>
          </a:prstGeom>
        </p:spPr>
        <p:style>
          <a:lnRef idx="1">
            <a:schemeClr val="accent3"/>
          </a:lnRef>
          <a:fillRef idx="0">
            <a:schemeClr val="accent3"/>
          </a:fillRef>
          <a:effectRef idx="0">
            <a:schemeClr val="accent3"/>
          </a:effectRef>
          <a:fontRef idx="minor">
            <a:schemeClr val="tx1"/>
          </a:fontRef>
        </p:style>
      </p:cxnSp>
      <p:sp>
        <p:nvSpPr>
          <p:cNvPr id="23" name="Прямоугольник 22">
            <a:extLst>
              <a:ext uri="{FF2B5EF4-FFF2-40B4-BE49-F238E27FC236}">
                <a16:creationId xmlns:a16="http://schemas.microsoft.com/office/drawing/2014/main" id="{01E611BC-6045-6C67-384F-B95E7CA73E70}"/>
              </a:ext>
            </a:extLst>
          </p:cNvPr>
          <p:cNvSpPr/>
          <p:nvPr/>
        </p:nvSpPr>
        <p:spPr>
          <a:xfrm>
            <a:off x="3106317" y="2581204"/>
            <a:ext cx="7911580" cy="25807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26" name="Прямая соединительная линия 25">
            <a:extLst>
              <a:ext uri="{FF2B5EF4-FFF2-40B4-BE49-F238E27FC236}">
                <a16:creationId xmlns:a16="http://schemas.microsoft.com/office/drawing/2014/main" id="{2A69CFD9-6B54-A831-C45D-C3735914DCE0}"/>
              </a:ext>
            </a:extLst>
          </p:cNvPr>
          <p:cNvCxnSpPr>
            <a:cxnSpLocks/>
          </p:cNvCxnSpPr>
          <p:nvPr/>
        </p:nvCxnSpPr>
        <p:spPr>
          <a:xfrm flipV="1">
            <a:off x="89115" y="2832299"/>
            <a:ext cx="3017202" cy="735770"/>
          </a:xfrm>
          <a:prstGeom prst="line">
            <a:avLst/>
          </a:prstGeom>
          <a:ln>
            <a:solidFill>
              <a:schemeClr val="bg1">
                <a:lumMod val="50000"/>
              </a:schemeClr>
            </a:solidFill>
          </a:ln>
        </p:spPr>
        <p:style>
          <a:lnRef idx="1">
            <a:schemeClr val="accent3"/>
          </a:lnRef>
          <a:fillRef idx="0">
            <a:schemeClr val="accent3"/>
          </a:fillRef>
          <a:effectRef idx="0">
            <a:schemeClr val="accent3"/>
          </a:effectRef>
          <a:fontRef idx="minor">
            <a:schemeClr val="tx1"/>
          </a:fontRef>
        </p:style>
      </p:cxnSp>
      <p:sp>
        <p:nvSpPr>
          <p:cNvPr id="31" name="TextBox 30">
            <a:extLst>
              <a:ext uri="{FF2B5EF4-FFF2-40B4-BE49-F238E27FC236}">
                <a16:creationId xmlns:a16="http://schemas.microsoft.com/office/drawing/2014/main" id="{23346CE9-0AD8-BFBC-69D1-874A47A7A313}"/>
              </a:ext>
            </a:extLst>
          </p:cNvPr>
          <p:cNvSpPr txBox="1"/>
          <p:nvPr/>
        </p:nvSpPr>
        <p:spPr>
          <a:xfrm>
            <a:off x="89115" y="3630086"/>
            <a:ext cx="3896111" cy="3354765"/>
          </a:xfrm>
          <a:prstGeom prst="rect">
            <a:avLst/>
          </a:prstGeom>
          <a:noFill/>
        </p:spPr>
        <p:txBody>
          <a:bodyPr wrap="square">
            <a:spAutoFit/>
          </a:bodyPr>
          <a:lstStyle/>
          <a:p>
            <a:pPr marL="285750" indent="-285750">
              <a:buFont typeface="Arial" panose="020B0604020202020204" pitchFamily="34" charset="0"/>
              <a:buChar char="•"/>
            </a:pPr>
            <a:r>
              <a:rPr lang="uk-UA" sz="1600" dirty="0">
                <a:latin typeface="Times New Roman" panose="02020603050405020304" pitchFamily="18" charset="0"/>
                <a:cs typeface="Times New Roman" panose="02020603050405020304" pitchFamily="18" charset="0"/>
              </a:rPr>
              <a:t>Правовстановлюючі документи:</a:t>
            </a:r>
          </a:p>
          <a:p>
            <a:pPr marL="742950" lvl="1" indent="-285750">
              <a:buFont typeface="Courier New" panose="02070309020205020404" pitchFamily="49" charset="0"/>
              <a:buChar char="o"/>
            </a:pPr>
            <a:r>
              <a:rPr lang="uk-UA" sz="1600" dirty="0">
                <a:latin typeface="Times New Roman" panose="02020603050405020304" pitchFamily="18" charset="0"/>
                <a:cs typeface="Times New Roman" panose="02020603050405020304" pitchFamily="18" charset="0"/>
              </a:rPr>
              <a:t>Договори купівлі-продажу, дарування, міни </a:t>
            </a:r>
            <a:r>
              <a:rPr lang="uk-UA" sz="1600" dirty="0" err="1">
                <a:latin typeface="Times New Roman" panose="02020603050405020304" pitchFamily="18" charset="0"/>
                <a:cs typeface="Times New Roman" panose="02020603050405020304" pitchFamily="18" charset="0"/>
              </a:rPr>
              <a:t>і.т.п</a:t>
            </a:r>
            <a:r>
              <a:rPr lang="uk-UA" sz="1600" dirty="0">
                <a:latin typeface="Times New Roman" panose="02020603050405020304" pitchFamily="18" charset="0"/>
                <a:cs typeface="Times New Roman" panose="02020603050405020304" pitchFamily="18" charset="0"/>
              </a:rPr>
              <a:t>;</a:t>
            </a:r>
          </a:p>
          <a:p>
            <a:pPr marL="742950" lvl="1" indent="-285750">
              <a:buFont typeface="Courier New" panose="02070309020205020404" pitchFamily="49" charset="0"/>
              <a:buChar char="o"/>
            </a:pPr>
            <a:r>
              <a:rPr lang="uk-UA" sz="1600" dirty="0">
                <a:latin typeface="Times New Roman" panose="02020603050405020304" pitchFamily="18" charset="0"/>
                <a:cs typeface="Times New Roman" panose="02020603050405020304" pitchFamily="18" charset="0"/>
              </a:rPr>
              <a:t>Свідоцтва про право власності; </a:t>
            </a:r>
          </a:p>
          <a:p>
            <a:pPr marL="742950" lvl="1" indent="-285750">
              <a:buFont typeface="Courier New" panose="02070309020205020404" pitchFamily="49" charset="0"/>
              <a:buChar char="o"/>
            </a:pPr>
            <a:r>
              <a:rPr lang="uk-UA" sz="1600" dirty="0">
                <a:latin typeface="Times New Roman" panose="02020603050405020304" pitchFamily="18" charset="0"/>
                <a:cs typeface="Times New Roman" panose="02020603050405020304" pitchFamily="18" charset="0"/>
              </a:rPr>
              <a:t>Рішення суду;</a:t>
            </a:r>
          </a:p>
          <a:p>
            <a:pPr marL="742950" lvl="1" indent="-285750">
              <a:buFont typeface="Courier New" panose="02070309020205020404" pitchFamily="49" charset="0"/>
              <a:buChar char="o"/>
            </a:pPr>
            <a:r>
              <a:rPr lang="uk-UA" sz="1600" dirty="0">
                <a:latin typeface="Times New Roman" panose="02020603050405020304" pitchFamily="18" charset="0"/>
                <a:cs typeface="Times New Roman" panose="02020603050405020304" pitchFamily="18" charset="0"/>
              </a:rPr>
              <a:t>та інші.</a:t>
            </a:r>
          </a:p>
          <a:p>
            <a:pPr marL="285750" indent="-285750">
              <a:buFont typeface="Arial" panose="020B0604020202020204" pitchFamily="34" charset="0"/>
              <a:buChar char="•"/>
            </a:pPr>
            <a:r>
              <a:rPr lang="uk-UA" sz="1600" dirty="0">
                <a:latin typeface="Times New Roman" panose="02020603050405020304" pitchFamily="18" charset="0"/>
                <a:cs typeface="Times New Roman" panose="02020603050405020304" pitchFamily="18" charset="0"/>
              </a:rPr>
              <a:t>Документ про реєстрацію права власності:</a:t>
            </a:r>
          </a:p>
          <a:p>
            <a:pPr marL="742950" lvl="1" indent="-285750">
              <a:buFont typeface="Courier New" panose="02070309020205020404" pitchFamily="49" charset="0"/>
              <a:buChar char="o"/>
            </a:pPr>
            <a:r>
              <a:rPr lang="uk-UA" sz="1600" dirty="0">
                <a:latin typeface="Times New Roman" panose="02020603050405020304" pitchFamily="18" charset="0"/>
                <a:cs typeface="Times New Roman" panose="02020603050405020304" pitchFamily="18" charset="0"/>
              </a:rPr>
              <a:t>Витяг з ДРРП на НМ</a:t>
            </a:r>
          </a:p>
          <a:p>
            <a:pPr marL="742950" lvl="1" indent="-285750">
              <a:buFont typeface="Courier New" panose="02070309020205020404" pitchFamily="49" charset="0"/>
              <a:buChar char="o"/>
            </a:pPr>
            <a:r>
              <a:rPr lang="uk-UA" sz="1600" dirty="0">
                <a:latin typeface="Times New Roman" panose="02020603050405020304" pitchFamily="18" charset="0"/>
                <a:cs typeface="Times New Roman" panose="02020603050405020304" pitchFamily="18" charset="0"/>
              </a:rPr>
              <a:t>Витяг про реєстрацію в БТІ</a:t>
            </a:r>
          </a:p>
          <a:p>
            <a:pPr marL="742950" lvl="1" indent="-285750">
              <a:buFont typeface="Courier New" panose="02070309020205020404" pitchFamily="49" charset="0"/>
              <a:buChar char="o"/>
            </a:pPr>
            <a:r>
              <a:rPr lang="uk-UA" sz="1600" dirty="0">
                <a:latin typeface="Times New Roman" panose="02020603050405020304" pitchFamily="18" charset="0"/>
                <a:cs typeface="Times New Roman" panose="02020603050405020304" pitchFamily="18" charset="0"/>
              </a:rPr>
              <a:t>та інші</a:t>
            </a:r>
          </a:p>
          <a:p>
            <a:pPr marL="742950" lvl="1" indent="-285750">
              <a:buFont typeface="Arial" panose="020B0604020202020204" pitchFamily="34" charset="0"/>
              <a:buChar char="•"/>
            </a:pPr>
            <a:endParaRPr lang="uk-UA"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uk-UA" dirty="0">
              <a:latin typeface="Times New Roman" panose="02020603050405020304" pitchFamily="18" charset="0"/>
              <a:cs typeface="Times New Roman" panose="02020603050405020304" pitchFamily="18" charset="0"/>
            </a:endParaRPr>
          </a:p>
        </p:txBody>
      </p:sp>
      <p:sp>
        <p:nvSpPr>
          <p:cNvPr id="32" name="Прямоугольник 31">
            <a:extLst>
              <a:ext uri="{FF2B5EF4-FFF2-40B4-BE49-F238E27FC236}">
                <a16:creationId xmlns:a16="http://schemas.microsoft.com/office/drawing/2014/main" id="{06028B41-84D2-A831-6F11-C87D6B096C90}"/>
              </a:ext>
            </a:extLst>
          </p:cNvPr>
          <p:cNvSpPr/>
          <p:nvPr/>
        </p:nvSpPr>
        <p:spPr>
          <a:xfrm>
            <a:off x="92833" y="3585345"/>
            <a:ext cx="3710283" cy="28901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341888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up)">
                                      <p:cBhvr>
                                        <p:cTn id="31" dur="500"/>
                                        <p:tgtEl>
                                          <p:spTgt spid="31"/>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P spid="19" grpId="0" animBg="1"/>
      <p:bldP spid="23" grpId="0" animBg="1"/>
      <p:bldP spid="31" grpId="0"/>
      <p:bldP spid="3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279459" y="1784326"/>
            <a:ext cx="4147453" cy="2735613"/>
          </a:xfrm>
        </p:spPr>
        <p:txBody>
          <a:bodyPr>
            <a:noAutofit/>
          </a:bodyPr>
          <a:lstStyle/>
          <a:p>
            <a:pPr>
              <a:lnSpc>
                <a:spcPct val="100000"/>
              </a:lnSpc>
            </a:pPr>
            <a:r>
              <a:rPr lang="uk-UA" sz="2800" dirty="0">
                <a:solidFill>
                  <a:srgbClr val="002E6C"/>
                </a:solidFill>
                <a:latin typeface="Arial" panose="020B0604020202020204" pitchFamily="34" charset="0"/>
                <a:ea typeface="Open Sans SemiBold" panose="020B0604020202020204" pitchFamily="34" charset="0"/>
                <a:cs typeface="Arial" panose="020B0604020202020204" pitchFamily="34" charset="0"/>
              </a:rPr>
              <a:t>Період дії заборони щодо</a:t>
            </a:r>
            <a:r>
              <a:rPr lang="uk-UA" sz="2000" b="1" dirty="0">
                <a:solidFill>
                  <a:schemeClr val="accent6">
                    <a:lumMod val="50000"/>
                  </a:schemeClr>
                </a:solidFill>
                <a:latin typeface="Arial" panose="020B0604020202020204" pitchFamily="34" charset="0"/>
                <a:ea typeface="Open Sans SemiBold" panose="020B0604020202020204" pitchFamily="34" charset="0"/>
                <a:cs typeface="Arial" panose="020B0604020202020204" pitchFamily="34" charset="0"/>
              </a:rPr>
              <a:t>:</a:t>
            </a:r>
            <a:br>
              <a:rPr lang="uk-UA" sz="2000" b="1" dirty="0">
                <a:solidFill>
                  <a:schemeClr val="accent6">
                    <a:lumMod val="50000"/>
                  </a:schemeClr>
                </a:solidFill>
                <a:latin typeface="Arial" panose="020B0604020202020204" pitchFamily="34" charset="0"/>
                <a:ea typeface="Open Sans SemiBold" panose="020B0604020202020204" pitchFamily="34" charset="0"/>
                <a:cs typeface="Arial" panose="020B0604020202020204" pitchFamily="34" charset="0"/>
              </a:rPr>
            </a:br>
            <a:r>
              <a:rPr lang="uk-UA" sz="2000" dirty="0">
                <a:latin typeface="Times New Roman" panose="02020603050405020304" pitchFamily="18" charset="0"/>
                <a:ea typeface="Open Sans SemiBold" panose="020B0604020202020204" pitchFamily="34" charset="0"/>
                <a:cs typeface="Times New Roman" panose="02020603050405020304" pitchFamily="18" charset="0"/>
              </a:rPr>
              <a:t>- проведення земельних торгів </a:t>
            </a:r>
            <a:br>
              <a:rPr lang="uk-UA" sz="2000" dirty="0">
                <a:latin typeface="Times New Roman" panose="02020603050405020304" pitchFamily="18" charset="0"/>
                <a:ea typeface="Open Sans SemiBold" panose="020B0604020202020204" pitchFamily="34" charset="0"/>
                <a:cs typeface="Times New Roman" panose="02020603050405020304" pitchFamily="18" charset="0"/>
              </a:rPr>
            </a:br>
            <a:r>
              <a:rPr lang="uk-UA" sz="2000" dirty="0">
                <a:latin typeface="Times New Roman" panose="02020603050405020304" pitchFamily="18" charset="0"/>
                <a:ea typeface="Open Sans SemiBold" panose="020B0604020202020204" pitchFamily="34" charset="0"/>
                <a:cs typeface="Times New Roman" panose="02020603050405020304" pitchFamily="18" charset="0"/>
              </a:rPr>
              <a:t>- формування земельних ділянок сільськогосподарського призначення</a:t>
            </a:r>
            <a:br>
              <a:rPr lang="uk-UA" sz="2000" b="1" dirty="0">
                <a:latin typeface="Times New Roman" panose="02020603050405020304" pitchFamily="18" charset="0"/>
                <a:ea typeface="Open Sans SemiBold" panose="020B0604020202020204" pitchFamily="34" charset="0"/>
                <a:cs typeface="Times New Roman" panose="02020603050405020304" pitchFamily="18" charset="0"/>
              </a:rPr>
            </a:br>
            <a:r>
              <a:rPr lang="uk-UA" sz="2000" b="1" dirty="0">
                <a:latin typeface="Times New Roman" panose="02020603050405020304" pitchFamily="18" charset="0"/>
                <a:ea typeface="Open Sans SemiBold" panose="020B0604020202020204" pitchFamily="34" charset="0"/>
                <a:cs typeface="Times New Roman" panose="02020603050405020304" pitchFamily="18" charset="0"/>
              </a:rPr>
              <a:t>- </a:t>
            </a:r>
            <a:r>
              <a:rPr lang="uk-UA" sz="2000" dirty="0">
                <a:latin typeface="Times New Roman" panose="02020603050405020304" pitchFamily="18" charset="0"/>
                <a:ea typeface="Open Sans SemiBold" panose="020B0604020202020204" pitchFamily="34" charset="0"/>
                <a:cs typeface="Times New Roman" panose="02020603050405020304" pitchFamily="18" charset="0"/>
              </a:rPr>
              <a:t>безоплатної  приватизації </a:t>
            </a:r>
            <a:endParaRPr lang="uk-UA" sz="2400" dirty="0">
              <a:latin typeface="Times New Roman" panose="02020603050405020304" pitchFamily="18" charset="0"/>
              <a:ea typeface="Open Sans SemiBold" panose="020B0604020202020204" pitchFamily="34" charset="0"/>
              <a:cs typeface="Times New Roman" panose="02020603050405020304" pitchFamily="18" charset="0"/>
            </a:endParaRPr>
          </a:p>
        </p:txBody>
      </p:sp>
      <p:grpSp>
        <p:nvGrpSpPr>
          <p:cNvPr id="2" name="Группа 1">
            <a:extLst>
              <a:ext uri="{FF2B5EF4-FFF2-40B4-BE49-F238E27FC236}">
                <a16:creationId xmlns:a16="http://schemas.microsoft.com/office/drawing/2014/main" id="{51583293-4DAC-DAF3-B0E2-6A62210DF909}"/>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7042EAB4-C09B-9D4F-762E-566400A1BC9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7A738F4E-378E-636E-5539-4D163A4D0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9094932F-301A-8CAF-1A21-CCECBF7F69A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graphicFrame>
        <p:nvGraphicFramePr>
          <p:cNvPr id="17" name="Таблица 16">
            <a:extLst>
              <a:ext uri="{FF2B5EF4-FFF2-40B4-BE49-F238E27FC236}">
                <a16:creationId xmlns:a16="http://schemas.microsoft.com/office/drawing/2014/main" id="{858D775C-DC48-461B-7C27-C29C92102B2D}"/>
              </a:ext>
            </a:extLst>
          </p:cNvPr>
          <p:cNvGraphicFramePr>
            <a:graphicFrameLocks noGrp="1"/>
          </p:cNvGraphicFramePr>
          <p:nvPr>
            <p:extLst>
              <p:ext uri="{D42A27DB-BD31-4B8C-83A1-F6EECF244321}">
                <p14:modId xmlns:p14="http://schemas.microsoft.com/office/powerpoint/2010/main" val="3242186364"/>
              </p:ext>
            </p:extLst>
          </p:nvPr>
        </p:nvGraphicFramePr>
        <p:xfrm>
          <a:off x="599461" y="6193334"/>
          <a:ext cx="304165" cy="228600"/>
        </p:xfrm>
        <a:graphic>
          <a:graphicData uri="http://schemas.openxmlformats.org/drawingml/2006/table">
            <a:tbl>
              <a:tblPr firstRow="1" firstCol="1" lastRow="1" lastCol="1" bandRow="1" bandCol="1"/>
              <a:tblGrid>
                <a:gridCol w="304165">
                  <a:extLst>
                    <a:ext uri="{9D8B030D-6E8A-4147-A177-3AD203B41FA5}">
                      <a16:colId xmlns:a16="http://schemas.microsoft.com/office/drawing/2014/main" val="3383340602"/>
                    </a:ext>
                  </a:extLst>
                </a:gridCol>
              </a:tblGrid>
              <a:tr h="228600">
                <a:tc>
                  <a:txBody>
                    <a:bodyPr/>
                    <a:lstStyle/>
                    <a:p>
                      <a:pPr marL="69850">
                        <a:spcBef>
                          <a:spcPts val="140"/>
                        </a:spcBef>
                        <a:spcAft>
                          <a:spcPts val="0"/>
                        </a:spcAft>
                      </a:pP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2DBDB"/>
                    </a:solidFill>
                  </a:tcPr>
                </a:tc>
                <a:extLst>
                  <a:ext uri="{0D108BD9-81ED-4DB2-BD59-A6C34878D82A}">
                    <a16:rowId xmlns:a16="http://schemas.microsoft.com/office/drawing/2014/main" val="2720437126"/>
                  </a:ext>
                </a:extLst>
              </a:tr>
            </a:tbl>
          </a:graphicData>
        </a:graphic>
      </p:graphicFrame>
      <p:sp>
        <p:nvSpPr>
          <p:cNvPr id="18" name="TextBox 17">
            <a:extLst>
              <a:ext uri="{FF2B5EF4-FFF2-40B4-BE49-F238E27FC236}">
                <a16:creationId xmlns:a16="http://schemas.microsoft.com/office/drawing/2014/main" id="{4C359909-5EB3-2101-09E1-692BAE03B06A}"/>
              </a:ext>
            </a:extLst>
          </p:cNvPr>
          <p:cNvSpPr txBox="1"/>
          <p:nvPr/>
        </p:nvSpPr>
        <p:spPr>
          <a:xfrm>
            <a:off x="599461" y="5624555"/>
            <a:ext cx="2122248" cy="369332"/>
          </a:xfrm>
          <a:prstGeom prst="rect">
            <a:avLst/>
          </a:prstGeom>
          <a:noFill/>
        </p:spPr>
        <p:txBody>
          <a:bodyPr wrap="none" rtlCol="0">
            <a:spAutoFit/>
          </a:bodyPr>
          <a:lstStyle/>
          <a:p>
            <a:r>
              <a:rPr lang="uk-UA" i="1" dirty="0">
                <a:latin typeface="Times New Roman" panose="02020603050405020304" pitchFamily="18" charset="0"/>
                <a:cs typeface="Times New Roman" panose="02020603050405020304" pitchFamily="18" charset="0"/>
              </a:rPr>
              <a:t>Умовні позначення:</a:t>
            </a:r>
          </a:p>
        </p:txBody>
      </p:sp>
      <p:sp>
        <p:nvSpPr>
          <p:cNvPr id="31" name="TextBox 30">
            <a:extLst>
              <a:ext uri="{FF2B5EF4-FFF2-40B4-BE49-F238E27FC236}">
                <a16:creationId xmlns:a16="http://schemas.microsoft.com/office/drawing/2014/main" id="{C8420690-0F73-9B1A-22EA-C2F516943C0A}"/>
              </a:ext>
            </a:extLst>
          </p:cNvPr>
          <p:cNvSpPr txBox="1"/>
          <p:nvPr/>
        </p:nvSpPr>
        <p:spPr>
          <a:xfrm>
            <a:off x="1168391" y="6126182"/>
            <a:ext cx="2244525" cy="369332"/>
          </a:xfrm>
          <a:prstGeom prst="rect">
            <a:avLst/>
          </a:prstGeom>
          <a:noFill/>
        </p:spPr>
        <p:txBody>
          <a:bodyPr wrap="none" rtlCol="0">
            <a:spAutoFit/>
          </a:bodyPr>
          <a:lstStyle/>
          <a:p>
            <a:r>
              <a:rPr lang="uk-UA" i="1" dirty="0">
                <a:latin typeface="Times New Roman" panose="02020603050405020304" pitchFamily="18" charset="0"/>
                <a:cs typeface="Times New Roman" panose="02020603050405020304" pitchFamily="18" charset="0"/>
              </a:rPr>
              <a:t>- Період дії заборони</a:t>
            </a:r>
          </a:p>
        </p:txBody>
      </p:sp>
      <p:pic>
        <p:nvPicPr>
          <p:cNvPr id="7" name="Рисунок 6">
            <a:extLst>
              <a:ext uri="{FF2B5EF4-FFF2-40B4-BE49-F238E27FC236}">
                <a16:creationId xmlns:a16="http://schemas.microsoft.com/office/drawing/2014/main" id="{3D3106EE-1442-7540-A69E-2B9DEEC88C0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139" t="6736" r="4702" b="9115"/>
          <a:stretch/>
        </p:blipFill>
        <p:spPr>
          <a:xfrm>
            <a:off x="4495885" y="1560867"/>
            <a:ext cx="7296349" cy="5204958"/>
          </a:xfrm>
          <a:prstGeom prst="rect">
            <a:avLst/>
          </a:prstGeom>
        </p:spPr>
      </p:pic>
      <p:sp>
        <p:nvSpPr>
          <p:cNvPr id="8" name="Прямоугольник 7">
            <a:extLst>
              <a:ext uri="{FF2B5EF4-FFF2-40B4-BE49-F238E27FC236}">
                <a16:creationId xmlns:a16="http://schemas.microsoft.com/office/drawing/2014/main" id="{9210F425-B04E-1B0C-6805-52DD43E93E7A}"/>
              </a:ext>
            </a:extLst>
          </p:cNvPr>
          <p:cNvSpPr/>
          <p:nvPr/>
        </p:nvSpPr>
        <p:spPr>
          <a:xfrm>
            <a:off x="399966" y="5496232"/>
            <a:ext cx="3224982" cy="1042220"/>
          </a:xfrm>
          <a:prstGeom prst="rect">
            <a:avLst/>
          </a:prstGeom>
          <a:noFill/>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uk-UA"/>
          </a:p>
        </p:txBody>
      </p:sp>
      <p:cxnSp>
        <p:nvCxnSpPr>
          <p:cNvPr id="9" name="Прямая соединительная линия 8">
            <a:extLst>
              <a:ext uri="{FF2B5EF4-FFF2-40B4-BE49-F238E27FC236}">
                <a16:creationId xmlns:a16="http://schemas.microsoft.com/office/drawing/2014/main" id="{0BAB0E0E-A4FB-1C99-0A2D-484D86D6C5C2}"/>
              </a:ext>
            </a:extLst>
          </p:cNvPr>
          <p:cNvCxnSpPr>
            <a:cxnSpLocks/>
          </p:cNvCxnSpPr>
          <p:nvPr/>
        </p:nvCxnSpPr>
        <p:spPr>
          <a:xfrm flipV="1">
            <a:off x="4201896" y="1914999"/>
            <a:ext cx="0" cy="4623453"/>
          </a:xfrm>
          <a:prstGeom prst="line">
            <a:avLst/>
          </a:prstGeom>
          <a:ln>
            <a:solidFill>
              <a:schemeClr val="bg1">
                <a:lumMod val="50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49685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47B5F3CB-DA85-A5D6-6130-3D46DF1CBBA3}"/>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F9E05998-292B-1834-1C35-85AD6DF5EA5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52BBF8FB-0B03-9A9E-673A-15F5ED2D0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1312C083-2114-940E-AE53-3BCF18C3A1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pic>
        <p:nvPicPr>
          <p:cNvPr id="9" name="Рисунок 8" descr="Изображение выглядит как растение&#10;&#10;Автоматически созданное описание">
            <a:extLst>
              <a:ext uri="{FF2B5EF4-FFF2-40B4-BE49-F238E27FC236}">
                <a16:creationId xmlns:a16="http://schemas.microsoft.com/office/drawing/2014/main" id="{038B2B3B-4291-A35F-4A9C-DF8C83F302B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5624" r="16799"/>
          <a:stretch/>
        </p:blipFill>
        <p:spPr>
          <a:xfrm>
            <a:off x="7006188" y="1742077"/>
            <a:ext cx="5185812" cy="5115923"/>
          </a:xfrm>
          <a:prstGeom prst="rect">
            <a:avLst/>
          </a:prstGeom>
        </p:spPr>
      </p:pic>
      <p:sp>
        <p:nvSpPr>
          <p:cNvPr id="10" name="Прямоугольник 9">
            <a:extLst>
              <a:ext uri="{FF2B5EF4-FFF2-40B4-BE49-F238E27FC236}">
                <a16:creationId xmlns:a16="http://schemas.microsoft.com/office/drawing/2014/main" id="{294594BF-B584-021D-2033-E1F29A9EF50A}"/>
              </a:ext>
            </a:extLst>
          </p:cNvPr>
          <p:cNvSpPr/>
          <p:nvPr/>
        </p:nvSpPr>
        <p:spPr>
          <a:xfrm rot="10800000">
            <a:off x="6946444" y="1584879"/>
            <a:ext cx="5245556" cy="5273121"/>
          </a:xfrm>
          <a:prstGeom prst="rect">
            <a:avLst/>
          </a:prstGeom>
          <a:gradFill flip="none" rotWithShape="1">
            <a:gsLst>
              <a:gs pos="19000">
                <a:srgbClr val="FFFFFF">
                  <a:alpha val="74000"/>
                </a:srgbClr>
              </a:gs>
              <a:gs pos="0">
                <a:schemeClr val="bg1"/>
              </a:gs>
              <a:gs pos="100000">
                <a:schemeClr val="bg1">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Заголовок 14">
            <a:extLst>
              <a:ext uri="{FF2B5EF4-FFF2-40B4-BE49-F238E27FC236}">
                <a16:creationId xmlns:a16="http://schemas.microsoft.com/office/drawing/2014/main" id="{333004CF-9F8C-9EB1-EA59-D62D428E385F}"/>
              </a:ext>
            </a:extLst>
          </p:cNvPr>
          <p:cNvSpPr txBox="1">
            <a:spLocks/>
          </p:cNvSpPr>
          <p:nvPr/>
        </p:nvSpPr>
        <p:spPr>
          <a:xfrm>
            <a:off x="304801" y="1906280"/>
            <a:ext cx="6641644" cy="4802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Законом України № 2698-ІХ </a:t>
            </a:r>
            <a:r>
              <a:rPr lang="ru-RU" sz="3600" dirty="0" err="1">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від</a:t>
            </a:r>
            <a: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 19.10.2022:</a:t>
            </a:r>
            <a:endParaRPr lang="ru-RU" sz="11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endParaRPr>
          </a:p>
          <a:p>
            <a:endParaRPr lang="ru-RU"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endParaRPr>
          </a:p>
          <a:p>
            <a:pPr algn="ctr"/>
            <a:r>
              <a:rPr lang="en-US" sz="2800" dirty="0">
                <a:solidFill>
                  <a:schemeClr val="accent6">
                    <a:lumMod val="50000"/>
                  </a:schemeClr>
                </a:solidFill>
                <a:latin typeface="Open Sans" pitchFamily="2" charset="0"/>
                <a:ea typeface="Open Sans" pitchFamily="2" charset="0"/>
                <a:cs typeface="Open Sans" pitchFamily="2" charset="0"/>
              </a:rPr>
              <a:t>7</a:t>
            </a:r>
            <a:r>
              <a:rPr lang="ru-RU" sz="2800" dirty="0">
                <a:solidFill>
                  <a:schemeClr val="accent6">
                    <a:lumMod val="50000"/>
                  </a:schemeClr>
                </a:solidFill>
                <a:latin typeface="Open Sans" pitchFamily="2" charset="0"/>
                <a:ea typeface="Open Sans" pitchFamily="2" charset="0"/>
                <a:cs typeface="Open Sans" pitchFamily="2" charset="0"/>
              </a:rPr>
              <a:t>. </a:t>
            </a:r>
            <a:r>
              <a:rPr lang="uk-UA" sz="2800" dirty="0">
                <a:solidFill>
                  <a:schemeClr val="accent6">
                    <a:lumMod val="50000"/>
                  </a:schemeClr>
                </a:solidFill>
                <a:latin typeface="Open Sans" pitchFamily="2" charset="0"/>
                <a:ea typeface="Open Sans" pitchFamily="2" charset="0"/>
                <a:cs typeface="Open Sans" pitchFamily="2" charset="0"/>
              </a:rPr>
              <a:t>Сформовані</a:t>
            </a:r>
            <a:r>
              <a:rPr lang="ru-RU" sz="2800" dirty="0">
                <a:solidFill>
                  <a:schemeClr val="accent6">
                    <a:lumMod val="50000"/>
                  </a:schemeClr>
                </a:solidFill>
                <a:latin typeface="Open Sans" pitchFamily="2" charset="0"/>
                <a:ea typeface="Open Sans" pitchFamily="2" charset="0"/>
                <a:cs typeface="Open Sans" pitchFamily="2" charset="0"/>
              </a:rPr>
              <a:t> </a:t>
            </a:r>
            <a:r>
              <a:rPr lang="uk-UA" sz="2800" dirty="0">
                <a:solidFill>
                  <a:schemeClr val="accent6">
                    <a:lumMod val="50000"/>
                  </a:schemeClr>
                </a:solidFill>
                <a:latin typeface="Open Sans" pitchFamily="2" charset="0"/>
                <a:ea typeface="Open Sans" pitchFamily="2" charset="0"/>
                <a:cs typeface="Open Sans" pitchFamily="2" charset="0"/>
              </a:rPr>
              <a:t>нові</a:t>
            </a:r>
            <a:r>
              <a:rPr lang="ru-RU" sz="2800" dirty="0">
                <a:solidFill>
                  <a:schemeClr val="accent6">
                    <a:lumMod val="50000"/>
                  </a:schemeClr>
                </a:solidFill>
                <a:latin typeface="Open Sans" pitchFamily="2" charset="0"/>
                <a:ea typeface="Open Sans" pitchFamily="2" charset="0"/>
                <a:cs typeface="Open Sans" pitchFamily="2" charset="0"/>
              </a:rPr>
              <a:t> о</a:t>
            </a:r>
            <a:r>
              <a:rPr lang="uk-UA" sz="2800" dirty="0" err="1">
                <a:solidFill>
                  <a:schemeClr val="accent6">
                    <a:lumMod val="50000"/>
                  </a:schemeClr>
                </a:solidFill>
                <a:latin typeface="Open Sans" pitchFamily="2" charset="0"/>
                <a:ea typeface="Open Sans" pitchFamily="2" charset="0"/>
                <a:cs typeface="Open Sans" pitchFamily="2" charset="0"/>
              </a:rPr>
              <a:t>собливості</a:t>
            </a:r>
            <a:r>
              <a:rPr lang="uk-UA" sz="2800" dirty="0">
                <a:solidFill>
                  <a:schemeClr val="accent6">
                    <a:lumMod val="50000"/>
                  </a:schemeClr>
                </a:solidFill>
                <a:latin typeface="Open Sans" pitchFamily="2" charset="0"/>
                <a:ea typeface="Open Sans" pitchFamily="2" charset="0"/>
                <a:cs typeface="Open Sans" pitchFamily="2" charset="0"/>
              </a:rPr>
              <a:t> охорони земель</a:t>
            </a:r>
            <a:endParaRPr lang="ru-RU" sz="2800" dirty="0">
              <a:solidFill>
                <a:schemeClr val="accent6">
                  <a:lumMod val="50000"/>
                </a:schemeClr>
              </a:solidFill>
              <a:latin typeface="Open Sans" pitchFamily="2" charset="0"/>
              <a:ea typeface="Open Sans" pitchFamily="2" charset="0"/>
              <a:cs typeface="Open Sans" pitchFamily="2" charset="0"/>
            </a:endParaRPr>
          </a:p>
          <a:p>
            <a:pPr algn="ctr"/>
            <a:endParaRPr lang="ru-RU"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endParaRPr>
          </a:p>
          <a:p>
            <a:pPr algn="ctr"/>
            <a:r>
              <a:rPr lang="ru-RU"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t> </a:t>
            </a:r>
            <a:endParaRPr lang="uk-UA" sz="3600" i="1" u="sng"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endParaRPr>
          </a:p>
        </p:txBody>
      </p:sp>
    </p:spTree>
    <p:extLst>
      <p:ext uri="{BB962C8B-B14F-4D97-AF65-F5344CB8AC3E}">
        <p14:creationId xmlns:p14="http://schemas.microsoft.com/office/powerpoint/2010/main" val="3397805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47B5F3CB-DA85-A5D6-6130-3D46DF1CBBA3}"/>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F9E05998-292B-1834-1C35-85AD6DF5EA5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52BBF8FB-0B03-9A9E-673A-15F5ED2D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1312C083-2114-940E-AE53-3BCF18C3A1D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pic>
        <p:nvPicPr>
          <p:cNvPr id="9" name="Рисунок 8" descr="Изображение выглядит как растение&#10;&#10;Автоматически созданное описание">
            <a:extLst>
              <a:ext uri="{FF2B5EF4-FFF2-40B4-BE49-F238E27FC236}">
                <a16:creationId xmlns:a16="http://schemas.microsoft.com/office/drawing/2014/main" id="{038B2B3B-4291-A35F-4A9C-DF8C83F302B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5561" t="198" b="-198"/>
          <a:stretch/>
        </p:blipFill>
        <p:spPr>
          <a:xfrm>
            <a:off x="10329333" y="1776896"/>
            <a:ext cx="1862667" cy="5081104"/>
          </a:xfrm>
          <a:prstGeom prst="rect">
            <a:avLst/>
          </a:prstGeom>
        </p:spPr>
      </p:pic>
      <p:sp>
        <p:nvSpPr>
          <p:cNvPr id="10" name="Прямоугольник 9">
            <a:extLst>
              <a:ext uri="{FF2B5EF4-FFF2-40B4-BE49-F238E27FC236}">
                <a16:creationId xmlns:a16="http://schemas.microsoft.com/office/drawing/2014/main" id="{294594BF-B584-021D-2033-E1F29A9EF50A}"/>
              </a:ext>
            </a:extLst>
          </p:cNvPr>
          <p:cNvSpPr/>
          <p:nvPr/>
        </p:nvSpPr>
        <p:spPr>
          <a:xfrm rot="10800000">
            <a:off x="10259180" y="1584879"/>
            <a:ext cx="2002971" cy="5273121"/>
          </a:xfrm>
          <a:prstGeom prst="rect">
            <a:avLst/>
          </a:prstGeom>
          <a:gradFill flip="none" rotWithShape="1">
            <a:gsLst>
              <a:gs pos="19000">
                <a:srgbClr val="FFFFFF">
                  <a:alpha val="74000"/>
                </a:srgbClr>
              </a:gs>
              <a:gs pos="0">
                <a:schemeClr val="bg1"/>
              </a:gs>
              <a:gs pos="100000">
                <a:schemeClr val="bg1">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TextBox 6">
            <a:extLst>
              <a:ext uri="{FF2B5EF4-FFF2-40B4-BE49-F238E27FC236}">
                <a16:creationId xmlns:a16="http://schemas.microsoft.com/office/drawing/2014/main" id="{28844941-F342-1AC7-6BB2-A8D35BBDE044}"/>
              </a:ext>
            </a:extLst>
          </p:cNvPr>
          <p:cNvSpPr txBox="1"/>
          <p:nvPr/>
        </p:nvSpPr>
        <p:spPr>
          <a:xfrm>
            <a:off x="314994" y="2609546"/>
            <a:ext cx="10014338" cy="2031325"/>
          </a:xfrm>
          <a:prstGeom prst="rect">
            <a:avLst/>
          </a:prstGeom>
          <a:noFill/>
        </p:spPr>
        <p:txBody>
          <a:bodyPr wrap="square">
            <a:spAutoFit/>
          </a:bodyPr>
          <a:lstStyle/>
          <a:p>
            <a:pPr>
              <a:spcBef>
                <a:spcPts val="1200"/>
              </a:spcBef>
            </a:pPr>
            <a:r>
              <a:rPr lang="ru-RU" sz="2400" dirty="0">
                <a:latin typeface="Times New Roman" panose="02020603050405020304" pitchFamily="18" charset="0"/>
                <a:cs typeface="Times New Roman" panose="02020603050405020304" pitchFamily="18" charset="0"/>
              </a:rPr>
              <a:t>До Державного земельного кадастру на </a:t>
            </a:r>
            <a:r>
              <a:rPr lang="uk-UA" sz="2400" dirty="0">
                <a:latin typeface="Times New Roman" panose="02020603050405020304" pitchFamily="18" charset="0"/>
                <a:cs typeface="Times New Roman" panose="02020603050405020304" pitchFamily="18" charset="0"/>
              </a:rPr>
              <a:t>підставі документації із землеустрою в галузі охорони земель вносяться відомості</a:t>
            </a:r>
          </a:p>
          <a:p>
            <a:pPr marL="285750" indent="-285750">
              <a:spcBef>
                <a:spcPts val="1200"/>
              </a:spcBef>
              <a:buFont typeface="Arial" panose="020B0604020202020204" pitchFamily="34" charset="0"/>
              <a:buChar char="•"/>
            </a:pPr>
            <a:r>
              <a:rPr lang="uk-UA" sz="2000" b="1" dirty="0">
                <a:latin typeface="Times New Roman" panose="02020603050405020304" pitchFamily="18" charset="0"/>
                <a:cs typeface="Times New Roman" panose="02020603050405020304" pitchFamily="18" charset="0"/>
              </a:rPr>
              <a:t>Обмеження</a:t>
            </a:r>
            <a:r>
              <a:rPr lang="uk-UA" sz="2000" dirty="0">
                <a:latin typeface="Times New Roman" panose="02020603050405020304" pitchFamily="18" charset="0"/>
                <a:cs typeface="Times New Roman" panose="02020603050405020304" pitchFamily="18" charset="0"/>
              </a:rPr>
              <a:t> у використанні </a:t>
            </a:r>
            <a:r>
              <a:rPr lang="ru-RU" sz="2000" dirty="0">
                <a:latin typeface="Times New Roman" panose="02020603050405020304" pitchFamily="18" charset="0"/>
                <a:cs typeface="Times New Roman" panose="02020603050405020304" pitchFamily="18" charset="0"/>
              </a:rPr>
              <a:t>земель;</a:t>
            </a:r>
          </a:p>
          <a:p>
            <a:pPr marL="285750" indent="-285750">
              <a:spcBef>
                <a:spcPts val="1200"/>
              </a:spcBef>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Відомості</a:t>
            </a:r>
            <a:r>
              <a:rPr lang="ru-RU" sz="2000" dirty="0">
                <a:latin typeface="Times New Roman" panose="02020603050405020304" pitchFamily="18" charset="0"/>
                <a:cs typeface="Times New Roman" panose="02020603050405020304" pitchFamily="18" charset="0"/>
              </a:rPr>
              <a:t> про </a:t>
            </a:r>
            <a:r>
              <a:rPr lang="uk-UA" sz="2000" dirty="0">
                <a:latin typeface="Times New Roman" panose="02020603050405020304" pitchFamily="18" charset="0"/>
                <a:cs typeface="Times New Roman" panose="02020603050405020304" pitchFamily="18" charset="0"/>
              </a:rPr>
              <a:t>якісні</a:t>
            </a:r>
            <a:r>
              <a:rPr lang="ru-RU" sz="2000" dirty="0">
                <a:latin typeface="Times New Roman" panose="02020603050405020304" pitchFamily="18" charset="0"/>
                <a:cs typeface="Times New Roman" panose="02020603050405020304" pitchFamily="18" charset="0"/>
              </a:rPr>
              <a:t> характеристики </a:t>
            </a:r>
            <a:r>
              <a:rPr lang="uk-UA" sz="2000" dirty="0">
                <a:latin typeface="Times New Roman" panose="02020603050405020304" pitchFamily="18" charset="0"/>
                <a:cs typeface="Times New Roman" panose="02020603050405020304" pitchFamily="18" charset="0"/>
              </a:rPr>
              <a:t>угідь, </a:t>
            </a:r>
            <a:r>
              <a:rPr lang="uk-UA" sz="2000" b="1" dirty="0">
                <a:latin typeface="Times New Roman" panose="02020603050405020304" pitchFamily="18" charset="0"/>
                <a:cs typeface="Times New Roman" panose="02020603050405020304" pitchFamily="18" charset="0"/>
              </a:rPr>
              <a:t>заходи щодо охорони земель і ґрунтів</a:t>
            </a:r>
            <a:r>
              <a:rPr lang="ru-RU" sz="2000" dirty="0">
                <a:latin typeface="Times New Roman" panose="02020603050405020304" pitchFamily="18" charset="0"/>
                <a:cs typeface="Times New Roman" panose="02020603050405020304" pitchFamily="18" charset="0"/>
              </a:rPr>
              <a:t>;</a:t>
            </a:r>
          </a:p>
          <a:p>
            <a:endParaRPr lang="ru-RU" dirty="0"/>
          </a:p>
        </p:txBody>
      </p:sp>
      <p:sp>
        <p:nvSpPr>
          <p:cNvPr id="8" name="Заголовок 14">
            <a:extLst>
              <a:ext uri="{FF2B5EF4-FFF2-40B4-BE49-F238E27FC236}">
                <a16:creationId xmlns:a16="http://schemas.microsoft.com/office/drawing/2014/main" id="{821F3DC5-8673-EF7E-8D78-3AD912E1680F}"/>
              </a:ext>
            </a:extLst>
          </p:cNvPr>
          <p:cNvSpPr>
            <a:spLocks noGrp="1"/>
          </p:cNvSpPr>
          <p:nvPr>
            <p:ph type="title"/>
          </p:nvPr>
        </p:nvSpPr>
        <p:spPr>
          <a:xfrm>
            <a:off x="330793" y="1718793"/>
            <a:ext cx="9858236" cy="788761"/>
          </a:xfrm>
        </p:spPr>
        <p:txBody>
          <a:bodyPr>
            <a:noAutofit/>
          </a:bodyPr>
          <a:lstStyle/>
          <a:p>
            <a:pPr algn="ctr"/>
            <a:r>
              <a:rPr lang="uk-UA" sz="2800" dirty="0">
                <a:solidFill>
                  <a:schemeClr val="accent6">
                    <a:lumMod val="50000"/>
                  </a:schemeClr>
                </a:solidFill>
                <a:latin typeface="Arial" panose="020B0604020202020204" pitchFamily="34" charset="0"/>
                <a:ea typeface="Open Sans SemiBold" panose="020B0604020202020204" pitchFamily="34" charset="0"/>
                <a:cs typeface="Arial" panose="020B0604020202020204" pitchFamily="34" charset="0"/>
              </a:rPr>
              <a:t>Внесення відомостей щодо охорони земель і ґрунтів та обмежень до Державного земельного кадастру</a:t>
            </a:r>
          </a:p>
        </p:txBody>
      </p:sp>
      <p:sp>
        <p:nvSpPr>
          <p:cNvPr id="11" name="Прямоугольник: скругленные углы 10">
            <a:extLst>
              <a:ext uri="{FF2B5EF4-FFF2-40B4-BE49-F238E27FC236}">
                <a16:creationId xmlns:a16="http://schemas.microsoft.com/office/drawing/2014/main" id="{7B0BA3DA-4DF2-8721-DF1F-199CEB65A768}"/>
              </a:ext>
            </a:extLst>
          </p:cNvPr>
          <p:cNvSpPr/>
          <p:nvPr/>
        </p:nvSpPr>
        <p:spPr>
          <a:xfrm>
            <a:off x="533212" y="5997640"/>
            <a:ext cx="6269335" cy="605828"/>
          </a:xfrm>
          <a:custGeom>
            <a:avLst/>
            <a:gdLst>
              <a:gd name="connsiteX0" fmla="*/ 0 w 6269335"/>
              <a:gd name="connsiteY0" fmla="*/ 100973 h 605828"/>
              <a:gd name="connsiteX1" fmla="*/ 100973 w 6269335"/>
              <a:gd name="connsiteY1" fmla="*/ 0 h 605828"/>
              <a:gd name="connsiteX2" fmla="*/ 531206 w 6269335"/>
              <a:gd name="connsiteY2" fmla="*/ 0 h 605828"/>
              <a:gd name="connsiteX3" fmla="*/ 1143461 w 6269335"/>
              <a:gd name="connsiteY3" fmla="*/ 0 h 605828"/>
              <a:gd name="connsiteX4" fmla="*/ 1695042 w 6269335"/>
              <a:gd name="connsiteY4" fmla="*/ 0 h 605828"/>
              <a:gd name="connsiteX5" fmla="*/ 2125275 w 6269335"/>
              <a:gd name="connsiteY5" fmla="*/ 0 h 605828"/>
              <a:gd name="connsiteX6" fmla="*/ 2676855 w 6269335"/>
              <a:gd name="connsiteY6" fmla="*/ 0 h 605828"/>
              <a:gd name="connsiteX7" fmla="*/ 3349784 w 6269335"/>
              <a:gd name="connsiteY7" fmla="*/ 0 h 605828"/>
              <a:gd name="connsiteX8" fmla="*/ 4022713 w 6269335"/>
              <a:gd name="connsiteY8" fmla="*/ 0 h 605828"/>
              <a:gd name="connsiteX9" fmla="*/ 4695641 w 6269335"/>
              <a:gd name="connsiteY9" fmla="*/ 0 h 605828"/>
              <a:gd name="connsiteX10" fmla="*/ 5065200 w 6269335"/>
              <a:gd name="connsiteY10" fmla="*/ 0 h 605828"/>
              <a:gd name="connsiteX11" fmla="*/ 5616781 w 6269335"/>
              <a:gd name="connsiteY11" fmla="*/ 0 h 605828"/>
              <a:gd name="connsiteX12" fmla="*/ 6168362 w 6269335"/>
              <a:gd name="connsiteY12" fmla="*/ 0 h 605828"/>
              <a:gd name="connsiteX13" fmla="*/ 6269335 w 6269335"/>
              <a:gd name="connsiteY13" fmla="*/ 100973 h 605828"/>
              <a:gd name="connsiteX14" fmla="*/ 6269335 w 6269335"/>
              <a:gd name="connsiteY14" fmla="*/ 504855 h 605828"/>
              <a:gd name="connsiteX15" fmla="*/ 6168362 w 6269335"/>
              <a:gd name="connsiteY15" fmla="*/ 605828 h 605828"/>
              <a:gd name="connsiteX16" fmla="*/ 5677455 w 6269335"/>
              <a:gd name="connsiteY16" fmla="*/ 605828 h 605828"/>
              <a:gd name="connsiteX17" fmla="*/ 5307896 w 6269335"/>
              <a:gd name="connsiteY17" fmla="*/ 605828 h 605828"/>
              <a:gd name="connsiteX18" fmla="*/ 4877663 w 6269335"/>
              <a:gd name="connsiteY18" fmla="*/ 605828 h 605828"/>
              <a:gd name="connsiteX19" fmla="*/ 4447430 w 6269335"/>
              <a:gd name="connsiteY19" fmla="*/ 605828 h 605828"/>
              <a:gd name="connsiteX20" fmla="*/ 3895849 w 6269335"/>
              <a:gd name="connsiteY20" fmla="*/ 605828 h 605828"/>
              <a:gd name="connsiteX21" fmla="*/ 3283594 w 6269335"/>
              <a:gd name="connsiteY21" fmla="*/ 605828 h 605828"/>
              <a:gd name="connsiteX22" fmla="*/ 2671340 w 6269335"/>
              <a:gd name="connsiteY22" fmla="*/ 605828 h 605828"/>
              <a:gd name="connsiteX23" fmla="*/ 1998411 w 6269335"/>
              <a:gd name="connsiteY23" fmla="*/ 605828 h 605828"/>
              <a:gd name="connsiteX24" fmla="*/ 1325482 w 6269335"/>
              <a:gd name="connsiteY24" fmla="*/ 605828 h 605828"/>
              <a:gd name="connsiteX25" fmla="*/ 834575 w 6269335"/>
              <a:gd name="connsiteY25" fmla="*/ 605828 h 605828"/>
              <a:gd name="connsiteX26" fmla="*/ 100973 w 6269335"/>
              <a:gd name="connsiteY26" fmla="*/ 605828 h 605828"/>
              <a:gd name="connsiteX27" fmla="*/ 0 w 6269335"/>
              <a:gd name="connsiteY27" fmla="*/ 504855 h 605828"/>
              <a:gd name="connsiteX28" fmla="*/ 0 w 6269335"/>
              <a:gd name="connsiteY28" fmla="*/ 100973 h 60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69335" h="605828" extrusionOk="0">
                <a:moveTo>
                  <a:pt x="0" y="100973"/>
                </a:moveTo>
                <a:cubicBezTo>
                  <a:pt x="12545" y="48432"/>
                  <a:pt x="36065" y="-6450"/>
                  <a:pt x="100973" y="0"/>
                </a:cubicBezTo>
                <a:cubicBezTo>
                  <a:pt x="304628" y="-27801"/>
                  <a:pt x="417898" y="36313"/>
                  <a:pt x="531206" y="0"/>
                </a:cubicBezTo>
                <a:cubicBezTo>
                  <a:pt x="644514" y="-36313"/>
                  <a:pt x="906862" y="54292"/>
                  <a:pt x="1143461" y="0"/>
                </a:cubicBezTo>
                <a:cubicBezTo>
                  <a:pt x="1380060" y="-54292"/>
                  <a:pt x="1434628" y="40664"/>
                  <a:pt x="1695042" y="0"/>
                </a:cubicBezTo>
                <a:cubicBezTo>
                  <a:pt x="1955456" y="-40664"/>
                  <a:pt x="1980468" y="22617"/>
                  <a:pt x="2125275" y="0"/>
                </a:cubicBezTo>
                <a:cubicBezTo>
                  <a:pt x="2270082" y="-22617"/>
                  <a:pt x="2492893" y="38221"/>
                  <a:pt x="2676855" y="0"/>
                </a:cubicBezTo>
                <a:cubicBezTo>
                  <a:pt x="2860817" y="-38221"/>
                  <a:pt x="3044390" y="45192"/>
                  <a:pt x="3349784" y="0"/>
                </a:cubicBezTo>
                <a:cubicBezTo>
                  <a:pt x="3655178" y="-45192"/>
                  <a:pt x="3716714" y="22617"/>
                  <a:pt x="4022713" y="0"/>
                </a:cubicBezTo>
                <a:cubicBezTo>
                  <a:pt x="4328712" y="-22617"/>
                  <a:pt x="4475313" y="11228"/>
                  <a:pt x="4695641" y="0"/>
                </a:cubicBezTo>
                <a:cubicBezTo>
                  <a:pt x="4915969" y="-11228"/>
                  <a:pt x="4959347" y="3890"/>
                  <a:pt x="5065200" y="0"/>
                </a:cubicBezTo>
                <a:cubicBezTo>
                  <a:pt x="5171053" y="-3890"/>
                  <a:pt x="5385209" y="27582"/>
                  <a:pt x="5616781" y="0"/>
                </a:cubicBezTo>
                <a:cubicBezTo>
                  <a:pt x="5848353" y="-27582"/>
                  <a:pt x="6032355" y="17429"/>
                  <a:pt x="6168362" y="0"/>
                </a:cubicBezTo>
                <a:cubicBezTo>
                  <a:pt x="6222284" y="14481"/>
                  <a:pt x="6266028" y="46692"/>
                  <a:pt x="6269335" y="100973"/>
                </a:cubicBezTo>
                <a:cubicBezTo>
                  <a:pt x="6295370" y="209944"/>
                  <a:pt x="6235818" y="368908"/>
                  <a:pt x="6269335" y="504855"/>
                </a:cubicBezTo>
                <a:cubicBezTo>
                  <a:pt x="6266735" y="555616"/>
                  <a:pt x="6214175" y="611986"/>
                  <a:pt x="6168362" y="605828"/>
                </a:cubicBezTo>
                <a:cubicBezTo>
                  <a:pt x="5952875" y="628765"/>
                  <a:pt x="5869432" y="568379"/>
                  <a:pt x="5677455" y="605828"/>
                </a:cubicBezTo>
                <a:cubicBezTo>
                  <a:pt x="5485478" y="643277"/>
                  <a:pt x="5485022" y="573554"/>
                  <a:pt x="5307896" y="605828"/>
                </a:cubicBezTo>
                <a:cubicBezTo>
                  <a:pt x="5130770" y="638102"/>
                  <a:pt x="4977448" y="596037"/>
                  <a:pt x="4877663" y="605828"/>
                </a:cubicBezTo>
                <a:cubicBezTo>
                  <a:pt x="4777878" y="615619"/>
                  <a:pt x="4543373" y="555637"/>
                  <a:pt x="4447430" y="605828"/>
                </a:cubicBezTo>
                <a:cubicBezTo>
                  <a:pt x="4351487" y="656019"/>
                  <a:pt x="4031957" y="604207"/>
                  <a:pt x="3895849" y="605828"/>
                </a:cubicBezTo>
                <a:cubicBezTo>
                  <a:pt x="3759741" y="607449"/>
                  <a:pt x="3432744" y="556926"/>
                  <a:pt x="3283594" y="605828"/>
                </a:cubicBezTo>
                <a:cubicBezTo>
                  <a:pt x="3134445" y="654730"/>
                  <a:pt x="2973640" y="583552"/>
                  <a:pt x="2671340" y="605828"/>
                </a:cubicBezTo>
                <a:cubicBezTo>
                  <a:pt x="2369040" y="628104"/>
                  <a:pt x="2226794" y="599122"/>
                  <a:pt x="1998411" y="605828"/>
                </a:cubicBezTo>
                <a:cubicBezTo>
                  <a:pt x="1770028" y="612534"/>
                  <a:pt x="1518643" y="582068"/>
                  <a:pt x="1325482" y="605828"/>
                </a:cubicBezTo>
                <a:cubicBezTo>
                  <a:pt x="1132321" y="629588"/>
                  <a:pt x="1008684" y="556172"/>
                  <a:pt x="834575" y="605828"/>
                </a:cubicBezTo>
                <a:cubicBezTo>
                  <a:pt x="660466" y="655484"/>
                  <a:pt x="395130" y="600577"/>
                  <a:pt x="100973" y="605828"/>
                </a:cubicBezTo>
                <a:cubicBezTo>
                  <a:pt x="43812" y="593930"/>
                  <a:pt x="-14074" y="563693"/>
                  <a:pt x="0" y="504855"/>
                </a:cubicBezTo>
                <a:cubicBezTo>
                  <a:pt x="-21126" y="379538"/>
                  <a:pt x="35943" y="255173"/>
                  <a:pt x="0" y="100973"/>
                </a:cubicBezTo>
                <a:close/>
              </a:path>
            </a:pathLst>
          </a:custGeom>
          <a:noFill/>
          <a:ln>
            <a:solidFill>
              <a:schemeClr val="accent6">
                <a:lumMod val="75000"/>
              </a:schemeClr>
            </a:solidFill>
            <a:extLst>
              <a:ext uri="{C807C97D-BFC1-408E-A445-0C87EB9F89A2}">
                <ask:lineSketchStyleProps xmlns:ask="http://schemas.microsoft.com/office/drawing/2018/sketchyshapes" sd="502663656">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2000" dirty="0">
                <a:latin typeface="Times New Roman" panose="02020603050405020304" pitchFamily="18" charset="0"/>
                <a:cs typeface="Times New Roman" panose="02020603050405020304" pitchFamily="18" charset="0"/>
              </a:rPr>
              <a:t>Вступає в дію через  6 місяців (з 18.05.2022) </a:t>
            </a:r>
          </a:p>
        </p:txBody>
      </p:sp>
      <p:sp>
        <p:nvSpPr>
          <p:cNvPr id="15" name="TextBox 14">
            <a:extLst>
              <a:ext uri="{FF2B5EF4-FFF2-40B4-BE49-F238E27FC236}">
                <a16:creationId xmlns:a16="http://schemas.microsoft.com/office/drawing/2014/main" id="{6993C9FF-EAA9-DE25-0789-C718C292D4D5}"/>
              </a:ext>
            </a:extLst>
          </p:cNvPr>
          <p:cNvSpPr txBox="1"/>
          <p:nvPr/>
        </p:nvSpPr>
        <p:spPr>
          <a:xfrm>
            <a:off x="1596717" y="4768789"/>
            <a:ext cx="8732615" cy="923330"/>
          </a:xfrm>
          <a:prstGeom prst="rect">
            <a:avLst/>
          </a:prstGeom>
          <a:noFill/>
        </p:spPr>
        <p:txBody>
          <a:bodyPr wrap="square">
            <a:spAutoFit/>
          </a:bodyPr>
          <a:lstStyle/>
          <a:p>
            <a:r>
              <a:rPr lang="ru-RU" i="1" dirty="0">
                <a:solidFill>
                  <a:prstClr val="black"/>
                </a:solidFill>
                <a:latin typeface="Times New Roman" panose="02020603050405020304" pitchFamily="18" charset="0"/>
                <a:cs typeface="Times New Roman" panose="02020603050405020304" pitchFamily="18" charset="0"/>
              </a:rPr>
              <a:t>О</a:t>
            </a:r>
            <a:r>
              <a:rPr kumimoji="0" lang="uk-UA" sz="1800" b="0" i="1" u="none" strike="noStrike" kern="1200" cap="none" spc="0" normalizeH="0" baseline="0" dirty="0" err="1">
                <a:ln>
                  <a:noFill/>
                </a:ln>
                <a:solidFill>
                  <a:prstClr val="black"/>
                </a:solidFill>
                <a:effectLst/>
                <a:uLnTx/>
                <a:uFillTx/>
                <a:latin typeface="Times New Roman" panose="02020603050405020304" pitchFamily="18" charset="0"/>
                <a:cs typeface="Times New Roman" panose="02020603050405020304" pitchFamily="18" charset="0"/>
              </a:rPr>
              <a:t>своєння</a:t>
            </a:r>
            <a:r>
              <a:rPr kumimoji="0" lang="uk-UA" sz="1800" b="0" i="1" u="none" strike="noStrike" kern="1200" cap="none" spc="0" normalizeH="0" baseline="0" dirty="0">
                <a:ln>
                  <a:noFill/>
                </a:ln>
                <a:solidFill>
                  <a:prstClr val="black"/>
                </a:solidFill>
                <a:effectLst/>
                <a:uLnTx/>
                <a:uFillTx/>
                <a:latin typeface="Times New Roman" panose="02020603050405020304" pitchFamily="18" charset="0"/>
                <a:cs typeface="Times New Roman" panose="02020603050405020304" pitchFamily="18" charset="0"/>
              </a:rPr>
              <a:t> земель для сільськогосподарських, лісогосподарських потреб; поліпшення сільськогосподарських, лісогосподарських угідь; рекультивація порушених земель, консервація деградованих, малопродуктивних і техногенно забруднених земель тощо…</a:t>
            </a:r>
            <a:endParaRPr lang="uk-UA" i="1" dirty="0">
              <a:latin typeface="Times New Roman" panose="02020603050405020304" pitchFamily="18" charset="0"/>
              <a:cs typeface="Times New Roman" panose="02020603050405020304" pitchFamily="18" charset="0"/>
            </a:endParaRPr>
          </a:p>
        </p:txBody>
      </p:sp>
      <p:pic>
        <p:nvPicPr>
          <p:cNvPr id="18" name="Рисунок 17" descr="Растение со сплошной заливкой">
            <a:extLst>
              <a:ext uri="{FF2B5EF4-FFF2-40B4-BE49-F238E27FC236}">
                <a16:creationId xmlns:a16="http://schemas.microsoft.com/office/drawing/2014/main" id="{8B158E66-34B4-3D8E-39DD-946C5E6C3F2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1558" y="4849945"/>
            <a:ext cx="761017" cy="761017"/>
          </a:xfrm>
          <a:prstGeom prst="rect">
            <a:avLst/>
          </a:prstGeom>
        </p:spPr>
      </p:pic>
      <p:pic>
        <p:nvPicPr>
          <p:cNvPr id="20" name="Рисунок 19">
            <a:extLst>
              <a:ext uri="{FF2B5EF4-FFF2-40B4-BE49-F238E27FC236}">
                <a16:creationId xmlns:a16="http://schemas.microsoft.com/office/drawing/2014/main" id="{E0663FE6-C9A9-A285-364F-9110024A8D84}"/>
              </a:ext>
            </a:extLst>
          </p:cNvPr>
          <p:cNvPicPr>
            <a:picLocks noChangeAspect="1"/>
          </p:cNvPicPr>
          <p:nvPr/>
        </p:nvPicPr>
        <p:blipFill rotWithShape="1">
          <a:blip r:embed="rId9">
            <a:duotone>
              <a:schemeClr val="accent6">
                <a:shade val="45000"/>
                <a:satMod val="135000"/>
              </a:schemeClr>
              <a:prstClr val="white"/>
            </a:duotone>
          </a:blip>
          <a:srcRect l="11009" t="9378" r="9420" b="9556"/>
          <a:stretch/>
        </p:blipFill>
        <p:spPr>
          <a:xfrm>
            <a:off x="636838" y="6082674"/>
            <a:ext cx="487374" cy="496532"/>
          </a:xfrm>
          <a:prstGeom prst="rect">
            <a:avLst/>
          </a:prstGeom>
        </p:spPr>
      </p:pic>
      <p:sp>
        <p:nvSpPr>
          <p:cNvPr id="12" name="Прямоугольник 11">
            <a:extLst>
              <a:ext uri="{FF2B5EF4-FFF2-40B4-BE49-F238E27FC236}">
                <a16:creationId xmlns:a16="http://schemas.microsoft.com/office/drawing/2014/main" id="{F988209C-464A-9828-9DE7-E7EEEB89978D}"/>
              </a:ext>
            </a:extLst>
          </p:cNvPr>
          <p:cNvSpPr/>
          <p:nvPr/>
        </p:nvSpPr>
        <p:spPr>
          <a:xfrm>
            <a:off x="781559" y="4768789"/>
            <a:ext cx="9485246" cy="1007509"/>
          </a:xfrm>
          <a:prstGeom prst="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Стрелка: вниз 12">
            <a:extLst>
              <a:ext uri="{FF2B5EF4-FFF2-40B4-BE49-F238E27FC236}">
                <a16:creationId xmlns:a16="http://schemas.microsoft.com/office/drawing/2014/main" id="{DB40E241-E27D-6A51-298E-055F10DFE55A}"/>
              </a:ext>
            </a:extLst>
          </p:cNvPr>
          <p:cNvSpPr/>
          <p:nvPr/>
        </p:nvSpPr>
        <p:spPr>
          <a:xfrm>
            <a:off x="6802547" y="4433677"/>
            <a:ext cx="955163" cy="249283"/>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uk-UA"/>
          </a:p>
        </p:txBody>
      </p:sp>
      <p:sp>
        <p:nvSpPr>
          <p:cNvPr id="14" name="Прямоугольник 13">
            <a:extLst>
              <a:ext uri="{FF2B5EF4-FFF2-40B4-BE49-F238E27FC236}">
                <a16:creationId xmlns:a16="http://schemas.microsoft.com/office/drawing/2014/main" id="{1EB88713-0225-D8B6-E08D-0BC6BA978563}"/>
              </a:ext>
            </a:extLst>
          </p:cNvPr>
          <p:cNvSpPr/>
          <p:nvPr/>
        </p:nvSpPr>
        <p:spPr>
          <a:xfrm>
            <a:off x="5405088" y="3982057"/>
            <a:ext cx="4359022" cy="350357"/>
          </a:xfrm>
          <a:prstGeom prst="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00852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2" grpId="0" animBg="1"/>
      <p:bldP spid="13" grpId="0" animBg="1"/>
      <p:bldP spid="14" grpId="0" animBg="1"/>
    </p:bldLst>
  </p:timing>
  <p:extLst>
    <p:ext uri="{6950BFC3-D8DA-4A85-94F7-54DA5524770B}">
      <p188:commentRel xmlns:p188="http://schemas.microsoft.com/office/powerpoint/2018/8/main" r:id="rId2"/>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47B5F3CB-DA85-A5D6-6130-3D46DF1CBBA3}"/>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F9E05998-292B-1834-1C35-85AD6DF5EA5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52BBF8FB-0B03-9A9E-673A-15F5ED2D0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1312C083-2114-940E-AE53-3BCF18C3A1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pic>
        <p:nvPicPr>
          <p:cNvPr id="9" name="Рисунок 8" descr="Изображение выглядит как растение&#10;&#10;Автоматически созданное описание">
            <a:extLst>
              <a:ext uri="{FF2B5EF4-FFF2-40B4-BE49-F238E27FC236}">
                <a16:creationId xmlns:a16="http://schemas.microsoft.com/office/drawing/2014/main" id="{038B2B3B-4291-A35F-4A9C-DF8C83F302B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5561" t="198" b="-198"/>
          <a:stretch/>
        </p:blipFill>
        <p:spPr>
          <a:xfrm>
            <a:off x="10329333" y="1776896"/>
            <a:ext cx="1862667" cy="5081104"/>
          </a:xfrm>
          <a:prstGeom prst="rect">
            <a:avLst/>
          </a:prstGeom>
        </p:spPr>
      </p:pic>
      <p:sp>
        <p:nvSpPr>
          <p:cNvPr id="10" name="Прямоугольник 9">
            <a:extLst>
              <a:ext uri="{FF2B5EF4-FFF2-40B4-BE49-F238E27FC236}">
                <a16:creationId xmlns:a16="http://schemas.microsoft.com/office/drawing/2014/main" id="{294594BF-B584-021D-2033-E1F29A9EF50A}"/>
              </a:ext>
            </a:extLst>
          </p:cNvPr>
          <p:cNvSpPr/>
          <p:nvPr/>
        </p:nvSpPr>
        <p:spPr>
          <a:xfrm rot="10800000">
            <a:off x="10259180" y="1584879"/>
            <a:ext cx="2002971" cy="5273121"/>
          </a:xfrm>
          <a:prstGeom prst="rect">
            <a:avLst/>
          </a:prstGeom>
          <a:gradFill flip="none" rotWithShape="1">
            <a:gsLst>
              <a:gs pos="19000">
                <a:srgbClr val="FFFFFF">
                  <a:alpha val="74000"/>
                </a:srgbClr>
              </a:gs>
              <a:gs pos="0">
                <a:schemeClr val="bg1"/>
              </a:gs>
              <a:gs pos="100000">
                <a:schemeClr val="bg1">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TextBox 6">
            <a:extLst>
              <a:ext uri="{FF2B5EF4-FFF2-40B4-BE49-F238E27FC236}">
                <a16:creationId xmlns:a16="http://schemas.microsoft.com/office/drawing/2014/main" id="{28844941-F342-1AC7-6BB2-A8D35BBDE044}"/>
              </a:ext>
            </a:extLst>
          </p:cNvPr>
          <p:cNvSpPr txBox="1"/>
          <p:nvPr/>
        </p:nvSpPr>
        <p:spPr>
          <a:xfrm>
            <a:off x="495378" y="3235983"/>
            <a:ext cx="9004758" cy="1938992"/>
          </a:xfrm>
          <a:prstGeom prst="rect">
            <a:avLst/>
          </a:prstGeom>
          <a:noFill/>
        </p:spPr>
        <p:txBody>
          <a:bodyPr wrap="square">
            <a:spAutoFit/>
          </a:bodyPr>
          <a:lstStyle/>
          <a:p>
            <a:pPr>
              <a:spcBef>
                <a:spcPts val="1200"/>
              </a:spcBef>
            </a:pPr>
            <a:r>
              <a:rPr lang="uk-UA" dirty="0">
                <a:latin typeface="Times New Roman" panose="02020603050405020304" pitchFamily="18" charset="0"/>
                <a:cs typeface="Times New Roman" panose="02020603050405020304" pitchFamily="18" charset="0"/>
              </a:rPr>
              <a:t>Документацією із землеустрою в галузі охорони земель є </a:t>
            </a:r>
          </a:p>
          <a:p>
            <a:pPr marL="285750" indent="-285750">
              <a:spcBef>
                <a:spcPts val="1200"/>
              </a:spcBef>
              <a:buFont typeface="Wingdings" panose="05000000000000000000" pitchFamily="2" charset="2"/>
              <a:buChar char="ü"/>
            </a:pPr>
            <a:r>
              <a:rPr lang="ru-RU" dirty="0" err="1">
                <a:latin typeface="Times New Roman" panose="02020603050405020304" pitchFamily="18" charset="0"/>
                <a:cs typeface="Times New Roman" panose="02020603050405020304" pitchFamily="18" charset="0"/>
              </a:rPr>
              <a:t>схеми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землеустрою</a:t>
            </a:r>
            <a:r>
              <a:rPr lang="ru-RU" dirty="0">
                <a:latin typeface="Times New Roman" panose="02020603050405020304" pitchFamily="18" charset="0"/>
                <a:cs typeface="Times New Roman" panose="02020603050405020304" pitchFamily="18" charset="0"/>
              </a:rPr>
              <a:t> </a:t>
            </a:r>
          </a:p>
          <a:p>
            <a:pPr marL="285750" indent="-285750">
              <a:spcBef>
                <a:spcPts val="1200"/>
              </a:spcBef>
              <a:buFont typeface="Wingdings" panose="05000000000000000000" pitchFamily="2" charset="2"/>
              <a:buChar char="ü"/>
            </a:pPr>
            <a:r>
              <a:rPr lang="ru-RU" dirty="0" err="1">
                <a:latin typeface="Times New Roman" panose="02020603050405020304" pitchFamily="18" charset="0"/>
                <a:cs typeface="Times New Roman" panose="02020603050405020304" pitchFamily="18" charset="0"/>
              </a:rPr>
              <a:t>техніко-економічні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обґрунтування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використання</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охорони</a:t>
            </a:r>
            <a:r>
              <a:rPr lang="ru-RU" dirty="0">
                <a:latin typeface="Times New Roman" panose="02020603050405020304" pitchFamily="18" charset="0"/>
                <a:cs typeface="Times New Roman" panose="02020603050405020304" pitchFamily="18" charset="0"/>
              </a:rPr>
              <a:t> земель </a:t>
            </a:r>
            <a:r>
              <a:rPr lang="ru-RU" dirty="0" err="1">
                <a:latin typeface="Times New Roman" panose="02020603050405020304" pitchFamily="18" charset="0"/>
                <a:cs typeface="Times New Roman" panose="02020603050405020304" pitchFamily="18" charset="0"/>
              </a:rPr>
              <a:t>адміністративно-територіальних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одиниць</a:t>
            </a:r>
            <a:r>
              <a:rPr lang="ru-RU" dirty="0">
                <a:latin typeface="Times New Roman" panose="02020603050405020304" pitchFamily="18" charset="0"/>
                <a:cs typeface="Times New Roman" panose="02020603050405020304" pitchFamily="18" charset="0"/>
              </a:rPr>
              <a:t> </a:t>
            </a:r>
          </a:p>
          <a:p>
            <a:pPr marL="285750" indent="-285750">
              <a:spcBef>
                <a:spcPts val="1200"/>
              </a:spcBef>
              <a:buFont typeface="Wingdings" panose="05000000000000000000" pitchFamily="2" charset="2"/>
              <a:buChar char="ü"/>
            </a:pPr>
            <a:r>
              <a:rPr lang="ru-RU" dirty="0" err="1">
                <a:latin typeface="Times New Roman" panose="02020603050405020304" pitchFamily="18" charset="0"/>
                <a:cs typeface="Times New Roman" panose="02020603050405020304" pitchFamily="18" charset="0"/>
              </a:rPr>
              <a:t>робочі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проекти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землеустрою</a:t>
            </a:r>
            <a:endParaRPr lang="ru-RU" dirty="0">
              <a:latin typeface="Times New Roman" panose="02020603050405020304" pitchFamily="18" charset="0"/>
              <a:cs typeface="Times New Roman" panose="02020603050405020304" pitchFamily="18" charset="0"/>
            </a:endParaRPr>
          </a:p>
        </p:txBody>
      </p:sp>
      <p:sp>
        <p:nvSpPr>
          <p:cNvPr id="8" name="Заголовок 14">
            <a:extLst>
              <a:ext uri="{FF2B5EF4-FFF2-40B4-BE49-F238E27FC236}">
                <a16:creationId xmlns:a16="http://schemas.microsoft.com/office/drawing/2014/main" id="{821F3DC5-8673-EF7E-8D78-3AD912E1680F}"/>
              </a:ext>
            </a:extLst>
          </p:cNvPr>
          <p:cNvSpPr>
            <a:spLocks noGrp="1"/>
          </p:cNvSpPr>
          <p:nvPr>
            <p:ph type="title"/>
          </p:nvPr>
        </p:nvSpPr>
        <p:spPr>
          <a:xfrm>
            <a:off x="330793" y="1718793"/>
            <a:ext cx="9858236" cy="788761"/>
          </a:xfrm>
        </p:spPr>
        <p:txBody>
          <a:bodyPr>
            <a:noAutofit/>
          </a:bodyPr>
          <a:lstStyle/>
          <a:p>
            <a:pPr algn="ctr"/>
            <a:r>
              <a:rPr lang="uk-UA" sz="2800" dirty="0">
                <a:solidFill>
                  <a:schemeClr val="accent6">
                    <a:lumMod val="50000"/>
                  </a:schemeClr>
                </a:solidFill>
                <a:latin typeface="Arial" panose="020B0604020202020204" pitchFamily="34" charset="0"/>
                <a:ea typeface="Open Sans SemiBold" panose="020B0604020202020204" pitchFamily="34" charset="0"/>
                <a:cs typeface="Arial" panose="020B0604020202020204" pitchFamily="34" charset="0"/>
              </a:rPr>
              <a:t>Документація із землеустрою </a:t>
            </a:r>
            <a:br>
              <a:rPr lang="uk-UA" sz="2800" dirty="0">
                <a:solidFill>
                  <a:schemeClr val="accent6">
                    <a:lumMod val="50000"/>
                  </a:schemeClr>
                </a:solidFill>
                <a:latin typeface="Arial" panose="020B0604020202020204" pitchFamily="34" charset="0"/>
                <a:ea typeface="Open Sans SemiBold" panose="020B0604020202020204" pitchFamily="34" charset="0"/>
                <a:cs typeface="Arial" panose="020B0604020202020204" pitchFamily="34" charset="0"/>
              </a:rPr>
            </a:br>
            <a:r>
              <a:rPr lang="uk-UA" sz="2800" dirty="0">
                <a:solidFill>
                  <a:schemeClr val="accent6">
                    <a:lumMod val="50000"/>
                  </a:schemeClr>
                </a:solidFill>
                <a:latin typeface="Arial" panose="020B0604020202020204" pitchFamily="34" charset="0"/>
                <a:ea typeface="Open Sans SemiBold" panose="020B0604020202020204" pitchFamily="34" charset="0"/>
                <a:cs typeface="Arial" panose="020B0604020202020204" pitchFamily="34" charset="0"/>
              </a:rPr>
              <a:t>у галузі охорони земель </a:t>
            </a:r>
          </a:p>
        </p:txBody>
      </p:sp>
      <p:sp>
        <p:nvSpPr>
          <p:cNvPr id="15" name="TextBox 14">
            <a:extLst>
              <a:ext uri="{FF2B5EF4-FFF2-40B4-BE49-F238E27FC236}">
                <a16:creationId xmlns:a16="http://schemas.microsoft.com/office/drawing/2014/main" id="{6993C9FF-EAA9-DE25-0789-C718C292D4D5}"/>
              </a:ext>
            </a:extLst>
          </p:cNvPr>
          <p:cNvSpPr txBox="1"/>
          <p:nvPr/>
        </p:nvSpPr>
        <p:spPr>
          <a:xfrm>
            <a:off x="1526565" y="5357344"/>
            <a:ext cx="8732615" cy="1200329"/>
          </a:xfrm>
          <a:prstGeom prst="rect">
            <a:avLst/>
          </a:prstGeom>
          <a:noFill/>
        </p:spPr>
        <p:txBody>
          <a:bodyPr wrap="square">
            <a:spAutoFit/>
          </a:bodyPr>
          <a:lstStyle/>
          <a:p>
            <a:endParaRPr lang="ru-RU" i="1" dirty="0">
              <a:solidFill>
                <a:prstClr val="black"/>
              </a:solidFill>
              <a:latin typeface="Times New Roman" panose="02020603050405020304" pitchFamily="18" charset="0"/>
              <a:cs typeface="Times New Roman" panose="02020603050405020304" pitchFamily="18" charset="0"/>
            </a:endParaRPr>
          </a:p>
          <a:p>
            <a:r>
              <a:rPr lang="ru-RU" i="1" dirty="0" err="1">
                <a:solidFill>
                  <a:prstClr val="black"/>
                </a:solidFill>
                <a:latin typeface="Times New Roman" panose="02020603050405020304" pitchFamily="18" charset="0"/>
                <a:cs typeface="Times New Roman" panose="02020603050405020304" pitchFamily="18" charset="0"/>
              </a:rPr>
              <a:t>Власники</a:t>
            </a:r>
            <a:r>
              <a:rPr lang="ru-RU" i="1" dirty="0">
                <a:solidFill>
                  <a:prstClr val="black"/>
                </a:solidFill>
                <a:latin typeface="Times New Roman" panose="02020603050405020304" pitchFamily="18" charset="0"/>
                <a:cs typeface="Times New Roman" panose="02020603050405020304" pitchFamily="18" charset="0"/>
              </a:rPr>
              <a:t> </a:t>
            </a:r>
            <a:r>
              <a:rPr lang="ru-RU" i="1" dirty="0" err="1">
                <a:solidFill>
                  <a:prstClr val="black"/>
                </a:solidFill>
                <a:latin typeface="Times New Roman" panose="02020603050405020304" pitchFamily="18" charset="0"/>
                <a:cs typeface="Times New Roman" panose="02020603050405020304" pitchFamily="18" charset="0"/>
              </a:rPr>
              <a:t>землі</a:t>
            </a:r>
            <a:r>
              <a:rPr lang="ru-RU" i="1" dirty="0">
                <a:solidFill>
                  <a:prstClr val="black"/>
                </a:solidFill>
                <a:latin typeface="Times New Roman" panose="02020603050405020304" pitchFamily="18" charset="0"/>
                <a:cs typeface="Times New Roman" panose="02020603050405020304" pitchFamily="18" charset="0"/>
              </a:rPr>
              <a:t> та </a:t>
            </a:r>
            <a:r>
              <a:rPr lang="ru-RU" i="1" dirty="0" err="1">
                <a:solidFill>
                  <a:prstClr val="black"/>
                </a:solidFill>
                <a:latin typeface="Times New Roman" panose="02020603050405020304" pitchFamily="18" charset="0"/>
                <a:cs typeface="Times New Roman" panose="02020603050405020304" pitchFamily="18" charset="0"/>
              </a:rPr>
              <a:t>землекористувачі</a:t>
            </a:r>
            <a:r>
              <a:rPr lang="ru-RU" i="1" dirty="0">
                <a:solidFill>
                  <a:prstClr val="black"/>
                </a:solidFill>
                <a:latin typeface="Times New Roman" panose="02020603050405020304" pitchFamily="18" charset="0"/>
                <a:cs typeface="Times New Roman" panose="02020603050405020304" pitchFamily="18" charset="0"/>
              </a:rPr>
              <a:t> </a:t>
            </a:r>
            <a:r>
              <a:rPr lang="ru-RU" i="1" dirty="0" err="1">
                <a:solidFill>
                  <a:prstClr val="black"/>
                </a:solidFill>
                <a:latin typeface="Times New Roman" panose="02020603050405020304" pitchFamily="18" charset="0"/>
                <a:cs typeface="Times New Roman" panose="02020603050405020304" pitchFamily="18" charset="0"/>
              </a:rPr>
              <a:t>забезпечують</a:t>
            </a:r>
            <a:r>
              <a:rPr lang="ru-RU" i="1" dirty="0">
                <a:solidFill>
                  <a:prstClr val="black"/>
                </a:solidFill>
                <a:latin typeface="Times New Roman" panose="02020603050405020304" pitchFamily="18" charset="0"/>
                <a:cs typeface="Times New Roman" panose="02020603050405020304" pitchFamily="18" charset="0"/>
              </a:rPr>
              <a:t> </a:t>
            </a:r>
            <a:r>
              <a:rPr lang="ru-RU" i="1" dirty="0" err="1">
                <a:solidFill>
                  <a:prstClr val="black"/>
                </a:solidFill>
                <a:latin typeface="Times New Roman" panose="02020603050405020304" pitchFamily="18" charset="0"/>
                <a:cs typeface="Times New Roman" panose="02020603050405020304" pitchFamily="18" charset="0"/>
              </a:rPr>
              <a:t>виконання</a:t>
            </a:r>
            <a:r>
              <a:rPr lang="ru-RU" i="1" dirty="0">
                <a:solidFill>
                  <a:prstClr val="black"/>
                </a:solidFill>
                <a:latin typeface="Times New Roman" panose="02020603050405020304" pitchFamily="18" charset="0"/>
                <a:cs typeface="Times New Roman" panose="02020603050405020304" pitchFamily="18" charset="0"/>
              </a:rPr>
              <a:t> </a:t>
            </a:r>
            <a:r>
              <a:rPr lang="ru-RU" i="1" dirty="0" err="1">
                <a:solidFill>
                  <a:prstClr val="black"/>
                </a:solidFill>
                <a:latin typeface="Times New Roman" panose="02020603050405020304" pitchFamily="18" charset="0"/>
                <a:cs typeface="Times New Roman" panose="02020603050405020304" pitchFamily="18" charset="0"/>
              </a:rPr>
              <a:t>заходів</a:t>
            </a:r>
            <a:r>
              <a:rPr lang="ru-RU" i="1" dirty="0">
                <a:solidFill>
                  <a:prstClr val="black"/>
                </a:solidFill>
                <a:latin typeface="Times New Roman" panose="02020603050405020304" pitchFamily="18" charset="0"/>
                <a:cs typeface="Times New Roman" panose="02020603050405020304" pitchFamily="18" charset="0"/>
              </a:rPr>
              <a:t> з </a:t>
            </a:r>
            <a:r>
              <a:rPr lang="ru-RU" i="1" dirty="0" err="1">
                <a:solidFill>
                  <a:prstClr val="black"/>
                </a:solidFill>
                <a:latin typeface="Times New Roman" panose="02020603050405020304" pitchFamily="18" charset="0"/>
                <a:cs typeface="Times New Roman" panose="02020603050405020304" pitchFamily="18" charset="0"/>
              </a:rPr>
              <a:t>охорони</a:t>
            </a:r>
            <a:r>
              <a:rPr lang="ru-RU" i="1" dirty="0">
                <a:solidFill>
                  <a:prstClr val="black"/>
                </a:solidFill>
                <a:latin typeface="Times New Roman" panose="02020603050405020304" pitchFamily="18" charset="0"/>
                <a:cs typeface="Times New Roman" panose="02020603050405020304" pitchFamily="18" charset="0"/>
              </a:rPr>
              <a:t> земель та </a:t>
            </a:r>
            <a:r>
              <a:rPr lang="ru-RU" i="1" dirty="0" err="1">
                <a:solidFill>
                  <a:prstClr val="black"/>
                </a:solidFill>
                <a:latin typeface="Times New Roman" panose="02020603050405020304" pitchFamily="18" charset="0"/>
                <a:cs typeface="Times New Roman" panose="02020603050405020304" pitchFamily="18" charset="0"/>
              </a:rPr>
              <a:t>обмежень</a:t>
            </a:r>
            <a:r>
              <a:rPr lang="ru-RU" i="1" dirty="0">
                <a:solidFill>
                  <a:prstClr val="black"/>
                </a:solidFill>
                <a:latin typeface="Times New Roman" panose="02020603050405020304" pitchFamily="18" charset="0"/>
                <a:cs typeface="Times New Roman" panose="02020603050405020304" pitchFamily="18" charset="0"/>
              </a:rPr>
              <a:t> у </a:t>
            </a:r>
            <a:r>
              <a:rPr lang="ru-RU" i="1" dirty="0" err="1">
                <a:solidFill>
                  <a:prstClr val="black"/>
                </a:solidFill>
                <a:latin typeface="Times New Roman" panose="02020603050405020304" pitchFamily="18" charset="0"/>
                <a:cs typeface="Times New Roman" panose="02020603050405020304" pitchFamily="18" charset="0"/>
              </a:rPr>
              <a:t>використанні</a:t>
            </a:r>
            <a:r>
              <a:rPr lang="ru-RU" i="1" dirty="0">
                <a:solidFill>
                  <a:prstClr val="black"/>
                </a:solidFill>
                <a:latin typeface="Times New Roman" panose="02020603050405020304" pitchFamily="18" charset="0"/>
                <a:cs typeface="Times New Roman" panose="02020603050405020304" pitchFamily="18" charset="0"/>
              </a:rPr>
              <a:t> земель, </a:t>
            </a:r>
            <a:r>
              <a:rPr lang="ru-RU" i="1" dirty="0" err="1">
                <a:solidFill>
                  <a:prstClr val="black"/>
                </a:solidFill>
                <a:latin typeface="Times New Roman" panose="02020603050405020304" pitchFamily="18" charset="0"/>
                <a:cs typeface="Times New Roman" panose="02020603050405020304" pitchFamily="18" charset="0"/>
              </a:rPr>
              <a:t>передбачених</a:t>
            </a:r>
            <a:r>
              <a:rPr lang="ru-RU" i="1" dirty="0">
                <a:solidFill>
                  <a:prstClr val="black"/>
                </a:solidFill>
                <a:latin typeface="Times New Roman" panose="02020603050405020304" pitchFamily="18" charset="0"/>
                <a:cs typeface="Times New Roman" panose="02020603050405020304" pitchFamily="18" charset="0"/>
              </a:rPr>
              <a:t> </a:t>
            </a:r>
            <a:r>
              <a:rPr lang="ru-RU" i="1" dirty="0" err="1">
                <a:solidFill>
                  <a:prstClr val="black"/>
                </a:solidFill>
                <a:latin typeface="Times New Roman" panose="02020603050405020304" pitchFamily="18" charset="0"/>
                <a:cs typeface="Times New Roman" panose="02020603050405020304" pitchFamily="18" charset="0"/>
              </a:rPr>
              <a:t>документацією</a:t>
            </a:r>
            <a:r>
              <a:rPr lang="ru-RU" i="1" dirty="0">
                <a:solidFill>
                  <a:prstClr val="black"/>
                </a:solidFill>
                <a:latin typeface="Times New Roman" panose="02020603050405020304" pitchFamily="18" charset="0"/>
                <a:cs typeface="Times New Roman" panose="02020603050405020304" pitchFamily="18" charset="0"/>
              </a:rPr>
              <a:t> </a:t>
            </a:r>
            <a:r>
              <a:rPr lang="ru-RU" i="1" dirty="0" err="1">
                <a:solidFill>
                  <a:prstClr val="black"/>
                </a:solidFill>
                <a:latin typeface="Times New Roman" panose="02020603050405020304" pitchFamily="18" charset="0"/>
                <a:cs typeface="Times New Roman" panose="02020603050405020304" pitchFamily="18" charset="0"/>
              </a:rPr>
              <a:t>із</a:t>
            </a:r>
            <a:r>
              <a:rPr lang="ru-RU" i="1" dirty="0">
                <a:solidFill>
                  <a:prstClr val="black"/>
                </a:solidFill>
                <a:latin typeface="Times New Roman" panose="02020603050405020304" pitchFamily="18" charset="0"/>
                <a:cs typeface="Times New Roman" panose="02020603050405020304" pitchFamily="18" charset="0"/>
              </a:rPr>
              <a:t> </a:t>
            </a:r>
            <a:r>
              <a:rPr lang="ru-RU" i="1" dirty="0" err="1">
                <a:solidFill>
                  <a:prstClr val="black"/>
                </a:solidFill>
                <a:latin typeface="Times New Roman" panose="02020603050405020304" pitchFamily="18" charset="0"/>
                <a:cs typeface="Times New Roman" panose="02020603050405020304" pitchFamily="18" charset="0"/>
              </a:rPr>
              <a:t>землеустрою</a:t>
            </a:r>
            <a:r>
              <a:rPr lang="ru-RU" i="1" dirty="0">
                <a:solidFill>
                  <a:prstClr val="black"/>
                </a:solidFill>
                <a:latin typeface="Times New Roman" panose="02020603050405020304" pitchFamily="18" charset="0"/>
                <a:cs typeface="Times New Roman" panose="02020603050405020304" pitchFamily="18" charset="0"/>
              </a:rPr>
              <a:t> в </a:t>
            </a:r>
            <a:r>
              <a:rPr lang="ru-RU" i="1" dirty="0" err="1">
                <a:solidFill>
                  <a:prstClr val="black"/>
                </a:solidFill>
                <a:latin typeface="Times New Roman" panose="02020603050405020304" pitchFamily="18" charset="0"/>
                <a:cs typeface="Times New Roman" panose="02020603050405020304" pitchFamily="18" charset="0"/>
              </a:rPr>
              <a:t>галузі</a:t>
            </a:r>
            <a:r>
              <a:rPr lang="ru-RU" i="1" dirty="0">
                <a:solidFill>
                  <a:prstClr val="black"/>
                </a:solidFill>
                <a:latin typeface="Times New Roman" panose="02020603050405020304" pitchFamily="18" charset="0"/>
                <a:cs typeface="Times New Roman" panose="02020603050405020304" pitchFamily="18" charset="0"/>
              </a:rPr>
              <a:t> </a:t>
            </a:r>
            <a:r>
              <a:rPr lang="ru-RU" i="1" dirty="0" err="1">
                <a:solidFill>
                  <a:prstClr val="black"/>
                </a:solidFill>
                <a:latin typeface="Times New Roman" panose="02020603050405020304" pitchFamily="18" charset="0"/>
                <a:cs typeface="Times New Roman" panose="02020603050405020304" pitchFamily="18" charset="0"/>
              </a:rPr>
              <a:t>охорони</a:t>
            </a:r>
            <a:r>
              <a:rPr lang="ru-RU" i="1" dirty="0">
                <a:solidFill>
                  <a:prstClr val="black"/>
                </a:solidFill>
                <a:latin typeface="Times New Roman" panose="02020603050405020304" pitchFamily="18" charset="0"/>
                <a:cs typeface="Times New Roman" panose="02020603050405020304" pitchFamily="18" charset="0"/>
              </a:rPr>
              <a:t> земель.</a:t>
            </a:r>
          </a:p>
        </p:txBody>
      </p:sp>
      <p:pic>
        <p:nvPicPr>
          <p:cNvPr id="18" name="Рисунок 17" descr="Растение со сплошной заливкой">
            <a:extLst>
              <a:ext uri="{FF2B5EF4-FFF2-40B4-BE49-F238E27FC236}">
                <a16:creationId xmlns:a16="http://schemas.microsoft.com/office/drawing/2014/main" id="{8B158E66-34B4-3D8E-39DD-946C5E6C3F2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7316" y="6004936"/>
            <a:ext cx="892278" cy="892278"/>
          </a:xfrm>
          <a:prstGeom prst="rect">
            <a:avLst/>
          </a:prstGeom>
        </p:spPr>
      </p:pic>
      <p:sp>
        <p:nvSpPr>
          <p:cNvPr id="14" name="TextBox 13">
            <a:extLst>
              <a:ext uri="{FF2B5EF4-FFF2-40B4-BE49-F238E27FC236}">
                <a16:creationId xmlns:a16="http://schemas.microsoft.com/office/drawing/2014/main" id="{1E2E36BC-ACE2-E464-17C8-90AB5A427595}"/>
              </a:ext>
            </a:extLst>
          </p:cNvPr>
          <p:cNvSpPr txBox="1"/>
          <p:nvPr/>
        </p:nvSpPr>
        <p:spPr>
          <a:xfrm>
            <a:off x="495228" y="2727447"/>
            <a:ext cx="6485917" cy="369332"/>
          </a:xfrm>
          <a:prstGeom prst="rect">
            <a:avLst/>
          </a:prstGeom>
          <a:noFill/>
        </p:spPr>
        <p:txBody>
          <a:bodyPr wrap="square">
            <a:spAutoFit/>
          </a:bodyPr>
          <a:lstStyle/>
          <a:p>
            <a:r>
              <a:rPr lang="uk-UA" b="1" i="0" dirty="0">
                <a:solidFill>
                  <a:srgbClr val="333333"/>
                </a:solidFill>
                <a:effectLst/>
                <a:latin typeface="Times New Roman" panose="02020603050405020304" pitchFamily="18" charset="0"/>
              </a:rPr>
              <a:t>Відповідно до ст. 25 Закону України «Про охорону земель»</a:t>
            </a:r>
            <a:endParaRPr lang="uk-UA" dirty="0"/>
          </a:p>
        </p:txBody>
      </p:sp>
    </p:spTree>
    <p:extLst>
      <p:ext uri="{BB962C8B-B14F-4D97-AF65-F5344CB8AC3E}">
        <p14:creationId xmlns:p14="http://schemas.microsoft.com/office/powerpoint/2010/main" val="2389471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47B5F3CB-DA85-A5D6-6130-3D46DF1CBBA3}"/>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F9E05998-292B-1834-1C35-85AD6DF5EA5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52BBF8FB-0B03-9A9E-673A-15F5ED2D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1312C083-2114-940E-AE53-3BCF18C3A1D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pic>
        <p:nvPicPr>
          <p:cNvPr id="9" name="Рисунок 8" descr="Изображение выглядит как растение&#10;&#10;Автоматически созданное описание">
            <a:extLst>
              <a:ext uri="{FF2B5EF4-FFF2-40B4-BE49-F238E27FC236}">
                <a16:creationId xmlns:a16="http://schemas.microsoft.com/office/drawing/2014/main" id="{038B2B3B-4291-A35F-4A9C-DF8C83F302B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7848" r="17713"/>
          <a:stretch/>
        </p:blipFill>
        <p:spPr>
          <a:xfrm>
            <a:off x="10329333" y="1776896"/>
            <a:ext cx="1862667" cy="5081104"/>
          </a:xfrm>
          <a:prstGeom prst="rect">
            <a:avLst/>
          </a:prstGeom>
        </p:spPr>
      </p:pic>
      <p:sp>
        <p:nvSpPr>
          <p:cNvPr id="10" name="Прямоугольник 9">
            <a:extLst>
              <a:ext uri="{FF2B5EF4-FFF2-40B4-BE49-F238E27FC236}">
                <a16:creationId xmlns:a16="http://schemas.microsoft.com/office/drawing/2014/main" id="{294594BF-B584-021D-2033-E1F29A9EF50A}"/>
              </a:ext>
            </a:extLst>
          </p:cNvPr>
          <p:cNvSpPr/>
          <p:nvPr/>
        </p:nvSpPr>
        <p:spPr>
          <a:xfrm rot="10800000">
            <a:off x="10290445" y="1584879"/>
            <a:ext cx="2002971" cy="5273121"/>
          </a:xfrm>
          <a:prstGeom prst="rect">
            <a:avLst/>
          </a:prstGeom>
          <a:gradFill flip="none" rotWithShape="1">
            <a:gsLst>
              <a:gs pos="19000">
                <a:srgbClr val="FFFFFF">
                  <a:alpha val="74000"/>
                </a:srgbClr>
              </a:gs>
              <a:gs pos="0">
                <a:schemeClr val="bg1"/>
              </a:gs>
              <a:gs pos="100000">
                <a:schemeClr val="bg1">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TextBox 6">
            <a:extLst>
              <a:ext uri="{FF2B5EF4-FFF2-40B4-BE49-F238E27FC236}">
                <a16:creationId xmlns:a16="http://schemas.microsoft.com/office/drawing/2014/main" id="{28844941-F342-1AC7-6BB2-A8D35BBDE044}"/>
              </a:ext>
            </a:extLst>
          </p:cNvPr>
          <p:cNvSpPr txBox="1"/>
          <p:nvPr/>
        </p:nvSpPr>
        <p:spPr>
          <a:xfrm>
            <a:off x="2012457" y="3256130"/>
            <a:ext cx="7234107" cy="3323987"/>
          </a:xfrm>
          <a:prstGeom prst="rect">
            <a:avLst/>
          </a:prstGeom>
          <a:noFill/>
        </p:spPr>
        <p:txBody>
          <a:bodyPr wrap="square">
            <a:spAutoFit/>
          </a:bodyPr>
          <a:lstStyle/>
          <a:p>
            <a:pPr>
              <a:spcBef>
                <a:spcPts val="600"/>
              </a:spcBef>
            </a:pPr>
            <a:r>
              <a:rPr lang="uk-UA" sz="2000" dirty="0" err="1">
                <a:latin typeface="Times New Roman" panose="02020603050405020304" pitchFamily="18" charset="0"/>
                <a:cs typeface="Times New Roman" panose="02020603050405020304" pitchFamily="18" charset="0"/>
              </a:rPr>
              <a:t>Держгеокадастр</a:t>
            </a:r>
            <a:r>
              <a:rPr lang="uk-UA" sz="2000" dirty="0">
                <a:latin typeface="Times New Roman" panose="02020603050405020304" pitchFamily="18" charset="0"/>
                <a:cs typeface="Times New Roman" panose="02020603050405020304" pitchFamily="18" charset="0"/>
              </a:rPr>
              <a:t> </a:t>
            </a:r>
            <a:r>
              <a:rPr lang="uk-UA" sz="2000" b="1" dirty="0">
                <a:latin typeface="Times New Roman" panose="02020603050405020304" pitchFamily="18" charset="0"/>
                <a:cs typeface="Times New Roman" panose="02020603050405020304" pitchFamily="18" charset="0"/>
              </a:rPr>
              <a:t>може </a:t>
            </a:r>
            <a:r>
              <a:rPr lang="uk-UA" sz="2000" dirty="0">
                <a:latin typeface="Times New Roman" panose="02020603050405020304" pitchFamily="18" charset="0"/>
                <a:cs typeface="Times New Roman" panose="02020603050405020304" pitchFamily="18" charset="0"/>
              </a:rPr>
              <a:t>звертатись до суду з позовами про визнання недійсними угод, укладених із порушенням встановленого законом порядку</a:t>
            </a:r>
          </a:p>
          <a:p>
            <a:pPr marL="533400" indent="185738">
              <a:spcBef>
                <a:spcPts val="600"/>
              </a:spcBef>
              <a:buFont typeface="Wingdings" panose="05000000000000000000" pitchFamily="2" charset="2"/>
              <a:buChar char="§"/>
            </a:pPr>
            <a:r>
              <a:rPr lang="uk-UA" sz="2000" dirty="0">
                <a:latin typeface="Times New Roman" panose="02020603050405020304" pitchFamily="18" charset="0"/>
                <a:cs typeface="Times New Roman" panose="02020603050405020304" pitchFamily="18" charset="0"/>
              </a:rPr>
              <a:t> купівлі-продажу;</a:t>
            </a:r>
          </a:p>
          <a:p>
            <a:pPr marL="804863" indent="-271463">
              <a:spcBef>
                <a:spcPts val="600"/>
              </a:spcBef>
              <a:buFont typeface="Wingdings" panose="05000000000000000000" pitchFamily="2" charset="2"/>
              <a:buChar char="§"/>
            </a:pPr>
            <a:r>
              <a:rPr lang="uk-UA" sz="2000" dirty="0">
                <a:latin typeface="Times New Roman" panose="02020603050405020304" pitchFamily="18" charset="0"/>
                <a:cs typeface="Times New Roman" panose="02020603050405020304" pitchFamily="18" charset="0"/>
              </a:rPr>
              <a:t>ренти;</a:t>
            </a:r>
          </a:p>
          <a:p>
            <a:pPr marL="804863" indent="-271463">
              <a:spcBef>
                <a:spcPts val="600"/>
              </a:spcBef>
              <a:buFont typeface="Wingdings" panose="05000000000000000000" pitchFamily="2" charset="2"/>
              <a:buChar char="§"/>
            </a:pPr>
            <a:r>
              <a:rPr lang="uk-UA" sz="2000" dirty="0">
                <a:latin typeface="Times New Roman" panose="02020603050405020304" pitchFamily="18" charset="0"/>
                <a:cs typeface="Times New Roman" panose="02020603050405020304" pitchFamily="18" charset="0"/>
              </a:rPr>
              <a:t>дарування;</a:t>
            </a:r>
          </a:p>
          <a:p>
            <a:pPr marL="804863" indent="-271463">
              <a:spcBef>
                <a:spcPts val="600"/>
              </a:spcBef>
              <a:buFont typeface="Wingdings" panose="05000000000000000000" pitchFamily="2" charset="2"/>
              <a:buChar char="§"/>
            </a:pPr>
            <a:r>
              <a:rPr lang="uk-UA" sz="2000" dirty="0">
                <a:latin typeface="Times New Roman" panose="02020603050405020304" pitchFamily="18" charset="0"/>
                <a:cs typeface="Times New Roman" panose="02020603050405020304" pitchFamily="18" charset="0"/>
              </a:rPr>
              <a:t>застави;</a:t>
            </a:r>
          </a:p>
          <a:p>
            <a:pPr marL="804863" indent="-271463">
              <a:spcBef>
                <a:spcPts val="600"/>
              </a:spcBef>
              <a:buFont typeface="Wingdings" panose="05000000000000000000" pitchFamily="2" charset="2"/>
              <a:buChar char="§"/>
            </a:pPr>
            <a:r>
              <a:rPr lang="uk-UA" sz="2000" dirty="0">
                <a:latin typeface="Times New Roman" panose="02020603050405020304" pitchFamily="18" charset="0"/>
                <a:cs typeface="Times New Roman" panose="02020603050405020304" pitchFamily="18" charset="0"/>
              </a:rPr>
              <a:t>обміну.</a:t>
            </a:r>
          </a:p>
          <a:p>
            <a:pPr>
              <a:spcBef>
                <a:spcPts val="600"/>
              </a:spcBef>
            </a:pPr>
            <a:r>
              <a:rPr lang="uk-UA" sz="2000" dirty="0">
                <a:latin typeface="Times New Roman" panose="02020603050405020304" pitchFamily="18" charset="0"/>
                <a:cs typeface="Times New Roman" panose="02020603050405020304" pitchFamily="18" charset="0"/>
              </a:rPr>
              <a:t>щодо земельних ділянок державної, комунальної власності; </a:t>
            </a:r>
          </a:p>
        </p:txBody>
      </p:sp>
      <p:sp>
        <p:nvSpPr>
          <p:cNvPr id="8" name="Заголовок 14">
            <a:extLst>
              <a:ext uri="{FF2B5EF4-FFF2-40B4-BE49-F238E27FC236}">
                <a16:creationId xmlns:a16="http://schemas.microsoft.com/office/drawing/2014/main" id="{821F3DC5-8673-EF7E-8D78-3AD912E1680F}"/>
              </a:ext>
            </a:extLst>
          </p:cNvPr>
          <p:cNvSpPr>
            <a:spLocks noGrp="1"/>
          </p:cNvSpPr>
          <p:nvPr>
            <p:ph type="title"/>
          </p:nvPr>
        </p:nvSpPr>
        <p:spPr>
          <a:xfrm>
            <a:off x="330793" y="1718793"/>
            <a:ext cx="9858236" cy="1435345"/>
          </a:xfrm>
        </p:spPr>
        <p:txBody>
          <a:bodyPr>
            <a:noAutofit/>
          </a:bodyPr>
          <a:lstStyle/>
          <a:p>
            <a:pPr algn="ctr"/>
            <a:r>
              <a:rPr lang="uk-UA" sz="2800" dirty="0">
                <a:solidFill>
                  <a:schemeClr val="accent6">
                    <a:lumMod val="50000"/>
                  </a:schemeClr>
                </a:solidFill>
                <a:latin typeface="Arial" panose="020B0604020202020204" pitchFamily="34" charset="0"/>
                <a:ea typeface="Open Sans SemiBold" panose="020B0604020202020204" pitchFamily="34" charset="0"/>
                <a:cs typeface="Arial" panose="020B0604020202020204" pitchFamily="34" charset="0"/>
              </a:rPr>
              <a:t>Розширені повноваження </a:t>
            </a:r>
            <a:r>
              <a:rPr lang="uk-UA" sz="2800" dirty="0" err="1">
                <a:solidFill>
                  <a:schemeClr val="accent6">
                    <a:lumMod val="50000"/>
                  </a:schemeClr>
                </a:solidFill>
                <a:latin typeface="Arial" panose="020B0604020202020204" pitchFamily="34" charset="0"/>
                <a:ea typeface="Open Sans SemiBold" panose="020B0604020202020204" pitchFamily="34" charset="0"/>
                <a:cs typeface="Arial" panose="020B0604020202020204" pitchFamily="34" charset="0"/>
              </a:rPr>
              <a:t>Держгеокадастру</a:t>
            </a:r>
            <a:r>
              <a:rPr lang="uk-UA" sz="2800" dirty="0">
                <a:solidFill>
                  <a:schemeClr val="accent6">
                    <a:lumMod val="50000"/>
                  </a:schemeClr>
                </a:solidFill>
                <a:latin typeface="Arial" panose="020B0604020202020204" pitchFamily="34" charset="0"/>
                <a:ea typeface="Open Sans SemiBold" panose="020B0604020202020204" pitchFamily="34" charset="0"/>
                <a:cs typeface="Arial" panose="020B0604020202020204" pitchFamily="34" charset="0"/>
              </a:rPr>
              <a:t> </a:t>
            </a:r>
            <a:br>
              <a:rPr lang="uk-UA" sz="2800" dirty="0">
                <a:solidFill>
                  <a:schemeClr val="accent6">
                    <a:lumMod val="50000"/>
                  </a:schemeClr>
                </a:solidFill>
                <a:latin typeface="Arial" panose="020B0604020202020204" pitchFamily="34" charset="0"/>
                <a:ea typeface="Open Sans SemiBold" panose="020B0604020202020204" pitchFamily="34" charset="0"/>
                <a:cs typeface="Arial" panose="020B0604020202020204" pitchFamily="34" charset="0"/>
              </a:rPr>
            </a:br>
            <a:r>
              <a:rPr lang="uk-UA" sz="2800" dirty="0">
                <a:solidFill>
                  <a:schemeClr val="accent6">
                    <a:lumMod val="50000"/>
                  </a:schemeClr>
                </a:solidFill>
                <a:latin typeface="Arial" panose="020B0604020202020204" pitchFamily="34" charset="0"/>
                <a:ea typeface="Open Sans SemiBold" panose="020B0604020202020204" pitchFamily="34" charset="0"/>
                <a:cs typeface="Arial" panose="020B0604020202020204" pitchFamily="34" charset="0"/>
              </a:rPr>
              <a:t>у сфері державного контролю за використанням та охороною земель</a:t>
            </a:r>
          </a:p>
        </p:txBody>
      </p:sp>
      <p:sp>
        <p:nvSpPr>
          <p:cNvPr id="11" name="Прямоугольник: скругленные углы 10">
            <a:extLst>
              <a:ext uri="{FF2B5EF4-FFF2-40B4-BE49-F238E27FC236}">
                <a16:creationId xmlns:a16="http://schemas.microsoft.com/office/drawing/2014/main" id="{7B0BA3DA-4DF2-8721-DF1F-199CEB65A768}"/>
              </a:ext>
            </a:extLst>
          </p:cNvPr>
          <p:cNvSpPr/>
          <p:nvPr/>
        </p:nvSpPr>
        <p:spPr>
          <a:xfrm>
            <a:off x="798727" y="3154138"/>
            <a:ext cx="8867787" cy="3554328"/>
          </a:xfrm>
          <a:custGeom>
            <a:avLst/>
            <a:gdLst>
              <a:gd name="connsiteX0" fmla="*/ 0 w 8867787"/>
              <a:gd name="connsiteY0" fmla="*/ 592400 h 3554328"/>
              <a:gd name="connsiteX1" fmla="*/ 592400 w 8867787"/>
              <a:gd name="connsiteY1" fmla="*/ 0 h 3554328"/>
              <a:gd name="connsiteX2" fmla="*/ 1029739 w 8867787"/>
              <a:gd name="connsiteY2" fmla="*/ 0 h 3554328"/>
              <a:gd name="connsiteX3" fmla="*/ 1697568 w 8867787"/>
              <a:gd name="connsiteY3" fmla="*/ 0 h 3554328"/>
              <a:gd name="connsiteX4" fmla="*/ 2288567 w 8867787"/>
              <a:gd name="connsiteY4" fmla="*/ 0 h 3554328"/>
              <a:gd name="connsiteX5" fmla="*/ 2725906 w 8867787"/>
              <a:gd name="connsiteY5" fmla="*/ 0 h 3554328"/>
              <a:gd name="connsiteX6" fmla="*/ 3316905 w 8867787"/>
              <a:gd name="connsiteY6" fmla="*/ 0 h 3554328"/>
              <a:gd name="connsiteX7" fmla="*/ 4061564 w 8867787"/>
              <a:gd name="connsiteY7" fmla="*/ 0 h 3554328"/>
              <a:gd name="connsiteX8" fmla="*/ 4806223 w 8867787"/>
              <a:gd name="connsiteY8" fmla="*/ 0 h 3554328"/>
              <a:gd name="connsiteX9" fmla="*/ 5550882 w 8867787"/>
              <a:gd name="connsiteY9" fmla="*/ 0 h 3554328"/>
              <a:gd name="connsiteX10" fmla="*/ 5911391 w 8867787"/>
              <a:gd name="connsiteY10" fmla="*/ 0 h 3554328"/>
              <a:gd name="connsiteX11" fmla="*/ 6502390 w 8867787"/>
              <a:gd name="connsiteY11" fmla="*/ 0 h 3554328"/>
              <a:gd name="connsiteX12" fmla="*/ 7016559 w 8867787"/>
              <a:gd name="connsiteY12" fmla="*/ 0 h 3554328"/>
              <a:gd name="connsiteX13" fmla="*/ 7530728 w 8867787"/>
              <a:gd name="connsiteY13" fmla="*/ 0 h 3554328"/>
              <a:gd name="connsiteX14" fmla="*/ 8275387 w 8867787"/>
              <a:gd name="connsiteY14" fmla="*/ 0 h 3554328"/>
              <a:gd name="connsiteX15" fmla="*/ 8867787 w 8867787"/>
              <a:gd name="connsiteY15" fmla="*/ 592400 h 3554328"/>
              <a:gd name="connsiteX16" fmla="*/ 8867787 w 8867787"/>
              <a:gd name="connsiteY16" fmla="*/ 1161087 h 3554328"/>
              <a:gd name="connsiteX17" fmla="*/ 8867787 w 8867787"/>
              <a:gd name="connsiteY17" fmla="*/ 1800859 h 3554328"/>
              <a:gd name="connsiteX18" fmla="*/ 8867787 w 8867787"/>
              <a:gd name="connsiteY18" fmla="*/ 2322155 h 3554328"/>
              <a:gd name="connsiteX19" fmla="*/ 8867787 w 8867787"/>
              <a:gd name="connsiteY19" fmla="*/ 2961928 h 3554328"/>
              <a:gd name="connsiteX20" fmla="*/ 8275387 w 8867787"/>
              <a:gd name="connsiteY20" fmla="*/ 3554328 h 3554328"/>
              <a:gd name="connsiteX21" fmla="*/ 7761218 w 8867787"/>
              <a:gd name="connsiteY21" fmla="*/ 3554328 h 3554328"/>
              <a:gd name="connsiteX22" fmla="*/ 7093389 w 8867787"/>
              <a:gd name="connsiteY22" fmla="*/ 3554328 h 3554328"/>
              <a:gd name="connsiteX23" fmla="*/ 6348730 w 8867787"/>
              <a:gd name="connsiteY23" fmla="*/ 3554328 h 3554328"/>
              <a:gd name="connsiteX24" fmla="*/ 5604072 w 8867787"/>
              <a:gd name="connsiteY24" fmla="*/ 3554328 h 3554328"/>
              <a:gd name="connsiteX25" fmla="*/ 5089902 w 8867787"/>
              <a:gd name="connsiteY25" fmla="*/ 3554328 h 3554328"/>
              <a:gd name="connsiteX26" fmla="*/ 4729393 w 8867787"/>
              <a:gd name="connsiteY26" fmla="*/ 3554328 h 3554328"/>
              <a:gd name="connsiteX27" fmla="*/ 4292054 w 8867787"/>
              <a:gd name="connsiteY27" fmla="*/ 3554328 h 3554328"/>
              <a:gd name="connsiteX28" fmla="*/ 3931544 w 8867787"/>
              <a:gd name="connsiteY28" fmla="*/ 3554328 h 3554328"/>
              <a:gd name="connsiteX29" fmla="*/ 3340545 w 8867787"/>
              <a:gd name="connsiteY29" fmla="*/ 3554328 h 3554328"/>
              <a:gd name="connsiteX30" fmla="*/ 2749546 w 8867787"/>
              <a:gd name="connsiteY30" fmla="*/ 3554328 h 3554328"/>
              <a:gd name="connsiteX31" fmla="*/ 2081717 w 8867787"/>
              <a:gd name="connsiteY31" fmla="*/ 3554328 h 3554328"/>
              <a:gd name="connsiteX32" fmla="*/ 1721208 w 8867787"/>
              <a:gd name="connsiteY32" fmla="*/ 3554328 h 3554328"/>
              <a:gd name="connsiteX33" fmla="*/ 592400 w 8867787"/>
              <a:gd name="connsiteY33" fmla="*/ 3554328 h 3554328"/>
              <a:gd name="connsiteX34" fmla="*/ 0 w 8867787"/>
              <a:gd name="connsiteY34" fmla="*/ 2961928 h 3554328"/>
              <a:gd name="connsiteX35" fmla="*/ 0 w 8867787"/>
              <a:gd name="connsiteY35" fmla="*/ 2393241 h 3554328"/>
              <a:gd name="connsiteX36" fmla="*/ 0 w 8867787"/>
              <a:gd name="connsiteY36" fmla="*/ 1871945 h 3554328"/>
              <a:gd name="connsiteX37" fmla="*/ 0 w 8867787"/>
              <a:gd name="connsiteY37" fmla="*/ 1350649 h 3554328"/>
              <a:gd name="connsiteX38" fmla="*/ 0 w 8867787"/>
              <a:gd name="connsiteY38" fmla="*/ 592400 h 355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67787" h="3554328" extrusionOk="0">
                <a:moveTo>
                  <a:pt x="0" y="592400"/>
                </a:moveTo>
                <a:cubicBezTo>
                  <a:pt x="75426" y="284617"/>
                  <a:pt x="228547" y="-25880"/>
                  <a:pt x="592400" y="0"/>
                </a:cubicBezTo>
                <a:cubicBezTo>
                  <a:pt x="753326" y="-31409"/>
                  <a:pt x="853435" y="19891"/>
                  <a:pt x="1029739" y="0"/>
                </a:cubicBezTo>
                <a:cubicBezTo>
                  <a:pt x="1206043" y="-19891"/>
                  <a:pt x="1520566" y="33292"/>
                  <a:pt x="1697568" y="0"/>
                </a:cubicBezTo>
                <a:cubicBezTo>
                  <a:pt x="1874570" y="-33292"/>
                  <a:pt x="2138436" y="15582"/>
                  <a:pt x="2288567" y="0"/>
                </a:cubicBezTo>
                <a:cubicBezTo>
                  <a:pt x="2438698" y="-15582"/>
                  <a:pt x="2564782" y="11995"/>
                  <a:pt x="2725906" y="0"/>
                </a:cubicBezTo>
                <a:cubicBezTo>
                  <a:pt x="2887030" y="-11995"/>
                  <a:pt x="3025280" y="22341"/>
                  <a:pt x="3316905" y="0"/>
                </a:cubicBezTo>
                <a:cubicBezTo>
                  <a:pt x="3608530" y="-22341"/>
                  <a:pt x="3845352" y="35112"/>
                  <a:pt x="4061564" y="0"/>
                </a:cubicBezTo>
                <a:cubicBezTo>
                  <a:pt x="4277776" y="-35112"/>
                  <a:pt x="4573748" y="2402"/>
                  <a:pt x="4806223" y="0"/>
                </a:cubicBezTo>
                <a:cubicBezTo>
                  <a:pt x="5038698" y="-2402"/>
                  <a:pt x="5364685" y="15440"/>
                  <a:pt x="5550882" y="0"/>
                </a:cubicBezTo>
                <a:cubicBezTo>
                  <a:pt x="5737079" y="-15440"/>
                  <a:pt x="5790425" y="35730"/>
                  <a:pt x="5911391" y="0"/>
                </a:cubicBezTo>
                <a:cubicBezTo>
                  <a:pt x="6032357" y="-35730"/>
                  <a:pt x="6217929" y="66980"/>
                  <a:pt x="6502390" y="0"/>
                </a:cubicBezTo>
                <a:cubicBezTo>
                  <a:pt x="6786851" y="-66980"/>
                  <a:pt x="6780692" y="20827"/>
                  <a:pt x="7016559" y="0"/>
                </a:cubicBezTo>
                <a:cubicBezTo>
                  <a:pt x="7252426" y="-20827"/>
                  <a:pt x="7284553" y="55807"/>
                  <a:pt x="7530728" y="0"/>
                </a:cubicBezTo>
                <a:cubicBezTo>
                  <a:pt x="7776903" y="-55807"/>
                  <a:pt x="7949269" y="13972"/>
                  <a:pt x="8275387" y="0"/>
                </a:cubicBezTo>
                <a:cubicBezTo>
                  <a:pt x="8615266" y="639"/>
                  <a:pt x="8959093" y="289062"/>
                  <a:pt x="8867787" y="592400"/>
                </a:cubicBezTo>
                <a:cubicBezTo>
                  <a:pt x="8922961" y="753560"/>
                  <a:pt x="8802328" y="898733"/>
                  <a:pt x="8867787" y="1161087"/>
                </a:cubicBezTo>
                <a:cubicBezTo>
                  <a:pt x="8933246" y="1423441"/>
                  <a:pt x="8791239" y="1543021"/>
                  <a:pt x="8867787" y="1800859"/>
                </a:cubicBezTo>
                <a:cubicBezTo>
                  <a:pt x="8944335" y="2058697"/>
                  <a:pt x="8854636" y="2210148"/>
                  <a:pt x="8867787" y="2322155"/>
                </a:cubicBezTo>
                <a:cubicBezTo>
                  <a:pt x="8880938" y="2434162"/>
                  <a:pt x="8837516" y="2679605"/>
                  <a:pt x="8867787" y="2961928"/>
                </a:cubicBezTo>
                <a:cubicBezTo>
                  <a:pt x="8962759" y="3295379"/>
                  <a:pt x="8614047" y="3627980"/>
                  <a:pt x="8275387" y="3554328"/>
                </a:cubicBezTo>
                <a:cubicBezTo>
                  <a:pt x="8130535" y="3566356"/>
                  <a:pt x="7991660" y="3499729"/>
                  <a:pt x="7761218" y="3554328"/>
                </a:cubicBezTo>
                <a:cubicBezTo>
                  <a:pt x="7530776" y="3608927"/>
                  <a:pt x="7396029" y="3497950"/>
                  <a:pt x="7093389" y="3554328"/>
                </a:cubicBezTo>
                <a:cubicBezTo>
                  <a:pt x="6790749" y="3610706"/>
                  <a:pt x="6550073" y="3520711"/>
                  <a:pt x="6348730" y="3554328"/>
                </a:cubicBezTo>
                <a:cubicBezTo>
                  <a:pt x="6147387" y="3587945"/>
                  <a:pt x="5958418" y="3510582"/>
                  <a:pt x="5604072" y="3554328"/>
                </a:cubicBezTo>
                <a:cubicBezTo>
                  <a:pt x="5249726" y="3598074"/>
                  <a:pt x="5260090" y="3493166"/>
                  <a:pt x="5089902" y="3554328"/>
                </a:cubicBezTo>
                <a:cubicBezTo>
                  <a:pt x="4919714" y="3615490"/>
                  <a:pt x="4868654" y="3534411"/>
                  <a:pt x="4729393" y="3554328"/>
                </a:cubicBezTo>
                <a:cubicBezTo>
                  <a:pt x="4590132" y="3574245"/>
                  <a:pt x="4414305" y="3530943"/>
                  <a:pt x="4292054" y="3554328"/>
                </a:cubicBezTo>
                <a:cubicBezTo>
                  <a:pt x="4169803" y="3577713"/>
                  <a:pt x="4062402" y="3542016"/>
                  <a:pt x="3931544" y="3554328"/>
                </a:cubicBezTo>
                <a:cubicBezTo>
                  <a:pt x="3800686" y="3566640"/>
                  <a:pt x="3484543" y="3536078"/>
                  <a:pt x="3340545" y="3554328"/>
                </a:cubicBezTo>
                <a:cubicBezTo>
                  <a:pt x="3196547" y="3572578"/>
                  <a:pt x="3034806" y="3531693"/>
                  <a:pt x="2749546" y="3554328"/>
                </a:cubicBezTo>
                <a:cubicBezTo>
                  <a:pt x="2464286" y="3576963"/>
                  <a:pt x="2404853" y="3527857"/>
                  <a:pt x="2081717" y="3554328"/>
                </a:cubicBezTo>
                <a:cubicBezTo>
                  <a:pt x="1758581" y="3580799"/>
                  <a:pt x="1793509" y="3520226"/>
                  <a:pt x="1721208" y="3554328"/>
                </a:cubicBezTo>
                <a:cubicBezTo>
                  <a:pt x="1648907" y="3588430"/>
                  <a:pt x="1018515" y="3514738"/>
                  <a:pt x="592400" y="3554328"/>
                </a:cubicBezTo>
                <a:cubicBezTo>
                  <a:pt x="241953" y="3565832"/>
                  <a:pt x="-59993" y="3242581"/>
                  <a:pt x="0" y="2961928"/>
                </a:cubicBezTo>
                <a:cubicBezTo>
                  <a:pt x="-30044" y="2757530"/>
                  <a:pt x="42869" y="2570983"/>
                  <a:pt x="0" y="2393241"/>
                </a:cubicBezTo>
                <a:cubicBezTo>
                  <a:pt x="-42869" y="2215499"/>
                  <a:pt x="10194" y="2020635"/>
                  <a:pt x="0" y="1871945"/>
                </a:cubicBezTo>
                <a:cubicBezTo>
                  <a:pt x="-10194" y="1723255"/>
                  <a:pt x="58012" y="1512202"/>
                  <a:pt x="0" y="1350649"/>
                </a:cubicBezTo>
                <a:cubicBezTo>
                  <a:pt x="-58012" y="1189096"/>
                  <a:pt x="82599" y="773371"/>
                  <a:pt x="0" y="592400"/>
                </a:cubicBezTo>
                <a:close/>
              </a:path>
            </a:pathLst>
          </a:custGeom>
          <a:noFill/>
          <a:ln>
            <a:solidFill>
              <a:schemeClr val="accent6">
                <a:lumMod val="75000"/>
              </a:schemeClr>
            </a:solidFill>
            <a:extLst>
              <a:ext uri="{C807C97D-BFC1-408E-A445-0C87EB9F89A2}">
                <ask:lineSketchStyleProps xmlns:ask="http://schemas.microsoft.com/office/drawing/2018/sketchyshapes" sd="502663656">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uk-UA" sz="2000" dirty="0">
              <a:latin typeface="Times New Roman" panose="02020603050405020304" pitchFamily="18" charset="0"/>
              <a:cs typeface="Times New Roman" panose="02020603050405020304" pitchFamily="18" charset="0"/>
            </a:endParaRPr>
          </a:p>
        </p:txBody>
      </p:sp>
      <p:pic>
        <p:nvPicPr>
          <p:cNvPr id="18" name="Рисунок 17" descr="Растение со сплошной заливкой">
            <a:extLst>
              <a:ext uri="{FF2B5EF4-FFF2-40B4-BE49-F238E27FC236}">
                <a16:creationId xmlns:a16="http://schemas.microsoft.com/office/drawing/2014/main" id="{8B158E66-34B4-3D8E-39DD-946C5E6C3F2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8705" y="3556431"/>
            <a:ext cx="761017" cy="761017"/>
          </a:xfrm>
          <a:prstGeom prst="rect">
            <a:avLst/>
          </a:prstGeom>
        </p:spPr>
      </p:pic>
    </p:spTree>
    <p:extLst>
      <p:ext uri="{BB962C8B-B14F-4D97-AF65-F5344CB8AC3E}">
        <p14:creationId xmlns:p14="http://schemas.microsoft.com/office/powerpoint/2010/main" val="1261516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47B5F3CB-DA85-A5D6-6130-3D46DF1CBBA3}"/>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F9E05998-292B-1834-1C35-85AD6DF5EA5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52BBF8FB-0B03-9A9E-673A-15F5ED2D0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1312C083-2114-940E-AE53-3BCF18C3A1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pic>
        <p:nvPicPr>
          <p:cNvPr id="9" name="Рисунок 8" descr="Изображение выглядит как растение&#10;&#10;Автоматически созданное описание">
            <a:extLst>
              <a:ext uri="{FF2B5EF4-FFF2-40B4-BE49-F238E27FC236}">
                <a16:creationId xmlns:a16="http://schemas.microsoft.com/office/drawing/2014/main" id="{038B2B3B-4291-A35F-4A9C-DF8C83F302B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7848" r="17713"/>
          <a:stretch/>
        </p:blipFill>
        <p:spPr>
          <a:xfrm>
            <a:off x="10329333" y="1776896"/>
            <a:ext cx="1862667" cy="5081104"/>
          </a:xfrm>
          <a:prstGeom prst="rect">
            <a:avLst/>
          </a:prstGeom>
        </p:spPr>
      </p:pic>
      <p:sp>
        <p:nvSpPr>
          <p:cNvPr id="10" name="Прямоугольник 9">
            <a:extLst>
              <a:ext uri="{FF2B5EF4-FFF2-40B4-BE49-F238E27FC236}">
                <a16:creationId xmlns:a16="http://schemas.microsoft.com/office/drawing/2014/main" id="{294594BF-B584-021D-2033-E1F29A9EF50A}"/>
              </a:ext>
            </a:extLst>
          </p:cNvPr>
          <p:cNvSpPr/>
          <p:nvPr/>
        </p:nvSpPr>
        <p:spPr>
          <a:xfrm rot="10800000">
            <a:off x="10290445" y="1584879"/>
            <a:ext cx="2002971" cy="5273121"/>
          </a:xfrm>
          <a:prstGeom prst="rect">
            <a:avLst/>
          </a:prstGeom>
          <a:gradFill flip="none" rotWithShape="1">
            <a:gsLst>
              <a:gs pos="19000">
                <a:srgbClr val="FFFFFF">
                  <a:alpha val="74000"/>
                </a:srgbClr>
              </a:gs>
              <a:gs pos="0">
                <a:schemeClr val="bg1"/>
              </a:gs>
              <a:gs pos="100000">
                <a:schemeClr val="bg1">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Заголовок 14">
            <a:extLst>
              <a:ext uri="{FF2B5EF4-FFF2-40B4-BE49-F238E27FC236}">
                <a16:creationId xmlns:a16="http://schemas.microsoft.com/office/drawing/2014/main" id="{821F3DC5-8673-EF7E-8D78-3AD912E1680F}"/>
              </a:ext>
            </a:extLst>
          </p:cNvPr>
          <p:cNvSpPr>
            <a:spLocks noGrp="1"/>
          </p:cNvSpPr>
          <p:nvPr>
            <p:ph type="title"/>
          </p:nvPr>
        </p:nvSpPr>
        <p:spPr>
          <a:xfrm>
            <a:off x="330793" y="1337417"/>
            <a:ext cx="9858236" cy="1435345"/>
          </a:xfrm>
        </p:spPr>
        <p:txBody>
          <a:bodyPr>
            <a:noAutofit/>
          </a:bodyPr>
          <a:lstStyle/>
          <a:p>
            <a:pPr algn="ctr"/>
            <a:r>
              <a:rPr lang="uk-UA" sz="2800" dirty="0">
                <a:solidFill>
                  <a:schemeClr val="accent6">
                    <a:lumMod val="50000"/>
                  </a:schemeClr>
                </a:solidFill>
                <a:latin typeface="Arial" panose="020B0604020202020204" pitchFamily="34" charset="0"/>
                <a:ea typeface="Open Sans SemiBold" panose="020B0604020202020204" pitchFamily="34" charset="0"/>
                <a:cs typeface="Arial" panose="020B0604020202020204" pitchFamily="34" charset="0"/>
              </a:rPr>
              <a:t>Повноваження ОМС у сфері державного контролю за використанням та охороною земель</a:t>
            </a:r>
          </a:p>
        </p:txBody>
      </p:sp>
      <p:sp>
        <p:nvSpPr>
          <p:cNvPr id="11" name="TextBox 10">
            <a:extLst>
              <a:ext uri="{FF2B5EF4-FFF2-40B4-BE49-F238E27FC236}">
                <a16:creationId xmlns:a16="http://schemas.microsoft.com/office/drawing/2014/main" id="{85E38933-2374-3C4C-6F17-B871BACD38C6}"/>
              </a:ext>
            </a:extLst>
          </p:cNvPr>
          <p:cNvSpPr txBox="1"/>
          <p:nvPr/>
        </p:nvSpPr>
        <p:spPr>
          <a:xfrm>
            <a:off x="229377" y="3739582"/>
            <a:ext cx="8693139" cy="1200329"/>
          </a:xfrm>
          <a:prstGeom prst="rect">
            <a:avLst/>
          </a:prstGeom>
          <a:noFill/>
        </p:spPr>
        <p:txBody>
          <a:bodyPr wrap="square">
            <a:spAutoFit/>
          </a:bodyPr>
          <a:lstStyle/>
          <a:p>
            <a:r>
              <a:rPr lang="ru-RU" i="1" dirty="0">
                <a:latin typeface="Times New Roman" panose="02020603050405020304" pitchFamily="18" charset="0"/>
                <a:cs typeface="Times New Roman" panose="02020603050405020304" pitchFamily="18" charset="0"/>
              </a:rPr>
              <a:t>«</a:t>
            </a:r>
            <a:r>
              <a:rPr lang="uk-UA" i="1" dirty="0">
                <a:latin typeface="Times New Roman" panose="02020603050405020304" pitchFamily="18" charset="0"/>
                <a:cs typeface="Times New Roman" panose="02020603050405020304" pitchFamily="18" charset="0"/>
              </a:rPr>
              <a:t>Державний контроль за використанням та охороною земель </a:t>
            </a:r>
            <a:r>
              <a:rPr lang="uk-UA" i="1" u="sng" dirty="0">
                <a:latin typeface="Times New Roman" panose="02020603050405020304" pitchFamily="18" charset="0"/>
                <a:cs typeface="Times New Roman" panose="02020603050405020304" pitchFamily="18" charset="0"/>
              </a:rPr>
              <a:t>також здійснюють виконавчі органи сільських, селищних, міських рад </a:t>
            </a:r>
            <a:r>
              <a:rPr lang="uk-UA" i="1" dirty="0">
                <a:latin typeface="Times New Roman" panose="02020603050405020304" pitchFamily="18" charset="0"/>
                <a:cs typeface="Times New Roman" panose="02020603050405020304" pitchFamily="18" charset="0"/>
              </a:rPr>
              <a:t>у межах повноважень, визначених законом, у разі прийняття відповідною радою рішення про здійснення такого контролю»</a:t>
            </a:r>
          </a:p>
        </p:txBody>
      </p:sp>
      <p:sp>
        <p:nvSpPr>
          <p:cNvPr id="13" name="TextBox 12">
            <a:extLst>
              <a:ext uri="{FF2B5EF4-FFF2-40B4-BE49-F238E27FC236}">
                <a16:creationId xmlns:a16="http://schemas.microsoft.com/office/drawing/2014/main" id="{4EE83395-70AD-DA33-B786-A9A9EDE7EA30}"/>
              </a:ext>
            </a:extLst>
          </p:cNvPr>
          <p:cNvSpPr txBox="1"/>
          <p:nvPr/>
        </p:nvSpPr>
        <p:spPr>
          <a:xfrm>
            <a:off x="330793" y="5413265"/>
            <a:ext cx="10172017" cy="954107"/>
          </a:xfrm>
          <a:prstGeom prst="rect">
            <a:avLst/>
          </a:prstGeom>
          <a:noFill/>
        </p:spPr>
        <p:txBody>
          <a:bodyPr wrap="square">
            <a:spAutoFit/>
          </a:bodyPr>
          <a:lstStyle/>
          <a:p>
            <a:r>
              <a:rPr lang="uk-UA" sz="2000" b="1" u="sng" dirty="0">
                <a:solidFill>
                  <a:schemeClr val="accent6">
                    <a:lumMod val="50000"/>
                  </a:schemeClr>
                </a:solidFill>
                <a:latin typeface="Times New Roman" panose="02020603050405020304" pitchFamily="18" charset="0"/>
                <a:cs typeface="Times New Roman" panose="02020603050405020304" pitchFamily="18" charset="0"/>
              </a:rPr>
              <a:t>Нові</a:t>
            </a:r>
            <a:r>
              <a:rPr lang="uk-UA" dirty="0">
                <a:latin typeface="Times New Roman" panose="02020603050405020304" pitchFamily="18" charset="0"/>
                <a:cs typeface="Times New Roman" panose="02020603050405020304" pitchFamily="18" charset="0"/>
              </a:rPr>
              <a:t> </a:t>
            </a:r>
            <a:r>
              <a:rPr lang="uk-UA" i="1" dirty="0">
                <a:latin typeface="Times New Roman" panose="02020603050405020304" pitchFamily="18" charset="0"/>
                <a:cs typeface="Times New Roman" panose="02020603050405020304" pitchFamily="18" charset="0"/>
              </a:rPr>
              <a:t>повноваження виконавчих органів сільських, селищних, міських рад із здійснення державного контролю за використанням та охороною земель визначені у статті 6</a:t>
            </a:r>
            <a:r>
              <a:rPr lang="uk-UA" i="1" baseline="30000" dirty="0">
                <a:latin typeface="Times New Roman" panose="02020603050405020304" pitchFamily="18" charset="0"/>
                <a:cs typeface="Times New Roman" panose="02020603050405020304" pitchFamily="18" charset="0"/>
              </a:rPr>
              <a:t>1 </a:t>
            </a:r>
            <a:r>
              <a:rPr lang="uk-UA" i="1" dirty="0">
                <a:solidFill>
                  <a:srgbClr val="333333"/>
                </a:solidFill>
                <a:latin typeface="Times New Roman" panose="02020603050405020304" pitchFamily="18" charset="0"/>
                <a:cs typeface="Times New Roman" panose="02020603050405020304" pitchFamily="18" charset="0"/>
              </a:rPr>
              <a:t>Закону України від 19.06.2003 № 963-IV «Про державний </a:t>
            </a:r>
            <a:r>
              <a:rPr lang="uk-UA" i="1" dirty="0">
                <a:solidFill>
                  <a:srgbClr val="333333"/>
                </a:solidFill>
                <a:effectLst/>
                <a:latin typeface="Times New Roman" panose="02020603050405020304" pitchFamily="18" charset="0"/>
                <a:cs typeface="Times New Roman" panose="02020603050405020304" pitchFamily="18" charset="0"/>
              </a:rPr>
              <a:t>контроль за використанням та охороною земель</a:t>
            </a:r>
            <a:r>
              <a:rPr lang="ru-RU" i="1" dirty="0">
                <a:solidFill>
                  <a:srgbClr val="333333"/>
                </a:solidFill>
                <a:effectLst/>
                <a:latin typeface="Times New Roman" panose="02020603050405020304" pitchFamily="18" charset="0"/>
                <a:cs typeface="Times New Roman" panose="02020603050405020304" pitchFamily="18" charset="0"/>
              </a:rPr>
              <a:t>»</a:t>
            </a:r>
            <a:endParaRPr lang="uk-UA" sz="1600" i="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900CD72-B754-338E-A35A-8ACEBF2246BE}"/>
              </a:ext>
            </a:extLst>
          </p:cNvPr>
          <p:cNvSpPr txBox="1"/>
          <p:nvPr/>
        </p:nvSpPr>
        <p:spPr>
          <a:xfrm>
            <a:off x="229377" y="2929960"/>
            <a:ext cx="8892516" cy="677108"/>
          </a:xfrm>
          <a:prstGeom prst="rect">
            <a:avLst/>
          </a:prstGeom>
          <a:noFill/>
        </p:spPr>
        <p:txBody>
          <a:bodyPr wrap="square">
            <a:spAutoFit/>
          </a:bodyPr>
          <a:lstStyle/>
          <a:p>
            <a:r>
              <a:rPr lang="uk-UA" sz="2000" b="1" u="sng" dirty="0">
                <a:solidFill>
                  <a:srgbClr val="C00000"/>
                </a:solidFill>
                <a:latin typeface="Times New Roman" panose="02020603050405020304" pitchFamily="18" charset="0"/>
                <a:cs typeface="Times New Roman" panose="02020603050405020304" pitchFamily="18" charset="0"/>
              </a:rPr>
              <a:t>Нагадуємо</a:t>
            </a:r>
            <a:r>
              <a:rPr lang="ru-RU" sz="2000" b="1" u="sng" dirty="0">
                <a:solidFill>
                  <a:srgbClr val="C00000"/>
                </a:solidFill>
                <a:latin typeface="Times New Roman" panose="02020603050405020304" pitchFamily="18" charset="0"/>
                <a:cs typeface="Times New Roman" panose="02020603050405020304" pitchFamily="18" charset="0"/>
              </a:rPr>
              <a:t>!!! </a:t>
            </a:r>
            <a:r>
              <a:rPr lang="uk-UA" dirty="0">
                <a:solidFill>
                  <a:srgbClr val="333333"/>
                </a:solidFill>
                <a:latin typeface="Times New Roman" panose="02020603050405020304" pitchFamily="18" charset="0"/>
                <a:cs typeface="Times New Roman" panose="02020603050405020304" pitchFamily="18" charset="0"/>
              </a:rPr>
              <a:t>з 26.05.2022 вступила в дію норма щодо здійснення державного контролю за використанням та охороною земель </a:t>
            </a:r>
            <a:r>
              <a:rPr lang="uk-UA" b="1" dirty="0">
                <a:solidFill>
                  <a:srgbClr val="333333"/>
                </a:solidFill>
                <a:latin typeface="Times New Roman" panose="02020603050405020304" pitchFamily="18" charset="0"/>
                <a:cs typeface="Times New Roman" panose="02020603050405020304" pitchFamily="18" charset="0"/>
              </a:rPr>
              <a:t>органами місцевого самоврядування</a:t>
            </a:r>
            <a:endParaRPr lang="uk-UA" b="1" dirty="0">
              <a:latin typeface="Times New Roman" panose="02020603050405020304" pitchFamily="18" charset="0"/>
              <a:cs typeface="Times New Roman" panose="02020603050405020304" pitchFamily="18" charset="0"/>
            </a:endParaRPr>
          </a:p>
        </p:txBody>
      </p:sp>
      <p:sp>
        <p:nvSpPr>
          <p:cNvPr id="19" name="Прямоугольник: скругленные углы 18">
            <a:extLst>
              <a:ext uri="{FF2B5EF4-FFF2-40B4-BE49-F238E27FC236}">
                <a16:creationId xmlns:a16="http://schemas.microsoft.com/office/drawing/2014/main" id="{64DB7348-C0BF-9A3B-13E4-B0741CA8DAB7}"/>
              </a:ext>
            </a:extLst>
          </p:cNvPr>
          <p:cNvSpPr/>
          <p:nvPr/>
        </p:nvSpPr>
        <p:spPr>
          <a:xfrm>
            <a:off x="229377" y="5272102"/>
            <a:ext cx="10061068" cy="1235414"/>
          </a:xfrm>
          <a:custGeom>
            <a:avLst/>
            <a:gdLst>
              <a:gd name="connsiteX0" fmla="*/ 0 w 10061068"/>
              <a:gd name="connsiteY0" fmla="*/ 205906 h 1235414"/>
              <a:gd name="connsiteX1" fmla="*/ 205906 w 10061068"/>
              <a:gd name="connsiteY1" fmla="*/ 0 h 1235414"/>
              <a:gd name="connsiteX2" fmla="*/ 580524 w 10061068"/>
              <a:gd name="connsiteY2" fmla="*/ 0 h 1235414"/>
              <a:gd name="connsiteX3" fmla="*/ 1244620 w 10061068"/>
              <a:gd name="connsiteY3" fmla="*/ 0 h 1235414"/>
              <a:gd name="connsiteX4" fmla="*/ 1812223 w 10061068"/>
              <a:gd name="connsiteY4" fmla="*/ 0 h 1235414"/>
              <a:gd name="connsiteX5" fmla="*/ 2186841 w 10061068"/>
              <a:gd name="connsiteY5" fmla="*/ 0 h 1235414"/>
              <a:gd name="connsiteX6" fmla="*/ 2754445 w 10061068"/>
              <a:gd name="connsiteY6" fmla="*/ 0 h 1235414"/>
              <a:gd name="connsiteX7" fmla="*/ 3515033 w 10061068"/>
              <a:gd name="connsiteY7" fmla="*/ 0 h 1235414"/>
              <a:gd name="connsiteX8" fmla="*/ 4275622 w 10061068"/>
              <a:gd name="connsiteY8" fmla="*/ 0 h 1235414"/>
              <a:gd name="connsiteX9" fmla="*/ 5036210 w 10061068"/>
              <a:gd name="connsiteY9" fmla="*/ 0 h 1235414"/>
              <a:gd name="connsiteX10" fmla="*/ 5314336 w 10061068"/>
              <a:gd name="connsiteY10" fmla="*/ 0 h 1235414"/>
              <a:gd name="connsiteX11" fmla="*/ 5881939 w 10061068"/>
              <a:gd name="connsiteY11" fmla="*/ 0 h 1235414"/>
              <a:gd name="connsiteX12" fmla="*/ 6353050 w 10061068"/>
              <a:gd name="connsiteY12" fmla="*/ 0 h 1235414"/>
              <a:gd name="connsiteX13" fmla="*/ 6824160 w 10061068"/>
              <a:gd name="connsiteY13" fmla="*/ 0 h 1235414"/>
              <a:gd name="connsiteX14" fmla="*/ 7391764 w 10061068"/>
              <a:gd name="connsiteY14" fmla="*/ 0 h 1235414"/>
              <a:gd name="connsiteX15" fmla="*/ 8055860 w 10061068"/>
              <a:gd name="connsiteY15" fmla="*/ 0 h 1235414"/>
              <a:gd name="connsiteX16" fmla="*/ 8623463 w 10061068"/>
              <a:gd name="connsiteY16" fmla="*/ 0 h 1235414"/>
              <a:gd name="connsiteX17" fmla="*/ 9287559 w 10061068"/>
              <a:gd name="connsiteY17" fmla="*/ 0 h 1235414"/>
              <a:gd name="connsiteX18" fmla="*/ 9855162 w 10061068"/>
              <a:gd name="connsiteY18" fmla="*/ 0 h 1235414"/>
              <a:gd name="connsiteX19" fmla="*/ 10061068 w 10061068"/>
              <a:gd name="connsiteY19" fmla="*/ 205906 h 1235414"/>
              <a:gd name="connsiteX20" fmla="*/ 10061068 w 10061068"/>
              <a:gd name="connsiteY20" fmla="*/ 617707 h 1235414"/>
              <a:gd name="connsiteX21" fmla="*/ 10061068 w 10061068"/>
              <a:gd name="connsiteY21" fmla="*/ 1029508 h 1235414"/>
              <a:gd name="connsiteX22" fmla="*/ 9855162 w 10061068"/>
              <a:gd name="connsiteY22" fmla="*/ 1235414 h 1235414"/>
              <a:gd name="connsiteX23" fmla="*/ 9094574 w 10061068"/>
              <a:gd name="connsiteY23" fmla="*/ 1235414 h 1235414"/>
              <a:gd name="connsiteX24" fmla="*/ 8333985 w 10061068"/>
              <a:gd name="connsiteY24" fmla="*/ 1235414 h 1235414"/>
              <a:gd name="connsiteX25" fmla="*/ 7862874 w 10061068"/>
              <a:gd name="connsiteY25" fmla="*/ 1235414 h 1235414"/>
              <a:gd name="connsiteX26" fmla="*/ 7584749 w 10061068"/>
              <a:gd name="connsiteY26" fmla="*/ 1235414 h 1235414"/>
              <a:gd name="connsiteX27" fmla="*/ 7210131 w 10061068"/>
              <a:gd name="connsiteY27" fmla="*/ 1235414 h 1235414"/>
              <a:gd name="connsiteX28" fmla="*/ 6932005 w 10061068"/>
              <a:gd name="connsiteY28" fmla="*/ 1235414 h 1235414"/>
              <a:gd name="connsiteX29" fmla="*/ 6364402 w 10061068"/>
              <a:gd name="connsiteY29" fmla="*/ 1235414 h 1235414"/>
              <a:gd name="connsiteX30" fmla="*/ 5796798 w 10061068"/>
              <a:gd name="connsiteY30" fmla="*/ 1235414 h 1235414"/>
              <a:gd name="connsiteX31" fmla="*/ 5132703 w 10061068"/>
              <a:gd name="connsiteY31" fmla="*/ 1235414 h 1235414"/>
              <a:gd name="connsiteX32" fmla="*/ 4854577 w 10061068"/>
              <a:gd name="connsiteY32" fmla="*/ 1235414 h 1235414"/>
              <a:gd name="connsiteX33" fmla="*/ 4190481 w 10061068"/>
              <a:gd name="connsiteY33" fmla="*/ 1235414 h 1235414"/>
              <a:gd name="connsiteX34" fmla="*/ 3622878 w 10061068"/>
              <a:gd name="connsiteY34" fmla="*/ 1235414 h 1235414"/>
              <a:gd name="connsiteX35" fmla="*/ 3055275 w 10061068"/>
              <a:gd name="connsiteY35" fmla="*/ 1235414 h 1235414"/>
              <a:gd name="connsiteX36" fmla="*/ 2391179 w 10061068"/>
              <a:gd name="connsiteY36" fmla="*/ 1235414 h 1235414"/>
              <a:gd name="connsiteX37" fmla="*/ 2113053 w 10061068"/>
              <a:gd name="connsiteY37" fmla="*/ 1235414 h 1235414"/>
              <a:gd name="connsiteX38" fmla="*/ 1834927 w 10061068"/>
              <a:gd name="connsiteY38" fmla="*/ 1235414 h 1235414"/>
              <a:gd name="connsiteX39" fmla="*/ 1460309 w 10061068"/>
              <a:gd name="connsiteY39" fmla="*/ 1235414 h 1235414"/>
              <a:gd name="connsiteX40" fmla="*/ 796213 w 10061068"/>
              <a:gd name="connsiteY40" fmla="*/ 1235414 h 1235414"/>
              <a:gd name="connsiteX41" fmla="*/ 205906 w 10061068"/>
              <a:gd name="connsiteY41" fmla="*/ 1235414 h 1235414"/>
              <a:gd name="connsiteX42" fmla="*/ 0 w 10061068"/>
              <a:gd name="connsiteY42" fmla="*/ 1029508 h 1235414"/>
              <a:gd name="connsiteX43" fmla="*/ 0 w 10061068"/>
              <a:gd name="connsiteY43" fmla="*/ 609471 h 1235414"/>
              <a:gd name="connsiteX44" fmla="*/ 0 w 10061068"/>
              <a:gd name="connsiteY44" fmla="*/ 205906 h 123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061068" h="1235414" extrusionOk="0">
                <a:moveTo>
                  <a:pt x="0" y="205906"/>
                </a:moveTo>
                <a:cubicBezTo>
                  <a:pt x="22566" y="97988"/>
                  <a:pt x="71630" y="-14504"/>
                  <a:pt x="205906" y="0"/>
                </a:cubicBezTo>
                <a:cubicBezTo>
                  <a:pt x="292941" y="-44023"/>
                  <a:pt x="457014" y="31907"/>
                  <a:pt x="580524" y="0"/>
                </a:cubicBezTo>
                <a:cubicBezTo>
                  <a:pt x="704034" y="-31907"/>
                  <a:pt x="1048585" y="49418"/>
                  <a:pt x="1244620" y="0"/>
                </a:cubicBezTo>
                <a:cubicBezTo>
                  <a:pt x="1440655" y="-49418"/>
                  <a:pt x="1590447" y="46100"/>
                  <a:pt x="1812223" y="0"/>
                </a:cubicBezTo>
                <a:cubicBezTo>
                  <a:pt x="2033999" y="-46100"/>
                  <a:pt x="2015701" y="44861"/>
                  <a:pt x="2186841" y="0"/>
                </a:cubicBezTo>
                <a:cubicBezTo>
                  <a:pt x="2357981" y="-44861"/>
                  <a:pt x="2509925" y="16741"/>
                  <a:pt x="2754445" y="0"/>
                </a:cubicBezTo>
                <a:cubicBezTo>
                  <a:pt x="2998965" y="-16741"/>
                  <a:pt x="3214072" y="957"/>
                  <a:pt x="3515033" y="0"/>
                </a:cubicBezTo>
                <a:cubicBezTo>
                  <a:pt x="3815994" y="-957"/>
                  <a:pt x="3979604" y="72398"/>
                  <a:pt x="4275622" y="0"/>
                </a:cubicBezTo>
                <a:cubicBezTo>
                  <a:pt x="4571640" y="-72398"/>
                  <a:pt x="4661614" y="66894"/>
                  <a:pt x="5036210" y="0"/>
                </a:cubicBezTo>
                <a:cubicBezTo>
                  <a:pt x="5410806" y="-66894"/>
                  <a:pt x="5189079" y="15292"/>
                  <a:pt x="5314336" y="0"/>
                </a:cubicBezTo>
                <a:cubicBezTo>
                  <a:pt x="5439593" y="-15292"/>
                  <a:pt x="5654179" y="34072"/>
                  <a:pt x="5881939" y="0"/>
                </a:cubicBezTo>
                <a:cubicBezTo>
                  <a:pt x="6109699" y="-34072"/>
                  <a:pt x="6127154" y="9182"/>
                  <a:pt x="6353050" y="0"/>
                </a:cubicBezTo>
                <a:cubicBezTo>
                  <a:pt x="6578946" y="-9182"/>
                  <a:pt x="6689951" y="38284"/>
                  <a:pt x="6824160" y="0"/>
                </a:cubicBezTo>
                <a:cubicBezTo>
                  <a:pt x="6958369" y="-38284"/>
                  <a:pt x="7163005" y="37909"/>
                  <a:pt x="7391764" y="0"/>
                </a:cubicBezTo>
                <a:cubicBezTo>
                  <a:pt x="7620523" y="-37909"/>
                  <a:pt x="7786047" y="63303"/>
                  <a:pt x="8055860" y="0"/>
                </a:cubicBezTo>
                <a:cubicBezTo>
                  <a:pt x="8325673" y="-63303"/>
                  <a:pt x="8432141" y="27049"/>
                  <a:pt x="8623463" y="0"/>
                </a:cubicBezTo>
                <a:cubicBezTo>
                  <a:pt x="8814785" y="-27049"/>
                  <a:pt x="8979590" y="46278"/>
                  <a:pt x="9287559" y="0"/>
                </a:cubicBezTo>
                <a:cubicBezTo>
                  <a:pt x="9595528" y="-46278"/>
                  <a:pt x="9617766" y="20617"/>
                  <a:pt x="9855162" y="0"/>
                </a:cubicBezTo>
                <a:cubicBezTo>
                  <a:pt x="9966572" y="3139"/>
                  <a:pt x="10032643" y="100579"/>
                  <a:pt x="10061068" y="205906"/>
                </a:cubicBezTo>
                <a:cubicBezTo>
                  <a:pt x="10097953" y="380210"/>
                  <a:pt x="10013073" y="507052"/>
                  <a:pt x="10061068" y="617707"/>
                </a:cubicBezTo>
                <a:cubicBezTo>
                  <a:pt x="10109063" y="728362"/>
                  <a:pt x="10019852" y="840476"/>
                  <a:pt x="10061068" y="1029508"/>
                </a:cubicBezTo>
                <a:cubicBezTo>
                  <a:pt x="10062114" y="1164765"/>
                  <a:pt x="9967674" y="1256852"/>
                  <a:pt x="9855162" y="1235414"/>
                </a:cubicBezTo>
                <a:cubicBezTo>
                  <a:pt x="9619243" y="1300898"/>
                  <a:pt x="9442723" y="1231231"/>
                  <a:pt x="9094574" y="1235414"/>
                </a:cubicBezTo>
                <a:cubicBezTo>
                  <a:pt x="8746425" y="1239597"/>
                  <a:pt x="8628139" y="1226201"/>
                  <a:pt x="8333985" y="1235414"/>
                </a:cubicBezTo>
                <a:cubicBezTo>
                  <a:pt x="8039831" y="1244627"/>
                  <a:pt x="8030884" y="1180321"/>
                  <a:pt x="7862874" y="1235414"/>
                </a:cubicBezTo>
                <a:cubicBezTo>
                  <a:pt x="7694864" y="1290507"/>
                  <a:pt x="7716910" y="1214050"/>
                  <a:pt x="7584749" y="1235414"/>
                </a:cubicBezTo>
                <a:cubicBezTo>
                  <a:pt x="7452589" y="1256778"/>
                  <a:pt x="7341740" y="1221326"/>
                  <a:pt x="7210131" y="1235414"/>
                </a:cubicBezTo>
                <a:cubicBezTo>
                  <a:pt x="7078522" y="1249502"/>
                  <a:pt x="7062397" y="1224579"/>
                  <a:pt x="6932005" y="1235414"/>
                </a:cubicBezTo>
                <a:cubicBezTo>
                  <a:pt x="6801613" y="1246249"/>
                  <a:pt x="6486700" y="1175352"/>
                  <a:pt x="6364402" y="1235414"/>
                </a:cubicBezTo>
                <a:cubicBezTo>
                  <a:pt x="6242104" y="1295476"/>
                  <a:pt x="5995666" y="1232894"/>
                  <a:pt x="5796798" y="1235414"/>
                </a:cubicBezTo>
                <a:cubicBezTo>
                  <a:pt x="5597930" y="1237934"/>
                  <a:pt x="5459682" y="1208572"/>
                  <a:pt x="5132703" y="1235414"/>
                </a:cubicBezTo>
                <a:cubicBezTo>
                  <a:pt x="4805725" y="1262256"/>
                  <a:pt x="4976176" y="1202365"/>
                  <a:pt x="4854577" y="1235414"/>
                </a:cubicBezTo>
                <a:cubicBezTo>
                  <a:pt x="4732978" y="1268463"/>
                  <a:pt x="4403888" y="1195570"/>
                  <a:pt x="4190481" y="1235414"/>
                </a:cubicBezTo>
                <a:cubicBezTo>
                  <a:pt x="3977074" y="1275258"/>
                  <a:pt x="3790628" y="1221480"/>
                  <a:pt x="3622878" y="1235414"/>
                </a:cubicBezTo>
                <a:cubicBezTo>
                  <a:pt x="3455128" y="1249348"/>
                  <a:pt x="3243834" y="1202086"/>
                  <a:pt x="3055275" y="1235414"/>
                </a:cubicBezTo>
                <a:cubicBezTo>
                  <a:pt x="2866716" y="1268742"/>
                  <a:pt x="2671556" y="1186708"/>
                  <a:pt x="2391179" y="1235414"/>
                </a:cubicBezTo>
                <a:cubicBezTo>
                  <a:pt x="2110802" y="1284120"/>
                  <a:pt x="2192539" y="1227650"/>
                  <a:pt x="2113053" y="1235414"/>
                </a:cubicBezTo>
                <a:cubicBezTo>
                  <a:pt x="2033567" y="1243178"/>
                  <a:pt x="1952430" y="1203585"/>
                  <a:pt x="1834927" y="1235414"/>
                </a:cubicBezTo>
                <a:cubicBezTo>
                  <a:pt x="1717424" y="1267243"/>
                  <a:pt x="1631074" y="1217627"/>
                  <a:pt x="1460309" y="1235414"/>
                </a:cubicBezTo>
                <a:cubicBezTo>
                  <a:pt x="1289544" y="1253201"/>
                  <a:pt x="976997" y="1158917"/>
                  <a:pt x="796213" y="1235414"/>
                </a:cubicBezTo>
                <a:cubicBezTo>
                  <a:pt x="615429" y="1311911"/>
                  <a:pt x="495989" y="1169914"/>
                  <a:pt x="205906" y="1235414"/>
                </a:cubicBezTo>
                <a:cubicBezTo>
                  <a:pt x="108936" y="1233143"/>
                  <a:pt x="-16690" y="1128376"/>
                  <a:pt x="0" y="1029508"/>
                </a:cubicBezTo>
                <a:cubicBezTo>
                  <a:pt x="-5221" y="875054"/>
                  <a:pt x="5014" y="787554"/>
                  <a:pt x="0" y="609471"/>
                </a:cubicBezTo>
                <a:cubicBezTo>
                  <a:pt x="-5014" y="431388"/>
                  <a:pt x="16775" y="289931"/>
                  <a:pt x="0" y="205906"/>
                </a:cubicBezTo>
                <a:close/>
              </a:path>
            </a:pathLst>
          </a:custGeom>
          <a:noFill/>
          <a:ln>
            <a:solidFill>
              <a:schemeClr val="accent6">
                <a:lumMod val="75000"/>
              </a:schemeClr>
            </a:solidFill>
            <a:extLst>
              <a:ext uri="{C807C97D-BFC1-408E-A445-0C87EB9F89A2}">
                <ask:lineSketchStyleProps xmlns:ask="http://schemas.microsoft.com/office/drawing/2018/sketchyshapes" sd="502663656">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uk-UA"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9062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47B5F3CB-DA85-A5D6-6130-3D46DF1CBBA3}"/>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F9E05998-292B-1834-1C35-85AD6DF5EA5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52BBF8FB-0B03-9A9E-673A-15F5ED2D0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1312C083-2114-940E-AE53-3BCF18C3A1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pic>
        <p:nvPicPr>
          <p:cNvPr id="11" name="Рисунок 10">
            <a:extLst>
              <a:ext uri="{FF2B5EF4-FFF2-40B4-BE49-F238E27FC236}">
                <a16:creationId xmlns:a16="http://schemas.microsoft.com/office/drawing/2014/main" id="{9A0E96F6-E98D-93BD-9984-735EBC060B7A}"/>
              </a:ext>
            </a:extLst>
          </p:cNvPr>
          <p:cNvPicPr>
            <a:picLocks noChangeAspect="1"/>
          </p:cNvPicPr>
          <p:nvPr/>
        </p:nvPicPr>
        <p:blipFill rotWithShape="1">
          <a:blip r:embed="rId5"/>
          <a:srcRect l="645" t="41850" r="-645" b="26491"/>
          <a:stretch/>
        </p:blipFill>
        <p:spPr>
          <a:xfrm>
            <a:off x="0" y="3110858"/>
            <a:ext cx="12192000" cy="3859820"/>
          </a:xfrm>
          <a:prstGeom prst="rect">
            <a:avLst/>
          </a:prstGeom>
        </p:spPr>
      </p:pic>
      <p:sp>
        <p:nvSpPr>
          <p:cNvPr id="12" name="Прямоугольник 11">
            <a:extLst>
              <a:ext uri="{FF2B5EF4-FFF2-40B4-BE49-F238E27FC236}">
                <a16:creationId xmlns:a16="http://schemas.microsoft.com/office/drawing/2014/main" id="{736829C5-9B8F-BE38-31F7-31F359C351D4}"/>
              </a:ext>
            </a:extLst>
          </p:cNvPr>
          <p:cNvSpPr/>
          <p:nvPr/>
        </p:nvSpPr>
        <p:spPr>
          <a:xfrm rot="10800000">
            <a:off x="0" y="3110859"/>
            <a:ext cx="12192000" cy="3859819"/>
          </a:xfrm>
          <a:prstGeom prst="rect">
            <a:avLst/>
          </a:prstGeom>
          <a:gradFill flip="none" rotWithShape="1">
            <a:gsLst>
              <a:gs pos="46000">
                <a:srgbClr val="FFFFFF">
                  <a:alpha val="74000"/>
                </a:srgbClr>
              </a:gs>
              <a:gs pos="0">
                <a:schemeClr val="bg1"/>
              </a:gs>
              <a:gs pos="100000">
                <a:schemeClr val="bg1">
                  <a:alpha val="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7" name="Заголовок 14">
            <a:extLst>
              <a:ext uri="{FF2B5EF4-FFF2-40B4-BE49-F238E27FC236}">
                <a16:creationId xmlns:a16="http://schemas.microsoft.com/office/drawing/2014/main" id="{333004CF-9F8C-9EB1-EA59-D62D428E385F}"/>
              </a:ext>
            </a:extLst>
          </p:cNvPr>
          <p:cNvSpPr txBox="1">
            <a:spLocks/>
          </p:cNvSpPr>
          <p:nvPr/>
        </p:nvSpPr>
        <p:spPr>
          <a:xfrm>
            <a:off x="0" y="1486392"/>
            <a:ext cx="12034684" cy="28678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Законом України № 2698-ІХ </a:t>
            </a:r>
            <a:r>
              <a:rPr lang="ru-RU" sz="3600" dirty="0" err="1">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від</a:t>
            </a:r>
            <a: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 19.10.2022</a:t>
            </a:r>
            <a:endParaRPr lang="ru-RU" sz="11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endParaRPr>
          </a:p>
          <a:p>
            <a:endParaRPr lang="ru-RU"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endParaRPr>
          </a:p>
          <a:p>
            <a:pPr algn="ctr"/>
            <a:r>
              <a:rPr lang="en-US" sz="3200" dirty="0">
                <a:solidFill>
                  <a:schemeClr val="accent6">
                    <a:lumMod val="50000"/>
                  </a:schemeClr>
                </a:solidFill>
                <a:latin typeface="Open Sans" pitchFamily="2" charset="0"/>
                <a:ea typeface="Open Sans" pitchFamily="2" charset="0"/>
                <a:cs typeface="Open Sans" pitchFamily="2" charset="0"/>
              </a:rPr>
              <a:t>8. </a:t>
            </a:r>
            <a:r>
              <a:rPr lang="uk-UA" sz="3200" dirty="0">
                <a:solidFill>
                  <a:schemeClr val="accent6">
                    <a:lumMod val="50000"/>
                  </a:schemeClr>
                </a:solidFill>
                <a:latin typeface="Open Sans" pitchFamily="2" charset="0"/>
                <a:ea typeface="Open Sans" pitchFamily="2" charset="0"/>
                <a:cs typeface="Open Sans" pitchFamily="2" charset="0"/>
              </a:rPr>
              <a:t>Оновлено</a:t>
            </a:r>
            <a:r>
              <a:rPr lang="ru-RU" sz="3200" dirty="0">
                <a:solidFill>
                  <a:schemeClr val="accent6">
                    <a:lumMod val="50000"/>
                  </a:schemeClr>
                </a:solidFill>
                <a:latin typeface="Open Sans" pitchFamily="2" charset="0"/>
                <a:ea typeface="Open Sans" pitchFamily="2" charset="0"/>
                <a:cs typeface="Open Sans" pitchFamily="2" charset="0"/>
              </a:rPr>
              <a:t> </a:t>
            </a:r>
            <a:r>
              <a:rPr lang="ru-RU" sz="3200" dirty="0" err="1">
                <a:solidFill>
                  <a:schemeClr val="accent6">
                    <a:lumMod val="50000"/>
                  </a:schemeClr>
                </a:solidFill>
                <a:latin typeface="Open Sans" pitchFamily="2" charset="0"/>
                <a:ea typeface="Open Sans" pitchFamily="2" charset="0"/>
                <a:cs typeface="Open Sans" pitchFamily="2" charset="0"/>
              </a:rPr>
              <a:t>зміст</a:t>
            </a:r>
            <a:r>
              <a:rPr lang="ru-RU" sz="3200" dirty="0">
                <a:solidFill>
                  <a:schemeClr val="accent6">
                    <a:lumMod val="50000"/>
                  </a:schemeClr>
                </a:solidFill>
                <a:latin typeface="Open Sans" pitchFamily="2" charset="0"/>
                <a:ea typeface="Open Sans" pitchFamily="2" charset="0"/>
                <a:cs typeface="Open Sans" pitchFamily="2" charset="0"/>
              </a:rPr>
              <a:t>, </a:t>
            </a:r>
            <a:r>
              <a:rPr lang="uk-UA" sz="3200" dirty="0">
                <a:solidFill>
                  <a:schemeClr val="accent6">
                    <a:lumMod val="50000"/>
                  </a:schemeClr>
                </a:solidFill>
                <a:latin typeface="Open Sans" pitchFamily="2" charset="0"/>
                <a:ea typeface="Open Sans" pitchFamily="2" charset="0"/>
                <a:cs typeface="Open Sans" pitchFamily="2" charset="0"/>
              </a:rPr>
              <a:t>склад та порядок ведення </a:t>
            </a:r>
          </a:p>
          <a:p>
            <a:pPr algn="ctr"/>
            <a:r>
              <a:rPr lang="uk-UA" sz="3200" dirty="0">
                <a:solidFill>
                  <a:schemeClr val="accent6">
                    <a:lumMod val="50000"/>
                  </a:schemeClr>
                </a:solidFill>
                <a:latin typeface="Open Sans" pitchFamily="2" charset="0"/>
                <a:ea typeface="Open Sans" pitchFamily="2" charset="0"/>
                <a:cs typeface="Open Sans" pitchFamily="2" charset="0"/>
              </a:rPr>
              <a:t>Державного </a:t>
            </a:r>
            <a:r>
              <a:rPr lang="uk-UA" sz="3200" dirty="0" err="1">
                <a:solidFill>
                  <a:schemeClr val="accent6">
                    <a:lumMod val="50000"/>
                  </a:schemeClr>
                </a:solidFill>
                <a:latin typeface="Open Sans" pitchFamily="2" charset="0"/>
                <a:ea typeface="Open Sans" pitchFamily="2" charset="0"/>
                <a:cs typeface="Open Sans" pitchFamily="2" charset="0"/>
              </a:rPr>
              <a:t>картографо</a:t>
            </a:r>
            <a:r>
              <a:rPr lang="uk-UA" sz="3200" dirty="0">
                <a:solidFill>
                  <a:schemeClr val="accent6">
                    <a:lumMod val="50000"/>
                  </a:schemeClr>
                </a:solidFill>
                <a:latin typeface="Open Sans" pitchFamily="2" charset="0"/>
                <a:ea typeface="Open Sans" pitchFamily="2" charset="0"/>
                <a:cs typeface="Open Sans" pitchFamily="2" charset="0"/>
              </a:rPr>
              <a:t>-геодезичного фонду України</a:t>
            </a:r>
            <a:endParaRPr lang="ru-RU" sz="3200" dirty="0">
              <a:solidFill>
                <a:schemeClr val="accent6">
                  <a:lumMod val="50000"/>
                </a:schemeClr>
              </a:solidFill>
              <a:latin typeface="Open Sans" pitchFamily="2" charset="0"/>
              <a:ea typeface="Open Sans" pitchFamily="2" charset="0"/>
              <a:cs typeface="Open Sans" pitchFamily="2" charset="0"/>
            </a:endParaRPr>
          </a:p>
          <a:p>
            <a:pPr algn="ctr"/>
            <a:endParaRPr lang="ru-RU"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endParaRPr>
          </a:p>
          <a:p>
            <a:pPr algn="ctr"/>
            <a:r>
              <a:rPr lang="ru-RU"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t> </a:t>
            </a:r>
            <a:endParaRPr lang="uk-UA" sz="3600" i="1" u="sng"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endParaRPr>
          </a:p>
        </p:txBody>
      </p:sp>
    </p:spTree>
    <p:extLst>
      <p:ext uri="{BB962C8B-B14F-4D97-AF65-F5344CB8AC3E}">
        <p14:creationId xmlns:p14="http://schemas.microsoft.com/office/powerpoint/2010/main" val="708514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77C13C95-DF93-E30C-5CE0-1A33EB2AF0E7}"/>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7B415F10-552F-B173-AD22-85F4BC71E95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49B7EC73-A548-9145-F701-CCF69A5A8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B046BF7F-FBF6-FA76-4EFF-2B959946CCF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6" name="Объект 15">
            <a:extLst>
              <a:ext uri="{FF2B5EF4-FFF2-40B4-BE49-F238E27FC236}">
                <a16:creationId xmlns:a16="http://schemas.microsoft.com/office/drawing/2014/main" id="{301EA343-A779-3AA6-DDD2-E039F5C6DE78}"/>
              </a:ext>
            </a:extLst>
          </p:cNvPr>
          <p:cNvSpPr>
            <a:spLocks noGrp="1"/>
          </p:cNvSpPr>
          <p:nvPr>
            <p:ph idx="1"/>
          </p:nvPr>
        </p:nvSpPr>
        <p:spPr>
          <a:xfrm>
            <a:off x="4480559" y="2650759"/>
            <a:ext cx="7071361" cy="2651338"/>
          </a:xfrm>
        </p:spPr>
        <p:txBody>
          <a:bodyPr>
            <a:normAutofit fontScale="92500" lnSpcReduction="20000"/>
          </a:bodyPr>
          <a:lstStyle/>
          <a:p>
            <a:pPr marL="0" indent="0">
              <a:lnSpc>
                <a:spcPct val="120000"/>
              </a:lnSpc>
              <a:buNone/>
            </a:pPr>
            <a:r>
              <a:rPr lang="uk-UA" sz="2400" b="0" i="0" u="sng" dirty="0" err="1">
                <a:solidFill>
                  <a:srgbClr val="333333"/>
                </a:solidFill>
                <a:effectLst/>
                <a:latin typeface="Monserat"/>
              </a:rPr>
              <a:t>Картографо</a:t>
            </a:r>
            <a:r>
              <a:rPr lang="uk-UA" sz="2400" b="0" i="0" u="sng" dirty="0">
                <a:solidFill>
                  <a:srgbClr val="333333"/>
                </a:solidFill>
                <a:effectLst/>
                <a:latin typeface="Monserat"/>
              </a:rPr>
              <a:t>-геодезичний фонд України становлять</a:t>
            </a:r>
            <a:r>
              <a:rPr lang="uk-UA" sz="2400" b="0" i="0" dirty="0">
                <a:solidFill>
                  <a:srgbClr val="333333"/>
                </a:solidFill>
                <a:effectLst/>
                <a:latin typeface="Monserat"/>
              </a:rPr>
              <a:t> геодезичні, топографічні, картографічні, гідрографічні матеріали і дані, отримані за результатами здійснення топографо-геодезичної і картографічної діяльності, а також матеріали і дані дистанційного зондування Землі, що знаходяться, зберігаються і використовуються на території України.</a:t>
            </a:r>
            <a:endParaRPr lang="ru-RU" sz="2400" b="0" i="0" dirty="0">
              <a:solidFill>
                <a:srgbClr val="333333"/>
              </a:solidFill>
              <a:effectLst/>
              <a:latin typeface="Monserat"/>
            </a:endParaRPr>
          </a:p>
        </p:txBody>
      </p:sp>
      <p:pic>
        <p:nvPicPr>
          <p:cNvPr id="11" name="Рисунок 10">
            <a:extLst>
              <a:ext uri="{FF2B5EF4-FFF2-40B4-BE49-F238E27FC236}">
                <a16:creationId xmlns:a16="http://schemas.microsoft.com/office/drawing/2014/main" id="{081BFDBE-ACD0-BB92-7076-321E7A3A67E8}"/>
              </a:ext>
            </a:extLst>
          </p:cNvPr>
          <p:cNvPicPr>
            <a:picLocks noChangeAspect="1"/>
          </p:cNvPicPr>
          <p:nvPr/>
        </p:nvPicPr>
        <p:blipFill>
          <a:blip r:embed="rId5"/>
          <a:stretch>
            <a:fillRect/>
          </a:stretch>
        </p:blipFill>
        <p:spPr>
          <a:xfrm>
            <a:off x="435854" y="3118647"/>
            <a:ext cx="3741388" cy="1715563"/>
          </a:xfrm>
          <a:prstGeom prst="roundRect">
            <a:avLst>
              <a:gd name="adj" fmla="val 8594"/>
            </a:avLst>
          </a:prstGeom>
          <a:solidFill>
            <a:srgbClr val="FFFFFF">
              <a:shade val="85000"/>
            </a:srgbClr>
          </a:solidFill>
          <a:ln>
            <a:noFill/>
          </a:ln>
          <a:effectLst>
            <a:outerShdw blurRad="50800" dist="38100" dir="8100000" algn="tr" rotWithShape="0">
              <a:prstClr val="black">
                <a:alpha val="40000"/>
              </a:prstClr>
            </a:outerShdw>
          </a:effectLst>
        </p:spPr>
      </p:pic>
      <p:sp>
        <p:nvSpPr>
          <p:cNvPr id="12" name="Заголовок 14">
            <a:extLst>
              <a:ext uri="{FF2B5EF4-FFF2-40B4-BE49-F238E27FC236}">
                <a16:creationId xmlns:a16="http://schemas.microsoft.com/office/drawing/2014/main" id="{4D9669BB-15FE-4E0E-1D3F-3465FB120E27}"/>
              </a:ext>
            </a:extLst>
          </p:cNvPr>
          <p:cNvSpPr>
            <a:spLocks noGrp="1"/>
          </p:cNvSpPr>
          <p:nvPr>
            <p:ph type="title"/>
          </p:nvPr>
        </p:nvSpPr>
        <p:spPr>
          <a:xfrm>
            <a:off x="330792" y="1718793"/>
            <a:ext cx="11697921" cy="735631"/>
          </a:xfrm>
        </p:spPr>
        <p:txBody>
          <a:bodyPr>
            <a:noAutofit/>
          </a:bodyPr>
          <a:lstStyle/>
          <a:p>
            <a:pPr algn="ct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Державний </a:t>
            </a:r>
            <a:r>
              <a:rPr lang="uk-UA" sz="3200" dirty="0" err="1">
                <a:solidFill>
                  <a:srgbClr val="002E6C"/>
                </a:solidFill>
                <a:latin typeface="Arial" panose="020B0604020202020204" pitchFamily="34" charset="0"/>
                <a:ea typeface="Open Sans SemiBold" panose="020B0604020202020204" pitchFamily="34" charset="0"/>
                <a:cs typeface="Arial" panose="020B0604020202020204" pitchFamily="34" charset="0"/>
              </a:rPr>
              <a:t>картографо</a:t>
            </a: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-геодезичного фонд України</a:t>
            </a:r>
            <a:endParaRPr lang="ru-RU" sz="3200" dirty="0">
              <a:solidFill>
                <a:srgbClr val="002E6C"/>
              </a:solidFill>
              <a:latin typeface="Arial" panose="020B0604020202020204" pitchFamily="34" charset="0"/>
              <a:ea typeface="Open Sans SemiBold"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02E0828-D95F-A07C-326D-79762A5F7886}"/>
              </a:ext>
            </a:extLst>
          </p:cNvPr>
          <p:cNvSpPr txBox="1"/>
          <p:nvPr/>
        </p:nvSpPr>
        <p:spPr>
          <a:xfrm>
            <a:off x="157316" y="5877469"/>
            <a:ext cx="11697921" cy="830997"/>
          </a:xfrm>
          <a:prstGeom prst="rect">
            <a:avLst/>
          </a:prstGeom>
          <a:noFill/>
        </p:spPr>
        <p:txBody>
          <a:bodyPr wrap="square">
            <a:spAutoFit/>
          </a:bodyPr>
          <a:lstStyle/>
          <a:p>
            <a:r>
              <a:rPr lang="uk-UA" sz="2400" i="1" dirty="0">
                <a:latin typeface="Times New Roman" panose="02020603050405020304" pitchFamily="18" charset="0"/>
                <a:cs typeface="Times New Roman" panose="02020603050405020304" pitchFamily="18" charset="0"/>
              </a:rPr>
              <a:t>Зміни внесені до Закону України: «Про топографо-геодезичну і картографічну діяльність» вступають в дію з </a:t>
            </a:r>
            <a:r>
              <a:rPr lang="uk-UA" sz="2400" b="1" i="1" dirty="0">
                <a:latin typeface="Times New Roman" panose="02020603050405020304" pitchFamily="18" charset="0"/>
                <a:cs typeface="Times New Roman" panose="02020603050405020304" pitchFamily="18" charset="0"/>
              </a:rPr>
              <a:t>18.05.2023</a:t>
            </a:r>
          </a:p>
        </p:txBody>
      </p:sp>
      <p:sp>
        <p:nvSpPr>
          <p:cNvPr id="6" name="Прямоугольник: скругленные углы 5">
            <a:extLst>
              <a:ext uri="{FF2B5EF4-FFF2-40B4-BE49-F238E27FC236}">
                <a16:creationId xmlns:a16="http://schemas.microsoft.com/office/drawing/2014/main" id="{7C53B9C7-F87B-787E-671C-D3A6AC74F4F5}"/>
              </a:ext>
            </a:extLst>
          </p:cNvPr>
          <p:cNvSpPr/>
          <p:nvPr/>
        </p:nvSpPr>
        <p:spPr>
          <a:xfrm>
            <a:off x="157316" y="2406300"/>
            <a:ext cx="11697921" cy="3181699"/>
          </a:xfrm>
          <a:custGeom>
            <a:avLst/>
            <a:gdLst>
              <a:gd name="connsiteX0" fmla="*/ 0 w 11697921"/>
              <a:gd name="connsiteY0" fmla="*/ 530294 h 3181699"/>
              <a:gd name="connsiteX1" fmla="*/ 530294 w 11697921"/>
              <a:gd name="connsiteY1" fmla="*/ 0 h 3181699"/>
              <a:gd name="connsiteX2" fmla="*/ 11167627 w 11697921"/>
              <a:gd name="connsiteY2" fmla="*/ 0 h 3181699"/>
              <a:gd name="connsiteX3" fmla="*/ 11697921 w 11697921"/>
              <a:gd name="connsiteY3" fmla="*/ 530294 h 3181699"/>
              <a:gd name="connsiteX4" fmla="*/ 11697921 w 11697921"/>
              <a:gd name="connsiteY4" fmla="*/ 2651405 h 3181699"/>
              <a:gd name="connsiteX5" fmla="*/ 11167627 w 11697921"/>
              <a:gd name="connsiteY5" fmla="*/ 3181699 h 3181699"/>
              <a:gd name="connsiteX6" fmla="*/ 530294 w 11697921"/>
              <a:gd name="connsiteY6" fmla="*/ 3181699 h 3181699"/>
              <a:gd name="connsiteX7" fmla="*/ 0 w 11697921"/>
              <a:gd name="connsiteY7" fmla="*/ 2651405 h 3181699"/>
              <a:gd name="connsiteX8" fmla="*/ 0 w 11697921"/>
              <a:gd name="connsiteY8" fmla="*/ 530294 h 318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7921" h="3181699" extrusionOk="0">
                <a:moveTo>
                  <a:pt x="0" y="530294"/>
                </a:moveTo>
                <a:cubicBezTo>
                  <a:pt x="-18950" y="270668"/>
                  <a:pt x="216798" y="-8516"/>
                  <a:pt x="530294" y="0"/>
                </a:cubicBezTo>
                <a:cubicBezTo>
                  <a:pt x="4878199" y="-60713"/>
                  <a:pt x="8437696" y="61072"/>
                  <a:pt x="11167627" y="0"/>
                </a:cubicBezTo>
                <a:cubicBezTo>
                  <a:pt x="11453180" y="2447"/>
                  <a:pt x="11695315" y="240503"/>
                  <a:pt x="11697921" y="530294"/>
                </a:cubicBezTo>
                <a:cubicBezTo>
                  <a:pt x="11722373" y="1317982"/>
                  <a:pt x="11765584" y="2425470"/>
                  <a:pt x="11697921" y="2651405"/>
                </a:cubicBezTo>
                <a:cubicBezTo>
                  <a:pt x="11700902" y="2941445"/>
                  <a:pt x="11511192" y="3185044"/>
                  <a:pt x="11167627" y="3181699"/>
                </a:cubicBezTo>
                <a:cubicBezTo>
                  <a:pt x="9776661" y="3107928"/>
                  <a:pt x="2118150" y="3025816"/>
                  <a:pt x="530294" y="3181699"/>
                </a:cubicBezTo>
                <a:cubicBezTo>
                  <a:pt x="256052" y="3184401"/>
                  <a:pt x="-7230" y="2940978"/>
                  <a:pt x="0" y="2651405"/>
                </a:cubicBezTo>
                <a:cubicBezTo>
                  <a:pt x="152408" y="1887921"/>
                  <a:pt x="73868" y="790828"/>
                  <a:pt x="0" y="530294"/>
                </a:cubicBezTo>
                <a:close/>
              </a:path>
            </a:pathLst>
          </a:custGeom>
          <a:noFill/>
          <a:ln w="28575">
            <a:solidFill>
              <a:schemeClr val="bg1">
                <a:lumMod val="50000"/>
              </a:schemeClr>
            </a:solidFill>
            <a:prstDash val="dash"/>
            <a:extLst>
              <a:ext uri="{C807C97D-BFC1-408E-A445-0C87EB9F89A2}">
                <ask:lineSketchStyleProp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363661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77C13C95-DF93-E30C-5CE0-1A33EB2AF0E7}"/>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7B415F10-552F-B173-AD22-85F4BC71E95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49B7EC73-A548-9145-F701-CCF69A5A8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B046BF7F-FBF6-FA76-4EFF-2B959946CCF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2" name="Заголовок 14">
            <a:extLst>
              <a:ext uri="{FF2B5EF4-FFF2-40B4-BE49-F238E27FC236}">
                <a16:creationId xmlns:a16="http://schemas.microsoft.com/office/drawing/2014/main" id="{4D9669BB-15FE-4E0E-1D3F-3465FB120E27}"/>
              </a:ext>
            </a:extLst>
          </p:cNvPr>
          <p:cNvSpPr>
            <a:spLocks noGrp="1"/>
          </p:cNvSpPr>
          <p:nvPr>
            <p:ph type="title"/>
          </p:nvPr>
        </p:nvSpPr>
        <p:spPr>
          <a:xfrm>
            <a:off x="330792" y="1718793"/>
            <a:ext cx="11697921" cy="735631"/>
          </a:xfrm>
        </p:spPr>
        <p:txBody>
          <a:bodyPr>
            <a:noAutofit/>
          </a:bodyPr>
          <a:lstStyle/>
          <a:p>
            <a:pPr algn="ct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Державний </a:t>
            </a:r>
            <a:r>
              <a:rPr lang="uk-UA" sz="3200" dirty="0" err="1">
                <a:solidFill>
                  <a:srgbClr val="002E6C"/>
                </a:solidFill>
                <a:latin typeface="Arial" panose="020B0604020202020204" pitchFamily="34" charset="0"/>
                <a:ea typeface="Open Sans SemiBold" panose="020B0604020202020204" pitchFamily="34" charset="0"/>
                <a:cs typeface="Arial" panose="020B0604020202020204" pitchFamily="34" charset="0"/>
              </a:rPr>
              <a:t>картографо</a:t>
            </a: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-геодезичного фонд України  </a:t>
            </a:r>
            <a:endParaRPr lang="ru-RU" sz="3200" dirty="0">
              <a:solidFill>
                <a:srgbClr val="002E6C"/>
              </a:solidFill>
              <a:latin typeface="Arial" panose="020B0604020202020204" pitchFamily="34" charset="0"/>
              <a:ea typeface="Open Sans SemiBold" panose="020B060402020202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id="{155884A7-7C64-EF19-C375-46C434DB3D2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a:xfrm>
            <a:off x="371001" y="2469449"/>
            <a:ext cx="6412453" cy="1163236"/>
          </a:xfrm>
          <a:prstGeom prst="rect">
            <a:avLst/>
          </a:prstGeom>
        </p:spPr>
      </p:pic>
      <p:sp>
        <p:nvSpPr>
          <p:cNvPr id="13" name="Прямоугольник 12">
            <a:extLst>
              <a:ext uri="{FF2B5EF4-FFF2-40B4-BE49-F238E27FC236}">
                <a16:creationId xmlns:a16="http://schemas.microsoft.com/office/drawing/2014/main" id="{D6A68E16-AB49-E44B-8589-747B4C8CACC0}"/>
              </a:ext>
            </a:extLst>
          </p:cNvPr>
          <p:cNvSpPr/>
          <p:nvPr/>
        </p:nvSpPr>
        <p:spPr>
          <a:xfrm>
            <a:off x="3011606" y="3321045"/>
            <a:ext cx="2481943" cy="374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TextBox 6">
            <a:extLst>
              <a:ext uri="{FF2B5EF4-FFF2-40B4-BE49-F238E27FC236}">
                <a16:creationId xmlns:a16="http://schemas.microsoft.com/office/drawing/2014/main" id="{B3E82E00-317A-FB4C-D3D0-B44E6BDA6BCD}"/>
              </a:ext>
            </a:extLst>
          </p:cNvPr>
          <p:cNvSpPr txBox="1"/>
          <p:nvPr/>
        </p:nvSpPr>
        <p:spPr>
          <a:xfrm>
            <a:off x="300375" y="3632685"/>
            <a:ext cx="6821779" cy="2942537"/>
          </a:xfrm>
          <a:prstGeom prst="rect">
            <a:avLst/>
          </a:prstGeom>
          <a:noFill/>
        </p:spPr>
        <p:txBody>
          <a:bodyPr wrap="square">
            <a:spAutoFit/>
          </a:bodyPr>
          <a:lstStyle/>
          <a:p>
            <a:pPr>
              <a:lnSpc>
                <a:spcPct val="130000"/>
              </a:lnSpc>
              <a:spcBef>
                <a:spcPts val="1200"/>
              </a:spcBef>
            </a:pPr>
            <a:r>
              <a:rPr lang="uk-UA" b="1" i="0" dirty="0">
                <a:solidFill>
                  <a:srgbClr val="333333"/>
                </a:solidFill>
                <a:effectLst/>
                <a:latin typeface="Times New Roman" panose="02020603050405020304" pitchFamily="18" charset="0"/>
              </a:rPr>
              <a:t>Національна інфраструктура </a:t>
            </a:r>
            <a:r>
              <a:rPr lang="uk-UA" b="1" i="0" dirty="0" err="1">
                <a:solidFill>
                  <a:srgbClr val="333333"/>
                </a:solidFill>
                <a:effectLst/>
                <a:latin typeface="Times New Roman" panose="02020603050405020304" pitchFamily="18" charset="0"/>
              </a:rPr>
              <a:t>геопросторових</a:t>
            </a:r>
            <a:r>
              <a:rPr lang="uk-UA" b="1" i="0" dirty="0">
                <a:solidFill>
                  <a:srgbClr val="333333"/>
                </a:solidFill>
                <a:effectLst/>
                <a:latin typeface="Times New Roman" panose="02020603050405020304" pitchFamily="18" charset="0"/>
              </a:rPr>
              <a:t> даних - </a:t>
            </a:r>
            <a:r>
              <a:rPr lang="uk-UA" b="0" i="1" dirty="0">
                <a:solidFill>
                  <a:srgbClr val="333333"/>
                </a:solidFill>
                <a:effectLst/>
                <a:latin typeface="Times New Roman" panose="02020603050405020304" pitchFamily="18" charset="0"/>
              </a:rPr>
              <a:t>взаємопов’язана сукупність організаційної структури, технічних і програмних засобів, базових та тематичних наборів </a:t>
            </a:r>
            <a:r>
              <a:rPr lang="uk-UA" b="0" i="1" dirty="0" err="1">
                <a:solidFill>
                  <a:srgbClr val="333333"/>
                </a:solidFill>
                <a:effectLst/>
                <a:latin typeface="Times New Roman" panose="02020603050405020304" pitchFamily="18" charset="0"/>
              </a:rPr>
              <a:t>геопросторових</a:t>
            </a:r>
            <a:r>
              <a:rPr lang="uk-UA" b="0" i="1" dirty="0">
                <a:solidFill>
                  <a:srgbClr val="333333"/>
                </a:solidFill>
                <a:effectLst/>
                <a:latin typeface="Times New Roman" panose="02020603050405020304" pitchFamily="18" charset="0"/>
              </a:rPr>
              <a:t> даних, метаданих, сервісів, технічних регламентів, стандартів, технічних специфікацій, необхідних для виробництва, оновлення, оброблення, зберігання, оприлюднення, використання </a:t>
            </a:r>
            <a:r>
              <a:rPr lang="uk-UA" b="0" i="1" dirty="0" err="1">
                <a:solidFill>
                  <a:srgbClr val="333333"/>
                </a:solidFill>
                <a:effectLst/>
                <a:latin typeface="Times New Roman" panose="02020603050405020304" pitchFamily="18" charset="0"/>
              </a:rPr>
              <a:t>геопросторових</a:t>
            </a:r>
            <a:r>
              <a:rPr lang="uk-UA" b="0" i="1" dirty="0">
                <a:solidFill>
                  <a:srgbClr val="333333"/>
                </a:solidFill>
                <a:effectLst/>
                <a:latin typeface="Times New Roman" panose="02020603050405020304" pitchFamily="18" charset="0"/>
              </a:rPr>
              <a:t> даних та метаданих, іншої діяльності з такими даними;</a:t>
            </a:r>
            <a:endParaRPr lang="uk-UA" i="1" dirty="0"/>
          </a:p>
        </p:txBody>
      </p:sp>
      <p:sp>
        <p:nvSpPr>
          <p:cNvPr id="14" name="TextBox 13">
            <a:extLst>
              <a:ext uri="{FF2B5EF4-FFF2-40B4-BE49-F238E27FC236}">
                <a16:creationId xmlns:a16="http://schemas.microsoft.com/office/drawing/2014/main" id="{52432D31-37D6-86F7-E0E5-23437897A1B3}"/>
              </a:ext>
            </a:extLst>
          </p:cNvPr>
          <p:cNvSpPr txBox="1"/>
          <p:nvPr/>
        </p:nvSpPr>
        <p:spPr>
          <a:xfrm>
            <a:off x="7531712" y="2695417"/>
            <a:ext cx="4660288" cy="3970318"/>
          </a:xfrm>
          <a:prstGeom prst="rect">
            <a:avLst/>
          </a:prstGeom>
          <a:noFill/>
        </p:spPr>
        <p:txBody>
          <a:bodyPr wrap="square">
            <a:spAutoFit/>
          </a:bodyPr>
          <a:lstStyle/>
          <a:p>
            <a:endParaRPr lang="ru-RU" b="1" dirty="0">
              <a:solidFill>
                <a:schemeClr val="accent6">
                  <a:lumMod val="50000"/>
                </a:schemeClr>
              </a:solidFill>
              <a:latin typeface="Times New Roman" panose="02020603050405020304" pitchFamily="18" charset="0"/>
              <a:cs typeface="Times New Roman" panose="02020603050405020304" pitchFamily="18" charset="0"/>
            </a:endParaRPr>
          </a:p>
          <a:p>
            <a:endParaRPr lang="ru-RU" b="1" dirty="0">
              <a:solidFill>
                <a:schemeClr val="accent6">
                  <a:lumMod val="50000"/>
                </a:schemeClr>
              </a:solidFill>
              <a:latin typeface="Times New Roman" panose="02020603050405020304" pitchFamily="18" charset="0"/>
              <a:cs typeface="Times New Roman" panose="02020603050405020304" pitchFamily="18" charset="0"/>
            </a:endParaRPr>
          </a:p>
          <a:p>
            <a:endParaRPr lang="ru-RU" b="1" dirty="0">
              <a:solidFill>
                <a:schemeClr val="accent6">
                  <a:lumMod val="50000"/>
                </a:schemeClr>
              </a:solidFill>
              <a:latin typeface="Times New Roman" panose="02020603050405020304" pitchFamily="18" charset="0"/>
              <a:cs typeface="Times New Roman" panose="02020603050405020304" pitchFamily="18" charset="0"/>
            </a:endParaRPr>
          </a:p>
          <a:p>
            <a:r>
              <a:rPr lang="ru-RU" b="1" dirty="0" err="1">
                <a:latin typeface="Times New Roman" panose="02020603050405020304" pitchFamily="18" charset="0"/>
                <a:cs typeface="Times New Roman" panose="02020603050405020304" pitchFamily="18" charset="0"/>
              </a:rPr>
              <a:t>Геопросторовий</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об’єкт</a:t>
            </a:r>
            <a:r>
              <a:rPr lang="ru-RU" b="1"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об’єкт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характеризується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певним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місцезнаходженням</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Землі</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визначеними</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встановленій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системі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просторово-часовими</a:t>
            </a:r>
            <a:r>
              <a:rPr lang="ru-RU" dirty="0">
                <a:latin typeface="Times New Roman" panose="02020603050405020304" pitchFamily="18" charset="0"/>
                <a:cs typeface="Times New Roman" panose="02020603050405020304" pitchFamily="18" charset="0"/>
              </a:rPr>
              <a:t> координатами;</a:t>
            </a:r>
          </a:p>
          <a:p>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r>
              <a:rPr lang="ru-RU" b="1" dirty="0" err="1">
                <a:latin typeface="Times New Roman" panose="02020603050405020304" pitchFamily="18" charset="0"/>
                <a:cs typeface="Times New Roman" panose="02020603050405020304" pitchFamily="18" charset="0"/>
              </a:rPr>
              <a:t>Геопросторові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дані</a:t>
            </a:r>
            <a:r>
              <a:rPr lang="ru-RU" b="1"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сукупність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даних</a:t>
            </a:r>
            <a:r>
              <a:rPr lang="ru-RU" dirty="0">
                <a:latin typeface="Times New Roman" panose="02020603050405020304" pitchFamily="18" charset="0"/>
                <a:cs typeface="Times New Roman" panose="02020603050405020304" pitchFamily="18" charset="0"/>
              </a:rPr>
              <a:t> про </a:t>
            </a:r>
            <a:r>
              <a:rPr lang="ru-RU" dirty="0" err="1">
                <a:latin typeface="Times New Roman" panose="02020603050405020304" pitchFamily="18" charset="0"/>
                <a:cs typeface="Times New Roman" panose="02020603050405020304" pitchFamily="18" charset="0"/>
              </a:rPr>
              <a:t>геопросторовий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об’єкт</a:t>
            </a:r>
            <a:r>
              <a:rPr lang="ru-RU" dirty="0">
                <a:latin typeface="Times New Roman" panose="02020603050405020304" pitchFamily="18" charset="0"/>
                <a:cs typeface="Times New Roman" panose="02020603050405020304" pitchFamily="18" charset="0"/>
              </a:rPr>
              <a:t>;</a:t>
            </a:r>
            <a:endParaRPr lang="uk-UA" dirty="0">
              <a:latin typeface="Times New Roman" panose="02020603050405020304" pitchFamily="18" charset="0"/>
              <a:cs typeface="Times New Roman" panose="02020603050405020304" pitchFamily="18" charset="0"/>
            </a:endParaRPr>
          </a:p>
        </p:txBody>
      </p:sp>
      <p:sp>
        <p:nvSpPr>
          <p:cNvPr id="8" name="Прямоугольник: скругленные углы 7">
            <a:extLst>
              <a:ext uri="{FF2B5EF4-FFF2-40B4-BE49-F238E27FC236}">
                <a16:creationId xmlns:a16="http://schemas.microsoft.com/office/drawing/2014/main" id="{9BCD54BE-D553-2283-94F4-C2AB3D38ABB4}"/>
              </a:ext>
            </a:extLst>
          </p:cNvPr>
          <p:cNvSpPr/>
          <p:nvPr/>
        </p:nvSpPr>
        <p:spPr>
          <a:xfrm>
            <a:off x="157316" y="2406300"/>
            <a:ext cx="6995257" cy="4434119"/>
          </a:xfrm>
          <a:custGeom>
            <a:avLst/>
            <a:gdLst>
              <a:gd name="connsiteX0" fmla="*/ 0 w 6995257"/>
              <a:gd name="connsiteY0" fmla="*/ 739035 h 4434119"/>
              <a:gd name="connsiteX1" fmla="*/ 739035 w 6995257"/>
              <a:gd name="connsiteY1" fmla="*/ 0 h 4434119"/>
              <a:gd name="connsiteX2" fmla="*/ 6256222 w 6995257"/>
              <a:gd name="connsiteY2" fmla="*/ 0 h 4434119"/>
              <a:gd name="connsiteX3" fmla="*/ 6995257 w 6995257"/>
              <a:gd name="connsiteY3" fmla="*/ 739035 h 4434119"/>
              <a:gd name="connsiteX4" fmla="*/ 6995257 w 6995257"/>
              <a:gd name="connsiteY4" fmla="*/ 3695084 h 4434119"/>
              <a:gd name="connsiteX5" fmla="*/ 6256222 w 6995257"/>
              <a:gd name="connsiteY5" fmla="*/ 4434119 h 4434119"/>
              <a:gd name="connsiteX6" fmla="*/ 739035 w 6995257"/>
              <a:gd name="connsiteY6" fmla="*/ 4434119 h 4434119"/>
              <a:gd name="connsiteX7" fmla="*/ 0 w 6995257"/>
              <a:gd name="connsiteY7" fmla="*/ 3695084 h 4434119"/>
              <a:gd name="connsiteX8" fmla="*/ 0 w 6995257"/>
              <a:gd name="connsiteY8" fmla="*/ 739035 h 443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5257" h="4434119" extrusionOk="0">
                <a:moveTo>
                  <a:pt x="0" y="739035"/>
                </a:moveTo>
                <a:cubicBezTo>
                  <a:pt x="-23309" y="371771"/>
                  <a:pt x="318622" y="-5061"/>
                  <a:pt x="739035" y="0"/>
                </a:cubicBezTo>
                <a:cubicBezTo>
                  <a:pt x="3343215" y="-60713"/>
                  <a:pt x="5281403" y="61072"/>
                  <a:pt x="6256222" y="0"/>
                </a:cubicBezTo>
                <a:cubicBezTo>
                  <a:pt x="6625791" y="12897"/>
                  <a:pt x="6974511" y="355409"/>
                  <a:pt x="6995257" y="739035"/>
                </a:cubicBezTo>
                <a:cubicBezTo>
                  <a:pt x="7019709" y="1847977"/>
                  <a:pt x="7062920" y="3053154"/>
                  <a:pt x="6995257" y="3695084"/>
                </a:cubicBezTo>
                <a:cubicBezTo>
                  <a:pt x="7009172" y="4090016"/>
                  <a:pt x="6687317" y="4435633"/>
                  <a:pt x="6256222" y="4434119"/>
                </a:cubicBezTo>
                <a:cubicBezTo>
                  <a:pt x="5443542" y="4360348"/>
                  <a:pt x="1693209" y="4278236"/>
                  <a:pt x="739035" y="4434119"/>
                </a:cubicBezTo>
                <a:cubicBezTo>
                  <a:pt x="345252" y="4436204"/>
                  <a:pt x="-30955" y="4089115"/>
                  <a:pt x="0" y="3695084"/>
                </a:cubicBezTo>
                <a:cubicBezTo>
                  <a:pt x="152408" y="2482692"/>
                  <a:pt x="73868" y="1247530"/>
                  <a:pt x="0" y="739035"/>
                </a:cubicBezTo>
                <a:close/>
              </a:path>
            </a:pathLst>
          </a:custGeom>
          <a:noFill/>
          <a:ln w="28575">
            <a:solidFill>
              <a:schemeClr val="bg1">
                <a:lumMod val="50000"/>
              </a:schemeClr>
            </a:solidFill>
            <a:prstDash val="dash"/>
            <a:extLst>
              <a:ext uri="{C807C97D-BFC1-408E-A445-0C87EB9F89A2}">
                <ask:lineSketchStyleProp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1" name="Рисунок 10" descr="База данных со сплошной заливкой">
            <a:extLst>
              <a:ext uri="{FF2B5EF4-FFF2-40B4-BE49-F238E27FC236}">
                <a16:creationId xmlns:a16="http://schemas.microsoft.com/office/drawing/2014/main" id="{35E452EE-C962-34F9-B085-B551402B1B3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77767" y="5004574"/>
            <a:ext cx="914400" cy="914400"/>
          </a:xfrm>
          <a:prstGeom prst="rect">
            <a:avLst/>
          </a:prstGeom>
        </p:spPr>
      </p:pic>
      <p:pic>
        <p:nvPicPr>
          <p:cNvPr id="16" name="Рисунок 15" descr="Карта с кнопкой со сплошной заливкой">
            <a:extLst>
              <a:ext uri="{FF2B5EF4-FFF2-40B4-BE49-F238E27FC236}">
                <a16:creationId xmlns:a16="http://schemas.microsoft.com/office/drawing/2014/main" id="{87F3C4BA-7687-9BED-B5E8-C449BE3935D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77767" y="2514600"/>
            <a:ext cx="914400" cy="914400"/>
          </a:xfrm>
          <a:prstGeom prst="rect">
            <a:avLst/>
          </a:prstGeom>
        </p:spPr>
      </p:pic>
    </p:spTree>
    <p:extLst>
      <p:ext uri="{BB962C8B-B14F-4D97-AF65-F5344CB8AC3E}">
        <p14:creationId xmlns:p14="http://schemas.microsoft.com/office/powerpoint/2010/main" val="1431438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B36EE9D4-BA57-4E1B-AEBB-82F78876B061}"/>
              </a:ext>
            </a:extLst>
          </p:cNvPr>
          <p:cNvSpPr>
            <a:spLocks noGrp="1"/>
          </p:cNvSpPr>
          <p:nvPr>
            <p:ph type="sldNum" sz="quarter" idx="2"/>
          </p:nvPr>
        </p:nvSpPr>
        <p:spPr/>
        <p:txBody>
          <a:bodyPr/>
          <a:lstStyle/>
          <a:p>
            <a:fld id="{86CB4B4D-7CA3-9044-876B-883B54F8677D}" type="slidenum">
              <a:rPr lang="uk-UA" smtClean="0"/>
              <a:t>5</a:t>
            </a:fld>
            <a:endParaRPr lang="uk-UA"/>
          </a:p>
        </p:txBody>
      </p:sp>
      <p:pic>
        <p:nvPicPr>
          <p:cNvPr id="4" name="Рисунок 3">
            <a:extLst>
              <a:ext uri="{FF2B5EF4-FFF2-40B4-BE49-F238E27FC236}">
                <a16:creationId xmlns:a16="http://schemas.microsoft.com/office/drawing/2014/main" id="{694B0808-05A1-4903-8827-787DF10CE883}"/>
              </a:ext>
            </a:extLst>
          </p:cNvPr>
          <p:cNvPicPr>
            <a:picLocks noChangeAspect="1"/>
          </p:cNvPicPr>
          <p:nvPr/>
        </p:nvPicPr>
        <p:blipFill>
          <a:blip r:embed="rId3"/>
          <a:stretch>
            <a:fillRect/>
          </a:stretch>
        </p:blipFill>
        <p:spPr>
          <a:xfrm>
            <a:off x="2504306" y="3069916"/>
            <a:ext cx="7134225" cy="3638550"/>
          </a:xfrm>
          <a:prstGeom prst="rect">
            <a:avLst/>
          </a:prstGeom>
        </p:spPr>
      </p:pic>
      <p:pic>
        <p:nvPicPr>
          <p:cNvPr id="14" name="Рисунок 13">
            <a:extLst>
              <a:ext uri="{FF2B5EF4-FFF2-40B4-BE49-F238E27FC236}">
                <a16:creationId xmlns:a16="http://schemas.microsoft.com/office/drawing/2014/main" id="{531E850B-C572-0258-70D5-DA2BD3B6209F}"/>
              </a:ext>
            </a:extLst>
          </p:cNvPr>
          <p:cNvPicPr>
            <a:picLocks noChangeAspect="1"/>
          </p:cNvPicPr>
          <p:nvPr/>
        </p:nvPicPr>
        <p:blipFill>
          <a:blip r:embed="rId4"/>
          <a:stretch>
            <a:fillRect/>
          </a:stretch>
        </p:blipFill>
        <p:spPr>
          <a:xfrm>
            <a:off x="0" y="2427695"/>
            <a:ext cx="12192000" cy="786017"/>
          </a:xfrm>
          <a:prstGeom prst="rect">
            <a:avLst/>
          </a:prstGeom>
        </p:spPr>
      </p:pic>
      <p:pic>
        <p:nvPicPr>
          <p:cNvPr id="17" name="Рисунок 16">
            <a:extLst>
              <a:ext uri="{FF2B5EF4-FFF2-40B4-BE49-F238E27FC236}">
                <a16:creationId xmlns:a16="http://schemas.microsoft.com/office/drawing/2014/main" id="{2DCABA1A-463E-7677-9C6C-4670A4B981CF}"/>
              </a:ext>
            </a:extLst>
          </p:cNvPr>
          <p:cNvPicPr>
            <a:picLocks noChangeAspect="1"/>
          </p:cNvPicPr>
          <p:nvPr/>
        </p:nvPicPr>
        <p:blipFill>
          <a:blip r:embed="rId5"/>
          <a:stretch>
            <a:fillRect/>
          </a:stretch>
        </p:blipFill>
        <p:spPr>
          <a:xfrm>
            <a:off x="0" y="1548215"/>
            <a:ext cx="12192000" cy="911402"/>
          </a:xfrm>
          <a:prstGeom prst="rect">
            <a:avLst/>
          </a:prstGeom>
        </p:spPr>
      </p:pic>
      <p:grpSp>
        <p:nvGrpSpPr>
          <p:cNvPr id="2" name="Группа 1">
            <a:extLst>
              <a:ext uri="{FF2B5EF4-FFF2-40B4-BE49-F238E27FC236}">
                <a16:creationId xmlns:a16="http://schemas.microsoft.com/office/drawing/2014/main" id="{CFD71614-00E3-8383-ABDD-60EA07EC6B00}"/>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AE209C20-519C-1978-F1B3-4EBD755B2CF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6" name="Рисунок 5">
              <a:extLst>
                <a:ext uri="{FF2B5EF4-FFF2-40B4-BE49-F238E27FC236}">
                  <a16:creationId xmlns:a16="http://schemas.microsoft.com/office/drawing/2014/main" id="{33510239-F7BF-9F45-1417-5B86A507E0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7" name="Picture 36">
              <a:extLst>
                <a:ext uri="{FF2B5EF4-FFF2-40B4-BE49-F238E27FC236}">
                  <a16:creationId xmlns:a16="http://schemas.microsoft.com/office/drawing/2014/main" id="{D679E87E-C22A-2F7A-190B-782039B95BF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Tree>
    <p:extLst>
      <p:ext uri="{BB962C8B-B14F-4D97-AF65-F5344CB8AC3E}">
        <p14:creationId xmlns:p14="http://schemas.microsoft.com/office/powerpoint/2010/main" val="4238270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77C13C95-DF93-E30C-5CE0-1A33EB2AF0E7}"/>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7B415F10-552F-B173-AD22-85F4BC71E95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49B7EC73-A548-9145-F701-CCF69A5A8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B046BF7F-FBF6-FA76-4EFF-2B959946CCF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pic>
        <p:nvPicPr>
          <p:cNvPr id="11" name="Рисунок 10">
            <a:extLst>
              <a:ext uri="{FF2B5EF4-FFF2-40B4-BE49-F238E27FC236}">
                <a16:creationId xmlns:a16="http://schemas.microsoft.com/office/drawing/2014/main" id="{081BFDBE-ACD0-BB92-7076-321E7A3A67E8}"/>
              </a:ext>
            </a:extLst>
          </p:cNvPr>
          <p:cNvPicPr>
            <a:picLocks noChangeAspect="1"/>
          </p:cNvPicPr>
          <p:nvPr/>
        </p:nvPicPr>
        <p:blipFill>
          <a:blip r:embed="rId5"/>
          <a:stretch>
            <a:fillRect/>
          </a:stretch>
        </p:blipFill>
        <p:spPr>
          <a:xfrm>
            <a:off x="8005632" y="4604657"/>
            <a:ext cx="3741388" cy="1715563"/>
          </a:xfrm>
          <a:prstGeom prst="roundRect">
            <a:avLst>
              <a:gd name="adj" fmla="val 8594"/>
            </a:avLst>
          </a:prstGeom>
          <a:solidFill>
            <a:srgbClr val="FFFFFF">
              <a:shade val="85000"/>
            </a:srgbClr>
          </a:solidFill>
          <a:ln>
            <a:noFill/>
          </a:ln>
          <a:effectLst>
            <a:outerShdw blurRad="50800" dist="38100" dir="8100000" algn="tr" rotWithShape="0">
              <a:prstClr val="black">
                <a:alpha val="40000"/>
              </a:prstClr>
            </a:outerShdw>
          </a:effectLst>
        </p:spPr>
      </p:pic>
      <p:sp>
        <p:nvSpPr>
          <p:cNvPr id="12" name="Заголовок 14">
            <a:extLst>
              <a:ext uri="{FF2B5EF4-FFF2-40B4-BE49-F238E27FC236}">
                <a16:creationId xmlns:a16="http://schemas.microsoft.com/office/drawing/2014/main" id="{4D9669BB-15FE-4E0E-1D3F-3465FB120E27}"/>
              </a:ext>
            </a:extLst>
          </p:cNvPr>
          <p:cNvSpPr>
            <a:spLocks noGrp="1"/>
          </p:cNvSpPr>
          <p:nvPr>
            <p:ph type="title"/>
          </p:nvPr>
        </p:nvSpPr>
        <p:spPr>
          <a:xfrm>
            <a:off x="330792" y="1718793"/>
            <a:ext cx="11697921" cy="735631"/>
          </a:xfrm>
        </p:spPr>
        <p:txBody>
          <a:bodyPr>
            <a:noAutofit/>
          </a:bodyPr>
          <a:lstStyle/>
          <a:p>
            <a:pPr algn="ct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Місце державного </a:t>
            </a:r>
            <a:r>
              <a:rPr lang="uk-UA" sz="3200" dirty="0" err="1">
                <a:solidFill>
                  <a:srgbClr val="002E6C"/>
                </a:solidFill>
                <a:latin typeface="Arial" panose="020B0604020202020204" pitchFamily="34" charset="0"/>
                <a:ea typeface="Open Sans SemiBold" panose="020B0604020202020204" pitchFamily="34" charset="0"/>
                <a:cs typeface="Arial" panose="020B0604020202020204" pitchFamily="34" charset="0"/>
              </a:rPr>
              <a:t>картографо</a:t>
            </a: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-геодезичного фонду України  </a:t>
            </a:r>
            <a:endParaRPr lang="ru-RU" sz="3200" dirty="0">
              <a:solidFill>
                <a:srgbClr val="002E6C"/>
              </a:solidFill>
              <a:latin typeface="Arial" panose="020B0604020202020204" pitchFamily="34" charset="0"/>
              <a:ea typeface="Open Sans SemiBold"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A5FA2A-B830-2E90-292F-8E9312EB5AC6}"/>
              </a:ext>
            </a:extLst>
          </p:cNvPr>
          <p:cNvSpPr txBox="1"/>
          <p:nvPr/>
        </p:nvSpPr>
        <p:spPr>
          <a:xfrm>
            <a:off x="8023390" y="2847382"/>
            <a:ext cx="3837817" cy="1631216"/>
          </a:xfrm>
          <a:prstGeom prst="rect">
            <a:avLst/>
          </a:prstGeom>
          <a:noFill/>
        </p:spPr>
        <p:txBody>
          <a:bodyPr wrap="square">
            <a:spAutoFit/>
          </a:bodyPr>
          <a:lstStyle/>
          <a:p>
            <a:r>
              <a:rPr lang="uk-UA" sz="2000" i="0" dirty="0">
                <a:solidFill>
                  <a:srgbClr val="333333"/>
                </a:solidFill>
                <a:effectLst/>
                <a:latin typeface="Times New Roman" panose="02020603050405020304" pitchFamily="18" charset="0"/>
                <a:cs typeface="Times New Roman" panose="02020603050405020304" pitchFamily="18" charset="0"/>
              </a:rPr>
              <a:t>Державний </a:t>
            </a:r>
            <a:r>
              <a:rPr lang="uk-UA" sz="2000" i="0" dirty="0" err="1">
                <a:solidFill>
                  <a:srgbClr val="333333"/>
                </a:solidFill>
                <a:effectLst/>
                <a:latin typeface="Times New Roman" panose="02020603050405020304" pitchFamily="18" charset="0"/>
                <a:cs typeface="Times New Roman" panose="02020603050405020304" pitchFamily="18" charset="0"/>
              </a:rPr>
              <a:t>картографо</a:t>
            </a:r>
            <a:r>
              <a:rPr lang="uk-UA" sz="2000" i="0" dirty="0">
                <a:solidFill>
                  <a:srgbClr val="333333"/>
                </a:solidFill>
                <a:effectLst/>
                <a:latin typeface="Times New Roman" panose="02020603050405020304" pitchFamily="18" charset="0"/>
                <a:cs typeface="Times New Roman" panose="02020603050405020304" pitchFamily="18" charset="0"/>
              </a:rPr>
              <a:t>-геодезичного фонд України </a:t>
            </a:r>
            <a:r>
              <a:rPr lang="uk-UA" sz="2000" b="1" i="0" dirty="0">
                <a:solidFill>
                  <a:srgbClr val="333333"/>
                </a:solidFill>
                <a:effectLst/>
                <a:latin typeface="Times New Roman" panose="02020603050405020304" pitchFamily="18" charset="0"/>
                <a:cs typeface="Times New Roman" panose="02020603050405020304" pitchFamily="18" charset="0"/>
              </a:rPr>
              <a:t>функціонує у складі </a:t>
            </a:r>
            <a:r>
              <a:rPr lang="uk-UA" sz="2000" i="0" dirty="0">
                <a:solidFill>
                  <a:srgbClr val="333333"/>
                </a:solidFill>
                <a:effectLst/>
                <a:latin typeface="Times New Roman" panose="02020603050405020304" pitchFamily="18" charset="0"/>
                <a:cs typeface="Times New Roman" panose="02020603050405020304" pitchFamily="18" charset="0"/>
              </a:rPr>
              <a:t>Національної інфраструктури </a:t>
            </a:r>
            <a:r>
              <a:rPr lang="uk-UA" sz="2000" i="0" dirty="0" err="1">
                <a:solidFill>
                  <a:srgbClr val="333333"/>
                </a:solidFill>
                <a:effectLst/>
                <a:latin typeface="Times New Roman" panose="02020603050405020304" pitchFamily="18" charset="0"/>
                <a:cs typeface="Times New Roman" panose="02020603050405020304" pitchFamily="18" charset="0"/>
              </a:rPr>
              <a:t>геопросторових</a:t>
            </a:r>
            <a:r>
              <a:rPr lang="uk-UA" sz="2000" i="0" dirty="0">
                <a:solidFill>
                  <a:srgbClr val="333333"/>
                </a:solidFill>
                <a:effectLst/>
                <a:latin typeface="Times New Roman" panose="02020603050405020304" pitchFamily="18" charset="0"/>
                <a:cs typeface="Times New Roman" panose="02020603050405020304" pitchFamily="18" charset="0"/>
              </a:rPr>
              <a:t> даних</a:t>
            </a:r>
            <a:endParaRPr lang="uk-UA" sz="2000" dirty="0">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155884A7-7C64-EF19-C375-46C434DB3D21}"/>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a:stretch/>
        </p:blipFill>
        <p:spPr>
          <a:xfrm>
            <a:off x="750347" y="2847382"/>
            <a:ext cx="6412453" cy="1163236"/>
          </a:xfrm>
          <a:prstGeom prst="rect">
            <a:avLst/>
          </a:prstGeom>
        </p:spPr>
      </p:pic>
      <p:sp>
        <p:nvSpPr>
          <p:cNvPr id="13" name="Прямоугольник 12">
            <a:extLst>
              <a:ext uri="{FF2B5EF4-FFF2-40B4-BE49-F238E27FC236}">
                <a16:creationId xmlns:a16="http://schemas.microsoft.com/office/drawing/2014/main" id="{D6A68E16-AB49-E44B-8589-747B4C8CACC0}"/>
              </a:ext>
            </a:extLst>
          </p:cNvPr>
          <p:cNvSpPr/>
          <p:nvPr/>
        </p:nvSpPr>
        <p:spPr>
          <a:xfrm>
            <a:off x="3015343" y="3635829"/>
            <a:ext cx="2481943" cy="374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5" name="Прямоугольник: скругленные углы 14">
            <a:extLst>
              <a:ext uri="{FF2B5EF4-FFF2-40B4-BE49-F238E27FC236}">
                <a16:creationId xmlns:a16="http://schemas.microsoft.com/office/drawing/2014/main" id="{951D72FB-1471-FC92-4ED0-8EB3BDFE19E4}"/>
              </a:ext>
            </a:extLst>
          </p:cNvPr>
          <p:cNvSpPr/>
          <p:nvPr/>
        </p:nvSpPr>
        <p:spPr>
          <a:xfrm>
            <a:off x="330792" y="2699657"/>
            <a:ext cx="7345495" cy="3722914"/>
          </a:xfrm>
          <a:custGeom>
            <a:avLst/>
            <a:gdLst>
              <a:gd name="connsiteX0" fmla="*/ 0 w 7345495"/>
              <a:gd name="connsiteY0" fmla="*/ 620498 h 3722914"/>
              <a:gd name="connsiteX1" fmla="*/ 620498 w 7345495"/>
              <a:gd name="connsiteY1" fmla="*/ 0 h 3722914"/>
              <a:gd name="connsiteX2" fmla="*/ 6724997 w 7345495"/>
              <a:gd name="connsiteY2" fmla="*/ 0 h 3722914"/>
              <a:gd name="connsiteX3" fmla="*/ 7345495 w 7345495"/>
              <a:gd name="connsiteY3" fmla="*/ 620498 h 3722914"/>
              <a:gd name="connsiteX4" fmla="*/ 7345495 w 7345495"/>
              <a:gd name="connsiteY4" fmla="*/ 3102416 h 3722914"/>
              <a:gd name="connsiteX5" fmla="*/ 6724997 w 7345495"/>
              <a:gd name="connsiteY5" fmla="*/ 3722914 h 3722914"/>
              <a:gd name="connsiteX6" fmla="*/ 620498 w 7345495"/>
              <a:gd name="connsiteY6" fmla="*/ 3722914 h 3722914"/>
              <a:gd name="connsiteX7" fmla="*/ 0 w 7345495"/>
              <a:gd name="connsiteY7" fmla="*/ 3102416 h 3722914"/>
              <a:gd name="connsiteX8" fmla="*/ 0 w 7345495"/>
              <a:gd name="connsiteY8" fmla="*/ 620498 h 372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5495" h="3722914" extrusionOk="0">
                <a:moveTo>
                  <a:pt x="0" y="620498"/>
                </a:moveTo>
                <a:cubicBezTo>
                  <a:pt x="-2973" y="283023"/>
                  <a:pt x="241622" y="-14942"/>
                  <a:pt x="620498" y="0"/>
                </a:cubicBezTo>
                <a:cubicBezTo>
                  <a:pt x="2586361" y="-60713"/>
                  <a:pt x="4232718" y="61072"/>
                  <a:pt x="6724997" y="0"/>
                </a:cubicBezTo>
                <a:cubicBezTo>
                  <a:pt x="7029322" y="12823"/>
                  <a:pt x="7335432" y="289706"/>
                  <a:pt x="7345495" y="620498"/>
                </a:cubicBezTo>
                <a:cubicBezTo>
                  <a:pt x="7369947" y="1077773"/>
                  <a:pt x="7413158" y="2744460"/>
                  <a:pt x="7345495" y="3102416"/>
                </a:cubicBezTo>
                <a:cubicBezTo>
                  <a:pt x="7378321" y="3413908"/>
                  <a:pt x="7099108" y="3724987"/>
                  <a:pt x="6724997" y="3722914"/>
                </a:cubicBezTo>
                <a:cubicBezTo>
                  <a:pt x="4365657" y="3649143"/>
                  <a:pt x="3483815" y="3567031"/>
                  <a:pt x="620498" y="3722914"/>
                </a:cubicBezTo>
                <a:cubicBezTo>
                  <a:pt x="342424" y="3732285"/>
                  <a:pt x="-17303" y="3437211"/>
                  <a:pt x="0" y="3102416"/>
                </a:cubicBezTo>
                <a:cubicBezTo>
                  <a:pt x="152408" y="2030872"/>
                  <a:pt x="73868" y="899546"/>
                  <a:pt x="0" y="620498"/>
                </a:cubicBezTo>
                <a:close/>
              </a:path>
            </a:pathLst>
          </a:custGeom>
          <a:noFill/>
          <a:ln w="28575">
            <a:solidFill>
              <a:schemeClr val="bg1">
                <a:lumMod val="50000"/>
              </a:schemeClr>
            </a:solidFill>
            <a:prstDash val="dash"/>
            <a:extLst>
              <a:ext uri="{C807C97D-BFC1-408E-A445-0C87EB9F89A2}">
                <ask:lineSketchStyleProp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074523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95833E-6 2.22222E-6 L -0.46667 -0.05463 " pathEditMode="relative" rAng="0" ptsTypes="AA">
                                      <p:cBhvr>
                                        <p:cTn id="6" dur="2000" fill="hold"/>
                                        <p:tgtEl>
                                          <p:spTgt spid="11"/>
                                        </p:tgtEl>
                                        <p:attrNameLst>
                                          <p:attrName>ppt_x</p:attrName>
                                          <p:attrName>ppt_y</p:attrName>
                                        </p:attrNameLst>
                                      </p:cBhvr>
                                      <p:rCtr x="-23333" y="-2731"/>
                                    </p:animMotion>
                                  </p:childTnLst>
                                </p:cTn>
                              </p:par>
                            </p:childTnLst>
                          </p:cTn>
                        </p:par>
                        <p:par>
                          <p:cTn id="7" fill="hold">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77C13C95-DF93-E30C-5CE0-1A33EB2AF0E7}"/>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7B415F10-552F-B173-AD22-85F4BC71E95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49B7EC73-A548-9145-F701-CCF69A5A8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B046BF7F-FBF6-FA76-4EFF-2B959946CCF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7" name="TextBox 6">
            <a:extLst>
              <a:ext uri="{FF2B5EF4-FFF2-40B4-BE49-F238E27FC236}">
                <a16:creationId xmlns:a16="http://schemas.microsoft.com/office/drawing/2014/main" id="{148FCD98-9407-C395-8AFE-A3086083EE74}"/>
              </a:ext>
            </a:extLst>
          </p:cNvPr>
          <p:cNvSpPr txBox="1"/>
          <p:nvPr/>
        </p:nvSpPr>
        <p:spPr>
          <a:xfrm>
            <a:off x="330792" y="2556348"/>
            <a:ext cx="9247548" cy="1617238"/>
          </a:xfrm>
          <a:prstGeom prst="rect">
            <a:avLst/>
          </a:prstGeom>
          <a:noFill/>
        </p:spPr>
        <p:txBody>
          <a:bodyPr wrap="square">
            <a:spAutoFit/>
          </a:bodyPr>
          <a:lstStyle/>
          <a:p>
            <a:pPr>
              <a:lnSpc>
                <a:spcPct val="120000"/>
              </a:lnSpc>
            </a:pPr>
            <a:r>
              <a:rPr lang="uk-UA" sz="2400" b="1" u="sng" dirty="0">
                <a:solidFill>
                  <a:srgbClr val="333333"/>
                </a:solidFill>
                <a:latin typeface="Times New Roman" panose="02020603050405020304" pitchFamily="18" charset="0"/>
              </a:rPr>
              <a:t>Усі геодезичні, топографічні</a:t>
            </a:r>
            <a:r>
              <a:rPr lang="uk-UA" sz="2400" b="1" u="sng" dirty="0">
                <a:solidFill>
                  <a:srgbClr val="333333"/>
                </a:solidFill>
                <a:effectLst/>
                <a:latin typeface="Times New Roman" panose="02020603050405020304" pitchFamily="18" charset="0"/>
              </a:rPr>
              <a:t>, картографічні</a:t>
            </a:r>
            <a:r>
              <a:rPr lang="uk-UA" sz="2000" b="0" dirty="0">
                <a:solidFill>
                  <a:srgbClr val="333333"/>
                </a:solidFill>
                <a:effectLst/>
                <a:latin typeface="Times New Roman" panose="02020603050405020304" pitchFamily="18" charset="0"/>
              </a:rPr>
              <a:t>, гідрографічні матеріали і дані, отримані за результатами здійснення топографо-геодезичної і картографічної діяльності, а також матеріали і дані дистанційного зондування Землі підлягають </a:t>
            </a:r>
            <a:r>
              <a:rPr lang="uk-UA" sz="2000" b="1" dirty="0">
                <a:solidFill>
                  <a:srgbClr val="333333"/>
                </a:solidFill>
                <a:effectLst/>
                <a:latin typeface="Times New Roman" panose="02020603050405020304" pitchFamily="18" charset="0"/>
              </a:rPr>
              <a:t>обов’язковій</a:t>
            </a:r>
            <a:r>
              <a:rPr lang="uk-UA" sz="2000" b="0" dirty="0">
                <a:solidFill>
                  <a:srgbClr val="333333"/>
                </a:solidFill>
                <a:effectLst/>
                <a:latin typeface="Times New Roman" panose="02020603050405020304" pitchFamily="18" charset="0"/>
              </a:rPr>
              <a:t> передачі до </a:t>
            </a:r>
            <a:r>
              <a:rPr lang="uk-UA" sz="2000" b="0" dirty="0" err="1">
                <a:solidFill>
                  <a:srgbClr val="333333"/>
                </a:solidFill>
                <a:effectLst/>
                <a:latin typeface="Times New Roman" panose="02020603050405020304" pitchFamily="18" charset="0"/>
              </a:rPr>
              <a:t>картографо</a:t>
            </a:r>
            <a:r>
              <a:rPr lang="uk-UA" sz="2000" b="0" dirty="0">
                <a:solidFill>
                  <a:srgbClr val="333333"/>
                </a:solidFill>
                <a:effectLst/>
                <a:latin typeface="Times New Roman" panose="02020603050405020304" pitchFamily="18" charset="0"/>
              </a:rPr>
              <a:t>-геодезичного фонду України.</a:t>
            </a:r>
            <a:endParaRPr lang="uk-UA" dirty="0"/>
          </a:p>
        </p:txBody>
      </p:sp>
      <p:pic>
        <p:nvPicPr>
          <p:cNvPr id="10" name="Рисунок 9">
            <a:extLst>
              <a:ext uri="{FF2B5EF4-FFF2-40B4-BE49-F238E27FC236}">
                <a16:creationId xmlns:a16="http://schemas.microsoft.com/office/drawing/2014/main" id="{8585768A-8737-B12D-A889-39FDBA0630A8}"/>
              </a:ext>
            </a:extLst>
          </p:cNvPr>
          <p:cNvPicPr>
            <a:picLocks noChangeAspect="1"/>
          </p:cNvPicPr>
          <p:nvPr/>
        </p:nvPicPr>
        <p:blipFill rotWithShape="1">
          <a:blip r:embed="rId5"/>
          <a:srcRect r="34573"/>
          <a:stretch/>
        </p:blipFill>
        <p:spPr>
          <a:xfrm>
            <a:off x="9490099" y="2777489"/>
            <a:ext cx="2538614" cy="3584347"/>
          </a:xfrm>
          <a:prstGeom prst="rect">
            <a:avLst/>
          </a:prstGeom>
        </p:spPr>
      </p:pic>
      <p:sp>
        <p:nvSpPr>
          <p:cNvPr id="13" name="TextBox 12">
            <a:extLst>
              <a:ext uri="{FF2B5EF4-FFF2-40B4-BE49-F238E27FC236}">
                <a16:creationId xmlns:a16="http://schemas.microsoft.com/office/drawing/2014/main" id="{6DE50E10-6DA9-F5F7-04D4-0FCB9C79781D}"/>
              </a:ext>
            </a:extLst>
          </p:cNvPr>
          <p:cNvSpPr txBox="1"/>
          <p:nvPr/>
        </p:nvSpPr>
        <p:spPr>
          <a:xfrm>
            <a:off x="1025843" y="4871510"/>
            <a:ext cx="6097904" cy="1631216"/>
          </a:xfrm>
          <a:prstGeom prst="rect">
            <a:avLst/>
          </a:prstGeom>
          <a:noFill/>
        </p:spPr>
        <p:txBody>
          <a:bodyPr wrap="square">
            <a:spAutoFit/>
          </a:bodyPr>
          <a:lstStyle/>
          <a:p>
            <a:pPr marL="342900" indent="-342900">
              <a:buFont typeface="Wingdings" panose="05000000000000000000" pitchFamily="2" charset="2"/>
              <a:buChar char="§"/>
            </a:pPr>
            <a:r>
              <a:rPr lang="uk-UA" sz="2000" dirty="0">
                <a:solidFill>
                  <a:srgbClr val="333333"/>
                </a:solidFill>
                <a:latin typeface="Times New Roman" panose="02020603050405020304" pitchFamily="18" charset="0"/>
              </a:rPr>
              <a:t>топографічні плани та карти всього масштабного ряду </a:t>
            </a:r>
            <a:r>
              <a:rPr lang="uk-UA" sz="2000" u="sng" dirty="0">
                <a:solidFill>
                  <a:srgbClr val="333333"/>
                </a:solidFill>
                <a:latin typeface="Times New Roman" panose="02020603050405020304" pitchFamily="18" charset="0"/>
              </a:rPr>
              <a:t>від 1:500 до 1:1 000 000</a:t>
            </a:r>
          </a:p>
          <a:p>
            <a:pPr marL="342900" indent="-342900">
              <a:buFont typeface="Wingdings" panose="05000000000000000000" pitchFamily="2" charset="2"/>
              <a:buChar char="§"/>
            </a:pPr>
            <a:r>
              <a:rPr lang="uk-UA" sz="2000" dirty="0">
                <a:solidFill>
                  <a:srgbClr val="333333"/>
                </a:solidFill>
                <a:latin typeface="Times New Roman" panose="02020603050405020304" pitchFamily="18" charset="0"/>
              </a:rPr>
              <a:t>гідрографічні матеріали, </a:t>
            </a:r>
          </a:p>
          <a:p>
            <a:pPr marL="342900" indent="-342900">
              <a:buFont typeface="Wingdings" panose="05000000000000000000" pitchFamily="2" charset="2"/>
              <a:buChar char="§"/>
            </a:pPr>
            <a:r>
              <a:rPr lang="uk-UA" sz="2000" dirty="0" err="1">
                <a:solidFill>
                  <a:srgbClr val="333333"/>
                </a:solidFill>
                <a:latin typeface="Times New Roman" panose="02020603050405020304" pitchFamily="18" charset="0"/>
              </a:rPr>
              <a:t>аерозйомочних</a:t>
            </a:r>
            <a:r>
              <a:rPr lang="uk-UA" sz="2000" dirty="0">
                <a:solidFill>
                  <a:srgbClr val="333333"/>
                </a:solidFill>
                <a:latin typeface="Times New Roman" panose="02020603050405020304" pitchFamily="18" charset="0"/>
              </a:rPr>
              <a:t> матеріалів</a:t>
            </a:r>
          </a:p>
          <a:p>
            <a:pPr marL="342900" indent="-342900">
              <a:buFont typeface="Wingdings" panose="05000000000000000000" pitchFamily="2" charset="2"/>
              <a:buChar char="§"/>
            </a:pPr>
            <a:r>
              <a:rPr lang="uk-UA" sz="2000" dirty="0">
                <a:solidFill>
                  <a:srgbClr val="333333"/>
                </a:solidFill>
                <a:latin typeface="Times New Roman" panose="02020603050405020304" pitchFamily="18" charset="0"/>
              </a:rPr>
              <a:t>матеріали спостереження і вимірювань із космосу</a:t>
            </a:r>
          </a:p>
        </p:txBody>
      </p:sp>
      <p:sp>
        <p:nvSpPr>
          <p:cNvPr id="19" name="TextBox 18">
            <a:extLst>
              <a:ext uri="{FF2B5EF4-FFF2-40B4-BE49-F238E27FC236}">
                <a16:creationId xmlns:a16="http://schemas.microsoft.com/office/drawing/2014/main" id="{609D2140-A31F-8CED-79AD-56F149D6B867}"/>
              </a:ext>
            </a:extLst>
          </p:cNvPr>
          <p:cNvSpPr txBox="1"/>
          <p:nvPr/>
        </p:nvSpPr>
        <p:spPr>
          <a:xfrm>
            <a:off x="330791" y="1778456"/>
            <a:ext cx="11697921" cy="523220"/>
          </a:xfrm>
          <a:prstGeom prst="rect">
            <a:avLst/>
          </a:prstGeom>
          <a:noFill/>
        </p:spPr>
        <p:txBody>
          <a:bodyPr wrap="square">
            <a:spAutoFit/>
          </a:bodyPr>
          <a:lstStyle/>
          <a:p>
            <a:pPr algn="ctr"/>
            <a:r>
              <a:rPr lang="uk-UA" sz="2800" dirty="0">
                <a:solidFill>
                  <a:srgbClr val="002E6C"/>
                </a:solidFill>
                <a:latin typeface="Arial" panose="020B0604020202020204" pitchFamily="34" charset="0"/>
                <a:ea typeface="Open Sans SemiBold" panose="020B0604020202020204" pitchFamily="34" charset="0"/>
                <a:cs typeface="Arial" panose="020B0604020202020204" pitchFamily="34" charset="0"/>
              </a:rPr>
              <a:t>Нововведення №1 - Обов’язкова передача матеріалів</a:t>
            </a:r>
          </a:p>
        </p:txBody>
      </p:sp>
      <p:sp>
        <p:nvSpPr>
          <p:cNvPr id="20" name="Прямоугольник: скругленные углы 19">
            <a:extLst>
              <a:ext uri="{FF2B5EF4-FFF2-40B4-BE49-F238E27FC236}">
                <a16:creationId xmlns:a16="http://schemas.microsoft.com/office/drawing/2014/main" id="{E58EC71F-02EF-D037-455A-F45C7A1B7946}"/>
              </a:ext>
            </a:extLst>
          </p:cNvPr>
          <p:cNvSpPr/>
          <p:nvPr/>
        </p:nvSpPr>
        <p:spPr>
          <a:xfrm>
            <a:off x="834787" y="4753930"/>
            <a:ext cx="6480015" cy="1866375"/>
          </a:xfrm>
          <a:custGeom>
            <a:avLst/>
            <a:gdLst>
              <a:gd name="connsiteX0" fmla="*/ 0 w 6480015"/>
              <a:gd name="connsiteY0" fmla="*/ 311069 h 1866375"/>
              <a:gd name="connsiteX1" fmla="*/ 311069 w 6480015"/>
              <a:gd name="connsiteY1" fmla="*/ 0 h 1866375"/>
              <a:gd name="connsiteX2" fmla="*/ 961944 w 6480015"/>
              <a:gd name="connsiteY2" fmla="*/ 0 h 1866375"/>
              <a:gd name="connsiteX3" fmla="*/ 1729977 w 6480015"/>
              <a:gd name="connsiteY3" fmla="*/ 0 h 1866375"/>
              <a:gd name="connsiteX4" fmla="*/ 2498010 w 6480015"/>
              <a:gd name="connsiteY4" fmla="*/ 0 h 1866375"/>
              <a:gd name="connsiteX5" fmla="*/ 3031727 w 6480015"/>
              <a:gd name="connsiteY5" fmla="*/ 0 h 1866375"/>
              <a:gd name="connsiteX6" fmla="*/ 3506866 w 6480015"/>
              <a:gd name="connsiteY6" fmla="*/ 0 h 1866375"/>
              <a:gd name="connsiteX7" fmla="*/ 4040584 w 6480015"/>
              <a:gd name="connsiteY7" fmla="*/ 0 h 1866375"/>
              <a:gd name="connsiteX8" fmla="*/ 4750038 w 6480015"/>
              <a:gd name="connsiteY8" fmla="*/ 0 h 1866375"/>
              <a:gd name="connsiteX9" fmla="*/ 5459492 w 6480015"/>
              <a:gd name="connsiteY9" fmla="*/ 0 h 1866375"/>
              <a:gd name="connsiteX10" fmla="*/ 6168946 w 6480015"/>
              <a:gd name="connsiteY10" fmla="*/ 0 h 1866375"/>
              <a:gd name="connsiteX11" fmla="*/ 6480015 w 6480015"/>
              <a:gd name="connsiteY11" fmla="*/ 311069 h 1866375"/>
              <a:gd name="connsiteX12" fmla="*/ 6480015 w 6480015"/>
              <a:gd name="connsiteY12" fmla="*/ 920745 h 1866375"/>
              <a:gd name="connsiteX13" fmla="*/ 6480015 w 6480015"/>
              <a:gd name="connsiteY13" fmla="*/ 1555306 h 1866375"/>
              <a:gd name="connsiteX14" fmla="*/ 6168946 w 6480015"/>
              <a:gd name="connsiteY14" fmla="*/ 1866375 h 1866375"/>
              <a:gd name="connsiteX15" fmla="*/ 5518071 w 6480015"/>
              <a:gd name="connsiteY15" fmla="*/ 1866375 h 1866375"/>
              <a:gd name="connsiteX16" fmla="*/ 4808617 w 6480015"/>
              <a:gd name="connsiteY16" fmla="*/ 1866375 h 1866375"/>
              <a:gd name="connsiteX17" fmla="*/ 4157742 w 6480015"/>
              <a:gd name="connsiteY17" fmla="*/ 1866375 h 1866375"/>
              <a:gd name="connsiteX18" fmla="*/ 3682603 w 6480015"/>
              <a:gd name="connsiteY18" fmla="*/ 1866375 h 1866375"/>
              <a:gd name="connsiteX19" fmla="*/ 3031727 w 6480015"/>
              <a:gd name="connsiteY19" fmla="*/ 1866375 h 1866375"/>
              <a:gd name="connsiteX20" fmla="*/ 2263695 w 6480015"/>
              <a:gd name="connsiteY20" fmla="*/ 1866375 h 1866375"/>
              <a:gd name="connsiteX21" fmla="*/ 1495662 w 6480015"/>
              <a:gd name="connsiteY21" fmla="*/ 1866375 h 1866375"/>
              <a:gd name="connsiteX22" fmla="*/ 311069 w 6480015"/>
              <a:gd name="connsiteY22" fmla="*/ 1866375 h 1866375"/>
              <a:gd name="connsiteX23" fmla="*/ 0 w 6480015"/>
              <a:gd name="connsiteY23" fmla="*/ 1555306 h 1866375"/>
              <a:gd name="connsiteX24" fmla="*/ 0 w 6480015"/>
              <a:gd name="connsiteY24" fmla="*/ 970515 h 1866375"/>
              <a:gd name="connsiteX25" fmla="*/ 0 w 6480015"/>
              <a:gd name="connsiteY25" fmla="*/ 311069 h 186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80015" h="1866375" extrusionOk="0">
                <a:moveTo>
                  <a:pt x="0" y="311069"/>
                </a:moveTo>
                <a:cubicBezTo>
                  <a:pt x="-9934" y="156699"/>
                  <a:pt x="123574" y="-6481"/>
                  <a:pt x="311069" y="0"/>
                </a:cubicBezTo>
                <a:cubicBezTo>
                  <a:pt x="621195" y="2874"/>
                  <a:pt x="645328" y="-27832"/>
                  <a:pt x="961944" y="0"/>
                </a:cubicBezTo>
                <a:cubicBezTo>
                  <a:pt x="1278561" y="27832"/>
                  <a:pt x="1442414" y="-16305"/>
                  <a:pt x="1729977" y="0"/>
                </a:cubicBezTo>
                <a:cubicBezTo>
                  <a:pt x="2017540" y="16305"/>
                  <a:pt x="2220036" y="35628"/>
                  <a:pt x="2498010" y="0"/>
                </a:cubicBezTo>
                <a:cubicBezTo>
                  <a:pt x="2775984" y="-35628"/>
                  <a:pt x="2914924" y="-21485"/>
                  <a:pt x="3031727" y="0"/>
                </a:cubicBezTo>
                <a:cubicBezTo>
                  <a:pt x="3148530" y="21485"/>
                  <a:pt x="3378682" y="12499"/>
                  <a:pt x="3506866" y="0"/>
                </a:cubicBezTo>
                <a:cubicBezTo>
                  <a:pt x="3635050" y="-12499"/>
                  <a:pt x="3861670" y="4733"/>
                  <a:pt x="4040584" y="0"/>
                </a:cubicBezTo>
                <a:cubicBezTo>
                  <a:pt x="4219498" y="-4733"/>
                  <a:pt x="4397437" y="11165"/>
                  <a:pt x="4750038" y="0"/>
                </a:cubicBezTo>
                <a:cubicBezTo>
                  <a:pt x="5102639" y="-11165"/>
                  <a:pt x="5202622" y="-2406"/>
                  <a:pt x="5459492" y="0"/>
                </a:cubicBezTo>
                <a:cubicBezTo>
                  <a:pt x="5716362" y="2406"/>
                  <a:pt x="5842722" y="20216"/>
                  <a:pt x="6168946" y="0"/>
                </a:cubicBezTo>
                <a:cubicBezTo>
                  <a:pt x="6335829" y="-5369"/>
                  <a:pt x="6513919" y="129579"/>
                  <a:pt x="6480015" y="311069"/>
                </a:cubicBezTo>
                <a:cubicBezTo>
                  <a:pt x="6466639" y="520148"/>
                  <a:pt x="6472188" y="658955"/>
                  <a:pt x="6480015" y="920745"/>
                </a:cubicBezTo>
                <a:cubicBezTo>
                  <a:pt x="6487842" y="1182535"/>
                  <a:pt x="6501365" y="1315298"/>
                  <a:pt x="6480015" y="1555306"/>
                </a:cubicBezTo>
                <a:cubicBezTo>
                  <a:pt x="6477229" y="1699005"/>
                  <a:pt x="6304575" y="1860298"/>
                  <a:pt x="6168946" y="1866375"/>
                </a:cubicBezTo>
                <a:cubicBezTo>
                  <a:pt x="5959482" y="1895227"/>
                  <a:pt x="5805670" y="1875446"/>
                  <a:pt x="5518071" y="1866375"/>
                </a:cubicBezTo>
                <a:cubicBezTo>
                  <a:pt x="5230473" y="1857304"/>
                  <a:pt x="4985888" y="1871727"/>
                  <a:pt x="4808617" y="1866375"/>
                </a:cubicBezTo>
                <a:cubicBezTo>
                  <a:pt x="4631346" y="1861023"/>
                  <a:pt x="4295822" y="1885790"/>
                  <a:pt x="4157742" y="1866375"/>
                </a:cubicBezTo>
                <a:cubicBezTo>
                  <a:pt x="4019662" y="1846960"/>
                  <a:pt x="3854082" y="1885038"/>
                  <a:pt x="3682603" y="1866375"/>
                </a:cubicBezTo>
                <a:cubicBezTo>
                  <a:pt x="3511124" y="1847712"/>
                  <a:pt x="3188851" y="1866352"/>
                  <a:pt x="3031727" y="1866375"/>
                </a:cubicBezTo>
                <a:cubicBezTo>
                  <a:pt x="2874603" y="1866398"/>
                  <a:pt x="2452372" y="1902946"/>
                  <a:pt x="2263695" y="1866375"/>
                </a:cubicBezTo>
                <a:cubicBezTo>
                  <a:pt x="2075018" y="1829804"/>
                  <a:pt x="1833727" y="1855847"/>
                  <a:pt x="1495662" y="1866375"/>
                </a:cubicBezTo>
                <a:cubicBezTo>
                  <a:pt x="1157597" y="1876903"/>
                  <a:pt x="577847" y="1826922"/>
                  <a:pt x="311069" y="1866375"/>
                </a:cubicBezTo>
                <a:cubicBezTo>
                  <a:pt x="145329" y="1885234"/>
                  <a:pt x="19805" y="1698887"/>
                  <a:pt x="0" y="1555306"/>
                </a:cubicBezTo>
                <a:cubicBezTo>
                  <a:pt x="23491" y="1306160"/>
                  <a:pt x="9176" y="1118870"/>
                  <a:pt x="0" y="970515"/>
                </a:cubicBezTo>
                <a:cubicBezTo>
                  <a:pt x="-9176" y="822160"/>
                  <a:pt x="-6433" y="499524"/>
                  <a:pt x="0" y="311069"/>
                </a:cubicBezTo>
                <a:close/>
              </a:path>
            </a:pathLst>
          </a:custGeom>
          <a:noFill/>
          <a:ln w="28575">
            <a:solidFill>
              <a:schemeClr val="bg1">
                <a:lumMod val="50000"/>
              </a:schemeClr>
            </a:solidFill>
            <a:prstDash val="dash"/>
            <a:extLst>
              <a:ext uri="{C807C97D-BFC1-408E-A445-0C87EB9F89A2}">
                <ask:lineSketchStyleProps xmlns:ask="http://schemas.microsoft.com/office/drawing/2018/sketchyshapes" sd="98176570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153796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77C13C95-DF93-E30C-5CE0-1A33EB2AF0E7}"/>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7B415F10-552F-B173-AD22-85F4BC71E95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49B7EC73-A548-9145-F701-CCF69A5A8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B046BF7F-FBF6-FA76-4EFF-2B959946CCF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6" name="AutoShape 2" descr="Набор Мультяшных Персонажей Инженер Строитель Геодезист Архитектор Строители Изолированные Векторные — стоковый вектор">
            <a:extLst>
              <a:ext uri="{FF2B5EF4-FFF2-40B4-BE49-F238E27FC236}">
                <a16:creationId xmlns:a16="http://schemas.microsoft.com/office/drawing/2014/main" id="{212F0E35-E8A0-6F4A-986A-DBBD3B8766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5" name="Рисунок 14">
            <a:extLst>
              <a:ext uri="{FF2B5EF4-FFF2-40B4-BE49-F238E27FC236}">
                <a16:creationId xmlns:a16="http://schemas.microsoft.com/office/drawing/2014/main" id="{3F3AA108-81C5-703C-3DD4-17522B626F56}"/>
              </a:ext>
            </a:extLst>
          </p:cNvPr>
          <p:cNvPicPr>
            <a:picLocks noChangeAspect="1"/>
          </p:cNvPicPr>
          <p:nvPr/>
        </p:nvPicPr>
        <p:blipFill rotWithShape="1">
          <a:blip r:embed="rId5"/>
          <a:srcRect t="44920" b="37952"/>
          <a:stretch/>
        </p:blipFill>
        <p:spPr>
          <a:xfrm>
            <a:off x="0" y="4822371"/>
            <a:ext cx="12192000" cy="2035630"/>
          </a:xfrm>
          <a:prstGeom prst="rect">
            <a:avLst/>
          </a:prstGeom>
        </p:spPr>
      </p:pic>
      <p:sp>
        <p:nvSpPr>
          <p:cNvPr id="17" name="Прямоугольник 16">
            <a:extLst>
              <a:ext uri="{FF2B5EF4-FFF2-40B4-BE49-F238E27FC236}">
                <a16:creationId xmlns:a16="http://schemas.microsoft.com/office/drawing/2014/main" id="{CEA6FA33-53B6-E40D-8614-486C24FF07F7}"/>
              </a:ext>
            </a:extLst>
          </p:cNvPr>
          <p:cNvSpPr/>
          <p:nvPr/>
        </p:nvSpPr>
        <p:spPr>
          <a:xfrm rot="10800000">
            <a:off x="0" y="4799737"/>
            <a:ext cx="12192000" cy="2217085"/>
          </a:xfrm>
          <a:prstGeom prst="rect">
            <a:avLst/>
          </a:prstGeom>
          <a:gradFill flip="none" rotWithShape="1">
            <a:gsLst>
              <a:gs pos="77000">
                <a:srgbClr val="FFFFFF">
                  <a:alpha val="87000"/>
                </a:srgbClr>
              </a:gs>
              <a:gs pos="0">
                <a:schemeClr val="bg1"/>
              </a:gs>
              <a:gs pos="100000">
                <a:schemeClr val="bg1">
                  <a:alpha val="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TextBox 15">
            <a:extLst>
              <a:ext uri="{FF2B5EF4-FFF2-40B4-BE49-F238E27FC236}">
                <a16:creationId xmlns:a16="http://schemas.microsoft.com/office/drawing/2014/main" id="{1D6FB882-B6EB-F39C-FEFE-E34425502BE4}"/>
              </a:ext>
            </a:extLst>
          </p:cNvPr>
          <p:cNvSpPr txBox="1"/>
          <p:nvPr/>
        </p:nvSpPr>
        <p:spPr>
          <a:xfrm>
            <a:off x="2160022" y="3420655"/>
            <a:ext cx="10031978" cy="2062872"/>
          </a:xfrm>
          <a:prstGeom prst="rect">
            <a:avLst/>
          </a:prstGeom>
          <a:noFill/>
        </p:spPr>
        <p:txBody>
          <a:bodyPr wrap="square">
            <a:spAutoFit/>
          </a:bodyPr>
          <a:lstStyle/>
          <a:p>
            <a:pPr>
              <a:lnSpc>
                <a:spcPct val="150000"/>
              </a:lnSpc>
            </a:pPr>
            <a:r>
              <a:rPr lang="ru-RU" sz="2200" b="1" i="1" u="sng" dirty="0" err="1">
                <a:solidFill>
                  <a:srgbClr val="333333"/>
                </a:solidFill>
                <a:latin typeface="Times New Roman" panose="02020603050405020304" pitchFamily="18" charset="0"/>
              </a:rPr>
              <a:t>Юридичні</a:t>
            </a:r>
            <a:r>
              <a:rPr lang="ru-RU" sz="2200" b="1" i="1" u="sng" dirty="0">
                <a:solidFill>
                  <a:srgbClr val="333333"/>
                </a:solidFill>
                <a:latin typeface="Times New Roman" panose="02020603050405020304" pitchFamily="18" charset="0"/>
              </a:rPr>
              <a:t> та </a:t>
            </a:r>
            <a:r>
              <a:rPr lang="ru-RU" sz="2200" b="1" i="1" u="sng" dirty="0" err="1">
                <a:solidFill>
                  <a:srgbClr val="333333"/>
                </a:solidFill>
                <a:latin typeface="Times New Roman" panose="02020603050405020304" pitchFamily="18" charset="0"/>
              </a:rPr>
              <a:t>фізичні</a:t>
            </a:r>
            <a:r>
              <a:rPr lang="ru-RU" sz="2200" b="1" i="1" u="sng" dirty="0">
                <a:solidFill>
                  <a:srgbClr val="333333"/>
                </a:solidFill>
                <a:latin typeface="Times New Roman" panose="02020603050405020304" pitchFamily="18" charset="0"/>
              </a:rPr>
              <a:t> особи, </a:t>
            </a:r>
            <a:r>
              <a:rPr lang="ru-RU" sz="2200" b="1" i="1" u="sng" dirty="0" err="1">
                <a:solidFill>
                  <a:srgbClr val="333333"/>
                </a:solidFill>
                <a:latin typeface="Times New Roman" panose="02020603050405020304" pitchFamily="18" charset="0"/>
              </a:rPr>
              <a:t>що</a:t>
            </a:r>
            <a:r>
              <a:rPr lang="ru-RU" sz="2200" b="1" i="1" u="sng" dirty="0">
                <a:solidFill>
                  <a:srgbClr val="333333"/>
                </a:solidFill>
                <a:latin typeface="Times New Roman" panose="02020603050405020304" pitchFamily="18" charset="0"/>
              </a:rPr>
              <a:t> є </a:t>
            </a:r>
            <a:r>
              <a:rPr lang="ru-RU" sz="2200" b="1" i="1" u="sng" dirty="0" err="1">
                <a:solidFill>
                  <a:srgbClr val="333333"/>
                </a:solidFill>
                <a:latin typeface="Times New Roman" panose="02020603050405020304" pitchFamily="18" charset="0"/>
              </a:rPr>
              <a:t>виконавцями</a:t>
            </a:r>
            <a:r>
              <a:rPr lang="ru-RU" sz="2200" b="1" i="1" dirty="0">
                <a:solidFill>
                  <a:srgbClr val="333333"/>
                </a:solidFill>
                <a:latin typeface="Times New Roman" panose="02020603050405020304" pitchFamily="18" charset="0"/>
              </a:rPr>
              <a:t> </a:t>
            </a:r>
            <a:r>
              <a:rPr lang="ru-RU" sz="2200" i="1" dirty="0">
                <a:solidFill>
                  <a:srgbClr val="333333"/>
                </a:solidFill>
                <a:latin typeface="Times New Roman" panose="02020603050405020304" pitchFamily="18" charset="0"/>
              </a:rPr>
              <a:t>топографо-</a:t>
            </a:r>
            <a:r>
              <a:rPr lang="ru-RU" sz="2200" i="1" dirty="0" err="1">
                <a:solidFill>
                  <a:srgbClr val="333333"/>
                </a:solidFill>
                <a:latin typeface="Times New Roman" panose="02020603050405020304" pitchFamily="18" charset="0"/>
              </a:rPr>
              <a:t>геодезичних</a:t>
            </a:r>
            <a:r>
              <a:rPr lang="ru-RU" sz="2200" i="1" dirty="0">
                <a:solidFill>
                  <a:srgbClr val="333333"/>
                </a:solidFill>
                <a:latin typeface="Times New Roman" panose="02020603050405020304" pitchFamily="18" charset="0"/>
              </a:rPr>
              <a:t> і </a:t>
            </a:r>
            <a:r>
              <a:rPr lang="ru-RU" sz="2200" i="1" dirty="0" err="1">
                <a:solidFill>
                  <a:srgbClr val="333333"/>
                </a:solidFill>
                <a:latin typeface="Times New Roman" panose="02020603050405020304" pitchFamily="18" charset="0"/>
              </a:rPr>
              <a:t>картографічних</a:t>
            </a:r>
            <a:r>
              <a:rPr lang="ru-RU" sz="2200" i="1" dirty="0">
                <a:solidFill>
                  <a:srgbClr val="333333"/>
                </a:solidFill>
                <a:latin typeface="Times New Roman" panose="02020603050405020304" pitchFamily="18" charset="0"/>
              </a:rPr>
              <a:t> </a:t>
            </a:r>
            <a:r>
              <a:rPr lang="ru-RU" sz="2200" i="1" dirty="0" err="1">
                <a:solidFill>
                  <a:srgbClr val="333333"/>
                </a:solidFill>
                <a:latin typeface="Times New Roman" panose="02020603050405020304" pitchFamily="18" charset="0"/>
              </a:rPr>
              <a:t>робіт</a:t>
            </a:r>
            <a:r>
              <a:rPr lang="ru-RU" sz="2200" i="1" dirty="0">
                <a:solidFill>
                  <a:srgbClr val="333333"/>
                </a:solidFill>
                <a:latin typeface="Times New Roman" panose="02020603050405020304" pitchFamily="18" charset="0"/>
              </a:rPr>
              <a:t>, </a:t>
            </a:r>
            <a:r>
              <a:rPr lang="ru-RU" sz="2200" b="1" i="1" dirty="0" err="1">
                <a:solidFill>
                  <a:srgbClr val="333333"/>
                </a:solidFill>
                <a:latin typeface="Times New Roman" panose="02020603050405020304" pitchFamily="18" charset="0"/>
              </a:rPr>
              <a:t>зобов’язані</a:t>
            </a:r>
            <a:r>
              <a:rPr lang="ru-RU" sz="2200" b="1" i="1" dirty="0">
                <a:solidFill>
                  <a:srgbClr val="333333"/>
                </a:solidFill>
                <a:latin typeface="Times New Roman" panose="02020603050405020304" pitchFamily="18" charset="0"/>
              </a:rPr>
              <a:t> </a:t>
            </a:r>
            <a:r>
              <a:rPr lang="ru-RU" sz="2200" b="1" i="1" dirty="0" err="1">
                <a:solidFill>
                  <a:srgbClr val="333333"/>
                </a:solidFill>
                <a:latin typeface="Times New Roman" panose="02020603050405020304" pitchFamily="18" charset="0"/>
              </a:rPr>
              <a:t>безоплатно</a:t>
            </a:r>
            <a:r>
              <a:rPr lang="ru-RU" sz="2200" b="1" i="1" dirty="0">
                <a:solidFill>
                  <a:srgbClr val="333333"/>
                </a:solidFill>
                <a:latin typeface="Times New Roman" panose="02020603050405020304" pitchFamily="18" charset="0"/>
              </a:rPr>
              <a:t> </a:t>
            </a:r>
            <a:r>
              <a:rPr lang="ru-RU" sz="2200" i="1" dirty="0" err="1">
                <a:solidFill>
                  <a:srgbClr val="333333"/>
                </a:solidFill>
                <a:latin typeface="Times New Roman" panose="02020603050405020304" pitchFamily="18" charset="0"/>
              </a:rPr>
              <a:t>передавати</a:t>
            </a:r>
            <a:r>
              <a:rPr lang="ru-RU" sz="2200" i="1" dirty="0">
                <a:solidFill>
                  <a:srgbClr val="333333"/>
                </a:solidFill>
                <a:latin typeface="Times New Roman" panose="02020603050405020304" pitchFamily="18" charset="0"/>
              </a:rPr>
              <a:t> до Державного картографо-</a:t>
            </a:r>
            <a:r>
              <a:rPr lang="ru-RU" sz="2200" i="1" dirty="0" err="1">
                <a:solidFill>
                  <a:srgbClr val="333333"/>
                </a:solidFill>
                <a:latin typeface="Times New Roman" panose="02020603050405020304" pitchFamily="18" charset="0"/>
              </a:rPr>
              <a:t>геодезичного</a:t>
            </a:r>
            <a:r>
              <a:rPr lang="ru-RU" sz="2200" i="1" dirty="0">
                <a:solidFill>
                  <a:srgbClr val="333333"/>
                </a:solidFill>
                <a:latin typeface="Times New Roman" panose="02020603050405020304" pitchFamily="18" charset="0"/>
              </a:rPr>
              <a:t> фонду України один </a:t>
            </a:r>
            <a:r>
              <a:rPr lang="ru-RU" sz="2200" i="1" dirty="0" err="1">
                <a:solidFill>
                  <a:srgbClr val="333333"/>
                </a:solidFill>
                <a:latin typeface="Times New Roman" panose="02020603050405020304" pitchFamily="18" charset="0"/>
              </a:rPr>
              <a:t>примірник</a:t>
            </a:r>
            <a:r>
              <a:rPr lang="ru-RU" sz="2200" i="1" dirty="0">
                <a:solidFill>
                  <a:srgbClr val="333333"/>
                </a:solidFill>
                <a:latin typeface="Times New Roman" panose="02020603050405020304" pitchFamily="18" charset="0"/>
              </a:rPr>
              <a:t> </a:t>
            </a:r>
            <a:r>
              <a:rPr lang="ru-RU" sz="2200" i="1" dirty="0" err="1">
                <a:solidFill>
                  <a:srgbClr val="333333"/>
                </a:solidFill>
                <a:latin typeface="Times New Roman" panose="02020603050405020304" pitchFamily="18" charset="0"/>
              </a:rPr>
              <a:t>копій</a:t>
            </a:r>
            <a:r>
              <a:rPr lang="ru-RU" sz="2200" i="1" dirty="0">
                <a:solidFill>
                  <a:srgbClr val="333333"/>
                </a:solidFill>
                <a:latin typeface="Times New Roman" panose="02020603050405020304" pitchFamily="18" charset="0"/>
              </a:rPr>
              <a:t> </a:t>
            </a:r>
            <a:r>
              <a:rPr lang="ru-RU" sz="2200" i="1" dirty="0" err="1">
                <a:solidFill>
                  <a:srgbClr val="333333"/>
                </a:solidFill>
                <a:latin typeface="Times New Roman" panose="02020603050405020304" pitchFamily="18" charset="0"/>
              </a:rPr>
              <a:t>створених</a:t>
            </a:r>
            <a:r>
              <a:rPr lang="ru-RU" sz="2200" i="1" dirty="0">
                <a:solidFill>
                  <a:srgbClr val="333333"/>
                </a:solidFill>
                <a:latin typeface="Times New Roman" panose="02020603050405020304" pitchFamily="18" charset="0"/>
              </a:rPr>
              <a:t> ними </a:t>
            </a:r>
            <a:r>
              <a:rPr lang="ru-RU" sz="2200" i="1" dirty="0" err="1">
                <a:solidFill>
                  <a:srgbClr val="333333"/>
                </a:solidFill>
                <a:latin typeface="Times New Roman" panose="02020603050405020304" pitchFamily="18" charset="0"/>
              </a:rPr>
              <a:t>матеріалів</a:t>
            </a:r>
            <a:r>
              <a:rPr lang="ru-RU" sz="2200" i="1" dirty="0">
                <a:solidFill>
                  <a:srgbClr val="333333"/>
                </a:solidFill>
                <a:latin typeface="Times New Roman" panose="02020603050405020304" pitchFamily="18" charset="0"/>
              </a:rPr>
              <a:t> і </a:t>
            </a:r>
            <a:r>
              <a:rPr lang="ru-RU" sz="2200" i="1" dirty="0" err="1">
                <a:solidFill>
                  <a:srgbClr val="333333"/>
                </a:solidFill>
                <a:latin typeface="Times New Roman" panose="02020603050405020304" pitchFamily="18" charset="0"/>
              </a:rPr>
              <a:t>даних</a:t>
            </a:r>
            <a:r>
              <a:rPr lang="ru-RU" sz="2200" i="1" dirty="0">
                <a:solidFill>
                  <a:srgbClr val="333333"/>
                </a:solidFill>
                <a:latin typeface="Times New Roman" panose="02020603050405020304" pitchFamily="18" charset="0"/>
              </a:rPr>
              <a:t> </a:t>
            </a:r>
            <a:r>
              <a:rPr lang="ru-RU" sz="2200" b="1" i="1" dirty="0">
                <a:solidFill>
                  <a:srgbClr val="333333"/>
                </a:solidFill>
                <a:latin typeface="Times New Roman" panose="02020603050405020304" pitchFamily="18" charset="0"/>
              </a:rPr>
              <a:t>в аналоговому і </a:t>
            </a:r>
            <a:r>
              <a:rPr lang="ru-RU" sz="2200" b="1" i="1" dirty="0" err="1">
                <a:solidFill>
                  <a:srgbClr val="333333"/>
                </a:solidFill>
                <a:latin typeface="Times New Roman" panose="02020603050405020304" pitchFamily="18" charset="0"/>
              </a:rPr>
              <a:t>електронному</a:t>
            </a:r>
            <a:r>
              <a:rPr lang="ru-RU" sz="2200" b="1" i="1" dirty="0">
                <a:solidFill>
                  <a:srgbClr val="333333"/>
                </a:solidFill>
                <a:latin typeface="Times New Roman" panose="02020603050405020304" pitchFamily="18" charset="0"/>
              </a:rPr>
              <a:t> (цифровому) </a:t>
            </a:r>
            <a:r>
              <a:rPr lang="ru-RU" sz="2200" b="1" i="1" dirty="0" err="1">
                <a:solidFill>
                  <a:srgbClr val="333333"/>
                </a:solidFill>
                <a:latin typeface="Times New Roman" panose="02020603050405020304" pitchFamily="18" charset="0"/>
              </a:rPr>
              <a:t>вигляді</a:t>
            </a:r>
            <a:endParaRPr lang="uk-UA" sz="2200" b="1" i="1" dirty="0">
              <a:solidFill>
                <a:srgbClr val="333333"/>
              </a:solidFill>
              <a:latin typeface="Times New Roman" panose="02020603050405020304" pitchFamily="18" charset="0"/>
            </a:endParaRPr>
          </a:p>
        </p:txBody>
      </p:sp>
      <p:pic>
        <p:nvPicPr>
          <p:cNvPr id="8" name="Рисунок 7">
            <a:extLst>
              <a:ext uri="{FF2B5EF4-FFF2-40B4-BE49-F238E27FC236}">
                <a16:creationId xmlns:a16="http://schemas.microsoft.com/office/drawing/2014/main" id="{A467ECB1-32D7-63C4-81A3-42A8B56EE41F}"/>
              </a:ext>
            </a:extLst>
          </p:cNvPr>
          <p:cNvPicPr>
            <a:picLocks noChangeAspect="1"/>
          </p:cNvPicPr>
          <p:nvPr/>
        </p:nvPicPr>
        <p:blipFill rotWithShape="1">
          <a:blip r:embed="rId6"/>
          <a:srcRect l="27733" r="46530"/>
          <a:stretch/>
        </p:blipFill>
        <p:spPr>
          <a:xfrm>
            <a:off x="387910" y="3429000"/>
            <a:ext cx="1476982" cy="3213813"/>
          </a:xfrm>
          <a:prstGeom prst="rect">
            <a:avLst/>
          </a:prstGeom>
        </p:spPr>
      </p:pic>
      <p:sp>
        <p:nvSpPr>
          <p:cNvPr id="11" name="TextBox 10">
            <a:extLst>
              <a:ext uri="{FF2B5EF4-FFF2-40B4-BE49-F238E27FC236}">
                <a16:creationId xmlns:a16="http://schemas.microsoft.com/office/drawing/2014/main" id="{5BF206DA-3C3E-14DC-822D-6479978651A8}"/>
              </a:ext>
            </a:extLst>
          </p:cNvPr>
          <p:cNvSpPr txBox="1"/>
          <p:nvPr/>
        </p:nvSpPr>
        <p:spPr>
          <a:xfrm>
            <a:off x="157316" y="2374390"/>
            <a:ext cx="12034684" cy="523220"/>
          </a:xfrm>
          <a:prstGeom prst="rect">
            <a:avLst/>
          </a:prstGeom>
          <a:noFill/>
        </p:spPr>
        <p:txBody>
          <a:bodyPr wrap="square">
            <a:spAutoFit/>
          </a:bodyPr>
          <a:lstStyle/>
          <a:p>
            <a:pPr algn="ctr"/>
            <a:r>
              <a:rPr lang="uk-UA" sz="2800" dirty="0">
                <a:solidFill>
                  <a:srgbClr val="002E6C"/>
                </a:solidFill>
                <a:latin typeface="Arial" panose="020B0604020202020204" pitchFamily="34" charset="0"/>
                <a:ea typeface="Open Sans SemiBold" panose="020B0604020202020204" pitchFamily="34" charset="0"/>
                <a:cs typeface="Arial" panose="020B0604020202020204" pitchFamily="34" charset="0"/>
              </a:rPr>
              <a:t>Нововведення  №2 -  Безоплатна передача матеріалів від виконавців</a:t>
            </a:r>
          </a:p>
        </p:txBody>
      </p:sp>
    </p:spTree>
    <p:extLst>
      <p:ext uri="{BB962C8B-B14F-4D97-AF65-F5344CB8AC3E}">
        <p14:creationId xmlns:p14="http://schemas.microsoft.com/office/powerpoint/2010/main" val="2131138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77C13C95-DF93-E30C-5CE0-1A33EB2AF0E7}"/>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7B415F10-552F-B173-AD22-85F4BC71E95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49B7EC73-A548-9145-F701-CCF69A5A8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B046BF7F-FBF6-FA76-4EFF-2B959946CCF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6" name="TextBox 5">
            <a:extLst>
              <a:ext uri="{FF2B5EF4-FFF2-40B4-BE49-F238E27FC236}">
                <a16:creationId xmlns:a16="http://schemas.microsoft.com/office/drawing/2014/main" id="{25970585-A15E-11D2-6B30-286DAB9756BC}"/>
              </a:ext>
            </a:extLst>
          </p:cNvPr>
          <p:cNvSpPr txBox="1"/>
          <p:nvPr/>
        </p:nvSpPr>
        <p:spPr>
          <a:xfrm>
            <a:off x="262584" y="4736454"/>
            <a:ext cx="11132567" cy="1631216"/>
          </a:xfrm>
          <a:prstGeom prst="rect">
            <a:avLst/>
          </a:prstGeom>
          <a:noFill/>
        </p:spPr>
        <p:txBody>
          <a:bodyPr wrap="square">
            <a:spAutoFit/>
          </a:bodyPr>
          <a:lstStyle/>
          <a:p>
            <a:r>
              <a:rPr lang="uk-UA" sz="2000" dirty="0">
                <a:latin typeface="Times New Roman" panose="02020603050405020304" pitchFamily="18" charset="0"/>
                <a:cs typeface="Times New Roman" panose="02020603050405020304" pitchFamily="18" charset="0"/>
              </a:rPr>
              <a:t>Геодезичні, топографічні, картографічні, гідрографічні матеріали і дані, отримані за результатами здійснення топографо-геодезичної і картографічної діяльності, а також матеріали і дані дистанційного зондування Землі, </a:t>
            </a:r>
            <a:r>
              <a:rPr lang="uk-UA" sz="2000" b="1" u="sng" dirty="0">
                <a:latin typeface="Times New Roman" panose="02020603050405020304" pitchFamily="18" charset="0"/>
                <a:cs typeface="Times New Roman" panose="02020603050405020304" pitchFamily="18" charset="0"/>
              </a:rPr>
              <a:t>отримані за кошти державного, місцевих бюджетів</a:t>
            </a:r>
            <a:r>
              <a:rPr lang="uk-UA" sz="2000" dirty="0">
                <a:latin typeface="Times New Roman" panose="02020603050405020304" pitchFamily="18" charset="0"/>
                <a:cs typeface="Times New Roman" panose="02020603050405020304" pitchFamily="18" charset="0"/>
              </a:rPr>
              <a:t>, передаються до Державного </a:t>
            </a:r>
            <a:r>
              <a:rPr lang="uk-UA" sz="2000" dirty="0" err="1">
                <a:latin typeface="Times New Roman" panose="02020603050405020304" pitchFamily="18" charset="0"/>
                <a:cs typeface="Times New Roman" panose="02020603050405020304" pitchFamily="18" charset="0"/>
              </a:rPr>
              <a:t>картографо</a:t>
            </a:r>
            <a:r>
              <a:rPr lang="uk-UA" sz="2000" dirty="0">
                <a:latin typeface="Times New Roman" panose="02020603050405020304" pitchFamily="18" charset="0"/>
                <a:cs typeface="Times New Roman" panose="02020603050405020304" pitchFamily="18" charset="0"/>
              </a:rPr>
              <a:t>-геодезичного фонду України та підлягають автоматизованій перевірці (</a:t>
            </a:r>
            <a:r>
              <a:rPr lang="uk-UA" sz="2000" dirty="0" err="1">
                <a:latin typeface="Times New Roman" panose="02020603050405020304" pitchFamily="18" charset="0"/>
                <a:cs typeface="Times New Roman" panose="02020603050405020304" pitchFamily="18" charset="0"/>
              </a:rPr>
              <a:t>валідації</a:t>
            </a:r>
            <a:r>
              <a:rPr lang="uk-UA" sz="2000" dirty="0">
                <a:latin typeface="Times New Roman" panose="02020603050405020304" pitchFamily="18" charset="0"/>
                <a:cs typeface="Times New Roman" panose="02020603050405020304" pitchFamily="18" charset="0"/>
              </a:rPr>
              <a:t>) в обов’язковому порядку.</a:t>
            </a:r>
          </a:p>
        </p:txBody>
      </p:sp>
      <p:sp>
        <p:nvSpPr>
          <p:cNvPr id="11" name="TextBox 10">
            <a:extLst>
              <a:ext uri="{FF2B5EF4-FFF2-40B4-BE49-F238E27FC236}">
                <a16:creationId xmlns:a16="http://schemas.microsoft.com/office/drawing/2014/main" id="{92585D34-556C-F7DA-08C6-976337A66D25}"/>
              </a:ext>
            </a:extLst>
          </p:cNvPr>
          <p:cNvSpPr txBox="1"/>
          <p:nvPr/>
        </p:nvSpPr>
        <p:spPr>
          <a:xfrm>
            <a:off x="1026366" y="2422244"/>
            <a:ext cx="8705463" cy="1323439"/>
          </a:xfrm>
          <a:prstGeom prst="rect">
            <a:avLst/>
          </a:prstGeom>
          <a:noFill/>
        </p:spPr>
        <p:txBody>
          <a:bodyPr wrap="square">
            <a:spAutoFit/>
          </a:bodyPr>
          <a:lstStyle/>
          <a:p>
            <a:r>
              <a:rPr lang="uk-UA" sz="2000" b="1" dirty="0" err="1">
                <a:latin typeface="Times New Roman" panose="02020603050405020304" pitchFamily="18" charset="0"/>
                <a:cs typeface="Times New Roman" panose="02020603050405020304" pitchFamily="18" charset="0"/>
              </a:rPr>
              <a:t>Валідатор</a:t>
            </a:r>
            <a:r>
              <a:rPr lang="uk-UA" sz="2000" dirty="0">
                <a:latin typeface="Times New Roman" panose="02020603050405020304" pitchFamily="18" charset="0"/>
                <a:cs typeface="Times New Roman" panose="02020603050405020304" pitchFamily="18" charset="0"/>
              </a:rPr>
              <a:t> (</a:t>
            </a:r>
            <a:r>
              <a:rPr lang="uk-UA" sz="2000" i="1" dirty="0" err="1">
                <a:latin typeface="Times New Roman" panose="02020603050405020304" pitchFamily="18" charset="0"/>
                <a:cs typeface="Times New Roman" panose="02020603050405020304" pitchFamily="18" charset="0"/>
              </a:rPr>
              <a:t>англ</a:t>
            </a:r>
            <a:r>
              <a:rPr lang="uk-UA" sz="2000" i="1"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validator</a:t>
            </a:r>
            <a:r>
              <a:rPr lang="en-US" sz="2000" dirty="0">
                <a:latin typeface="Times New Roman" panose="02020603050405020304" pitchFamily="18" charset="0"/>
                <a:cs typeface="Times New Roman" panose="02020603050405020304" pitchFamily="18" charset="0"/>
              </a:rPr>
              <a:t>) — </a:t>
            </a:r>
            <a:r>
              <a:rPr lang="uk-UA" sz="2000" dirty="0">
                <a:latin typeface="Times New Roman" panose="02020603050405020304" pitchFamily="18" charset="0"/>
                <a:cs typeface="Times New Roman" panose="02020603050405020304" pitchFamily="18" charset="0"/>
              </a:rPr>
              <a:t>комп'ютерний сервіс, програма, об'єкт, функція або оператор, який</a:t>
            </a:r>
            <a:r>
              <a:rPr lang="en-US" sz="2000" dirty="0">
                <a:latin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cs typeface="Times New Roman" panose="02020603050405020304" pitchFamily="18" charset="0"/>
              </a:rPr>
              <a:t>перевіряє відповідність даних вимогам до типу, вмісту, формату або </a:t>
            </a:r>
            <a:r>
              <a:rPr lang="uk-UA" sz="2000" dirty="0" err="1">
                <a:latin typeface="Times New Roman" panose="02020603050405020304" pitchFamily="18" charset="0"/>
                <a:cs typeface="Times New Roman" panose="02020603050405020304" pitchFamily="18" charset="0"/>
              </a:rPr>
              <a:t>синта</a:t>
            </a:r>
            <a:r>
              <a:rPr lang="ru-RU" sz="2000" dirty="0">
                <a:latin typeface="Times New Roman" panose="02020603050405020304" pitchFamily="18" charset="0"/>
                <a:cs typeface="Times New Roman" panose="02020603050405020304" pitchFamily="18" charset="0"/>
              </a:rPr>
              <a:t>к</a:t>
            </a:r>
            <a:r>
              <a:rPr lang="uk-UA" sz="2000" dirty="0" err="1">
                <a:latin typeface="Times New Roman" panose="02020603050405020304" pitchFamily="18" charset="0"/>
                <a:cs typeface="Times New Roman" panose="02020603050405020304" pitchFamily="18" charset="0"/>
              </a:rPr>
              <a:t>сису</a:t>
            </a:r>
            <a:r>
              <a:rPr lang="uk-UA" sz="2000" dirty="0">
                <a:latin typeface="Times New Roman" panose="02020603050405020304" pitchFamily="18" charset="0"/>
                <a:cs typeface="Times New Roman" panose="02020603050405020304" pitchFamily="18" charset="0"/>
              </a:rPr>
              <a:t>. Процес перевірки називають </a:t>
            </a:r>
            <a:r>
              <a:rPr lang="uk-UA" sz="2000" b="1" dirty="0" err="1">
                <a:latin typeface="Times New Roman" panose="02020603050405020304" pitchFamily="18" charset="0"/>
                <a:cs typeface="Times New Roman" panose="02020603050405020304" pitchFamily="18" charset="0"/>
              </a:rPr>
              <a:t>валідацією</a:t>
            </a:r>
            <a:r>
              <a:rPr lang="uk-UA" sz="2000" dirty="0">
                <a:latin typeface="Times New Roman" panose="02020603050405020304" pitchFamily="18" charset="0"/>
                <a:cs typeface="Times New Roman" panose="02020603050405020304" pitchFamily="18" charset="0"/>
              </a:rPr>
              <a:t>, а дані, що відповідають вимогам — </a:t>
            </a:r>
            <a:r>
              <a:rPr lang="uk-UA" sz="2000" b="1" dirty="0" err="1">
                <a:latin typeface="Times New Roman" panose="02020603050405020304" pitchFamily="18" charset="0"/>
                <a:cs typeface="Times New Roman" panose="02020603050405020304" pitchFamily="18" charset="0"/>
              </a:rPr>
              <a:t>валідними</a:t>
            </a:r>
            <a:r>
              <a:rPr lang="uk-UA" sz="20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B15F971A-5369-8FE5-C48F-C8774B0D6524}"/>
              </a:ext>
            </a:extLst>
          </p:cNvPr>
          <p:cNvSpPr txBox="1"/>
          <p:nvPr/>
        </p:nvSpPr>
        <p:spPr>
          <a:xfrm>
            <a:off x="330792" y="1655603"/>
            <a:ext cx="11343105" cy="523220"/>
          </a:xfrm>
          <a:prstGeom prst="rect">
            <a:avLst/>
          </a:prstGeom>
          <a:noFill/>
        </p:spPr>
        <p:txBody>
          <a:bodyPr wrap="square">
            <a:spAutoFit/>
          </a:bodyPr>
          <a:lstStyle/>
          <a:p>
            <a:pPr algn="ctr"/>
            <a:r>
              <a:rPr lang="uk-UA" sz="2800" dirty="0">
                <a:solidFill>
                  <a:srgbClr val="002E6C"/>
                </a:solidFill>
                <a:latin typeface="Arial" panose="020B0604020202020204" pitchFamily="34" charset="0"/>
                <a:ea typeface="Open Sans SemiBold" panose="020B0604020202020204" pitchFamily="34" charset="0"/>
                <a:cs typeface="Arial" panose="020B0604020202020204" pitchFamily="34" charset="0"/>
              </a:rPr>
              <a:t>Нововведення №3 - Валідація (автоматизована перевірка)</a:t>
            </a:r>
          </a:p>
        </p:txBody>
      </p:sp>
      <p:pic>
        <p:nvPicPr>
          <p:cNvPr id="15" name="Рисунок 14">
            <a:extLst>
              <a:ext uri="{FF2B5EF4-FFF2-40B4-BE49-F238E27FC236}">
                <a16:creationId xmlns:a16="http://schemas.microsoft.com/office/drawing/2014/main" id="{4AD78B1A-FC9B-A8AF-B203-9CBD68675521}"/>
              </a:ext>
            </a:extLst>
          </p:cNvPr>
          <p:cNvPicPr>
            <a:picLocks noChangeAspect="1"/>
          </p:cNvPicPr>
          <p:nvPr/>
        </p:nvPicPr>
        <p:blipFill rotWithShape="1">
          <a:blip r:embed="rId5"/>
          <a:srcRect l="16333" r="16466"/>
          <a:stretch/>
        </p:blipFill>
        <p:spPr>
          <a:xfrm>
            <a:off x="10325504" y="2391563"/>
            <a:ext cx="1680260" cy="1941967"/>
          </a:xfrm>
          <a:prstGeom prst="rect">
            <a:avLst/>
          </a:prstGeom>
        </p:spPr>
      </p:pic>
      <p:sp>
        <p:nvSpPr>
          <p:cNvPr id="16" name="Прямоугольник: скругленные углы 15">
            <a:extLst>
              <a:ext uri="{FF2B5EF4-FFF2-40B4-BE49-F238E27FC236}">
                <a16:creationId xmlns:a16="http://schemas.microsoft.com/office/drawing/2014/main" id="{2D472D4D-2EBE-F2F7-5F12-A3A57678172A}"/>
              </a:ext>
            </a:extLst>
          </p:cNvPr>
          <p:cNvSpPr/>
          <p:nvPr/>
        </p:nvSpPr>
        <p:spPr>
          <a:xfrm>
            <a:off x="157316" y="4520445"/>
            <a:ext cx="11343104" cy="2063235"/>
          </a:xfrm>
          <a:custGeom>
            <a:avLst/>
            <a:gdLst>
              <a:gd name="connsiteX0" fmla="*/ 0 w 11343104"/>
              <a:gd name="connsiteY0" fmla="*/ 343879 h 2063235"/>
              <a:gd name="connsiteX1" fmla="*/ 343879 w 11343104"/>
              <a:gd name="connsiteY1" fmla="*/ 0 h 2063235"/>
              <a:gd name="connsiteX2" fmla="*/ 1009838 w 11343104"/>
              <a:gd name="connsiteY2" fmla="*/ 0 h 2063235"/>
              <a:gd name="connsiteX3" fmla="*/ 1888904 w 11343104"/>
              <a:gd name="connsiteY3" fmla="*/ 0 h 2063235"/>
              <a:gd name="connsiteX4" fmla="*/ 2767970 w 11343104"/>
              <a:gd name="connsiteY4" fmla="*/ 0 h 2063235"/>
              <a:gd name="connsiteX5" fmla="*/ 3220822 w 11343104"/>
              <a:gd name="connsiteY5" fmla="*/ 0 h 2063235"/>
              <a:gd name="connsiteX6" fmla="*/ 3567121 w 11343104"/>
              <a:gd name="connsiteY6" fmla="*/ 0 h 2063235"/>
              <a:gd name="connsiteX7" fmla="*/ 4019973 w 11343104"/>
              <a:gd name="connsiteY7" fmla="*/ 0 h 2063235"/>
              <a:gd name="connsiteX8" fmla="*/ 4792486 w 11343104"/>
              <a:gd name="connsiteY8" fmla="*/ 0 h 2063235"/>
              <a:gd name="connsiteX9" fmla="*/ 5564999 w 11343104"/>
              <a:gd name="connsiteY9" fmla="*/ 0 h 2063235"/>
              <a:gd name="connsiteX10" fmla="*/ 5911297 w 11343104"/>
              <a:gd name="connsiteY10" fmla="*/ 0 h 2063235"/>
              <a:gd name="connsiteX11" fmla="*/ 6470703 w 11343104"/>
              <a:gd name="connsiteY11" fmla="*/ 0 h 2063235"/>
              <a:gd name="connsiteX12" fmla="*/ 7030109 w 11343104"/>
              <a:gd name="connsiteY12" fmla="*/ 0 h 2063235"/>
              <a:gd name="connsiteX13" fmla="*/ 7802621 w 11343104"/>
              <a:gd name="connsiteY13" fmla="*/ 0 h 2063235"/>
              <a:gd name="connsiteX14" fmla="*/ 8255473 w 11343104"/>
              <a:gd name="connsiteY14" fmla="*/ 0 h 2063235"/>
              <a:gd name="connsiteX15" fmla="*/ 8814879 w 11343104"/>
              <a:gd name="connsiteY15" fmla="*/ 0 h 2063235"/>
              <a:gd name="connsiteX16" fmla="*/ 9587392 w 11343104"/>
              <a:gd name="connsiteY16" fmla="*/ 0 h 2063235"/>
              <a:gd name="connsiteX17" fmla="*/ 10999225 w 11343104"/>
              <a:gd name="connsiteY17" fmla="*/ 0 h 2063235"/>
              <a:gd name="connsiteX18" fmla="*/ 11343104 w 11343104"/>
              <a:gd name="connsiteY18" fmla="*/ 343879 h 2063235"/>
              <a:gd name="connsiteX19" fmla="*/ 11343104 w 11343104"/>
              <a:gd name="connsiteY19" fmla="*/ 1017863 h 2063235"/>
              <a:gd name="connsiteX20" fmla="*/ 11343104 w 11343104"/>
              <a:gd name="connsiteY20" fmla="*/ 1719356 h 2063235"/>
              <a:gd name="connsiteX21" fmla="*/ 10999225 w 11343104"/>
              <a:gd name="connsiteY21" fmla="*/ 2063235 h 2063235"/>
              <a:gd name="connsiteX22" fmla="*/ 10226712 w 11343104"/>
              <a:gd name="connsiteY22" fmla="*/ 2063235 h 2063235"/>
              <a:gd name="connsiteX23" fmla="*/ 9560753 w 11343104"/>
              <a:gd name="connsiteY23" fmla="*/ 2063235 h 2063235"/>
              <a:gd name="connsiteX24" fmla="*/ 8788241 w 11343104"/>
              <a:gd name="connsiteY24" fmla="*/ 2063235 h 2063235"/>
              <a:gd name="connsiteX25" fmla="*/ 7909175 w 11343104"/>
              <a:gd name="connsiteY25" fmla="*/ 2063235 h 2063235"/>
              <a:gd name="connsiteX26" fmla="*/ 7562876 w 11343104"/>
              <a:gd name="connsiteY26" fmla="*/ 2063235 h 2063235"/>
              <a:gd name="connsiteX27" fmla="*/ 7216577 w 11343104"/>
              <a:gd name="connsiteY27" fmla="*/ 2063235 h 2063235"/>
              <a:gd name="connsiteX28" fmla="*/ 6657172 w 11343104"/>
              <a:gd name="connsiteY28" fmla="*/ 2063235 h 2063235"/>
              <a:gd name="connsiteX29" fmla="*/ 5991212 w 11343104"/>
              <a:gd name="connsiteY29" fmla="*/ 2063235 h 2063235"/>
              <a:gd name="connsiteX30" fmla="*/ 5431807 w 11343104"/>
              <a:gd name="connsiteY30" fmla="*/ 2063235 h 2063235"/>
              <a:gd name="connsiteX31" fmla="*/ 4659294 w 11343104"/>
              <a:gd name="connsiteY31" fmla="*/ 2063235 h 2063235"/>
              <a:gd name="connsiteX32" fmla="*/ 3780228 w 11343104"/>
              <a:gd name="connsiteY32" fmla="*/ 2063235 h 2063235"/>
              <a:gd name="connsiteX33" fmla="*/ 3114269 w 11343104"/>
              <a:gd name="connsiteY33" fmla="*/ 2063235 h 2063235"/>
              <a:gd name="connsiteX34" fmla="*/ 2554863 w 11343104"/>
              <a:gd name="connsiteY34" fmla="*/ 2063235 h 2063235"/>
              <a:gd name="connsiteX35" fmla="*/ 1675797 w 11343104"/>
              <a:gd name="connsiteY35" fmla="*/ 2063235 h 2063235"/>
              <a:gd name="connsiteX36" fmla="*/ 343879 w 11343104"/>
              <a:gd name="connsiteY36" fmla="*/ 2063235 h 2063235"/>
              <a:gd name="connsiteX37" fmla="*/ 0 w 11343104"/>
              <a:gd name="connsiteY37" fmla="*/ 1719356 h 2063235"/>
              <a:gd name="connsiteX38" fmla="*/ 0 w 11343104"/>
              <a:gd name="connsiteY38" fmla="*/ 1059127 h 2063235"/>
              <a:gd name="connsiteX39" fmla="*/ 0 w 11343104"/>
              <a:gd name="connsiteY39" fmla="*/ 343879 h 206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343104" h="2063235" extrusionOk="0">
                <a:moveTo>
                  <a:pt x="0" y="343879"/>
                </a:moveTo>
                <a:cubicBezTo>
                  <a:pt x="-10825" y="172952"/>
                  <a:pt x="137641" y="-6739"/>
                  <a:pt x="343879" y="0"/>
                </a:cubicBezTo>
                <a:cubicBezTo>
                  <a:pt x="673809" y="13692"/>
                  <a:pt x="755831" y="33126"/>
                  <a:pt x="1009838" y="0"/>
                </a:cubicBezTo>
                <a:cubicBezTo>
                  <a:pt x="1263845" y="-33126"/>
                  <a:pt x="1604186" y="-2738"/>
                  <a:pt x="1888904" y="0"/>
                </a:cubicBezTo>
                <a:cubicBezTo>
                  <a:pt x="2173622" y="2738"/>
                  <a:pt x="2341917" y="16082"/>
                  <a:pt x="2767970" y="0"/>
                </a:cubicBezTo>
                <a:cubicBezTo>
                  <a:pt x="3194023" y="-16082"/>
                  <a:pt x="3093519" y="4866"/>
                  <a:pt x="3220822" y="0"/>
                </a:cubicBezTo>
                <a:cubicBezTo>
                  <a:pt x="3348125" y="-4866"/>
                  <a:pt x="3403232" y="-13778"/>
                  <a:pt x="3567121" y="0"/>
                </a:cubicBezTo>
                <a:cubicBezTo>
                  <a:pt x="3731010" y="13778"/>
                  <a:pt x="3853723" y="14368"/>
                  <a:pt x="4019973" y="0"/>
                </a:cubicBezTo>
                <a:cubicBezTo>
                  <a:pt x="4186223" y="-14368"/>
                  <a:pt x="4635943" y="-36275"/>
                  <a:pt x="4792486" y="0"/>
                </a:cubicBezTo>
                <a:cubicBezTo>
                  <a:pt x="4949029" y="36275"/>
                  <a:pt x="5202113" y="36290"/>
                  <a:pt x="5564999" y="0"/>
                </a:cubicBezTo>
                <a:cubicBezTo>
                  <a:pt x="5927885" y="-36290"/>
                  <a:pt x="5755413" y="-6061"/>
                  <a:pt x="5911297" y="0"/>
                </a:cubicBezTo>
                <a:cubicBezTo>
                  <a:pt x="6067181" y="6061"/>
                  <a:pt x="6269462" y="-14168"/>
                  <a:pt x="6470703" y="0"/>
                </a:cubicBezTo>
                <a:cubicBezTo>
                  <a:pt x="6671944" y="14168"/>
                  <a:pt x="6892145" y="17355"/>
                  <a:pt x="7030109" y="0"/>
                </a:cubicBezTo>
                <a:cubicBezTo>
                  <a:pt x="7168073" y="-17355"/>
                  <a:pt x="7446978" y="37349"/>
                  <a:pt x="7802621" y="0"/>
                </a:cubicBezTo>
                <a:cubicBezTo>
                  <a:pt x="8158264" y="-37349"/>
                  <a:pt x="8133662" y="-10442"/>
                  <a:pt x="8255473" y="0"/>
                </a:cubicBezTo>
                <a:cubicBezTo>
                  <a:pt x="8377284" y="10442"/>
                  <a:pt x="8670711" y="-15921"/>
                  <a:pt x="8814879" y="0"/>
                </a:cubicBezTo>
                <a:cubicBezTo>
                  <a:pt x="8959047" y="15921"/>
                  <a:pt x="9222157" y="-22538"/>
                  <a:pt x="9587392" y="0"/>
                </a:cubicBezTo>
                <a:cubicBezTo>
                  <a:pt x="9952627" y="22538"/>
                  <a:pt x="10641891" y="-47294"/>
                  <a:pt x="10999225" y="0"/>
                </a:cubicBezTo>
                <a:cubicBezTo>
                  <a:pt x="11170721" y="-27280"/>
                  <a:pt x="11338991" y="156226"/>
                  <a:pt x="11343104" y="343879"/>
                </a:cubicBezTo>
                <a:cubicBezTo>
                  <a:pt x="11354028" y="490199"/>
                  <a:pt x="11314705" y="706876"/>
                  <a:pt x="11343104" y="1017863"/>
                </a:cubicBezTo>
                <a:cubicBezTo>
                  <a:pt x="11371503" y="1328850"/>
                  <a:pt x="11365663" y="1441261"/>
                  <a:pt x="11343104" y="1719356"/>
                </a:cubicBezTo>
                <a:cubicBezTo>
                  <a:pt x="11349685" y="1940442"/>
                  <a:pt x="11175921" y="2076499"/>
                  <a:pt x="10999225" y="2063235"/>
                </a:cubicBezTo>
                <a:cubicBezTo>
                  <a:pt x="10702518" y="2073779"/>
                  <a:pt x="10441498" y="2049325"/>
                  <a:pt x="10226712" y="2063235"/>
                </a:cubicBezTo>
                <a:cubicBezTo>
                  <a:pt x="10011926" y="2077145"/>
                  <a:pt x="9834777" y="2037009"/>
                  <a:pt x="9560753" y="2063235"/>
                </a:cubicBezTo>
                <a:cubicBezTo>
                  <a:pt x="9286729" y="2089461"/>
                  <a:pt x="8973943" y="2027927"/>
                  <a:pt x="8788241" y="2063235"/>
                </a:cubicBezTo>
                <a:cubicBezTo>
                  <a:pt x="8602539" y="2098543"/>
                  <a:pt x="8331839" y="2020563"/>
                  <a:pt x="7909175" y="2063235"/>
                </a:cubicBezTo>
                <a:cubicBezTo>
                  <a:pt x="7486511" y="2105907"/>
                  <a:pt x="7632856" y="2049292"/>
                  <a:pt x="7562876" y="2063235"/>
                </a:cubicBezTo>
                <a:cubicBezTo>
                  <a:pt x="7492896" y="2077178"/>
                  <a:pt x="7380483" y="2071874"/>
                  <a:pt x="7216577" y="2063235"/>
                </a:cubicBezTo>
                <a:cubicBezTo>
                  <a:pt x="7052671" y="2054596"/>
                  <a:pt x="6842728" y="2064458"/>
                  <a:pt x="6657172" y="2063235"/>
                </a:cubicBezTo>
                <a:cubicBezTo>
                  <a:pt x="6471616" y="2062012"/>
                  <a:pt x="6286699" y="2085209"/>
                  <a:pt x="5991212" y="2063235"/>
                </a:cubicBezTo>
                <a:cubicBezTo>
                  <a:pt x="5695725" y="2041261"/>
                  <a:pt x="5609236" y="2059373"/>
                  <a:pt x="5431807" y="2063235"/>
                </a:cubicBezTo>
                <a:cubicBezTo>
                  <a:pt x="5254378" y="2067097"/>
                  <a:pt x="5006450" y="2035896"/>
                  <a:pt x="4659294" y="2063235"/>
                </a:cubicBezTo>
                <a:cubicBezTo>
                  <a:pt x="4312138" y="2090574"/>
                  <a:pt x="4154330" y="2105191"/>
                  <a:pt x="3780228" y="2063235"/>
                </a:cubicBezTo>
                <a:cubicBezTo>
                  <a:pt x="3406126" y="2021279"/>
                  <a:pt x="3334408" y="2045365"/>
                  <a:pt x="3114269" y="2063235"/>
                </a:cubicBezTo>
                <a:cubicBezTo>
                  <a:pt x="2894130" y="2081105"/>
                  <a:pt x="2797914" y="2055323"/>
                  <a:pt x="2554863" y="2063235"/>
                </a:cubicBezTo>
                <a:cubicBezTo>
                  <a:pt x="2311812" y="2071147"/>
                  <a:pt x="1874567" y="2034968"/>
                  <a:pt x="1675797" y="2063235"/>
                </a:cubicBezTo>
                <a:cubicBezTo>
                  <a:pt x="1477027" y="2091502"/>
                  <a:pt x="665661" y="2070497"/>
                  <a:pt x="343879" y="2063235"/>
                </a:cubicBezTo>
                <a:cubicBezTo>
                  <a:pt x="118186" y="2057311"/>
                  <a:pt x="-41967" y="1895583"/>
                  <a:pt x="0" y="1719356"/>
                </a:cubicBezTo>
                <a:cubicBezTo>
                  <a:pt x="23253" y="1432635"/>
                  <a:pt x="-14014" y="1281634"/>
                  <a:pt x="0" y="1059127"/>
                </a:cubicBezTo>
                <a:cubicBezTo>
                  <a:pt x="14014" y="836620"/>
                  <a:pt x="-3262" y="524084"/>
                  <a:pt x="0" y="343879"/>
                </a:cubicBezTo>
                <a:close/>
              </a:path>
            </a:pathLst>
          </a:custGeom>
          <a:noFill/>
          <a:ln w="28575">
            <a:solidFill>
              <a:schemeClr val="bg1">
                <a:lumMod val="50000"/>
              </a:schemeClr>
            </a:solidFill>
            <a:prstDash val="dash"/>
            <a:extLst>
              <a:ext uri="{C807C97D-BFC1-408E-A445-0C87EB9F89A2}">
                <ask:lineSketchStyleProps xmlns:ask="http://schemas.microsoft.com/office/drawing/2018/sketchyshapes" sd="98176570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798578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77C13C95-DF93-E30C-5CE0-1A33EB2AF0E7}"/>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7B415F10-552F-B173-AD22-85F4BC71E95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49B7EC73-A548-9145-F701-CCF69A5A8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B046BF7F-FBF6-FA76-4EFF-2B959946CCF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3" name="TextBox 12">
            <a:extLst>
              <a:ext uri="{FF2B5EF4-FFF2-40B4-BE49-F238E27FC236}">
                <a16:creationId xmlns:a16="http://schemas.microsoft.com/office/drawing/2014/main" id="{B15F971A-5369-8FE5-C48F-C8774B0D6524}"/>
              </a:ext>
            </a:extLst>
          </p:cNvPr>
          <p:cNvSpPr txBox="1"/>
          <p:nvPr/>
        </p:nvSpPr>
        <p:spPr>
          <a:xfrm>
            <a:off x="424448" y="1296141"/>
            <a:ext cx="11436759" cy="1938992"/>
          </a:xfrm>
          <a:prstGeom prst="rect">
            <a:avLst/>
          </a:prstGeom>
          <a:noFill/>
        </p:spPr>
        <p:txBody>
          <a:bodyPr wrap="square">
            <a:spAutoFit/>
          </a:bodyPr>
          <a:lstStyle/>
          <a:p>
            <a:pPr algn="ctr"/>
            <a:r>
              <a:rPr lang="uk-UA" sz="2800" dirty="0">
                <a:solidFill>
                  <a:srgbClr val="002E6C"/>
                </a:solidFill>
                <a:latin typeface="Arial" panose="020B0604020202020204" pitchFamily="34" charset="0"/>
                <a:ea typeface="Open Sans SemiBold" panose="020B0604020202020204" pitchFamily="34" charset="0"/>
                <a:cs typeface="Arial" panose="020B0604020202020204" pitchFamily="34" charset="0"/>
              </a:rPr>
              <a:t>Нововведення №4 - Особливий статус матеріалів топографо-геодезичних і картографічних робіт</a:t>
            </a:r>
          </a:p>
          <a:p>
            <a:endParaRPr lang="uk-UA" sz="1600" u="sng" dirty="0">
              <a:solidFill>
                <a:srgbClr val="002E6C"/>
              </a:solidFill>
              <a:latin typeface="Arial" panose="020B0604020202020204" pitchFamily="34" charset="0"/>
              <a:ea typeface="Open Sans SemiBold" panose="020B0604020202020204" pitchFamily="34" charset="0"/>
              <a:cs typeface="Arial" panose="020B0604020202020204" pitchFamily="34" charset="0"/>
            </a:endParaRPr>
          </a:p>
          <a:p>
            <a:pPr algn="ctr"/>
            <a:r>
              <a:rPr lang="uk-UA" sz="2400" b="1" u="sng" dirty="0">
                <a:solidFill>
                  <a:schemeClr val="accent1">
                    <a:lumMod val="75000"/>
                  </a:schemeClr>
                </a:solidFill>
                <a:latin typeface="Arial" panose="020B0604020202020204" pitchFamily="34" charset="0"/>
                <a:ea typeface="Open Sans SemiBold" panose="020B0604020202020204" pitchFamily="34" charset="0"/>
                <a:cs typeface="Arial" panose="020B0604020202020204" pitchFamily="34" charset="0"/>
              </a:rPr>
              <a:t>«Офіційні» матеріали</a:t>
            </a:r>
            <a:r>
              <a:rPr lang="uk-UA" sz="2400" b="1" dirty="0">
                <a:solidFill>
                  <a:schemeClr val="accent1">
                    <a:lumMod val="75000"/>
                  </a:schemeClr>
                </a:solidFill>
                <a:latin typeface="Arial" panose="020B0604020202020204" pitchFamily="34" charset="0"/>
                <a:ea typeface="Open Sans SemiBold" panose="020B0604020202020204" pitchFamily="34" charset="0"/>
                <a:cs typeface="Arial" panose="020B0604020202020204" pitchFamily="34" charset="0"/>
              </a:rPr>
              <a:t>                </a:t>
            </a:r>
            <a:r>
              <a:rPr lang="uk-UA" sz="2400" b="1" u="sng" dirty="0">
                <a:solidFill>
                  <a:srgbClr val="C00000"/>
                </a:solidFill>
                <a:latin typeface="Arial" panose="020B0604020202020204" pitchFamily="34" charset="0"/>
                <a:ea typeface="Open Sans SemiBold" panose="020B0604020202020204" pitchFamily="34" charset="0"/>
                <a:cs typeface="Arial" panose="020B0604020202020204" pitchFamily="34" charset="0"/>
              </a:rPr>
              <a:t>«Неофіційні» матеріали</a:t>
            </a:r>
            <a:endParaRPr lang="uk-UA" sz="2400" b="1" u="sng" dirty="0">
              <a:solidFill>
                <a:srgbClr val="C00000"/>
              </a:solidFill>
              <a:latin typeface="Open Sans SemiBold" panose="020B0604020202020204" pitchFamily="34" charset="0"/>
              <a:ea typeface="Open Sans SemiBold" panose="020B0604020202020204" pitchFamily="34" charset="0"/>
              <a:cs typeface="Open Sans SemiBold" panose="020B0604020202020204" pitchFamily="34" charset="0"/>
            </a:endParaRPr>
          </a:p>
          <a:p>
            <a:endParaRPr lang="uk-UA" sz="2400" u="sng"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endParaRPr>
          </a:p>
        </p:txBody>
      </p:sp>
      <p:sp>
        <p:nvSpPr>
          <p:cNvPr id="19" name="Объект 15">
            <a:extLst>
              <a:ext uri="{FF2B5EF4-FFF2-40B4-BE49-F238E27FC236}">
                <a16:creationId xmlns:a16="http://schemas.microsoft.com/office/drawing/2014/main" id="{50B66497-4202-7DFB-4D0E-B2860673F2F8}"/>
              </a:ext>
            </a:extLst>
          </p:cNvPr>
          <p:cNvSpPr txBox="1">
            <a:spLocks/>
          </p:cNvSpPr>
          <p:nvPr/>
        </p:nvSpPr>
        <p:spPr>
          <a:xfrm>
            <a:off x="627071" y="3033004"/>
            <a:ext cx="11229884" cy="8088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uk-UA" sz="1800" dirty="0">
                <a:solidFill>
                  <a:srgbClr val="333333"/>
                </a:solidFill>
                <a:latin typeface="Times New Roman" panose="02020603050405020304" pitchFamily="18" charset="0"/>
              </a:rPr>
              <a:t>Матеріали топографо-геодезичних і картографічних робіт, прийняті на облік до Державного </a:t>
            </a:r>
            <a:r>
              <a:rPr lang="uk-UA" sz="1800" dirty="0" err="1">
                <a:solidFill>
                  <a:srgbClr val="333333"/>
                </a:solidFill>
                <a:latin typeface="Times New Roman" panose="02020603050405020304" pitchFamily="18" charset="0"/>
              </a:rPr>
              <a:t>картографо</a:t>
            </a:r>
            <a:r>
              <a:rPr lang="uk-UA" sz="1800" dirty="0">
                <a:solidFill>
                  <a:srgbClr val="333333"/>
                </a:solidFill>
                <a:latin typeface="Times New Roman" panose="02020603050405020304" pitchFamily="18" charset="0"/>
              </a:rPr>
              <a:t>-геодезичного фонду України, </a:t>
            </a:r>
            <a:r>
              <a:rPr lang="uk-UA" sz="1800" b="1" dirty="0">
                <a:solidFill>
                  <a:srgbClr val="333333"/>
                </a:solidFill>
                <a:latin typeface="Times New Roman" panose="02020603050405020304" pitchFamily="18" charset="0"/>
              </a:rPr>
              <a:t>є офіційними.</a:t>
            </a:r>
          </a:p>
        </p:txBody>
      </p:sp>
      <p:pic>
        <p:nvPicPr>
          <p:cNvPr id="23" name="Рисунок 22">
            <a:extLst>
              <a:ext uri="{FF2B5EF4-FFF2-40B4-BE49-F238E27FC236}">
                <a16:creationId xmlns:a16="http://schemas.microsoft.com/office/drawing/2014/main" id="{16E1574D-CA9B-E2E8-AE9B-4343D30C9E6F}"/>
              </a:ext>
            </a:extLst>
          </p:cNvPr>
          <p:cNvPicPr>
            <a:picLocks noChangeAspect="1"/>
          </p:cNvPicPr>
          <p:nvPr/>
        </p:nvPicPr>
        <p:blipFill>
          <a:blip r:embed="rId5"/>
          <a:stretch>
            <a:fillRect/>
          </a:stretch>
        </p:blipFill>
        <p:spPr>
          <a:xfrm>
            <a:off x="4593135" y="4166879"/>
            <a:ext cx="2907915" cy="1333385"/>
          </a:xfrm>
          <a:prstGeom prst="roundRect">
            <a:avLst>
              <a:gd name="adj" fmla="val 8594"/>
            </a:avLst>
          </a:prstGeom>
          <a:solidFill>
            <a:srgbClr val="FFFFFF">
              <a:shade val="85000"/>
            </a:srgbClr>
          </a:solidFill>
          <a:ln>
            <a:noFill/>
          </a:ln>
          <a:effectLst>
            <a:outerShdw blurRad="50800" dist="38100" dir="8100000" algn="tr" rotWithShape="0">
              <a:prstClr val="black">
                <a:alpha val="40000"/>
              </a:prstClr>
            </a:outerShdw>
          </a:effectLst>
        </p:spPr>
      </p:pic>
      <p:grpSp>
        <p:nvGrpSpPr>
          <p:cNvPr id="34" name="Группа 33">
            <a:extLst>
              <a:ext uri="{FF2B5EF4-FFF2-40B4-BE49-F238E27FC236}">
                <a16:creationId xmlns:a16="http://schemas.microsoft.com/office/drawing/2014/main" id="{F1748908-B039-31A0-2704-7A32404C878A}"/>
              </a:ext>
            </a:extLst>
          </p:cNvPr>
          <p:cNvGrpSpPr/>
          <p:nvPr/>
        </p:nvGrpSpPr>
        <p:grpSpPr>
          <a:xfrm>
            <a:off x="662940" y="4272227"/>
            <a:ext cx="2252968" cy="2250239"/>
            <a:chOff x="632460" y="4458227"/>
            <a:chExt cx="2252968" cy="2250239"/>
          </a:xfrm>
        </p:grpSpPr>
        <p:pic>
          <p:nvPicPr>
            <p:cNvPr id="22" name="Рисунок 21">
              <a:extLst>
                <a:ext uri="{FF2B5EF4-FFF2-40B4-BE49-F238E27FC236}">
                  <a16:creationId xmlns:a16="http://schemas.microsoft.com/office/drawing/2014/main" id="{E787A72B-F2CD-22DF-E7CE-2DBFA0A0B002}"/>
                </a:ext>
              </a:extLst>
            </p:cNvPr>
            <p:cNvPicPr>
              <a:picLocks noChangeAspect="1"/>
            </p:cNvPicPr>
            <p:nvPr/>
          </p:nvPicPr>
          <p:blipFill>
            <a:blip r:embed="rId6"/>
            <a:stretch>
              <a:fillRect/>
            </a:stretch>
          </p:blipFill>
          <p:spPr>
            <a:xfrm>
              <a:off x="632460" y="4458227"/>
              <a:ext cx="1948168" cy="1948168"/>
            </a:xfrm>
            <a:prstGeom prst="rect">
              <a:avLst/>
            </a:prstGeom>
            <a:ln>
              <a:solidFill>
                <a:schemeClr val="bg1">
                  <a:lumMod val="50000"/>
                </a:schemeClr>
              </a:solidFill>
            </a:ln>
            <a:effectLst>
              <a:outerShdw blurRad="63500" sx="102000" sy="102000" algn="ctr" rotWithShape="0">
                <a:prstClr val="black">
                  <a:alpha val="40000"/>
                </a:prstClr>
              </a:outerShdw>
            </a:effectLst>
          </p:spPr>
        </p:pic>
        <p:pic>
          <p:nvPicPr>
            <p:cNvPr id="29" name="Рисунок 28">
              <a:extLst>
                <a:ext uri="{FF2B5EF4-FFF2-40B4-BE49-F238E27FC236}">
                  <a16:creationId xmlns:a16="http://schemas.microsoft.com/office/drawing/2014/main" id="{4215DE70-D6D4-A4C8-B7D2-07D156D1C0AA}"/>
                </a:ext>
              </a:extLst>
            </p:cNvPr>
            <p:cNvPicPr>
              <a:picLocks noChangeAspect="1"/>
            </p:cNvPicPr>
            <p:nvPr/>
          </p:nvPicPr>
          <p:blipFill>
            <a:blip r:embed="rId6"/>
            <a:stretch>
              <a:fillRect/>
            </a:stretch>
          </p:blipFill>
          <p:spPr>
            <a:xfrm>
              <a:off x="784860" y="4610627"/>
              <a:ext cx="1948168" cy="1948168"/>
            </a:xfrm>
            <a:prstGeom prst="rect">
              <a:avLst/>
            </a:prstGeom>
            <a:ln>
              <a:solidFill>
                <a:schemeClr val="bg1">
                  <a:lumMod val="50000"/>
                </a:schemeClr>
              </a:solidFill>
            </a:ln>
            <a:effectLst>
              <a:outerShdw blurRad="63500" sx="102000" sy="102000" algn="ctr" rotWithShape="0">
                <a:prstClr val="black">
                  <a:alpha val="40000"/>
                </a:prstClr>
              </a:outerShdw>
            </a:effectLst>
          </p:spPr>
        </p:pic>
        <p:pic>
          <p:nvPicPr>
            <p:cNvPr id="30" name="Рисунок 29">
              <a:extLst>
                <a:ext uri="{FF2B5EF4-FFF2-40B4-BE49-F238E27FC236}">
                  <a16:creationId xmlns:a16="http://schemas.microsoft.com/office/drawing/2014/main" id="{7C28996A-50C6-204E-5E80-0306B93657AD}"/>
                </a:ext>
              </a:extLst>
            </p:cNvPr>
            <p:cNvPicPr>
              <a:picLocks noChangeAspect="1"/>
            </p:cNvPicPr>
            <p:nvPr/>
          </p:nvPicPr>
          <p:blipFill>
            <a:blip r:embed="rId6"/>
            <a:stretch>
              <a:fillRect/>
            </a:stretch>
          </p:blipFill>
          <p:spPr>
            <a:xfrm>
              <a:off x="937260" y="4760298"/>
              <a:ext cx="1948168" cy="1948168"/>
            </a:xfrm>
            <a:prstGeom prst="rect">
              <a:avLst/>
            </a:prstGeom>
            <a:ln>
              <a:solidFill>
                <a:schemeClr val="bg1">
                  <a:lumMod val="50000"/>
                </a:schemeClr>
              </a:solidFill>
            </a:ln>
            <a:effectLst>
              <a:outerShdw blurRad="63500" sx="102000" sy="102000" algn="ctr" rotWithShape="0">
                <a:prstClr val="black">
                  <a:alpha val="40000"/>
                </a:prstClr>
              </a:outerShdw>
            </a:effectLst>
          </p:spPr>
        </p:pic>
      </p:grpSp>
      <p:pic>
        <p:nvPicPr>
          <p:cNvPr id="28" name="Рисунок 27">
            <a:extLst>
              <a:ext uri="{FF2B5EF4-FFF2-40B4-BE49-F238E27FC236}">
                <a16:creationId xmlns:a16="http://schemas.microsoft.com/office/drawing/2014/main" id="{7E75573E-6145-D1DE-1355-DDAC8EE182E2}"/>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8486653" y="3836242"/>
            <a:ext cx="1928431" cy="1928431"/>
          </a:xfrm>
          <a:prstGeom prst="rect">
            <a:avLst/>
          </a:prstGeom>
        </p:spPr>
      </p:pic>
      <p:sp>
        <p:nvSpPr>
          <p:cNvPr id="39" name="Прямоугольник: скругленные углы 38">
            <a:extLst>
              <a:ext uri="{FF2B5EF4-FFF2-40B4-BE49-F238E27FC236}">
                <a16:creationId xmlns:a16="http://schemas.microsoft.com/office/drawing/2014/main" id="{C905DE42-5591-B6ED-B2E7-00F1F76F82A4}"/>
              </a:ext>
            </a:extLst>
          </p:cNvPr>
          <p:cNvSpPr/>
          <p:nvPr/>
        </p:nvSpPr>
        <p:spPr>
          <a:xfrm>
            <a:off x="4073403" y="3968102"/>
            <a:ext cx="3796543" cy="2765054"/>
          </a:xfrm>
          <a:custGeom>
            <a:avLst/>
            <a:gdLst>
              <a:gd name="connsiteX0" fmla="*/ 0 w 3796543"/>
              <a:gd name="connsiteY0" fmla="*/ 460852 h 2765054"/>
              <a:gd name="connsiteX1" fmla="*/ 460852 w 3796543"/>
              <a:gd name="connsiteY1" fmla="*/ 0 h 2765054"/>
              <a:gd name="connsiteX2" fmla="*/ 1035820 w 3796543"/>
              <a:gd name="connsiteY2" fmla="*/ 0 h 2765054"/>
              <a:gd name="connsiteX3" fmla="*/ 1668284 w 3796543"/>
              <a:gd name="connsiteY3" fmla="*/ 0 h 2765054"/>
              <a:gd name="connsiteX4" fmla="*/ 2300749 w 3796543"/>
              <a:gd name="connsiteY4" fmla="*/ 0 h 2765054"/>
              <a:gd name="connsiteX5" fmla="*/ 2818220 w 3796543"/>
              <a:gd name="connsiteY5" fmla="*/ 0 h 2765054"/>
              <a:gd name="connsiteX6" fmla="*/ 3335691 w 3796543"/>
              <a:gd name="connsiteY6" fmla="*/ 0 h 2765054"/>
              <a:gd name="connsiteX7" fmla="*/ 3796543 w 3796543"/>
              <a:gd name="connsiteY7" fmla="*/ 460852 h 2765054"/>
              <a:gd name="connsiteX8" fmla="*/ 3796543 w 3796543"/>
              <a:gd name="connsiteY8" fmla="*/ 1020002 h 2765054"/>
              <a:gd name="connsiteX9" fmla="*/ 3796543 w 3796543"/>
              <a:gd name="connsiteY9" fmla="*/ 1579151 h 2765054"/>
              <a:gd name="connsiteX10" fmla="*/ 3796543 w 3796543"/>
              <a:gd name="connsiteY10" fmla="*/ 2304202 h 2765054"/>
              <a:gd name="connsiteX11" fmla="*/ 3335691 w 3796543"/>
              <a:gd name="connsiteY11" fmla="*/ 2765054 h 2765054"/>
              <a:gd name="connsiteX12" fmla="*/ 2731975 w 3796543"/>
              <a:gd name="connsiteY12" fmla="*/ 2765054 h 2765054"/>
              <a:gd name="connsiteX13" fmla="*/ 2185755 w 3796543"/>
              <a:gd name="connsiteY13" fmla="*/ 2765054 h 2765054"/>
              <a:gd name="connsiteX14" fmla="*/ 1582039 w 3796543"/>
              <a:gd name="connsiteY14" fmla="*/ 2765054 h 2765054"/>
              <a:gd name="connsiteX15" fmla="*/ 460852 w 3796543"/>
              <a:gd name="connsiteY15" fmla="*/ 2765054 h 2765054"/>
              <a:gd name="connsiteX16" fmla="*/ 0 w 3796543"/>
              <a:gd name="connsiteY16" fmla="*/ 2304202 h 2765054"/>
              <a:gd name="connsiteX17" fmla="*/ 0 w 3796543"/>
              <a:gd name="connsiteY17" fmla="*/ 1708186 h 2765054"/>
              <a:gd name="connsiteX18" fmla="*/ 0 w 3796543"/>
              <a:gd name="connsiteY18" fmla="*/ 1093736 h 2765054"/>
              <a:gd name="connsiteX19" fmla="*/ 0 w 3796543"/>
              <a:gd name="connsiteY19" fmla="*/ 460852 h 276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96543" h="2765054" extrusionOk="0">
                <a:moveTo>
                  <a:pt x="0" y="460852"/>
                </a:moveTo>
                <a:cubicBezTo>
                  <a:pt x="-29952" y="258880"/>
                  <a:pt x="150798" y="-22931"/>
                  <a:pt x="460852" y="0"/>
                </a:cubicBezTo>
                <a:cubicBezTo>
                  <a:pt x="658441" y="8671"/>
                  <a:pt x="798553" y="19478"/>
                  <a:pt x="1035820" y="0"/>
                </a:cubicBezTo>
                <a:cubicBezTo>
                  <a:pt x="1273087" y="-19478"/>
                  <a:pt x="1411553" y="24763"/>
                  <a:pt x="1668284" y="0"/>
                </a:cubicBezTo>
                <a:cubicBezTo>
                  <a:pt x="1925015" y="-24763"/>
                  <a:pt x="1985667" y="-6821"/>
                  <a:pt x="2300749" y="0"/>
                </a:cubicBezTo>
                <a:cubicBezTo>
                  <a:pt x="2615831" y="6821"/>
                  <a:pt x="2672734" y="-16770"/>
                  <a:pt x="2818220" y="0"/>
                </a:cubicBezTo>
                <a:cubicBezTo>
                  <a:pt x="2963706" y="16770"/>
                  <a:pt x="3223009" y="23543"/>
                  <a:pt x="3335691" y="0"/>
                </a:cubicBezTo>
                <a:cubicBezTo>
                  <a:pt x="3547686" y="-20911"/>
                  <a:pt x="3821664" y="208863"/>
                  <a:pt x="3796543" y="460852"/>
                </a:cubicBezTo>
                <a:cubicBezTo>
                  <a:pt x="3797450" y="637929"/>
                  <a:pt x="3811183" y="773323"/>
                  <a:pt x="3796543" y="1020002"/>
                </a:cubicBezTo>
                <a:cubicBezTo>
                  <a:pt x="3781904" y="1266681"/>
                  <a:pt x="3809758" y="1310950"/>
                  <a:pt x="3796543" y="1579151"/>
                </a:cubicBezTo>
                <a:cubicBezTo>
                  <a:pt x="3783328" y="1847352"/>
                  <a:pt x="3813104" y="1981329"/>
                  <a:pt x="3796543" y="2304202"/>
                </a:cubicBezTo>
                <a:cubicBezTo>
                  <a:pt x="3749583" y="2571177"/>
                  <a:pt x="3574613" y="2714574"/>
                  <a:pt x="3335691" y="2765054"/>
                </a:cubicBezTo>
                <a:cubicBezTo>
                  <a:pt x="3181233" y="2758110"/>
                  <a:pt x="2937688" y="2741490"/>
                  <a:pt x="2731975" y="2765054"/>
                </a:cubicBezTo>
                <a:cubicBezTo>
                  <a:pt x="2526262" y="2788618"/>
                  <a:pt x="2387287" y="2765448"/>
                  <a:pt x="2185755" y="2765054"/>
                </a:cubicBezTo>
                <a:cubicBezTo>
                  <a:pt x="1984223" y="2764660"/>
                  <a:pt x="1755940" y="2737808"/>
                  <a:pt x="1582039" y="2765054"/>
                </a:cubicBezTo>
                <a:cubicBezTo>
                  <a:pt x="1408138" y="2792300"/>
                  <a:pt x="891458" y="2786312"/>
                  <a:pt x="460852" y="2765054"/>
                </a:cubicBezTo>
                <a:cubicBezTo>
                  <a:pt x="192709" y="2744884"/>
                  <a:pt x="-35229" y="2578130"/>
                  <a:pt x="0" y="2304202"/>
                </a:cubicBezTo>
                <a:cubicBezTo>
                  <a:pt x="-20651" y="2053465"/>
                  <a:pt x="48" y="1954712"/>
                  <a:pt x="0" y="1708186"/>
                </a:cubicBezTo>
                <a:cubicBezTo>
                  <a:pt x="-48" y="1461660"/>
                  <a:pt x="11512" y="1352643"/>
                  <a:pt x="0" y="1093736"/>
                </a:cubicBezTo>
                <a:cubicBezTo>
                  <a:pt x="-11512" y="834829"/>
                  <a:pt x="30" y="596860"/>
                  <a:pt x="0" y="460852"/>
                </a:cubicBezTo>
                <a:close/>
              </a:path>
            </a:pathLst>
          </a:custGeom>
          <a:noFill/>
          <a:ln w="28575">
            <a:solidFill>
              <a:schemeClr val="bg1">
                <a:lumMod val="50000"/>
              </a:schemeClr>
            </a:solidFill>
            <a:prstDash val="dash"/>
            <a:extLst>
              <a:ext uri="{C807C97D-BFC1-408E-A445-0C87EB9F89A2}">
                <ask:lineSketchStyleProps xmlns:ask="http://schemas.microsoft.com/office/drawing/2018/sketchyshapes" sd="98176570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0" name="TextBox 39">
            <a:extLst>
              <a:ext uri="{FF2B5EF4-FFF2-40B4-BE49-F238E27FC236}">
                <a16:creationId xmlns:a16="http://schemas.microsoft.com/office/drawing/2014/main" id="{5B237EE0-3EE1-92E0-92F3-F4318E9163F6}"/>
              </a:ext>
            </a:extLst>
          </p:cNvPr>
          <p:cNvSpPr txBox="1"/>
          <p:nvPr/>
        </p:nvSpPr>
        <p:spPr>
          <a:xfrm>
            <a:off x="4476792" y="5789363"/>
            <a:ext cx="3140603" cy="646331"/>
          </a:xfrm>
          <a:prstGeom prst="rect">
            <a:avLst/>
          </a:prstGeom>
          <a:noFill/>
        </p:spPr>
        <p:txBody>
          <a:bodyPr wrap="none" rtlCol="0">
            <a:spAutoFit/>
          </a:bodyPr>
          <a:lstStyle/>
          <a:p>
            <a:pPr marL="285750" indent="-285750">
              <a:buFontTx/>
              <a:buChar char="-"/>
            </a:pPr>
            <a:r>
              <a:rPr lang="uk-UA" dirty="0">
                <a:latin typeface="Montserrat" panose="00000500000000000000" pitchFamily="2" charset="-52"/>
              </a:rPr>
              <a:t>Прийняття</a:t>
            </a:r>
            <a:r>
              <a:rPr lang="ru-RU" dirty="0">
                <a:latin typeface="Montserrat" panose="00000500000000000000" pitchFamily="2" charset="-52"/>
              </a:rPr>
              <a:t> на </a:t>
            </a:r>
            <a:r>
              <a:rPr lang="uk-UA" dirty="0">
                <a:latin typeface="Montserrat" panose="00000500000000000000" pitchFamily="2" charset="-52"/>
              </a:rPr>
              <a:t>облік </a:t>
            </a:r>
          </a:p>
          <a:p>
            <a:pPr marL="285750" indent="-285750">
              <a:buFontTx/>
              <a:buChar char="-"/>
            </a:pPr>
            <a:r>
              <a:rPr lang="uk-UA" dirty="0">
                <a:latin typeface="Montserrat" panose="00000500000000000000" pitchFamily="2" charset="-52"/>
              </a:rPr>
              <a:t>Перевірка (</a:t>
            </a:r>
            <a:r>
              <a:rPr lang="uk-UA" dirty="0" err="1">
                <a:latin typeface="Montserrat" panose="00000500000000000000" pitchFamily="2" charset="-52"/>
              </a:rPr>
              <a:t>валідація</a:t>
            </a:r>
            <a:r>
              <a:rPr lang="uk-UA" dirty="0">
                <a:latin typeface="Montserrat" panose="00000500000000000000" pitchFamily="2" charset="-52"/>
              </a:rPr>
              <a:t>) </a:t>
            </a:r>
          </a:p>
        </p:txBody>
      </p:sp>
      <p:cxnSp>
        <p:nvCxnSpPr>
          <p:cNvPr id="7" name="Прямая соединительная линия 6">
            <a:extLst>
              <a:ext uri="{FF2B5EF4-FFF2-40B4-BE49-F238E27FC236}">
                <a16:creationId xmlns:a16="http://schemas.microsoft.com/office/drawing/2014/main" id="{E9E1F867-5FBF-617C-26F1-9B00B0CE1888}"/>
              </a:ext>
            </a:extLst>
          </p:cNvPr>
          <p:cNvCxnSpPr>
            <a:cxnSpLocks/>
          </p:cNvCxnSpPr>
          <p:nvPr/>
        </p:nvCxnSpPr>
        <p:spPr>
          <a:xfrm>
            <a:off x="3634303" y="3766377"/>
            <a:ext cx="1444722"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Стрелка: влево-вправо 7">
            <a:extLst>
              <a:ext uri="{FF2B5EF4-FFF2-40B4-BE49-F238E27FC236}">
                <a16:creationId xmlns:a16="http://schemas.microsoft.com/office/drawing/2014/main" id="{730C3480-72FE-0AEB-5EEA-6D4DF1E0DA43}"/>
              </a:ext>
            </a:extLst>
          </p:cNvPr>
          <p:cNvSpPr/>
          <p:nvPr/>
        </p:nvSpPr>
        <p:spPr>
          <a:xfrm>
            <a:off x="5607037" y="2526135"/>
            <a:ext cx="788020" cy="250426"/>
          </a:xfrm>
          <a:prstGeom prst="leftRightArrow">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951001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9167E-6 2.96296E-6 L 0.71537 -0.00463 " pathEditMode="relative" rAng="0" ptsTypes="AA">
                                      <p:cBhvr>
                                        <p:cTn id="6" dur="2000" fill="hold"/>
                                        <p:tgtEl>
                                          <p:spTgt spid="34"/>
                                        </p:tgtEl>
                                        <p:attrNameLst>
                                          <p:attrName>ppt_x</p:attrName>
                                          <p:attrName>ppt_y</p:attrName>
                                        </p:attrNameLst>
                                      </p:cBhvr>
                                      <p:rCtr x="35768" y="-231"/>
                                    </p:animMotion>
                                  </p:child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fill="hold"/>
                                        <p:tgtEl>
                                          <p:spTgt spid="28"/>
                                        </p:tgtEl>
                                        <p:attrNameLst>
                                          <p:attrName>ppt_x</p:attrName>
                                        </p:attrNameLst>
                                      </p:cBhvr>
                                      <p:tavLst>
                                        <p:tav tm="0">
                                          <p:val>
                                            <p:strVal val="#ppt_x"/>
                                          </p:val>
                                        </p:tav>
                                        <p:tav tm="100000">
                                          <p:val>
                                            <p:strVal val="#ppt_x"/>
                                          </p:val>
                                        </p:tav>
                                      </p:tavLst>
                                    </p:anim>
                                    <p:anim calcmode="lin" valueType="num">
                                      <p:cBhvr additive="base">
                                        <p:cTn id="1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77C13C95-DF93-E30C-5CE0-1A33EB2AF0E7}"/>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7B415F10-552F-B173-AD22-85F4BC71E95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49B7EC73-A548-9145-F701-CCF69A5A8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B046BF7F-FBF6-FA76-4EFF-2B959946CCF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3" name="TextBox 12">
            <a:extLst>
              <a:ext uri="{FF2B5EF4-FFF2-40B4-BE49-F238E27FC236}">
                <a16:creationId xmlns:a16="http://schemas.microsoft.com/office/drawing/2014/main" id="{B15F971A-5369-8FE5-C48F-C8774B0D6524}"/>
              </a:ext>
            </a:extLst>
          </p:cNvPr>
          <p:cNvSpPr txBox="1"/>
          <p:nvPr/>
        </p:nvSpPr>
        <p:spPr>
          <a:xfrm>
            <a:off x="518262" y="1478970"/>
            <a:ext cx="11343105" cy="954107"/>
          </a:xfrm>
          <a:prstGeom prst="rect">
            <a:avLst/>
          </a:prstGeom>
          <a:noFill/>
        </p:spPr>
        <p:txBody>
          <a:bodyPr wrap="square">
            <a:spAutoFit/>
          </a:bodyPr>
          <a:lstStyle/>
          <a:p>
            <a:pPr algn="ctr"/>
            <a:r>
              <a:rPr lang="uk-UA" sz="2800" dirty="0">
                <a:solidFill>
                  <a:srgbClr val="002E6C"/>
                </a:solidFill>
                <a:latin typeface="Arial" panose="020B0604020202020204" pitchFamily="34" charset="0"/>
                <a:ea typeface="Open Sans SemiBold" panose="020B0604020202020204" pitchFamily="34" charset="0"/>
                <a:cs typeface="Arial" panose="020B0604020202020204" pitchFamily="34" charset="0"/>
              </a:rPr>
              <a:t>Нововведення №5 – Обмеження щодо використання неофіційних матеріалів</a:t>
            </a:r>
          </a:p>
        </p:txBody>
      </p:sp>
      <p:sp>
        <p:nvSpPr>
          <p:cNvPr id="9" name="Объект 15">
            <a:extLst>
              <a:ext uri="{FF2B5EF4-FFF2-40B4-BE49-F238E27FC236}">
                <a16:creationId xmlns:a16="http://schemas.microsoft.com/office/drawing/2014/main" id="{3CE6A52F-8CA0-FFD3-C197-E8C3F028F8F8}"/>
              </a:ext>
            </a:extLst>
          </p:cNvPr>
          <p:cNvSpPr>
            <a:spLocks noGrp="1"/>
          </p:cNvSpPr>
          <p:nvPr>
            <p:ph idx="1"/>
          </p:nvPr>
        </p:nvSpPr>
        <p:spPr>
          <a:xfrm>
            <a:off x="2248327" y="2475111"/>
            <a:ext cx="9612879" cy="1592544"/>
          </a:xfrm>
        </p:spPr>
        <p:txBody>
          <a:bodyPr>
            <a:normAutofit/>
          </a:bodyPr>
          <a:lstStyle/>
          <a:p>
            <a:pPr marL="0" indent="0">
              <a:lnSpc>
                <a:spcPct val="120000"/>
              </a:lnSpc>
              <a:buNone/>
            </a:pPr>
            <a:r>
              <a:rPr lang="uk-UA" sz="2000" b="0" i="0" dirty="0">
                <a:solidFill>
                  <a:srgbClr val="333333"/>
                </a:solidFill>
                <a:effectLst/>
                <a:latin typeface="Times New Roman" panose="02020603050405020304" pitchFamily="18" charset="0"/>
              </a:rPr>
              <a:t>Використання </a:t>
            </a:r>
            <a:r>
              <a:rPr lang="uk-UA" sz="2000" b="1" i="0" dirty="0">
                <a:solidFill>
                  <a:srgbClr val="333333"/>
                </a:solidFill>
                <a:effectLst/>
                <a:latin typeface="Times New Roman" panose="02020603050405020304" pitchFamily="18" charset="0"/>
              </a:rPr>
              <a:t>неофіційних</a:t>
            </a:r>
            <a:r>
              <a:rPr lang="uk-UA" sz="2000" b="0" i="0" dirty="0">
                <a:solidFill>
                  <a:srgbClr val="333333"/>
                </a:solidFill>
                <a:effectLst/>
                <a:latin typeface="Times New Roman" panose="02020603050405020304" pitchFamily="18" charset="0"/>
              </a:rPr>
              <a:t> топографо-геодезичних і картографічних матеріалів для формування та ведення банків (баз) геодезичних та топографічних даних, використання таких матеріалів органами державної влади та органами місцевого самоврядування як матеріалів вторинного використання </a:t>
            </a:r>
            <a:r>
              <a:rPr lang="uk-UA" sz="2000" b="1" i="0" dirty="0">
                <a:solidFill>
                  <a:srgbClr val="333333"/>
                </a:solidFill>
                <a:effectLst/>
                <a:latin typeface="Times New Roman" panose="02020603050405020304" pitchFamily="18" charset="0"/>
              </a:rPr>
              <a:t>забороняється.</a:t>
            </a:r>
            <a:r>
              <a:rPr lang="uk-UA" sz="2000" b="0" i="0" dirty="0">
                <a:solidFill>
                  <a:srgbClr val="333333"/>
                </a:solidFill>
                <a:effectLst/>
                <a:latin typeface="Times New Roman" panose="02020603050405020304" pitchFamily="18" charset="0"/>
              </a:rPr>
              <a:t> </a:t>
            </a:r>
          </a:p>
        </p:txBody>
      </p:sp>
      <p:sp>
        <p:nvSpPr>
          <p:cNvPr id="18" name="TextBox 17">
            <a:extLst>
              <a:ext uri="{FF2B5EF4-FFF2-40B4-BE49-F238E27FC236}">
                <a16:creationId xmlns:a16="http://schemas.microsoft.com/office/drawing/2014/main" id="{FD3707E3-C450-A995-D74E-B14820F22CD5}"/>
              </a:ext>
            </a:extLst>
          </p:cNvPr>
          <p:cNvSpPr txBox="1"/>
          <p:nvPr/>
        </p:nvSpPr>
        <p:spPr>
          <a:xfrm>
            <a:off x="1179872" y="6186697"/>
            <a:ext cx="9919128" cy="400110"/>
          </a:xfrm>
          <a:prstGeom prst="rect">
            <a:avLst/>
          </a:prstGeom>
          <a:noFill/>
        </p:spPr>
        <p:txBody>
          <a:bodyPr wrap="square">
            <a:spAutoFit/>
          </a:bodyPr>
          <a:lstStyle/>
          <a:p>
            <a:r>
              <a:rPr lang="uk-UA" sz="2000" b="0" i="0" dirty="0">
                <a:effectLst/>
                <a:latin typeface="Times New Roman" panose="02020603050405020304" pitchFamily="18" charset="0"/>
              </a:rPr>
              <a:t>Ця вимога не поширюється на матеріали, розроблені до набрання чинності (18.05.2023)</a:t>
            </a:r>
            <a:endParaRPr lang="uk-UA" sz="2000" dirty="0"/>
          </a:p>
        </p:txBody>
      </p:sp>
      <p:pic>
        <p:nvPicPr>
          <p:cNvPr id="6" name="Рисунок 5">
            <a:extLst>
              <a:ext uri="{FF2B5EF4-FFF2-40B4-BE49-F238E27FC236}">
                <a16:creationId xmlns:a16="http://schemas.microsoft.com/office/drawing/2014/main" id="{F57751A1-DC06-0394-78C6-40F982DBD6A5}"/>
              </a:ext>
            </a:extLst>
          </p:cNvPr>
          <p:cNvPicPr>
            <a:picLocks noChangeAspect="1"/>
          </p:cNvPicPr>
          <p:nvPr/>
        </p:nvPicPr>
        <p:blipFill>
          <a:blip r:embed="rId5"/>
          <a:stretch>
            <a:fillRect/>
          </a:stretch>
        </p:blipFill>
        <p:spPr>
          <a:xfrm>
            <a:off x="914097" y="2755386"/>
            <a:ext cx="1049189" cy="1052698"/>
          </a:xfrm>
          <a:prstGeom prst="rect">
            <a:avLst/>
          </a:prstGeom>
        </p:spPr>
      </p:pic>
      <p:sp>
        <p:nvSpPr>
          <p:cNvPr id="10" name="TextBox 9">
            <a:extLst>
              <a:ext uri="{FF2B5EF4-FFF2-40B4-BE49-F238E27FC236}">
                <a16:creationId xmlns:a16="http://schemas.microsoft.com/office/drawing/2014/main" id="{77D516CD-D4FC-8CC7-D611-63BF4A18A967}"/>
              </a:ext>
            </a:extLst>
          </p:cNvPr>
          <p:cNvSpPr txBox="1"/>
          <p:nvPr/>
        </p:nvSpPr>
        <p:spPr>
          <a:xfrm>
            <a:off x="464707" y="4053668"/>
            <a:ext cx="11450216" cy="1465209"/>
          </a:xfrm>
          <a:prstGeom prst="rect">
            <a:avLst/>
          </a:prstGeom>
          <a:noFill/>
        </p:spPr>
        <p:txBody>
          <a:bodyPr wrap="square">
            <a:spAutoFit/>
          </a:bodyPr>
          <a:lstStyle/>
          <a:p>
            <a:pPr marL="0" indent="0" algn="just">
              <a:lnSpc>
                <a:spcPct val="120000"/>
              </a:lnSpc>
              <a:buNone/>
            </a:pPr>
            <a:r>
              <a:rPr lang="uk-UA" sz="1900" b="0" dirty="0">
                <a:solidFill>
                  <a:srgbClr val="333333"/>
                </a:solidFill>
                <a:effectLst/>
                <a:latin typeface="Times New Roman" panose="02020603050405020304" pitchFamily="18" charset="0"/>
              </a:rPr>
              <a:t>Використання матеріалів, які підлягають передачі до Державного </a:t>
            </a:r>
            <a:r>
              <a:rPr lang="uk-UA" sz="1900" b="0" dirty="0" err="1">
                <a:solidFill>
                  <a:srgbClr val="333333"/>
                </a:solidFill>
                <a:effectLst/>
                <a:latin typeface="Times New Roman" panose="02020603050405020304" pitchFamily="18" charset="0"/>
              </a:rPr>
              <a:t>картографо</a:t>
            </a:r>
            <a:r>
              <a:rPr lang="uk-UA" sz="1900" b="0" dirty="0">
                <a:solidFill>
                  <a:srgbClr val="333333"/>
                </a:solidFill>
                <a:effectLst/>
                <a:latin typeface="Times New Roman" panose="02020603050405020304" pitchFamily="18" charset="0"/>
              </a:rPr>
              <a:t>-геодезичного фонду України, у тому числі в процесі </a:t>
            </a:r>
            <a:r>
              <a:rPr lang="uk-UA" sz="1900" b="1" dirty="0">
                <a:solidFill>
                  <a:srgbClr val="333333"/>
                </a:solidFill>
                <a:effectLst/>
                <a:latin typeface="Times New Roman" panose="02020603050405020304" pitchFamily="18" charset="0"/>
              </a:rPr>
              <a:t>розроблення містобудівної документації</a:t>
            </a:r>
            <a:r>
              <a:rPr lang="uk-UA" sz="1900" b="0" dirty="0">
                <a:solidFill>
                  <a:srgbClr val="333333"/>
                </a:solidFill>
                <a:effectLst/>
                <a:latin typeface="Times New Roman" panose="02020603050405020304" pitchFamily="18" charset="0"/>
              </a:rPr>
              <a:t>, </a:t>
            </a:r>
            <a:r>
              <a:rPr lang="uk-UA" sz="1900" b="1" dirty="0">
                <a:solidFill>
                  <a:srgbClr val="333333"/>
                </a:solidFill>
                <a:effectLst/>
                <a:latin typeface="Times New Roman" panose="02020603050405020304" pitchFamily="18" charset="0"/>
              </a:rPr>
              <a:t>документації із землеустрою</a:t>
            </a:r>
            <a:r>
              <a:rPr lang="uk-UA" sz="1900" b="0" dirty="0">
                <a:solidFill>
                  <a:srgbClr val="333333"/>
                </a:solidFill>
                <a:effectLst/>
                <a:latin typeface="Times New Roman" panose="02020603050405020304" pitchFamily="18" charset="0"/>
              </a:rPr>
              <a:t>, може здійснюватися </a:t>
            </a:r>
            <a:r>
              <a:rPr lang="uk-UA" sz="1900" b="1" dirty="0">
                <a:solidFill>
                  <a:srgbClr val="333333"/>
                </a:solidFill>
                <a:effectLst/>
                <a:latin typeface="Times New Roman" panose="02020603050405020304" pitchFamily="18" charset="0"/>
              </a:rPr>
              <a:t>лише після внесення таких матеріалів </a:t>
            </a:r>
            <a:r>
              <a:rPr lang="uk-UA" sz="1900" b="0" dirty="0">
                <a:solidFill>
                  <a:srgbClr val="333333"/>
                </a:solidFill>
                <a:effectLst/>
                <a:latin typeface="Times New Roman" panose="02020603050405020304" pitchFamily="18" charset="0"/>
              </a:rPr>
              <a:t>до Державного </a:t>
            </a:r>
            <a:r>
              <a:rPr lang="uk-UA" sz="1900" b="0" dirty="0" err="1">
                <a:solidFill>
                  <a:srgbClr val="333333"/>
                </a:solidFill>
                <a:effectLst/>
                <a:latin typeface="Times New Roman" panose="02020603050405020304" pitchFamily="18" charset="0"/>
              </a:rPr>
              <a:t>картографо</a:t>
            </a:r>
            <a:r>
              <a:rPr lang="uk-UA" sz="1900" b="0" dirty="0">
                <a:solidFill>
                  <a:srgbClr val="333333"/>
                </a:solidFill>
                <a:effectLst/>
                <a:latin typeface="Times New Roman" panose="02020603050405020304" pitchFamily="18" charset="0"/>
              </a:rPr>
              <a:t>-геодезичного фонду України.</a:t>
            </a:r>
            <a:endParaRPr lang="uk-UA" sz="1900" dirty="0">
              <a:solidFill>
                <a:srgbClr val="333333"/>
              </a:solidFill>
              <a:latin typeface="Times New Roman" panose="02020603050405020304" pitchFamily="18" charset="0"/>
            </a:endParaRPr>
          </a:p>
        </p:txBody>
      </p:sp>
      <p:sp>
        <p:nvSpPr>
          <p:cNvPr id="11" name="Прямоугольник: скругленные углы 10">
            <a:extLst>
              <a:ext uri="{FF2B5EF4-FFF2-40B4-BE49-F238E27FC236}">
                <a16:creationId xmlns:a16="http://schemas.microsoft.com/office/drawing/2014/main" id="{EE5D9D27-C9AC-2D7C-2C05-CC340D189AF7}"/>
              </a:ext>
            </a:extLst>
          </p:cNvPr>
          <p:cNvSpPr/>
          <p:nvPr/>
        </p:nvSpPr>
        <p:spPr>
          <a:xfrm>
            <a:off x="317336" y="6023258"/>
            <a:ext cx="11651143" cy="709897"/>
          </a:xfrm>
          <a:custGeom>
            <a:avLst/>
            <a:gdLst>
              <a:gd name="connsiteX0" fmla="*/ 0 w 11651143"/>
              <a:gd name="connsiteY0" fmla="*/ 118319 h 709897"/>
              <a:gd name="connsiteX1" fmla="*/ 118319 w 11651143"/>
              <a:gd name="connsiteY1" fmla="*/ 0 h 709897"/>
              <a:gd name="connsiteX2" fmla="*/ 789760 w 11651143"/>
              <a:gd name="connsiteY2" fmla="*/ 0 h 709897"/>
              <a:gd name="connsiteX3" fmla="*/ 1689492 w 11651143"/>
              <a:gd name="connsiteY3" fmla="*/ 0 h 709897"/>
              <a:gd name="connsiteX4" fmla="*/ 2589224 w 11651143"/>
              <a:gd name="connsiteY4" fmla="*/ 0 h 709897"/>
              <a:gd name="connsiteX5" fmla="*/ 3032375 w 11651143"/>
              <a:gd name="connsiteY5" fmla="*/ 0 h 709897"/>
              <a:gd name="connsiteX6" fmla="*/ 3361381 w 11651143"/>
              <a:gd name="connsiteY6" fmla="*/ 0 h 709897"/>
              <a:gd name="connsiteX7" fmla="*/ 3804533 w 11651143"/>
              <a:gd name="connsiteY7" fmla="*/ 0 h 709897"/>
              <a:gd name="connsiteX8" fmla="*/ 4590119 w 11651143"/>
              <a:gd name="connsiteY8" fmla="*/ 0 h 709897"/>
              <a:gd name="connsiteX9" fmla="*/ 5375706 w 11651143"/>
              <a:gd name="connsiteY9" fmla="*/ 0 h 709897"/>
              <a:gd name="connsiteX10" fmla="*/ 5704712 w 11651143"/>
              <a:gd name="connsiteY10" fmla="*/ 0 h 709897"/>
              <a:gd name="connsiteX11" fmla="*/ 6262008 w 11651143"/>
              <a:gd name="connsiteY11" fmla="*/ 0 h 709897"/>
              <a:gd name="connsiteX12" fmla="*/ 6819305 w 11651143"/>
              <a:gd name="connsiteY12" fmla="*/ 0 h 709897"/>
              <a:gd name="connsiteX13" fmla="*/ 7604891 w 11651143"/>
              <a:gd name="connsiteY13" fmla="*/ 0 h 709897"/>
              <a:gd name="connsiteX14" fmla="*/ 8048043 w 11651143"/>
              <a:gd name="connsiteY14" fmla="*/ 0 h 709897"/>
              <a:gd name="connsiteX15" fmla="*/ 8605339 w 11651143"/>
              <a:gd name="connsiteY15" fmla="*/ 0 h 709897"/>
              <a:gd name="connsiteX16" fmla="*/ 9390926 w 11651143"/>
              <a:gd name="connsiteY16" fmla="*/ 0 h 709897"/>
              <a:gd name="connsiteX17" fmla="*/ 10290657 w 11651143"/>
              <a:gd name="connsiteY17" fmla="*/ 0 h 709897"/>
              <a:gd name="connsiteX18" fmla="*/ 11532824 w 11651143"/>
              <a:gd name="connsiteY18" fmla="*/ 0 h 709897"/>
              <a:gd name="connsiteX19" fmla="*/ 11651143 w 11651143"/>
              <a:gd name="connsiteY19" fmla="*/ 118319 h 709897"/>
              <a:gd name="connsiteX20" fmla="*/ 11651143 w 11651143"/>
              <a:gd name="connsiteY20" fmla="*/ 591578 h 709897"/>
              <a:gd name="connsiteX21" fmla="*/ 11532824 w 11651143"/>
              <a:gd name="connsiteY21" fmla="*/ 709897 h 709897"/>
              <a:gd name="connsiteX22" fmla="*/ 10747237 w 11651143"/>
              <a:gd name="connsiteY22" fmla="*/ 709897 h 709897"/>
              <a:gd name="connsiteX23" fmla="*/ 10075796 w 11651143"/>
              <a:gd name="connsiteY23" fmla="*/ 709897 h 709897"/>
              <a:gd name="connsiteX24" fmla="*/ 9290209 w 11651143"/>
              <a:gd name="connsiteY24" fmla="*/ 709897 h 709897"/>
              <a:gd name="connsiteX25" fmla="*/ 8390478 w 11651143"/>
              <a:gd name="connsiteY25" fmla="*/ 709897 h 709897"/>
              <a:gd name="connsiteX26" fmla="*/ 8061472 w 11651143"/>
              <a:gd name="connsiteY26" fmla="*/ 709897 h 709897"/>
              <a:gd name="connsiteX27" fmla="*/ 7732465 w 11651143"/>
              <a:gd name="connsiteY27" fmla="*/ 709897 h 709897"/>
              <a:gd name="connsiteX28" fmla="*/ 7175169 w 11651143"/>
              <a:gd name="connsiteY28" fmla="*/ 709897 h 709897"/>
              <a:gd name="connsiteX29" fmla="*/ 6503727 w 11651143"/>
              <a:gd name="connsiteY29" fmla="*/ 709897 h 709897"/>
              <a:gd name="connsiteX30" fmla="*/ 5946431 w 11651143"/>
              <a:gd name="connsiteY30" fmla="*/ 709897 h 709897"/>
              <a:gd name="connsiteX31" fmla="*/ 5160844 w 11651143"/>
              <a:gd name="connsiteY31" fmla="*/ 709897 h 709897"/>
              <a:gd name="connsiteX32" fmla="*/ 4261113 w 11651143"/>
              <a:gd name="connsiteY32" fmla="*/ 709897 h 709897"/>
              <a:gd name="connsiteX33" fmla="*/ 3589671 w 11651143"/>
              <a:gd name="connsiteY33" fmla="*/ 709897 h 709897"/>
              <a:gd name="connsiteX34" fmla="*/ 3032375 w 11651143"/>
              <a:gd name="connsiteY34" fmla="*/ 709897 h 709897"/>
              <a:gd name="connsiteX35" fmla="*/ 2132643 w 11651143"/>
              <a:gd name="connsiteY35" fmla="*/ 709897 h 709897"/>
              <a:gd name="connsiteX36" fmla="*/ 1347057 w 11651143"/>
              <a:gd name="connsiteY36" fmla="*/ 709897 h 709897"/>
              <a:gd name="connsiteX37" fmla="*/ 118319 w 11651143"/>
              <a:gd name="connsiteY37" fmla="*/ 709897 h 709897"/>
              <a:gd name="connsiteX38" fmla="*/ 0 w 11651143"/>
              <a:gd name="connsiteY38" fmla="*/ 591578 h 709897"/>
              <a:gd name="connsiteX39" fmla="*/ 0 w 11651143"/>
              <a:gd name="connsiteY39" fmla="*/ 118319 h 7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651143" h="709897" extrusionOk="0">
                <a:moveTo>
                  <a:pt x="0" y="118319"/>
                </a:moveTo>
                <a:cubicBezTo>
                  <a:pt x="-4364" y="60629"/>
                  <a:pt x="48576" y="-1816"/>
                  <a:pt x="118319" y="0"/>
                </a:cubicBezTo>
                <a:cubicBezTo>
                  <a:pt x="370628" y="-30387"/>
                  <a:pt x="654592" y="-23389"/>
                  <a:pt x="789760" y="0"/>
                </a:cubicBezTo>
                <a:cubicBezTo>
                  <a:pt x="924928" y="23389"/>
                  <a:pt x="1477482" y="28687"/>
                  <a:pt x="1689492" y="0"/>
                </a:cubicBezTo>
                <a:cubicBezTo>
                  <a:pt x="1901502" y="-28687"/>
                  <a:pt x="2293886" y="-43280"/>
                  <a:pt x="2589224" y="0"/>
                </a:cubicBezTo>
                <a:cubicBezTo>
                  <a:pt x="2884562" y="43280"/>
                  <a:pt x="2848298" y="-12479"/>
                  <a:pt x="3032375" y="0"/>
                </a:cubicBezTo>
                <a:cubicBezTo>
                  <a:pt x="3216452" y="12479"/>
                  <a:pt x="3257594" y="-8053"/>
                  <a:pt x="3361381" y="0"/>
                </a:cubicBezTo>
                <a:cubicBezTo>
                  <a:pt x="3465168" y="8053"/>
                  <a:pt x="3601216" y="-14998"/>
                  <a:pt x="3804533" y="0"/>
                </a:cubicBezTo>
                <a:cubicBezTo>
                  <a:pt x="4007850" y="14998"/>
                  <a:pt x="4418176" y="16184"/>
                  <a:pt x="4590119" y="0"/>
                </a:cubicBezTo>
                <a:cubicBezTo>
                  <a:pt x="4762062" y="-16184"/>
                  <a:pt x="5129683" y="38397"/>
                  <a:pt x="5375706" y="0"/>
                </a:cubicBezTo>
                <a:cubicBezTo>
                  <a:pt x="5621729" y="-38397"/>
                  <a:pt x="5627484" y="-10252"/>
                  <a:pt x="5704712" y="0"/>
                </a:cubicBezTo>
                <a:cubicBezTo>
                  <a:pt x="5781940" y="10252"/>
                  <a:pt x="6122555" y="5091"/>
                  <a:pt x="6262008" y="0"/>
                </a:cubicBezTo>
                <a:cubicBezTo>
                  <a:pt x="6401461" y="-5091"/>
                  <a:pt x="6672601" y="14499"/>
                  <a:pt x="6819305" y="0"/>
                </a:cubicBezTo>
                <a:cubicBezTo>
                  <a:pt x="6966009" y="-14499"/>
                  <a:pt x="7431665" y="5578"/>
                  <a:pt x="7604891" y="0"/>
                </a:cubicBezTo>
                <a:cubicBezTo>
                  <a:pt x="7778117" y="-5578"/>
                  <a:pt x="7939935" y="-470"/>
                  <a:pt x="8048043" y="0"/>
                </a:cubicBezTo>
                <a:cubicBezTo>
                  <a:pt x="8156151" y="470"/>
                  <a:pt x="8433302" y="5507"/>
                  <a:pt x="8605339" y="0"/>
                </a:cubicBezTo>
                <a:cubicBezTo>
                  <a:pt x="8777376" y="-5507"/>
                  <a:pt x="9087483" y="26472"/>
                  <a:pt x="9390926" y="0"/>
                </a:cubicBezTo>
                <a:cubicBezTo>
                  <a:pt x="9694369" y="-26472"/>
                  <a:pt x="9938012" y="-21931"/>
                  <a:pt x="10290657" y="0"/>
                </a:cubicBezTo>
                <a:cubicBezTo>
                  <a:pt x="10643302" y="21931"/>
                  <a:pt x="11151546" y="-21218"/>
                  <a:pt x="11532824" y="0"/>
                </a:cubicBezTo>
                <a:cubicBezTo>
                  <a:pt x="11593811" y="3508"/>
                  <a:pt x="11655535" y="54726"/>
                  <a:pt x="11651143" y="118319"/>
                </a:cubicBezTo>
                <a:cubicBezTo>
                  <a:pt x="11628059" y="325172"/>
                  <a:pt x="11645243" y="389652"/>
                  <a:pt x="11651143" y="591578"/>
                </a:cubicBezTo>
                <a:cubicBezTo>
                  <a:pt x="11653436" y="667784"/>
                  <a:pt x="11595967" y="712107"/>
                  <a:pt x="11532824" y="709897"/>
                </a:cubicBezTo>
                <a:cubicBezTo>
                  <a:pt x="11220960" y="671131"/>
                  <a:pt x="11051470" y="722091"/>
                  <a:pt x="10747237" y="709897"/>
                </a:cubicBezTo>
                <a:cubicBezTo>
                  <a:pt x="10443004" y="697703"/>
                  <a:pt x="10211186" y="742274"/>
                  <a:pt x="10075796" y="709897"/>
                </a:cubicBezTo>
                <a:cubicBezTo>
                  <a:pt x="9940406" y="677520"/>
                  <a:pt x="9647172" y="672628"/>
                  <a:pt x="9290209" y="709897"/>
                </a:cubicBezTo>
                <a:cubicBezTo>
                  <a:pt x="8933246" y="747166"/>
                  <a:pt x="8727046" y="748008"/>
                  <a:pt x="8390478" y="709897"/>
                </a:cubicBezTo>
                <a:cubicBezTo>
                  <a:pt x="8053910" y="671786"/>
                  <a:pt x="8160840" y="707125"/>
                  <a:pt x="8061472" y="709897"/>
                </a:cubicBezTo>
                <a:cubicBezTo>
                  <a:pt x="7962104" y="712669"/>
                  <a:pt x="7821723" y="715410"/>
                  <a:pt x="7732465" y="709897"/>
                </a:cubicBezTo>
                <a:cubicBezTo>
                  <a:pt x="7643207" y="704384"/>
                  <a:pt x="7305021" y="714487"/>
                  <a:pt x="7175169" y="709897"/>
                </a:cubicBezTo>
                <a:cubicBezTo>
                  <a:pt x="7045317" y="705307"/>
                  <a:pt x="6769751" y="733983"/>
                  <a:pt x="6503727" y="709897"/>
                </a:cubicBezTo>
                <a:cubicBezTo>
                  <a:pt x="6237703" y="685811"/>
                  <a:pt x="6136858" y="718060"/>
                  <a:pt x="5946431" y="709897"/>
                </a:cubicBezTo>
                <a:cubicBezTo>
                  <a:pt x="5756004" y="701734"/>
                  <a:pt x="5367126" y="734990"/>
                  <a:pt x="5160844" y="709897"/>
                </a:cubicBezTo>
                <a:cubicBezTo>
                  <a:pt x="4954562" y="684804"/>
                  <a:pt x="4463091" y="690664"/>
                  <a:pt x="4261113" y="709897"/>
                </a:cubicBezTo>
                <a:cubicBezTo>
                  <a:pt x="4059135" y="729130"/>
                  <a:pt x="3728082" y="697409"/>
                  <a:pt x="3589671" y="709897"/>
                </a:cubicBezTo>
                <a:cubicBezTo>
                  <a:pt x="3451260" y="722385"/>
                  <a:pt x="3208819" y="727824"/>
                  <a:pt x="3032375" y="709897"/>
                </a:cubicBezTo>
                <a:cubicBezTo>
                  <a:pt x="2855931" y="691970"/>
                  <a:pt x="2366292" y="711511"/>
                  <a:pt x="2132643" y="709897"/>
                </a:cubicBezTo>
                <a:cubicBezTo>
                  <a:pt x="1898994" y="708283"/>
                  <a:pt x="1665574" y="728333"/>
                  <a:pt x="1347057" y="709897"/>
                </a:cubicBezTo>
                <a:cubicBezTo>
                  <a:pt x="1028540" y="691461"/>
                  <a:pt x="406627" y="660137"/>
                  <a:pt x="118319" y="709897"/>
                </a:cubicBezTo>
                <a:cubicBezTo>
                  <a:pt x="50476" y="721285"/>
                  <a:pt x="7232" y="663364"/>
                  <a:pt x="0" y="591578"/>
                </a:cubicBezTo>
                <a:cubicBezTo>
                  <a:pt x="1261" y="474074"/>
                  <a:pt x="1886" y="244363"/>
                  <a:pt x="0" y="118319"/>
                </a:cubicBezTo>
                <a:close/>
              </a:path>
            </a:pathLst>
          </a:custGeom>
          <a:noFill/>
          <a:ln w="28575">
            <a:solidFill>
              <a:schemeClr val="bg1">
                <a:lumMod val="50000"/>
              </a:schemeClr>
            </a:solidFill>
            <a:prstDash val="dash"/>
            <a:extLst>
              <a:ext uri="{C807C97D-BFC1-408E-A445-0C87EB9F89A2}">
                <ask:lineSketchStyleProps xmlns:ask="http://schemas.microsoft.com/office/drawing/2018/sketchyshapes" sd="98176570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2" name="Рисунок 11">
            <a:extLst>
              <a:ext uri="{FF2B5EF4-FFF2-40B4-BE49-F238E27FC236}">
                <a16:creationId xmlns:a16="http://schemas.microsoft.com/office/drawing/2014/main" id="{2511EFAE-7A7A-591E-54AA-69924AA4E464}"/>
              </a:ext>
            </a:extLst>
          </p:cNvPr>
          <p:cNvPicPr>
            <a:picLocks noChangeAspect="1"/>
          </p:cNvPicPr>
          <p:nvPr/>
        </p:nvPicPr>
        <p:blipFill rotWithShape="1">
          <a:blip r:embed="rId6">
            <a:grayscl/>
          </a:blip>
          <a:srcRect l="11009" t="9378" r="9420" b="9556"/>
          <a:stretch/>
        </p:blipFill>
        <p:spPr>
          <a:xfrm>
            <a:off x="11189110" y="6094547"/>
            <a:ext cx="525064" cy="534930"/>
          </a:xfrm>
          <a:prstGeom prst="rect">
            <a:avLst/>
          </a:prstGeom>
        </p:spPr>
      </p:pic>
      <p:cxnSp>
        <p:nvCxnSpPr>
          <p:cNvPr id="7" name="Прямая соединительная линия 6">
            <a:extLst>
              <a:ext uri="{FF2B5EF4-FFF2-40B4-BE49-F238E27FC236}">
                <a16:creationId xmlns:a16="http://schemas.microsoft.com/office/drawing/2014/main" id="{D95DC2FF-2026-DEF4-F6D9-E1F9EEE6196A}"/>
              </a:ext>
            </a:extLst>
          </p:cNvPr>
          <p:cNvCxnSpPr>
            <a:cxnSpLocks/>
          </p:cNvCxnSpPr>
          <p:nvPr/>
        </p:nvCxnSpPr>
        <p:spPr>
          <a:xfrm>
            <a:off x="3867599" y="2883160"/>
            <a:ext cx="1516164"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548F425A-5043-7982-E924-5257B4F4B45E}"/>
              </a:ext>
            </a:extLst>
          </p:cNvPr>
          <p:cNvCxnSpPr>
            <a:cxnSpLocks/>
          </p:cNvCxnSpPr>
          <p:nvPr/>
        </p:nvCxnSpPr>
        <p:spPr>
          <a:xfrm>
            <a:off x="2152366" y="5114453"/>
            <a:ext cx="4474576"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F2C9A2E5-EFFF-E091-8BE4-A86C94F83532}"/>
              </a:ext>
            </a:extLst>
          </p:cNvPr>
          <p:cNvCxnSpPr>
            <a:cxnSpLocks/>
          </p:cNvCxnSpPr>
          <p:nvPr/>
        </p:nvCxnSpPr>
        <p:spPr>
          <a:xfrm>
            <a:off x="3060043" y="4768685"/>
            <a:ext cx="8038957"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93536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A66EAFCE-827E-B9E0-44CC-E430228FDAEC}"/>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BF89F070-C2F4-DFA1-2032-B29E19F5C30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3542BA6D-1D22-A1F4-4128-B0284AA54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49526EBF-A903-2B69-1F29-14750DF7AF1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6" name="Заголовок 14">
            <a:extLst>
              <a:ext uri="{FF2B5EF4-FFF2-40B4-BE49-F238E27FC236}">
                <a16:creationId xmlns:a16="http://schemas.microsoft.com/office/drawing/2014/main" id="{65F8842A-27B7-FBAB-1FF6-01803A50C222}"/>
              </a:ext>
            </a:extLst>
          </p:cNvPr>
          <p:cNvSpPr txBox="1">
            <a:spLocks/>
          </p:cNvSpPr>
          <p:nvPr/>
        </p:nvSpPr>
        <p:spPr>
          <a:xfrm>
            <a:off x="838200" y="1431925"/>
            <a:ext cx="10515600" cy="14353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Нововведення №6 -</a:t>
            </a:r>
            <a:r>
              <a:rPr lang="en-US" sz="3200" u="sng" dirty="0">
                <a:solidFill>
                  <a:srgbClr val="002E6C"/>
                </a:solidFill>
                <a:latin typeface="Arial" panose="020B0604020202020204" pitchFamily="34" charset="0"/>
                <a:ea typeface="Open Sans SemiBold" panose="020B0604020202020204" pitchFamily="34" charset="0"/>
                <a:cs typeface="Arial" panose="020B0604020202020204" pitchFamily="34" charset="0"/>
              </a:rPr>
              <a:t> </a:t>
            </a:r>
            <a:r>
              <a:rPr lang="ru-RU" sz="3200" u="sng" dirty="0" err="1">
                <a:solidFill>
                  <a:srgbClr val="002E6C"/>
                </a:solidFill>
                <a:latin typeface="Arial" panose="020B0604020202020204" pitchFamily="34" charset="0"/>
                <a:ea typeface="Open Sans SemiBold" panose="020B0604020202020204" pitchFamily="34" charset="0"/>
                <a:cs typeface="Arial" panose="020B0604020202020204" pitchFamily="34" charset="0"/>
              </a:rPr>
              <a:t>Оновлен</a:t>
            </a:r>
            <a:r>
              <a:rPr lang="uk-UA" sz="3200" u="sng" dirty="0">
                <a:solidFill>
                  <a:srgbClr val="002E6C"/>
                </a:solidFill>
                <a:latin typeface="Arial" panose="020B0604020202020204" pitchFamily="34" charset="0"/>
                <a:ea typeface="Open Sans SemiBold" panose="020B0604020202020204" pitchFamily="34" charset="0"/>
                <a:cs typeface="Arial" panose="020B0604020202020204" pitchFamily="34" charset="0"/>
              </a:rPr>
              <a:t>і вимоги до містобудівної документації</a:t>
            </a:r>
            <a:endParaRPr lang="ru-RU" sz="3200" u="sng" dirty="0">
              <a:solidFill>
                <a:srgbClr val="002E6C"/>
              </a:solidFill>
              <a:latin typeface="Arial" panose="020B0604020202020204" pitchFamily="34" charset="0"/>
              <a:ea typeface="Open Sans SemiBold" panose="020B0604020202020204" pitchFamily="34" charset="0"/>
              <a:cs typeface="Arial" panose="020B0604020202020204" pitchFamily="34" charset="0"/>
            </a:endParaRPr>
          </a:p>
        </p:txBody>
      </p:sp>
      <p:pic>
        <p:nvPicPr>
          <p:cNvPr id="8" name="Рисунок 7" descr="Изображение выглядит как карта&#10;&#10;Автоматически созданное описание">
            <a:extLst>
              <a:ext uri="{FF2B5EF4-FFF2-40B4-BE49-F238E27FC236}">
                <a16:creationId xmlns:a16="http://schemas.microsoft.com/office/drawing/2014/main" id="{40833EDE-D4F9-B873-0405-2141329CFC3F}"/>
              </a:ext>
            </a:extLst>
          </p:cNvPr>
          <p:cNvPicPr>
            <a:picLocks noChangeAspect="1"/>
          </p:cNvPicPr>
          <p:nvPr/>
        </p:nvPicPr>
        <p:blipFill rotWithShape="1">
          <a:blip r:embed="rId5">
            <a:extLst>
              <a:ext uri="{28A0092B-C50C-407E-A947-70E740481C1C}">
                <a14:useLocalDpi xmlns:a14="http://schemas.microsoft.com/office/drawing/2010/main" val="0"/>
              </a:ext>
            </a:extLst>
          </a:blip>
          <a:srcRect b="42281"/>
          <a:stretch/>
        </p:blipFill>
        <p:spPr>
          <a:xfrm>
            <a:off x="0" y="3262310"/>
            <a:ext cx="12192000" cy="3595690"/>
          </a:xfrm>
          <a:prstGeom prst="rect">
            <a:avLst/>
          </a:prstGeom>
        </p:spPr>
      </p:pic>
      <p:sp>
        <p:nvSpPr>
          <p:cNvPr id="9" name="Прямоугольник 8">
            <a:extLst>
              <a:ext uri="{FF2B5EF4-FFF2-40B4-BE49-F238E27FC236}">
                <a16:creationId xmlns:a16="http://schemas.microsoft.com/office/drawing/2014/main" id="{7CECE331-9319-C739-EBC6-5E4AC085198D}"/>
              </a:ext>
            </a:extLst>
          </p:cNvPr>
          <p:cNvSpPr/>
          <p:nvPr/>
        </p:nvSpPr>
        <p:spPr>
          <a:xfrm rot="10800000">
            <a:off x="0" y="3201679"/>
            <a:ext cx="12192000" cy="3859819"/>
          </a:xfrm>
          <a:prstGeom prst="rect">
            <a:avLst/>
          </a:prstGeom>
          <a:gradFill flip="none" rotWithShape="1">
            <a:gsLst>
              <a:gs pos="58000">
                <a:srgbClr val="FFFFFF">
                  <a:alpha val="87000"/>
                </a:srgbClr>
              </a:gs>
              <a:gs pos="0">
                <a:schemeClr val="bg1"/>
              </a:gs>
              <a:gs pos="100000">
                <a:schemeClr val="bg1">
                  <a:alpha val="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6" name="Объект 15">
            <a:extLst>
              <a:ext uri="{FF2B5EF4-FFF2-40B4-BE49-F238E27FC236}">
                <a16:creationId xmlns:a16="http://schemas.microsoft.com/office/drawing/2014/main" id="{301EA343-A779-3AA6-DDD2-E039F5C6DE78}"/>
              </a:ext>
            </a:extLst>
          </p:cNvPr>
          <p:cNvSpPr>
            <a:spLocks noGrp="1"/>
          </p:cNvSpPr>
          <p:nvPr>
            <p:ph idx="1"/>
          </p:nvPr>
        </p:nvSpPr>
        <p:spPr>
          <a:xfrm>
            <a:off x="334297" y="2793041"/>
            <a:ext cx="11019503" cy="2890004"/>
          </a:xfrm>
        </p:spPr>
        <p:txBody>
          <a:bodyPr>
            <a:normAutofit/>
          </a:bodyPr>
          <a:lstStyle/>
          <a:p>
            <a:pPr marL="0" indent="0">
              <a:lnSpc>
                <a:spcPct val="100000"/>
              </a:lnSpc>
              <a:buNone/>
            </a:pPr>
            <a:r>
              <a:rPr lang="uk-UA" sz="2400" dirty="0">
                <a:latin typeface="Times New Roman" panose="02020603050405020304" pitchFamily="18" charset="0"/>
                <a:cs typeface="Times New Roman" panose="02020603050405020304" pitchFamily="18" charset="0"/>
              </a:rPr>
              <a:t>«Містобудівна документація розробляється у формі електронного документа, формат якого визначається Кабінетом Міністрів України, на оновленій картографічній основі, </a:t>
            </a:r>
            <a:r>
              <a:rPr lang="uk-UA" sz="2400" b="1" dirty="0">
                <a:latin typeface="Times New Roman" panose="02020603050405020304" pitchFamily="18" charset="0"/>
                <a:cs typeface="Times New Roman" panose="02020603050405020304" pitchFamily="18" charset="0"/>
              </a:rPr>
              <a:t>облікованій у Державному </a:t>
            </a:r>
            <a:r>
              <a:rPr lang="uk-UA" sz="2400" b="1" dirty="0" err="1">
                <a:latin typeface="Times New Roman" panose="02020603050405020304" pitchFamily="18" charset="0"/>
                <a:cs typeface="Times New Roman" panose="02020603050405020304" pitchFamily="18" charset="0"/>
              </a:rPr>
              <a:t>картографо</a:t>
            </a:r>
            <a:r>
              <a:rPr lang="uk-UA" sz="2400" b="1" dirty="0">
                <a:latin typeface="Times New Roman" panose="02020603050405020304" pitchFamily="18" charset="0"/>
                <a:cs typeface="Times New Roman" panose="02020603050405020304" pitchFamily="18" charset="0"/>
              </a:rPr>
              <a:t>-геодезичному фонді України</a:t>
            </a:r>
            <a:r>
              <a:rPr lang="uk-UA" sz="2400" dirty="0">
                <a:latin typeface="Times New Roman" panose="02020603050405020304" pitchFamily="18" charset="0"/>
                <a:cs typeface="Times New Roman" panose="02020603050405020304" pitchFamily="18" charset="0"/>
              </a:rPr>
              <a:t>, в цифровій формі як набори тематичних </a:t>
            </a:r>
            <a:r>
              <a:rPr lang="uk-UA" sz="2400" dirty="0" err="1">
                <a:latin typeface="Times New Roman" panose="02020603050405020304" pitchFamily="18" charset="0"/>
                <a:cs typeface="Times New Roman" panose="02020603050405020304" pitchFamily="18" charset="0"/>
              </a:rPr>
              <a:t>геопросторових</a:t>
            </a:r>
            <a:r>
              <a:rPr lang="uk-UA" sz="2400" dirty="0">
                <a:latin typeface="Times New Roman" panose="02020603050405020304" pitchFamily="18" charset="0"/>
                <a:cs typeface="Times New Roman" panose="02020603050405020304" pitchFamily="18" charset="0"/>
              </a:rPr>
              <a:t> даних у Державній геодезичній </a:t>
            </a:r>
            <a:r>
              <a:rPr lang="uk-UA" sz="2400" dirty="0" err="1">
                <a:latin typeface="Times New Roman" panose="02020603050405020304" pitchFamily="18" charset="0"/>
                <a:cs typeface="Times New Roman" panose="02020603050405020304" pitchFamily="18" charset="0"/>
              </a:rPr>
              <a:t>референцній</a:t>
            </a:r>
            <a:r>
              <a:rPr lang="uk-UA" sz="2400" dirty="0">
                <a:latin typeface="Times New Roman" panose="02020603050405020304" pitchFamily="18" charset="0"/>
                <a:cs typeface="Times New Roman" panose="02020603050405020304" pitchFamily="18" charset="0"/>
              </a:rPr>
              <a:t> системі координат УСК-2000 і єдиній системі класифікації та кодування об’єктів містобудування для формування баз даних містобудівного кадастру»</a:t>
            </a:r>
          </a:p>
        </p:txBody>
      </p:sp>
      <p:cxnSp>
        <p:nvCxnSpPr>
          <p:cNvPr id="10" name="Прямая соединительная линия 9">
            <a:extLst>
              <a:ext uri="{FF2B5EF4-FFF2-40B4-BE49-F238E27FC236}">
                <a16:creationId xmlns:a16="http://schemas.microsoft.com/office/drawing/2014/main" id="{20A736FC-DB2C-CB48-93D6-4F4FB2D2E304}"/>
              </a:ext>
            </a:extLst>
          </p:cNvPr>
          <p:cNvCxnSpPr>
            <a:cxnSpLocks/>
          </p:cNvCxnSpPr>
          <p:nvPr/>
        </p:nvCxnSpPr>
        <p:spPr>
          <a:xfrm>
            <a:off x="3426855" y="3937946"/>
            <a:ext cx="732963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E78CD80B-B170-FECA-EF71-8D8FBA77F0B2}"/>
              </a:ext>
            </a:extLst>
          </p:cNvPr>
          <p:cNvCxnSpPr>
            <a:cxnSpLocks/>
          </p:cNvCxnSpPr>
          <p:nvPr/>
        </p:nvCxnSpPr>
        <p:spPr>
          <a:xfrm>
            <a:off x="499293" y="4285792"/>
            <a:ext cx="1998101"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09238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A66EAFCE-827E-B9E0-44CC-E430228FDAEC}"/>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BF89F070-C2F4-DFA1-2032-B29E19F5C30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3542BA6D-1D22-A1F4-4128-B0284AA54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49526EBF-A903-2B69-1F29-14750DF7AF1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pic>
        <p:nvPicPr>
          <p:cNvPr id="7" name="Picture 2" descr="Сервітут оформити в Дніпрі | Ціна 2022 рік | Замовити &quot;Межа&quot;">
            <a:extLst>
              <a:ext uri="{FF2B5EF4-FFF2-40B4-BE49-F238E27FC236}">
                <a16:creationId xmlns:a16="http://schemas.microsoft.com/office/drawing/2014/main" id="{FE8D7D89-FB5D-888A-BE80-5CED4A59B6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9" t="71847"/>
          <a:stretch/>
        </p:blipFill>
        <p:spPr bwMode="auto">
          <a:xfrm>
            <a:off x="0" y="3863145"/>
            <a:ext cx="12192001" cy="299485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1CFA55B9-9C11-2D0F-8389-FEE34C13CC4B}"/>
              </a:ext>
            </a:extLst>
          </p:cNvPr>
          <p:cNvSpPr/>
          <p:nvPr/>
        </p:nvSpPr>
        <p:spPr>
          <a:xfrm rot="10800000">
            <a:off x="0" y="3751634"/>
            <a:ext cx="12192000" cy="3198353"/>
          </a:xfrm>
          <a:prstGeom prst="rect">
            <a:avLst/>
          </a:prstGeom>
          <a:gradFill flip="none" rotWithShape="1">
            <a:gsLst>
              <a:gs pos="79000">
                <a:srgbClr val="FFFFFF">
                  <a:alpha val="87000"/>
                </a:srgbClr>
              </a:gs>
              <a:gs pos="0">
                <a:schemeClr val="bg1"/>
              </a:gs>
              <a:gs pos="100000">
                <a:schemeClr val="bg1">
                  <a:alpha val="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6" name="Объект 15">
            <a:extLst>
              <a:ext uri="{FF2B5EF4-FFF2-40B4-BE49-F238E27FC236}">
                <a16:creationId xmlns:a16="http://schemas.microsoft.com/office/drawing/2014/main" id="{301EA343-A779-3AA6-DDD2-E039F5C6DE78}"/>
              </a:ext>
            </a:extLst>
          </p:cNvPr>
          <p:cNvSpPr>
            <a:spLocks noGrp="1"/>
          </p:cNvSpPr>
          <p:nvPr>
            <p:ph idx="1"/>
          </p:nvPr>
        </p:nvSpPr>
        <p:spPr>
          <a:xfrm>
            <a:off x="4850780" y="3156654"/>
            <a:ext cx="7010427" cy="2876156"/>
          </a:xfrm>
        </p:spPr>
        <p:txBody>
          <a:bodyPr>
            <a:normAutofit fontScale="85000" lnSpcReduction="20000"/>
          </a:bodyPr>
          <a:lstStyle/>
          <a:p>
            <a:pPr marL="0" indent="0">
              <a:lnSpc>
                <a:spcPct val="120000"/>
              </a:lnSpc>
              <a:buNone/>
            </a:pPr>
            <a:r>
              <a:rPr lang="uk-UA" sz="2000" b="1" dirty="0">
                <a:latin typeface="Times New Roman" panose="02020603050405020304" pitchFamily="18" charset="0"/>
                <a:cs typeface="Times New Roman" panose="02020603050405020304" pitchFamily="18" charset="0"/>
              </a:rPr>
              <a:t>Картографічною основою Державного земельного кадастру є </a:t>
            </a:r>
          </a:p>
          <a:p>
            <a:pPr marL="0" indent="0">
              <a:lnSpc>
                <a:spcPct val="120000"/>
              </a:lnSpc>
              <a:buNone/>
            </a:pPr>
            <a:r>
              <a:rPr lang="uk-UA" sz="2100" i="1" dirty="0">
                <a:latin typeface="Times New Roman" panose="02020603050405020304" pitchFamily="18" charset="0"/>
                <a:cs typeface="Times New Roman" panose="02020603050405020304" pitchFamily="18" charset="0"/>
              </a:rPr>
              <a:t>набори базових </a:t>
            </a:r>
            <a:r>
              <a:rPr lang="uk-UA" sz="2100" i="1" dirty="0" err="1">
                <a:latin typeface="Times New Roman" panose="02020603050405020304" pitchFamily="18" charset="0"/>
                <a:cs typeface="Times New Roman" panose="02020603050405020304" pitchFamily="18" charset="0"/>
              </a:rPr>
              <a:t>геопросторових</a:t>
            </a:r>
            <a:r>
              <a:rPr lang="uk-UA" sz="2100" i="1" dirty="0">
                <a:latin typeface="Times New Roman" panose="02020603050405020304" pitchFamily="18" charset="0"/>
                <a:cs typeface="Times New Roman" panose="02020603050405020304" pitchFamily="18" charset="0"/>
              </a:rPr>
              <a:t> даних про </a:t>
            </a:r>
            <a:r>
              <a:rPr lang="uk-UA" sz="2100" i="1" dirty="0" err="1">
                <a:latin typeface="Times New Roman" panose="02020603050405020304" pitchFamily="18" charset="0"/>
                <a:cs typeface="Times New Roman" panose="02020603050405020304" pitchFamily="18" charset="0"/>
              </a:rPr>
              <a:t>геопросторові</a:t>
            </a:r>
            <a:r>
              <a:rPr lang="uk-UA" sz="2100" i="1" dirty="0">
                <a:latin typeface="Times New Roman" panose="02020603050405020304" pitchFamily="18" charset="0"/>
                <a:cs typeface="Times New Roman" panose="02020603050405020304" pitchFamily="18" charset="0"/>
              </a:rPr>
              <a:t> об’єкти, що формуються на основі баз топографічних даних, сформованих у результаті створення цифрових державних топографічних карт та планів, виготовлених відповідно до стандартів та технічних вимог, норм та правил виконання топографо-геодезичних і картографічних робіт, визначених нормативно-технічною документацією у цій сфері та результати яких обліковані у Державному </a:t>
            </a:r>
            <a:r>
              <a:rPr lang="uk-UA" sz="2100" i="1" dirty="0" err="1">
                <a:latin typeface="Times New Roman" panose="02020603050405020304" pitchFamily="18" charset="0"/>
                <a:cs typeface="Times New Roman" panose="02020603050405020304" pitchFamily="18" charset="0"/>
              </a:rPr>
              <a:t>картографо</a:t>
            </a:r>
            <a:r>
              <a:rPr lang="uk-UA" sz="2100" i="1" dirty="0">
                <a:latin typeface="Times New Roman" panose="02020603050405020304" pitchFamily="18" charset="0"/>
                <a:cs typeface="Times New Roman" panose="02020603050405020304" pitchFamily="18" charset="0"/>
              </a:rPr>
              <a:t>-геодезичному фонді України</a:t>
            </a:r>
          </a:p>
        </p:txBody>
      </p:sp>
      <p:sp>
        <p:nvSpPr>
          <p:cNvPr id="9" name="Заголовок 14">
            <a:extLst>
              <a:ext uri="{FF2B5EF4-FFF2-40B4-BE49-F238E27FC236}">
                <a16:creationId xmlns:a16="http://schemas.microsoft.com/office/drawing/2014/main" id="{EB79D07A-AEE1-DC48-675A-7DC6D5136804}"/>
              </a:ext>
            </a:extLst>
          </p:cNvPr>
          <p:cNvSpPr txBox="1">
            <a:spLocks/>
          </p:cNvSpPr>
          <p:nvPr/>
        </p:nvSpPr>
        <p:spPr>
          <a:xfrm>
            <a:off x="838200" y="1154965"/>
            <a:ext cx="10515600" cy="14353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Нововведення №6 -</a:t>
            </a:r>
            <a:r>
              <a:rPr lang="en-US"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 </a:t>
            </a:r>
            <a:r>
              <a:rPr lang="ru-RU" sz="3200" dirty="0" err="1">
                <a:solidFill>
                  <a:srgbClr val="002E6C"/>
                </a:solidFill>
                <a:latin typeface="Arial" panose="020B0604020202020204" pitchFamily="34" charset="0"/>
                <a:ea typeface="Open Sans SemiBold" panose="020B0604020202020204" pitchFamily="34" charset="0"/>
                <a:cs typeface="Arial" panose="020B0604020202020204" pitchFamily="34" charset="0"/>
              </a:rPr>
              <a:t>Оновлен</a:t>
            </a: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і вимоги до Картографічної основи ДЗК</a:t>
            </a:r>
            <a:endParaRPr lang="ru-RU" sz="3200" dirty="0">
              <a:solidFill>
                <a:srgbClr val="002E6C"/>
              </a:solidFill>
              <a:latin typeface="Arial" panose="020B0604020202020204" pitchFamily="34" charset="0"/>
              <a:ea typeface="Open Sans SemiBold"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2C7B6B0-52A5-9A9E-0F25-AC7DBC5AE647}"/>
              </a:ext>
            </a:extLst>
          </p:cNvPr>
          <p:cNvSpPr txBox="1"/>
          <p:nvPr/>
        </p:nvSpPr>
        <p:spPr>
          <a:xfrm>
            <a:off x="662104" y="3156654"/>
            <a:ext cx="3642267" cy="1754326"/>
          </a:xfrm>
          <a:prstGeom prst="rect">
            <a:avLst/>
          </a:prstGeom>
          <a:noFill/>
        </p:spPr>
        <p:txBody>
          <a:bodyPr wrap="square">
            <a:spAutoFit/>
          </a:bodyPr>
          <a:lstStyle/>
          <a:p>
            <a:r>
              <a:rPr lang="uk-UA" b="1" i="0" dirty="0">
                <a:solidFill>
                  <a:srgbClr val="333333"/>
                </a:solidFill>
                <a:effectLst/>
                <a:latin typeface="Times New Roman" panose="02020603050405020304" pitchFamily="18" charset="0"/>
              </a:rPr>
              <a:t>Картографічною основою </a:t>
            </a:r>
            <a:r>
              <a:rPr lang="uk-UA" i="0" dirty="0">
                <a:solidFill>
                  <a:srgbClr val="333333"/>
                </a:solidFill>
                <a:effectLst/>
                <a:latin typeface="Times New Roman" panose="02020603050405020304" pitchFamily="18" charset="0"/>
              </a:rPr>
              <a:t>Державного земельного кадастру є </a:t>
            </a:r>
            <a:r>
              <a:rPr lang="uk-UA" b="0" i="1" dirty="0">
                <a:solidFill>
                  <a:srgbClr val="333333"/>
                </a:solidFill>
                <a:effectLst/>
                <a:latin typeface="Times New Roman" panose="02020603050405020304" pitchFamily="18" charset="0"/>
              </a:rPr>
              <a:t>карти (плани), що складаються у формі і масштабі відповідно до норм та правил, технічних регламентів.</a:t>
            </a:r>
            <a:endParaRPr lang="uk-UA" i="1" dirty="0"/>
          </a:p>
        </p:txBody>
      </p:sp>
      <p:sp>
        <p:nvSpPr>
          <p:cNvPr id="12" name="TextBox 11">
            <a:extLst>
              <a:ext uri="{FF2B5EF4-FFF2-40B4-BE49-F238E27FC236}">
                <a16:creationId xmlns:a16="http://schemas.microsoft.com/office/drawing/2014/main" id="{858786E3-4EEE-7D7A-081E-CE18E57D1E74}"/>
              </a:ext>
            </a:extLst>
          </p:cNvPr>
          <p:cNvSpPr txBox="1"/>
          <p:nvPr/>
        </p:nvSpPr>
        <p:spPr>
          <a:xfrm>
            <a:off x="610529" y="2515514"/>
            <a:ext cx="2663284" cy="523220"/>
          </a:xfrm>
          <a:prstGeom prst="rect">
            <a:avLst/>
          </a:prstGeom>
          <a:noFill/>
        </p:spPr>
        <p:txBody>
          <a:bodyPr wrap="square" rtlCol="0">
            <a:spAutoFit/>
          </a:bodyPr>
          <a:lstStyle/>
          <a:p>
            <a:r>
              <a:rPr lang="uk-UA" sz="2800" b="1" dirty="0">
                <a:solidFill>
                  <a:srgbClr val="C00000"/>
                </a:solidFill>
                <a:latin typeface="Times New Roman" panose="02020603050405020304" pitchFamily="18" charset="0"/>
                <a:cs typeface="Times New Roman" panose="02020603050405020304" pitchFamily="18" charset="0"/>
              </a:rPr>
              <a:t>Було:</a:t>
            </a:r>
          </a:p>
        </p:txBody>
      </p:sp>
      <p:sp>
        <p:nvSpPr>
          <p:cNvPr id="13" name="TextBox 12">
            <a:extLst>
              <a:ext uri="{FF2B5EF4-FFF2-40B4-BE49-F238E27FC236}">
                <a16:creationId xmlns:a16="http://schemas.microsoft.com/office/drawing/2014/main" id="{8F5CE73C-30BE-8FF5-650E-5CD72354E2F8}"/>
              </a:ext>
            </a:extLst>
          </p:cNvPr>
          <p:cNvSpPr txBox="1"/>
          <p:nvPr/>
        </p:nvSpPr>
        <p:spPr>
          <a:xfrm>
            <a:off x="4850780" y="2533155"/>
            <a:ext cx="2663284" cy="523220"/>
          </a:xfrm>
          <a:prstGeom prst="rect">
            <a:avLst/>
          </a:prstGeom>
          <a:noFill/>
        </p:spPr>
        <p:txBody>
          <a:bodyPr wrap="square" rtlCol="0">
            <a:spAutoFit/>
          </a:bodyPr>
          <a:lstStyle/>
          <a:p>
            <a:r>
              <a:rPr lang="uk-UA" sz="2800" b="1" dirty="0">
                <a:solidFill>
                  <a:srgbClr val="00B050"/>
                </a:solidFill>
                <a:latin typeface="Times New Roman" panose="02020603050405020304" pitchFamily="18" charset="0"/>
                <a:cs typeface="Times New Roman" panose="02020603050405020304" pitchFamily="18" charset="0"/>
              </a:rPr>
              <a:t>Стало:</a:t>
            </a:r>
          </a:p>
        </p:txBody>
      </p:sp>
      <p:cxnSp>
        <p:nvCxnSpPr>
          <p:cNvPr id="14" name="Прямая соединительная линия 13">
            <a:extLst>
              <a:ext uri="{FF2B5EF4-FFF2-40B4-BE49-F238E27FC236}">
                <a16:creationId xmlns:a16="http://schemas.microsoft.com/office/drawing/2014/main" id="{0C943AD6-5555-811D-391F-FAF8F545A48D}"/>
              </a:ext>
            </a:extLst>
          </p:cNvPr>
          <p:cNvCxnSpPr>
            <a:cxnSpLocks/>
          </p:cNvCxnSpPr>
          <p:nvPr/>
        </p:nvCxnSpPr>
        <p:spPr>
          <a:xfrm>
            <a:off x="6980663" y="5528049"/>
            <a:ext cx="4185711"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id="{0B987F02-4997-9C8E-521D-4D5758518FCF}"/>
              </a:ext>
            </a:extLst>
          </p:cNvPr>
          <p:cNvCxnSpPr>
            <a:cxnSpLocks/>
          </p:cNvCxnSpPr>
          <p:nvPr/>
        </p:nvCxnSpPr>
        <p:spPr>
          <a:xfrm flipV="1">
            <a:off x="4460240" y="2682240"/>
            <a:ext cx="0" cy="305816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116976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838200" y="1048663"/>
            <a:ext cx="10515600" cy="1435345"/>
          </a:xfrm>
        </p:spPr>
        <p:txBody>
          <a:bodyPr>
            <a:noAutofit/>
          </a:bodyPr>
          <a:lstStyle/>
          <a:p>
            <a:pPr algn="ct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Повноваження</a:t>
            </a:r>
            <a:r>
              <a:rPr lang="ru-RU"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 </a:t>
            </a: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ведення</a:t>
            </a:r>
            <a:r>
              <a:rPr lang="ru-RU"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  </a:t>
            </a: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Державного</a:t>
            </a:r>
            <a:r>
              <a:rPr lang="ru-RU"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 </a:t>
            </a:r>
            <a:br>
              <a:rPr lang="ru-RU"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br>
            <a:r>
              <a:rPr lang="uk-UA" sz="3200" dirty="0" err="1">
                <a:solidFill>
                  <a:srgbClr val="002E6C"/>
                </a:solidFill>
                <a:latin typeface="Arial" panose="020B0604020202020204" pitchFamily="34" charset="0"/>
                <a:ea typeface="Open Sans SemiBold" panose="020B0604020202020204" pitchFamily="34" charset="0"/>
                <a:cs typeface="Arial" panose="020B0604020202020204" pitchFamily="34" charset="0"/>
              </a:rPr>
              <a:t>картографо</a:t>
            </a: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-геодезичного</a:t>
            </a:r>
            <a:r>
              <a:rPr lang="ru-RU"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 фонду України </a:t>
            </a:r>
          </a:p>
        </p:txBody>
      </p:sp>
      <p:grpSp>
        <p:nvGrpSpPr>
          <p:cNvPr id="2" name="Группа 1">
            <a:extLst>
              <a:ext uri="{FF2B5EF4-FFF2-40B4-BE49-F238E27FC236}">
                <a16:creationId xmlns:a16="http://schemas.microsoft.com/office/drawing/2014/main" id="{77C13C95-DF93-E30C-5CE0-1A33EB2AF0E7}"/>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7B415F10-552F-B173-AD22-85F4BC71E95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49B7EC73-A548-9145-F701-CCF69A5A8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B046BF7F-FBF6-FA76-4EFF-2B959946CCF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pic>
        <p:nvPicPr>
          <p:cNvPr id="6" name="Рисунок 5">
            <a:extLst>
              <a:ext uri="{FF2B5EF4-FFF2-40B4-BE49-F238E27FC236}">
                <a16:creationId xmlns:a16="http://schemas.microsoft.com/office/drawing/2014/main" id="{392D5936-11DB-1BC3-5054-4C11E83D584C}"/>
              </a:ext>
            </a:extLst>
          </p:cNvPr>
          <p:cNvPicPr>
            <a:picLocks noChangeAspect="1"/>
          </p:cNvPicPr>
          <p:nvPr/>
        </p:nvPicPr>
        <p:blipFill rotWithShape="1">
          <a:blip r:embed="rId5"/>
          <a:srcRect t="44920" b="37952"/>
          <a:stretch/>
        </p:blipFill>
        <p:spPr>
          <a:xfrm>
            <a:off x="0" y="4822371"/>
            <a:ext cx="12192000" cy="2035630"/>
          </a:xfrm>
          <a:prstGeom prst="rect">
            <a:avLst/>
          </a:prstGeom>
        </p:spPr>
      </p:pic>
      <p:sp>
        <p:nvSpPr>
          <p:cNvPr id="7" name="Прямоугольник 6">
            <a:extLst>
              <a:ext uri="{FF2B5EF4-FFF2-40B4-BE49-F238E27FC236}">
                <a16:creationId xmlns:a16="http://schemas.microsoft.com/office/drawing/2014/main" id="{62326C2D-37FF-8266-A8CB-E18EF4921753}"/>
              </a:ext>
            </a:extLst>
          </p:cNvPr>
          <p:cNvSpPr/>
          <p:nvPr/>
        </p:nvSpPr>
        <p:spPr>
          <a:xfrm rot="10800000">
            <a:off x="0" y="4640914"/>
            <a:ext cx="12192000" cy="2217085"/>
          </a:xfrm>
          <a:prstGeom prst="rect">
            <a:avLst/>
          </a:prstGeom>
          <a:gradFill flip="none" rotWithShape="1">
            <a:gsLst>
              <a:gs pos="84000">
                <a:srgbClr val="FFFFFF">
                  <a:alpha val="82000"/>
                </a:srgbClr>
              </a:gs>
              <a:gs pos="0">
                <a:schemeClr val="bg1"/>
              </a:gs>
              <a:gs pos="100000">
                <a:schemeClr val="bg1">
                  <a:alpha val="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Объект 15">
            <a:extLst>
              <a:ext uri="{FF2B5EF4-FFF2-40B4-BE49-F238E27FC236}">
                <a16:creationId xmlns:a16="http://schemas.microsoft.com/office/drawing/2014/main" id="{301EA343-A779-3AA6-DDD2-E039F5C6DE78}"/>
              </a:ext>
            </a:extLst>
          </p:cNvPr>
          <p:cNvSpPr>
            <a:spLocks noGrp="1"/>
          </p:cNvSpPr>
          <p:nvPr>
            <p:ph idx="1"/>
          </p:nvPr>
        </p:nvSpPr>
        <p:spPr>
          <a:xfrm>
            <a:off x="2560320" y="2393369"/>
            <a:ext cx="9474364" cy="3309693"/>
          </a:xfrm>
        </p:spPr>
        <p:txBody>
          <a:bodyPr>
            <a:noAutofit/>
          </a:bodyPr>
          <a:lstStyle/>
          <a:p>
            <a:pPr marL="0" indent="0">
              <a:lnSpc>
                <a:spcPct val="120000"/>
              </a:lnSpc>
              <a:spcBef>
                <a:spcPts val="1200"/>
              </a:spcBef>
              <a:buNone/>
            </a:pPr>
            <a:r>
              <a:rPr lang="uk-UA" sz="1800" dirty="0">
                <a:latin typeface="Times New Roman" panose="02020603050405020304" pitchFamily="18" charset="0"/>
                <a:cs typeface="Times New Roman" panose="02020603050405020304" pitchFamily="18" charset="0"/>
              </a:rPr>
              <a:t>Порядок надходження, ведення обліку, зберігання та використання матеріалів Державного </a:t>
            </a:r>
            <a:r>
              <a:rPr lang="uk-UA" sz="1800" dirty="0" err="1">
                <a:latin typeface="Times New Roman" panose="02020603050405020304" pitchFamily="18" charset="0"/>
                <a:cs typeface="Times New Roman" panose="02020603050405020304" pitchFamily="18" charset="0"/>
              </a:rPr>
              <a:t>картографо</a:t>
            </a:r>
            <a:r>
              <a:rPr lang="uk-UA" sz="1800" dirty="0">
                <a:latin typeface="Times New Roman" panose="02020603050405020304" pitchFamily="18" charset="0"/>
                <a:cs typeface="Times New Roman" panose="02020603050405020304" pitchFamily="18" charset="0"/>
              </a:rPr>
              <a:t>-геодезичного фонду України, їх автоматизованої перевірки (</a:t>
            </a:r>
            <a:r>
              <a:rPr lang="uk-UA" sz="1800" dirty="0" err="1">
                <a:latin typeface="Times New Roman" panose="02020603050405020304" pitchFamily="18" charset="0"/>
                <a:cs typeface="Times New Roman" panose="02020603050405020304" pitchFamily="18" charset="0"/>
              </a:rPr>
              <a:t>валідації</a:t>
            </a:r>
            <a:r>
              <a:rPr lang="uk-UA" sz="1800" dirty="0">
                <a:latin typeface="Times New Roman" panose="02020603050405020304" pitchFamily="18" charset="0"/>
                <a:cs typeface="Times New Roman" panose="02020603050405020304" pitchFamily="18" charset="0"/>
              </a:rPr>
              <a:t>), а також перелік матеріалів, що передаються до Державного </a:t>
            </a:r>
            <a:r>
              <a:rPr lang="uk-UA" sz="1800" dirty="0" err="1">
                <a:latin typeface="Times New Roman" panose="02020603050405020304" pitchFamily="18" charset="0"/>
                <a:cs typeface="Times New Roman" panose="02020603050405020304" pitchFamily="18" charset="0"/>
              </a:rPr>
              <a:t>картографо</a:t>
            </a:r>
            <a:r>
              <a:rPr lang="uk-UA" sz="1800" dirty="0">
                <a:latin typeface="Times New Roman" panose="02020603050405020304" pitchFamily="18" charset="0"/>
                <a:cs typeface="Times New Roman" panose="02020603050405020304" pitchFamily="18" charset="0"/>
              </a:rPr>
              <a:t>-геодезичного фонду України, визначаються </a:t>
            </a:r>
            <a:r>
              <a:rPr lang="uk-UA" sz="1800" b="1" dirty="0">
                <a:latin typeface="Times New Roman" panose="02020603050405020304" pitchFamily="18" charset="0"/>
                <a:cs typeface="Times New Roman" panose="02020603050405020304" pitchFamily="18" charset="0"/>
              </a:rPr>
              <a:t>Кабінетом Міністрів України</a:t>
            </a:r>
          </a:p>
          <a:p>
            <a:pPr marL="0" indent="0">
              <a:lnSpc>
                <a:spcPct val="120000"/>
              </a:lnSpc>
              <a:spcBef>
                <a:spcPts val="1200"/>
              </a:spcBef>
              <a:buNone/>
            </a:pPr>
            <a:r>
              <a:rPr lang="uk-UA" sz="1800" dirty="0">
                <a:latin typeface="Times New Roman" panose="02020603050405020304" pitchFamily="18" charset="0"/>
                <a:cs typeface="Times New Roman" panose="02020603050405020304" pitchFamily="18" charset="0"/>
              </a:rPr>
              <a:t>Організацію формування та ведення Державного </a:t>
            </a:r>
            <a:r>
              <a:rPr lang="uk-UA" sz="1800" dirty="0" err="1">
                <a:latin typeface="Times New Roman" panose="02020603050405020304" pitchFamily="18" charset="0"/>
                <a:cs typeface="Times New Roman" panose="02020603050405020304" pitchFamily="18" charset="0"/>
              </a:rPr>
              <a:t>картографо</a:t>
            </a:r>
            <a:r>
              <a:rPr lang="uk-UA" sz="1800" dirty="0">
                <a:latin typeface="Times New Roman" panose="02020603050405020304" pitchFamily="18" charset="0"/>
                <a:cs typeface="Times New Roman" panose="02020603050405020304" pitchFamily="18" charset="0"/>
              </a:rPr>
              <a:t>-геодезичного фонду України забезпечує </a:t>
            </a:r>
            <a:r>
              <a:rPr lang="uk-UA" sz="1800" b="1" dirty="0" err="1">
                <a:latin typeface="Times New Roman" panose="02020603050405020304" pitchFamily="18" charset="0"/>
                <a:cs typeface="Times New Roman" panose="02020603050405020304" pitchFamily="18" charset="0"/>
              </a:rPr>
              <a:t>Держгеокадастр</a:t>
            </a:r>
            <a:endParaRPr lang="uk-UA" sz="1800" b="1" dirty="0">
              <a:latin typeface="Times New Roman" panose="02020603050405020304" pitchFamily="18" charset="0"/>
              <a:cs typeface="Times New Roman" panose="02020603050405020304" pitchFamily="18" charset="0"/>
            </a:endParaRPr>
          </a:p>
          <a:p>
            <a:pPr marL="0" indent="0">
              <a:lnSpc>
                <a:spcPct val="120000"/>
              </a:lnSpc>
              <a:spcBef>
                <a:spcPts val="1200"/>
              </a:spcBef>
              <a:buNone/>
            </a:pPr>
            <a:r>
              <a:rPr lang="uk-UA" sz="1800" dirty="0">
                <a:latin typeface="Times New Roman" panose="02020603050405020304" pitchFamily="18" charset="0"/>
                <a:cs typeface="Times New Roman" panose="02020603050405020304" pitchFamily="18" charset="0"/>
              </a:rPr>
              <a:t>Формування та ведення Державного </a:t>
            </a:r>
            <a:r>
              <a:rPr lang="uk-UA" sz="1800" dirty="0" err="1">
                <a:latin typeface="Times New Roman" panose="02020603050405020304" pitchFamily="18" charset="0"/>
                <a:cs typeface="Times New Roman" panose="02020603050405020304" pitchFamily="18" charset="0"/>
              </a:rPr>
              <a:t>картографо</a:t>
            </a:r>
            <a:r>
              <a:rPr lang="uk-UA" sz="1800" dirty="0">
                <a:latin typeface="Times New Roman" panose="02020603050405020304" pitchFamily="18" charset="0"/>
                <a:cs typeface="Times New Roman" panose="02020603050405020304" pitchFamily="18" charset="0"/>
              </a:rPr>
              <a:t>-геодезичного фонду України, приймання матеріалів та їх автоматизована перевірка (</a:t>
            </a:r>
            <a:r>
              <a:rPr lang="uk-UA" sz="1800" dirty="0" err="1">
                <a:latin typeface="Times New Roman" panose="02020603050405020304" pitchFamily="18" charset="0"/>
                <a:cs typeface="Times New Roman" panose="02020603050405020304" pitchFamily="18" charset="0"/>
              </a:rPr>
              <a:t>валідація</a:t>
            </a:r>
            <a:r>
              <a:rPr lang="uk-UA" sz="1800" dirty="0">
                <a:latin typeface="Times New Roman" panose="02020603050405020304" pitchFamily="18" charset="0"/>
                <a:cs typeface="Times New Roman" panose="02020603050405020304" pitchFamily="18" charset="0"/>
              </a:rPr>
              <a:t>) здійснюються </a:t>
            </a:r>
            <a:r>
              <a:rPr lang="uk-UA" sz="1800" b="1" dirty="0">
                <a:latin typeface="Times New Roman" panose="02020603050405020304" pitchFamily="18" charset="0"/>
                <a:cs typeface="Times New Roman" panose="02020603050405020304" pitchFamily="18" charset="0"/>
              </a:rPr>
              <a:t>адміністратором</a:t>
            </a:r>
            <a:r>
              <a:rPr lang="uk-UA" sz="1800" dirty="0">
                <a:latin typeface="Times New Roman" panose="02020603050405020304" pitchFamily="18" charset="0"/>
                <a:cs typeface="Times New Roman" panose="02020603050405020304" pitchFamily="18" charset="0"/>
              </a:rPr>
              <a:t> - визначеним державним унітарним підприємством, державною організацією (установою, закладом),</a:t>
            </a:r>
          </a:p>
        </p:txBody>
      </p:sp>
      <p:pic>
        <p:nvPicPr>
          <p:cNvPr id="8" name="Рисунок 7">
            <a:extLst>
              <a:ext uri="{FF2B5EF4-FFF2-40B4-BE49-F238E27FC236}">
                <a16:creationId xmlns:a16="http://schemas.microsoft.com/office/drawing/2014/main" id="{3614004B-653D-AB0B-F29C-2D972494C932}"/>
              </a:ext>
            </a:extLst>
          </p:cNvPr>
          <p:cNvPicPr>
            <a:picLocks noChangeAspect="1"/>
          </p:cNvPicPr>
          <p:nvPr/>
        </p:nvPicPr>
        <p:blipFill>
          <a:blip r:embed="rId6"/>
          <a:stretch>
            <a:fillRect/>
          </a:stretch>
        </p:blipFill>
        <p:spPr>
          <a:xfrm>
            <a:off x="505378" y="2503636"/>
            <a:ext cx="1549564" cy="1021833"/>
          </a:xfrm>
          <a:prstGeom prst="rect">
            <a:avLst/>
          </a:prstGeom>
        </p:spPr>
      </p:pic>
      <p:pic>
        <p:nvPicPr>
          <p:cNvPr id="1026" name="Picture 2" descr="Державна служба України з питань геодезії, картографії та кадастру | Kyiv">
            <a:extLst>
              <a:ext uri="{FF2B5EF4-FFF2-40B4-BE49-F238E27FC236}">
                <a16:creationId xmlns:a16="http://schemas.microsoft.com/office/drawing/2014/main" id="{15829707-8EA9-B9AE-09DA-50BC3B230D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400" y="3882095"/>
            <a:ext cx="2001520" cy="7588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3F7A3DF-CBFC-27CE-CE36-F1EF4336E321}"/>
              </a:ext>
            </a:extLst>
          </p:cNvPr>
          <p:cNvSpPr txBox="1"/>
          <p:nvPr/>
        </p:nvSpPr>
        <p:spPr>
          <a:xfrm>
            <a:off x="157316" y="4928731"/>
            <a:ext cx="2245688" cy="646331"/>
          </a:xfrm>
          <a:prstGeom prst="rect">
            <a:avLst/>
          </a:prstGeom>
          <a:solidFill>
            <a:schemeClr val="bg1">
              <a:lumMod val="85000"/>
            </a:schemeClr>
          </a:solidFill>
          <a:ln>
            <a:solidFill>
              <a:schemeClr val="bg2"/>
            </a:solidFill>
          </a:ln>
          <a:effectLst>
            <a:outerShdw blurRad="50800" dist="38100" dir="5400000" algn="t" rotWithShape="0">
              <a:prstClr val="black">
                <a:alpha val="40000"/>
              </a:prstClr>
            </a:outerShdw>
          </a:effectLst>
        </p:spPr>
        <p:txBody>
          <a:bodyPr wrap="square">
            <a:spAutoFit/>
          </a:bodyPr>
          <a:lstStyle/>
          <a:p>
            <a:pPr algn="ctr"/>
            <a:r>
              <a:rPr lang="uk-UA" dirty="0"/>
              <a:t> ДП "УКРКАРТГЕОФОНД"</a:t>
            </a:r>
          </a:p>
        </p:txBody>
      </p:sp>
      <p:cxnSp>
        <p:nvCxnSpPr>
          <p:cNvPr id="12" name="Прямая соединительная линия 11">
            <a:extLst>
              <a:ext uri="{FF2B5EF4-FFF2-40B4-BE49-F238E27FC236}">
                <a16:creationId xmlns:a16="http://schemas.microsoft.com/office/drawing/2014/main" id="{205EFD1B-0213-9A85-9645-CD2E72D62208}"/>
              </a:ext>
            </a:extLst>
          </p:cNvPr>
          <p:cNvCxnSpPr/>
          <p:nvPr/>
        </p:nvCxnSpPr>
        <p:spPr>
          <a:xfrm>
            <a:off x="2560320" y="2484008"/>
            <a:ext cx="0" cy="3621824"/>
          </a:xfrm>
          <a:prstGeom prst="line">
            <a:avLst/>
          </a:prstGeom>
        </p:spPr>
        <p:style>
          <a:lnRef idx="3">
            <a:schemeClr val="accent3"/>
          </a:lnRef>
          <a:fillRef idx="0">
            <a:schemeClr val="accent3"/>
          </a:fillRef>
          <a:effectRef idx="2">
            <a:schemeClr val="accent3"/>
          </a:effectRef>
          <a:fontRef idx="minor">
            <a:schemeClr val="tx1"/>
          </a:fontRef>
        </p:style>
      </p:cxnSp>
      <p:cxnSp>
        <p:nvCxnSpPr>
          <p:cNvPr id="9" name="Прямая соединительная линия 8">
            <a:extLst>
              <a:ext uri="{FF2B5EF4-FFF2-40B4-BE49-F238E27FC236}">
                <a16:creationId xmlns:a16="http://schemas.microsoft.com/office/drawing/2014/main" id="{A0D87ADF-14CD-9A9D-4FCD-9981F4309D7C}"/>
              </a:ext>
            </a:extLst>
          </p:cNvPr>
          <p:cNvCxnSpPr>
            <a:cxnSpLocks/>
          </p:cNvCxnSpPr>
          <p:nvPr/>
        </p:nvCxnSpPr>
        <p:spPr>
          <a:xfrm flipV="1">
            <a:off x="2585377" y="2492485"/>
            <a:ext cx="0" cy="3602196"/>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69309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left)">
                                      <p:cBhvr>
                                        <p:cTn id="10" dur="500"/>
                                        <p:tgtEl>
                                          <p:spTgt spid="102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77C13C95-DF93-E30C-5CE0-1A33EB2AF0E7}"/>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7B415F10-552F-B173-AD22-85F4BC71E95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49B7EC73-A548-9145-F701-CCF69A5A8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B046BF7F-FBF6-FA76-4EFF-2B959946CCF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2" name="Заголовок 14">
            <a:extLst>
              <a:ext uri="{FF2B5EF4-FFF2-40B4-BE49-F238E27FC236}">
                <a16:creationId xmlns:a16="http://schemas.microsoft.com/office/drawing/2014/main" id="{4D9669BB-15FE-4E0E-1D3F-3465FB120E27}"/>
              </a:ext>
            </a:extLst>
          </p:cNvPr>
          <p:cNvSpPr>
            <a:spLocks noGrp="1"/>
          </p:cNvSpPr>
          <p:nvPr>
            <p:ph type="title"/>
          </p:nvPr>
        </p:nvSpPr>
        <p:spPr>
          <a:xfrm>
            <a:off x="330793" y="1563123"/>
            <a:ext cx="8508408" cy="735631"/>
          </a:xfrm>
        </p:spPr>
        <p:txBody>
          <a:bodyPr>
            <a:noAutofit/>
          </a:bodyPr>
          <a:lstStyle/>
          <a:p>
            <a:pPr algn="ctr"/>
            <a:r>
              <a:rPr lang="ru-RU"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А </a:t>
            </a:r>
            <a:r>
              <a:rPr lang="ru-RU" sz="3200" dirty="0" err="1">
                <a:solidFill>
                  <a:srgbClr val="002E6C"/>
                </a:solidFill>
                <a:latin typeface="Arial" panose="020B0604020202020204" pitchFamily="34" charset="0"/>
                <a:ea typeface="Open Sans SemiBold" panose="020B0604020202020204" pitchFamily="34" charset="0"/>
                <a:cs typeface="Arial" panose="020B0604020202020204" pitchFamily="34" charset="0"/>
              </a:rPr>
              <a:t>топографічн</a:t>
            </a: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і роботи </a:t>
            </a:r>
            <a:r>
              <a:rPr lang="ru-RU"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для </a:t>
            </a: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землеустрою</a:t>
            </a:r>
            <a:r>
              <a:rPr lang="ru-RU"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2FABCA7A-C29C-1CE2-15F4-8B1AAD705D84}"/>
              </a:ext>
            </a:extLst>
          </p:cNvPr>
          <p:cNvSpPr txBox="1"/>
          <p:nvPr/>
        </p:nvSpPr>
        <p:spPr>
          <a:xfrm>
            <a:off x="586833" y="4595277"/>
            <a:ext cx="7822849" cy="1816075"/>
          </a:xfrm>
          <a:prstGeom prst="rect">
            <a:avLst/>
          </a:prstGeom>
          <a:noFill/>
        </p:spPr>
        <p:txBody>
          <a:bodyPr wrap="square">
            <a:spAutoFit/>
          </a:bodyPr>
          <a:lstStyle/>
          <a:p>
            <a:pPr marL="0" indent="0" algn="just">
              <a:lnSpc>
                <a:spcPct val="120000"/>
              </a:lnSpc>
              <a:buNone/>
            </a:pPr>
            <a:r>
              <a:rPr lang="uk-UA" sz="1900" b="0" i="1" dirty="0">
                <a:solidFill>
                  <a:srgbClr val="333333"/>
                </a:solidFill>
                <a:effectLst/>
                <a:latin typeface="Times New Roman" panose="02020603050405020304" pitchFamily="18" charset="0"/>
              </a:rPr>
              <a:t>Використання матеріалів, які підлягають передачі до Державного </a:t>
            </a:r>
            <a:r>
              <a:rPr lang="uk-UA" sz="1900" b="0" i="1" dirty="0" err="1">
                <a:solidFill>
                  <a:srgbClr val="333333"/>
                </a:solidFill>
                <a:effectLst/>
                <a:latin typeface="Times New Roman" panose="02020603050405020304" pitchFamily="18" charset="0"/>
              </a:rPr>
              <a:t>картографо</a:t>
            </a:r>
            <a:r>
              <a:rPr lang="uk-UA" sz="1900" b="0" i="1" dirty="0">
                <a:solidFill>
                  <a:srgbClr val="333333"/>
                </a:solidFill>
                <a:effectLst/>
                <a:latin typeface="Times New Roman" panose="02020603050405020304" pitchFamily="18" charset="0"/>
              </a:rPr>
              <a:t>-геодезичного фонду України, у тому числі в процесі </a:t>
            </a:r>
            <a:r>
              <a:rPr lang="uk-UA" sz="1900" i="1" dirty="0">
                <a:solidFill>
                  <a:srgbClr val="333333"/>
                </a:solidFill>
                <a:effectLst/>
                <a:latin typeface="Times New Roman" panose="02020603050405020304" pitchFamily="18" charset="0"/>
              </a:rPr>
              <a:t>розроблення містобудівної документації, </a:t>
            </a:r>
            <a:r>
              <a:rPr lang="uk-UA" sz="1900" b="1" i="1" dirty="0">
                <a:solidFill>
                  <a:srgbClr val="333333"/>
                </a:solidFill>
                <a:effectLst/>
                <a:latin typeface="Times New Roman" panose="02020603050405020304" pitchFamily="18" charset="0"/>
              </a:rPr>
              <a:t>документації із землеустрою</a:t>
            </a:r>
            <a:r>
              <a:rPr lang="uk-UA" sz="1900" b="0" i="1" dirty="0">
                <a:solidFill>
                  <a:srgbClr val="333333"/>
                </a:solidFill>
                <a:effectLst/>
                <a:latin typeface="Times New Roman" panose="02020603050405020304" pitchFamily="18" charset="0"/>
              </a:rPr>
              <a:t>, може здійснюватися </a:t>
            </a:r>
            <a:r>
              <a:rPr lang="uk-UA" sz="1900" b="1" i="1" dirty="0">
                <a:solidFill>
                  <a:srgbClr val="333333"/>
                </a:solidFill>
                <a:effectLst/>
                <a:latin typeface="Times New Roman" panose="02020603050405020304" pitchFamily="18" charset="0"/>
              </a:rPr>
              <a:t>лише після внесення таких матеріалів </a:t>
            </a:r>
            <a:r>
              <a:rPr lang="uk-UA" sz="1900" b="0" i="1" dirty="0">
                <a:solidFill>
                  <a:srgbClr val="333333"/>
                </a:solidFill>
                <a:effectLst/>
                <a:latin typeface="Times New Roman" panose="02020603050405020304" pitchFamily="18" charset="0"/>
              </a:rPr>
              <a:t>до Державного </a:t>
            </a:r>
            <a:r>
              <a:rPr lang="uk-UA" sz="1900" b="0" i="1" dirty="0" err="1">
                <a:solidFill>
                  <a:srgbClr val="333333"/>
                </a:solidFill>
                <a:effectLst/>
                <a:latin typeface="Times New Roman" panose="02020603050405020304" pitchFamily="18" charset="0"/>
              </a:rPr>
              <a:t>картографо</a:t>
            </a:r>
            <a:r>
              <a:rPr lang="uk-UA" sz="1900" b="0" i="1" dirty="0">
                <a:solidFill>
                  <a:srgbClr val="333333"/>
                </a:solidFill>
                <a:effectLst/>
                <a:latin typeface="Times New Roman" panose="02020603050405020304" pitchFamily="18" charset="0"/>
              </a:rPr>
              <a:t>-геодезичного фонду України.</a:t>
            </a:r>
            <a:endParaRPr lang="uk-UA" sz="1900" i="1" dirty="0">
              <a:solidFill>
                <a:srgbClr val="333333"/>
              </a:solidFill>
              <a:latin typeface="Times New Roman" panose="02020603050405020304" pitchFamily="18" charset="0"/>
            </a:endParaRPr>
          </a:p>
        </p:txBody>
      </p:sp>
      <p:cxnSp>
        <p:nvCxnSpPr>
          <p:cNvPr id="7" name="Прямая соединительная линия 6">
            <a:extLst>
              <a:ext uri="{FF2B5EF4-FFF2-40B4-BE49-F238E27FC236}">
                <a16:creationId xmlns:a16="http://schemas.microsoft.com/office/drawing/2014/main" id="{17A65134-9F85-53C9-03E1-1C82DB1E7DDD}"/>
              </a:ext>
            </a:extLst>
          </p:cNvPr>
          <p:cNvCxnSpPr>
            <a:cxnSpLocks/>
          </p:cNvCxnSpPr>
          <p:nvPr/>
        </p:nvCxnSpPr>
        <p:spPr>
          <a:xfrm flipH="1">
            <a:off x="4966895" y="5680295"/>
            <a:ext cx="3374217" cy="0"/>
          </a:xfrm>
          <a:prstGeom prst="line">
            <a:avLst/>
          </a:prstGeom>
        </p:spPr>
        <p:style>
          <a:lnRef idx="3">
            <a:schemeClr val="accent1"/>
          </a:lnRef>
          <a:fillRef idx="0">
            <a:schemeClr val="accent1"/>
          </a:fillRef>
          <a:effectRef idx="2">
            <a:schemeClr val="accent1"/>
          </a:effectRef>
          <a:fontRef idx="minor">
            <a:schemeClr val="tx1"/>
          </a:fontRef>
        </p:style>
      </p:cxnSp>
      <p:pic>
        <p:nvPicPr>
          <p:cNvPr id="10" name="Рисунок 9">
            <a:extLst>
              <a:ext uri="{FF2B5EF4-FFF2-40B4-BE49-F238E27FC236}">
                <a16:creationId xmlns:a16="http://schemas.microsoft.com/office/drawing/2014/main" id="{FF8B501D-C3E0-B53C-EBC4-99022512FE2C}"/>
              </a:ext>
            </a:extLst>
          </p:cNvPr>
          <p:cNvPicPr>
            <a:picLocks noChangeAspect="1"/>
          </p:cNvPicPr>
          <p:nvPr/>
        </p:nvPicPr>
        <p:blipFill rotWithShape="1">
          <a:blip r:embed="rId5"/>
          <a:srcRect l="995" t="3614" r="73268" b="-3614"/>
          <a:stretch/>
        </p:blipFill>
        <p:spPr>
          <a:xfrm>
            <a:off x="9246285" y="1742077"/>
            <a:ext cx="2291151" cy="4985390"/>
          </a:xfrm>
          <a:prstGeom prst="rect">
            <a:avLst/>
          </a:prstGeom>
        </p:spPr>
      </p:pic>
      <p:sp>
        <p:nvSpPr>
          <p:cNvPr id="11" name="TextBox 10">
            <a:extLst>
              <a:ext uri="{FF2B5EF4-FFF2-40B4-BE49-F238E27FC236}">
                <a16:creationId xmlns:a16="http://schemas.microsoft.com/office/drawing/2014/main" id="{204765B2-4529-0C05-7996-3A877B068954}"/>
              </a:ext>
            </a:extLst>
          </p:cNvPr>
          <p:cNvSpPr txBox="1"/>
          <p:nvPr/>
        </p:nvSpPr>
        <p:spPr>
          <a:xfrm>
            <a:off x="422787" y="2540339"/>
            <a:ext cx="8823498" cy="1569660"/>
          </a:xfrm>
          <a:prstGeom prst="rect">
            <a:avLst/>
          </a:prstGeom>
          <a:noFill/>
        </p:spPr>
        <p:txBody>
          <a:bodyPr wrap="square" rtlCol="0">
            <a:spAutoFit/>
          </a:bodyPr>
          <a:lstStyle/>
          <a:p>
            <a:pPr marL="285750" indent="-285750">
              <a:buFont typeface="Wingdings" panose="05000000000000000000" pitchFamily="2" charset="2"/>
              <a:buChar char="ü"/>
            </a:pPr>
            <a:r>
              <a:rPr lang="uk-UA" sz="2400" dirty="0">
                <a:latin typeface="Times New Roman" panose="02020603050405020304" pitchFamily="18" charset="0"/>
                <a:cs typeface="Times New Roman" panose="02020603050405020304" pitchFamily="18" charset="0"/>
              </a:rPr>
              <a:t>При здійснені землеустрою топографо-геодезичні матеріали напряму</a:t>
            </a:r>
            <a:r>
              <a:rPr lang="ru-RU" sz="2400" dirty="0">
                <a:latin typeface="Times New Roman" panose="02020603050405020304" pitchFamily="18" charset="0"/>
                <a:cs typeface="Times New Roman" panose="02020603050405020304" pitchFamily="18" charset="0"/>
              </a:rPr>
              <a:t> </a:t>
            </a:r>
            <a:r>
              <a:rPr lang="uk-UA" sz="2400" dirty="0">
                <a:latin typeface="Times New Roman" panose="02020603050405020304" pitchFamily="18" charset="0"/>
                <a:cs typeface="Times New Roman" panose="02020603050405020304" pitchFamily="18" charset="0"/>
              </a:rPr>
              <a:t>не розробляються, розробляються лише кадастрові зйомки та землевпорядна документація. Реєстрація в </a:t>
            </a:r>
            <a:r>
              <a:rPr lang="uk-UA" sz="2400" dirty="0" err="1">
                <a:latin typeface="Times New Roman" panose="02020603050405020304" pitchFamily="18" charset="0"/>
                <a:cs typeface="Times New Roman" panose="02020603050405020304" pitchFamily="18" charset="0"/>
              </a:rPr>
              <a:t>картографо</a:t>
            </a:r>
            <a:r>
              <a:rPr lang="uk-UA" sz="2400" dirty="0">
                <a:latin typeface="Times New Roman" panose="02020603050405020304" pitchFamily="18" charset="0"/>
                <a:cs typeface="Times New Roman" panose="02020603050405020304" pitchFamily="18" charset="0"/>
              </a:rPr>
              <a:t>-геодезичному фонді </a:t>
            </a:r>
            <a:r>
              <a:rPr lang="uk-UA" sz="2400" b="1" dirty="0">
                <a:latin typeface="Times New Roman" panose="02020603050405020304" pitchFamily="18" charset="0"/>
                <a:cs typeface="Times New Roman" panose="02020603050405020304" pitchFamily="18" charset="0"/>
              </a:rPr>
              <a:t>не потрібна.</a:t>
            </a:r>
          </a:p>
        </p:txBody>
      </p:sp>
      <p:sp>
        <p:nvSpPr>
          <p:cNvPr id="13" name="Прямоугольник: скругленные углы 12">
            <a:extLst>
              <a:ext uri="{FF2B5EF4-FFF2-40B4-BE49-F238E27FC236}">
                <a16:creationId xmlns:a16="http://schemas.microsoft.com/office/drawing/2014/main" id="{DBDFEBF3-3BEA-83E8-C9F4-ED0A94FE9AB6}"/>
              </a:ext>
            </a:extLst>
          </p:cNvPr>
          <p:cNvSpPr/>
          <p:nvPr/>
        </p:nvSpPr>
        <p:spPr>
          <a:xfrm>
            <a:off x="157316" y="4520445"/>
            <a:ext cx="8681885" cy="2063235"/>
          </a:xfrm>
          <a:custGeom>
            <a:avLst/>
            <a:gdLst>
              <a:gd name="connsiteX0" fmla="*/ 0 w 8681885"/>
              <a:gd name="connsiteY0" fmla="*/ 343879 h 2063235"/>
              <a:gd name="connsiteX1" fmla="*/ 343879 w 8681885"/>
              <a:gd name="connsiteY1" fmla="*/ 0 h 2063235"/>
              <a:gd name="connsiteX2" fmla="*/ 1010056 w 8681885"/>
              <a:gd name="connsiteY2" fmla="*/ 0 h 2063235"/>
              <a:gd name="connsiteX3" fmla="*/ 1836116 w 8681885"/>
              <a:gd name="connsiteY3" fmla="*/ 0 h 2063235"/>
              <a:gd name="connsiteX4" fmla="*/ 2662176 w 8681885"/>
              <a:gd name="connsiteY4" fmla="*/ 0 h 2063235"/>
              <a:gd name="connsiteX5" fmla="*/ 3168471 w 8681885"/>
              <a:gd name="connsiteY5" fmla="*/ 0 h 2063235"/>
              <a:gd name="connsiteX6" fmla="*/ 3594824 w 8681885"/>
              <a:gd name="connsiteY6" fmla="*/ 0 h 2063235"/>
              <a:gd name="connsiteX7" fmla="*/ 4101119 w 8681885"/>
              <a:gd name="connsiteY7" fmla="*/ 0 h 2063235"/>
              <a:gd name="connsiteX8" fmla="*/ 4847237 w 8681885"/>
              <a:gd name="connsiteY8" fmla="*/ 0 h 2063235"/>
              <a:gd name="connsiteX9" fmla="*/ 5593356 w 8681885"/>
              <a:gd name="connsiteY9" fmla="*/ 0 h 2063235"/>
              <a:gd name="connsiteX10" fmla="*/ 6019709 w 8681885"/>
              <a:gd name="connsiteY10" fmla="*/ 0 h 2063235"/>
              <a:gd name="connsiteX11" fmla="*/ 6605945 w 8681885"/>
              <a:gd name="connsiteY11" fmla="*/ 0 h 2063235"/>
              <a:gd name="connsiteX12" fmla="*/ 7192181 w 8681885"/>
              <a:gd name="connsiteY12" fmla="*/ 0 h 2063235"/>
              <a:gd name="connsiteX13" fmla="*/ 8338006 w 8681885"/>
              <a:gd name="connsiteY13" fmla="*/ 0 h 2063235"/>
              <a:gd name="connsiteX14" fmla="*/ 8681885 w 8681885"/>
              <a:gd name="connsiteY14" fmla="*/ 343879 h 2063235"/>
              <a:gd name="connsiteX15" fmla="*/ 8681885 w 8681885"/>
              <a:gd name="connsiteY15" fmla="*/ 1004108 h 2063235"/>
              <a:gd name="connsiteX16" fmla="*/ 8681885 w 8681885"/>
              <a:gd name="connsiteY16" fmla="*/ 1719356 h 2063235"/>
              <a:gd name="connsiteX17" fmla="*/ 8338006 w 8681885"/>
              <a:gd name="connsiteY17" fmla="*/ 2063235 h 2063235"/>
              <a:gd name="connsiteX18" fmla="*/ 7751770 w 8681885"/>
              <a:gd name="connsiteY18" fmla="*/ 2063235 h 2063235"/>
              <a:gd name="connsiteX19" fmla="*/ 7085593 w 8681885"/>
              <a:gd name="connsiteY19" fmla="*/ 2063235 h 2063235"/>
              <a:gd name="connsiteX20" fmla="*/ 6259533 w 8681885"/>
              <a:gd name="connsiteY20" fmla="*/ 2063235 h 2063235"/>
              <a:gd name="connsiteX21" fmla="*/ 5433473 w 8681885"/>
              <a:gd name="connsiteY21" fmla="*/ 2063235 h 2063235"/>
              <a:gd name="connsiteX22" fmla="*/ 4767296 w 8681885"/>
              <a:gd name="connsiteY22" fmla="*/ 2063235 h 2063235"/>
              <a:gd name="connsiteX23" fmla="*/ 4101119 w 8681885"/>
              <a:gd name="connsiteY23" fmla="*/ 2063235 h 2063235"/>
              <a:gd name="connsiteX24" fmla="*/ 3355000 w 8681885"/>
              <a:gd name="connsiteY24" fmla="*/ 2063235 h 2063235"/>
              <a:gd name="connsiteX25" fmla="*/ 2528940 w 8681885"/>
              <a:gd name="connsiteY25" fmla="*/ 2063235 h 2063235"/>
              <a:gd name="connsiteX26" fmla="*/ 2102587 w 8681885"/>
              <a:gd name="connsiteY26" fmla="*/ 2063235 h 2063235"/>
              <a:gd name="connsiteX27" fmla="*/ 1676234 w 8681885"/>
              <a:gd name="connsiteY27" fmla="*/ 2063235 h 2063235"/>
              <a:gd name="connsiteX28" fmla="*/ 1089998 w 8681885"/>
              <a:gd name="connsiteY28" fmla="*/ 2063235 h 2063235"/>
              <a:gd name="connsiteX29" fmla="*/ 343879 w 8681885"/>
              <a:gd name="connsiteY29" fmla="*/ 2063235 h 2063235"/>
              <a:gd name="connsiteX30" fmla="*/ 0 w 8681885"/>
              <a:gd name="connsiteY30" fmla="*/ 1719356 h 2063235"/>
              <a:gd name="connsiteX31" fmla="*/ 0 w 8681885"/>
              <a:gd name="connsiteY31" fmla="*/ 1045372 h 2063235"/>
              <a:gd name="connsiteX32" fmla="*/ 0 w 8681885"/>
              <a:gd name="connsiteY32" fmla="*/ 343879 h 206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81885" h="2063235" extrusionOk="0">
                <a:moveTo>
                  <a:pt x="0" y="343879"/>
                </a:moveTo>
                <a:cubicBezTo>
                  <a:pt x="-10825" y="172952"/>
                  <a:pt x="137641" y="-6739"/>
                  <a:pt x="343879" y="0"/>
                </a:cubicBezTo>
                <a:cubicBezTo>
                  <a:pt x="620240" y="-16241"/>
                  <a:pt x="728734" y="-4640"/>
                  <a:pt x="1010056" y="0"/>
                </a:cubicBezTo>
                <a:cubicBezTo>
                  <a:pt x="1291378" y="4640"/>
                  <a:pt x="1509611" y="5984"/>
                  <a:pt x="1836116" y="0"/>
                </a:cubicBezTo>
                <a:cubicBezTo>
                  <a:pt x="2162621" y="-5984"/>
                  <a:pt x="2427399" y="5560"/>
                  <a:pt x="2662176" y="0"/>
                </a:cubicBezTo>
                <a:cubicBezTo>
                  <a:pt x="2896953" y="-5560"/>
                  <a:pt x="2949756" y="-8296"/>
                  <a:pt x="3168471" y="0"/>
                </a:cubicBezTo>
                <a:cubicBezTo>
                  <a:pt x="3387187" y="8296"/>
                  <a:pt x="3416522" y="-4908"/>
                  <a:pt x="3594824" y="0"/>
                </a:cubicBezTo>
                <a:cubicBezTo>
                  <a:pt x="3773126" y="4908"/>
                  <a:pt x="3892195" y="20293"/>
                  <a:pt x="4101119" y="0"/>
                </a:cubicBezTo>
                <a:cubicBezTo>
                  <a:pt x="4310044" y="-20293"/>
                  <a:pt x="4499472" y="6504"/>
                  <a:pt x="4847237" y="0"/>
                </a:cubicBezTo>
                <a:cubicBezTo>
                  <a:pt x="5195002" y="-6504"/>
                  <a:pt x="5267124" y="-20844"/>
                  <a:pt x="5593356" y="0"/>
                </a:cubicBezTo>
                <a:cubicBezTo>
                  <a:pt x="5919588" y="20844"/>
                  <a:pt x="5910875" y="12158"/>
                  <a:pt x="6019709" y="0"/>
                </a:cubicBezTo>
                <a:cubicBezTo>
                  <a:pt x="6128543" y="-12158"/>
                  <a:pt x="6339837" y="-151"/>
                  <a:pt x="6605945" y="0"/>
                </a:cubicBezTo>
                <a:cubicBezTo>
                  <a:pt x="6872053" y="151"/>
                  <a:pt x="6934748" y="26519"/>
                  <a:pt x="7192181" y="0"/>
                </a:cubicBezTo>
                <a:cubicBezTo>
                  <a:pt x="7449614" y="-26519"/>
                  <a:pt x="7992725" y="-47113"/>
                  <a:pt x="8338006" y="0"/>
                </a:cubicBezTo>
                <a:cubicBezTo>
                  <a:pt x="8563414" y="-8750"/>
                  <a:pt x="8675192" y="169198"/>
                  <a:pt x="8681885" y="343879"/>
                </a:cubicBezTo>
                <a:cubicBezTo>
                  <a:pt x="8662239" y="561183"/>
                  <a:pt x="8672010" y="774397"/>
                  <a:pt x="8681885" y="1004108"/>
                </a:cubicBezTo>
                <a:cubicBezTo>
                  <a:pt x="8691760" y="1233819"/>
                  <a:pt x="8701276" y="1402446"/>
                  <a:pt x="8681885" y="1719356"/>
                </a:cubicBezTo>
                <a:cubicBezTo>
                  <a:pt x="8663462" y="1881995"/>
                  <a:pt x="8523812" y="2065501"/>
                  <a:pt x="8338006" y="2063235"/>
                </a:cubicBezTo>
                <a:cubicBezTo>
                  <a:pt x="8139176" y="2070403"/>
                  <a:pt x="8007456" y="2089774"/>
                  <a:pt x="7751770" y="2063235"/>
                </a:cubicBezTo>
                <a:cubicBezTo>
                  <a:pt x="7496084" y="2036696"/>
                  <a:pt x="7326649" y="2056593"/>
                  <a:pt x="7085593" y="2063235"/>
                </a:cubicBezTo>
                <a:cubicBezTo>
                  <a:pt x="6844537" y="2069877"/>
                  <a:pt x="6669693" y="2067483"/>
                  <a:pt x="6259533" y="2063235"/>
                </a:cubicBezTo>
                <a:cubicBezTo>
                  <a:pt x="5849373" y="2058987"/>
                  <a:pt x="5607452" y="2047759"/>
                  <a:pt x="5433473" y="2063235"/>
                </a:cubicBezTo>
                <a:cubicBezTo>
                  <a:pt x="5259494" y="2078711"/>
                  <a:pt x="5048388" y="2065085"/>
                  <a:pt x="4767296" y="2063235"/>
                </a:cubicBezTo>
                <a:cubicBezTo>
                  <a:pt x="4486204" y="2061385"/>
                  <a:pt x="4385650" y="2070324"/>
                  <a:pt x="4101119" y="2063235"/>
                </a:cubicBezTo>
                <a:cubicBezTo>
                  <a:pt x="3816588" y="2056146"/>
                  <a:pt x="3634867" y="2048443"/>
                  <a:pt x="3355000" y="2063235"/>
                </a:cubicBezTo>
                <a:cubicBezTo>
                  <a:pt x="3075133" y="2078027"/>
                  <a:pt x="2817619" y="2063557"/>
                  <a:pt x="2528940" y="2063235"/>
                </a:cubicBezTo>
                <a:cubicBezTo>
                  <a:pt x="2240261" y="2062913"/>
                  <a:pt x="2232205" y="2052057"/>
                  <a:pt x="2102587" y="2063235"/>
                </a:cubicBezTo>
                <a:cubicBezTo>
                  <a:pt x="1972969" y="2074413"/>
                  <a:pt x="1782544" y="2046522"/>
                  <a:pt x="1676234" y="2063235"/>
                </a:cubicBezTo>
                <a:cubicBezTo>
                  <a:pt x="1569924" y="2079948"/>
                  <a:pt x="1334421" y="2053869"/>
                  <a:pt x="1089998" y="2063235"/>
                </a:cubicBezTo>
                <a:cubicBezTo>
                  <a:pt x="845575" y="2072601"/>
                  <a:pt x="517600" y="2073406"/>
                  <a:pt x="343879" y="2063235"/>
                </a:cubicBezTo>
                <a:cubicBezTo>
                  <a:pt x="164964" y="2034706"/>
                  <a:pt x="40335" y="1897121"/>
                  <a:pt x="0" y="1719356"/>
                </a:cubicBezTo>
                <a:cubicBezTo>
                  <a:pt x="18573" y="1554367"/>
                  <a:pt x="-14795" y="1235530"/>
                  <a:pt x="0" y="1045372"/>
                </a:cubicBezTo>
                <a:cubicBezTo>
                  <a:pt x="14795" y="855214"/>
                  <a:pt x="28785" y="616471"/>
                  <a:pt x="0" y="343879"/>
                </a:cubicBezTo>
                <a:close/>
              </a:path>
            </a:pathLst>
          </a:custGeom>
          <a:noFill/>
          <a:ln w="28575">
            <a:solidFill>
              <a:schemeClr val="bg1">
                <a:lumMod val="50000"/>
              </a:schemeClr>
            </a:solidFill>
            <a:prstDash val="dash"/>
            <a:extLst>
              <a:ext uri="{C807C97D-BFC1-408E-A445-0C87EB9F89A2}">
                <ask:lineSketchStyleProps xmlns:ask="http://schemas.microsoft.com/office/drawing/2018/sketchyshapes" sd="98176570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4192301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91051A54-DF59-0754-1899-10EF38DABA84}"/>
              </a:ext>
            </a:extLst>
          </p:cNvPr>
          <p:cNvSpPr>
            <a:spLocks noGrp="1"/>
          </p:cNvSpPr>
          <p:nvPr>
            <p:ph type="title"/>
          </p:nvPr>
        </p:nvSpPr>
        <p:spPr>
          <a:xfrm>
            <a:off x="330793" y="1431925"/>
            <a:ext cx="11530413" cy="2323998"/>
          </a:xfrm>
        </p:spPr>
        <p:txBody>
          <a:bodyPr>
            <a:noAutofit/>
          </a:bodyPr>
          <a:lstStyle/>
          <a:p>
            <a:pPr algn="ctr"/>
            <a: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Законом України № 2698-ІХ </a:t>
            </a:r>
            <a:r>
              <a:rPr lang="ru-RU" sz="3600" dirty="0" err="1">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від</a:t>
            </a:r>
            <a: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 19.10.2022</a:t>
            </a:r>
            <a:r>
              <a:rPr lang="en-US"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a:t>
            </a:r>
            <a:b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br>
            <a: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 </a:t>
            </a:r>
            <a:b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br>
            <a:r>
              <a:rPr lang="ru-RU" sz="2800" dirty="0">
                <a:solidFill>
                  <a:schemeClr val="accent6">
                    <a:lumMod val="50000"/>
                  </a:schemeClr>
                </a:solidFill>
                <a:latin typeface="Open Sans" pitchFamily="2" charset="0"/>
                <a:ea typeface="Open Sans" pitchFamily="2" charset="0"/>
                <a:cs typeface="Open Sans" pitchFamily="2" charset="0"/>
              </a:rPr>
              <a:t>1.</a:t>
            </a:r>
            <a:r>
              <a:rPr lang="uk-UA" sz="2800" dirty="0">
                <a:solidFill>
                  <a:schemeClr val="accent6">
                    <a:lumMod val="50000"/>
                  </a:schemeClr>
                </a:solidFill>
                <a:latin typeface="Open Sans" pitchFamily="2" charset="0"/>
                <a:ea typeface="Open Sans" pitchFamily="2" charset="0"/>
                <a:cs typeface="Open Sans" pitchFamily="2" charset="0"/>
              </a:rPr>
              <a:t>Скасовано відшкодування втрат сільськогосподарського виробництва!</a:t>
            </a:r>
          </a:p>
        </p:txBody>
      </p:sp>
      <p:sp>
        <p:nvSpPr>
          <p:cNvPr id="4" name="TextBox 3">
            <a:extLst>
              <a:ext uri="{FF2B5EF4-FFF2-40B4-BE49-F238E27FC236}">
                <a16:creationId xmlns:a16="http://schemas.microsoft.com/office/drawing/2014/main" id="{434EE622-A1BE-EB7B-47CC-06825E1BA540}"/>
              </a:ext>
            </a:extLst>
          </p:cNvPr>
          <p:cNvSpPr txBox="1"/>
          <p:nvPr/>
        </p:nvSpPr>
        <p:spPr>
          <a:xfrm>
            <a:off x="5354319" y="4764354"/>
            <a:ext cx="6506887" cy="1323439"/>
          </a:xfrm>
          <a:prstGeom prst="rect">
            <a:avLst/>
          </a:prstGeom>
          <a:noFill/>
        </p:spPr>
        <p:txBody>
          <a:bodyPr wrap="square">
            <a:spAutoFit/>
          </a:bodyPr>
          <a:lstStyle>
            <a:defPPr>
              <a:defRPr lang="uk-UA"/>
            </a:defPPr>
            <a:lvl1pPr indent="0">
              <a:buFont typeface="Arial" panose="020B0604020202020204" pitchFamily="34" charset="0"/>
              <a:buNone/>
              <a:defRPr sz="2000">
                <a:solidFill>
                  <a:srgbClr val="002E6C"/>
                </a:solidFill>
                <a:latin typeface="Open Sans" pitchFamily="2" charset="0"/>
                <a:ea typeface="Open Sans" pitchFamily="2" charset="0"/>
                <a:cs typeface="Open Sans" pitchFamily="2" charset="0"/>
              </a:defRPr>
            </a:lvl1pPr>
          </a:lstStyle>
          <a:p>
            <a:r>
              <a:rPr lang="uk-UA" dirty="0">
                <a:solidFill>
                  <a:schemeClr val="accent6">
                    <a:lumMod val="50000"/>
                  </a:schemeClr>
                </a:solidFill>
              </a:rPr>
              <a:t>Передумови запровадження механізму відшкодування втрат сільськогосподарського виробництва у наукових джерелах відносять до радянських часів  (1960 року)</a:t>
            </a:r>
          </a:p>
        </p:txBody>
      </p:sp>
      <p:pic>
        <p:nvPicPr>
          <p:cNvPr id="7" name="Рисунок 6">
            <a:extLst>
              <a:ext uri="{FF2B5EF4-FFF2-40B4-BE49-F238E27FC236}">
                <a16:creationId xmlns:a16="http://schemas.microsoft.com/office/drawing/2014/main" id="{35028DD3-3B19-1C1D-1A9A-02794C546D8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330793" y="4263392"/>
            <a:ext cx="3488047" cy="2325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Группа 1">
            <a:extLst>
              <a:ext uri="{FF2B5EF4-FFF2-40B4-BE49-F238E27FC236}">
                <a16:creationId xmlns:a16="http://schemas.microsoft.com/office/drawing/2014/main" id="{138F104F-FB9E-9F92-8485-8FCFFD649753}"/>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646C6FD4-7267-B375-31D4-7E7702BA9B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5" name="Рисунок 4">
              <a:extLst>
                <a:ext uri="{FF2B5EF4-FFF2-40B4-BE49-F238E27FC236}">
                  <a16:creationId xmlns:a16="http://schemas.microsoft.com/office/drawing/2014/main" id="{6879E012-B63E-DF78-23F8-DBB22C75A6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6" name="Picture 36">
              <a:extLst>
                <a:ext uri="{FF2B5EF4-FFF2-40B4-BE49-F238E27FC236}">
                  <a16:creationId xmlns:a16="http://schemas.microsoft.com/office/drawing/2014/main" id="{0CE87130-672F-1EB6-173E-5577BB8053C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Tree>
    <p:extLst>
      <p:ext uri="{BB962C8B-B14F-4D97-AF65-F5344CB8AC3E}">
        <p14:creationId xmlns:p14="http://schemas.microsoft.com/office/powerpoint/2010/main" val="2089093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C9515220-AC43-91D2-D5AD-871FE2945D4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50888" r="15188"/>
          <a:stretch/>
        </p:blipFill>
        <p:spPr>
          <a:xfrm rot="5400000">
            <a:off x="4028088" y="-1284888"/>
            <a:ext cx="4135817" cy="12191999"/>
          </a:xfrm>
          <a:prstGeom prst="rect">
            <a:avLst/>
          </a:prstGeom>
        </p:spPr>
      </p:pic>
      <p:grpSp>
        <p:nvGrpSpPr>
          <p:cNvPr id="2" name="Группа 1">
            <a:extLst>
              <a:ext uri="{FF2B5EF4-FFF2-40B4-BE49-F238E27FC236}">
                <a16:creationId xmlns:a16="http://schemas.microsoft.com/office/drawing/2014/main" id="{47B5F3CB-DA85-A5D6-6130-3D46DF1CBBA3}"/>
              </a:ext>
            </a:extLst>
          </p:cNvPr>
          <p:cNvGrpSpPr/>
          <p:nvPr/>
        </p:nvGrpSpPr>
        <p:grpSpPr>
          <a:xfrm>
            <a:off x="157316" y="-7665"/>
            <a:ext cx="11703891" cy="1749742"/>
            <a:chOff x="157316" y="-7665"/>
            <a:chExt cx="11703891" cy="1749742"/>
          </a:xfrm>
        </p:grpSpPr>
        <p:pic>
          <p:nvPicPr>
            <p:cNvPr id="3" name="Picture 7">
              <a:extLst>
                <a:ext uri="{FF2B5EF4-FFF2-40B4-BE49-F238E27FC236}">
                  <a16:creationId xmlns:a16="http://schemas.microsoft.com/office/drawing/2014/main" id="{F9E05998-292B-1834-1C35-85AD6DF5EA5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4" name="Рисунок 3">
              <a:extLst>
                <a:ext uri="{FF2B5EF4-FFF2-40B4-BE49-F238E27FC236}">
                  <a16:creationId xmlns:a16="http://schemas.microsoft.com/office/drawing/2014/main" id="{52BBF8FB-0B03-9A9E-673A-15F5ED2D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5" name="Picture 36">
              <a:extLst>
                <a:ext uri="{FF2B5EF4-FFF2-40B4-BE49-F238E27FC236}">
                  <a16:creationId xmlns:a16="http://schemas.microsoft.com/office/drawing/2014/main" id="{1312C083-2114-940E-AE53-3BCF18C3A1D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2" name="Прямоугольник 11">
            <a:extLst>
              <a:ext uri="{FF2B5EF4-FFF2-40B4-BE49-F238E27FC236}">
                <a16:creationId xmlns:a16="http://schemas.microsoft.com/office/drawing/2014/main" id="{736829C5-9B8F-BE38-31F7-31F359C351D4}"/>
              </a:ext>
            </a:extLst>
          </p:cNvPr>
          <p:cNvSpPr/>
          <p:nvPr/>
        </p:nvSpPr>
        <p:spPr>
          <a:xfrm rot="10800000">
            <a:off x="-3" y="2711280"/>
            <a:ext cx="12192000" cy="3572914"/>
          </a:xfrm>
          <a:prstGeom prst="rect">
            <a:avLst/>
          </a:prstGeom>
          <a:gradFill flip="none" rotWithShape="1">
            <a:gsLst>
              <a:gs pos="46000">
                <a:srgbClr val="FFFFFF">
                  <a:alpha val="74000"/>
                </a:srgbClr>
              </a:gs>
              <a:gs pos="0">
                <a:schemeClr val="bg1"/>
              </a:gs>
              <a:gs pos="100000">
                <a:schemeClr val="bg1">
                  <a:alpha val="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7" name="Заголовок 14">
            <a:extLst>
              <a:ext uri="{FF2B5EF4-FFF2-40B4-BE49-F238E27FC236}">
                <a16:creationId xmlns:a16="http://schemas.microsoft.com/office/drawing/2014/main" id="{333004CF-9F8C-9EB1-EA59-D62D428E385F}"/>
              </a:ext>
            </a:extLst>
          </p:cNvPr>
          <p:cNvSpPr txBox="1">
            <a:spLocks/>
          </p:cNvSpPr>
          <p:nvPr/>
        </p:nvSpPr>
        <p:spPr>
          <a:xfrm>
            <a:off x="0" y="1486392"/>
            <a:ext cx="12034684" cy="28678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Законом України № 2698-ІХ </a:t>
            </a:r>
            <a:r>
              <a:rPr lang="ru-RU" sz="3600" dirty="0" err="1">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від</a:t>
            </a:r>
            <a:r>
              <a:rPr lang="ru-RU" sz="36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rPr>
              <a:t> 19.10.2022:</a:t>
            </a:r>
            <a:endParaRPr lang="ru-RU" sz="1100"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endParaRPr>
          </a:p>
          <a:p>
            <a:endParaRPr lang="ru-RU"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endParaRPr>
          </a:p>
          <a:p>
            <a:pPr algn="ctr"/>
            <a:r>
              <a:rPr lang="uk-UA" sz="3200" dirty="0">
                <a:solidFill>
                  <a:schemeClr val="accent6">
                    <a:lumMod val="50000"/>
                  </a:schemeClr>
                </a:solidFill>
                <a:latin typeface="Arial" panose="020B0604020202020204" pitchFamily="34" charset="0"/>
                <a:ea typeface="Open Sans" pitchFamily="2" charset="0"/>
                <a:cs typeface="Arial" panose="020B0604020202020204" pitchFamily="34" charset="0"/>
              </a:rPr>
              <a:t>9</a:t>
            </a:r>
            <a:r>
              <a:rPr lang="en-US" sz="3200" dirty="0">
                <a:solidFill>
                  <a:schemeClr val="accent6">
                    <a:lumMod val="50000"/>
                  </a:schemeClr>
                </a:solidFill>
                <a:latin typeface="Arial" panose="020B0604020202020204" pitchFamily="34" charset="0"/>
                <a:ea typeface="Open Sans" pitchFamily="2" charset="0"/>
                <a:cs typeface="Arial" panose="020B0604020202020204" pitchFamily="34" charset="0"/>
              </a:rPr>
              <a:t>.</a:t>
            </a:r>
            <a:r>
              <a:rPr lang="ru-RU" sz="3200" dirty="0">
                <a:solidFill>
                  <a:schemeClr val="accent6">
                    <a:lumMod val="50000"/>
                  </a:schemeClr>
                </a:solidFill>
                <a:latin typeface="Arial" panose="020B0604020202020204" pitchFamily="34" charset="0"/>
                <a:ea typeface="Open Sans" pitchFamily="2" charset="0"/>
                <a:cs typeface="Arial" panose="020B0604020202020204" pitchFamily="34" charset="0"/>
              </a:rPr>
              <a:t> </a:t>
            </a:r>
            <a:r>
              <a:rPr lang="uk-UA" sz="3200" dirty="0">
                <a:solidFill>
                  <a:schemeClr val="accent6">
                    <a:lumMod val="50000"/>
                  </a:schemeClr>
                </a:solidFill>
                <a:latin typeface="Arial" panose="020B0604020202020204" pitchFamily="34" charset="0"/>
                <a:ea typeface="Open Sans" pitchFamily="2" charset="0"/>
                <a:cs typeface="Arial" panose="020B0604020202020204" pitchFamily="34" charset="0"/>
              </a:rPr>
              <a:t>Скасовано спеціальний дозвіл на проведення </a:t>
            </a:r>
          </a:p>
          <a:p>
            <a:pPr algn="ctr"/>
            <a:r>
              <a:rPr lang="uk-UA" sz="3200" dirty="0">
                <a:solidFill>
                  <a:schemeClr val="accent6">
                    <a:lumMod val="50000"/>
                  </a:schemeClr>
                </a:solidFill>
                <a:latin typeface="Arial" panose="020B0604020202020204" pitchFamily="34" charset="0"/>
                <a:ea typeface="Open Sans" pitchFamily="2" charset="0"/>
                <a:cs typeface="Arial" panose="020B0604020202020204" pitchFamily="34" charset="0"/>
              </a:rPr>
              <a:t>топографо-геодезичних </a:t>
            </a:r>
            <a:r>
              <a:rPr lang="uk-UA" sz="3200" dirty="0" err="1">
                <a:solidFill>
                  <a:schemeClr val="accent6">
                    <a:lumMod val="50000"/>
                  </a:schemeClr>
                </a:solidFill>
                <a:latin typeface="Arial" panose="020B0604020202020204" pitchFamily="34" charset="0"/>
                <a:ea typeface="Open Sans" pitchFamily="2" charset="0"/>
                <a:cs typeface="Arial" panose="020B0604020202020204" pitchFamily="34" charset="0"/>
              </a:rPr>
              <a:t>вишукувань</a:t>
            </a:r>
            <a:r>
              <a:rPr lang="uk-UA" sz="3200" dirty="0">
                <a:solidFill>
                  <a:schemeClr val="accent6">
                    <a:lumMod val="50000"/>
                  </a:schemeClr>
                </a:solidFill>
                <a:latin typeface="Arial" panose="020B0604020202020204" pitchFamily="34" charset="0"/>
                <a:ea typeface="Open Sans" pitchFamily="2" charset="0"/>
                <a:cs typeface="Arial" panose="020B0604020202020204" pitchFamily="34" charset="0"/>
              </a:rPr>
              <a:t> під час дії воєнного стану</a:t>
            </a:r>
            <a:r>
              <a:rPr lang="en-US"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t> </a:t>
            </a:r>
            <a:endParaRPr lang="ru-RU"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endParaRPr>
          </a:p>
          <a:p>
            <a:pPr algn="ctr"/>
            <a:r>
              <a:rPr lang="ru-RU" sz="3200" b="1" dirty="0">
                <a:solidFill>
                  <a:schemeClr val="accent6">
                    <a:lumMod val="50000"/>
                  </a:schemeClr>
                </a:solidFill>
                <a:latin typeface="Times New Roman" panose="02020603050405020304" pitchFamily="18" charset="0"/>
                <a:ea typeface="Open Sans SemiBold" panose="020B0604020202020204" pitchFamily="34" charset="0"/>
                <a:cs typeface="Times New Roman" panose="02020603050405020304" pitchFamily="18" charset="0"/>
              </a:rPr>
              <a:t> </a:t>
            </a:r>
            <a:endParaRPr lang="uk-UA" sz="3600" i="1" u="sng" dirty="0">
              <a:solidFill>
                <a:srgbClr val="002E6C"/>
              </a:solidFill>
              <a:latin typeface="Open Sans SemiBold" panose="020B0604020202020204" pitchFamily="34" charset="0"/>
              <a:ea typeface="Open Sans SemiBold" panose="020B0604020202020204" pitchFamily="34" charset="0"/>
              <a:cs typeface="Open Sans SemiBold" panose="020B0604020202020204" pitchFamily="34" charset="0"/>
            </a:endParaRPr>
          </a:p>
        </p:txBody>
      </p:sp>
    </p:spTree>
    <p:extLst>
      <p:ext uri="{BB962C8B-B14F-4D97-AF65-F5344CB8AC3E}">
        <p14:creationId xmlns:p14="http://schemas.microsoft.com/office/powerpoint/2010/main" val="1066764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D639EAFA-728A-CFF4-9D8D-C06F96A75381}"/>
              </a:ext>
            </a:extLst>
          </p:cNvPr>
          <p:cNvSpPr txBox="1"/>
          <p:nvPr/>
        </p:nvSpPr>
        <p:spPr>
          <a:xfrm>
            <a:off x="157316" y="2000722"/>
            <a:ext cx="11912764" cy="1323439"/>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uk-UA"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Використання геодезичного </a:t>
            </a:r>
            <a:r>
              <a:rPr kumimoji="0" lang="uk-UA"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обладнання</a:t>
            </a:r>
            <a:r>
              <a:rPr kumimoji="0" lang="uk-UA"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користування геодезичними та картографічними даними, відомостями про координати пунктів Державної геодезичної мережі, а також надання відомостей </a:t>
            </a:r>
            <a:r>
              <a:rPr kumimoji="0" lang="uk-UA"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про координати поворотних точок меж об’єктів Державного земельного кадастру</a:t>
            </a:r>
            <a:r>
              <a:rPr kumimoji="0" lang="uk-UA"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під час дії воєнного стану </a:t>
            </a:r>
            <a:r>
              <a:rPr kumimoji="0" lang="uk-UA" sz="2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здійснюється без обмежень та спеціальних умов!!!</a:t>
            </a:r>
          </a:p>
        </p:txBody>
      </p:sp>
      <p:pic>
        <p:nvPicPr>
          <p:cNvPr id="4" name="Рисунок 3" descr="Изображение выглядит как текст">
            <a:extLst>
              <a:ext uri="{FF2B5EF4-FFF2-40B4-BE49-F238E27FC236}">
                <a16:creationId xmlns:a16="http://schemas.microsoft.com/office/drawing/2014/main" id="{4225AB0C-64C6-4C6E-9EC5-1558EB16142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4803005" y="1161478"/>
            <a:ext cx="3116445" cy="7714128"/>
          </a:xfrm>
          <a:prstGeom prst="rect">
            <a:avLst/>
          </a:prstGeom>
          <a:ln>
            <a:noFill/>
          </a:ln>
          <a:effectLst>
            <a:outerShdw blurRad="292100" dist="139700" dir="2700000" algn="tl" rotWithShape="0">
              <a:srgbClr val="333333">
                <a:alpha val="65000"/>
              </a:srgbClr>
            </a:outerShdw>
          </a:effectLst>
        </p:spPr>
      </p:pic>
      <p:grpSp>
        <p:nvGrpSpPr>
          <p:cNvPr id="10" name="Группа 9">
            <a:extLst>
              <a:ext uri="{FF2B5EF4-FFF2-40B4-BE49-F238E27FC236}">
                <a16:creationId xmlns:a16="http://schemas.microsoft.com/office/drawing/2014/main" id="{BD2AE6F4-DE91-22CF-952C-0BA36D6E2664}"/>
              </a:ext>
            </a:extLst>
          </p:cNvPr>
          <p:cNvGrpSpPr/>
          <p:nvPr/>
        </p:nvGrpSpPr>
        <p:grpSpPr>
          <a:xfrm>
            <a:off x="157316" y="-7665"/>
            <a:ext cx="11703891" cy="1749742"/>
            <a:chOff x="157316" y="-7665"/>
            <a:chExt cx="11703891" cy="1749742"/>
          </a:xfrm>
        </p:grpSpPr>
        <p:pic>
          <p:nvPicPr>
            <p:cNvPr id="11" name="Picture 7">
              <a:extLst>
                <a:ext uri="{FF2B5EF4-FFF2-40B4-BE49-F238E27FC236}">
                  <a16:creationId xmlns:a16="http://schemas.microsoft.com/office/drawing/2014/main" id="{F11B8C8D-FC66-C5F4-AD8C-C5B940845E4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12" name="Рисунок 11">
              <a:extLst>
                <a:ext uri="{FF2B5EF4-FFF2-40B4-BE49-F238E27FC236}">
                  <a16:creationId xmlns:a16="http://schemas.microsoft.com/office/drawing/2014/main" id="{6EFFD80E-4BE6-4824-DA71-12C6C0A5F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13" name="Picture 36">
              <a:extLst>
                <a:ext uri="{FF2B5EF4-FFF2-40B4-BE49-F238E27FC236}">
                  <a16:creationId xmlns:a16="http://schemas.microsoft.com/office/drawing/2014/main" id="{4131ECF2-8DBF-3083-5929-9714B73DD78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6" name="Заголовок 14">
            <a:extLst>
              <a:ext uri="{FF2B5EF4-FFF2-40B4-BE49-F238E27FC236}">
                <a16:creationId xmlns:a16="http://schemas.microsoft.com/office/drawing/2014/main" id="{33669B3B-2133-0EC3-4C10-97C1338C5370}"/>
              </a:ext>
            </a:extLst>
          </p:cNvPr>
          <p:cNvSpPr>
            <a:spLocks noGrp="1"/>
          </p:cNvSpPr>
          <p:nvPr>
            <p:ph type="title"/>
          </p:nvPr>
        </p:nvSpPr>
        <p:spPr>
          <a:xfrm>
            <a:off x="838200" y="1048663"/>
            <a:ext cx="10515600" cy="903491"/>
          </a:xfrm>
        </p:spPr>
        <p:txBody>
          <a:bodyPr>
            <a:noAutofit/>
          </a:bodyPr>
          <a:lstStyle/>
          <a:p>
            <a:pPr algn="ct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Спеціальний</a:t>
            </a:r>
            <a:r>
              <a:rPr lang="ru-RU"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 </a:t>
            </a:r>
            <a:r>
              <a:rPr lang="uk-UA" sz="3200" dirty="0" err="1">
                <a:solidFill>
                  <a:srgbClr val="002E6C"/>
                </a:solidFill>
                <a:latin typeface="Arial" panose="020B0604020202020204" pitchFamily="34" charset="0"/>
                <a:ea typeface="Open Sans SemiBold" panose="020B0604020202020204" pitchFamily="34" charset="0"/>
                <a:cs typeface="Arial" panose="020B0604020202020204" pitchFamily="34" charset="0"/>
              </a:rPr>
              <a:t>дозві</a:t>
            </a:r>
            <a:r>
              <a:rPr lang="ru-RU"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л </a:t>
            </a:r>
            <a:r>
              <a:rPr lang="uk-UA" sz="3200" dirty="0">
                <a:solidFill>
                  <a:srgbClr val="002E6C"/>
                </a:solidFill>
                <a:latin typeface="Arial" panose="020B0604020202020204" pitchFamily="34" charset="0"/>
                <a:ea typeface="Open Sans SemiBold" panose="020B0604020202020204" pitchFamily="34" charset="0"/>
                <a:cs typeface="Arial" panose="020B0604020202020204" pitchFamily="34" charset="0"/>
              </a:rPr>
              <a:t>скасовано</a:t>
            </a:r>
          </a:p>
        </p:txBody>
      </p:sp>
      <p:sp>
        <p:nvSpPr>
          <p:cNvPr id="17" name="Знак умножения 16">
            <a:extLst>
              <a:ext uri="{FF2B5EF4-FFF2-40B4-BE49-F238E27FC236}">
                <a16:creationId xmlns:a16="http://schemas.microsoft.com/office/drawing/2014/main" id="{121C63CA-772B-FE24-7C98-E1F669304AE6}"/>
              </a:ext>
            </a:extLst>
          </p:cNvPr>
          <p:cNvSpPr/>
          <p:nvPr/>
        </p:nvSpPr>
        <p:spPr>
          <a:xfrm>
            <a:off x="3799941" y="3472283"/>
            <a:ext cx="5122575" cy="3385717"/>
          </a:xfrm>
          <a:prstGeom prst="mathMultiply">
            <a:avLst>
              <a:gd name="adj1" fmla="val 1102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457552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0A9BAA29-7C9E-4FB3-B801-E825C9C8FE1C}"/>
              </a:ext>
            </a:extLst>
          </p:cNvPr>
          <p:cNvSpPr>
            <a:spLocks noGrp="1"/>
          </p:cNvSpPr>
          <p:nvPr>
            <p:ph type="title"/>
          </p:nvPr>
        </p:nvSpPr>
        <p:spPr>
          <a:xfrm>
            <a:off x="3856702" y="1543666"/>
            <a:ext cx="7666703" cy="2142972"/>
          </a:xfrm>
        </p:spPr>
        <p:txBody>
          <a:bodyPr>
            <a:normAutofit/>
          </a:bodyPr>
          <a:lstStyle/>
          <a:p>
            <a:r>
              <a:rPr lang="uk-UA" sz="8000" dirty="0">
                <a:ln w="0"/>
                <a:solidFill>
                  <a:schemeClr val="accent1">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Дякую за увагу!</a:t>
            </a:r>
          </a:p>
        </p:txBody>
      </p:sp>
      <p:sp>
        <p:nvSpPr>
          <p:cNvPr id="2" name="Номер слайда 1">
            <a:extLst>
              <a:ext uri="{FF2B5EF4-FFF2-40B4-BE49-F238E27FC236}">
                <a16:creationId xmlns:a16="http://schemas.microsoft.com/office/drawing/2014/main" id="{5A3F6B40-FB02-4174-9D72-7ACFA67F68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CF1B6-9217-48E0-9593-CCFA2C4CCFA2}" type="slidenum">
              <a:rPr kumimoji="0" lang="ru-U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ru-U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4" name="Прямая соединительная линия 3">
            <a:extLst>
              <a:ext uri="{FF2B5EF4-FFF2-40B4-BE49-F238E27FC236}">
                <a16:creationId xmlns:a16="http://schemas.microsoft.com/office/drawing/2014/main" id="{40FABF93-2EE4-4596-975F-05D5807E0DC3}"/>
              </a:ext>
            </a:extLst>
          </p:cNvPr>
          <p:cNvCxnSpPr>
            <a:cxnSpLocks/>
          </p:cNvCxnSpPr>
          <p:nvPr/>
        </p:nvCxnSpPr>
        <p:spPr>
          <a:xfrm flipV="1">
            <a:off x="3856703" y="2143433"/>
            <a:ext cx="0" cy="1209367"/>
          </a:xfrm>
          <a:prstGeom prst="line">
            <a:avLst/>
          </a:prstGeom>
          <a:ln w="28575">
            <a:solidFill>
              <a:srgbClr val="FFC000"/>
            </a:solidFill>
            <a:prstDash val="solid"/>
          </a:ln>
        </p:spPr>
        <p:style>
          <a:lnRef idx="3">
            <a:schemeClr val="accent6"/>
          </a:lnRef>
          <a:fillRef idx="0">
            <a:schemeClr val="accent6"/>
          </a:fillRef>
          <a:effectRef idx="2">
            <a:schemeClr val="accent6"/>
          </a:effectRef>
          <a:fontRef idx="minor">
            <a:schemeClr val="tx1"/>
          </a:fontRef>
        </p:style>
      </p:cxnSp>
      <p:pic>
        <p:nvPicPr>
          <p:cNvPr id="6" name="Рисунок 5">
            <a:extLst>
              <a:ext uri="{FF2B5EF4-FFF2-40B4-BE49-F238E27FC236}">
                <a16:creationId xmlns:a16="http://schemas.microsoft.com/office/drawing/2014/main" id="{1FAE383E-FD5B-43FA-9AF2-D92CD91F5839}"/>
              </a:ext>
            </a:extLst>
          </p:cNvPr>
          <p:cNvPicPr>
            <a:picLocks noChangeAspect="1"/>
          </p:cNvPicPr>
          <p:nvPr/>
        </p:nvPicPr>
        <p:blipFill>
          <a:blip r:embed="rId2"/>
          <a:stretch>
            <a:fillRect/>
          </a:stretch>
        </p:blipFill>
        <p:spPr>
          <a:xfrm>
            <a:off x="747251" y="1513977"/>
            <a:ext cx="2822011" cy="1720739"/>
          </a:xfrm>
          <a:prstGeom prst="rect">
            <a:avLst/>
          </a:prstGeom>
        </p:spPr>
      </p:pic>
    </p:spTree>
    <p:extLst>
      <p:ext uri="{BB962C8B-B14F-4D97-AF65-F5344CB8AC3E}">
        <p14:creationId xmlns:p14="http://schemas.microsoft.com/office/powerpoint/2010/main" val="598524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DC41130-F0BD-52DE-67FF-3D7E882341AD}"/>
              </a:ext>
            </a:extLst>
          </p:cNvPr>
          <p:cNvSpPr>
            <a:spLocks noGrp="1"/>
          </p:cNvSpPr>
          <p:nvPr>
            <p:ph idx="1"/>
          </p:nvPr>
        </p:nvSpPr>
        <p:spPr>
          <a:xfrm>
            <a:off x="45720" y="1530338"/>
            <a:ext cx="12100559" cy="654787"/>
          </a:xfrm>
          <a:ln w="19050">
            <a:noFill/>
            <a:prstDash val="sysDot"/>
          </a:ln>
        </p:spPr>
        <p:txBody>
          <a:bodyPr/>
          <a:lstStyle/>
          <a:p>
            <a:pPr marL="0" indent="0" algn="ctr">
              <a:buNone/>
            </a:pPr>
            <a:r>
              <a:rPr lang="uk-UA" b="1" i="0" dirty="0">
                <a:solidFill>
                  <a:srgbClr val="002E6C"/>
                </a:solidFill>
                <a:effectLst/>
                <a:latin typeface="Arial" panose="020B0604020202020204" pitchFamily="34" charset="0"/>
                <a:cs typeface="Arial" panose="020B0604020202020204" pitchFamily="34" charset="0"/>
              </a:rPr>
              <a:t>Відшкодування втрат</a:t>
            </a:r>
            <a:r>
              <a:rPr lang="en-US" b="1" i="0" dirty="0">
                <a:solidFill>
                  <a:srgbClr val="002E6C"/>
                </a:solidFill>
                <a:effectLst/>
                <a:latin typeface="Arial" panose="020B0604020202020204" pitchFamily="34" charset="0"/>
                <a:cs typeface="Arial" panose="020B0604020202020204" pitchFamily="34" charset="0"/>
              </a:rPr>
              <a:t> – </a:t>
            </a:r>
            <a:r>
              <a:rPr lang="ru-RU" b="1" i="0" dirty="0">
                <a:solidFill>
                  <a:srgbClr val="002E6C"/>
                </a:solidFill>
                <a:effectLst/>
                <a:latin typeface="Arial" panose="020B0604020202020204" pitchFamily="34" charset="0"/>
                <a:cs typeface="Arial" panose="020B0604020202020204" pitchFamily="34" charset="0"/>
              </a:rPr>
              <a:t>для с/г </a:t>
            </a:r>
            <a:r>
              <a:rPr lang="ru-RU" b="1" dirty="0">
                <a:solidFill>
                  <a:srgbClr val="002E6C"/>
                </a:solidFill>
                <a:latin typeface="Arial" panose="020B0604020202020204" pitchFamily="34" charset="0"/>
                <a:cs typeface="Arial" panose="020B0604020202020204" pitchFamily="34" charset="0"/>
              </a:rPr>
              <a:t>та </a:t>
            </a:r>
            <a:r>
              <a:rPr lang="ru-RU" b="1" dirty="0" err="1">
                <a:solidFill>
                  <a:srgbClr val="002E6C"/>
                </a:solidFill>
                <a:latin typeface="Arial" panose="020B0604020202020204" pitchFamily="34" charset="0"/>
                <a:cs typeface="Arial" panose="020B0604020202020204" pitchFamily="34" charset="0"/>
              </a:rPr>
              <a:t>лісогосодарських</a:t>
            </a:r>
            <a:r>
              <a:rPr lang="ru-RU" b="1" dirty="0">
                <a:solidFill>
                  <a:srgbClr val="002E6C"/>
                </a:solidFill>
                <a:latin typeface="Arial" panose="020B0604020202020204" pitchFamily="34" charset="0"/>
                <a:cs typeface="Arial" panose="020B0604020202020204" pitchFamily="34" charset="0"/>
              </a:rPr>
              <a:t> земель</a:t>
            </a:r>
            <a:endParaRPr lang="uk-UA" dirty="0">
              <a:solidFill>
                <a:srgbClr val="002E6C"/>
              </a:solidFill>
              <a:latin typeface="Arial" panose="020B0604020202020204" pitchFamily="34" charset="0"/>
              <a:cs typeface="Arial" panose="020B0604020202020204" pitchFamily="34" charset="0"/>
            </a:endParaRPr>
          </a:p>
        </p:txBody>
      </p:sp>
      <p:sp>
        <p:nvSpPr>
          <p:cNvPr id="8" name="Объект 2">
            <a:extLst>
              <a:ext uri="{FF2B5EF4-FFF2-40B4-BE49-F238E27FC236}">
                <a16:creationId xmlns:a16="http://schemas.microsoft.com/office/drawing/2014/main" id="{07652D4C-91B7-BE16-856F-C346C664DAEA}"/>
              </a:ext>
            </a:extLst>
          </p:cNvPr>
          <p:cNvSpPr txBox="1">
            <a:spLocks/>
          </p:cNvSpPr>
          <p:nvPr/>
        </p:nvSpPr>
        <p:spPr>
          <a:xfrm>
            <a:off x="2387518" y="2266955"/>
            <a:ext cx="7416964" cy="507850"/>
          </a:xfrm>
          <a:prstGeom prst="rect">
            <a:avLst/>
          </a:prstGeom>
          <a:ln w="19050">
            <a:noFill/>
            <a:prstDash val="sysDo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uk-UA" b="1" dirty="0">
                <a:solidFill>
                  <a:srgbClr val="002E6C"/>
                </a:solidFill>
                <a:latin typeface="Arial" panose="020B0604020202020204" pitchFamily="34" charset="0"/>
                <a:cs typeface="Arial" panose="020B0604020202020204" pitchFamily="34" charset="0"/>
              </a:rPr>
              <a:t>Земельний кодекс України</a:t>
            </a:r>
            <a:endParaRPr lang="uk-UA" dirty="0">
              <a:solidFill>
                <a:srgbClr val="002E6C"/>
              </a:solidFill>
              <a:latin typeface="Arial" panose="020B0604020202020204" pitchFamily="34" charset="0"/>
              <a:cs typeface="Arial" panose="020B0604020202020204" pitchFamily="34" charset="0"/>
            </a:endParaRPr>
          </a:p>
        </p:txBody>
      </p:sp>
      <p:sp>
        <p:nvSpPr>
          <p:cNvPr id="5" name="Объект 2">
            <a:extLst>
              <a:ext uri="{FF2B5EF4-FFF2-40B4-BE49-F238E27FC236}">
                <a16:creationId xmlns:a16="http://schemas.microsoft.com/office/drawing/2014/main" id="{478AAF2D-7DBE-EC93-7A4D-92BB6391F47A}"/>
              </a:ext>
            </a:extLst>
          </p:cNvPr>
          <p:cNvSpPr txBox="1">
            <a:spLocks/>
          </p:cNvSpPr>
          <p:nvPr/>
        </p:nvSpPr>
        <p:spPr>
          <a:xfrm>
            <a:off x="2382758" y="2883926"/>
            <a:ext cx="7705733" cy="1231629"/>
          </a:xfrm>
          <a:prstGeom prst="rect">
            <a:avLst/>
          </a:prstGeom>
          <a:ln w="19050">
            <a:noFill/>
            <a:prstDash val="sysDot"/>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2400" b="1" dirty="0">
                <a:solidFill>
                  <a:srgbClr val="002E6C"/>
                </a:solidFill>
                <a:latin typeface="Arial" panose="020B0604020202020204" pitchFamily="34" charset="0"/>
                <a:cs typeface="Arial" panose="020B0604020202020204" pitchFamily="34" charset="0"/>
              </a:rPr>
              <a:t>Глава 36</a:t>
            </a:r>
          </a:p>
          <a:p>
            <a:pPr marL="0" indent="0" algn="ctr">
              <a:buFont typeface="Arial" panose="020B0604020202020204" pitchFamily="34" charset="0"/>
              <a:buNone/>
            </a:pPr>
            <a:r>
              <a:rPr lang="ru-RU" sz="2400" b="1" dirty="0" err="1">
                <a:solidFill>
                  <a:srgbClr val="002E6C"/>
                </a:solidFill>
                <a:latin typeface="Arial" panose="020B0604020202020204" pitchFamily="34" charset="0"/>
                <a:cs typeface="Arial" panose="020B0604020202020204" pitchFamily="34" charset="0"/>
              </a:rPr>
              <a:t>Відшкодування</a:t>
            </a:r>
            <a:r>
              <a:rPr lang="ru-RU" sz="2400" b="1" dirty="0">
                <a:solidFill>
                  <a:srgbClr val="002E6C"/>
                </a:solidFill>
                <a:latin typeface="Arial" panose="020B0604020202020204" pitchFamily="34" charset="0"/>
                <a:cs typeface="Arial" panose="020B0604020202020204" pitchFamily="34" charset="0"/>
              </a:rPr>
              <a:t> </a:t>
            </a:r>
            <a:r>
              <a:rPr lang="ru-RU" sz="2400" b="1" dirty="0" err="1">
                <a:solidFill>
                  <a:srgbClr val="002E6C"/>
                </a:solidFill>
                <a:latin typeface="Arial" panose="020B0604020202020204" pitchFamily="34" charset="0"/>
                <a:cs typeface="Arial" panose="020B0604020202020204" pitchFamily="34" charset="0"/>
              </a:rPr>
              <a:t>втрат</a:t>
            </a:r>
            <a:r>
              <a:rPr lang="ru-RU" sz="2400" b="1" dirty="0">
                <a:solidFill>
                  <a:srgbClr val="002E6C"/>
                </a:solidFill>
                <a:latin typeface="Arial" panose="020B0604020202020204" pitchFamily="34" charset="0"/>
                <a:cs typeface="Arial" panose="020B0604020202020204" pitchFamily="34" charset="0"/>
              </a:rPr>
              <a:t> </a:t>
            </a:r>
            <a:r>
              <a:rPr lang="ru-RU" sz="2400" b="1" dirty="0" err="1">
                <a:solidFill>
                  <a:schemeClr val="accent4">
                    <a:lumMod val="75000"/>
                  </a:schemeClr>
                </a:solidFill>
                <a:latin typeface="Arial" panose="020B0604020202020204" pitchFamily="34" charset="0"/>
                <a:cs typeface="Arial" panose="020B0604020202020204" pitchFamily="34" charset="0"/>
              </a:rPr>
              <a:t>сільськогосподарського</a:t>
            </a:r>
            <a:r>
              <a:rPr lang="ru-RU" sz="2400" b="1" dirty="0">
                <a:solidFill>
                  <a:srgbClr val="002E6C"/>
                </a:solidFill>
                <a:latin typeface="Arial" panose="020B0604020202020204" pitchFamily="34" charset="0"/>
                <a:cs typeface="Arial" panose="020B0604020202020204" pitchFamily="34" charset="0"/>
              </a:rPr>
              <a:t> та </a:t>
            </a:r>
          </a:p>
          <a:p>
            <a:pPr marL="0" indent="0" algn="ctr">
              <a:buFont typeface="Arial" panose="020B0604020202020204" pitchFamily="34" charset="0"/>
              <a:buNone/>
            </a:pPr>
            <a:r>
              <a:rPr lang="ru-RU" sz="2400" b="1" dirty="0" err="1">
                <a:solidFill>
                  <a:schemeClr val="accent6">
                    <a:lumMod val="50000"/>
                  </a:schemeClr>
                </a:solidFill>
                <a:latin typeface="Arial" panose="020B0604020202020204" pitchFamily="34" charset="0"/>
                <a:cs typeface="Arial" panose="020B0604020202020204" pitchFamily="34" charset="0"/>
              </a:rPr>
              <a:t>лісогосподарського</a:t>
            </a:r>
            <a:r>
              <a:rPr lang="ru-RU" sz="2400" b="1" dirty="0">
                <a:solidFill>
                  <a:srgbClr val="002E6C"/>
                </a:solidFill>
                <a:latin typeface="Arial" panose="020B0604020202020204" pitchFamily="34" charset="0"/>
                <a:cs typeface="Arial" panose="020B0604020202020204" pitchFamily="34" charset="0"/>
              </a:rPr>
              <a:t> </a:t>
            </a:r>
            <a:r>
              <a:rPr lang="ru-RU" sz="2400" b="1" dirty="0" err="1">
                <a:solidFill>
                  <a:srgbClr val="002E6C"/>
                </a:solidFill>
                <a:latin typeface="Arial" panose="020B0604020202020204" pitchFamily="34" charset="0"/>
                <a:cs typeface="Arial" panose="020B0604020202020204" pitchFamily="34" charset="0"/>
              </a:rPr>
              <a:t>виробництва</a:t>
            </a:r>
            <a:endParaRPr lang="uk-UA" sz="2400" dirty="0">
              <a:solidFill>
                <a:srgbClr val="002E6C"/>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347C369-E7D2-99EC-16C6-6009DE2A5B50}"/>
              </a:ext>
            </a:extLst>
          </p:cNvPr>
          <p:cNvSpPr txBox="1"/>
          <p:nvPr/>
        </p:nvSpPr>
        <p:spPr>
          <a:xfrm>
            <a:off x="2382758" y="4355287"/>
            <a:ext cx="7705733" cy="626328"/>
          </a:xfrm>
          <a:prstGeom prst="rect">
            <a:avLst/>
          </a:prstGeom>
          <a:ln w="19050">
            <a:noFill/>
            <a:prstDash val="sysDot"/>
          </a:ln>
        </p:spPr>
        <p:txBody>
          <a:bodyPr vert="horz" lIns="91440" tIns="45720" rIns="91440" bIns="45720" rtlCol="0">
            <a:normAutofit lnSpcReduction="10000"/>
          </a:bodyPr>
          <a:lstStyle>
            <a:defPPr>
              <a:defRPr lang="uk-UA"/>
            </a:defPPr>
            <a:lvl1pPr indent="0" algn="ctr">
              <a:lnSpc>
                <a:spcPct val="90000"/>
              </a:lnSpc>
              <a:spcBef>
                <a:spcPts val="1000"/>
              </a:spcBef>
              <a:buFont typeface="Arial" panose="020B0604020202020204" pitchFamily="34" charset="0"/>
              <a:buNone/>
              <a:defRPr sz="2800" b="1" i="0" u="none" strike="noStrike">
                <a:solidFill>
                  <a:srgbClr val="333333"/>
                </a:solidFill>
                <a:effectLst/>
                <a:latin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ru-RU" sz="2000" dirty="0" err="1"/>
              <a:t>Стаття</a:t>
            </a:r>
            <a:r>
              <a:rPr lang="ru-RU" sz="2000" dirty="0"/>
              <a:t> 207. </a:t>
            </a:r>
            <a:r>
              <a:rPr lang="ru-RU" sz="2000" b="0" dirty="0" err="1"/>
              <a:t>Умови</a:t>
            </a:r>
            <a:r>
              <a:rPr lang="ru-RU" sz="2000" b="0" dirty="0"/>
              <a:t> </a:t>
            </a:r>
            <a:r>
              <a:rPr lang="ru-RU" sz="2000" b="0" dirty="0" err="1"/>
              <a:t>відшкодування</a:t>
            </a:r>
            <a:r>
              <a:rPr lang="ru-RU" sz="2000" b="0" dirty="0"/>
              <a:t> </a:t>
            </a:r>
            <a:r>
              <a:rPr lang="ru-RU" sz="2000" b="0" dirty="0" err="1"/>
              <a:t>втрат</a:t>
            </a:r>
            <a:r>
              <a:rPr lang="ru-RU" sz="2000" b="0" dirty="0"/>
              <a:t> </a:t>
            </a:r>
            <a:r>
              <a:rPr lang="ru-RU" sz="2000" b="0" dirty="0" err="1">
                <a:solidFill>
                  <a:schemeClr val="accent4">
                    <a:lumMod val="75000"/>
                  </a:schemeClr>
                </a:solidFill>
              </a:rPr>
              <a:t>сільськогосподарського</a:t>
            </a:r>
            <a:r>
              <a:rPr lang="ru-RU" sz="2000" b="0" dirty="0">
                <a:solidFill>
                  <a:schemeClr val="accent4">
                    <a:lumMod val="75000"/>
                  </a:schemeClr>
                </a:solidFill>
              </a:rPr>
              <a:t> </a:t>
            </a:r>
            <a:r>
              <a:rPr lang="ru-RU" sz="2000" b="0" dirty="0"/>
              <a:t>та </a:t>
            </a:r>
            <a:r>
              <a:rPr lang="ru-RU" sz="2000" b="0" dirty="0" err="1">
                <a:solidFill>
                  <a:schemeClr val="accent6">
                    <a:lumMod val="50000"/>
                  </a:schemeClr>
                </a:solidFill>
              </a:rPr>
              <a:t>лісогосподарського</a:t>
            </a:r>
            <a:r>
              <a:rPr lang="ru-RU" sz="2000" b="0" dirty="0"/>
              <a:t> </a:t>
            </a:r>
            <a:r>
              <a:rPr lang="ru-RU" sz="2000" b="0" dirty="0" err="1"/>
              <a:t>виробництва</a:t>
            </a:r>
            <a:endParaRPr lang="uk-UA" sz="2000" b="0" dirty="0"/>
          </a:p>
        </p:txBody>
      </p:sp>
      <p:sp>
        <p:nvSpPr>
          <p:cNvPr id="9" name="TextBox 8">
            <a:extLst>
              <a:ext uri="{FF2B5EF4-FFF2-40B4-BE49-F238E27FC236}">
                <a16:creationId xmlns:a16="http://schemas.microsoft.com/office/drawing/2014/main" id="{57AE6161-5FFD-C1D2-503C-B289051D87A0}"/>
              </a:ext>
            </a:extLst>
          </p:cNvPr>
          <p:cNvSpPr txBox="1"/>
          <p:nvPr/>
        </p:nvSpPr>
        <p:spPr>
          <a:xfrm>
            <a:off x="2382758" y="5006159"/>
            <a:ext cx="7705733" cy="707886"/>
          </a:xfrm>
          <a:prstGeom prst="rect">
            <a:avLst/>
          </a:prstGeom>
          <a:ln w="19050">
            <a:noFill/>
            <a:prstDash val="sysDot"/>
          </a:ln>
        </p:spPr>
        <p:txBody>
          <a:bodyPr vert="horz" lIns="91440" tIns="45720" rIns="91440" bIns="45720" rtlCol="0">
            <a:noAutofit/>
          </a:bodyPr>
          <a:lstStyle>
            <a:defPPr>
              <a:defRPr lang="uk-UA"/>
            </a:defPPr>
            <a:lvl1pPr indent="0" algn="ctr">
              <a:lnSpc>
                <a:spcPct val="90000"/>
              </a:lnSpc>
              <a:spcBef>
                <a:spcPts val="1000"/>
              </a:spcBef>
              <a:buFont typeface="Arial" panose="020B0604020202020204" pitchFamily="34" charset="0"/>
              <a:buNone/>
              <a:defRPr sz="2800" b="0" i="0" u="none" strike="noStrike">
                <a:solidFill>
                  <a:srgbClr val="333333"/>
                </a:solidFill>
                <a:effectLst/>
                <a:latin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uk-UA" sz="2000" b="1" dirty="0"/>
              <a:t>Стаття 208. </a:t>
            </a:r>
            <a:r>
              <a:rPr lang="uk-UA" sz="2000" dirty="0"/>
              <a:t>Звільнення від відшкодування втрат </a:t>
            </a:r>
            <a:r>
              <a:rPr lang="uk-UA" sz="2000" dirty="0">
                <a:solidFill>
                  <a:schemeClr val="accent4">
                    <a:lumMod val="75000"/>
                  </a:schemeClr>
                </a:solidFill>
              </a:rPr>
              <a:t>сільськогосподарського</a:t>
            </a:r>
            <a:r>
              <a:rPr lang="uk-UA" sz="2000" dirty="0"/>
              <a:t> та </a:t>
            </a:r>
            <a:r>
              <a:rPr lang="uk-UA" sz="2000" dirty="0">
                <a:solidFill>
                  <a:schemeClr val="accent6">
                    <a:lumMod val="50000"/>
                  </a:schemeClr>
                </a:solidFill>
              </a:rPr>
              <a:t>лісогосподарського</a:t>
            </a:r>
            <a:r>
              <a:rPr lang="uk-UA" sz="2000" dirty="0"/>
              <a:t> виробництва</a:t>
            </a:r>
          </a:p>
        </p:txBody>
      </p:sp>
      <p:sp>
        <p:nvSpPr>
          <p:cNvPr id="16" name="TextBox 15">
            <a:extLst>
              <a:ext uri="{FF2B5EF4-FFF2-40B4-BE49-F238E27FC236}">
                <a16:creationId xmlns:a16="http://schemas.microsoft.com/office/drawing/2014/main" id="{C3A7AE41-5226-C5F0-8055-B92A114020B8}"/>
              </a:ext>
            </a:extLst>
          </p:cNvPr>
          <p:cNvSpPr txBox="1"/>
          <p:nvPr/>
        </p:nvSpPr>
        <p:spPr>
          <a:xfrm>
            <a:off x="2382759" y="5642758"/>
            <a:ext cx="7416964" cy="1015663"/>
          </a:xfrm>
          <a:prstGeom prst="rect">
            <a:avLst/>
          </a:prstGeom>
          <a:noFill/>
        </p:spPr>
        <p:txBody>
          <a:bodyPr wrap="square">
            <a:spAutoFit/>
          </a:bodyPr>
          <a:lstStyle/>
          <a:p>
            <a:r>
              <a:rPr lang="ru-RU" sz="2000" b="1" dirty="0" err="1">
                <a:solidFill>
                  <a:srgbClr val="333333"/>
                </a:solidFill>
                <a:latin typeface="Times New Roman" panose="02020603050405020304" pitchFamily="18" charset="0"/>
              </a:rPr>
              <a:t>Стаття</a:t>
            </a:r>
            <a:r>
              <a:rPr lang="ru-RU" sz="2000" b="1" dirty="0">
                <a:solidFill>
                  <a:srgbClr val="333333"/>
                </a:solidFill>
                <a:latin typeface="Times New Roman" panose="02020603050405020304" pitchFamily="18" charset="0"/>
              </a:rPr>
              <a:t> 209. </a:t>
            </a:r>
            <a:r>
              <a:rPr lang="ru-RU" sz="2000" dirty="0" err="1">
                <a:solidFill>
                  <a:srgbClr val="333333"/>
                </a:solidFill>
                <a:latin typeface="Times New Roman" panose="02020603050405020304" pitchFamily="18" charset="0"/>
              </a:rPr>
              <a:t>Використання</a:t>
            </a:r>
            <a:r>
              <a:rPr lang="ru-RU" sz="2000" dirty="0">
                <a:solidFill>
                  <a:srgbClr val="333333"/>
                </a:solidFill>
                <a:latin typeface="Times New Roman" panose="02020603050405020304" pitchFamily="18" charset="0"/>
              </a:rPr>
              <a:t> </a:t>
            </a:r>
            <a:r>
              <a:rPr lang="ru-RU" sz="2000" dirty="0" err="1">
                <a:solidFill>
                  <a:srgbClr val="333333"/>
                </a:solidFill>
                <a:latin typeface="Times New Roman" panose="02020603050405020304" pitchFamily="18" charset="0"/>
              </a:rPr>
              <a:t>коштів</a:t>
            </a:r>
            <a:r>
              <a:rPr lang="ru-RU" sz="2000" dirty="0">
                <a:solidFill>
                  <a:srgbClr val="333333"/>
                </a:solidFill>
                <a:latin typeface="Times New Roman" panose="02020603050405020304" pitchFamily="18" charset="0"/>
              </a:rPr>
              <a:t>, </a:t>
            </a:r>
            <a:r>
              <a:rPr lang="ru-RU" sz="2000" dirty="0" err="1">
                <a:solidFill>
                  <a:srgbClr val="333333"/>
                </a:solidFill>
                <a:latin typeface="Times New Roman" panose="02020603050405020304" pitchFamily="18" charset="0"/>
              </a:rPr>
              <a:t>які</a:t>
            </a:r>
            <a:r>
              <a:rPr lang="ru-RU" sz="2000" dirty="0">
                <a:solidFill>
                  <a:srgbClr val="333333"/>
                </a:solidFill>
                <a:latin typeface="Times New Roman" panose="02020603050405020304" pitchFamily="18" charset="0"/>
              </a:rPr>
              <a:t> </a:t>
            </a:r>
            <a:r>
              <a:rPr lang="ru-RU" sz="2000" dirty="0" err="1">
                <a:solidFill>
                  <a:srgbClr val="333333"/>
                </a:solidFill>
                <a:latin typeface="Times New Roman" panose="02020603050405020304" pitchFamily="18" charset="0"/>
              </a:rPr>
              <a:t>надходять</a:t>
            </a:r>
            <a:r>
              <a:rPr lang="ru-RU" sz="2000" dirty="0">
                <a:solidFill>
                  <a:srgbClr val="333333"/>
                </a:solidFill>
                <a:latin typeface="Times New Roman" panose="02020603050405020304" pitchFamily="18" charset="0"/>
              </a:rPr>
              <a:t> у порядку </a:t>
            </a:r>
            <a:r>
              <a:rPr lang="ru-RU" sz="2000" dirty="0" err="1">
                <a:solidFill>
                  <a:srgbClr val="333333"/>
                </a:solidFill>
                <a:latin typeface="Times New Roman" panose="02020603050405020304" pitchFamily="18" charset="0"/>
              </a:rPr>
              <a:t>відшкодування</a:t>
            </a:r>
            <a:r>
              <a:rPr lang="ru-RU" sz="2000" dirty="0">
                <a:solidFill>
                  <a:srgbClr val="333333"/>
                </a:solidFill>
                <a:latin typeface="Times New Roman" panose="02020603050405020304" pitchFamily="18" charset="0"/>
              </a:rPr>
              <a:t> </a:t>
            </a:r>
            <a:r>
              <a:rPr lang="ru-RU" sz="2000" dirty="0" err="1">
                <a:solidFill>
                  <a:srgbClr val="333333"/>
                </a:solidFill>
                <a:latin typeface="Times New Roman" panose="02020603050405020304" pitchFamily="18" charset="0"/>
              </a:rPr>
              <a:t>втрат</a:t>
            </a:r>
            <a:r>
              <a:rPr lang="ru-RU" sz="2000" dirty="0">
                <a:solidFill>
                  <a:srgbClr val="333333"/>
                </a:solidFill>
                <a:latin typeface="Times New Roman" panose="02020603050405020304" pitchFamily="18" charset="0"/>
              </a:rPr>
              <a:t> </a:t>
            </a:r>
            <a:r>
              <a:rPr lang="ru-RU" sz="2000" dirty="0" err="1">
                <a:solidFill>
                  <a:schemeClr val="accent4">
                    <a:lumMod val="75000"/>
                  </a:schemeClr>
                </a:solidFill>
                <a:latin typeface="Times New Roman" panose="02020603050405020304" pitchFamily="18" charset="0"/>
              </a:rPr>
              <a:t>сільськогосподарського</a:t>
            </a:r>
            <a:r>
              <a:rPr lang="ru-RU" sz="2000" dirty="0">
                <a:solidFill>
                  <a:srgbClr val="333333"/>
                </a:solidFill>
                <a:latin typeface="Times New Roman" panose="02020603050405020304" pitchFamily="18" charset="0"/>
              </a:rPr>
              <a:t> і </a:t>
            </a:r>
            <a:r>
              <a:rPr lang="ru-RU" sz="2000" dirty="0" err="1">
                <a:solidFill>
                  <a:schemeClr val="accent6">
                    <a:lumMod val="50000"/>
                  </a:schemeClr>
                </a:solidFill>
                <a:latin typeface="Times New Roman" panose="02020603050405020304" pitchFamily="18" charset="0"/>
              </a:rPr>
              <a:t>лісогосподарського</a:t>
            </a:r>
            <a:r>
              <a:rPr lang="ru-RU" sz="2000" dirty="0">
                <a:solidFill>
                  <a:srgbClr val="333333"/>
                </a:solidFill>
                <a:latin typeface="Times New Roman" panose="02020603050405020304" pitchFamily="18" charset="0"/>
              </a:rPr>
              <a:t> </a:t>
            </a:r>
            <a:r>
              <a:rPr lang="ru-RU" sz="2000" dirty="0" err="1">
                <a:solidFill>
                  <a:srgbClr val="333333"/>
                </a:solidFill>
                <a:latin typeface="Times New Roman" panose="02020603050405020304" pitchFamily="18" charset="0"/>
              </a:rPr>
              <a:t>виробництва</a:t>
            </a:r>
            <a:endParaRPr lang="uk-UA" sz="2000" dirty="0">
              <a:solidFill>
                <a:srgbClr val="333333"/>
              </a:solidFill>
              <a:latin typeface="Times New Roman" panose="02020603050405020304" pitchFamily="18" charset="0"/>
            </a:endParaRPr>
          </a:p>
        </p:txBody>
      </p:sp>
      <p:cxnSp>
        <p:nvCxnSpPr>
          <p:cNvPr id="19" name="Прямая соединительная линия 18">
            <a:extLst>
              <a:ext uri="{FF2B5EF4-FFF2-40B4-BE49-F238E27FC236}">
                <a16:creationId xmlns:a16="http://schemas.microsoft.com/office/drawing/2014/main" id="{DC730247-E730-3153-484E-5C92B744EDAA}"/>
              </a:ext>
            </a:extLst>
          </p:cNvPr>
          <p:cNvCxnSpPr>
            <a:cxnSpLocks/>
          </p:cNvCxnSpPr>
          <p:nvPr/>
        </p:nvCxnSpPr>
        <p:spPr>
          <a:xfrm>
            <a:off x="5848096" y="3439915"/>
            <a:ext cx="3824441" cy="0"/>
          </a:xfrm>
          <a:prstGeom prst="line">
            <a:avLst/>
          </a:prstGeom>
          <a:ln w="28575">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20" name="Прямая соединительная линия 19">
            <a:extLst>
              <a:ext uri="{FF2B5EF4-FFF2-40B4-BE49-F238E27FC236}">
                <a16:creationId xmlns:a16="http://schemas.microsoft.com/office/drawing/2014/main" id="{1898CECA-86BD-EB9B-080C-39D29B484472}"/>
              </a:ext>
            </a:extLst>
          </p:cNvPr>
          <p:cNvCxnSpPr>
            <a:cxnSpLocks/>
          </p:cNvCxnSpPr>
          <p:nvPr/>
        </p:nvCxnSpPr>
        <p:spPr>
          <a:xfrm>
            <a:off x="6919199" y="4521955"/>
            <a:ext cx="2976863" cy="0"/>
          </a:xfrm>
          <a:prstGeom prst="line">
            <a:avLst/>
          </a:prstGeom>
          <a:ln w="28575">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22" name="Прямая соединительная линия 21">
            <a:extLst>
              <a:ext uri="{FF2B5EF4-FFF2-40B4-BE49-F238E27FC236}">
                <a16:creationId xmlns:a16="http://schemas.microsoft.com/office/drawing/2014/main" id="{79D8776D-C81D-DB87-078A-DD757722F197}"/>
              </a:ext>
            </a:extLst>
          </p:cNvPr>
          <p:cNvCxnSpPr>
            <a:cxnSpLocks/>
          </p:cNvCxnSpPr>
          <p:nvPr/>
        </p:nvCxnSpPr>
        <p:spPr>
          <a:xfrm>
            <a:off x="2445438" y="5476995"/>
            <a:ext cx="2918265" cy="0"/>
          </a:xfrm>
          <a:prstGeom prst="line">
            <a:avLst/>
          </a:prstGeom>
          <a:ln w="28575">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24" name="Прямая соединительная линия 23">
            <a:extLst>
              <a:ext uri="{FF2B5EF4-FFF2-40B4-BE49-F238E27FC236}">
                <a16:creationId xmlns:a16="http://schemas.microsoft.com/office/drawing/2014/main" id="{FFD4465D-7D34-C17F-76D0-45FAA887606D}"/>
              </a:ext>
            </a:extLst>
          </p:cNvPr>
          <p:cNvCxnSpPr>
            <a:cxnSpLocks/>
          </p:cNvCxnSpPr>
          <p:nvPr/>
        </p:nvCxnSpPr>
        <p:spPr>
          <a:xfrm>
            <a:off x="4796415" y="6178035"/>
            <a:ext cx="2739128" cy="0"/>
          </a:xfrm>
          <a:prstGeom prst="line">
            <a:avLst/>
          </a:prstGeom>
          <a:ln w="28575">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44" name="Прямая соединительная линия 43">
            <a:extLst>
              <a:ext uri="{FF2B5EF4-FFF2-40B4-BE49-F238E27FC236}">
                <a16:creationId xmlns:a16="http://schemas.microsoft.com/office/drawing/2014/main" id="{6A0A3173-ACE0-DB3F-3713-FF2466F3EF3A}"/>
              </a:ext>
            </a:extLst>
          </p:cNvPr>
          <p:cNvCxnSpPr>
            <a:cxnSpLocks/>
          </p:cNvCxnSpPr>
          <p:nvPr/>
        </p:nvCxnSpPr>
        <p:spPr>
          <a:xfrm>
            <a:off x="5779269" y="1783180"/>
            <a:ext cx="936161" cy="0"/>
          </a:xfrm>
          <a:prstGeom prst="line">
            <a:avLst/>
          </a:prstGeom>
          <a:ln w="28575">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sp>
        <p:nvSpPr>
          <p:cNvPr id="48" name="Объект 2">
            <a:extLst>
              <a:ext uri="{FF2B5EF4-FFF2-40B4-BE49-F238E27FC236}">
                <a16:creationId xmlns:a16="http://schemas.microsoft.com/office/drawing/2014/main" id="{ADA15878-AF6C-A580-3E90-F8F2059451A2}"/>
              </a:ext>
            </a:extLst>
          </p:cNvPr>
          <p:cNvSpPr txBox="1">
            <a:spLocks/>
          </p:cNvSpPr>
          <p:nvPr/>
        </p:nvSpPr>
        <p:spPr>
          <a:xfrm>
            <a:off x="0" y="5777326"/>
            <a:ext cx="2399719" cy="490088"/>
          </a:xfrm>
          <a:prstGeom prst="rect">
            <a:avLst/>
          </a:prstGeom>
          <a:ln w="19050">
            <a:noFill/>
            <a:prstDash val="sysDo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uk-UA" sz="2200" dirty="0">
                <a:solidFill>
                  <a:srgbClr val="7030A0"/>
                </a:solidFill>
                <a:latin typeface="Arial" panose="020B0604020202020204" pitchFamily="34" charset="0"/>
                <a:cs typeface="Arial" panose="020B0604020202020204" pitchFamily="34" charset="0"/>
              </a:rPr>
              <a:t>до 19.11.2022</a:t>
            </a:r>
          </a:p>
        </p:txBody>
      </p:sp>
      <p:sp>
        <p:nvSpPr>
          <p:cNvPr id="50" name="Объект 2">
            <a:extLst>
              <a:ext uri="{FF2B5EF4-FFF2-40B4-BE49-F238E27FC236}">
                <a16:creationId xmlns:a16="http://schemas.microsoft.com/office/drawing/2014/main" id="{CEAE7050-9CCC-61BD-EDE4-BE2968CC3287}"/>
              </a:ext>
            </a:extLst>
          </p:cNvPr>
          <p:cNvSpPr txBox="1">
            <a:spLocks/>
          </p:cNvSpPr>
          <p:nvPr/>
        </p:nvSpPr>
        <p:spPr>
          <a:xfrm>
            <a:off x="0" y="4926664"/>
            <a:ext cx="2399719" cy="977107"/>
          </a:xfrm>
          <a:prstGeom prst="rect">
            <a:avLst/>
          </a:prstGeom>
          <a:ln w="19050">
            <a:noFill/>
            <a:prstDash val="sysDot"/>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uk-UA" dirty="0">
                <a:solidFill>
                  <a:srgbClr val="7030A0"/>
                </a:solidFill>
                <a:latin typeface="Arial" panose="020B0604020202020204" pitchFamily="34" charset="0"/>
                <a:cs typeface="Arial" panose="020B0604020202020204" pitchFamily="34" charset="0"/>
              </a:rPr>
              <a:t>+ Закон України </a:t>
            </a:r>
          </a:p>
          <a:p>
            <a:pPr marL="0" indent="0" algn="ctr">
              <a:buFont typeface="Arial" panose="020B0604020202020204" pitchFamily="34" charset="0"/>
              <a:buNone/>
            </a:pPr>
            <a:r>
              <a:rPr lang="uk-UA" dirty="0">
                <a:solidFill>
                  <a:srgbClr val="7030A0"/>
                </a:solidFill>
                <a:latin typeface="Arial" panose="020B0604020202020204" pitchFamily="34" charset="0"/>
                <a:cs typeface="Arial" panose="020B0604020202020204" pitchFamily="34" charset="0"/>
              </a:rPr>
              <a:t>№ 2698</a:t>
            </a:r>
          </a:p>
        </p:txBody>
      </p:sp>
      <p:grpSp>
        <p:nvGrpSpPr>
          <p:cNvPr id="2" name="Группа 1">
            <a:extLst>
              <a:ext uri="{FF2B5EF4-FFF2-40B4-BE49-F238E27FC236}">
                <a16:creationId xmlns:a16="http://schemas.microsoft.com/office/drawing/2014/main" id="{9DCD1865-68E3-E907-A8DC-CA88A1187CFB}"/>
              </a:ext>
            </a:extLst>
          </p:cNvPr>
          <p:cNvGrpSpPr/>
          <p:nvPr/>
        </p:nvGrpSpPr>
        <p:grpSpPr>
          <a:xfrm>
            <a:off x="157316" y="-7665"/>
            <a:ext cx="11703891" cy="1749742"/>
            <a:chOff x="157316" y="-7665"/>
            <a:chExt cx="11703891" cy="1749742"/>
          </a:xfrm>
        </p:grpSpPr>
        <p:pic>
          <p:nvPicPr>
            <p:cNvPr id="4" name="Picture 7">
              <a:extLst>
                <a:ext uri="{FF2B5EF4-FFF2-40B4-BE49-F238E27FC236}">
                  <a16:creationId xmlns:a16="http://schemas.microsoft.com/office/drawing/2014/main" id="{E06ABF75-6749-E9B0-DC42-B53A1DEE159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7" name="Рисунок 6">
              <a:extLst>
                <a:ext uri="{FF2B5EF4-FFF2-40B4-BE49-F238E27FC236}">
                  <a16:creationId xmlns:a16="http://schemas.microsoft.com/office/drawing/2014/main" id="{D5174750-1288-F11F-4C9B-CFAFE7D5F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10" name="Picture 36">
              <a:extLst>
                <a:ext uri="{FF2B5EF4-FFF2-40B4-BE49-F238E27FC236}">
                  <a16:creationId xmlns:a16="http://schemas.microsoft.com/office/drawing/2014/main" id="{66C71CA9-3CB9-5D27-DE0F-2E7914BF49A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12" name="Прямоугольник 11">
            <a:extLst>
              <a:ext uri="{FF2B5EF4-FFF2-40B4-BE49-F238E27FC236}">
                <a16:creationId xmlns:a16="http://schemas.microsoft.com/office/drawing/2014/main" id="{FA7DA96A-9548-7BD8-375D-B1D6C58F03C9}"/>
              </a:ext>
            </a:extLst>
          </p:cNvPr>
          <p:cNvSpPr/>
          <p:nvPr/>
        </p:nvSpPr>
        <p:spPr>
          <a:xfrm>
            <a:off x="118578" y="5714045"/>
            <a:ext cx="1975693" cy="637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015539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1000"/>
                                        <p:tgtEl>
                                          <p:spTgt spid="4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000"/>
                                        <p:tgtEl>
                                          <p:spTgt spid="19"/>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1000"/>
                                        <p:tgtEl>
                                          <p:spTgt spid="20"/>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1000"/>
                                        <p:tgtEl>
                                          <p:spTgt spid="22"/>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1000"/>
                                        <p:tgtEl>
                                          <p:spTgt spid="24"/>
                                        </p:tgtEl>
                                      </p:cBhvr>
                                    </p:animEffect>
                                  </p:childTnLst>
                                </p:cTn>
                              </p:par>
                              <p:par>
                                <p:cTn id="24" presetID="10" presetClass="exit" presetSubtype="0" fill="hold" grpId="0" nodeType="withEffect">
                                  <p:stCondLst>
                                    <p:cond delay="0"/>
                                  </p:stCondLst>
                                  <p:childTnLst>
                                    <p:animEffect transition="out" filter="fade">
                                      <p:cBhvr>
                                        <p:cTn id="25" dur="500"/>
                                        <p:tgtEl>
                                          <p:spTgt spid="48"/>
                                        </p:tgtEl>
                                      </p:cBhvr>
                                    </p:animEffect>
                                    <p:set>
                                      <p:cBhvr>
                                        <p:cTn id="26" dur="1" fill="hold">
                                          <p:stCondLst>
                                            <p:cond delay="499"/>
                                          </p:stCondLst>
                                        </p:cTn>
                                        <p:tgtEl>
                                          <p:spTgt spid="48"/>
                                        </p:tgtEl>
                                        <p:attrNameLst>
                                          <p:attrName>style.visibility</p:attrName>
                                        </p:attrNameLst>
                                      </p:cBhvr>
                                      <p:to>
                                        <p:strVal val="hidden"/>
                                      </p:to>
                                    </p:set>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childTnLst>
                          </p:cTn>
                        </p:par>
                        <p:par>
                          <p:cTn id="31" fill="hold">
                            <p:stCondLst>
                              <p:cond delay="5500"/>
                            </p:stCondLst>
                            <p:childTnLst>
                              <p:par>
                                <p:cTn id="32" presetID="1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0"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DC41130-F0BD-52DE-67FF-3D7E882341AD}"/>
              </a:ext>
            </a:extLst>
          </p:cNvPr>
          <p:cNvSpPr>
            <a:spLocks noGrp="1"/>
          </p:cNvSpPr>
          <p:nvPr>
            <p:ph idx="1"/>
          </p:nvPr>
        </p:nvSpPr>
        <p:spPr>
          <a:xfrm>
            <a:off x="45720" y="1530338"/>
            <a:ext cx="12100559" cy="654787"/>
          </a:xfrm>
          <a:ln w="19050">
            <a:noFill/>
            <a:prstDash val="sysDot"/>
          </a:ln>
        </p:spPr>
        <p:txBody>
          <a:bodyPr/>
          <a:lstStyle/>
          <a:p>
            <a:pPr marL="0" indent="0" algn="ctr">
              <a:buNone/>
            </a:pPr>
            <a:r>
              <a:rPr lang="uk-UA" b="1" i="0" dirty="0">
                <a:solidFill>
                  <a:srgbClr val="002E6C"/>
                </a:solidFill>
                <a:effectLst/>
                <a:latin typeface="Arial" panose="020B0604020202020204" pitchFamily="34" charset="0"/>
                <a:cs typeface="Arial" panose="020B0604020202020204" pitchFamily="34" charset="0"/>
              </a:rPr>
              <a:t>Відшкодування втрат</a:t>
            </a:r>
            <a:r>
              <a:rPr lang="en-US" b="1" i="0" dirty="0">
                <a:solidFill>
                  <a:srgbClr val="002E6C"/>
                </a:solidFill>
                <a:effectLst/>
                <a:latin typeface="Arial" panose="020B0604020202020204" pitchFamily="34" charset="0"/>
                <a:cs typeface="Arial" panose="020B0604020202020204" pitchFamily="34" charset="0"/>
              </a:rPr>
              <a:t> –</a:t>
            </a:r>
            <a:r>
              <a:rPr lang="uk-UA" b="1" i="0" dirty="0">
                <a:solidFill>
                  <a:srgbClr val="002E6C"/>
                </a:solidFill>
                <a:effectLst/>
                <a:latin typeface="Arial" panose="020B0604020202020204" pitchFamily="34" charset="0"/>
                <a:cs typeface="Arial" panose="020B0604020202020204" pitchFamily="34" charset="0"/>
              </a:rPr>
              <a:t> для </a:t>
            </a:r>
            <a:r>
              <a:rPr lang="ru-RU" b="1" i="0" dirty="0" err="1">
                <a:solidFill>
                  <a:srgbClr val="002E6C"/>
                </a:solidFill>
                <a:effectLst/>
                <a:latin typeface="Arial" panose="020B0604020202020204" pitchFamily="34" charset="0"/>
                <a:cs typeface="Arial" panose="020B0604020202020204" pitchFamily="34" charset="0"/>
              </a:rPr>
              <a:t>лісогосподарських</a:t>
            </a:r>
            <a:r>
              <a:rPr lang="ru-RU" b="1" dirty="0">
                <a:solidFill>
                  <a:srgbClr val="002E6C"/>
                </a:solidFill>
                <a:latin typeface="Arial" panose="020B0604020202020204" pitchFamily="34" charset="0"/>
                <a:cs typeface="Arial" panose="020B0604020202020204" pitchFamily="34" charset="0"/>
              </a:rPr>
              <a:t> земель</a:t>
            </a:r>
            <a:endParaRPr lang="uk-UA" dirty="0">
              <a:solidFill>
                <a:srgbClr val="002E6C"/>
              </a:solidFill>
              <a:latin typeface="Arial" panose="020B0604020202020204" pitchFamily="34" charset="0"/>
              <a:cs typeface="Arial" panose="020B0604020202020204" pitchFamily="34" charset="0"/>
            </a:endParaRPr>
          </a:p>
        </p:txBody>
      </p:sp>
      <p:sp>
        <p:nvSpPr>
          <p:cNvPr id="8" name="Объект 2">
            <a:extLst>
              <a:ext uri="{FF2B5EF4-FFF2-40B4-BE49-F238E27FC236}">
                <a16:creationId xmlns:a16="http://schemas.microsoft.com/office/drawing/2014/main" id="{07652D4C-91B7-BE16-856F-C346C664DAEA}"/>
              </a:ext>
            </a:extLst>
          </p:cNvPr>
          <p:cNvSpPr txBox="1">
            <a:spLocks/>
          </p:cNvSpPr>
          <p:nvPr/>
        </p:nvSpPr>
        <p:spPr>
          <a:xfrm>
            <a:off x="2387518" y="2266955"/>
            <a:ext cx="7416964" cy="507850"/>
          </a:xfrm>
          <a:prstGeom prst="rect">
            <a:avLst/>
          </a:prstGeom>
          <a:ln w="19050">
            <a:noFill/>
            <a:prstDash val="sysDo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uk-UA" b="1" dirty="0">
                <a:solidFill>
                  <a:srgbClr val="002E6C"/>
                </a:solidFill>
                <a:latin typeface="Arial" panose="020B0604020202020204" pitchFamily="34" charset="0"/>
                <a:cs typeface="Arial" panose="020B0604020202020204" pitchFamily="34" charset="0"/>
              </a:rPr>
              <a:t>Земельний кодекс України</a:t>
            </a:r>
            <a:endParaRPr lang="uk-UA" dirty="0">
              <a:solidFill>
                <a:srgbClr val="002E6C"/>
              </a:solidFill>
              <a:latin typeface="Arial" panose="020B0604020202020204" pitchFamily="34" charset="0"/>
              <a:cs typeface="Arial" panose="020B0604020202020204" pitchFamily="34" charset="0"/>
            </a:endParaRPr>
          </a:p>
        </p:txBody>
      </p:sp>
      <p:sp>
        <p:nvSpPr>
          <p:cNvPr id="5" name="Объект 2">
            <a:extLst>
              <a:ext uri="{FF2B5EF4-FFF2-40B4-BE49-F238E27FC236}">
                <a16:creationId xmlns:a16="http://schemas.microsoft.com/office/drawing/2014/main" id="{478AAF2D-7DBE-EC93-7A4D-92BB6391F47A}"/>
              </a:ext>
            </a:extLst>
          </p:cNvPr>
          <p:cNvSpPr txBox="1">
            <a:spLocks/>
          </p:cNvSpPr>
          <p:nvPr/>
        </p:nvSpPr>
        <p:spPr>
          <a:xfrm>
            <a:off x="2382758" y="2883926"/>
            <a:ext cx="7705733" cy="1231629"/>
          </a:xfrm>
          <a:prstGeom prst="rect">
            <a:avLst/>
          </a:prstGeom>
          <a:ln w="19050">
            <a:noFill/>
            <a:prstDash val="sysDo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2400" b="1" dirty="0">
                <a:solidFill>
                  <a:srgbClr val="002E6C"/>
                </a:solidFill>
                <a:latin typeface="Arial" panose="020B0604020202020204" pitchFamily="34" charset="0"/>
                <a:cs typeface="Arial" panose="020B0604020202020204" pitchFamily="34" charset="0"/>
              </a:rPr>
              <a:t>Глава 36</a:t>
            </a:r>
          </a:p>
          <a:p>
            <a:pPr marL="0" indent="0" algn="ctr">
              <a:buFont typeface="Arial" panose="020B0604020202020204" pitchFamily="34" charset="0"/>
              <a:buNone/>
            </a:pPr>
            <a:r>
              <a:rPr lang="ru-RU" sz="2400" b="1" dirty="0" err="1">
                <a:solidFill>
                  <a:srgbClr val="002E6C"/>
                </a:solidFill>
                <a:latin typeface="Arial" panose="020B0604020202020204" pitchFamily="34" charset="0"/>
                <a:cs typeface="Arial" panose="020B0604020202020204" pitchFamily="34" charset="0"/>
              </a:rPr>
              <a:t>Відшкодування</a:t>
            </a:r>
            <a:r>
              <a:rPr lang="ru-RU" sz="2400" b="1" dirty="0">
                <a:solidFill>
                  <a:srgbClr val="002E6C"/>
                </a:solidFill>
                <a:latin typeface="Arial" panose="020B0604020202020204" pitchFamily="34" charset="0"/>
                <a:cs typeface="Arial" panose="020B0604020202020204" pitchFamily="34" charset="0"/>
              </a:rPr>
              <a:t> </a:t>
            </a:r>
            <a:r>
              <a:rPr lang="ru-RU" sz="2400" b="1" dirty="0" err="1">
                <a:solidFill>
                  <a:srgbClr val="002E6C"/>
                </a:solidFill>
                <a:latin typeface="Arial" panose="020B0604020202020204" pitchFamily="34" charset="0"/>
                <a:cs typeface="Arial" panose="020B0604020202020204" pitchFamily="34" charset="0"/>
              </a:rPr>
              <a:t>втрат</a:t>
            </a:r>
            <a:r>
              <a:rPr lang="ru-RU" sz="2400" b="1" dirty="0">
                <a:solidFill>
                  <a:srgbClr val="002E6C"/>
                </a:solidFill>
                <a:latin typeface="Arial" panose="020B0604020202020204" pitchFamily="34" charset="0"/>
                <a:cs typeface="Arial" panose="020B0604020202020204" pitchFamily="34" charset="0"/>
              </a:rPr>
              <a:t> </a:t>
            </a:r>
            <a:r>
              <a:rPr lang="ru-RU" sz="2400" b="1" dirty="0" err="1">
                <a:solidFill>
                  <a:schemeClr val="accent6">
                    <a:lumMod val="50000"/>
                  </a:schemeClr>
                </a:solidFill>
                <a:latin typeface="Arial" panose="020B0604020202020204" pitchFamily="34" charset="0"/>
                <a:cs typeface="Arial" panose="020B0604020202020204" pitchFamily="34" charset="0"/>
              </a:rPr>
              <a:t>лісогосподарського</a:t>
            </a:r>
            <a:r>
              <a:rPr lang="ru-RU" sz="2400" b="1" dirty="0">
                <a:solidFill>
                  <a:srgbClr val="002E6C"/>
                </a:solidFill>
                <a:latin typeface="Arial" panose="020B0604020202020204" pitchFamily="34" charset="0"/>
                <a:cs typeface="Arial" panose="020B0604020202020204" pitchFamily="34" charset="0"/>
              </a:rPr>
              <a:t> </a:t>
            </a:r>
            <a:r>
              <a:rPr lang="ru-RU" sz="2400" b="1" dirty="0" err="1">
                <a:solidFill>
                  <a:srgbClr val="002E6C"/>
                </a:solidFill>
                <a:latin typeface="Arial" panose="020B0604020202020204" pitchFamily="34" charset="0"/>
                <a:cs typeface="Arial" panose="020B0604020202020204" pitchFamily="34" charset="0"/>
              </a:rPr>
              <a:t>виробництва</a:t>
            </a:r>
            <a:endParaRPr lang="uk-UA" sz="2400" dirty="0">
              <a:solidFill>
                <a:srgbClr val="002E6C"/>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347C369-E7D2-99EC-16C6-6009DE2A5B50}"/>
              </a:ext>
            </a:extLst>
          </p:cNvPr>
          <p:cNvSpPr txBox="1"/>
          <p:nvPr/>
        </p:nvSpPr>
        <p:spPr>
          <a:xfrm>
            <a:off x="2382758" y="4355287"/>
            <a:ext cx="7705733" cy="626328"/>
          </a:xfrm>
          <a:prstGeom prst="rect">
            <a:avLst/>
          </a:prstGeom>
          <a:ln w="19050">
            <a:noFill/>
            <a:prstDash val="sysDot"/>
          </a:ln>
        </p:spPr>
        <p:txBody>
          <a:bodyPr vert="horz" lIns="91440" tIns="45720" rIns="91440" bIns="45720" rtlCol="0">
            <a:normAutofit lnSpcReduction="10000"/>
          </a:bodyPr>
          <a:lstStyle>
            <a:defPPr>
              <a:defRPr lang="uk-UA"/>
            </a:defPPr>
            <a:lvl1pPr indent="0" algn="ctr">
              <a:lnSpc>
                <a:spcPct val="90000"/>
              </a:lnSpc>
              <a:spcBef>
                <a:spcPts val="1000"/>
              </a:spcBef>
              <a:buFont typeface="Arial" panose="020B0604020202020204" pitchFamily="34" charset="0"/>
              <a:buNone/>
              <a:defRPr sz="2800" b="1" i="0" u="none" strike="noStrike">
                <a:solidFill>
                  <a:srgbClr val="333333"/>
                </a:solidFill>
                <a:effectLst/>
                <a:latin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ru-RU" sz="2000" dirty="0" err="1"/>
              <a:t>Стаття</a:t>
            </a:r>
            <a:r>
              <a:rPr lang="ru-RU" sz="2000" dirty="0"/>
              <a:t> 207. </a:t>
            </a:r>
            <a:r>
              <a:rPr lang="ru-RU" sz="2000" b="0" dirty="0" err="1"/>
              <a:t>Умови</a:t>
            </a:r>
            <a:r>
              <a:rPr lang="ru-RU" sz="2000" b="0" dirty="0"/>
              <a:t> </a:t>
            </a:r>
            <a:r>
              <a:rPr lang="ru-RU" sz="2000" b="0" dirty="0" err="1"/>
              <a:t>відшкодування</a:t>
            </a:r>
            <a:r>
              <a:rPr lang="ru-RU" sz="2000" b="0" dirty="0"/>
              <a:t> </a:t>
            </a:r>
            <a:r>
              <a:rPr lang="ru-RU" sz="2000" b="0" dirty="0" err="1"/>
              <a:t>втрат</a:t>
            </a:r>
            <a:r>
              <a:rPr lang="ru-RU" sz="2000" b="0" dirty="0"/>
              <a:t> </a:t>
            </a:r>
            <a:r>
              <a:rPr lang="ru-RU" sz="2000" b="0" dirty="0" err="1">
                <a:solidFill>
                  <a:schemeClr val="accent6">
                    <a:lumMod val="50000"/>
                  </a:schemeClr>
                </a:solidFill>
              </a:rPr>
              <a:t>лісогосподарського</a:t>
            </a:r>
            <a:r>
              <a:rPr lang="ru-RU" sz="2000" b="0" dirty="0"/>
              <a:t> </a:t>
            </a:r>
            <a:r>
              <a:rPr lang="ru-RU" sz="2000" b="0" dirty="0" err="1"/>
              <a:t>виробництва</a:t>
            </a:r>
            <a:endParaRPr lang="uk-UA" sz="2000" b="0" dirty="0"/>
          </a:p>
        </p:txBody>
      </p:sp>
      <p:sp>
        <p:nvSpPr>
          <p:cNvPr id="9" name="TextBox 8">
            <a:extLst>
              <a:ext uri="{FF2B5EF4-FFF2-40B4-BE49-F238E27FC236}">
                <a16:creationId xmlns:a16="http://schemas.microsoft.com/office/drawing/2014/main" id="{57AE6161-5FFD-C1D2-503C-B289051D87A0}"/>
              </a:ext>
            </a:extLst>
          </p:cNvPr>
          <p:cNvSpPr txBox="1"/>
          <p:nvPr/>
        </p:nvSpPr>
        <p:spPr>
          <a:xfrm>
            <a:off x="2382758" y="5006159"/>
            <a:ext cx="7705733" cy="707886"/>
          </a:xfrm>
          <a:prstGeom prst="rect">
            <a:avLst/>
          </a:prstGeom>
          <a:ln w="19050">
            <a:noFill/>
            <a:prstDash val="sysDot"/>
          </a:ln>
        </p:spPr>
        <p:txBody>
          <a:bodyPr vert="horz" lIns="91440" tIns="45720" rIns="91440" bIns="45720" rtlCol="0">
            <a:noAutofit/>
          </a:bodyPr>
          <a:lstStyle>
            <a:defPPr>
              <a:defRPr lang="uk-UA"/>
            </a:defPPr>
            <a:lvl1pPr indent="0" algn="ctr">
              <a:lnSpc>
                <a:spcPct val="90000"/>
              </a:lnSpc>
              <a:spcBef>
                <a:spcPts val="1000"/>
              </a:spcBef>
              <a:buFont typeface="Arial" panose="020B0604020202020204" pitchFamily="34" charset="0"/>
              <a:buNone/>
              <a:defRPr sz="2800" b="0" i="0" u="none" strike="noStrike">
                <a:solidFill>
                  <a:srgbClr val="333333"/>
                </a:solidFill>
                <a:effectLst/>
                <a:latin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uk-UA" sz="2000" b="1" dirty="0"/>
              <a:t>Стаття 208. </a:t>
            </a:r>
            <a:r>
              <a:rPr lang="uk-UA" sz="2000" dirty="0"/>
              <a:t>Звільнення від відшкодування втрат </a:t>
            </a:r>
            <a:r>
              <a:rPr lang="uk-UA" sz="2000" dirty="0">
                <a:solidFill>
                  <a:schemeClr val="accent6">
                    <a:lumMod val="50000"/>
                  </a:schemeClr>
                </a:solidFill>
              </a:rPr>
              <a:t>лісогосподарського</a:t>
            </a:r>
            <a:r>
              <a:rPr lang="uk-UA" sz="2000" dirty="0"/>
              <a:t> виробництва</a:t>
            </a:r>
          </a:p>
        </p:txBody>
      </p:sp>
      <p:sp>
        <p:nvSpPr>
          <p:cNvPr id="16" name="TextBox 15">
            <a:extLst>
              <a:ext uri="{FF2B5EF4-FFF2-40B4-BE49-F238E27FC236}">
                <a16:creationId xmlns:a16="http://schemas.microsoft.com/office/drawing/2014/main" id="{C3A7AE41-5226-C5F0-8055-B92A114020B8}"/>
              </a:ext>
            </a:extLst>
          </p:cNvPr>
          <p:cNvSpPr txBox="1"/>
          <p:nvPr/>
        </p:nvSpPr>
        <p:spPr>
          <a:xfrm>
            <a:off x="2382759" y="5642758"/>
            <a:ext cx="7416964" cy="707886"/>
          </a:xfrm>
          <a:prstGeom prst="rect">
            <a:avLst/>
          </a:prstGeom>
          <a:noFill/>
        </p:spPr>
        <p:txBody>
          <a:bodyPr wrap="square">
            <a:spAutoFit/>
          </a:bodyPr>
          <a:lstStyle/>
          <a:p>
            <a:r>
              <a:rPr lang="ru-RU" sz="2000" b="1" dirty="0" err="1">
                <a:solidFill>
                  <a:srgbClr val="333333"/>
                </a:solidFill>
                <a:latin typeface="Times New Roman" panose="02020603050405020304" pitchFamily="18" charset="0"/>
              </a:rPr>
              <a:t>Стаття</a:t>
            </a:r>
            <a:r>
              <a:rPr lang="ru-RU" sz="2000" b="1" dirty="0">
                <a:solidFill>
                  <a:srgbClr val="333333"/>
                </a:solidFill>
                <a:latin typeface="Times New Roman" panose="02020603050405020304" pitchFamily="18" charset="0"/>
              </a:rPr>
              <a:t> 209. </a:t>
            </a:r>
            <a:r>
              <a:rPr lang="ru-RU" sz="2000" dirty="0" err="1">
                <a:solidFill>
                  <a:srgbClr val="333333"/>
                </a:solidFill>
                <a:latin typeface="Times New Roman" panose="02020603050405020304" pitchFamily="18" charset="0"/>
              </a:rPr>
              <a:t>Використання</a:t>
            </a:r>
            <a:r>
              <a:rPr lang="ru-RU" sz="2000" dirty="0">
                <a:solidFill>
                  <a:srgbClr val="333333"/>
                </a:solidFill>
                <a:latin typeface="Times New Roman" panose="02020603050405020304" pitchFamily="18" charset="0"/>
              </a:rPr>
              <a:t> </a:t>
            </a:r>
            <a:r>
              <a:rPr lang="ru-RU" sz="2000" dirty="0" err="1">
                <a:solidFill>
                  <a:srgbClr val="333333"/>
                </a:solidFill>
                <a:latin typeface="Times New Roman" panose="02020603050405020304" pitchFamily="18" charset="0"/>
              </a:rPr>
              <a:t>коштів</a:t>
            </a:r>
            <a:r>
              <a:rPr lang="ru-RU" sz="2000" dirty="0">
                <a:solidFill>
                  <a:srgbClr val="333333"/>
                </a:solidFill>
                <a:latin typeface="Times New Roman" panose="02020603050405020304" pitchFamily="18" charset="0"/>
              </a:rPr>
              <a:t>, </a:t>
            </a:r>
            <a:r>
              <a:rPr lang="ru-RU" sz="2000" dirty="0" err="1">
                <a:solidFill>
                  <a:srgbClr val="333333"/>
                </a:solidFill>
                <a:latin typeface="Times New Roman" panose="02020603050405020304" pitchFamily="18" charset="0"/>
              </a:rPr>
              <a:t>які</a:t>
            </a:r>
            <a:r>
              <a:rPr lang="ru-RU" sz="2000" dirty="0">
                <a:solidFill>
                  <a:srgbClr val="333333"/>
                </a:solidFill>
                <a:latin typeface="Times New Roman" panose="02020603050405020304" pitchFamily="18" charset="0"/>
              </a:rPr>
              <a:t> </a:t>
            </a:r>
            <a:r>
              <a:rPr lang="ru-RU" sz="2000" dirty="0" err="1">
                <a:solidFill>
                  <a:srgbClr val="333333"/>
                </a:solidFill>
                <a:latin typeface="Times New Roman" panose="02020603050405020304" pitchFamily="18" charset="0"/>
              </a:rPr>
              <a:t>надходять</a:t>
            </a:r>
            <a:r>
              <a:rPr lang="ru-RU" sz="2000" dirty="0">
                <a:solidFill>
                  <a:srgbClr val="333333"/>
                </a:solidFill>
                <a:latin typeface="Times New Roman" panose="02020603050405020304" pitchFamily="18" charset="0"/>
              </a:rPr>
              <a:t> у порядку </a:t>
            </a:r>
            <a:r>
              <a:rPr lang="ru-RU" sz="2000" dirty="0" err="1">
                <a:solidFill>
                  <a:srgbClr val="333333"/>
                </a:solidFill>
                <a:latin typeface="Times New Roman" panose="02020603050405020304" pitchFamily="18" charset="0"/>
              </a:rPr>
              <a:t>відшкодування</a:t>
            </a:r>
            <a:r>
              <a:rPr lang="ru-RU" sz="2000" dirty="0">
                <a:solidFill>
                  <a:srgbClr val="333333"/>
                </a:solidFill>
                <a:latin typeface="Times New Roman" panose="02020603050405020304" pitchFamily="18" charset="0"/>
              </a:rPr>
              <a:t> </a:t>
            </a:r>
            <a:r>
              <a:rPr lang="ru-RU" sz="2000" dirty="0" err="1">
                <a:solidFill>
                  <a:srgbClr val="333333"/>
                </a:solidFill>
                <a:latin typeface="Times New Roman" panose="02020603050405020304" pitchFamily="18" charset="0"/>
              </a:rPr>
              <a:t>втрат</a:t>
            </a:r>
            <a:r>
              <a:rPr lang="ru-RU" sz="2000" dirty="0">
                <a:solidFill>
                  <a:srgbClr val="333333"/>
                </a:solidFill>
                <a:latin typeface="Times New Roman" panose="02020603050405020304" pitchFamily="18" charset="0"/>
              </a:rPr>
              <a:t> </a:t>
            </a:r>
            <a:r>
              <a:rPr lang="ru-RU" sz="2000" dirty="0" err="1">
                <a:solidFill>
                  <a:schemeClr val="accent6">
                    <a:lumMod val="50000"/>
                  </a:schemeClr>
                </a:solidFill>
                <a:latin typeface="Times New Roman" panose="02020603050405020304" pitchFamily="18" charset="0"/>
              </a:rPr>
              <a:t>лісогосподарського</a:t>
            </a:r>
            <a:r>
              <a:rPr lang="ru-RU" sz="2000" dirty="0">
                <a:solidFill>
                  <a:srgbClr val="333333"/>
                </a:solidFill>
                <a:latin typeface="Times New Roman" panose="02020603050405020304" pitchFamily="18" charset="0"/>
              </a:rPr>
              <a:t> </a:t>
            </a:r>
            <a:r>
              <a:rPr lang="ru-RU" sz="2000" dirty="0" err="1">
                <a:solidFill>
                  <a:srgbClr val="333333"/>
                </a:solidFill>
                <a:latin typeface="Times New Roman" panose="02020603050405020304" pitchFamily="18" charset="0"/>
              </a:rPr>
              <a:t>виробництва</a:t>
            </a:r>
            <a:endParaRPr lang="uk-UA" sz="2000" dirty="0">
              <a:solidFill>
                <a:srgbClr val="333333"/>
              </a:solidFill>
              <a:latin typeface="Times New Roman" panose="02020603050405020304" pitchFamily="18" charset="0"/>
            </a:endParaRPr>
          </a:p>
        </p:txBody>
      </p:sp>
      <p:sp>
        <p:nvSpPr>
          <p:cNvPr id="2" name="Объект 2">
            <a:extLst>
              <a:ext uri="{FF2B5EF4-FFF2-40B4-BE49-F238E27FC236}">
                <a16:creationId xmlns:a16="http://schemas.microsoft.com/office/drawing/2014/main" id="{95442B38-BB08-34C0-A412-9ECB8F8557A0}"/>
              </a:ext>
            </a:extLst>
          </p:cNvPr>
          <p:cNvSpPr txBox="1">
            <a:spLocks/>
          </p:cNvSpPr>
          <p:nvPr/>
        </p:nvSpPr>
        <p:spPr>
          <a:xfrm>
            <a:off x="234393" y="6150571"/>
            <a:ext cx="1778064" cy="507850"/>
          </a:xfrm>
          <a:prstGeom prst="rect">
            <a:avLst/>
          </a:prstGeom>
          <a:ln w="19050">
            <a:noFill/>
            <a:prstDash val="sysDot"/>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uk-UA" dirty="0">
                <a:solidFill>
                  <a:srgbClr val="7030A0"/>
                </a:solidFill>
                <a:latin typeface="Arial" panose="020B0604020202020204" pitchFamily="34" charset="0"/>
                <a:cs typeface="Arial" panose="020B0604020202020204" pitchFamily="34" charset="0"/>
              </a:rPr>
              <a:t>з 19.11.2022</a:t>
            </a:r>
          </a:p>
        </p:txBody>
      </p:sp>
      <p:grpSp>
        <p:nvGrpSpPr>
          <p:cNvPr id="10" name="Группа 9">
            <a:extLst>
              <a:ext uri="{FF2B5EF4-FFF2-40B4-BE49-F238E27FC236}">
                <a16:creationId xmlns:a16="http://schemas.microsoft.com/office/drawing/2014/main" id="{8C9C3848-1A38-C9B6-AE49-2EE29EC182BC}"/>
              </a:ext>
            </a:extLst>
          </p:cNvPr>
          <p:cNvGrpSpPr/>
          <p:nvPr/>
        </p:nvGrpSpPr>
        <p:grpSpPr>
          <a:xfrm>
            <a:off x="157316" y="-7665"/>
            <a:ext cx="11703891" cy="1749742"/>
            <a:chOff x="157316" y="-7665"/>
            <a:chExt cx="11703891" cy="1749742"/>
          </a:xfrm>
        </p:grpSpPr>
        <p:pic>
          <p:nvPicPr>
            <p:cNvPr id="15" name="Picture 7">
              <a:extLst>
                <a:ext uri="{FF2B5EF4-FFF2-40B4-BE49-F238E27FC236}">
                  <a16:creationId xmlns:a16="http://schemas.microsoft.com/office/drawing/2014/main" id="{93458644-1769-92DF-2F5D-E13AA893017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17" name="Рисунок 16">
              <a:extLst>
                <a:ext uri="{FF2B5EF4-FFF2-40B4-BE49-F238E27FC236}">
                  <a16:creationId xmlns:a16="http://schemas.microsoft.com/office/drawing/2014/main" id="{BD74EB9B-BD44-7E94-A7A0-EFCD7058E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18" name="Picture 36">
              <a:extLst>
                <a:ext uri="{FF2B5EF4-FFF2-40B4-BE49-F238E27FC236}">
                  <a16:creationId xmlns:a16="http://schemas.microsoft.com/office/drawing/2014/main" id="{80DB26FB-0A23-1710-A81B-C55FF87B0A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Tree>
    <p:extLst>
      <p:ext uri="{BB962C8B-B14F-4D97-AF65-F5344CB8AC3E}">
        <p14:creationId xmlns:p14="http://schemas.microsoft.com/office/powerpoint/2010/main" val="1370656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D0B99CAB-FB64-B831-A000-A0F7C579291B}"/>
              </a:ext>
            </a:extLst>
          </p:cNvPr>
          <p:cNvGrpSpPr/>
          <p:nvPr/>
        </p:nvGrpSpPr>
        <p:grpSpPr>
          <a:xfrm>
            <a:off x="157316" y="-7665"/>
            <a:ext cx="11703891" cy="1749742"/>
            <a:chOff x="157316" y="-7665"/>
            <a:chExt cx="11703891" cy="1749742"/>
          </a:xfrm>
        </p:grpSpPr>
        <p:pic>
          <p:nvPicPr>
            <p:cNvPr id="4" name="Picture 7">
              <a:extLst>
                <a:ext uri="{FF2B5EF4-FFF2-40B4-BE49-F238E27FC236}">
                  <a16:creationId xmlns:a16="http://schemas.microsoft.com/office/drawing/2014/main" id="{08031D5B-F811-A696-AE23-27B5B1EFE98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7316" y="149534"/>
              <a:ext cx="3710283" cy="1435345"/>
            </a:xfrm>
            <a:prstGeom prst="rect">
              <a:avLst/>
            </a:prstGeom>
          </p:spPr>
        </p:pic>
        <p:pic>
          <p:nvPicPr>
            <p:cNvPr id="5" name="Рисунок 4">
              <a:extLst>
                <a:ext uri="{FF2B5EF4-FFF2-40B4-BE49-F238E27FC236}">
                  <a16:creationId xmlns:a16="http://schemas.microsoft.com/office/drawing/2014/main" id="{48CDF3F5-4D24-5CB0-DDF1-0C9BAD81B8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2516" y="149534"/>
              <a:ext cx="2938691" cy="1467267"/>
            </a:xfrm>
            <a:prstGeom prst="rect">
              <a:avLst/>
            </a:prstGeom>
          </p:spPr>
        </p:pic>
        <p:pic>
          <p:nvPicPr>
            <p:cNvPr id="6" name="Picture 36">
              <a:extLst>
                <a:ext uri="{FF2B5EF4-FFF2-40B4-BE49-F238E27FC236}">
                  <a16:creationId xmlns:a16="http://schemas.microsoft.com/office/drawing/2014/main" id="{336E4C34-07F4-A192-E831-8CA0C71095A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46055" y="-7665"/>
              <a:ext cx="3498005" cy="1749742"/>
            </a:xfrm>
            <a:prstGeom prst="rect">
              <a:avLst/>
            </a:prstGeom>
          </p:spPr>
        </p:pic>
      </p:grpSp>
      <p:sp>
        <p:nvSpPr>
          <p:cNvPr id="3" name="Объект 2">
            <a:extLst>
              <a:ext uri="{FF2B5EF4-FFF2-40B4-BE49-F238E27FC236}">
                <a16:creationId xmlns:a16="http://schemas.microsoft.com/office/drawing/2014/main" id="{0DC41130-F0BD-52DE-67FF-3D7E882341AD}"/>
              </a:ext>
            </a:extLst>
          </p:cNvPr>
          <p:cNvSpPr>
            <a:spLocks noGrp="1"/>
          </p:cNvSpPr>
          <p:nvPr>
            <p:ph idx="1"/>
          </p:nvPr>
        </p:nvSpPr>
        <p:spPr>
          <a:xfrm>
            <a:off x="40641" y="1379555"/>
            <a:ext cx="12100559" cy="654787"/>
          </a:xfrm>
          <a:ln w="19050">
            <a:noFill/>
            <a:prstDash val="sysDot"/>
          </a:ln>
        </p:spPr>
        <p:txBody>
          <a:bodyPr/>
          <a:lstStyle/>
          <a:p>
            <a:pPr marL="0" indent="0" algn="ctr">
              <a:buNone/>
            </a:pPr>
            <a:r>
              <a:rPr lang="uk-UA" b="1" i="0" dirty="0">
                <a:solidFill>
                  <a:srgbClr val="002E6C"/>
                </a:solidFill>
                <a:effectLst/>
                <a:latin typeface="Arial" panose="020B0604020202020204" pitchFamily="34" charset="0"/>
                <a:cs typeface="Arial" panose="020B0604020202020204" pitchFamily="34" charset="0"/>
              </a:rPr>
              <a:t>Обсяг земель</a:t>
            </a:r>
            <a:endParaRPr lang="uk-UA" dirty="0">
              <a:solidFill>
                <a:srgbClr val="002E6C"/>
              </a:solidFill>
              <a:latin typeface="Arial" panose="020B0604020202020204" pitchFamily="34" charset="0"/>
              <a:cs typeface="Arial" panose="020B0604020202020204" pitchFamily="34" charset="0"/>
            </a:endParaRPr>
          </a:p>
        </p:txBody>
      </p:sp>
      <p:pic>
        <p:nvPicPr>
          <p:cNvPr id="1026" name="Picture 2" descr="brown field under blue sky during daytime">
            <a:extLst>
              <a:ext uri="{FF2B5EF4-FFF2-40B4-BE49-F238E27FC236}">
                <a16:creationId xmlns:a16="http://schemas.microsoft.com/office/drawing/2014/main" id="{B3210258-3670-B811-7B36-A757ADAFEE4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3276"/>
          <a:stretch/>
        </p:blipFill>
        <p:spPr bwMode="auto">
          <a:xfrm>
            <a:off x="40641" y="2100524"/>
            <a:ext cx="6007221" cy="39748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brown dirt road between green grass and trees during daytime">
            <a:extLst>
              <a:ext uri="{FF2B5EF4-FFF2-40B4-BE49-F238E27FC236}">
                <a16:creationId xmlns:a16="http://schemas.microsoft.com/office/drawing/2014/main" id="{C3009CC8-BEF6-8B5F-A92D-3A1654A41D8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181919" y="2100523"/>
            <a:ext cx="5959281" cy="39748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Объект 2">
            <a:extLst>
              <a:ext uri="{FF2B5EF4-FFF2-40B4-BE49-F238E27FC236}">
                <a16:creationId xmlns:a16="http://schemas.microsoft.com/office/drawing/2014/main" id="{07652D4C-91B7-BE16-856F-C346C664DAEA}"/>
              </a:ext>
            </a:extLst>
          </p:cNvPr>
          <p:cNvSpPr txBox="1">
            <a:spLocks/>
          </p:cNvSpPr>
          <p:nvPr/>
        </p:nvSpPr>
        <p:spPr>
          <a:xfrm>
            <a:off x="40641" y="6200617"/>
            <a:ext cx="6007221" cy="507850"/>
          </a:xfrm>
          <a:prstGeom prst="rect">
            <a:avLst/>
          </a:prstGeom>
          <a:ln w="19050">
            <a:noFill/>
            <a:prstDash val="sysDo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002E6C"/>
                </a:solidFill>
                <a:latin typeface="Arial" panose="020B0604020202020204" pitchFamily="34" charset="0"/>
                <a:cs typeface="Arial" panose="020B0604020202020204" pitchFamily="34" charset="0"/>
              </a:rPr>
              <a:t>41 </a:t>
            </a:r>
            <a:r>
              <a:rPr lang="ru-RU" b="1" dirty="0">
                <a:solidFill>
                  <a:srgbClr val="002E6C"/>
                </a:solidFill>
                <a:latin typeface="Arial" panose="020B0604020202020204" pitchFamily="34" charset="0"/>
                <a:cs typeface="Arial" panose="020B0604020202020204" pitchFamily="34" charset="0"/>
              </a:rPr>
              <a:t>млн. га (≈70%)</a:t>
            </a:r>
            <a:endParaRPr lang="uk-UA" dirty="0">
              <a:solidFill>
                <a:srgbClr val="002E6C"/>
              </a:solidFill>
              <a:latin typeface="Arial" panose="020B0604020202020204" pitchFamily="34" charset="0"/>
              <a:cs typeface="Arial" panose="020B0604020202020204" pitchFamily="34" charset="0"/>
            </a:endParaRPr>
          </a:p>
        </p:txBody>
      </p:sp>
      <p:sp>
        <p:nvSpPr>
          <p:cNvPr id="9" name="Объект 2">
            <a:extLst>
              <a:ext uri="{FF2B5EF4-FFF2-40B4-BE49-F238E27FC236}">
                <a16:creationId xmlns:a16="http://schemas.microsoft.com/office/drawing/2014/main" id="{25C9CD17-F173-AEFF-85D5-CDC207D19B52}"/>
              </a:ext>
            </a:extLst>
          </p:cNvPr>
          <p:cNvSpPr txBox="1">
            <a:spLocks/>
          </p:cNvSpPr>
          <p:nvPr/>
        </p:nvSpPr>
        <p:spPr>
          <a:xfrm>
            <a:off x="6184779" y="6200617"/>
            <a:ext cx="6007221" cy="507850"/>
          </a:xfrm>
          <a:prstGeom prst="rect">
            <a:avLst/>
          </a:prstGeom>
          <a:ln w="19050">
            <a:noFill/>
            <a:prstDash val="sysDo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uk-UA" b="1" dirty="0">
                <a:solidFill>
                  <a:srgbClr val="002E6C"/>
                </a:solidFill>
                <a:latin typeface="Arial" panose="020B0604020202020204" pitchFamily="34" charset="0"/>
                <a:cs typeface="Arial" panose="020B0604020202020204" pitchFamily="34" charset="0"/>
              </a:rPr>
              <a:t>10 млн. га (</a:t>
            </a:r>
            <a:r>
              <a:rPr lang="ru-RU" b="1" dirty="0">
                <a:solidFill>
                  <a:srgbClr val="002E6C"/>
                </a:solidFill>
                <a:latin typeface="Arial" panose="020B0604020202020204" pitchFamily="34" charset="0"/>
                <a:cs typeface="Arial" panose="020B0604020202020204" pitchFamily="34" charset="0"/>
              </a:rPr>
              <a:t>≈ </a:t>
            </a:r>
            <a:r>
              <a:rPr lang="uk-UA" b="1" dirty="0">
                <a:solidFill>
                  <a:srgbClr val="002E6C"/>
                </a:solidFill>
                <a:latin typeface="Arial" panose="020B0604020202020204" pitchFamily="34" charset="0"/>
                <a:cs typeface="Arial" panose="020B0604020202020204" pitchFamily="34" charset="0"/>
              </a:rPr>
              <a:t>17%)</a:t>
            </a:r>
            <a:endParaRPr lang="uk-UA" dirty="0">
              <a:solidFill>
                <a:srgbClr val="002E6C"/>
              </a:solidFill>
              <a:latin typeface="Arial" panose="020B0604020202020204" pitchFamily="34" charset="0"/>
              <a:cs typeface="Arial" panose="020B0604020202020204" pitchFamily="34" charset="0"/>
            </a:endParaRPr>
          </a:p>
        </p:txBody>
      </p:sp>
      <p:sp>
        <p:nvSpPr>
          <p:cNvPr id="7" name="Знак умножения 6">
            <a:extLst>
              <a:ext uri="{FF2B5EF4-FFF2-40B4-BE49-F238E27FC236}">
                <a16:creationId xmlns:a16="http://schemas.microsoft.com/office/drawing/2014/main" id="{3F26067B-BD4B-411C-9F28-F8CEB2F77619}"/>
              </a:ext>
            </a:extLst>
          </p:cNvPr>
          <p:cNvSpPr/>
          <p:nvPr/>
        </p:nvSpPr>
        <p:spPr>
          <a:xfrm>
            <a:off x="482963" y="2424621"/>
            <a:ext cx="5122575" cy="3385717"/>
          </a:xfrm>
          <a:prstGeom prst="mathMultiply">
            <a:avLst>
              <a:gd name="adj1" fmla="val 1102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472123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par>
                                <p:cTn id="8" presetID="22" presetClass="entr" presetSubtype="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up)">
                                      <p:cBhvr>
                                        <p:cTn id="10" dur="500"/>
                                        <p:tgtEl>
                                          <p:spTgt spid="1028"/>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9">
                                            <p:bg/>
                                          </p:spTgt>
                                        </p:tgtEl>
                                        <p:attrNameLst>
                                          <p:attrName>style.visibility</p:attrName>
                                        </p:attrNameLst>
                                      </p:cBhvr>
                                      <p:to>
                                        <p:strVal val="visible"/>
                                      </p:to>
                                    </p:set>
                                    <p:animEffect transition="in" filter="wipe(up)">
                                      <p:cBhvr>
                                        <p:cTn id="14" dur="500"/>
                                        <p:tgtEl>
                                          <p:spTgt spid="9">
                                            <p:bg/>
                                          </p:spTgt>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up)">
                                      <p:cBhvr>
                                        <p:cTn id="18" dur="500"/>
                                        <p:tgtEl>
                                          <p:spTgt spid="9">
                                            <p:txEl>
                                              <p:pRg st="0" end="0"/>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
                                            <p:bg/>
                                          </p:spTgt>
                                        </p:tgtEl>
                                        <p:attrNameLst>
                                          <p:attrName>style.visibility</p:attrName>
                                        </p:attrNameLst>
                                      </p:cBhvr>
                                      <p:to>
                                        <p:strVal val="visible"/>
                                      </p:to>
                                    </p:set>
                                    <p:animEffect transition="in" filter="wipe(up)">
                                      <p:cBhvr>
                                        <p:cTn id="21" dur="500"/>
                                        <p:tgtEl>
                                          <p:spTgt spid="8">
                                            <p:bg/>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up)">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out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026"/>
                                        </p:tgtEl>
                                      </p:cBhvr>
                                    </p:animEffect>
                                    <p:set>
                                      <p:cBhvr>
                                        <p:cTn id="34" dur="1" fill="hold">
                                          <p:stCondLst>
                                            <p:cond delay="499"/>
                                          </p:stCondLst>
                                        </p:cTn>
                                        <p:tgtEl>
                                          <p:spTgt spid="1026"/>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8">
                                            <p:txEl>
                                              <p:pRg st="0" end="0"/>
                                            </p:txEl>
                                          </p:spTgt>
                                        </p:tgtEl>
                                      </p:cBhvr>
                                    </p:animEffect>
                                    <p:set>
                                      <p:cBhvr>
                                        <p:cTn id="37" dur="1" fill="hold">
                                          <p:stCondLst>
                                            <p:cond delay="499"/>
                                          </p:stCondLst>
                                        </p:cTn>
                                        <p:tgtEl>
                                          <p:spTgt spid="8">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8">
                                            <p:bg/>
                                          </p:spTgt>
                                        </p:tgtEl>
                                      </p:cBhvr>
                                    </p:animEffect>
                                    <p:set>
                                      <p:cBhvr>
                                        <p:cTn id="40" dur="1" fill="hold">
                                          <p:stCondLst>
                                            <p:cond delay="499"/>
                                          </p:stCondLst>
                                        </p:cTn>
                                        <p:tgtEl>
                                          <p:spTgt spid="8">
                                            <p:bg/>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childTnLst>
                          </p:cTn>
                        </p:par>
                        <p:par>
                          <p:cTn id="44" fill="hold">
                            <p:stCondLst>
                              <p:cond delay="500"/>
                            </p:stCondLst>
                            <p:childTnLst>
                              <p:par>
                                <p:cTn id="45" presetID="35" presetClass="path" presetSubtype="0" accel="50000" decel="50000" fill="hold" nodeType="afterEffect">
                                  <p:stCondLst>
                                    <p:cond delay="0"/>
                                  </p:stCondLst>
                                  <p:childTnLst>
                                    <p:animMotion origin="layout" path="M 0 0 L -0.25 0 E" pathEditMode="relative" ptsTypes="">
                                      <p:cBhvr>
                                        <p:cTn id="46" dur="2000" fill="hold"/>
                                        <p:tgtEl>
                                          <p:spTgt spid="1028"/>
                                        </p:tgtEl>
                                        <p:attrNameLst>
                                          <p:attrName>ppt_x</p:attrName>
                                          <p:attrName>ppt_y</p:attrName>
                                        </p:attrNameLst>
                                      </p:cBhvr>
                                    </p:animMotion>
                                  </p:childTnLst>
                                </p:cTn>
                              </p:par>
                              <p:par>
                                <p:cTn id="47" presetID="35" presetClass="path" presetSubtype="0" accel="50000" decel="50000" fill="hold" grpId="1" nodeType="withEffect">
                                  <p:stCondLst>
                                    <p:cond delay="0"/>
                                  </p:stCondLst>
                                  <p:childTnLst>
                                    <p:animMotion origin="layout" path="M 0 0 L -0.25 0 E" pathEditMode="relative" ptsTypes="">
                                      <p:cBhvr>
                                        <p:cTn id="48" dur="2000" fill="hold"/>
                                        <p:tgtEl>
                                          <p:spTgt spid="9">
                                            <p:bg/>
                                          </p:spTgt>
                                        </p:tgtEl>
                                        <p:attrNameLst>
                                          <p:attrName>ppt_x</p:attrName>
                                          <p:attrName>ppt_y</p:attrName>
                                        </p:attrNameLst>
                                      </p:cBhvr>
                                    </p:animMotion>
                                  </p:childTnLst>
                                </p:cTn>
                              </p:par>
                              <p:par>
                                <p:cTn id="49" presetID="35" presetClass="path" presetSubtype="0" accel="50000" decel="50000" fill="hold" grpId="1" nodeType="withEffect">
                                  <p:stCondLst>
                                    <p:cond delay="0"/>
                                  </p:stCondLst>
                                  <p:childTnLst>
                                    <p:animMotion origin="layout" path="M 0 0 L -0.25 0 E" pathEditMode="relative" ptsTypes="">
                                      <p:cBhvr>
                                        <p:cTn id="50" dur="2000" fill="hold"/>
                                        <p:tgtEl>
                                          <p:spTgt spid="9">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8" grpId="1" build="allAtOnce" animBg="1"/>
      <p:bldP spid="9" grpId="0" build="p" animBg="1"/>
      <p:bldP spid="9" grpId="1" build="allAtOnce" animBg="1"/>
      <p:bldP spid="7" grpId="0" animBg="1"/>
      <p:bldP spid="7" grpId="1"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3917</TotalTime>
  <Words>4544</Words>
  <Application>Microsoft Office PowerPoint</Application>
  <PresentationFormat>Widescreen</PresentationFormat>
  <Paragraphs>502</Paragraphs>
  <Slides>62</Slides>
  <Notes>16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62</vt:i4>
      </vt:variant>
    </vt:vector>
  </HeadingPairs>
  <TitlesOfParts>
    <vt:vector size="75" baseType="lpstr">
      <vt:lpstr>Arial</vt:lpstr>
      <vt:lpstr>Calibri</vt:lpstr>
      <vt:lpstr>Calibri Light</vt:lpstr>
      <vt:lpstr>Courier New</vt:lpstr>
      <vt:lpstr>Monserat</vt:lpstr>
      <vt:lpstr>Montserrat</vt:lpstr>
      <vt:lpstr>Montserrat Medium</vt:lpstr>
      <vt:lpstr>Open Sans</vt:lpstr>
      <vt:lpstr>Open Sans SemiBold</vt:lpstr>
      <vt:lpstr>Times New Roman</vt:lpstr>
      <vt:lpstr>Wingdings</vt:lpstr>
      <vt:lpstr>Тема Office</vt:lpstr>
      <vt:lpstr>1_Тема Office</vt:lpstr>
      <vt:lpstr>Ключові новели Закону України № 2698-ІХ від 19.10.2022 р.   «Про внесення змін до деяких законодавчих актів України щодо відновлення системи оформлення прав оренди земельних ділянок сільськогосподарського призначення та удосконалення законодавства щодо охорони земель»  та практика їх застосування</vt:lpstr>
      <vt:lpstr>         Зустріч/тренінг відбувається у рамках Програми «Децентралізація приносить кращі результати та ефективність» (DOBRE), що виконується міжнародною організацією Глобал Ком’юнітіз (Global Communities) та фінансується Агентством США з міжнародного розвитку (USAID).   </vt:lpstr>
      <vt:lpstr>PowerPoint Presentation</vt:lpstr>
      <vt:lpstr>PowerPoint Presentation</vt:lpstr>
      <vt:lpstr>PowerPoint Presentation</vt:lpstr>
      <vt:lpstr>Законом України № 2698-ІХ від 19.10.2022:   1.Скасовано відшкодування втрат сільськогосподарського виробництва!</vt:lpstr>
      <vt:lpstr>PowerPoint Presentation</vt:lpstr>
      <vt:lpstr>PowerPoint Presentation</vt:lpstr>
      <vt:lpstr>PowerPoint Presentation</vt:lpstr>
      <vt:lpstr>PowerPoint Presentation</vt:lpstr>
      <vt:lpstr>PowerPoint Presentation</vt:lpstr>
      <vt:lpstr>PowerPoint Presentation</vt:lpstr>
      <vt:lpstr>Законом України № 2698-ІХ від 19.10.2022:   2. Додано об’єкти при будівниці яких юридичні та фізичні особи звільняються від відшкодування втрат лісогосподарського виробництва та визначено часові обмеження у випадках повторної зміни цільового призначення таких ділянок </vt:lpstr>
      <vt:lpstr>Звільнення від відшкодування втрат лісогосподарського виробництва   з 19.11.2022 також застосовується для:</vt:lpstr>
      <vt:lpstr>Об’єкти звільненні від відшкодування втрат  лісогосподарського виробництва </vt:lpstr>
      <vt:lpstr>Особливості звільнення від відшкодування втрат</vt:lpstr>
      <vt:lpstr>Законом України № 2698-ІХ від 19.10.2022 р.   3. Визначено шляхи трансформації права постійного користування для осіб, які відповідно до Земельного кодексу України не можуть бути суб'єктами такого права.   </vt:lpstr>
      <vt:lpstr>Суб'єкти права постійного користування</vt:lpstr>
      <vt:lpstr>Викуп  - права постійного користування </vt:lpstr>
      <vt:lpstr>Процедура купівлі та умови</vt:lpstr>
      <vt:lpstr>Особливості купівлі права постійного користування</vt:lpstr>
      <vt:lpstr>Шляхи трансформації права постійного користування </vt:lpstr>
      <vt:lpstr>Законом України № 2698-ІХ від 19.10.2022:</vt:lpstr>
      <vt:lpstr>PowerPoint Presentation</vt:lpstr>
      <vt:lpstr>PowerPoint Presentation</vt:lpstr>
      <vt:lpstr>PowerPoint Presentation</vt:lpstr>
      <vt:lpstr>PowerPoint Presentation</vt:lpstr>
      <vt:lpstr>PowerPoint Presentation</vt:lpstr>
      <vt:lpstr>Відновлення процедури проведення земельних аукціонів щодо земель сільськогосподарського призначення</vt:lpstr>
      <vt:lpstr>Відновлення процедури проведення земельних аукціонів щодо земель сільськогосподарського призначення</vt:lpstr>
      <vt:lpstr>Основні питання та резюме</vt:lpstr>
      <vt:lpstr>Процедура проведення земельних аукціонів</vt:lpstr>
      <vt:lpstr>Процедура проведення земельних аукціонів</vt:lpstr>
      <vt:lpstr>Процедура проведення земельних аукціонів</vt:lpstr>
      <vt:lpstr>Процедура проведення земельних аукціонів</vt:lpstr>
      <vt:lpstr>Процедура проведення земельних аукціонів</vt:lpstr>
      <vt:lpstr>PowerPoint Presentation</vt:lpstr>
      <vt:lpstr>PowerPoint Presentation</vt:lpstr>
      <vt:lpstr>Відновлення процедури приватизації земельних ділянок</vt:lpstr>
      <vt:lpstr>Орієнтовний перелік документів що посвідчують права для безоплатної приватизації </vt:lpstr>
      <vt:lpstr>Період дії заборони щодо: - проведення земельних торгів  - формування земельних ділянок сільськогосподарського призначення - безоплатної  приватизації </vt:lpstr>
      <vt:lpstr>PowerPoint Presentation</vt:lpstr>
      <vt:lpstr>Внесення відомостей щодо охорони земель і ґрунтів та обмежень до Державного земельного кадастру</vt:lpstr>
      <vt:lpstr>Документація із землеустрою  у галузі охорони земель </vt:lpstr>
      <vt:lpstr>Розширені повноваження Держгеокадастру  у сфері державного контролю за використанням та охороною земель</vt:lpstr>
      <vt:lpstr>Повноваження ОМС у сфері державного контролю за використанням та охороною земель</vt:lpstr>
      <vt:lpstr>PowerPoint Presentation</vt:lpstr>
      <vt:lpstr>Державний картографо-геодезичного фонд України</vt:lpstr>
      <vt:lpstr>Державний картографо-геодезичного фонд України  </vt:lpstr>
      <vt:lpstr>Місце державного картографо-геодезичного фонду України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Повноваження ведення  Державного  картографо-геодезичного фонду України </vt:lpstr>
      <vt:lpstr>А топографічні роботи для землеустрою?</vt:lpstr>
      <vt:lpstr>PowerPoint Presentation</vt:lpstr>
      <vt:lpstr>Спеціальний дозвіл скасовано</vt:lpstr>
      <vt:lpstr>Дякую за увагу!</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Ключові новели Закону України № 2698-ІХ від 19.10.2022 р.  «Про внесення змін до деяких законодавчих актів України щодо відновлення системи оформлення прав оренди земельних ділянок сільськогосподарського призначення та удосконалення законодавства щодо охорони земель»  та практика їх застосування</dc:title>
  <dc:creator>Автор</dc:creator>
  <cp:lastModifiedBy>Olga Shubina</cp:lastModifiedBy>
  <cp:revision>30</cp:revision>
  <dcterms:created xsi:type="dcterms:W3CDTF">2022-11-28T13:01:12Z</dcterms:created>
  <dcterms:modified xsi:type="dcterms:W3CDTF">2022-12-12T09:11:59Z</dcterms:modified>
</cp:coreProperties>
</file>