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Lst>
  <p:notesMasterIdLst>
    <p:notesMasterId r:id="rId42"/>
  </p:notesMasterIdLst>
  <p:sldIdLst>
    <p:sldId id="1188" r:id="rId2"/>
    <p:sldId id="438" r:id="rId3"/>
    <p:sldId id="1184" r:id="rId4"/>
    <p:sldId id="1128" r:id="rId5"/>
    <p:sldId id="1129" r:id="rId6"/>
    <p:sldId id="1185" r:id="rId7"/>
    <p:sldId id="1147" r:id="rId8"/>
    <p:sldId id="1186" r:id="rId9"/>
    <p:sldId id="1165" r:id="rId10"/>
    <p:sldId id="1131" r:id="rId11"/>
    <p:sldId id="1132" r:id="rId12"/>
    <p:sldId id="1133" r:id="rId13"/>
    <p:sldId id="1134" r:id="rId14"/>
    <p:sldId id="1135" r:id="rId15"/>
    <p:sldId id="1136" r:id="rId16"/>
    <p:sldId id="1137" r:id="rId17"/>
    <p:sldId id="1138" r:id="rId18"/>
    <p:sldId id="1139" r:id="rId19"/>
    <p:sldId id="1140" r:id="rId20"/>
    <p:sldId id="1141" r:id="rId21"/>
    <p:sldId id="1173" r:id="rId22"/>
    <p:sldId id="1149" r:id="rId23"/>
    <p:sldId id="1148" r:id="rId24"/>
    <p:sldId id="1150" r:id="rId25"/>
    <p:sldId id="1152" r:id="rId26"/>
    <p:sldId id="1153" r:id="rId27"/>
    <p:sldId id="1174" r:id="rId28"/>
    <p:sldId id="1176" r:id="rId29"/>
    <p:sldId id="1175" r:id="rId30"/>
    <p:sldId id="1177" r:id="rId31"/>
    <p:sldId id="1151" r:id="rId32"/>
    <p:sldId id="1166" r:id="rId33"/>
    <p:sldId id="1182" r:id="rId34"/>
    <p:sldId id="1167" r:id="rId35"/>
    <p:sldId id="1168" r:id="rId36"/>
    <p:sldId id="1169" r:id="rId37"/>
    <p:sldId id="1171" r:id="rId38"/>
    <p:sldId id="1170" r:id="rId39"/>
    <p:sldId id="1161" r:id="rId40"/>
    <p:sldId id="1189" r:id="rId41"/>
  </p:sldIdLst>
  <p:sldSz cx="12192000" cy="6858000"/>
  <p:notesSz cx="6877050" cy="100028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E0EAE7"/>
    <a:srgbClr val="A7A3FF"/>
    <a:srgbClr val="0033CC"/>
    <a:srgbClr val="FABE00"/>
    <a:srgbClr val="EEEC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906D91-2798-4348-8698-CF136DC38123}" v="1" dt="2022-12-14T08:28:01.4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9" autoAdjust="0"/>
    <p:restoredTop sz="84542" autoAdjust="0"/>
  </p:normalViewPr>
  <p:slideViewPr>
    <p:cSldViewPr snapToGrid="0">
      <p:cViewPr varScale="1">
        <p:scale>
          <a:sx n="82" d="100"/>
          <a:sy n="82" d="100"/>
        </p:scale>
        <p:origin x="490" y="72"/>
      </p:cViewPr>
      <p:guideLst>
        <p:guide orient="horz" pos="2160"/>
        <p:guide pos="3840"/>
      </p:guideLst>
    </p:cSldViewPr>
  </p:slideViewPr>
  <p:outlineViewPr>
    <p:cViewPr>
      <p:scale>
        <a:sx n="33" d="100"/>
        <a:sy n="33" d="100"/>
      </p:scale>
      <p:origin x="0" y="-321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ga Shubina" userId="95db3ad8-9cc4-4761-8d14-fc8da5292078" providerId="ADAL" clId="{A6906D91-2798-4348-8698-CF136DC38123}"/>
    <pc:docChg chg="addSld modSld">
      <pc:chgData name="Olga Shubina" userId="95db3ad8-9cc4-4761-8d14-fc8da5292078" providerId="ADAL" clId="{A6906D91-2798-4348-8698-CF136DC38123}" dt="2022-12-14T08:28:01.481" v="0"/>
      <pc:docMkLst>
        <pc:docMk/>
      </pc:docMkLst>
      <pc:sldChg chg="add">
        <pc:chgData name="Olga Shubina" userId="95db3ad8-9cc4-4761-8d14-fc8da5292078" providerId="ADAL" clId="{A6906D91-2798-4348-8698-CF136DC38123}" dt="2022-12-14T08:28:01.481" v="0"/>
        <pc:sldMkLst>
          <pc:docMk/>
          <pc:sldMk cId="1314203413" sldId="43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80055" cy="501879"/>
          </a:xfrm>
          <a:prstGeom prst="rect">
            <a:avLst/>
          </a:prstGeom>
        </p:spPr>
        <p:txBody>
          <a:bodyPr vert="horz" lIns="96451" tIns="48225" rIns="96451" bIns="48225" rtlCol="0"/>
          <a:lstStyle>
            <a:lvl1pPr algn="l">
              <a:defRPr sz="1300"/>
            </a:lvl1pPr>
          </a:lstStyle>
          <a:p>
            <a:endParaRPr lang="uk-UA"/>
          </a:p>
        </p:txBody>
      </p:sp>
      <p:sp>
        <p:nvSpPr>
          <p:cNvPr id="3" name="Місце для дати 2"/>
          <p:cNvSpPr>
            <a:spLocks noGrp="1"/>
          </p:cNvSpPr>
          <p:nvPr>
            <p:ph type="dt" idx="1"/>
          </p:nvPr>
        </p:nvSpPr>
        <p:spPr>
          <a:xfrm>
            <a:off x="3895404" y="0"/>
            <a:ext cx="2980055" cy="501879"/>
          </a:xfrm>
          <a:prstGeom prst="rect">
            <a:avLst/>
          </a:prstGeom>
        </p:spPr>
        <p:txBody>
          <a:bodyPr vert="horz" lIns="96451" tIns="48225" rIns="96451" bIns="48225" rtlCol="0"/>
          <a:lstStyle>
            <a:lvl1pPr algn="r">
              <a:defRPr sz="1300"/>
            </a:lvl1pPr>
          </a:lstStyle>
          <a:p>
            <a:fld id="{4C54DD05-C8DE-4FB1-9776-7E72D326D10B}" type="datetimeFigureOut">
              <a:rPr lang="uk-UA" smtClean="0"/>
              <a:t>14.12.2022</a:t>
            </a:fld>
            <a:endParaRPr lang="uk-UA"/>
          </a:p>
        </p:txBody>
      </p:sp>
      <p:sp>
        <p:nvSpPr>
          <p:cNvPr id="4" name="Місце для зображення 3"/>
          <p:cNvSpPr>
            <a:spLocks noGrp="1" noRot="1" noChangeAspect="1"/>
          </p:cNvSpPr>
          <p:nvPr>
            <p:ph type="sldImg" idx="2"/>
          </p:nvPr>
        </p:nvSpPr>
        <p:spPr>
          <a:xfrm>
            <a:off x="439738" y="1250950"/>
            <a:ext cx="5997575" cy="3375025"/>
          </a:xfrm>
          <a:prstGeom prst="rect">
            <a:avLst/>
          </a:prstGeom>
          <a:noFill/>
          <a:ln w="12700">
            <a:solidFill>
              <a:prstClr val="black"/>
            </a:solidFill>
          </a:ln>
        </p:spPr>
        <p:txBody>
          <a:bodyPr vert="horz" lIns="96451" tIns="48225" rIns="96451" bIns="48225" rtlCol="0" anchor="ctr"/>
          <a:lstStyle/>
          <a:p>
            <a:endParaRPr lang="uk-UA"/>
          </a:p>
        </p:txBody>
      </p:sp>
      <p:sp>
        <p:nvSpPr>
          <p:cNvPr id="5" name="Місце для нотаток 4"/>
          <p:cNvSpPr>
            <a:spLocks noGrp="1"/>
          </p:cNvSpPr>
          <p:nvPr>
            <p:ph type="body" sz="quarter" idx="3"/>
          </p:nvPr>
        </p:nvSpPr>
        <p:spPr>
          <a:xfrm>
            <a:off x="687705" y="4813866"/>
            <a:ext cx="5501640" cy="3938617"/>
          </a:xfrm>
          <a:prstGeom prst="rect">
            <a:avLst/>
          </a:prstGeom>
        </p:spPr>
        <p:txBody>
          <a:bodyPr vert="horz" lIns="96451" tIns="48225" rIns="96451" bIns="48225"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9500961"/>
            <a:ext cx="2980055" cy="501878"/>
          </a:xfrm>
          <a:prstGeom prst="rect">
            <a:avLst/>
          </a:prstGeom>
        </p:spPr>
        <p:txBody>
          <a:bodyPr vert="horz" lIns="96451" tIns="48225" rIns="96451" bIns="48225" rtlCol="0" anchor="b"/>
          <a:lstStyle>
            <a:lvl1pPr algn="l">
              <a:defRPr sz="1300"/>
            </a:lvl1pPr>
          </a:lstStyle>
          <a:p>
            <a:endParaRPr lang="uk-UA"/>
          </a:p>
        </p:txBody>
      </p:sp>
      <p:sp>
        <p:nvSpPr>
          <p:cNvPr id="7" name="Місце для номера слайда 6"/>
          <p:cNvSpPr>
            <a:spLocks noGrp="1"/>
          </p:cNvSpPr>
          <p:nvPr>
            <p:ph type="sldNum" sz="quarter" idx="5"/>
          </p:nvPr>
        </p:nvSpPr>
        <p:spPr>
          <a:xfrm>
            <a:off x="3895404" y="9500961"/>
            <a:ext cx="2980055" cy="501878"/>
          </a:xfrm>
          <a:prstGeom prst="rect">
            <a:avLst/>
          </a:prstGeom>
        </p:spPr>
        <p:txBody>
          <a:bodyPr vert="horz" lIns="96451" tIns="48225" rIns="96451" bIns="48225" rtlCol="0" anchor="b"/>
          <a:lstStyle>
            <a:lvl1pPr algn="r">
              <a:defRPr sz="1300"/>
            </a:lvl1pPr>
          </a:lstStyle>
          <a:p>
            <a:fld id="{F903500C-2F6D-417C-B9B2-A58AEDF1A0D3}" type="slidenum">
              <a:rPr lang="uk-UA" smtClean="0"/>
              <a:t>‹#›</a:t>
            </a:fld>
            <a:endParaRPr lang="uk-UA"/>
          </a:p>
        </p:txBody>
      </p:sp>
    </p:spTree>
    <p:extLst>
      <p:ext uri="{BB962C8B-B14F-4D97-AF65-F5344CB8AC3E}">
        <p14:creationId xmlns:p14="http://schemas.microsoft.com/office/powerpoint/2010/main" val="605715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122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11</a:t>
            </a:fld>
            <a:endParaRPr lang="en-US"/>
          </a:p>
        </p:txBody>
      </p:sp>
    </p:spTree>
    <p:extLst>
      <p:ext uri="{BB962C8B-B14F-4D97-AF65-F5344CB8AC3E}">
        <p14:creationId xmlns:p14="http://schemas.microsoft.com/office/powerpoint/2010/main" val="1436514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12</a:t>
            </a:fld>
            <a:endParaRPr lang="en-US"/>
          </a:p>
        </p:txBody>
      </p:sp>
    </p:spTree>
    <p:extLst>
      <p:ext uri="{BB962C8B-B14F-4D97-AF65-F5344CB8AC3E}">
        <p14:creationId xmlns:p14="http://schemas.microsoft.com/office/powerpoint/2010/main" val="2459150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13</a:t>
            </a:fld>
            <a:endParaRPr lang="en-US"/>
          </a:p>
        </p:txBody>
      </p:sp>
    </p:spTree>
    <p:extLst>
      <p:ext uri="{BB962C8B-B14F-4D97-AF65-F5344CB8AC3E}">
        <p14:creationId xmlns:p14="http://schemas.microsoft.com/office/powerpoint/2010/main" val="2344888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15</a:t>
            </a:fld>
            <a:endParaRPr lang="en-US"/>
          </a:p>
        </p:txBody>
      </p:sp>
    </p:spTree>
    <p:extLst>
      <p:ext uri="{BB962C8B-B14F-4D97-AF65-F5344CB8AC3E}">
        <p14:creationId xmlns:p14="http://schemas.microsoft.com/office/powerpoint/2010/main" val="2172377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16</a:t>
            </a:fld>
            <a:endParaRPr lang="en-US"/>
          </a:p>
        </p:txBody>
      </p:sp>
    </p:spTree>
    <p:extLst>
      <p:ext uri="{BB962C8B-B14F-4D97-AF65-F5344CB8AC3E}">
        <p14:creationId xmlns:p14="http://schemas.microsoft.com/office/powerpoint/2010/main" val="2317424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18</a:t>
            </a:fld>
            <a:endParaRPr lang="en-US"/>
          </a:p>
        </p:txBody>
      </p:sp>
    </p:spTree>
    <p:extLst>
      <p:ext uri="{BB962C8B-B14F-4D97-AF65-F5344CB8AC3E}">
        <p14:creationId xmlns:p14="http://schemas.microsoft.com/office/powerpoint/2010/main" val="2491018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19</a:t>
            </a:fld>
            <a:endParaRPr lang="en-US"/>
          </a:p>
        </p:txBody>
      </p:sp>
    </p:spTree>
    <p:extLst>
      <p:ext uri="{BB962C8B-B14F-4D97-AF65-F5344CB8AC3E}">
        <p14:creationId xmlns:p14="http://schemas.microsoft.com/office/powerpoint/2010/main" val="1394637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uk-UA" dirty="0"/>
              <a:t>Для останніх 3 - обов’язкове інформуванням начальника відповідної обласної військової адміністрації протягом 24 годин</a:t>
            </a:r>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20</a:t>
            </a:fld>
            <a:endParaRPr lang="en-US"/>
          </a:p>
        </p:txBody>
      </p:sp>
    </p:spTree>
    <p:extLst>
      <p:ext uri="{BB962C8B-B14F-4D97-AF65-F5344CB8AC3E}">
        <p14:creationId xmlns:p14="http://schemas.microsoft.com/office/powerpoint/2010/main" val="1735953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21</a:t>
            </a:fld>
            <a:endParaRPr lang="uk-UA"/>
          </a:p>
        </p:txBody>
      </p:sp>
    </p:spTree>
    <p:extLst>
      <p:ext uri="{BB962C8B-B14F-4D97-AF65-F5344CB8AC3E}">
        <p14:creationId xmlns:p14="http://schemas.microsoft.com/office/powerpoint/2010/main" val="33354479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22</a:t>
            </a:fld>
            <a:endParaRPr lang="uk-UA"/>
          </a:p>
        </p:txBody>
      </p:sp>
    </p:spTree>
    <p:extLst>
      <p:ext uri="{BB962C8B-B14F-4D97-AF65-F5344CB8AC3E}">
        <p14:creationId xmlns:p14="http://schemas.microsoft.com/office/powerpoint/2010/main" val="1807664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3</a:t>
            </a:fld>
            <a:endParaRPr lang="uk-UA"/>
          </a:p>
        </p:txBody>
      </p:sp>
    </p:spTree>
    <p:extLst>
      <p:ext uri="{BB962C8B-B14F-4D97-AF65-F5344CB8AC3E}">
        <p14:creationId xmlns:p14="http://schemas.microsoft.com/office/powerpoint/2010/main" val="20741258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23</a:t>
            </a:fld>
            <a:endParaRPr lang="en-US"/>
          </a:p>
        </p:txBody>
      </p:sp>
    </p:spTree>
    <p:extLst>
      <p:ext uri="{BB962C8B-B14F-4D97-AF65-F5344CB8AC3E}">
        <p14:creationId xmlns:p14="http://schemas.microsoft.com/office/powerpoint/2010/main" val="21141366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24</a:t>
            </a:fld>
            <a:endParaRPr lang="en-US"/>
          </a:p>
        </p:txBody>
      </p:sp>
    </p:spTree>
    <p:extLst>
      <p:ext uri="{BB962C8B-B14F-4D97-AF65-F5344CB8AC3E}">
        <p14:creationId xmlns:p14="http://schemas.microsoft.com/office/powerpoint/2010/main" val="19953906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25</a:t>
            </a:fld>
            <a:endParaRPr lang="en-US"/>
          </a:p>
        </p:txBody>
      </p:sp>
    </p:spTree>
    <p:extLst>
      <p:ext uri="{BB962C8B-B14F-4D97-AF65-F5344CB8AC3E}">
        <p14:creationId xmlns:p14="http://schemas.microsoft.com/office/powerpoint/2010/main" val="2717663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26</a:t>
            </a:fld>
            <a:endParaRPr lang="en-US"/>
          </a:p>
        </p:txBody>
      </p:sp>
    </p:spTree>
    <p:extLst>
      <p:ext uri="{BB962C8B-B14F-4D97-AF65-F5344CB8AC3E}">
        <p14:creationId xmlns:p14="http://schemas.microsoft.com/office/powerpoint/2010/main" val="1887400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27</a:t>
            </a:fld>
            <a:endParaRPr lang="uk-UA"/>
          </a:p>
        </p:txBody>
      </p:sp>
    </p:spTree>
    <p:extLst>
      <p:ext uri="{BB962C8B-B14F-4D97-AF65-F5344CB8AC3E}">
        <p14:creationId xmlns:p14="http://schemas.microsoft.com/office/powerpoint/2010/main" val="36268008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28</a:t>
            </a:fld>
            <a:endParaRPr lang="uk-UA"/>
          </a:p>
        </p:txBody>
      </p:sp>
    </p:spTree>
    <p:extLst>
      <p:ext uri="{BB962C8B-B14F-4D97-AF65-F5344CB8AC3E}">
        <p14:creationId xmlns:p14="http://schemas.microsoft.com/office/powerpoint/2010/main" val="35632222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29</a:t>
            </a:fld>
            <a:endParaRPr lang="uk-UA"/>
          </a:p>
        </p:txBody>
      </p:sp>
    </p:spTree>
    <p:extLst>
      <p:ext uri="{BB962C8B-B14F-4D97-AF65-F5344CB8AC3E}">
        <p14:creationId xmlns:p14="http://schemas.microsoft.com/office/powerpoint/2010/main" val="38343052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30</a:t>
            </a:fld>
            <a:endParaRPr lang="uk-UA"/>
          </a:p>
        </p:txBody>
      </p:sp>
    </p:spTree>
    <p:extLst>
      <p:ext uri="{BB962C8B-B14F-4D97-AF65-F5344CB8AC3E}">
        <p14:creationId xmlns:p14="http://schemas.microsoft.com/office/powerpoint/2010/main" val="379841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31</a:t>
            </a:fld>
            <a:endParaRPr lang="uk-UA"/>
          </a:p>
        </p:txBody>
      </p:sp>
    </p:spTree>
    <p:extLst>
      <p:ext uri="{BB962C8B-B14F-4D97-AF65-F5344CB8AC3E}">
        <p14:creationId xmlns:p14="http://schemas.microsoft.com/office/powerpoint/2010/main" val="18149945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32</a:t>
            </a:fld>
            <a:endParaRPr lang="en-US"/>
          </a:p>
        </p:txBody>
      </p:sp>
    </p:spTree>
    <p:extLst>
      <p:ext uri="{BB962C8B-B14F-4D97-AF65-F5344CB8AC3E}">
        <p14:creationId xmlns:p14="http://schemas.microsoft.com/office/powerpoint/2010/main" val="291442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4</a:t>
            </a:fld>
            <a:endParaRPr lang="uk-UA"/>
          </a:p>
        </p:txBody>
      </p:sp>
    </p:spTree>
    <p:extLst>
      <p:ext uri="{BB962C8B-B14F-4D97-AF65-F5344CB8AC3E}">
        <p14:creationId xmlns:p14="http://schemas.microsoft.com/office/powerpoint/2010/main" val="41233923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33</a:t>
            </a:fld>
            <a:endParaRPr lang="en-US"/>
          </a:p>
        </p:txBody>
      </p:sp>
    </p:spTree>
    <p:extLst>
      <p:ext uri="{BB962C8B-B14F-4D97-AF65-F5344CB8AC3E}">
        <p14:creationId xmlns:p14="http://schemas.microsoft.com/office/powerpoint/2010/main" val="14903254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34</a:t>
            </a:fld>
            <a:endParaRPr lang="en-US"/>
          </a:p>
        </p:txBody>
      </p:sp>
    </p:spTree>
    <p:extLst>
      <p:ext uri="{BB962C8B-B14F-4D97-AF65-F5344CB8AC3E}">
        <p14:creationId xmlns:p14="http://schemas.microsoft.com/office/powerpoint/2010/main" val="12482436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35</a:t>
            </a:fld>
            <a:endParaRPr lang="en-US"/>
          </a:p>
        </p:txBody>
      </p:sp>
    </p:spTree>
    <p:extLst>
      <p:ext uri="{BB962C8B-B14F-4D97-AF65-F5344CB8AC3E}">
        <p14:creationId xmlns:p14="http://schemas.microsoft.com/office/powerpoint/2010/main" val="38440442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36</a:t>
            </a:fld>
            <a:endParaRPr lang="en-US"/>
          </a:p>
        </p:txBody>
      </p:sp>
    </p:spTree>
    <p:extLst>
      <p:ext uri="{BB962C8B-B14F-4D97-AF65-F5344CB8AC3E}">
        <p14:creationId xmlns:p14="http://schemas.microsoft.com/office/powerpoint/2010/main" val="35745482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37</a:t>
            </a:fld>
            <a:endParaRPr lang="en-US"/>
          </a:p>
        </p:txBody>
      </p:sp>
    </p:spTree>
    <p:extLst>
      <p:ext uri="{BB962C8B-B14F-4D97-AF65-F5344CB8AC3E}">
        <p14:creationId xmlns:p14="http://schemas.microsoft.com/office/powerpoint/2010/main" val="3959163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EC37205-CEE5-7941-8526-2C0EFEDD1CA7}" type="slidenum">
              <a:rPr lang="en-US" smtClean="0"/>
              <a:t>38</a:t>
            </a:fld>
            <a:endParaRPr lang="en-US"/>
          </a:p>
        </p:txBody>
      </p:sp>
    </p:spTree>
    <p:extLst>
      <p:ext uri="{BB962C8B-B14F-4D97-AF65-F5344CB8AC3E}">
        <p14:creationId xmlns:p14="http://schemas.microsoft.com/office/powerpoint/2010/main" val="41637222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39</a:t>
            </a:fld>
            <a:endParaRPr lang="en-US"/>
          </a:p>
        </p:txBody>
      </p:sp>
    </p:spTree>
    <p:extLst>
      <p:ext uri="{BB962C8B-B14F-4D97-AF65-F5344CB8AC3E}">
        <p14:creationId xmlns:p14="http://schemas.microsoft.com/office/powerpoint/2010/main" val="3045395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uk-UA" altLang="uk-UA" dirty="0"/>
          </a:p>
        </p:txBody>
      </p:sp>
      <p:sp>
        <p:nvSpPr>
          <p:cNvPr id="51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835" indent="-285706">
              <a:defRPr>
                <a:solidFill>
                  <a:schemeClr val="tx1"/>
                </a:solidFill>
                <a:latin typeface="Calibri" pitchFamily="34" charset="0"/>
                <a:cs typeface="Arial" charset="0"/>
              </a:defRPr>
            </a:lvl2pPr>
            <a:lvl3pPr marL="1142822" indent="-228564">
              <a:defRPr>
                <a:solidFill>
                  <a:schemeClr val="tx1"/>
                </a:solidFill>
                <a:latin typeface="Calibri" pitchFamily="34" charset="0"/>
                <a:cs typeface="Arial" charset="0"/>
              </a:defRPr>
            </a:lvl3pPr>
            <a:lvl4pPr marL="1599952" indent="-228564">
              <a:defRPr>
                <a:solidFill>
                  <a:schemeClr val="tx1"/>
                </a:solidFill>
                <a:latin typeface="Calibri" pitchFamily="34" charset="0"/>
                <a:cs typeface="Arial" charset="0"/>
              </a:defRPr>
            </a:lvl4pPr>
            <a:lvl5pPr marL="2057081" indent="-228564">
              <a:defRPr>
                <a:solidFill>
                  <a:schemeClr val="tx1"/>
                </a:solidFill>
                <a:latin typeface="Calibri" pitchFamily="34" charset="0"/>
                <a:cs typeface="Arial" charset="0"/>
              </a:defRPr>
            </a:lvl5pPr>
            <a:lvl6pPr marL="2514210" indent="-228564" eaLnBrk="0" fontAlgn="base" hangingPunct="0">
              <a:spcBef>
                <a:spcPct val="0"/>
              </a:spcBef>
              <a:spcAft>
                <a:spcPct val="0"/>
              </a:spcAft>
              <a:defRPr>
                <a:solidFill>
                  <a:schemeClr val="tx1"/>
                </a:solidFill>
                <a:latin typeface="Calibri" pitchFamily="34" charset="0"/>
                <a:cs typeface="Arial" charset="0"/>
              </a:defRPr>
            </a:lvl6pPr>
            <a:lvl7pPr marL="2971339" indent="-228564" eaLnBrk="0" fontAlgn="base" hangingPunct="0">
              <a:spcBef>
                <a:spcPct val="0"/>
              </a:spcBef>
              <a:spcAft>
                <a:spcPct val="0"/>
              </a:spcAft>
              <a:defRPr>
                <a:solidFill>
                  <a:schemeClr val="tx1"/>
                </a:solidFill>
                <a:latin typeface="Calibri" pitchFamily="34" charset="0"/>
                <a:cs typeface="Arial" charset="0"/>
              </a:defRPr>
            </a:lvl7pPr>
            <a:lvl8pPr marL="3428468" indent="-228564" eaLnBrk="0" fontAlgn="base" hangingPunct="0">
              <a:spcBef>
                <a:spcPct val="0"/>
              </a:spcBef>
              <a:spcAft>
                <a:spcPct val="0"/>
              </a:spcAft>
              <a:defRPr>
                <a:solidFill>
                  <a:schemeClr val="tx1"/>
                </a:solidFill>
                <a:latin typeface="Calibri" pitchFamily="34" charset="0"/>
                <a:cs typeface="Arial" charset="0"/>
              </a:defRPr>
            </a:lvl8pPr>
            <a:lvl9pPr marL="3885598" indent="-228564" eaLnBrk="0" fontAlgn="base" hangingPunct="0">
              <a:spcBef>
                <a:spcPct val="0"/>
              </a:spcBef>
              <a:spcAft>
                <a:spcPct val="0"/>
              </a:spcAft>
              <a:defRPr>
                <a:solidFill>
                  <a:schemeClr val="tx1"/>
                </a:solidFill>
                <a:latin typeface="Calibri" pitchFamily="34" charset="0"/>
                <a:cs typeface="Arial" charset="0"/>
              </a:defRPr>
            </a:lvl9pPr>
          </a:lstStyle>
          <a:p>
            <a:fld id="{0A845B21-9DED-4C92-BE56-53F04AD842D7}" type="slidenum">
              <a:rPr lang="uk-UA" altLang="uk-UA"/>
              <a:pPr/>
              <a:t>5</a:t>
            </a:fld>
            <a:endParaRPr lang="uk-UA" altLang="uk-UA"/>
          </a:p>
        </p:txBody>
      </p:sp>
    </p:spTree>
    <p:extLst>
      <p:ext uri="{BB962C8B-B14F-4D97-AF65-F5344CB8AC3E}">
        <p14:creationId xmlns:p14="http://schemas.microsoft.com/office/powerpoint/2010/main" val="1441597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uk-UA" altLang="uk-UA" dirty="0"/>
          </a:p>
        </p:txBody>
      </p:sp>
      <p:sp>
        <p:nvSpPr>
          <p:cNvPr id="51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835" indent="-285706">
              <a:defRPr>
                <a:solidFill>
                  <a:schemeClr val="tx1"/>
                </a:solidFill>
                <a:latin typeface="Calibri" pitchFamily="34" charset="0"/>
                <a:cs typeface="Arial" charset="0"/>
              </a:defRPr>
            </a:lvl2pPr>
            <a:lvl3pPr marL="1142822" indent="-228564">
              <a:defRPr>
                <a:solidFill>
                  <a:schemeClr val="tx1"/>
                </a:solidFill>
                <a:latin typeface="Calibri" pitchFamily="34" charset="0"/>
                <a:cs typeface="Arial" charset="0"/>
              </a:defRPr>
            </a:lvl3pPr>
            <a:lvl4pPr marL="1599952" indent="-228564">
              <a:defRPr>
                <a:solidFill>
                  <a:schemeClr val="tx1"/>
                </a:solidFill>
                <a:latin typeface="Calibri" pitchFamily="34" charset="0"/>
                <a:cs typeface="Arial" charset="0"/>
              </a:defRPr>
            </a:lvl4pPr>
            <a:lvl5pPr marL="2057081" indent="-228564">
              <a:defRPr>
                <a:solidFill>
                  <a:schemeClr val="tx1"/>
                </a:solidFill>
                <a:latin typeface="Calibri" pitchFamily="34" charset="0"/>
                <a:cs typeface="Arial" charset="0"/>
              </a:defRPr>
            </a:lvl5pPr>
            <a:lvl6pPr marL="2514210" indent="-228564" eaLnBrk="0" fontAlgn="base" hangingPunct="0">
              <a:spcBef>
                <a:spcPct val="0"/>
              </a:spcBef>
              <a:spcAft>
                <a:spcPct val="0"/>
              </a:spcAft>
              <a:defRPr>
                <a:solidFill>
                  <a:schemeClr val="tx1"/>
                </a:solidFill>
                <a:latin typeface="Calibri" pitchFamily="34" charset="0"/>
                <a:cs typeface="Arial" charset="0"/>
              </a:defRPr>
            </a:lvl6pPr>
            <a:lvl7pPr marL="2971339" indent="-228564" eaLnBrk="0" fontAlgn="base" hangingPunct="0">
              <a:spcBef>
                <a:spcPct val="0"/>
              </a:spcBef>
              <a:spcAft>
                <a:spcPct val="0"/>
              </a:spcAft>
              <a:defRPr>
                <a:solidFill>
                  <a:schemeClr val="tx1"/>
                </a:solidFill>
                <a:latin typeface="Calibri" pitchFamily="34" charset="0"/>
                <a:cs typeface="Arial" charset="0"/>
              </a:defRPr>
            </a:lvl7pPr>
            <a:lvl8pPr marL="3428468" indent="-228564" eaLnBrk="0" fontAlgn="base" hangingPunct="0">
              <a:spcBef>
                <a:spcPct val="0"/>
              </a:spcBef>
              <a:spcAft>
                <a:spcPct val="0"/>
              </a:spcAft>
              <a:defRPr>
                <a:solidFill>
                  <a:schemeClr val="tx1"/>
                </a:solidFill>
                <a:latin typeface="Calibri" pitchFamily="34" charset="0"/>
                <a:cs typeface="Arial" charset="0"/>
              </a:defRPr>
            </a:lvl8pPr>
            <a:lvl9pPr marL="3885598" indent="-228564" eaLnBrk="0" fontAlgn="base" hangingPunct="0">
              <a:spcBef>
                <a:spcPct val="0"/>
              </a:spcBef>
              <a:spcAft>
                <a:spcPct val="0"/>
              </a:spcAft>
              <a:defRPr>
                <a:solidFill>
                  <a:schemeClr val="tx1"/>
                </a:solidFill>
                <a:latin typeface="Calibri" pitchFamily="34" charset="0"/>
                <a:cs typeface="Arial" charset="0"/>
              </a:defRPr>
            </a:lvl9pPr>
          </a:lstStyle>
          <a:p>
            <a:fld id="{0A845B21-9DED-4C92-BE56-53F04AD842D7}" type="slidenum">
              <a:rPr lang="uk-UA" altLang="uk-UA"/>
              <a:pPr/>
              <a:t>6</a:t>
            </a:fld>
            <a:endParaRPr lang="uk-UA" altLang="uk-UA"/>
          </a:p>
        </p:txBody>
      </p:sp>
    </p:spTree>
    <p:extLst>
      <p:ext uri="{BB962C8B-B14F-4D97-AF65-F5344CB8AC3E}">
        <p14:creationId xmlns:p14="http://schemas.microsoft.com/office/powerpoint/2010/main" val="1253205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7</a:t>
            </a:fld>
            <a:endParaRPr lang="uk-UA"/>
          </a:p>
        </p:txBody>
      </p:sp>
    </p:spTree>
    <p:extLst>
      <p:ext uri="{BB962C8B-B14F-4D97-AF65-F5344CB8AC3E}">
        <p14:creationId xmlns:p14="http://schemas.microsoft.com/office/powerpoint/2010/main" val="618335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uk-UA" altLang="uk-UA" dirty="0"/>
          </a:p>
        </p:txBody>
      </p:sp>
      <p:sp>
        <p:nvSpPr>
          <p:cNvPr id="51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marL="742835" indent="-285706">
              <a:defRPr>
                <a:solidFill>
                  <a:schemeClr val="tx1"/>
                </a:solidFill>
                <a:latin typeface="Calibri" pitchFamily="34" charset="0"/>
                <a:cs typeface="Arial" charset="0"/>
              </a:defRPr>
            </a:lvl2pPr>
            <a:lvl3pPr marL="1142822" indent="-228564">
              <a:defRPr>
                <a:solidFill>
                  <a:schemeClr val="tx1"/>
                </a:solidFill>
                <a:latin typeface="Calibri" pitchFamily="34" charset="0"/>
                <a:cs typeface="Arial" charset="0"/>
              </a:defRPr>
            </a:lvl3pPr>
            <a:lvl4pPr marL="1599952" indent="-228564">
              <a:defRPr>
                <a:solidFill>
                  <a:schemeClr val="tx1"/>
                </a:solidFill>
                <a:latin typeface="Calibri" pitchFamily="34" charset="0"/>
                <a:cs typeface="Arial" charset="0"/>
              </a:defRPr>
            </a:lvl4pPr>
            <a:lvl5pPr marL="2057081" indent="-228564">
              <a:defRPr>
                <a:solidFill>
                  <a:schemeClr val="tx1"/>
                </a:solidFill>
                <a:latin typeface="Calibri" pitchFamily="34" charset="0"/>
                <a:cs typeface="Arial" charset="0"/>
              </a:defRPr>
            </a:lvl5pPr>
            <a:lvl6pPr marL="2514210" indent="-228564" eaLnBrk="0" fontAlgn="base" hangingPunct="0">
              <a:spcBef>
                <a:spcPct val="0"/>
              </a:spcBef>
              <a:spcAft>
                <a:spcPct val="0"/>
              </a:spcAft>
              <a:defRPr>
                <a:solidFill>
                  <a:schemeClr val="tx1"/>
                </a:solidFill>
                <a:latin typeface="Calibri" pitchFamily="34" charset="0"/>
                <a:cs typeface="Arial" charset="0"/>
              </a:defRPr>
            </a:lvl6pPr>
            <a:lvl7pPr marL="2971339" indent="-228564" eaLnBrk="0" fontAlgn="base" hangingPunct="0">
              <a:spcBef>
                <a:spcPct val="0"/>
              </a:spcBef>
              <a:spcAft>
                <a:spcPct val="0"/>
              </a:spcAft>
              <a:defRPr>
                <a:solidFill>
                  <a:schemeClr val="tx1"/>
                </a:solidFill>
                <a:latin typeface="Calibri" pitchFamily="34" charset="0"/>
                <a:cs typeface="Arial" charset="0"/>
              </a:defRPr>
            </a:lvl7pPr>
            <a:lvl8pPr marL="3428468" indent="-228564" eaLnBrk="0" fontAlgn="base" hangingPunct="0">
              <a:spcBef>
                <a:spcPct val="0"/>
              </a:spcBef>
              <a:spcAft>
                <a:spcPct val="0"/>
              </a:spcAft>
              <a:defRPr>
                <a:solidFill>
                  <a:schemeClr val="tx1"/>
                </a:solidFill>
                <a:latin typeface="Calibri" pitchFamily="34" charset="0"/>
                <a:cs typeface="Arial" charset="0"/>
              </a:defRPr>
            </a:lvl8pPr>
            <a:lvl9pPr marL="3885598" indent="-228564" eaLnBrk="0" fontAlgn="base" hangingPunct="0">
              <a:spcBef>
                <a:spcPct val="0"/>
              </a:spcBef>
              <a:spcAft>
                <a:spcPct val="0"/>
              </a:spcAft>
              <a:defRPr>
                <a:solidFill>
                  <a:schemeClr val="tx1"/>
                </a:solidFill>
                <a:latin typeface="Calibri" pitchFamily="34" charset="0"/>
                <a:cs typeface="Arial" charset="0"/>
              </a:defRPr>
            </a:lvl9pPr>
          </a:lstStyle>
          <a:p>
            <a:fld id="{0A845B21-9DED-4C92-BE56-53F04AD842D7}" type="slidenum">
              <a:rPr lang="uk-UA" altLang="uk-UA"/>
              <a:pPr/>
              <a:t>8</a:t>
            </a:fld>
            <a:endParaRPr lang="uk-UA" altLang="uk-UA"/>
          </a:p>
        </p:txBody>
      </p:sp>
    </p:spTree>
    <p:extLst>
      <p:ext uri="{BB962C8B-B14F-4D97-AF65-F5344CB8AC3E}">
        <p14:creationId xmlns:p14="http://schemas.microsoft.com/office/powerpoint/2010/main" val="2553875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C37205-CEE5-7941-8526-2C0EFEDD1CA7}" type="slidenum">
              <a:rPr lang="en-US" smtClean="0"/>
              <a:t>9</a:t>
            </a:fld>
            <a:endParaRPr lang="en-US"/>
          </a:p>
        </p:txBody>
      </p:sp>
    </p:spTree>
    <p:extLst>
      <p:ext uri="{BB962C8B-B14F-4D97-AF65-F5344CB8AC3E}">
        <p14:creationId xmlns:p14="http://schemas.microsoft.com/office/powerpoint/2010/main" val="1979804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a:xfrm>
            <a:off x="381000" y="685800"/>
            <a:ext cx="6096000" cy="3429000"/>
          </a:xfrm>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B937080F-BC68-4E5D-8EAE-6EAD3F6A9E67}" type="slidenum">
              <a:rPr lang="uk-UA" smtClean="0"/>
              <a:pPr/>
              <a:t>10</a:t>
            </a:fld>
            <a:endParaRPr lang="uk-UA"/>
          </a:p>
        </p:txBody>
      </p:sp>
    </p:spTree>
    <p:extLst>
      <p:ext uri="{BB962C8B-B14F-4D97-AF65-F5344CB8AC3E}">
        <p14:creationId xmlns:p14="http://schemas.microsoft.com/office/powerpoint/2010/main" val="4076806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3213548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12580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1013751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5444A1D-85D3-448C-B8A1-CFC2C323C0B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7222" r="12031"/>
          <a:stretch/>
        </p:blipFill>
        <p:spPr>
          <a:xfrm>
            <a:off x="1466850" y="0"/>
            <a:ext cx="10725151" cy="4305300"/>
          </a:xfrm>
          <a:prstGeom prst="rect">
            <a:avLst/>
          </a:prstGeom>
        </p:spPr>
      </p:pic>
      <p:sp>
        <p:nvSpPr>
          <p:cNvPr id="6" name="Text Placeholder 2">
            <a:extLst>
              <a:ext uri="{FF2B5EF4-FFF2-40B4-BE49-F238E27FC236}">
                <a16:creationId xmlns:a16="http://schemas.microsoft.com/office/drawing/2014/main" id="{A666E87F-2ACF-4A9A-AD3C-61ED4529B837}"/>
              </a:ext>
            </a:extLst>
          </p:cNvPr>
          <p:cNvSpPr>
            <a:spLocks noGrp="1"/>
          </p:cNvSpPr>
          <p:nvPr>
            <p:ph type="body" sz="quarter" idx="10"/>
          </p:nvPr>
        </p:nvSpPr>
        <p:spPr>
          <a:xfrm>
            <a:off x="850900" y="1402503"/>
            <a:ext cx="10758488" cy="5174404"/>
          </a:xfrm>
          <a:prstGeom prst="rect">
            <a:avLst/>
          </a:prstGeom>
        </p:spPr>
        <p:txBody>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itle 13">
            <a:extLst>
              <a:ext uri="{FF2B5EF4-FFF2-40B4-BE49-F238E27FC236}">
                <a16:creationId xmlns:a16="http://schemas.microsoft.com/office/drawing/2014/main" id="{D36C1FFF-71EB-4A31-A7B5-416085F41B71}"/>
              </a:ext>
            </a:extLst>
          </p:cNvPr>
          <p:cNvSpPr>
            <a:spLocks noGrp="1"/>
          </p:cNvSpPr>
          <p:nvPr>
            <p:ph type="title"/>
          </p:nvPr>
        </p:nvSpPr>
        <p:spPr>
          <a:xfrm>
            <a:off x="2533650" y="331372"/>
            <a:ext cx="9075738" cy="906163"/>
          </a:xfrm>
          <a:prstGeom prst="rect">
            <a:avLst/>
          </a:prstGeom>
        </p:spPr>
        <p:txBody>
          <a:bodyPr/>
          <a:lstStyle/>
          <a:p>
            <a:r>
              <a:rPr lang="en-US"/>
              <a:t>Click to edit Master title style</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192000" cy="48768"/>
          </a:xfrm>
          <a:prstGeom prst="rect">
            <a:avLst/>
          </a:prstGeom>
        </p:spPr>
      </p:pic>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1294" y="425376"/>
            <a:ext cx="1391690" cy="413709"/>
          </a:xfrm>
          <a:prstGeom prst="rect">
            <a:avLst/>
          </a:prstGeom>
        </p:spPr>
      </p:pic>
    </p:spTree>
    <p:extLst>
      <p:ext uri="{BB962C8B-B14F-4D97-AF65-F5344CB8AC3E}">
        <p14:creationId xmlns:p14="http://schemas.microsoft.com/office/powerpoint/2010/main" val="2275551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Фото — горизонтально">
    <p:spTree>
      <p:nvGrpSpPr>
        <p:cNvPr id="1" name=""/>
        <p:cNvGrpSpPr/>
        <p:nvPr/>
      </p:nvGrpSpPr>
      <p:grpSpPr>
        <a:xfrm>
          <a:off x="0" y="0"/>
          <a:ext cx="0" cy="0"/>
          <a:chOff x="0" y="0"/>
          <a:chExt cx="0" cy="0"/>
        </a:xfrm>
      </p:grpSpPr>
      <p:sp>
        <p:nvSpPr>
          <p:cNvPr id="20" name="Изображение"/>
          <p:cNvSpPr>
            <a:spLocks noGrp="1"/>
          </p:cNvSpPr>
          <p:nvPr>
            <p:ph type="pic" idx="13"/>
          </p:nvPr>
        </p:nvSpPr>
        <p:spPr>
          <a:xfrm>
            <a:off x="1562984" y="336550"/>
            <a:ext cx="9067801" cy="4368800"/>
          </a:xfrm>
          <a:prstGeom prst="rect">
            <a:avLst/>
          </a:prstGeom>
        </p:spPr>
        <p:txBody>
          <a:bodyPr lIns="91439" tIns="45719" rIns="91439" bIns="45719" anchor="t">
            <a:noAutofit/>
          </a:bodyPr>
          <a:lstStyle/>
          <a:p>
            <a:endParaRPr/>
          </a:p>
        </p:txBody>
      </p:sp>
      <p:sp>
        <p:nvSpPr>
          <p:cNvPr id="21" name="Текст заголовка"/>
          <p:cNvSpPr txBox="1">
            <a:spLocks noGrp="1"/>
          </p:cNvSpPr>
          <p:nvPr>
            <p:ph type="title"/>
          </p:nvPr>
        </p:nvSpPr>
        <p:spPr>
          <a:xfrm>
            <a:off x="317500" y="4756150"/>
            <a:ext cx="11557000" cy="1003300"/>
          </a:xfrm>
          <a:prstGeom prst="rect">
            <a:avLst/>
          </a:prstGeom>
        </p:spPr>
        <p:txBody>
          <a:bodyPr anchor="b"/>
          <a:lstStyle/>
          <a:p>
            <a:r>
              <a:t>Текст заголовка</a:t>
            </a:r>
          </a:p>
        </p:txBody>
      </p:sp>
      <p:sp>
        <p:nvSpPr>
          <p:cNvPr id="22" name="Уровень текста 1…"/>
          <p:cNvSpPr txBox="1">
            <a:spLocks noGrp="1"/>
          </p:cNvSpPr>
          <p:nvPr>
            <p:ph type="body" sz="quarter" idx="1"/>
          </p:nvPr>
        </p:nvSpPr>
        <p:spPr>
          <a:xfrm>
            <a:off x="317500" y="5721350"/>
            <a:ext cx="11557000" cy="793750"/>
          </a:xfrm>
          <a:prstGeom prst="rect">
            <a:avLst/>
          </a:prstGeom>
        </p:spPr>
        <p:txBody>
          <a:bodyPr anchor="t"/>
          <a:lstStyle>
            <a:lvl1pPr marL="0" indent="0" algn="ctr">
              <a:spcBef>
                <a:spcPts val="0"/>
              </a:spcBef>
              <a:buSzTx/>
              <a:buNone/>
              <a:defRPr sz="2700"/>
            </a:lvl1pPr>
            <a:lvl2pPr marL="0" indent="0" algn="ctr">
              <a:spcBef>
                <a:spcPts val="0"/>
              </a:spcBef>
              <a:buSzTx/>
              <a:buNone/>
              <a:defRPr sz="2700"/>
            </a:lvl2pPr>
            <a:lvl3pPr marL="0" indent="0" algn="ctr">
              <a:spcBef>
                <a:spcPts val="0"/>
              </a:spcBef>
              <a:buSzTx/>
              <a:buNone/>
              <a:defRPr sz="2700"/>
            </a:lvl3pPr>
            <a:lvl4pPr marL="0" indent="0" algn="ctr">
              <a:spcBef>
                <a:spcPts val="0"/>
              </a:spcBef>
              <a:buSzTx/>
              <a:buNone/>
              <a:defRPr sz="2700"/>
            </a:lvl4pPr>
            <a:lvl5pPr marL="0" indent="0" algn="ctr">
              <a:spcBef>
                <a:spcPts val="0"/>
              </a:spcBef>
              <a:buSzTx/>
              <a:buNone/>
              <a:defRPr sz="27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81500997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3858194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104492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52377E1-C13E-4BD8-BCD3-CB87D593D107}" type="datetimeFigureOut">
              <a:rPr lang="en-US" smtClean="0"/>
              <a:t>12/14/2022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89675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52377E1-C13E-4BD8-BCD3-CB87D593D107}" type="datetimeFigureOut">
              <a:rPr lang="en-US" smtClean="0"/>
              <a:t>12/14/2022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633969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52377E1-C13E-4BD8-BCD3-CB87D593D107}" type="datetimeFigureOut">
              <a:rPr lang="en-US" smtClean="0"/>
              <a:t>12/14/2022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269208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52377E1-C13E-4BD8-BCD3-CB87D593D107}" type="datetimeFigureOut">
              <a:rPr lang="en-US" smtClean="0"/>
              <a:t>12/14/2022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747587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52377E1-C13E-4BD8-BCD3-CB87D593D107}" type="datetimeFigureOut">
              <a:rPr lang="en-US" smtClean="0"/>
              <a:t>12/14/2022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880797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52377E1-C13E-4BD8-BCD3-CB87D593D107}" type="datetimeFigureOut">
              <a:rPr lang="en-US" smtClean="0"/>
              <a:t>12/14/2022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FD0F977-5FE3-4B75-8352-D30FC6408D4C}" type="slidenum">
              <a:rPr lang="en-US" smtClean="0"/>
              <a:t>‹#›</a:t>
            </a:fld>
            <a:endParaRPr lang="en-US"/>
          </a:p>
        </p:txBody>
      </p:sp>
    </p:spTree>
    <p:extLst>
      <p:ext uri="{BB962C8B-B14F-4D97-AF65-F5344CB8AC3E}">
        <p14:creationId xmlns:p14="http://schemas.microsoft.com/office/powerpoint/2010/main" val="2761318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2377E1-C13E-4BD8-BCD3-CB87D593D107}" type="datetimeFigureOut">
              <a:rPr lang="en-US" smtClean="0"/>
              <a:t>12/14/2022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0F977-5FE3-4B75-8352-D30FC6408D4C}" type="slidenum">
              <a:rPr lang="en-US" smtClean="0"/>
              <a:t>‹#›</a:t>
            </a:fld>
            <a:endParaRPr lang="en-US"/>
          </a:p>
        </p:txBody>
      </p:sp>
    </p:spTree>
    <p:extLst>
      <p:ext uri="{BB962C8B-B14F-4D97-AF65-F5344CB8AC3E}">
        <p14:creationId xmlns:p14="http://schemas.microsoft.com/office/powerpoint/2010/main" val="3634581644"/>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2" r:id="rId12"/>
    <p:sldLayoutId id="21474838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3.wdp"/></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2.wdp"/></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8.png"/><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2.wdp"/></Relationships>
</file>

<file path=ppt/slides/_rels/slide3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3.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10.png"/><Relationship Id="rId4" Type="http://schemas.microsoft.com/office/2007/relationships/hdphoto" Target="../media/hdphoto4.wdp"/></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hyperlink" Target="https://zakon.rada.gov.ua/laws/show/2456-17#n3995" TargetMode="External"/><Relationship Id="rId7"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1.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4.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1.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microsoft.com/office/2007/relationships/hdphoto" Target="../media/hdphoto3.wdp"/><Relationship Id="rId5" Type="http://schemas.openxmlformats.org/officeDocument/2006/relationships/image" Target="../media/image10.png"/><Relationship Id="rId4" Type="http://schemas.microsoft.com/office/2007/relationships/hdphoto" Target="../media/hdphoto2.wdp"/><Relationship Id="rId9"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38607" y="676794"/>
            <a:ext cx="7394532" cy="956958"/>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1237947" y="2496363"/>
            <a:ext cx="10320867" cy="877256"/>
          </a:xfrm>
        </p:spPr>
        <p:txBody>
          <a:bodyPr>
            <a:noAutofit/>
          </a:bodyPr>
          <a:lstStyle/>
          <a:p>
            <a:pPr>
              <a:spcBef>
                <a:spcPts val="0"/>
              </a:spcBef>
            </a:pPr>
            <a:r>
              <a:rPr lang="uk-UA" sz="3200" b="1" dirty="0">
                <a:solidFill>
                  <a:srgbClr val="002060"/>
                </a:solidFill>
              </a:rPr>
              <a:t>Зміни у підходах до організації бюджетного процесу </a:t>
            </a:r>
          </a:p>
          <a:p>
            <a:pPr>
              <a:spcBef>
                <a:spcPts val="0"/>
              </a:spcBef>
            </a:pPr>
            <a:r>
              <a:rPr lang="uk-UA" sz="3200" b="1" dirty="0">
                <a:solidFill>
                  <a:srgbClr val="002060"/>
                </a:solidFill>
              </a:rPr>
              <a:t>на місцевому рівні в умовах воєнного стану</a:t>
            </a:r>
            <a:endParaRPr lang="uk-UA" sz="3200" b="1" dirty="0">
              <a:solidFill>
                <a:srgbClr val="002060"/>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2865" y="4907176"/>
            <a:ext cx="2292263" cy="1633752"/>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20218" y="5724052"/>
            <a:ext cx="2771783" cy="654787"/>
          </a:xfrm>
          <a:prstGeom prst="rect">
            <a:avLst/>
          </a:prstGeom>
        </p:spPr>
      </p:pic>
      <p:cxnSp>
        <p:nvCxnSpPr>
          <p:cNvPr id="10" name="Прямая соединительная линия 9"/>
          <p:cNvCxnSpPr/>
          <p:nvPr/>
        </p:nvCxnSpPr>
        <p:spPr>
          <a:xfrm>
            <a:off x="2797480" y="6378838"/>
            <a:ext cx="939452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449782" y="5624946"/>
            <a:ext cx="4779818" cy="55418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uk-UA" b="1" dirty="0">
                <a:solidFill>
                  <a:schemeClr val="accent1">
                    <a:lumMod val="50000"/>
                  </a:schemeClr>
                </a:solidFill>
              </a:rPr>
              <a:t>КИЇВ, 202</a:t>
            </a:r>
            <a:r>
              <a:rPr lang="en-US" b="1" dirty="0">
                <a:solidFill>
                  <a:schemeClr val="accent1">
                    <a:lumMod val="50000"/>
                  </a:schemeClr>
                </a:solidFill>
              </a:rPr>
              <a:t>2</a:t>
            </a:r>
          </a:p>
        </p:txBody>
      </p:sp>
      <p:pic>
        <p:nvPicPr>
          <p:cNvPr id="11"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pic>
        <p:nvPicPr>
          <p:cNvPr id="13"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14" name="Picture 36">
            <a:extLst>
              <a:ext uri="{FF2B5EF4-FFF2-40B4-BE49-F238E27FC236}">
                <a16:creationId xmlns:a16="http://schemas.microsoft.com/office/drawing/2014/main" id="{61DCD8D1-7763-2096-9859-042C527A66E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spTree>
    <p:extLst>
      <p:ext uri="{BB962C8B-B14F-4D97-AF65-F5344CB8AC3E}">
        <p14:creationId xmlns:p14="http://schemas.microsoft.com/office/powerpoint/2010/main" val="2423573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587205" y="2547949"/>
            <a:ext cx="5808249" cy="3549387"/>
          </a:xfrm>
        </p:spPr>
        <p:style>
          <a:lnRef idx="2">
            <a:schemeClr val="dk1"/>
          </a:lnRef>
          <a:fillRef idx="1">
            <a:schemeClr val="lt1"/>
          </a:fillRef>
          <a:effectRef idx="0">
            <a:schemeClr val="dk1"/>
          </a:effectRef>
          <a:fontRef idx="minor">
            <a:schemeClr val="dk1"/>
          </a:fontRef>
        </p:style>
        <p:txBody>
          <a:bodyPr>
            <a:noAutofit/>
          </a:bodyPr>
          <a:lstStyle/>
          <a:p>
            <a:r>
              <a:rPr lang="uk-UA" sz="2800" b="1" dirty="0">
                <a:latin typeface="Calibri" panose="020F0502020204030204" pitchFamily="34" charset="0"/>
                <a:cs typeface="Calibri" panose="020F0502020204030204" pitchFamily="34" charset="0"/>
              </a:rPr>
              <a:t>Закон № 2259</a:t>
            </a:r>
            <a:r>
              <a:rPr lang="uk-UA" sz="2800" dirty="0">
                <a:latin typeface="Calibri" panose="020F0502020204030204" pitchFamily="34" charset="0"/>
                <a:cs typeface="Calibri" panose="020F0502020204030204" pitchFamily="34" charset="0"/>
              </a:rPr>
              <a:t> </a:t>
            </a:r>
            <a:br>
              <a:rPr lang="uk-UA" sz="2800" dirty="0">
                <a:latin typeface="Calibri" panose="020F0502020204030204" pitchFamily="34" charset="0"/>
                <a:cs typeface="Calibri" panose="020F0502020204030204" pitchFamily="34" charset="0"/>
              </a:rPr>
            </a:br>
            <a:r>
              <a:rPr lang="uk-UA" sz="2400" dirty="0">
                <a:solidFill>
                  <a:srgbClr val="002060"/>
                </a:solidFill>
              </a:rPr>
              <a:t>від 12 травня 2022 р.</a:t>
            </a:r>
            <a:br>
              <a:rPr lang="uk-UA" sz="2800" dirty="0">
                <a:latin typeface="Calibri" panose="020F0502020204030204" pitchFamily="34" charset="0"/>
                <a:cs typeface="Calibri" panose="020F0502020204030204" pitchFamily="34" charset="0"/>
              </a:rPr>
            </a:br>
            <a:r>
              <a:rPr lang="uk-UA" sz="2133" dirty="0"/>
              <a:t> </a:t>
            </a:r>
            <a:r>
              <a:rPr lang="uk-UA" sz="2133" b="1" dirty="0"/>
              <a:t>«</a:t>
            </a:r>
            <a:r>
              <a:rPr lang="uk-UA" sz="2400" b="1" dirty="0"/>
              <a:t>Про внесення змін до деяких законів України щодо функціонування державної служби та місцевого самоврядування у період дії воєнного стану»</a:t>
            </a:r>
            <a:br>
              <a:rPr lang="uk-UA" sz="2400" dirty="0">
                <a:solidFill>
                  <a:srgbClr val="002060"/>
                </a:solidFill>
              </a:rPr>
            </a:br>
            <a:r>
              <a:rPr lang="uk-UA" sz="2667" dirty="0">
                <a:solidFill>
                  <a:schemeClr val="accent5">
                    <a:lumMod val="75000"/>
                  </a:schemeClr>
                </a:solidFill>
              </a:rPr>
              <a:t>Набув чинності </a:t>
            </a:r>
            <a:br>
              <a:rPr lang="uk-UA" sz="2667" dirty="0">
                <a:solidFill>
                  <a:schemeClr val="accent5">
                    <a:lumMod val="75000"/>
                  </a:schemeClr>
                </a:solidFill>
              </a:rPr>
            </a:br>
            <a:r>
              <a:rPr lang="uk-UA" sz="2667" dirty="0">
                <a:solidFill>
                  <a:schemeClr val="accent5">
                    <a:lumMod val="75000"/>
                  </a:schemeClr>
                </a:solidFill>
              </a:rPr>
              <a:t>20 травня 2022р</a:t>
            </a:r>
            <a:r>
              <a:rPr lang="uk-UA" sz="2667" b="1" dirty="0">
                <a:solidFill>
                  <a:schemeClr val="accent5">
                    <a:lumMod val="75000"/>
                  </a:schemeClr>
                </a:solidFill>
              </a:rPr>
              <a:t>. </a:t>
            </a:r>
          </a:p>
        </p:txBody>
      </p:sp>
      <p:graphicFrame>
        <p:nvGraphicFramePr>
          <p:cNvPr id="10" name="Объект 3">
            <a:extLst>
              <a:ext uri="{FF2B5EF4-FFF2-40B4-BE49-F238E27FC236}">
                <a16:creationId xmlns:a16="http://schemas.microsoft.com/office/drawing/2014/main" id="{BC96F56A-460D-4CB6-9BE9-A17C03EDA616}"/>
              </a:ext>
            </a:extLst>
          </p:cNvPr>
          <p:cNvGraphicFramePr>
            <a:graphicFrameLocks/>
          </p:cNvGraphicFramePr>
          <p:nvPr>
            <p:extLst>
              <p:ext uri="{D42A27DB-BD31-4B8C-83A1-F6EECF244321}">
                <p14:modId xmlns:p14="http://schemas.microsoft.com/office/powerpoint/2010/main" val="639041895"/>
              </p:ext>
            </p:extLst>
          </p:nvPr>
        </p:nvGraphicFramePr>
        <p:xfrm>
          <a:off x="6774514" y="2292264"/>
          <a:ext cx="5294869" cy="4419600"/>
        </p:xfrm>
        <a:graphic>
          <a:graphicData uri="http://schemas.openxmlformats.org/drawingml/2006/table">
            <a:tbl>
              <a:tblPr firstRow="1" firstCol="1" bandRow="1"/>
              <a:tblGrid>
                <a:gridCol w="5294869">
                  <a:extLst>
                    <a:ext uri="{9D8B030D-6E8A-4147-A177-3AD203B41FA5}">
                      <a16:colId xmlns:a16="http://schemas.microsoft.com/office/drawing/2014/main" val="20000"/>
                    </a:ext>
                  </a:extLst>
                </a:gridCol>
              </a:tblGrid>
              <a:tr h="4368800">
                <a:tc>
                  <a:txBody>
                    <a:bodyPr/>
                    <a:lstStyle>
                      <a:lvl1pPr marL="0" algn="l" defTabSz="914400" rtl="0" eaLnBrk="1" latinLnBrk="0" hangingPunct="1">
                        <a:defRPr sz="1800" kern="1200">
                          <a:solidFill>
                            <a:schemeClr val="tx1"/>
                          </a:solidFill>
                          <a:latin typeface="Franklin Gothic Book" panose="020B0503020102020204"/>
                        </a:defRPr>
                      </a:lvl1pPr>
                      <a:lvl2pPr marL="457200" algn="l" defTabSz="914400" rtl="0" eaLnBrk="1" latinLnBrk="0" hangingPunct="1">
                        <a:defRPr sz="1800" kern="1200">
                          <a:solidFill>
                            <a:schemeClr val="tx1"/>
                          </a:solidFill>
                          <a:latin typeface="Franklin Gothic Book" panose="020B0503020102020204"/>
                        </a:defRPr>
                      </a:lvl2pPr>
                      <a:lvl3pPr marL="914400" algn="l" defTabSz="914400" rtl="0" eaLnBrk="1" latinLnBrk="0" hangingPunct="1">
                        <a:defRPr sz="1800" kern="1200">
                          <a:solidFill>
                            <a:schemeClr val="tx1"/>
                          </a:solidFill>
                          <a:latin typeface="Franklin Gothic Book" panose="020B0503020102020204"/>
                        </a:defRPr>
                      </a:lvl3pPr>
                      <a:lvl4pPr marL="1371600" algn="l" defTabSz="914400" rtl="0" eaLnBrk="1" latinLnBrk="0" hangingPunct="1">
                        <a:defRPr sz="1800" kern="1200">
                          <a:solidFill>
                            <a:schemeClr val="tx1"/>
                          </a:solidFill>
                          <a:latin typeface="Franklin Gothic Book" panose="020B0503020102020204"/>
                        </a:defRPr>
                      </a:lvl4pPr>
                      <a:lvl5pPr marL="1828800" algn="l" defTabSz="914400" rtl="0" eaLnBrk="1" latinLnBrk="0" hangingPunct="1">
                        <a:defRPr sz="1800" kern="1200">
                          <a:solidFill>
                            <a:schemeClr val="tx1"/>
                          </a:solidFill>
                          <a:latin typeface="Franklin Gothic Book" panose="020B0503020102020204"/>
                        </a:defRPr>
                      </a:lvl5pPr>
                      <a:lvl6pPr marL="2286000" algn="l" defTabSz="914400" rtl="0" eaLnBrk="1" latinLnBrk="0" hangingPunct="1">
                        <a:defRPr sz="1800" kern="1200">
                          <a:solidFill>
                            <a:schemeClr val="tx1"/>
                          </a:solidFill>
                          <a:latin typeface="Franklin Gothic Book" panose="020B0503020102020204"/>
                        </a:defRPr>
                      </a:lvl6pPr>
                      <a:lvl7pPr marL="2743200" algn="l" defTabSz="914400" rtl="0" eaLnBrk="1" latinLnBrk="0" hangingPunct="1">
                        <a:defRPr sz="1800" kern="1200">
                          <a:solidFill>
                            <a:schemeClr val="tx1"/>
                          </a:solidFill>
                          <a:latin typeface="Franklin Gothic Book" panose="020B0503020102020204"/>
                        </a:defRPr>
                      </a:lvl7pPr>
                      <a:lvl8pPr marL="3200400" algn="l" defTabSz="914400" rtl="0" eaLnBrk="1" latinLnBrk="0" hangingPunct="1">
                        <a:defRPr sz="1800" kern="1200">
                          <a:solidFill>
                            <a:schemeClr val="tx1"/>
                          </a:solidFill>
                          <a:latin typeface="Franklin Gothic Book" panose="020B0503020102020204"/>
                        </a:defRPr>
                      </a:lvl8pPr>
                      <a:lvl9pPr marL="3657600" algn="l" defTabSz="914400" rtl="0" eaLnBrk="1" latinLnBrk="0" hangingPunct="1">
                        <a:defRPr sz="1800" kern="1200">
                          <a:solidFill>
                            <a:schemeClr val="tx1"/>
                          </a:solidFill>
                          <a:latin typeface="Franklin Gothic Book" panose="020B0503020102020204"/>
                        </a:defRPr>
                      </a:lvl9pPr>
                    </a:lstStyle>
                    <a:p>
                      <a:r>
                        <a:rPr lang="uk-UA" sz="2000" kern="1200" baseline="0" dirty="0">
                          <a:solidFill>
                            <a:schemeClr val="tx1"/>
                          </a:solidFill>
                          <a:effectLst/>
                          <a:latin typeface="Calibri" panose="020F0502020204030204" pitchFamily="34" charset="0"/>
                          <a:ea typeface="+mn-ea"/>
                          <a:cs typeface="Calibri" panose="020F0502020204030204" pitchFamily="34" charset="0"/>
                        </a:rPr>
                        <a:t> </a:t>
                      </a:r>
                    </a:p>
                    <a:p>
                      <a:r>
                        <a:rPr lang="uk-UA" sz="2000" kern="1200" baseline="0" dirty="0">
                          <a:solidFill>
                            <a:schemeClr val="tx1"/>
                          </a:solidFill>
                          <a:effectLst/>
                          <a:latin typeface="Calibri" panose="020F0502020204030204" pitchFamily="34" charset="0"/>
                          <a:ea typeface="+mn-ea"/>
                          <a:cs typeface="Calibri" panose="020F0502020204030204" pitchFamily="34" charset="0"/>
                        </a:rPr>
                        <a:t>  </a:t>
                      </a:r>
                      <a:r>
                        <a:rPr lang="uk-UA" sz="2700" dirty="0">
                          <a:latin typeface="+mn-lt"/>
                        </a:rPr>
                        <a:t>Внесено зміни до:</a:t>
                      </a:r>
                    </a:p>
                    <a:p>
                      <a:endParaRPr lang="uk-UA" sz="2700" u="sng" dirty="0">
                        <a:latin typeface="+mn-lt"/>
                      </a:endParaRPr>
                    </a:p>
                    <a:p>
                      <a:pPr marL="342900" indent="-342900">
                        <a:buFont typeface="Wingdings" panose="05000000000000000000" pitchFamily="2" charset="2"/>
                        <a:buChar char="§"/>
                      </a:pPr>
                      <a:r>
                        <a:rPr lang="uk-UA" sz="2700" dirty="0">
                          <a:latin typeface="+mn-lt"/>
                        </a:rPr>
                        <a:t>Закону України «</a:t>
                      </a:r>
                      <a:r>
                        <a:rPr lang="uk-UA" sz="2700" b="1" dirty="0">
                          <a:latin typeface="+mn-lt"/>
                        </a:rPr>
                        <a:t>Про правовий режим воєнного стану» </a:t>
                      </a:r>
                      <a:r>
                        <a:rPr lang="uk-UA" sz="2700" b="0" dirty="0">
                          <a:solidFill>
                            <a:srgbClr val="002060"/>
                          </a:solidFill>
                          <a:latin typeface="+mn-lt"/>
                        </a:rPr>
                        <a:t>(ЗУ</a:t>
                      </a:r>
                      <a:r>
                        <a:rPr lang="uk-UA" sz="2700" b="0" baseline="0" dirty="0">
                          <a:solidFill>
                            <a:srgbClr val="002060"/>
                          </a:solidFill>
                          <a:latin typeface="+mn-lt"/>
                        </a:rPr>
                        <a:t> №389)</a:t>
                      </a:r>
                      <a:endParaRPr lang="uk-UA" sz="2700" b="0" dirty="0">
                        <a:solidFill>
                          <a:srgbClr val="002060"/>
                        </a:solidFill>
                        <a:latin typeface="+mn-lt"/>
                      </a:endParaRPr>
                    </a:p>
                    <a:p>
                      <a:r>
                        <a:rPr lang="uk-UA" sz="2700" b="1" dirty="0">
                          <a:latin typeface="+mn-lt"/>
                        </a:rPr>
                        <a:t>  </a:t>
                      </a:r>
                    </a:p>
                    <a:p>
                      <a:pPr marL="342900" indent="-342900">
                        <a:buFont typeface="Wingdings" panose="05000000000000000000" pitchFamily="2" charset="2"/>
                        <a:buChar char="§"/>
                      </a:pPr>
                      <a:r>
                        <a:rPr lang="uk-UA" sz="2700" dirty="0">
                          <a:latin typeface="+mn-lt"/>
                        </a:rPr>
                        <a:t>Закону України </a:t>
                      </a:r>
                      <a:r>
                        <a:rPr lang="uk-UA" sz="2700" b="1" dirty="0">
                          <a:latin typeface="+mn-lt"/>
                        </a:rPr>
                        <a:t>«Про регулювання містобудівної діяльності»</a:t>
                      </a:r>
                    </a:p>
                    <a:p>
                      <a:r>
                        <a:rPr lang="uk-UA" sz="2700" kern="1200" dirty="0">
                          <a:solidFill>
                            <a:schemeClr val="tx1"/>
                          </a:solidFill>
                          <a:effectLst/>
                          <a:latin typeface="+mn-lt"/>
                          <a:ea typeface="+mn-ea"/>
                          <a:cs typeface="Calibri" panose="020F0502020204030204" pitchFamily="34" charset="0"/>
                        </a:rPr>
                        <a:t> </a:t>
                      </a:r>
                      <a:endParaRPr lang="ru-RU" sz="2700" kern="1200" dirty="0">
                        <a:solidFill>
                          <a:schemeClr val="tx1"/>
                        </a:solidFill>
                        <a:effectLst/>
                        <a:latin typeface="+mn-lt"/>
                        <a:ea typeface="+mn-ea"/>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703730" y="5251797"/>
            <a:ext cx="1945421" cy="1429320"/>
          </a:xfrm>
          <a:prstGeom prst="rect">
            <a:avLst/>
          </a:prstGeom>
          <a:solidFill>
            <a:schemeClr val="bg1"/>
          </a:solidFill>
        </p:spPr>
      </p:pic>
      <p:sp>
        <p:nvSpPr>
          <p:cNvPr id="2" name="Прямоугольник 1"/>
          <p:cNvSpPr/>
          <p:nvPr/>
        </p:nvSpPr>
        <p:spPr>
          <a:xfrm>
            <a:off x="4041812" y="1751673"/>
            <a:ext cx="7786940" cy="523220"/>
          </a:xfrm>
          <a:prstGeom prst="rect">
            <a:avLst/>
          </a:prstGeom>
        </p:spPr>
        <p:txBody>
          <a:bodyPr wrap="none">
            <a:spAutoFit/>
          </a:bodyPr>
          <a:lstStyle/>
          <a:p>
            <a:r>
              <a:rPr lang="uk-UA" sz="2800" b="1" dirty="0">
                <a:solidFill>
                  <a:schemeClr val="accent5">
                    <a:lumMod val="75000"/>
                  </a:schemeClr>
                </a:solidFill>
              </a:rPr>
              <a:t>Повноваження з прийняття одноосібних рішень </a:t>
            </a:r>
          </a:p>
        </p:txBody>
      </p:sp>
      <p:sp>
        <p:nvSpPr>
          <p:cNvPr id="3" name="Прямоугольник 2"/>
          <p:cNvSpPr/>
          <p:nvPr/>
        </p:nvSpPr>
        <p:spPr>
          <a:xfrm>
            <a:off x="795070" y="1625112"/>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7"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765966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214080" y="2402738"/>
            <a:ext cx="2500893" cy="25549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667" dirty="0">
                <a:solidFill>
                  <a:schemeClr val="tx1"/>
                </a:solidFill>
              </a:rPr>
              <a:t>Закон України</a:t>
            </a:r>
            <a:r>
              <a:rPr lang="uk-UA" sz="2667" b="1" dirty="0">
                <a:solidFill>
                  <a:schemeClr val="tx1"/>
                </a:solidFill>
              </a:rPr>
              <a:t> </a:t>
            </a:r>
          </a:p>
          <a:p>
            <a:r>
              <a:rPr lang="uk-UA" sz="2667" b="1" dirty="0">
                <a:solidFill>
                  <a:schemeClr val="tx1"/>
                </a:solidFill>
              </a:rPr>
              <a:t>«Про правовий режим воєнного стану»   </a:t>
            </a:r>
            <a:r>
              <a:rPr lang="uk-UA" sz="2667" dirty="0">
                <a:solidFill>
                  <a:srgbClr val="002060"/>
                </a:solidFill>
              </a:rPr>
              <a:t>№389</a:t>
            </a:r>
          </a:p>
          <a:p>
            <a:endParaRPr lang="ru-RU" sz="2667" b="1" dirty="0">
              <a:solidFill>
                <a:schemeClr val="tx1"/>
              </a:solidFill>
            </a:endParaRPr>
          </a:p>
        </p:txBody>
      </p:sp>
      <p:sp>
        <p:nvSpPr>
          <p:cNvPr id="5" name="Прямоугольник 4"/>
          <p:cNvSpPr/>
          <p:nvPr/>
        </p:nvSpPr>
        <p:spPr>
          <a:xfrm>
            <a:off x="3260677" y="2001447"/>
            <a:ext cx="8149319" cy="1323632"/>
          </a:xfrm>
          <a:prstGeom prst="rect">
            <a:avLst/>
          </a:prstGeom>
        </p:spPr>
        <p:txBody>
          <a:bodyPr wrap="square">
            <a:spAutoFit/>
          </a:bodyPr>
          <a:lstStyle/>
          <a:p>
            <a:r>
              <a:rPr lang="uk-UA" sz="2667" b="1" u="sng" dirty="0">
                <a:solidFill>
                  <a:schemeClr val="accent5">
                    <a:lumMod val="75000"/>
                  </a:schemeClr>
                </a:solidFill>
                <a:ea typeface="Calibri" panose="020F0502020204030204" pitchFamily="34" charset="0"/>
                <a:cs typeface="Calibri" panose="020F0502020204030204" pitchFamily="34" charset="0"/>
              </a:rPr>
              <a:t>Статтю 9 </a:t>
            </a:r>
            <a:r>
              <a:rPr lang="uk-UA" sz="2667" dirty="0">
                <a:ea typeface="Calibri" panose="020F0502020204030204" pitchFamily="34" charset="0"/>
                <a:cs typeface="Times New Roman" panose="02020603050405020304" pitchFamily="18" charset="0"/>
              </a:rPr>
              <a:t>Здійснення органами державної влади та органами місцевого самоврядування повноважень в умовах воєнного стану</a:t>
            </a:r>
            <a:r>
              <a:rPr lang="uk-UA" sz="2667" dirty="0">
                <a:ea typeface="Times New Roman" panose="02020603050405020304" pitchFamily="18" charset="0"/>
              </a:rPr>
              <a:t> </a:t>
            </a:r>
            <a:endParaRPr lang="ru-RU" sz="2667" dirty="0"/>
          </a:p>
        </p:txBody>
      </p:sp>
      <p:sp>
        <p:nvSpPr>
          <p:cNvPr id="7" name="Прямоугольник 6"/>
          <p:cNvSpPr/>
          <p:nvPr/>
        </p:nvSpPr>
        <p:spPr>
          <a:xfrm>
            <a:off x="3502216" y="4102247"/>
            <a:ext cx="8149319" cy="180126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80990" indent="-380990" algn="just">
              <a:lnSpc>
                <a:spcPct val="107000"/>
              </a:lnSpc>
              <a:spcAft>
                <a:spcPts val="1000"/>
              </a:spcAft>
              <a:buFont typeface="Wingdings" panose="05000000000000000000" pitchFamily="2" charset="2"/>
              <a:buChar char="ü"/>
            </a:pPr>
            <a:r>
              <a:rPr lang="uk-UA" sz="2400" dirty="0">
                <a:latin typeface="Calibri" panose="020F0502020204030204" pitchFamily="34" charset="0"/>
                <a:ea typeface="Times New Roman" panose="02020603050405020304" pitchFamily="18" charset="0"/>
                <a:cs typeface="Calibri" panose="020F0502020204030204" pitchFamily="34" charset="0"/>
              </a:rPr>
              <a:t>доповнено </a:t>
            </a:r>
            <a:r>
              <a:rPr lang="uk-UA" sz="2400" b="1" u="sng" dirty="0">
                <a:latin typeface="Calibri" panose="020F0502020204030204" pitchFamily="34" charset="0"/>
                <a:ea typeface="Times New Roman" panose="02020603050405020304" pitchFamily="18" charset="0"/>
                <a:cs typeface="Calibri" panose="020F0502020204030204" pitchFamily="34" charset="0"/>
              </a:rPr>
              <a:t>новими</a:t>
            </a:r>
            <a:r>
              <a:rPr lang="uk-UA" sz="2400" u="sng" dirty="0">
                <a:latin typeface="Calibri" panose="020F0502020204030204" pitchFamily="34" charset="0"/>
                <a:ea typeface="Times New Roman" panose="02020603050405020304" pitchFamily="18" charset="0"/>
                <a:cs typeface="Calibri" panose="020F0502020204030204" pitchFamily="34" charset="0"/>
              </a:rPr>
              <a:t> частинами </a:t>
            </a:r>
            <a:r>
              <a:rPr lang="uk-UA" sz="2400" b="1" u="sng" dirty="0">
                <a:solidFill>
                  <a:srgbClr val="002060"/>
                </a:solidFill>
                <a:latin typeface="Calibri" panose="020F0502020204030204" pitchFamily="34" charset="0"/>
                <a:ea typeface="Times New Roman" panose="02020603050405020304" pitchFamily="18" charset="0"/>
                <a:cs typeface="Calibri" panose="020F0502020204030204" pitchFamily="34" charset="0"/>
              </a:rPr>
              <a:t>четвертою – десятою</a:t>
            </a:r>
            <a:r>
              <a:rPr lang="uk-UA" sz="24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p>
          <a:p>
            <a:pPr algn="just">
              <a:lnSpc>
                <a:spcPct val="107000"/>
              </a:lnSpc>
              <a:spcAft>
                <a:spcPts val="1000"/>
              </a:spcAft>
            </a:pPr>
            <a:r>
              <a:rPr lang="uk-UA" sz="2400" dirty="0">
                <a:latin typeface="Calibri" panose="020F0502020204030204" pitchFamily="34" charset="0"/>
                <a:ea typeface="Times New Roman" panose="02020603050405020304" pitchFamily="18" charset="0"/>
                <a:cs typeface="Calibri" panose="020F0502020204030204" pitchFamily="34" charset="0"/>
              </a:rPr>
              <a:t>які регламентують питання щодо </a:t>
            </a:r>
            <a:r>
              <a:rPr lang="uk-UA" sz="2400" dirty="0"/>
              <a:t>здійснення заходів правового режиму воєнного стану </a:t>
            </a:r>
            <a:r>
              <a:rPr lang="uk-UA" sz="2400" b="1" dirty="0"/>
              <a:t>сільським, селищним, міським головою </a:t>
            </a:r>
            <a:endParaRPr lang="ru-RU" sz="2400" dirty="0">
              <a:solidFill>
                <a:srgbClr val="0070C0"/>
              </a:solidFill>
              <a:latin typeface="Calibri" panose="020F0502020204030204" pitchFamily="34" charset="0"/>
              <a:ea typeface="Calibri" panose="020F0502020204030204" pitchFamily="34" charset="0"/>
              <a:cs typeface="Calibri" panose="020F0502020204030204" pitchFamily="34" charset="0"/>
            </a:endParaRPr>
          </a:p>
        </p:txBody>
      </p:sp>
      <p:pic>
        <p:nvPicPr>
          <p:cNvPr id="15" name="Рисунок 14"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443452" y="4593018"/>
            <a:ext cx="1945421" cy="1429320"/>
          </a:xfrm>
          <a:prstGeom prst="rect">
            <a:avLst/>
          </a:prstGeom>
          <a:solidFill>
            <a:schemeClr val="bg1"/>
          </a:solidFill>
        </p:spPr>
      </p:pic>
      <p:sp>
        <p:nvSpPr>
          <p:cNvPr id="3" name="Прямоугольник 2"/>
          <p:cNvSpPr/>
          <p:nvPr/>
        </p:nvSpPr>
        <p:spPr>
          <a:xfrm>
            <a:off x="554438" y="1629313"/>
            <a:ext cx="1820178"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dirty="0">
                <a:solidFill>
                  <a:srgbClr val="0070C0"/>
                </a:solidFill>
              </a:rPr>
              <a:t>:</a:t>
            </a: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617935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1854405" y="3398305"/>
            <a:ext cx="10060728" cy="3026534"/>
          </a:xfrm>
          <a:prstGeom prst="rect">
            <a:avLst/>
          </a:prstGeom>
          <a:noFill/>
        </p:spPr>
        <p:txBody>
          <a:bodyPr wrap="square">
            <a:spAutoFit/>
          </a:bodyPr>
          <a:lstStyle/>
          <a:p>
            <a:endParaRPr lang="uk-UA" sz="1067" dirty="0"/>
          </a:p>
          <a:p>
            <a:pPr marL="717533" indent="-380990">
              <a:buFont typeface="Wingdings" panose="05000000000000000000" pitchFamily="2" charset="2"/>
              <a:buChar char="Ø"/>
            </a:pPr>
            <a:r>
              <a:rPr lang="ru-RU" sz="2000" b="1" dirty="0"/>
              <a:t>звільнення </a:t>
            </a:r>
            <a:r>
              <a:rPr lang="uk-UA" sz="2000" b="1" dirty="0"/>
              <a:t>земельних ділянок </a:t>
            </a:r>
            <a:r>
              <a:rPr lang="uk-UA" sz="2000" dirty="0"/>
              <a:t>комунальної власності від незаконно розміщених тимчасових споруд;</a:t>
            </a:r>
          </a:p>
          <a:p>
            <a:pPr marL="717533" indent="-380990">
              <a:buFont typeface="Wingdings" panose="05000000000000000000" pitchFamily="2" charset="2"/>
              <a:buChar char="Ø"/>
            </a:pPr>
            <a:r>
              <a:rPr lang="uk-UA" sz="2000" b="1" dirty="0"/>
              <a:t>обстеження будівель і споруд </a:t>
            </a:r>
            <a:r>
              <a:rPr lang="uk-UA" sz="2000" dirty="0"/>
              <a:t>пошкоджених внаслідок бойових дій. </a:t>
            </a:r>
            <a:r>
              <a:rPr lang="ru-RU" sz="2000" dirty="0"/>
              <a:t>Обстеження здійснюється відповідно до  ЗУ «</a:t>
            </a:r>
            <a:r>
              <a:rPr lang="ru-RU" sz="2000" i="1" dirty="0"/>
              <a:t>Про регулювання містобудівної діяльності</a:t>
            </a:r>
            <a:r>
              <a:rPr lang="ru-RU" sz="2000" dirty="0"/>
              <a:t>»;</a:t>
            </a:r>
            <a:endParaRPr lang="uk-UA" sz="2000" dirty="0"/>
          </a:p>
          <a:p>
            <a:pPr marL="717533" indent="-380990">
              <a:buFont typeface="Wingdings" panose="05000000000000000000" pitchFamily="2" charset="2"/>
              <a:buChar char="Ø"/>
            </a:pPr>
            <a:r>
              <a:rPr lang="uk-UA" sz="2000" b="1" dirty="0"/>
              <a:t>демонтажу будівель і споруд</a:t>
            </a:r>
            <a:r>
              <a:rPr lang="uk-UA" sz="2000" dirty="0"/>
              <a:t>, які за результатами обстеження визнані аварійно небезпечними </a:t>
            </a:r>
            <a:r>
              <a:rPr lang="ru-RU" sz="2000" dirty="0"/>
              <a:t>і такими, що </a:t>
            </a:r>
            <a:r>
              <a:rPr lang="uk-UA" sz="2000" dirty="0"/>
              <a:t>становлять загрозу життю </a:t>
            </a:r>
            <a:r>
              <a:rPr lang="ru-RU" sz="2000" dirty="0"/>
              <a:t>людей.</a:t>
            </a:r>
            <a:r>
              <a:rPr lang="uk-UA" sz="2000" dirty="0"/>
              <a:t> </a:t>
            </a:r>
            <a:r>
              <a:rPr lang="uk-UA" sz="2000" i="1" dirty="0">
                <a:solidFill>
                  <a:schemeClr val="accent5">
                    <a:lumMod val="75000"/>
                  </a:schemeClr>
                </a:solidFill>
              </a:rPr>
              <a:t>Розпорядження про демонтаж таких будівель і споруд вносяться до Єдиної державної електронної системи у сфері будівництва у порядку, встановленому КМУ в Порядку ведення Єдиної державної електронної системи у сфері будівництва.</a:t>
            </a:r>
            <a:endParaRPr lang="ru-RU" sz="2000" i="1" dirty="0">
              <a:solidFill>
                <a:schemeClr val="accent5">
                  <a:lumMod val="75000"/>
                </a:schemeClr>
              </a:solidFill>
            </a:endParaRPr>
          </a:p>
        </p:txBody>
      </p:sp>
      <p:sp>
        <p:nvSpPr>
          <p:cNvPr id="2" name="TextBox 1">
            <a:extLst>
              <a:ext uri="{FF2B5EF4-FFF2-40B4-BE49-F238E27FC236}">
                <a16:creationId xmlns:a16="http://schemas.microsoft.com/office/drawing/2014/main" id="{EDF4D57B-8D60-67CD-9B3C-18743F99DB1F}"/>
              </a:ext>
            </a:extLst>
          </p:cNvPr>
          <p:cNvSpPr txBox="1"/>
          <p:nvPr/>
        </p:nvSpPr>
        <p:spPr>
          <a:xfrm>
            <a:off x="236621" y="3398305"/>
            <a:ext cx="1691451" cy="32322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sz="2267" dirty="0"/>
              <a:t>з  </a:t>
            </a:r>
            <a:r>
              <a:rPr lang="ru-RU" sz="2267" b="1" dirty="0"/>
              <a:t>обов</a:t>
            </a:r>
            <a:r>
              <a:rPr lang="en-US" sz="2267" b="1" dirty="0"/>
              <a:t>’</a:t>
            </a:r>
            <a:r>
              <a:rPr lang="uk-UA" sz="2267" b="1" dirty="0"/>
              <a:t>язковим</a:t>
            </a:r>
            <a:r>
              <a:rPr lang="ru-RU" sz="2267" b="1" dirty="0"/>
              <a:t> </a:t>
            </a:r>
            <a:r>
              <a:rPr lang="uk-UA" sz="2267" dirty="0"/>
              <a:t>інформуванням начальника обласної </a:t>
            </a:r>
            <a:r>
              <a:rPr lang="ru-RU" sz="2267" dirty="0"/>
              <a:t>ВА </a:t>
            </a:r>
            <a:r>
              <a:rPr lang="ru-RU" sz="2267" b="1" dirty="0"/>
              <a:t>протягом </a:t>
            </a:r>
            <a:br>
              <a:rPr lang="ru-RU" sz="2267" b="1" dirty="0"/>
            </a:br>
            <a:r>
              <a:rPr lang="ru-RU" sz="2267" b="1" dirty="0"/>
              <a:t>24 годин</a:t>
            </a:r>
            <a:endParaRPr lang="uk-UA" sz="2267" b="1" dirty="0"/>
          </a:p>
        </p:txBody>
      </p:sp>
      <p:sp>
        <p:nvSpPr>
          <p:cNvPr id="3" name="Ліва фігурна дужка 2">
            <a:extLst>
              <a:ext uri="{FF2B5EF4-FFF2-40B4-BE49-F238E27FC236}">
                <a16:creationId xmlns:a16="http://schemas.microsoft.com/office/drawing/2014/main" id="{509B149D-BF25-3EB7-F7E0-A81394865184}"/>
              </a:ext>
            </a:extLst>
          </p:cNvPr>
          <p:cNvSpPr/>
          <p:nvPr/>
        </p:nvSpPr>
        <p:spPr>
          <a:xfrm>
            <a:off x="1928072" y="3340411"/>
            <a:ext cx="486920" cy="3290126"/>
          </a:xfrm>
          <a:prstGeom prst="leftBrace">
            <a:avLst>
              <a:gd name="adj1" fmla="val 53868"/>
              <a:gd name="adj2" fmla="val 50000"/>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uk-UA" sz="2400"/>
          </a:p>
        </p:txBody>
      </p:sp>
      <p:sp>
        <p:nvSpPr>
          <p:cNvPr id="4" name="Прямоугольник 3"/>
          <p:cNvSpPr/>
          <p:nvPr/>
        </p:nvSpPr>
        <p:spPr>
          <a:xfrm>
            <a:off x="282482" y="2123714"/>
            <a:ext cx="11430219" cy="113896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80990" indent="-380990">
              <a:buFont typeface="Wingdings" panose="05000000000000000000" pitchFamily="2" charset="2"/>
              <a:buChar char="q"/>
            </a:pPr>
            <a:r>
              <a:rPr lang="uk-UA" sz="2267" dirty="0"/>
              <a:t>У період дії військового стану </a:t>
            </a:r>
            <a:r>
              <a:rPr lang="uk-UA" sz="2267" b="1" dirty="0"/>
              <a:t>одноосібні рішення голів </a:t>
            </a:r>
            <a:r>
              <a:rPr lang="ru-RU" sz="2267" b="1" dirty="0"/>
              <a:t>громад, </a:t>
            </a:r>
            <a:r>
              <a:rPr lang="uk-UA" sz="2267" dirty="0"/>
              <a:t>на території яких </a:t>
            </a:r>
            <a:r>
              <a:rPr lang="uk-UA" sz="2267" b="1" u="sng" dirty="0"/>
              <a:t>не ведуться </a:t>
            </a:r>
            <a:r>
              <a:rPr lang="uk-UA" sz="2267" b="1" dirty="0"/>
              <a:t>бойові дії та </a:t>
            </a:r>
            <a:r>
              <a:rPr lang="uk-UA" sz="2267" b="1" u="sng" dirty="0"/>
              <a:t>не прийнято рішення про утворення військової </a:t>
            </a:r>
            <a:r>
              <a:rPr lang="uk-UA" sz="2267" b="1" dirty="0"/>
              <a:t>адміністрації населеного пункту, </a:t>
            </a:r>
            <a:r>
              <a:rPr lang="ru-RU" sz="2267" b="1" dirty="0"/>
              <a:t> </a:t>
            </a:r>
            <a:r>
              <a:rPr lang="uk-UA" sz="2267" dirty="0"/>
              <a:t>можливі щодо:</a:t>
            </a:r>
          </a:p>
        </p:txBody>
      </p:sp>
      <p:sp>
        <p:nvSpPr>
          <p:cNvPr id="7" name="Прямоугольник 6"/>
          <p:cNvSpPr/>
          <p:nvPr/>
        </p:nvSpPr>
        <p:spPr>
          <a:xfrm>
            <a:off x="2404378" y="1577185"/>
            <a:ext cx="9689432" cy="502766"/>
          </a:xfrm>
          <a:prstGeom prst="rect">
            <a:avLst/>
          </a:prstGeom>
        </p:spPr>
        <p:txBody>
          <a:bodyPr wrap="square">
            <a:spAutoFit/>
          </a:bodyPr>
          <a:lstStyle/>
          <a:p>
            <a:pPr algn="ctr"/>
            <a:r>
              <a:rPr lang="uk-UA" sz="2667" u="sng" dirty="0"/>
              <a:t>ЗУ «</a:t>
            </a:r>
            <a:r>
              <a:rPr lang="uk-UA" sz="2667" dirty="0"/>
              <a:t>Про правовий режим воєнного стану» №389</a:t>
            </a:r>
            <a:r>
              <a:rPr lang="uk-UA" sz="2667" b="1" dirty="0"/>
              <a:t>- </a:t>
            </a:r>
            <a:r>
              <a:rPr lang="uk-UA" sz="2667" b="1" dirty="0">
                <a:solidFill>
                  <a:schemeClr val="accent5">
                    <a:lumMod val="75000"/>
                  </a:schemeClr>
                </a:solidFill>
              </a:rPr>
              <a:t>част.4  статті 9</a:t>
            </a:r>
            <a:endParaRPr lang="ru-RU" sz="2667" dirty="0">
              <a:solidFill>
                <a:schemeClr val="accent5">
                  <a:lumMod val="75000"/>
                </a:schemeClr>
              </a:solidFill>
            </a:endParaRPr>
          </a:p>
        </p:txBody>
      </p:sp>
      <p:sp>
        <p:nvSpPr>
          <p:cNvPr id="5" name="Прямоугольник 4"/>
          <p:cNvSpPr/>
          <p:nvPr/>
        </p:nvSpPr>
        <p:spPr>
          <a:xfrm>
            <a:off x="282482" y="1574523"/>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39212"/>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983259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2367864" y="2079482"/>
            <a:ext cx="9539692" cy="4524315"/>
          </a:xfrm>
          <a:prstGeom prst="rect">
            <a:avLst/>
          </a:prstGeom>
          <a:noFill/>
        </p:spPr>
        <p:txBody>
          <a:bodyPr wrap="square">
            <a:spAutoFit/>
          </a:bodyPr>
          <a:lstStyle/>
          <a:p>
            <a:pPr marL="717533" indent="-380990">
              <a:buFont typeface="Wingdings" panose="05000000000000000000" pitchFamily="2" charset="2"/>
              <a:buChar char="Ø"/>
            </a:pPr>
            <a:r>
              <a:rPr lang="uk-UA" sz="2400" b="1" dirty="0"/>
              <a:t>створення установ </a:t>
            </a:r>
            <a:r>
              <a:rPr lang="uk-UA" sz="2400" u="sng" dirty="0"/>
              <a:t>для надання безоплатної первинної правової допомоги</a:t>
            </a:r>
            <a:r>
              <a:rPr lang="uk-UA" sz="2400" dirty="0"/>
              <a:t>, призначення на посади і звільнення з посад керівників таких установ, залучення фізичних чи юридичних осіб приватного права до надання безоплатної первинної правової допомоги;</a:t>
            </a:r>
          </a:p>
          <a:p>
            <a:pPr marL="717533" indent="-380990">
              <a:buFont typeface="Wingdings" panose="05000000000000000000" pitchFamily="2" charset="2"/>
              <a:buChar char="Ø"/>
            </a:pPr>
            <a:endParaRPr lang="uk-UA" sz="2400" dirty="0"/>
          </a:p>
          <a:p>
            <a:pPr marL="717533" indent="-380990">
              <a:buFont typeface="Wingdings" panose="05000000000000000000" pitchFamily="2" charset="2"/>
              <a:buChar char="Ø"/>
            </a:pPr>
            <a:r>
              <a:rPr lang="uk-UA" sz="2400" b="1" dirty="0"/>
              <a:t>боротьби</a:t>
            </a:r>
            <a:r>
              <a:rPr lang="uk-UA" sz="2400" dirty="0"/>
              <a:t> зі стихійними лихами, епідеміями та епізоотіями;</a:t>
            </a:r>
          </a:p>
          <a:p>
            <a:pPr marL="717533" indent="-380990">
              <a:buFont typeface="Wingdings" panose="05000000000000000000" pitchFamily="2" charset="2"/>
              <a:buChar char="Ø"/>
            </a:pPr>
            <a:endParaRPr lang="uk-UA" sz="2400" dirty="0"/>
          </a:p>
          <a:p>
            <a:pPr marL="717533" indent="-380990">
              <a:buFont typeface="Wingdings" panose="05000000000000000000" pitchFamily="2" charset="2"/>
              <a:buChar char="Ø"/>
            </a:pPr>
            <a:r>
              <a:rPr lang="uk-UA" sz="2400" b="1" dirty="0"/>
              <a:t>поводження </a:t>
            </a:r>
            <a:r>
              <a:rPr lang="uk-UA" sz="2400" dirty="0"/>
              <a:t>з небезпечними відходами</a:t>
            </a:r>
            <a:r>
              <a:rPr lang="ru-RU" sz="2400" dirty="0"/>
              <a:t>;</a:t>
            </a:r>
          </a:p>
          <a:p>
            <a:pPr marL="717533" indent="-380990">
              <a:buFont typeface="Wingdings" panose="05000000000000000000" pitchFamily="2" charset="2"/>
              <a:buChar char="Ø"/>
            </a:pPr>
            <a:endParaRPr lang="ru-RU" sz="2400" dirty="0"/>
          </a:p>
          <a:p>
            <a:pPr marL="717533" indent="-380990">
              <a:buFont typeface="Wingdings" panose="05000000000000000000" pitchFamily="2" charset="2"/>
              <a:buChar char="Ø"/>
            </a:pPr>
            <a:r>
              <a:rPr lang="ru-RU" sz="2400" b="1" dirty="0"/>
              <a:t>передачі коштів </a:t>
            </a:r>
            <a:r>
              <a:rPr lang="uk-UA" sz="2400" dirty="0"/>
              <a:t>з відповідного місцевого бюджету на потреби ЗСУ та/або для забезпечення заходів правового режиму воєнного стану;</a:t>
            </a:r>
          </a:p>
        </p:txBody>
      </p:sp>
      <p:sp>
        <p:nvSpPr>
          <p:cNvPr id="7" name="Прямоугольник 6"/>
          <p:cNvSpPr/>
          <p:nvPr/>
        </p:nvSpPr>
        <p:spPr>
          <a:xfrm>
            <a:off x="276664" y="2391536"/>
            <a:ext cx="2091200" cy="317029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стану»  №389</a:t>
            </a:r>
            <a:r>
              <a:rPr lang="uk-UA" sz="2400" b="1" dirty="0"/>
              <a:t>-</a:t>
            </a:r>
          </a:p>
          <a:p>
            <a:r>
              <a:rPr lang="uk-UA" sz="2400" b="1" dirty="0"/>
              <a:t> </a:t>
            </a:r>
            <a:r>
              <a:rPr lang="uk-UA" sz="2667" b="1" dirty="0">
                <a:solidFill>
                  <a:schemeClr val="accent5">
                    <a:lumMod val="75000"/>
                  </a:schemeClr>
                </a:solidFill>
              </a:rPr>
              <a:t>част. 5</a:t>
            </a:r>
          </a:p>
          <a:p>
            <a:r>
              <a:rPr lang="uk-UA" sz="2667" b="1" dirty="0">
                <a:solidFill>
                  <a:schemeClr val="accent5">
                    <a:lumMod val="75000"/>
                  </a:schemeClr>
                </a:solidFill>
              </a:rPr>
              <a:t>статті 9</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732590" y="5174477"/>
            <a:ext cx="1945421" cy="1429320"/>
          </a:xfrm>
          <a:prstGeom prst="rect">
            <a:avLst/>
          </a:prstGeom>
          <a:solidFill>
            <a:schemeClr val="bg1"/>
          </a:solidFill>
        </p:spPr>
      </p:pic>
      <p:sp>
        <p:nvSpPr>
          <p:cNvPr id="2" name="Прямоугольник 1"/>
          <p:cNvSpPr/>
          <p:nvPr/>
        </p:nvSpPr>
        <p:spPr>
          <a:xfrm>
            <a:off x="276664" y="1773844"/>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03806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3230819" y="2345372"/>
            <a:ext cx="8026400" cy="36009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800" dirty="0"/>
              <a:t>Рішення, </a:t>
            </a:r>
            <a:r>
              <a:rPr lang="uk-UA" sz="2800" b="1" dirty="0"/>
              <a:t>прийняті сільським, селищним, міським головою</a:t>
            </a:r>
            <a:r>
              <a:rPr lang="uk-UA" sz="2800" dirty="0"/>
              <a:t> у порядку, встановленому </a:t>
            </a:r>
            <a:r>
              <a:rPr lang="uk-UA" sz="2800" b="1" dirty="0">
                <a:solidFill>
                  <a:schemeClr val="accent5">
                    <a:lumMod val="75000"/>
                  </a:schemeClr>
                </a:solidFill>
              </a:rPr>
              <a:t>частинами 4 і 5 статті 9</a:t>
            </a:r>
            <a:r>
              <a:rPr lang="uk-UA" sz="2800" dirty="0">
                <a:solidFill>
                  <a:schemeClr val="accent5">
                    <a:lumMod val="75000"/>
                  </a:schemeClr>
                </a:solidFill>
              </a:rPr>
              <a:t> </a:t>
            </a:r>
            <a:r>
              <a:rPr lang="uk-UA" sz="2800" dirty="0">
                <a:solidFill>
                  <a:schemeClr val="tx1"/>
                </a:solidFill>
              </a:rPr>
              <a:t>ЗУ №389</a:t>
            </a:r>
          </a:p>
          <a:p>
            <a:endParaRPr lang="uk-UA" sz="2800" dirty="0">
              <a:solidFill>
                <a:schemeClr val="tx1"/>
              </a:solidFill>
            </a:endParaRPr>
          </a:p>
          <a:p>
            <a:pPr marL="457189" indent="-457189">
              <a:buFont typeface="Wingdings" panose="05000000000000000000" pitchFamily="2" charset="2"/>
              <a:buChar char="§"/>
            </a:pPr>
            <a:r>
              <a:rPr lang="uk-UA" sz="2800" dirty="0"/>
              <a:t>оформлюються відповідно до ч. 8 ст. 59 Закону України «Про місцеве самоврядування в Україні» </a:t>
            </a:r>
            <a:r>
              <a:rPr lang="uk-UA" sz="2800" b="1" dirty="0"/>
              <a:t>у формі </a:t>
            </a:r>
            <a:r>
              <a:rPr lang="uk-UA" sz="3200" b="1" dirty="0"/>
              <a:t>розпоряджень</a:t>
            </a:r>
            <a:r>
              <a:rPr lang="uk-UA" sz="3200" dirty="0"/>
              <a:t>. </a:t>
            </a:r>
          </a:p>
          <a:p>
            <a:pPr marL="457189" indent="-457189">
              <a:buFont typeface="Wingdings" panose="05000000000000000000" pitchFamily="2" charset="2"/>
              <a:buChar char="§"/>
            </a:pPr>
            <a:endParaRPr lang="uk-UA" sz="2800" dirty="0"/>
          </a:p>
        </p:txBody>
      </p:sp>
      <p:pic>
        <p:nvPicPr>
          <p:cNvPr id="7" name="Рисунок 6"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1512902" y="4517038"/>
            <a:ext cx="1945421" cy="1429320"/>
          </a:xfrm>
          <a:prstGeom prst="rect">
            <a:avLst/>
          </a:prstGeom>
          <a:solidFill>
            <a:schemeClr val="bg1"/>
          </a:solidFill>
        </p:spPr>
      </p:pic>
      <p:sp>
        <p:nvSpPr>
          <p:cNvPr id="3" name="Прямоугольник 2"/>
          <p:cNvSpPr/>
          <p:nvPr/>
        </p:nvSpPr>
        <p:spPr>
          <a:xfrm>
            <a:off x="650691" y="1976040"/>
            <a:ext cx="1820178"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dirty="0">
                <a:solidFill>
                  <a:schemeClr val="accent5">
                    <a:lumMod val="75000"/>
                  </a:schemeClr>
                </a:solidFill>
              </a:rPr>
              <a:t>:</a:t>
            </a:r>
          </a:p>
        </p:txBody>
      </p:sp>
      <p:pic>
        <p:nvPicPr>
          <p:cNvPr id="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656194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3117517" y="2615063"/>
            <a:ext cx="8608292" cy="3375796"/>
          </a:xfrm>
          <a:prstGeom prst="rect">
            <a:avLst/>
          </a:prstGeom>
          <a:noFill/>
        </p:spPr>
        <p:txBody>
          <a:bodyPr wrap="square">
            <a:spAutoFit/>
          </a:bodyPr>
          <a:lstStyle/>
          <a:p>
            <a:r>
              <a:rPr lang="uk-UA" sz="2667" dirty="0"/>
              <a:t>У </a:t>
            </a:r>
            <a:r>
              <a:rPr lang="uk-UA" sz="2667" b="1" dirty="0"/>
              <a:t>Рішення, прийняті сільським, селищним, міським головою</a:t>
            </a:r>
            <a:r>
              <a:rPr lang="uk-UA" sz="2667" dirty="0"/>
              <a:t> у порядку, встановленому частинами четвертою і п’ятою статті 9:</a:t>
            </a:r>
          </a:p>
          <a:p>
            <a:pPr marL="457189" indent="-457189">
              <a:buFont typeface="Wingdings" panose="05000000000000000000" pitchFamily="2" charset="2"/>
              <a:buChar char="ü"/>
            </a:pPr>
            <a:r>
              <a:rPr lang="uk-UA" sz="2667" b="1" dirty="0"/>
              <a:t>набирають чинності з моменту їх прийняття</a:t>
            </a:r>
            <a:r>
              <a:rPr lang="uk-UA" sz="2667" dirty="0"/>
              <a:t>, якщо цими рішеннями не встановлено пізніший термін набрання ними чинності, </a:t>
            </a:r>
          </a:p>
          <a:p>
            <a:pPr marL="457189" indent="-457189">
              <a:buFont typeface="Wingdings" panose="05000000000000000000" pitchFamily="2" charset="2"/>
              <a:buChar char="ü"/>
            </a:pPr>
            <a:r>
              <a:rPr lang="uk-UA" sz="2667" b="1" dirty="0"/>
              <a:t>невідкладно доводяться до відома жителів</a:t>
            </a:r>
            <a:r>
              <a:rPr lang="uk-UA" sz="2667" dirty="0"/>
              <a:t> відповідних територіальних громад.</a:t>
            </a:r>
          </a:p>
        </p:txBody>
      </p:sp>
      <p:sp>
        <p:nvSpPr>
          <p:cNvPr id="7" name="Прямоугольник 6"/>
          <p:cNvSpPr/>
          <p:nvPr/>
        </p:nvSpPr>
        <p:spPr>
          <a:xfrm>
            <a:off x="255337" y="2615263"/>
            <a:ext cx="2326421" cy="317029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стану»  №389-</a:t>
            </a:r>
          </a:p>
          <a:p>
            <a:r>
              <a:rPr lang="uk-UA" sz="2400" b="1" dirty="0"/>
              <a:t> </a:t>
            </a:r>
            <a:r>
              <a:rPr lang="uk-UA" sz="2667" b="1" dirty="0">
                <a:solidFill>
                  <a:schemeClr val="accent5">
                    <a:lumMod val="75000"/>
                  </a:schemeClr>
                </a:solidFill>
              </a:rPr>
              <a:t>частина 7</a:t>
            </a:r>
          </a:p>
          <a:p>
            <a:r>
              <a:rPr lang="uk-UA" sz="2667" b="1" dirty="0">
                <a:solidFill>
                  <a:schemeClr val="accent5">
                    <a:lumMod val="75000"/>
                  </a:schemeClr>
                </a:solidFill>
              </a:rPr>
              <a:t>статті 9</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172096" y="5276199"/>
            <a:ext cx="1945421" cy="1429320"/>
          </a:xfrm>
          <a:prstGeom prst="rect">
            <a:avLst/>
          </a:prstGeom>
          <a:solidFill>
            <a:schemeClr val="bg1"/>
          </a:solidFill>
        </p:spPr>
      </p:pic>
      <p:sp>
        <p:nvSpPr>
          <p:cNvPr id="2" name="Прямоугольник 1"/>
          <p:cNvSpPr/>
          <p:nvPr/>
        </p:nvSpPr>
        <p:spPr>
          <a:xfrm>
            <a:off x="459208" y="2009092"/>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785424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2981108" y="1970136"/>
            <a:ext cx="8633378" cy="4524315"/>
          </a:xfrm>
          <a:prstGeom prst="rect">
            <a:avLst/>
          </a:prstGeom>
          <a:noFill/>
        </p:spPr>
        <p:txBody>
          <a:bodyPr wrap="square">
            <a:spAutoFit/>
          </a:bodyPr>
          <a:lstStyle/>
          <a:p>
            <a:r>
              <a:rPr lang="uk-UA" sz="2400" b="1" dirty="0"/>
              <a:t>Договори, укладені під час дії воєнного стану головою</a:t>
            </a:r>
            <a:r>
              <a:rPr lang="uk-UA" sz="2400" dirty="0"/>
              <a:t> від імені ради з питань, визначених частинами 4 і 5  статті 9 (якщо вони належать до виключної компетенції сільської, селищної, міської ради), </a:t>
            </a:r>
            <a:r>
              <a:rPr lang="uk-UA" sz="2400" b="1" dirty="0"/>
              <a:t>не потребують затвердження відповідною </a:t>
            </a:r>
            <a:r>
              <a:rPr lang="uk-UA" sz="2400" dirty="0"/>
              <a:t>сільською, селищною, міською </a:t>
            </a:r>
            <a:r>
              <a:rPr lang="uk-UA" sz="2400" b="1" dirty="0"/>
              <a:t>радою,</a:t>
            </a:r>
            <a:r>
              <a:rPr lang="uk-UA" sz="2400" dirty="0"/>
              <a:t> якщо </a:t>
            </a:r>
            <a:r>
              <a:rPr lang="uk-UA" sz="2400" i="1" dirty="0"/>
              <a:t>строк дії таких договорів </a:t>
            </a:r>
            <a:r>
              <a:rPr lang="uk-UA" sz="2400" b="1" i="1" dirty="0"/>
              <a:t>не перевищує 1 рік </a:t>
            </a:r>
            <a:r>
              <a:rPr lang="uk-UA" sz="2400" dirty="0"/>
              <a:t>з дня припинення чи скасування воєнного стану.</a:t>
            </a:r>
          </a:p>
          <a:p>
            <a:r>
              <a:rPr lang="uk-UA" sz="2400" dirty="0"/>
              <a:t>У разі якщо </a:t>
            </a:r>
            <a:r>
              <a:rPr lang="uk-UA" sz="2400" i="1" dirty="0"/>
              <a:t>строк дії </a:t>
            </a:r>
            <a:r>
              <a:rPr lang="uk-UA" sz="2400" dirty="0"/>
              <a:t>таких договорів </a:t>
            </a:r>
            <a:r>
              <a:rPr lang="uk-UA" sz="2400" b="1" dirty="0"/>
              <a:t>перевищує один рік </a:t>
            </a:r>
            <a:r>
              <a:rPr lang="uk-UA" sz="2400" dirty="0"/>
              <a:t>з дня припинення чи скасування воєнного стану, сільська, селищна, міська </a:t>
            </a:r>
            <a:r>
              <a:rPr lang="uk-UA" sz="2400" b="1" dirty="0"/>
              <a:t>рада</a:t>
            </a:r>
            <a:r>
              <a:rPr lang="uk-UA" sz="2400" dirty="0"/>
              <a:t> </a:t>
            </a:r>
            <a:r>
              <a:rPr lang="uk-UA" sz="2400" b="1" dirty="0"/>
              <a:t>протягом 30</a:t>
            </a:r>
            <a:r>
              <a:rPr lang="uk-UA" sz="2400" dirty="0"/>
              <a:t> </a:t>
            </a:r>
            <a:r>
              <a:rPr lang="uk-UA" sz="2400" b="1" dirty="0"/>
              <a:t>днів </a:t>
            </a:r>
            <a:r>
              <a:rPr lang="uk-UA" sz="2400" dirty="0"/>
              <a:t>з дня припинення чи скасування воєнного стану </a:t>
            </a:r>
            <a:r>
              <a:rPr lang="uk-UA" sz="2400" b="1" dirty="0"/>
              <a:t>приймає рішення </a:t>
            </a:r>
            <a:r>
              <a:rPr lang="uk-UA" sz="2400" dirty="0"/>
              <a:t>про затвердження таких договорів та строк їх дії.</a:t>
            </a:r>
            <a:endParaRPr lang="ru-RU" sz="2400" dirty="0"/>
          </a:p>
        </p:txBody>
      </p:sp>
      <p:sp>
        <p:nvSpPr>
          <p:cNvPr id="7" name="Прямоугольник 6"/>
          <p:cNvSpPr/>
          <p:nvPr/>
        </p:nvSpPr>
        <p:spPr>
          <a:xfrm>
            <a:off x="272716" y="2478000"/>
            <a:ext cx="2326421" cy="317029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стану» №389 -</a:t>
            </a:r>
          </a:p>
          <a:p>
            <a:r>
              <a:rPr lang="uk-UA" sz="2400" b="1" dirty="0"/>
              <a:t> </a:t>
            </a:r>
            <a:r>
              <a:rPr lang="uk-UA" sz="2667" b="1" dirty="0">
                <a:solidFill>
                  <a:schemeClr val="accent5">
                    <a:lumMod val="75000"/>
                  </a:schemeClr>
                </a:solidFill>
              </a:rPr>
              <a:t>част. 8</a:t>
            </a:r>
          </a:p>
          <a:p>
            <a:r>
              <a:rPr lang="uk-UA" sz="2667" b="1" dirty="0">
                <a:solidFill>
                  <a:schemeClr val="accent5">
                    <a:lumMod val="75000"/>
                  </a:schemeClr>
                </a:solidFill>
              </a:rPr>
              <a:t>статті 9</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864281" y="5142590"/>
            <a:ext cx="1945421" cy="1429320"/>
          </a:xfrm>
          <a:prstGeom prst="rect">
            <a:avLst/>
          </a:prstGeom>
          <a:solidFill>
            <a:schemeClr val="bg1"/>
          </a:solidFill>
        </p:spPr>
      </p:pic>
      <p:sp>
        <p:nvSpPr>
          <p:cNvPr id="2" name="Прямоугольник 1"/>
          <p:cNvSpPr/>
          <p:nvPr/>
        </p:nvSpPr>
        <p:spPr>
          <a:xfrm>
            <a:off x="272716" y="1739303"/>
            <a:ext cx="1839414" cy="461665"/>
          </a:xfrm>
          <a:prstGeom prst="rect">
            <a:avLst/>
          </a:prstGeom>
        </p:spPr>
        <p:txBody>
          <a:bodyPr wrap="none">
            <a:spAutoFit/>
          </a:bodyPr>
          <a:lstStyle/>
          <a:p>
            <a:pPr>
              <a:lnSpc>
                <a:spcPct val="100000"/>
              </a:lnSpc>
              <a:spcBef>
                <a:spcPts val="0"/>
              </a:spcBef>
            </a:pPr>
            <a:r>
              <a:rPr lang="uk-UA" sz="2400" dirty="0">
                <a:solidFill>
                  <a:srgbClr val="0070C0"/>
                </a:solidFill>
              </a:rPr>
              <a:t>Д</a:t>
            </a:r>
            <a:r>
              <a:rPr lang="uk-UA" sz="2400" dirty="0">
                <a:solidFill>
                  <a:schemeClr val="accent5">
                    <a:lumMod val="75000"/>
                  </a:schemeClr>
                </a:solidFill>
              </a:rPr>
              <a:t>ОВІДКОВО:</a:t>
            </a:r>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667863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362118" y="1870310"/>
            <a:ext cx="11582400" cy="48118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2400" i="1" dirty="0">
                <a:solidFill>
                  <a:srgbClr val="002060"/>
                </a:solidFill>
              </a:rPr>
              <a:t>Важливо:</a:t>
            </a:r>
          </a:p>
          <a:p>
            <a:pPr marL="380990" indent="-380990">
              <a:buFont typeface="Wingdings" panose="05000000000000000000" pitchFamily="2" charset="2"/>
              <a:buChar char="ü"/>
            </a:pPr>
            <a:r>
              <a:rPr lang="uk-UA" sz="2400" dirty="0"/>
              <a:t>Рішення, передбачені </a:t>
            </a:r>
            <a:r>
              <a:rPr lang="uk-UA" sz="2400" b="1" dirty="0"/>
              <a:t>ч. 4-5 ст. 9 </a:t>
            </a:r>
            <a:r>
              <a:rPr lang="uk-UA" sz="2400" dirty="0"/>
              <a:t>Закону № 389 </a:t>
            </a:r>
            <a:r>
              <a:rPr lang="uk-UA" sz="2400" b="1" dirty="0"/>
              <a:t>голова  приймає</a:t>
            </a:r>
            <a:r>
              <a:rPr lang="uk-UA" sz="2400" dirty="0"/>
              <a:t> </a:t>
            </a:r>
            <a:r>
              <a:rPr lang="uk-UA" sz="2400" b="1" dirty="0"/>
              <a:t>виключно для </a:t>
            </a:r>
            <a:r>
              <a:rPr lang="uk-UA" sz="2400" dirty="0"/>
              <a:t>здійснення заходів правового режиму </a:t>
            </a:r>
            <a:r>
              <a:rPr lang="uk-UA" sz="2400" b="1" dirty="0"/>
              <a:t>воєнного стану.</a:t>
            </a:r>
          </a:p>
          <a:p>
            <a:endParaRPr lang="uk-UA" sz="2400" dirty="0"/>
          </a:p>
          <a:p>
            <a:pPr marL="380990" indent="-380990">
              <a:buFont typeface="Wingdings" panose="05000000000000000000" pitchFamily="2" charset="2"/>
              <a:buChar char="ü"/>
            </a:pPr>
            <a:r>
              <a:rPr lang="uk-UA" sz="2400" b="1" dirty="0"/>
              <a:t>ОМС не наділяються повноваженнями самостійно реалізовувати заходи правового режиму воєнного стану</a:t>
            </a:r>
            <a:r>
              <a:rPr lang="uk-UA" sz="2400" dirty="0"/>
              <a:t>. (У розпорядженні голови має бути зазначено на забезпечення якого саме з 24-х заходів правового режиму воєнного стану, визначених Законом № 389, видається розпорядження та хто у цілому відповідає за виконання цього заходу (військове командування чи ВА).</a:t>
            </a:r>
          </a:p>
          <a:p>
            <a:r>
              <a:rPr lang="uk-UA" sz="2267" b="1" dirty="0"/>
              <a:t>      Наприклад,</a:t>
            </a:r>
            <a:r>
              <a:rPr lang="uk-UA" sz="2267" dirty="0"/>
              <a:t> у разі визначення військовим командуванням чи відповідною ОВА необхідності встановлення оборонних споруд біля стратегічно важливих об’єктів, розташованих на території ТГ, голова може самостійно прийняти рішення про витрачання на це коштів з бюджету відповідної громади</a:t>
            </a:r>
            <a:endParaRPr lang="uk-UA" sz="2267" dirty="0">
              <a:latin typeface="Calibri" panose="020F0502020204030204" pitchFamily="34" charset="0"/>
              <a:cs typeface="Calibri" panose="020F0502020204030204" pitchFamily="34" charset="0"/>
            </a:endParaRPr>
          </a:p>
        </p:txBody>
      </p:sp>
      <p:sp>
        <p:nvSpPr>
          <p:cNvPr id="4" name="Прямоугольник 3"/>
          <p:cNvSpPr/>
          <p:nvPr/>
        </p:nvSpPr>
        <p:spPr>
          <a:xfrm>
            <a:off x="362118" y="1408645"/>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5"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7"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528853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3684337" y="2920945"/>
            <a:ext cx="8331200" cy="3375796"/>
          </a:xfrm>
          <a:prstGeom prst="rect">
            <a:avLst/>
          </a:prstGeom>
          <a:noFill/>
        </p:spPr>
        <p:txBody>
          <a:bodyPr wrap="square">
            <a:spAutoFit/>
          </a:bodyPr>
          <a:lstStyle/>
          <a:p>
            <a:r>
              <a:rPr lang="ru-RU" sz="2667" dirty="0"/>
              <a:t>На період дії воєнного стану </a:t>
            </a:r>
            <a:r>
              <a:rPr lang="uk-UA" sz="2667" dirty="0"/>
              <a:t>наділяють </a:t>
            </a:r>
            <a:r>
              <a:rPr lang="uk-UA" sz="2667" b="1" dirty="0"/>
              <a:t>сільських, селищних, міських голів </a:t>
            </a:r>
            <a:r>
              <a:rPr lang="uk-UA" sz="2667" dirty="0"/>
              <a:t>правом </a:t>
            </a:r>
            <a:r>
              <a:rPr lang="uk-UA" sz="2667" b="1" dirty="0"/>
              <a:t>призначати осіб</a:t>
            </a:r>
            <a:r>
              <a:rPr lang="uk-UA" sz="2667" dirty="0"/>
              <a:t> </a:t>
            </a:r>
            <a:r>
              <a:rPr lang="uk-UA" sz="2667" b="1" dirty="0"/>
              <a:t>на посади </a:t>
            </a:r>
            <a:r>
              <a:rPr lang="uk-UA" sz="2667" dirty="0"/>
              <a:t>:</a:t>
            </a:r>
          </a:p>
          <a:p>
            <a:pPr marL="380990" indent="-380990">
              <a:buFont typeface="Wingdings" panose="05000000000000000000" pitchFamily="2" charset="2"/>
              <a:buChar char="ü"/>
            </a:pPr>
            <a:r>
              <a:rPr lang="uk-UA" sz="2667" dirty="0"/>
              <a:t>в ОМС, </a:t>
            </a:r>
          </a:p>
          <a:p>
            <a:pPr marL="380990" indent="-380990">
              <a:buFont typeface="Wingdings" panose="05000000000000000000" pitchFamily="2" charset="2"/>
              <a:buChar char="ü"/>
            </a:pPr>
            <a:r>
              <a:rPr lang="uk-UA" sz="2667" dirty="0"/>
              <a:t>керівників комунальних підприємств, установ, організацій, що належать до сфери управління відповідного органу місцевого самоврядування, </a:t>
            </a:r>
          </a:p>
          <a:p>
            <a:r>
              <a:rPr lang="uk-UA" sz="2667" dirty="0"/>
              <a:t> </a:t>
            </a:r>
            <a:r>
              <a:rPr lang="uk-UA" sz="2667" b="1" dirty="0"/>
              <a:t>без конкурсного відбору.</a:t>
            </a:r>
          </a:p>
        </p:txBody>
      </p:sp>
      <p:sp>
        <p:nvSpPr>
          <p:cNvPr id="7" name="Прямоугольник 6"/>
          <p:cNvSpPr/>
          <p:nvPr/>
        </p:nvSpPr>
        <p:spPr>
          <a:xfrm>
            <a:off x="330200" y="2622862"/>
            <a:ext cx="2717800" cy="28420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a:t>
            </a:r>
            <a:r>
              <a:rPr lang="uk-UA" sz="2400" dirty="0">
                <a:solidFill>
                  <a:schemeClr val="accent5">
                    <a:lumMod val="75000"/>
                  </a:schemeClr>
                </a:solidFill>
              </a:rPr>
              <a:t>стану» №389 -</a:t>
            </a:r>
          </a:p>
          <a:p>
            <a:r>
              <a:rPr lang="uk-UA" sz="2400" b="1" dirty="0">
                <a:solidFill>
                  <a:schemeClr val="accent5">
                    <a:lumMod val="75000"/>
                  </a:schemeClr>
                </a:solidFill>
              </a:rPr>
              <a:t> </a:t>
            </a:r>
            <a:r>
              <a:rPr lang="uk-UA" sz="2667" b="1" dirty="0">
                <a:solidFill>
                  <a:schemeClr val="accent5">
                    <a:lumMod val="75000"/>
                  </a:schemeClr>
                </a:solidFill>
              </a:rPr>
              <a:t>част. 5. 6</a:t>
            </a:r>
          </a:p>
          <a:p>
            <a:r>
              <a:rPr lang="uk-UA" sz="2667" b="1" dirty="0">
                <a:solidFill>
                  <a:schemeClr val="accent5">
                    <a:lumMod val="75000"/>
                  </a:schemeClr>
                </a:solidFill>
              </a:rPr>
              <a:t>статті 10</a:t>
            </a:r>
          </a:p>
          <a:p>
            <a:r>
              <a:rPr lang="uk-UA" sz="2667" b="1" dirty="0">
                <a:solidFill>
                  <a:srgbClr val="0070C0"/>
                </a:solidFill>
              </a:rPr>
              <a:t> </a:t>
            </a:r>
            <a:r>
              <a:rPr lang="uk-UA" sz="2667" b="1" dirty="0">
                <a:solidFill>
                  <a:schemeClr val="tx1"/>
                </a:solidFill>
              </a:rPr>
              <a:t>Нова редакція </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485900" y="5065295"/>
            <a:ext cx="1945421" cy="1429320"/>
          </a:xfrm>
          <a:prstGeom prst="rect">
            <a:avLst/>
          </a:prstGeom>
          <a:solidFill>
            <a:schemeClr val="bg1"/>
          </a:solidFill>
        </p:spPr>
      </p:pic>
      <p:sp>
        <p:nvSpPr>
          <p:cNvPr id="2" name="Прямоугольник 1"/>
          <p:cNvSpPr/>
          <p:nvPr/>
        </p:nvSpPr>
        <p:spPr>
          <a:xfrm>
            <a:off x="3431321" y="2135356"/>
            <a:ext cx="7443537" cy="48750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lnSpc>
                <a:spcPct val="107000"/>
              </a:lnSpc>
              <a:spcAft>
                <a:spcPts val="1000"/>
              </a:spcAft>
            </a:pPr>
            <a:r>
              <a:rPr lang="uk-UA" sz="2400"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Одноосібні рішення голови з кадрових питань</a:t>
            </a:r>
            <a:endParaRPr lang="uk-UA" sz="2667"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330200" y="1950690"/>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927439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2979310" y="2228201"/>
            <a:ext cx="9101356" cy="4196662"/>
          </a:xfrm>
          <a:prstGeom prst="rect">
            <a:avLst/>
          </a:prstGeom>
          <a:noFill/>
        </p:spPr>
        <p:txBody>
          <a:bodyPr wrap="square">
            <a:spAutoFit/>
          </a:bodyPr>
          <a:lstStyle/>
          <a:p>
            <a:r>
              <a:rPr lang="uk-UA" sz="2667" dirty="0"/>
              <a:t>У разі </a:t>
            </a:r>
            <a:r>
              <a:rPr lang="uk-UA" sz="2667" b="1" dirty="0"/>
              <a:t>затвердження </a:t>
            </a:r>
            <a:r>
              <a:rPr lang="uk-UA" sz="2667" dirty="0"/>
              <a:t>сільським, селищним, міським головою </a:t>
            </a:r>
            <a:r>
              <a:rPr lang="uk-UA" sz="2667" b="1" dirty="0"/>
              <a:t>тимчасової структури </a:t>
            </a:r>
            <a:r>
              <a:rPr lang="uk-UA" sz="2667" dirty="0"/>
              <a:t>виконавчих органів відповідної ради для працівників, </a:t>
            </a:r>
            <a:r>
              <a:rPr lang="uk-UA" sz="2667" b="1" dirty="0"/>
              <a:t>посади яких не включені </a:t>
            </a:r>
            <a:r>
              <a:rPr lang="uk-UA" sz="2667" dirty="0"/>
              <a:t>до тимчасової структури, </a:t>
            </a:r>
            <a:r>
              <a:rPr lang="uk-UA" sz="2667" u="sng" dirty="0"/>
              <a:t>оголошується простій </a:t>
            </a:r>
            <a:r>
              <a:rPr lang="uk-UA" sz="2667" dirty="0"/>
              <a:t>або </a:t>
            </a:r>
            <a:r>
              <a:rPr lang="uk-UA" sz="2667" u="sng" dirty="0"/>
              <a:t>здійснюється їх переведення </a:t>
            </a:r>
            <a:r>
              <a:rPr lang="uk-UA" sz="2667" dirty="0"/>
              <a:t>на рівнозначну чи нижчу посаду.</a:t>
            </a:r>
            <a:endParaRPr lang="ru-RU" sz="2667" dirty="0"/>
          </a:p>
          <a:p>
            <a:r>
              <a:rPr lang="uk-UA" sz="2667" b="1" dirty="0"/>
              <a:t>Рішення </a:t>
            </a:r>
            <a:r>
              <a:rPr lang="uk-UA" sz="2667" dirty="0"/>
              <a:t>про затвердження </a:t>
            </a:r>
            <a:r>
              <a:rPr lang="uk-UA" sz="2667" b="1" dirty="0"/>
              <a:t>тимчасової структури виконавчих органів </a:t>
            </a:r>
            <a:r>
              <a:rPr lang="uk-UA" sz="2667" dirty="0"/>
              <a:t>сільської, селищної, міської ради </a:t>
            </a:r>
            <a:r>
              <a:rPr lang="uk-UA" sz="2667" b="1" dirty="0"/>
              <a:t>втрачає чинність </a:t>
            </a:r>
            <a:r>
              <a:rPr lang="uk-UA" sz="2667" dirty="0"/>
              <a:t>не пізніше ніж </a:t>
            </a:r>
            <a:r>
              <a:rPr lang="uk-UA" sz="2667" b="1" dirty="0"/>
              <a:t>через 30 днів</a:t>
            </a:r>
            <a:r>
              <a:rPr lang="uk-UA" sz="2667" dirty="0"/>
              <a:t> з дня припинення чи скасування воєнного стану, якщо ним не встановлено більш ранній строк втрати чинності.</a:t>
            </a:r>
            <a:endParaRPr lang="ru-RU" sz="2667" dirty="0"/>
          </a:p>
        </p:txBody>
      </p:sp>
      <p:sp>
        <p:nvSpPr>
          <p:cNvPr id="7" name="Прямоугольник 6"/>
          <p:cNvSpPr/>
          <p:nvPr/>
        </p:nvSpPr>
        <p:spPr>
          <a:xfrm>
            <a:off x="207211" y="2228201"/>
            <a:ext cx="2326421" cy="317029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стану» №389 -</a:t>
            </a:r>
          </a:p>
          <a:p>
            <a:r>
              <a:rPr lang="uk-UA" sz="2400" b="1" dirty="0"/>
              <a:t> </a:t>
            </a:r>
            <a:r>
              <a:rPr lang="uk-UA" sz="2667" b="1" dirty="0">
                <a:solidFill>
                  <a:schemeClr val="accent5">
                    <a:lumMod val="75000"/>
                  </a:schemeClr>
                </a:solidFill>
              </a:rPr>
              <a:t>част. 9</a:t>
            </a:r>
          </a:p>
          <a:p>
            <a:r>
              <a:rPr lang="uk-UA" sz="2667" b="1" dirty="0">
                <a:solidFill>
                  <a:schemeClr val="accent5">
                    <a:lumMod val="75000"/>
                  </a:schemeClr>
                </a:solidFill>
              </a:rPr>
              <a:t>статті 9</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770944" y="4983249"/>
            <a:ext cx="1945421" cy="1429320"/>
          </a:xfrm>
          <a:prstGeom prst="rect">
            <a:avLst/>
          </a:prstGeom>
          <a:solidFill>
            <a:schemeClr val="bg1"/>
          </a:solidFill>
        </p:spPr>
      </p:pic>
      <p:sp>
        <p:nvSpPr>
          <p:cNvPr id="2" name="Прямоугольник 1"/>
          <p:cNvSpPr/>
          <p:nvPr/>
        </p:nvSpPr>
        <p:spPr>
          <a:xfrm>
            <a:off x="207211" y="1591998"/>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645832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17500" y="1776603"/>
            <a:ext cx="11540204" cy="3067665"/>
          </a:xfrm>
        </p:spPr>
        <p:txBody>
          <a:bodyPr>
            <a:normAutofit fontScale="90000"/>
          </a:bodyPr>
          <a:lstStyle/>
          <a:p>
            <a:pPr algn="just"/>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br>
              <a:rPr lang="uk-UA" dirty="0">
                <a:solidFill>
                  <a:schemeClr val="accent1">
                    <a:lumMod val="50000"/>
                  </a:schemeClr>
                </a:solidFill>
                <a:latin typeface="Arial" panose="020B0604020202020204" pitchFamily="34" charset="0"/>
                <a:cs typeface="Arial" panose="020B0604020202020204" pitchFamily="34" charset="0"/>
              </a:rPr>
            </a:br>
            <a:r>
              <a:rPr lang="uk-UA" sz="2650" b="1" dirty="0">
                <a:solidFill>
                  <a:srgbClr val="002060"/>
                </a:solidFill>
                <a:latin typeface="Calibri" panose="020F0502020204030204" pitchFamily="34" charset="0"/>
                <a:cs typeface="Calibri" panose="020F0502020204030204" pitchFamily="34" charset="0"/>
              </a:rPr>
              <a:t>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a:t>
            </a:r>
            <a:r>
              <a:rPr lang="uk-UA" sz="2650" b="1" dirty="0" err="1">
                <a:solidFill>
                  <a:srgbClr val="002060"/>
                </a:solidFill>
                <a:latin typeface="Calibri" panose="020F0502020204030204" pitchFamily="34" charset="0"/>
                <a:cs typeface="Calibri" panose="020F0502020204030204" pitchFamily="34" charset="0"/>
              </a:rPr>
              <a:t>Global</a:t>
            </a:r>
            <a:r>
              <a:rPr lang="uk-UA" sz="2650" b="1" dirty="0">
                <a:solidFill>
                  <a:srgbClr val="002060"/>
                </a:solidFill>
                <a:latin typeface="Calibri" panose="020F0502020204030204" pitchFamily="34" charset="0"/>
                <a:cs typeface="Calibri" panose="020F0502020204030204" pitchFamily="34" charset="0"/>
              </a:rPr>
              <a:t> </a:t>
            </a:r>
            <a:r>
              <a:rPr lang="uk-UA" sz="2650" b="1" dirty="0" err="1">
                <a:solidFill>
                  <a:srgbClr val="002060"/>
                </a:solidFill>
                <a:latin typeface="Calibri" panose="020F0502020204030204" pitchFamily="34" charset="0"/>
                <a:cs typeface="Calibri" panose="020F0502020204030204" pitchFamily="34" charset="0"/>
              </a:rPr>
              <a:t>Communities</a:t>
            </a:r>
            <a:r>
              <a:rPr lang="uk-UA" sz="2650" b="1" dirty="0">
                <a:solidFill>
                  <a:srgbClr val="002060"/>
                </a:solidFill>
                <a:latin typeface="Calibri" panose="020F0502020204030204" pitchFamily="34" charset="0"/>
                <a:cs typeface="Calibri" panose="020F0502020204030204" pitchFamily="34" charset="0"/>
              </a:rPr>
              <a:t>) та фінансується Агентством США з міжнародного розвитку (USAID).</a:t>
            </a:r>
            <a:r>
              <a:rPr lang="uk-UA" sz="2650" b="1" dirty="0">
                <a:solidFill>
                  <a:srgbClr val="002060"/>
                </a:solidFill>
              </a:rPr>
              <a:t> </a:t>
            </a:r>
            <a:br>
              <a:rPr lang="en-US" sz="2650" b="1" dirty="0">
                <a:solidFill>
                  <a:srgbClr val="002060"/>
                </a:solidFill>
              </a:rPr>
            </a:br>
            <a:br>
              <a:rPr lang="uk-UA" sz="2650" dirty="0">
                <a:solidFill>
                  <a:schemeClr val="accent1">
                    <a:lumMod val="50000"/>
                  </a:schemeClr>
                </a:solidFill>
                <a:latin typeface="Arial" panose="020B0604020202020204" pitchFamily="34" charset="0"/>
                <a:cs typeface="Arial" panose="020B0604020202020204" pitchFamily="34" charset="0"/>
              </a:rPr>
            </a:br>
            <a:endParaRPr lang="en-US" sz="2200" b="1" dirty="0">
              <a:solidFill>
                <a:schemeClr val="accent1">
                  <a:lumMod val="50000"/>
                </a:schemeClr>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41976" y="118739"/>
            <a:ext cx="3315728" cy="165786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7500" y="230016"/>
            <a:ext cx="3708810" cy="1435310"/>
          </a:xfrm>
          <a:prstGeom prst="rect">
            <a:avLst/>
          </a:prstGeom>
        </p:spPr>
      </p:pic>
      <p:pic>
        <p:nvPicPr>
          <p:cNvPr id="4" name="Picture 36">
            <a:extLst>
              <a:ext uri="{FF2B5EF4-FFF2-40B4-BE49-F238E27FC236}">
                <a16:creationId xmlns:a16="http://schemas.microsoft.com/office/drawing/2014/main" id="{33F48379-8C4C-714A-A6FF-EB20B32369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97004" y="77517"/>
            <a:ext cx="3174277" cy="1587809"/>
          </a:xfrm>
          <a:prstGeom prst="rect">
            <a:avLst/>
          </a:prstGeom>
        </p:spPr>
      </p:pic>
    </p:spTree>
    <p:extLst>
      <p:ext uri="{BB962C8B-B14F-4D97-AF65-F5344CB8AC3E}">
        <p14:creationId xmlns:p14="http://schemas.microsoft.com/office/powerpoint/2010/main" val="1314203413"/>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3373011" y="2527618"/>
            <a:ext cx="8608292" cy="3786229"/>
          </a:xfrm>
          <a:prstGeom prst="rect">
            <a:avLst/>
          </a:prstGeom>
          <a:noFill/>
        </p:spPr>
        <p:txBody>
          <a:bodyPr wrap="square">
            <a:spAutoFit/>
          </a:bodyPr>
          <a:lstStyle/>
          <a:p>
            <a:r>
              <a:rPr lang="uk-UA" sz="2667" dirty="0"/>
              <a:t>У разі </a:t>
            </a:r>
            <a:r>
              <a:rPr lang="uk-UA" sz="2667" b="1" dirty="0"/>
              <a:t>наявності фактів порушення сільським, селищним, міським головою</a:t>
            </a:r>
            <a:r>
              <a:rPr lang="uk-UA" sz="2667" dirty="0"/>
              <a:t> відповідної територіальної громади під час реалізації повноважень, передбачених </a:t>
            </a:r>
            <a:r>
              <a:rPr lang="uk-UA" sz="2667" b="1" dirty="0">
                <a:solidFill>
                  <a:schemeClr val="accent5">
                    <a:lumMod val="75000"/>
                  </a:schemeClr>
                </a:solidFill>
              </a:rPr>
              <a:t>частинами 4 і 5  статті 9</a:t>
            </a:r>
            <a:r>
              <a:rPr lang="uk-UA" sz="2667" b="1" dirty="0">
                <a:solidFill>
                  <a:srgbClr val="0070C0"/>
                </a:solidFill>
              </a:rPr>
              <a:t>,</a:t>
            </a:r>
            <a:r>
              <a:rPr lang="uk-UA" sz="2667" dirty="0">
                <a:solidFill>
                  <a:srgbClr val="0070C0"/>
                </a:solidFill>
              </a:rPr>
              <a:t> </a:t>
            </a:r>
            <a:r>
              <a:rPr lang="uk-UA" sz="2667" dirty="0"/>
              <a:t>Конституції чи законів України </a:t>
            </a:r>
            <a:r>
              <a:rPr lang="uk-UA" sz="2667" b="1" dirty="0"/>
              <a:t>начальник обласної військової адміністрації</a:t>
            </a:r>
            <a:r>
              <a:rPr lang="uk-UA" sz="2667" dirty="0"/>
              <a:t> за погодженням з Генеральним штабом Збройних Сил України порушує перед Президентом України питання </a:t>
            </a:r>
            <a:r>
              <a:rPr lang="uk-UA" sz="2667" b="1" dirty="0"/>
              <a:t>про утворення військової адміністрації населеного пункту </a:t>
            </a:r>
            <a:r>
              <a:rPr lang="uk-UA" sz="2667" dirty="0"/>
              <a:t>(населених пунктів).</a:t>
            </a:r>
            <a:endParaRPr lang="ru-RU" sz="2667" dirty="0"/>
          </a:p>
        </p:txBody>
      </p:sp>
      <p:sp>
        <p:nvSpPr>
          <p:cNvPr id="7" name="Прямоугольник 6"/>
          <p:cNvSpPr/>
          <p:nvPr/>
        </p:nvSpPr>
        <p:spPr>
          <a:xfrm>
            <a:off x="491956" y="2848460"/>
            <a:ext cx="2540002" cy="28009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t>ЗУ  «Про правовий режим воєнного стану»  №389-</a:t>
            </a:r>
          </a:p>
          <a:p>
            <a:r>
              <a:rPr lang="uk-UA" sz="2400" b="1" dirty="0"/>
              <a:t> </a:t>
            </a:r>
            <a:r>
              <a:rPr lang="uk-UA" sz="2667" b="1" dirty="0">
                <a:solidFill>
                  <a:schemeClr val="accent5">
                    <a:lumMod val="75000"/>
                  </a:schemeClr>
                </a:solidFill>
              </a:rPr>
              <a:t>част. 6</a:t>
            </a:r>
          </a:p>
          <a:p>
            <a:r>
              <a:rPr lang="uk-UA" sz="2667" b="1" dirty="0">
                <a:solidFill>
                  <a:schemeClr val="accent5">
                    <a:lumMod val="75000"/>
                  </a:schemeClr>
                </a:solidFill>
              </a:rPr>
              <a:t>статті 9</a:t>
            </a:r>
          </a:p>
          <a:p>
            <a:endParaRPr lang="ru-RU" sz="2667" b="1" dirty="0">
              <a:solidFill>
                <a:srgbClr val="0070C0"/>
              </a:solidFill>
            </a:endParaRPr>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379302" y="5109116"/>
            <a:ext cx="1945421" cy="1429320"/>
          </a:xfrm>
          <a:prstGeom prst="rect">
            <a:avLst/>
          </a:prstGeom>
          <a:solidFill>
            <a:schemeClr val="bg1"/>
          </a:solidFill>
        </p:spPr>
      </p:pic>
      <p:sp>
        <p:nvSpPr>
          <p:cNvPr id="2" name="Прямоугольник 1"/>
          <p:cNvSpPr/>
          <p:nvPr/>
        </p:nvSpPr>
        <p:spPr>
          <a:xfrm>
            <a:off x="389888" y="2296785"/>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088161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342671" y="1492564"/>
            <a:ext cx="3781420" cy="3862711"/>
          </a:xfrm>
          <a:prstGeom prst="rect">
            <a:avLst/>
          </a:prstGeom>
        </p:spPr>
      </p:pic>
      <p:sp>
        <p:nvSpPr>
          <p:cNvPr id="2" name="Прямоугольник 1"/>
          <p:cNvSpPr/>
          <p:nvPr/>
        </p:nvSpPr>
        <p:spPr>
          <a:xfrm>
            <a:off x="5411638" y="2122424"/>
            <a:ext cx="6096000" cy="2308324"/>
          </a:xfrm>
          <a:prstGeom prst="rect">
            <a:avLst/>
          </a:prstGeom>
        </p:spPr>
        <p:txBody>
          <a:bodyPr>
            <a:spAutoFit/>
          </a:bodyPr>
          <a:lstStyle/>
          <a:p>
            <a:r>
              <a:rPr lang="uk-UA" sz="3600" dirty="0">
                <a:cs typeface="Calibri" panose="020F0502020204030204" pitchFamily="34" charset="0"/>
              </a:rPr>
              <a:t>Чи припиняються повноваження відповідної місцевої ради у разі утворення ВА</a:t>
            </a:r>
            <a:endParaRPr lang="ru-RU" sz="3600" dirty="0"/>
          </a:p>
        </p:txBody>
      </p:sp>
      <p:pic>
        <p:nvPicPr>
          <p:cNvPr id="4"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7"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078814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245429" y="1992696"/>
            <a:ext cx="7749635" cy="468871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80990" indent="-380990">
              <a:buFont typeface="Wingdings" panose="05000000000000000000" pitchFamily="2" charset="2"/>
              <a:buChar char="ü"/>
            </a:pPr>
            <a:r>
              <a:rPr lang="uk-UA" sz="2400" dirty="0"/>
              <a:t> </a:t>
            </a:r>
            <a:r>
              <a:rPr lang="uk-UA" sz="2667" b="1" dirty="0"/>
              <a:t>залежить від того, як працює місцева рада, чи взагалі працює і наскільки ефективно у воєнний час. </a:t>
            </a:r>
          </a:p>
          <a:p>
            <a:r>
              <a:rPr lang="uk-UA" sz="2667" dirty="0">
                <a:solidFill>
                  <a:schemeClr val="accent5">
                    <a:lumMod val="75000"/>
                  </a:schemeClr>
                </a:solidFill>
              </a:rPr>
              <a:t>ВАЖЛИВО:</a:t>
            </a:r>
          </a:p>
          <a:p>
            <a:pPr marL="441325"/>
            <a:r>
              <a:rPr lang="uk-UA" sz="2400" b="1" dirty="0"/>
              <a:t>Військова адміністрація </a:t>
            </a:r>
            <a:r>
              <a:rPr lang="uk-UA" sz="2400" dirty="0"/>
              <a:t>може бути </a:t>
            </a:r>
            <a:r>
              <a:rPr lang="uk-UA" sz="2400" b="1" dirty="0"/>
              <a:t>утворена</a:t>
            </a:r>
            <a:r>
              <a:rPr lang="uk-UA" sz="2400" dirty="0"/>
              <a:t>, якщо сільські, селищні, міські </a:t>
            </a:r>
            <a:r>
              <a:rPr lang="uk-UA" sz="2400" b="1" dirty="0"/>
              <a:t>ради </a:t>
            </a:r>
            <a:r>
              <a:rPr lang="uk-UA" sz="2400" dirty="0"/>
              <a:t>та/або їхні виконавчі органи </a:t>
            </a:r>
            <a:r>
              <a:rPr lang="uk-UA" sz="2400" b="1" dirty="0"/>
              <a:t>не здійснюють</a:t>
            </a:r>
            <a:r>
              <a:rPr lang="uk-UA" sz="2400" dirty="0"/>
              <a:t> покладені на них Конституцією та законами України </a:t>
            </a:r>
            <a:r>
              <a:rPr lang="uk-UA" sz="2400" b="1" dirty="0"/>
              <a:t>повноваження</a:t>
            </a:r>
            <a:r>
              <a:rPr lang="uk-UA" sz="2400" dirty="0"/>
              <a:t>, в т.ч. внаслідок:</a:t>
            </a:r>
            <a:endParaRPr lang="ru-RU" sz="2400" dirty="0"/>
          </a:p>
          <a:p>
            <a:pPr marL="441325">
              <a:buFont typeface="Wingdings" panose="05000000000000000000" pitchFamily="2" charset="2"/>
              <a:buChar char="ü"/>
            </a:pPr>
            <a:r>
              <a:rPr lang="uk-UA" sz="2400" dirty="0"/>
              <a:t>фактичного саморозпуску;</a:t>
            </a:r>
            <a:endParaRPr lang="ru-RU" sz="2400" dirty="0"/>
          </a:p>
          <a:p>
            <a:pPr marL="441325">
              <a:buFont typeface="Wingdings" panose="05000000000000000000" pitchFamily="2" charset="2"/>
              <a:buChar char="ü"/>
            </a:pPr>
            <a:r>
              <a:rPr lang="uk-UA" sz="2400" dirty="0"/>
              <a:t>самоусунення від виконання своїх повноважень;</a:t>
            </a:r>
            <a:endParaRPr lang="ru-RU" sz="2400" dirty="0"/>
          </a:p>
          <a:p>
            <a:pPr marL="441325">
              <a:buFont typeface="Wingdings" panose="05000000000000000000" pitchFamily="2" charset="2"/>
              <a:buChar char="ü"/>
            </a:pPr>
            <a:r>
              <a:rPr lang="uk-UA" sz="2400" dirty="0"/>
              <a:t>фактичного невиконання повноважень;</a:t>
            </a:r>
            <a:endParaRPr lang="ru-RU" sz="2400" dirty="0"/>
          </a:p>
          <a:p>
            <a:pPr marL="441325">
              <a:buFont typeface="Wingdings" panose="05000000000000000000" pitchFamily="2" charset="2"/>
              <a:buChar char="ü"/>
            </a:pPr>
            <a:r>
              <a:rPr lang="uk-UA" sz="2400" dirty="0"/>
              <a:t>припинення повноважень згідно з законом.</a:t>
            </a:r>
            <a:endParaRPr lang="ru-RU" sz="2400" dirty="0"/>
          </a:p>
        </p:txBody>
      </p:sp>
      <p:sp>
        <p:nvSpPr>
          <p:cNvPr id="12" name="Прямоугольник 11"/>
          <p:cNvSpPr/>
          <p:nvPr/>
        </p:nvSpPr>
        <p:spPr>
          <a:xfrm>
            <a:off x="436077" y="2389966"/>
            <a:ext cx="2666288" cy="2310633"/>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r>
              <a:rPr lang="uk-UA" sz="2800" b="1" dirty="0"/>
              <a:t>Чи буде утворена ВА населеного пункту</a:t>
            </a:r>
          </a:p>
          <a:p>
            <a:endParaRPr lang="ru-RU" sz="2800" b="1" dirty="0">
              <a:latin typeface="Times New Roman" panose="02020603050405020304" pitchFamily="18" charset="0"/>
              <a:ea typeface="Times New Roman" panose="02020603050405020304" pitchFamily="18" charset="0"/>
            </a:endParaRPr>
          </a:p>
        </p:txBody>
      </p:sp>
      <p:pic>
        <p:nvPicPr>
          <p:cNvPr id="10" name="Рисунок 9"/>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444975" y="4173963"/>
            <a:ext cx="2228922" cy="2187393"/>
          </a:xfrm>
          <a:prstGeom prst="rect">
            <a:avLst/>
          </a:prstGeom>
        </p:spPr>
      </p:pic>
      <p:sp>
        <p:nvSpPr>
          <p:cNvPr id="11" name="Стрелка вправо 10"/>
          <p:cNvSpPr/>
          <p:nvPr/>
        </p:nvSpPr>
        <p:spPr>
          <a:xfrm>
            <a:off x="2704014" y="1827787"/>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pic>
        <p:nvPicPr>
          <p:cNvPr id="6"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425023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383457" y="2223377"/>
            <a:ext cx="3053833" cy="2438399"/>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b="1" dirty="0">
                <a:solidFill>
                  <a:schemeClr val="tx1"/>
                </a:solidFill>
              </a:rPr>
              <a:t>Військові адміністрації населеного пункту</a:t>
            </a:r>
            <a:endParaRPr lang="ru-RU" b="1" dirty="0">
              <a:solidFill>
                <a:schemeClr val="tx1"/>
              </a:solidFill>
            </a:endParaRPr>
          </a:p>
        </p:txBody>
      </p:sp>
      <p:sp>
        <p:nvSpPr>
          <p:cNvPr id="8" name="Місце для вмісту 7"/>
          <p:cNvSpPr>
            <a:spLocks noGrp="1"/>
          </p:cNvSpPr>
          <p:nvPr>
            <p:ph sz="quarter" idx="4"/>
          </p:nvPr>
        </p:nvSpPr>
        <p:spPr>
          <a:xfrm>
            <a:off x="3708809" y="2068357"/>
            <a:ext cx="8239023" cy="4625613"/>
          </a:xfrm>
        </p:spPr>
        <p:style>
          <a:lnRef idx="2">
            <a:schemeClr val="dk1"/>
          </a:lnRef>
          <a:fillRef idx="1">
            <a:schemeClr val="lt1"/>
          </a:fillRef>
          <a:effectRef idx="0">
            <a:schemeClr val="dk1"/>
          </a:effectRef>
          <a:fontRef idx="minor">
            <a:schemeClr val="dk1"/>
          </a:fontRef>
        </p:style>
        <p:txBody>
          <a:bodyPr>
            <a:noAutofit/>
          </a:bodyPr>
          <a:lstStyle/>
          <a:p>
            <a:pPr>
              <a:lnSpc>
                <a:spcPct val="100000"/>
              </a:lnSpc>
              <a:spcBef>
                <a:spcPts val="0"/>
              </a:spcBef>
            </a:pPr>
            <a:r>
              <a:rPr lang="uk-UA" sz="2400" b="1" dirty="0"/>
              <a:t>Тимчасові </a:t>
            </a:r>
            <a:r>
              <a:rPr lang="uk-UA" sz="2400" dirty="0"/>
              <a:t>державні органи </a:t>
            </a:r>
          </a:p>
          <a:p>
            <a:pPr>
              <a:lnSpc>
                <a:spcPct val="100000"/>
              </a:lnSpc>
              <a:spcBef>
                <a:spcPts val="0"/>
              </a:spcBef>
            </a:pPr>
            <a:endParaRPr lang="uk-UA" sz="2400" dirty="0"/>
          </a:p>
          <a:p>
            <a:pPr>
              <a:lnSpc>
                <a:spcPct val="100000"/>
              </a:lnSpc>
              <a:spcBef>
                <a:spcPts val="0"/>
              </a:spcBef>
            </a:pPr>
            <a:r>
              <a:rPr lang="uk-UA" sz="2400" dirty="0"/>
              <a:t>Уповноважені приймати рішення, від яких залежить життя людей:</a:t>
            </a:r>
          </a:p>
          <a:p>
            <a:pPr>
              <a:lnSpc>
                <a:spcPct val="100000"/>
              </a:lnSpc>
              <a:spcBef>
                <a:spcPts val="0"/>
              </a:spcBef>
              <a:buFont typeface="Wingdings" panose="05000000000000000000" pitchFamily="2" charset="2"/>
              <a:buChar char="ü"/>
            </a:pPr>
            <a:r>
              <a:rPr lang="uk-UA" sz="2400" dirty="0"/>
              <a:t> щодо евакуації, </a:t>
            </a:r>
          </a:p>
          <a:p>
            <a:pPr>
              <a:lnSpc>
                <a:spcPct val="100000"/>
              </a:lnSpc>
              <a:spcBef>
                <a:spcPts val="0"/>
              </a:spcBef>
              <a:buFont typeface="Wingdings" panose="05000000000000000000" pitchFamily="2" charset="2"/>
              <a:buChar char="ü"/>
            </a:pPr>
            <a:r>
              <a:rPr lang="uk-UA" sz="2400" dirty="0"/>
              <a:t>запровадження комендантської години та багато іншого</a:t>
            </a:r>
          </a:p>
          <a:p>
            <a:pPr>
              <a:lnSpc>
                <a:spcPct val="100000"/>
              </a:lnSpc>
              <a:spcBef>
                <a:spcPts val="0"/>
              </a:spcBef>
              <a:buFont typeface="Wingdings" panose="05000000000000000000" pitchFamily="2" charset="2"/>
              <a:buChar char="ü"/>
            </a:pPr>
            <a:endParaRPr lang="uk-UA" sz="2400" dirty="0"/>
          </a:p>
          <a:p>
            <a:pPr>
              <a:lnSpc>
                <a:spcPct val="100000"/>
              </a:lnSpc>
              <a:spcBef>
                <a:spcPts val="0"/>
              </a:spcBef>
            </a:pPr>
            <a:r>
              <a:rPr lang="uk-UA" sz="2400" dirty="0"/>
              <a:t>Утворюються в одному чи декількох населених пунктах</a:t>
            </a:r>
          </a:p>
          <a:p>
            <a:pPr>
              <a:lnSpc>
                <a:spcPct val="100000"/>
              </a:lnSpc>
              <a:spcBef>
                <a:spcPts val="0"/>
              </a:spcBef>
            </a:pPr>
            <a:endParaRPr lang="uk-UA" sz="2400" dirty="0"/>
          </a:p>
          <a:p>
            <a:pPr>
              <a:lnSpc>
                <a:spcPct val="100000"/>
              </a:lnSpc>
              <a:spcBef>
                <a:spcPts val="0"/>
              </a:spcBef>
            </a:pPr>
            <a:r>
              <a:rPr lang="uk-UA" sz="2400" dirty="0"/>
              <a:t>Рішення про їх утворення приймається Президентом України за поданням обласних державних адміністрацій або військового командування</a:t>
            </a:r>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237694" y="3849141"/>
            <a:ext cx="1945421" cy="1429320"/>
          </a:xfrm>
          <a:prstGeom prst="rect">
            <a:avLst/>
          </a:prstGeom>
          <a:solidFill>
            <a:schemeClr val="bg1"/>
          </a:solidFill>
        </p:spPr>
      </p:pic>
      <p:sp>
        <p:nvSpPr>
          <p:cNvPr id="2" name="Прямоугольник 1"/>
          <p:cNvSpPr/>
          <p:nvPr/>
        </p:nvSpPr>
        <p:spPr>
          <a:xfrm>
            <a:off x="524806" y="1606692"/>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41028669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684255" y="2787316"/>
            <a:ext cx="3053833" cy="2438399"/>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sz="3200" b="1" dirty="0">
                <a:solidFill>
                  <a:schemeClr val="tx1"/>
                </a:solidFill>
              </a:rPr>
              <a:t>Військові адміністрації населеного пункту</a:t>
            </a:r>
            <a:endParaRPr lang="ru-RU" sz="3200" b="1" dirty="0">
              <a:solidFill>
                <a:schemeClr val="tx1"/>
              </a:solidFill>
            </a:endParaRPr>
          </a:p>
        </p:txBody>
      </p:sp>
      <p:sp>
        <p:nvSpPr>
          <p:cNvPr id="8" name="Місце для вмісту 7"/>
          <p:cNvSpPr>
            <a:spLocks noGrp="1"/>
          </p:cNvSpPr>
          <p:nvPr>
            <p:ph sz="quarter" idx="4"/>
          </p:nvPr>
        </p:nvSpPr>
        <p:spPr>
          <a:xfrm>
            <a:off x="4529221" y="2031835"/>
            <a:ext cx="7065555" cy="3949363"/>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dirty="0"/>
              <a:t> згідно чинного закону </a:t>
            </a:r>
            <a:r>
              <a:rPr lang="uk-UA" b="1" dirty="0"/>
              <a:t>формуються </a:t>
            </a:r>
            <a:r>
              <a:rPr lang="uk-UA" dirty="0"/>
              <a:t>з:</a:t>
            </a:r>
          </a:p>
          <a:p>
            <a:pPr>
              <a:buFont typeface="Wingdings" panose="05000000000000000000" pitchFamily="2" charset="2"/>
              <a:buChar char="ü"/>
            </a:pPr>
            <a:r>
              <a:rPr lang="uk-UA" dirty="0"/>
              <a:t>військовослужбовців військових формувань, </a:t>
            </a:r>
          </a:p>
          <a:p>
            <a:pPr>
              <a:buFont typeface="Wingdings" panose="05000000000000000000" pitchFamily="2" charset="2"/>
              <a:buChar char="ü"/>
            </a:pPr>
            <a:r>
              <a:rPr lang="uk-UA" dirty="0"/>
              <a:t>правоохоронних органів, </a:t>
            </a:r>
          </a:p>
          <a:p>
            <a:pPr>
              <a:buFont typeface="Wingdings" panose="05000000000000000000" pitchFamily="2" charset="2"/>
              <a:buChar char="ü"/>
            </a:pPr>
            <a:r>
              <a:rPr lang="uk-UA" dirty="0"/>
              <a:t>служби цивільного захисту, </a:t>
            </a:r>
          </a:p>
          <a:p>
            <a:pPr>
              <a:buFont typeface="Wingdings" panose="05000000000000000000" pitchFamily="2" charset="2"/>
              <a:buChar char="ü"/>
            </a:pPr>
            <a:r>
              <a:rPr lang="uk-UA" dirty="0"/>
              <a:t>працівників, які уклали з Генеральним штабом Збройних сил України трудовий договір.</a:t>
            </a:r>
          </a:p>
          <a:p>
            <a:pPr marL="380990" indent="-380990">
              <a:buFont typeface="Wingdings" panose="05000000000000000000" pitchFamily="2" charset="2"/>
              <a:buChar char="ü"/>
            </a:pPr>
            <a:endParaRPr lang="ru-RU"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211171" y="4511055"/>
            <a:ext cx="1945421" cy="1429320"/>
          </a:xfrm>
          <a:prstGeom prst="rect">
            <a:avLst/>
          </a:prstGeom>
          <a:solidFill>
            <a:schemeClr val="bg1"/>
          </a:solidFill>
        </p:spPr>
      </p:pic>
      <p:sp>
        <p:nvSpPr>
          <p:cNvPr id="2" name="Прямоугольник 1"/>
          <p:cNvSpPr/>
          <p:nvPr/>
        </p:nvSpPr>
        <p:spPr>
          <a:xfrm>
            <a:off x="371757" y="2072656"/>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72464425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542705" y="2426606"/>
            <a:ext cx="3053833" cy="2438399"/>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sz="3200" b="1" dirty="0">
                <a:solidFill>
                  <a:schemeClr val="tx1"/>
                </a:solidFill>
              </a:rPr>
              <a:t>Військові адміністрації населеного пункту</a:t>
            </a:r>
            <a:endParaRPr lang="ru-RU" sz="3200" b="1" dirty="0">
              <a:solidFill>
                <a:schemeClr val="tx1"/>
              </a:solidFill>
            </a:endParaRPr>
          </a:p>
        </p:txBody>
      </p:sp>
      <p:sp>
        <p:nvSpPr>
          <p:cNvPr id="8" name="Місце для вмісту 7"/>
          <p:cNvSpPr>
            <a:spLocks noGrp="1"/>
          </p:cNvSpPr>
          <p:nvPr>
            <p:ph sz="quarter" idx="4"/>
          </p:nvPr>
        </p:nvSpPr>
        <p:spPr>
          <a:xfrm>
            <a:off x="3826287" y="1717946"/>
            <a:ext cx="8044088" cy="4463508"/>
          </a:xfrm>
        </p:spPr>
        <p:style>
          <a:lnRef idx="2">
            <a:schemeClr val="dk1"/>
          </a:lnRef>
          <a:fillRef idx="1">
            <a:schemeClr val="lt1"/>
          </a:fillRef>
          <a:effectRef idx="0">
            <a:schemeClr val="dk1"/>
          </a:effectRef>
          <a:fontRef idx="minor">
            <a:schemeClr val="dk1"/>
          </a:fontRef>
        </p:style>
        <p:txBody>
          <a:bodyPr>
            <a:noAutofit/>
          </a:bodyPr>
          <a:lstStyle/>
          <a:p>
            <a:r>
              <a:rPr lang="uk-UA" sz="2933" dirty="0">
                <a:latin typeface="Calibri" panose="020F0502020204030204" pitchFamily="34" charset="0"/>
                <a:cs typeface="Calibri" panose="020F0502020204030204" pitchFamily="34" charset="0"/>
              </a:rPr>
              <a:t> </a:t>
            </a:r>
            <a:r>
              <a:rPr lang="uk-UA" dirty="0">
                <a:solidFill>
                  <a:srgbClr val="000000"/>
                </a:solidFill>
                <a:latin typeface="Calibri" panose="020F0502020204030204" pitchFamily="34" charset="0"/>
                <a:ea typeface="Times New Roman" panose="02020603050405020304" pitchFamily="18" charset="0"/>
                <a:cs typeface="Calibri" panose="020F0502020204030204" pitchFamily="34" charset="0"/>
              </a:rPr>
              <a:t>Безпосереднє керівництво ВА здійснюються начальником,</a:t>
            </a:r>
            <a:r>
              <a:rPr lang="uk-UA" dirty="0">
                <a:latin typeface="Calibri" panose="020F0502020204030204" pitchFamily="34" charset="0"/>
                <a:cs typeface="Calibri" panose="020F0502020204030204" pitchFamily="34" charset="0"/>
              </a:rPr>
              <a:t> який </a:t>
            </a:r>
            <a:r>
              <a:rPr lang="uk-UA" b="1" dirty="0">
                <a:latin typeface="Calibri" panose="020F0502020204030204" pitchFamily="34" charset="0"/>
                <a:cs typeface="Calibri" panose="020F0502020204030204" pitchFamily="34" charset="0"/>
              </a:rPr>
              <a:t>призначається</a:t>
            </a:r>
            <a:r>
              <a:rPr lang="uk-UA" dirty="0">
                <a:latin typeface="Calibri" panose="020F0502020204030204" pitchFamily="34" charset="0"/>
                <a:cs typeface="Calibri" panose="020F0502020204030204" pitchFamily="34" charset="0"/>
              </a:rPr>
              <a:t> на посаду та звільняється з посади </a:t>
            </a:r>
            <a:r>
              <a:rPr lang="uk-UA" b="1" dirty="0">
                <a:latin typeface="Calibri" panose="020F0502020204030204" pitchFamily="34" charset="0"/>
                <a:cs typeface="Calibri" panose="020F0502020204030204" pitchFamily="34" charset="0"/>
              </a:rPr>
              <a:t>Президентом</a:t>
            </a:r>
            <a:r>
              <a:rPr lang="uk-UA" dirty="0">
                <a:latin typeface="Calibri" panose="020F0502020204030204" pitchFamily="34" charset="0"/>
                <a:cs typeface="Calibri" panose="020F0502020204030204" pitchFamily="34" charset="0"/>
              </a:rPr>
              <a:t> України за </a:t>
            </a:r>
            <a:r>
              <a:rPr lang="uk-UA" b="1" dirty="0">
                <a:latin typeface="Calibri" panose="020F0502020204030204" pitchFamily="34" charset="0"/>
                <a:cs typeface="Calibri" panose="020F0502020204030204" pitchFamily="34" charset="0"/>
              </a:rPr>
              <a:t>пропозицією</a:t>
            </a:r>
            <a:r>
              <a:rPr lang="uk-UA" dirty="0">
                <a:latin typeface="Calibri" panose="020F0502020204030204" pitchFamily="34" charset="0"/>
                <a:cs typeface="Calibri" panose="020F0502020204030204" pitchFamily="34" charset="0"/>
              </a:rPr>
              <a:t> Генерального штабу Збройних Сил України або </a:t>
            </a:r>
            <a:r>
              <a:rPr lang="uk-UA" b="1" dirty="0">
                <a:latin typeface="Calibri" panose="020F0502020204030204" pitchFamily="34" charset="0"/>
                <a:cs typeface="Calibri" panose="020F0502020204030204" pitchFamily="34" charset="0"/>
              </a:rPr>
              <a:t>відповідної обласної державної адміністрації</a:t>
            </a:r>
            <a:r>
              <a:rPr lang="uk-UA" dirty="0">
                <a:latin typeface="Calibri" panose="020F0502020204030204" pitchFamily="34" charset="0"/>
                <a:cs typeface="Calibri" panose="020F0502020204030204" pitchFamily="34" charset="0"/>
              </a:rPr>
              <a:t>.</a:t>
            </a:r>
            <a:endParaRPr lang="ru-RU" dirty="0">
              <a:latin typeface="Calibri" panose="020F0502020204030204" pitchFamily="34" charset="0"/>
              <a:cs typeface="Calibri" panose="020F0502020204030204" pitchFamily="34" charset="0"/>
            </a:endParaRPr>
          </a:p>
          <a:p>
            <a:r>
              <a:rPr lang="uk-UA" dirty="0">
                <a:latin typeface="Calibri" panose="020F0502020204030204" pitchFamily="34" charset="0"/>
                <a:cs typeface="Calibri" panose="020F0502020204030204" pitchFamily="34" charset="0"/>
              </a:rPr>
              <a:t>     </a:t>
            </a:r>
            <a:r>
              <a:rPr lang="uk-UA" b="1" dirty="0">
                <a:latin typeface="Calibri" panose="020F0502020204030204" pitchFamily="34" charset="0"/>
                <a:cs typeface="Calibri" panose="020F0502020204030204" pitchFamily="34" charset="0"/>
              </a:rPr>
              <a:t>Начальником</a:t>
            </a:r>
            <a:r>
              <a:rPr lang="uk-UA" dirty="0">
                <a:latin typeface="Calibri" panose="020F0502020204030204" pitchFamily="34" charset="0"/>
                <a:cs typeface="Calibri" panose="020F0502020204030204" pitchFamily="34" charset="0"/>
              </a:rPr>
              <a:t> </a:t>
            </a:r>
            <a:r>
              <a:rPr lang="uk-UA" b="1" dirty="0">
                <a:latin typeface="Calibri" panose="020F0502020204030204" pitchFamily="34" charset="0"/>
                <a:cs typeface="Calibri" panose="020F0502020204030204" pitchFamily="34" charset="0"/>
              </a:rPr>
              <a:t>ВА населеного пункту </a:t>
            </a:r>
            <a:r>
              <a:rPr lang="uk-UA" dirty="0">
                <a:latin typeface="Calibri" panose="020F0502020204030204" pitchFamily="34" charset="0"/>
                <a:cs typeface="Calibri" panose="020F0502020204030204" pitchFamily="34" charset="0"/>
              </a:rPr>
              <a:t>(населених пунктів) може бути призначений відповідний</a:t>
            </a:r>
            <a:r>
              <a:rPr lang="uk-UA" b="1" dirty="0">
                <a:latin typeface="Calibri" panose="020F0502020204030204" pitchFamily="34" charset="0"/>
                <a:cs typeface="Calibri" panose="020F0502020204030204" pitchFamily="34" charset="0"/>
              </a:rPr>
              <a:t> сільський, селищний, міський голова</a:t>
            </a:r>
            <a:endParaRPr lang="ru-RU" dirty="0">
              <a:latin typeface="Calibri" panose="020F0502020204030204" pitchFamily="34" charset="0"/>
              <a:cs typeface="Calibri" panose="020F0502020204030204" pitchFamily="34" charset="0"/>
            </a:endParaRPr>
          </a:p>
          <a:p>
            <a:pPr marL="0" indent="0">
              <a:buNone/>
            </a:pPr>
            <a:endParaRPr lang="ru-RU" sz="2933" dirty="0">
              <a:latin typeface="Calibri" panose="020F0502020204030204" pitchFamily="34" charset="0"/>
              <a:cs typeface="Calibri" panose="020F0502020204030204" pitchFamily="34" charset="0"/>
            </a:endParaRPr>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712178" y="4322916"/>
            <a:ext cx="1945421" cy="1429320"/>
          </a:xfrm>
          <a:prstGeom prst="rect">
            <a:avLst/>
          </a:prstGeom>
          <a:solidFill>
            <a:schemeClr val="bg1"/>
          </a:solidFill>
        </p:spPr>
      </p:pic>
      <p:sp>
        <p:nvSpPr>
          <p:cNvPr id="2" name="Прямоугольник 1"/>
          <p:cNvSpPr/>
          <p:nvPr/>
        </p:nvSpPr>
        <p:spPr>
          <a:xfrm>
            <a:off x="312955" y="6181454"/>
            <a:ext cx="11557420" cy="461665"/>
          </a:xfrm>
          <a:prstGeom prst="rect">
            <a:avLst/>
          </a:prstGeom>
          <a:noFill/>
        </p:spPr>
        <p:txBody>
          <a:bodyPr wrap="square">
            <a:spAutoFit/>
          </a:bodyPr>
          <a:lstStyle/>
          <a:p>
            <a:r>
              <a:rPr lang="ru-RU" sz="2400" dirty="0"/>
              <a:t>Структуру і штатний розпис  </a:t>
            </a:r>
            <a:r>
              <a:rPr lang="ru-RU" sz="2400" b="1" dirty="0"/>
              <a:t>ВА населених пунктів </a:t>
            </a:r>
            <a:r>
              <a:rPr lang="ru-RU" sz="2400" dirty="0"/>
              <a:t>затверджує </a:t>
            </a:r>
            <a:r>
              <a:rPr lang="ru-RU" sz="2400" b="1" dirty="0"/>
              <a:t>начальник обласної ВА</a:t>
            </a:r>
            <a:r>
              <a:rPr lang="ru-RU" sz="2400" dirty="0"/>
              <a:t>.</a:t>
            </a:r>
          </a:p>
        </p:txBody>
      </p:sp>
      <p:sp>
        <p:nvSpPr>
          <p:cNvPr id="4" name="Прямоугольник 3"/>
          <p:cNvSpPr/>
          <p:nvPr/>
        </p:nvSpPr>
        <p:spPr>
          <a:xfrm>
            <a:off x="312955" y="1860330"/>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r>
              <a:rPr lang="uk-UA" sz="2400" dirty="0">
                <a:solidFill>
                  <a:srgbClr val="0070C0"/>
                </a:solidFill>
              </a:rPr>
              <a:t>:</a:t>
            </a: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90979835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2550695" y="1597248"/>
            <a:ext cx="9511874" cy="3477875"/>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p>
            <a:pPr marL="380990" indent="-380990">
              <a:buFont typeface="Wingdings" panose="05000000000000000000" pitchFamily="2" charset="2"/>
              <a:buChar char="q"/>
            </a:pPr>
            <a:r>
              <a:rPr lang="ru-RU" sz="2200" b="1" dirty="0">
                <a:solidFill>
                  <a:schemeClr val="accent5">
                    <a:lumMod val="50000"/>
                  </a:schemeClr>
                </a:solidFill>
              </a:rPr>
              <a:t>Начальник ВА </a:t>
            </a:r>
            <a:r>
              <a:rPr lang="uk-UA" sz="2200" b="1" dirty="0">
                <a:solidFill>
                  <a:schemeClr val="accent5">
                    <a:lumMod val="50000"/>
                  </a:schemeClr>
                </a:solidFill>
              </a:rPr>
              <a:t>населеного пункту </a:t>
            </a:r>
            <a:r>
              <a:rPr lang="uk-UA" sz="2200" dirty="0"/>
              <a:t>на</a:t>
            </a:r>
            <a:r>
              <a:rPr lang="ru-RU" sz="2200" dirty="0"/>
              <a:t> </a:t>
            </a:r>
            <a:r>
              <a:rPr lang="uk-UA" sz="2200" b="1" dirty="0"/>
              <a:t>період дії воєнного стану </a:t>
            </a:r>
            <a:r>
              <a:rPr lang="uk-UA" sz="2200" dirty="0"/>
              <a:t>та </a:t>
            </a:r>
            <a:r>
              <a:rPr lang="uk-UA" sz="2200" b="1" dirty="0"/>
              <a:t>30 днів </a:t>
            </a:r>
            <a:r>
              <a:rPr lang="uk-UA" sz="2200" dirty="0"/>
              <a:t>після його припинення чи скасування </a:t>
            </a:r>
            <a:r>
              <a:rPr lang="ru-RU" sz="2200" b="1" dirty="0"/>
              <a:t>отримує</a:t>
            </a:r>
            <a:r>
              <a:rPr lang="ru-RU" sz="2200" dirty="0"/>
              <a:t> такий </a:t>
            </a:r>
            <a:r>
              <a:rPr lang="ru-RU" sz="2200" b="1" dirty="0"/>
              <a:t>додатковий функціонал</a:t>
            </a:r>
            <a:r>
              <a:rPr lang="ru-RU" sz="2200" dirty="0"/>
              <a:t>:</a:t>
            </a:r>
          </a:p>
          <a:p>
            <a:pPr marL="717533" indent="-380990">
              <a:buFont typeface="Wingdings" panose="05000000000000000000" pitchFamily="2" charset="2"/>
              <a:buChar char="Ø"/>
            </a:pPr>
            <a:r>
              <a:rPr lang="uk-UA" sz="2200" b="1" dirty="0"/>
              <a:t>здійснює повноваження </a:t>
            </a:r>
            <a:r>
              <a:rPr lang="uk-UA" sz="2200" dirty="0"/>
              <a:t>сільської, селищної, міської ради, її виконавчого комітету, сільського, селищного, міського голови;</a:t>
            </a:r>
          </a:p>
          <a:p>
            <a:pPr marL="717533" indent="-380990">
              <a:buFont typeface="Wingdings" panose="05000000000000000000" pitchFamily="2" charset="2"/>
              <a:buChar char="Ø"/>
            </a:pPr>
            <a:r>
              <a:rPr lang="uk-UA" sz="2200" b="1" dirty="0"/>
              <a:t>може затвердити тимчасову структуру </a:t>
            </a:r>
            <a:r>
              <a:rPr lang="uk-UA" sz="2200" dirty="0"/>
              <a:t>виконавчих органів сільської, селищної, міської ради </a:t>
            </a:r>
          </a:p>
          <a:p>
            <a:pPr marL="717533" indent="-380990">
              <a:buFont typeface="Wingdings" panose="05000000000000000000" pitchFamily="2" charset="2"/>
              <a:buChar char="Ø"/>
            </a:pPr>
            <a:r>
              <a:rPr lang="uk-UA" sz="2200" b="1" dirty="0"/>
              <a:t>апарат</a:t>
            </a:r>
            <a:r>
              <a:rPr lang="uk-UA" sz="2200" dirty="0"/>
              <a:t> сільської, селищної, міської ради та її виконавчого комітету, </a:t>
            </a:r>
            <a:r>
              <a:rPr lang="uk-UA" sz="2200" b="1" dirty="0"/>
              <a:t>інші виконавчі органи</a:t>
            </a:r>
            <a:r>
              <a:rPr lang="uk-UA" sz="2200" dirty="0"/>
              <a:t>, </a:t>
            </a:r>
            <a:r>
              <a:rPr lang="uk-UA" sz="2200" b="1" dirty="0"/>
              <a:t>комунальні підприємства, установи та організації </a:t>
            </a:r>
            <a:r>
              <a:rPr lang="uk-UA" sz="2200" dirty="0"/>
              <a:t>відповідної ТГ </a:t>
            </a:r>
            <a:r>
              <a:rPr lang="uk-UA" sz="2200" b="1" u="sng" dirty="0"/>
              <a:t>підпорядковуються</a:t>
            </a:r>
            <a:r>
              <a:rPr lang="uk-UA" sz="2200" dirty="0"/>
              <a:t> </a:t>
            </a:r>
            <a:r>
              <a:rPr lang="uk-UA" sz="2200" b="1" dirty="0"/>
              <a:t>начальнику відповідної ВА</a:t>
            </a:r>
            <a:r>
              <a:rPr lang="uk-UA" sz="2200" dirty="0"/>
              <a:t>.</a:t>
            </a:r>
          </a:p>
        </p:txBody>
      </p:sp>
      <p:sp>
        <p:nvSpPr>
          <p:cNvPr id="2" name="Прямоугольник 1"/>
          <p:cNvSpPr/>
          <p:nvPr/>
        </p:nvSpPr>
        <p:spPr>
          <a:xfrm>
            <a:off x="111079" y="1733487"/>
            <a:ext cx="2310184" cy="288316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b="1" u="sng" dirty="0">
                <a:solidFill>
                  <a:schemeClr val="tx1"/>
                </a:solidFill>
              </a:rPr>
              <a:t>ЗУ </a:t>
            </a:r>
            <a:r>
              <a:rPr lang="uk-UA" sz="2400" b="1" dirty="0">
                <a:solidFill>
                  <a:schemeClr val="tx1"/>
                </a:solidFill>
              </a:rPr>
              <a:t>«</a:t>
            </a:r>
            <a:r>
              <a:rPr lang="uk-UA" sz="2667" b="1" dirty="0">
                <a:solidFill>
                  <a:schemeClr val="tx1"/>
                </a:solidFill>
              </a:rPr>
              <a:t>Про правовий режим воєнного стану» -</a:t>
            </a:r>
          </a:p>
          <a:p>
            <a:r>
              <a:rPr lang="uk-UA" sz="2400" b="1" dirty="0">
                <a:solidFill>
                  <a:schemeClr val="tx1"/>
                </a:solidFill>
              </a:rPr>
              <a:t>частина 2 статті 10</a:t>
            </a:r>
          </a:p>
        </p:txBody>
      </p:sp>
      <p:pic>
        <p:nvPicPr>
          <p:cNvPr id="14" name="Рисунок 13"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703779" y="2295688"/>
            <a:ext cx="1216148" cy="893515"/>
          </a:xfrm>
          <a:prstGeom prst="rect">
            <a:avLst/>
          </a:prstGeom>
          <a:solidFill>
            <a:schemeClr val="bg1"/>
          </a:solidFill>
        </p:spPr>
      </p:pic>
      <p:sp>
        <p:nvSpPr>
          <p:cNvPr id="4" name="Прямоугольник 3"/>
          <p:cNvSpPr/>
          <p:nvPr/>
        </p:nvSpPr>
        <p:spPr>
          <a:xfrm>
            <a:off x="153011" y="5060673"/>
            <a:ext cx="4458128" cy="163121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sz="2000" dirty="0">
                <a:solidFill>
                  <a:srgbClr val="000000"/>
                </a:solidFill>
                <a:ea typeface="Calibri" panose="020F0502020204030204" pitchFamily="34" charset="0"/>
              </a:rPr>
              <a:t>ЗУ «</a:t>
            </a:r>
            <a:r>
              <a:rPr lang="uk-UA" sz="2000" b="1" dirty="0">
                <a:solidFill>
                  <a:srgbClr val="000000"/>
                </a:solidFill>
                <a:ea typeface="Calibri" panose="020F0502020204030204" pitchFamily="34" charset="0"/>
              </a:rPr>
              <a:t>Про внесення змін до деяких законодавчих актів України щодо діяльності у сфері довкілля та щодо цивільного захисту на період дії воєнного стану</a:t>
            </a:r>
            <a:r>
              <a:rPr lang="uk-UA" sz="2000" dirty="0">
                <a:solidFill>
                  <a:srgbClr val="000000"/>
                </a:solidFill>
                <a:ea typeface="Calibri" panose="020F0502020204030204" pitchFamily="34" charset="0"/>
              </a:rPr>
              <a:t>» </a:t>
            </a:r>
            <a:endParaRPr lang="ru-RU" sz="2000" dirty="0"/>
          </a:p>
        </p:txBody>
      </p:sp>
      <p:sp>
        <p:nvSpPr>
          <p:cNvPr id="7" name="Прямоугольник 6"/>
          <p:cNvSpPr/>
          <p:nvPr/>
        </p:nvSpPr>
        <p:spPr>
          <a:xfrm>
            <a:off x="4950569" y="5075123"/>
            <a:ext cx="7112000" cy="169277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fontAlgn="base"/>
            <a:r>
              <a:rPr lang="uk-UA" sz="2000" b="1" dirty="0">
                <a:solidFill>
                  <a:schemeClr val="accent5">
                    <a:lumMod val="50000"/>
                  </a:schemeClr>
                </a:solidFill>
                <a:ea typeface="Times New Roman" panose="02020603050405020304" pitchFamily="18" charset="0"/>
              </a:rPr>
              <a:t>ВА населених пунктів </a:t>
            </a:r>
            <a:r>
              <a:rPr lang="uk-UA" sz="2000" dirty="0">
                <a:solidFill>
                  <a:srgbClr val="000000"/>
                </a:solidFill>
                <a:ea typeface="Times New Roman" panose="02020603050405020304" pitchFamily="18" charset="0"/>
              </a:rPr>
              <a:t>на відповідній території надано </a:t>
            </a:r>
            <a:r>
              <a:rPr lang="uk-UA" sz="2000" b="1" dirty="0">
                <a:solidFill>
                  <a:srgbClr val="000000"/>
                </a:solidFill>
                <a:ea typeface="Times New Roman" panose="02020603050405020304" pitchFamily="18" charset="0"/>
              </a:rPr>
              <a:t>повноваження щодо надання дозволів на користування надрами</a:t>
            </a:r>
            <a:r>
              <a:rPr lang="uk-UA" sz="2000" dirty="0">
                <a:solidFill>
                  <a:srgbClr val="000000"/>
                </a:solidFill>
                <a:ea typeface="Times New Roman" panose="02020603050405020304" pitchFamily="18" charset="0"/>
              </a:rPr>
              <a:t> (</a:t>
            </a:r>
            <a:r>
              <a:rPr lang="uk-UA" sz="2000" i="1" dirty="0">
                <a:solidFill>
                  <a:schemeClr val="accent5">
                    <a:lumMod val="75000"/>
                  </a:schemeClr>
                </a:solidFill>
                <a:ea typeface="Times New Roman" panose="02020603050405020304" pitchFamily="18" charset="0"/>
              </a:rPr>
              <a:t>крім нафти і газу</a:t>
            </a:r>
            <a:r>
              <a:rPr lang="uk-UA" sz="2000" dirty="0">
                <a:solidFill>
                  <a:srgbClr val="000000"/>
                </a:solidFill>
                <a:ea typeface="Times New Roman" panose="02020603050405020304" pitchFamily="18" charset="0"/>
              </a:rPr>
              <a:t>) відповідно до переліку та порядку, затвердженого КМУ, для забезпечення обороноздатності держави, строком не більше 1 року</a:t>
            </a:r>
            <a:r>
              <a:rPr lang="ru-RU" sz="2400" dirty="0">
                <a:solidFill>
                  <a:srgbClr val="000000"/>
                </a:solidFill>
                <a:ea typeface="Times New Roman" panose="02020603050405020304" pitchFamily="18" charset="0"/>
              </a:rPr>
              <a:t>.</a:t>
            </a:r>
            <a:endParaRPr lang="ru-RU" sz="2400" dirty="0">
              <a:ea typeface="Times New Roman" panose="02020603050405020304" pitchFamily="18" charset="0"/>
            </a:endParaRPr>
          </a:p>
        </p:txBody>
      </p:sp>
      <p:sp>
        <p:nvSpPr>
          <p:cNvPr id="16" name="Стрелка вправо 15"/>
          <p:cNvSpPr/>
          <p:nvPr/>
        </p:nvSpPr>
        <p:spPr>
          <a:xfrm>
            <a:off x="4052639" y="5876281"/>
            <a:ext cx="996043" cy="843522"/>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sp>
        <p:nvSpPr>
          <p:cNvPr id="3" name="Прямоугольник 2"/>
          <p:cNvSpPr/>
          <p:nvPr/>
        </p:nvSpPr>
        <p:spPr>
          <a:xfrm>
            <a:off x="233596" y="1300093"/>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9"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987" y="111277"/>
            <a:ext cx="3708810" cy="1435310"/>
          </a:xfrm>
          <a:prstGeom prst="rect">
            <a:avLst/>
          </a:prstGeom>
        </p:spPr>
      </p:pic>
      <p:pic>
        <p:nvPicPr>
          <p:cNvPr id="10"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597248"/>
          </a:xfrm>
          <a:prstGeom prst="rect">
            <a:avLst/>
          </a:prstGeom>
        </p:spPr>
      </p:pic>
    </p:spTree>
    <p:extLst>
      <p:ext uri="{BB962C8B-B14F-4D97-AF65-F5344CB8AC3E}">
        <p14:creationId xmlns:p14="http://schemas.microsoft.com/office/powerpoint/2010/main" val="1288467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474401" y="2722848"/>
            <a:ext cx="2760005" cy="1770350"/>
          </a:xfrm>
        </p:spPr>
        <p:style>
          <a:lnRef idx="2">
            <a:schemeClr val="dk1"/>
          </a:lnRef>
          <a:fillRef idx="1">
            <a:schemeClr val="lt1"/>
          </a:fillRef>
          <a:effectRef idx="0">
            <a:schemeClr val="dk1"/>
          </a:effectRef>
          <a:fontRef idx="minor">
            <a:schemeClr val="dk1"/>
          </a:fontRef>
        </p:style>
        <p:txBody>
          <a:bodyPr>
            <a:noAutofit/>
          </a:bodyPr>
          <a:lstStyle/>
          <a:p>
            <a:r>
              <a:rPr lang="uk-UA" sz="2800" dirty="0"/>
              <a:t>ЗУ «</a:t>
            </a:r>
            <a:r>
              <a:rPr lang="uk-UA" sz="2800" b="1" dirty="0"/>
              <a:t>Про правовий режим воєнного стану» </a:t>
            </a:r>
            <a:endParaRPr lang="uk-UA" sz="2800" b="1" dirty="0">
              <a:cs typeface="Arial" panose="020B0604020202020204" pitchFamily="34" charset="0"/>
            </a:endParaRPr>
          </a:p>
        </p:txBody>
      </p:sp>
      <p:graphicFrame>
        <p:nvGraphicFramePr>
          <p:cNvPr id="10" name="Объект 3">
            <a:extLst>
              <a:ext uri="{FF2B5EF4-FFF2-40B4-BE49-F238E27FC236}">
                <a16:creationId xmlns:a16="http://schemas.microsoft.com/office/drawing/2014/main" id="{BC96F56A-460D-4CB6-9BE9-A17C03EDA616}"/>
              </a:ext>
            </a:extLst>
          </p:cNvPr>
          <p:cNvGraphicFramePr>
            <a:graphicFrameLocks/>
          </p:cNvGraphicFramePr>
          <p:nvPr>
            <p:extLst>
              <p:ext uri="{D42A27DB-BD31-4B8C-83A1-F6EECF244321}">
                <p14:modId xmlns:p14="http://schemas.microsoft.com/office/powerpoint/2010/main" val="2328405248"/>
              </p:ext>
            </p:extLst>
          </p:nvPr>
        </p:nvGraphicFramePr>
        <p:xfrm>
          <a:off x="4389163" y="3161846"/>
          <a:ext cx="6981034" cy="2662703"/>
        </p:xfrm>
        <a:graphic>
          <a:graphicData uri="http://schemas.openxmlformats.org/drawingml/2006/table">
            <a:tbl>
              <a:tblPr firstRow="1" firstCol="1" bandRow="1"/>
              <a:tblGrid>
                <a:gridCol w="6981034">
                  <a:extLst>
                    <a:ext uri="{9D8B030D-6E8A-4147-A177-3AD203B41FA5}">
                      <a16:colId xmlns:a16="http://schemas.microsoft.com/office/drawing/2014/main" val="20000"/>
                    </a:ext>
                  </a:extLst>
                </a:gridCol>
              </a:tblGrid>
              <a:tr h="2662703">
                <a:tc>
                  <a:txBody>
                    <a:bodyPr/>
                    <a:lstStyle>
                      <a:lvl1pPr marL="0" algn="l" defTabSz="914400" rtl="0" eaLnBrk="1" latinLnBrk="0" hangingPunct="1">
                        <a:defRPr sz="1800" kern="1200">
                          <a:solidFill>
                            <a:schemeClr val="tx1"/>
                          </a:solidFill>
                          <a:latin typeface="Franklin Gothic Book" panose="020B0503020102020204"/>
                        </a:defRPr>
                      </a:lvl1pPr>
                      <a:lvl2pPr marL="457200" algn="l" defTabSz="914400" rtl="0" eaLnBrk="1" latinLnBrk="0" hangingPunct="1">
                        <a:defRPr sz="1800" kern="1200">
                          <a:solidFill>
                            <a:schemeClr val="tx1"/>
                          </a:solidFill>
                          <a:latin typeface="Franklin Gothic Book" panose="020B0503020102020204"/>
                        </a:defRPr>
                      </a:lvl2pPr>
                      <a:lvl3pPr marL="914400" algn="l" defTabSz="914400" rtl="0" eaLnBrk="1" latinLnBrk="0" hangingPunct="1">
                        <a:defRPr sz="1800" kern="1200">
                          <a:solidFill>
                            <a:schemeClr val="tx1"/>
                          </a:solidFill>
                          <a:latin typeface="Franklin Gothic Book" panose="020B0503020102020204"/>
                        </a:defRPr>
                      </a:lvl3pPr>
                      <a:lvl4pPr marL="1371600" algn="l" defTabSz="914400" rtl="0" eaLnBrk="1" latinLnBrk="0" hangingPunct="1">
                        <a:defRPr sz="1800" kern="1200">
                          <a:solidFill>
                            <a:schemeClr val="tx1"/>
                          </a:solidFill>
                          <a:latin typeface="Franklin Gothic Book" panose="020B0503020102020204"/>
                        </a:defRPr>
                      </a:lvl4pPr>
                      <a:lvl5pPr marL="1828800" algn="l" defTabSz="914400" rtl="0" eaLnBrk="1" latinLnBrk="0" hangingPunct="1">
                        <a:defRPr sz="1800" kern="1200">
                          <a:solidFill>
                            <a:schemeClr val="tx1"/>
                          </a:solidFill>
                          <a:latin typeface="Franklin Gothic Book" panose="020B0503020102020204"/>
                        </a:defRPr>
                      </a:lvl5pPr>
                      <a:lvl6pPr marL="2286000" algn="l" defTabSz="914400" rtl="0" eaLnBrk="1" latinLnBrk="0" hangingPunct="1">
                        <a:defRPr sz="1800" kern="1200">
                          <a:solidFill>
                            <a:schemeClr val="tx1"/>
                          </a:solidFill>
                          <a:latin typeface="Franklin Gothic Book" panose="020B0503020102020204"/>
                        </a:defRPr>
                      </a:lvl6pPr>
                      <a:lvl7pPr marL="2743200" algn="l" defTabSz="914400" rtl="0" eaLnBrk="1" latinLnBrk="0" hangingPunct="1">
                        <a:defRPr sz="1800" kern="1200">
                          <a:solidFill>
                            <a:schemeClr val="tx1"/>
                          </a:solidFill>
                          <a:latin typeface="Franklin Gothic Book" panose="020B0503020102020204"/>
                        </a:defRPr>
                      </a:lvl7pPr>
                      <a:lvl8pPr marL="3200400" algn="l" defTabSz="914400" rtl="0" eaLnBrk="1" latinLnBrk="0" hangingPunct="1">
                        <a:defRPr sz="1800" kern="1200">
                          <a:solidFill>
                            <a:schemeClr val="tx1"/>
                          </a:solidFill>
                          <a:latin typeface="Franklin Gothic Book" panose="020B0503020102020204"/>
                        </a:defRPr>
                      </a:lvl8pPr>
                      <a:lvl9pPr marL="3657600" algn="l" defTabSz="914400" rtl="0" eaLnBrk="1" latinLnBrk="0" hangingPunct="1">
                        <a:defRPr sz="1800" kern="1200">
                          <a:solidFill>
                            <a:schemeClr val="tx1"/>
                          </a:solidFill>
                          <a:latin typeface="Franklin Gothic Book" panose="020B0503020102020204"/>
                        </a:defRPr>
                      </a:lvl9pPr>
                    </a:lstStyle>
                    <a:p>
                      <a:pPr marL="342900" lvl="0" indent="-342900">
                        <a:buFont typeface="Wingdings" panose="05000000000000000000" pitchFamily="2" charset="2"/>
                        <a:buChar char="§"/>
                      </a:pPr>
                      <a:endParaRPr lang="uk-UA" sz="1100" b="1" dirty="0">
                        <a:solidFill>
                          <a:srgbClr val="002060"/>
                        </a:solidFill>
                        <a:effectLst/>
                        <a:latin typeface="+mn-lt"/>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uk-UA" sz="2800" b="1" dirty="0">
                          <a:solidFill>
                            <a:srgbClr val="002060"/>
                          </a:solidFill>
                          <a:effectLst/>
                          <a:latin typeface="+mn-lt"/>
                          <a:ea typeface="Calibri" panose="020F0502020204030204" pitchFamily="34" charset="0"/>
                          <a:cs typeface="Arial" panose="020B0604020202020204" pitchFamily="34" charset="0"/>
                        </a:rPr>
                        <a:t> </a:t>
                      </a:r>
                      <a:r>
                        <a:rPr lang="uk-UA" sz="2700" kern="1200" dirty="0">
                          <a:solidFill>
                            <a:schemeClr val="tx1"/>
                          </a:solidFill>
                          <a:effectLst/>
                          <a:latin typeface="+mn-lt"/>
                          <a:ea typeface="+mn-ea"/>
                          <a:cs typeface="Calibri" panose="020F0502020204030204" pitchFamily="34" charset="0"/>
                        </a:rPr>
                        <a:t>прямо </a:t>
                      </a:r>
                      <a:r>
                        <a:rPr lang="uk-UA" sz="2700" b="1" kern="1200" dirty="0">
                          <a:solidFill>
                            <a:schemeClr val="tx1"/>
                          </a:solidFill>
                          <a:effectLst/>
                          <a:latin typeface="+mn-lt"/>
                          <a:ea typeface="+mn-ea"/>
                          <a:cs typeface="Calibri" panose="020F0502020204030204" pitchFamily="34" charset="0"/>
                        </a:rPr>
                        <a:t>не передбачає автоматичне припинення</a:t>
                      </a:r>
                      <a:r>
                        <a:rPr lang="uk-UA" sz="2700" kern="1200" dirty="0">
                          <a:solidFill>
                            <a:schemeClr val="tx1"/>
                          </a:solidFill>
                          <a:effectLst/>
                          <a:latin typeface="+mn-lt"/>
                          <a:ea typeface="+mn-ea"/>
                          <a:cs typeface="Calibri" panose="020F0502020204030204" pitchFamily="34" charset="0"/>
                        </a:rPr>
                        <a:t> повноважень відповідних органів місцевого самоврядування у разі утворення ВА.</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uk-UA" sz="2700" kern="1200" dirty="0">
                          <a:solidFill>
                            <a:schemeClr val="tx1"/>
                          </a:solidFill>
                          <a:effectLst/>
                          <a:latin typeface="+mn-lt"/>
                          <a:ea typeface="+mn-ea"/>
                          <a:cs typeface="+mn-cs"/>
                        </a:rPr>
                        <a:t>передбачає </a:t>
                      </a:r>
                      <a:r>
                        <a:rPr lang="uk-UA" sz="2700" b="1" kern="1200" dirty="0">
                          <a:solidFill>
                            <a:schemeClr val="tx1"/>
                          </a:solidFill>
                          <a:effectLst/>
                          <a:latin typeface="+mn-lt"/>
                          <a:ea typeface="+mn-ea"/>
                          <a:cs typeface="+mn-cs"/>
                        </a:rPr>
                        <a:t>момент</a:t>
                      </a:r>
                      <a:r>
                        <a:rPr lang="uk-UA" sz="2700" kern="1200" dirty="0">
                          <a:solidFill>
                            <a:schemeClr val="tx1"/>
                          </a:solidFill>
                          <a:effectLst/>
                          <a:latin typeface="+mn-lt"/>
                          <a:ea typeface="+mn-ea"/>
                          <a:cs typeface="+mn-cs"/>
                        </a:rPr>
                        <a:t> </a:t>
                      </a:r>
                      <a:r>
                        <a:rPr lang="uk-UA" sz="2700" b="1" kern="1200" dirty="0">
                          <a:solidFill>
                            <a:schemeClr val="tx1"/>
                          </a:solidFill>
                          <a:effectLst/>
                          <a:latin typeface="+mn-lt"/>
                          <a:ea typeface="+mn-ea"/>
                          <a:cs typeface="+mn-cs"/>
                        </a:rPr>
                        <a:t>припинення повноважень ВА</a:t>
                      </a:r>
                      <a:endParaRPr lang="ru-RU" sz="2700" kern="1200" dirty="0">
                        <a:solidFill>
                          <a:schemeClr val="tx1"/>
                        </a:solidFill>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2" name="Стрелка вправо 1"/>
          <p:cNvSpPr/>
          <p:nvPr/>
        </p:nvSpPr>
        <p:spPr>
          <a:xfrm>
            <a:off x="3028467" y="4085667"/>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sp>
        <p:nvSpPr>
          <p:cNvPr id="3" name="Прямоугольник 2"/>
          <p:cNvSpPr/>
          <p:nvPr/>
        </p:nvSpPr>
        <p:spPr>
          <a:xfrm>
            <a:off x="732942" y="2123629"/>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913113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209624" y="1967593"/>
            <a:ext cx="2760005" cy="2758471"/>
          </a:xfrm>
        </p:spPr>
        <p:style>
          <a:lnRef idx="2">
            <a:schemeClr val="dk1"/>
          </a:lnRef>
          <a:fillRef idx="1">
            <a:schemeClr val="lt1"/>
          </a:fillRef>
          <a:effectRef idx="0">
            <a:schemeClr val="dk1"/>
          </a:effectRef>
          <a:fontRef idx="minor">
            <a:schemeClr val="dk1"/>
          </a:fontRef>
        </p:style>
        <p:txBody>
          <a:bodyPr>
            <a:noAutofit/>
          </a:bodyPr>
          <a:lstStyle/>
          <a:p>
            <a:r>
              <a:rPr lang="uk-UA" sz="2800" dirty="0"/>
              <a:t>ЗУ «</a:t>
            </a:r>
            <a:r>
              <a:rPr lang="uk-UA" sz="2800" b="1" dirty="0"/>
              <a:t>Про правовий режим воєнного стану» </a:t>
            </a:r>
            <a:br>
              <a:rPr lang="uk-UA" sz="2800" b="1" dirty="0"/>
            </a:br>
            <a:br>
              <a:rPr lang="uk-UA" sz="2800" b="1" dirty="0"/>
            </a:br>
            <a:r>
              <a:rPr lang="uk-UA" sz="2800" b="1" dirty="0">
                <a:solidFill>
                  <a:schemeClr val="accent5">
                    <a:lumMod val="50000"/>
                  </a:schemeClr>
                </a:solidFill>
              </a:rPr>
              <a:t>част. 3.ст.10</a:t>
            </a:r>
            <a:endParaRPr lang="uk-UA" sz="2800" b="1" dirty="0">
              <a:solidFill>
                <a:schemeClr val="accent5">
                  <a:lumMod val="50000"/>
                </a:schemeClr>
              </a:solidFill>
              <a:cs typeface="Arial" panose="020B0604020202020204" pitchFamily="34" charset="0"/>
            </a:endParaRPr>
          </a:p>
        </p:txBody>
      </p:sp>
      <p:graphicFrame>
        <p:nvGraphicFramePr>
          <p:cNvPr id="10" name="Объект 3">
            <a:extLst>
              <a:ext uri="{FF2B5EF4-FFF2-40B4-BE49-F238E27FC236}">
                <a16:creationId xmlns:a16="http://schemas.microsoft.com/office/drawing/2014/main" id="{BC96F56A-460D-4CB6-9BE9-A17C03EDA616}"/>
              </a:ext>
            </a:extLst>
          </p:cNvPr>
          <p:cNvGraphicFramePr>
            <a:graphicFrameLocks/>
          </p:cNvGraphicFramePr>
          <p:nvPr>
            <p:extLst>
              <p:ext uri="{D42A27DB-BD31-4B8C-83A1-F6EECF244321}">
                <p14:modId xmlns:p14="http://schemas.microsoft.com/office/powerpoint/2010/main" val="2270340886"/>
              </p:ext>
            </p:extLst>
          </p:nvPr>
        </p:nvGraphicFramePr>
        <p:xfrm>
          <a:off x="3666158" y="1793106"/>
          <a:ext cx="8255547" cy="4780547"/>
        </p:xfrm>
        <a:graphic>
          <a:graphicData uri="http://schemas.openxmlformats.org/drawingml/2006/table">
            <a:tbl>
              <a:tblPr firstRow="1" firstCol="1" bandRow="1"/>
              <a:tblGrid>
                <a:gridCol w="8255547">
                  <a:extLst>
                    <a:ext uri="{9D8B030D-6E8A-4147-A177-3AD203B41FA5}">
                      <a16:colId xmlns:a16="http://schemas.microsoft.com/office/drawing/2014/main" val="20000"/>
                    </a:ext>
                  </a:extLst>
                </a:gridCol>
              </a:tblGrid>
              <a:tr h="4780547">
                <a:tc>
                  <a:txBody>
                    <a:bodyPr/>
                    <a:lstStyle>
                      <a:lvl1pPr marL="0" algn="l" defTabSz="914400" rtl="0" eaLnBrk="1" latinLnBrk="0" hangingPunct="1">
                        <a:defRPr sz="1800" kern="1200">
                          <a:solidFill>
                            <a:schemeClr val="tx1"/>
                          </a:solidFill>
                          <a:latin typeface="Franklin Gothic Book" panose="020B0503020102020204"/>
                        </a:defRPr>
                      </a:lvl1pPr>
                      <a:lvl2pPr marL="457200" algn="l" defTabSz="914400" rtl="0" eaLnBrk="1" latinLnBrk="0" hangingPunct="1">
                        <a:defRPr sz="1800" kern="1200">
                          <a:solidFill>
                            <a:schemeClr val="tx1"/>
                          </a:solidFill>
                          <a:latin typeface="Franklin Gothic Book" panose="020B0503020102020204"/>
                        </a:defRPr>
                      </a:lvl2pPr>
                      <a:lvl3pPr marL="914400" algn="l" defTabSz="914400" rtl="0" eaLnBrk="1" latinLnBrk="0" hangingPunct="1">
                        <a:defRPr sz="1800" kern="1200">
                          <a:solidFill>
                            <a:schemeClr val="tx1"/>
                          </a:solidFill>
                          <a:latin typeface="Franklin Gothic Book" panose="020B0503020102020204"/>
                        </a:defRPr>
                      </a:lvl3pPr>
                      <a:lvl4pPr marL="1371600" algn="l" defTabSz="914400" rtl="0" eaLnBrk="1" latinLnBrk="0" hangingPunct="1">
                        <a:defRPr sz="1800" kern="1200">
                          <a:solidFill>
                            <a:schemeClr val="tx1"/>
                          </a:solidFill>
                          <a:latin typeface="Franklin Gothic Book" panose="020B0503020102020204"/>
                        </a:defRPr>
                      </a:lvl4pPr>
                      <a:lvl5pPr marL="1828800" algn="l" defTabSz="914400" rtl="0" eaLnBrk="1" latinLnBrk="0" hangingPunct="1">
                        <a:defRPr sz="1800" kern="1200">
                          <a:solidFill>
                            <a:schemeClr val="tx1"/>
                          </a:solidFill>
                          <a:latin typeface="Franklin Gothic Book" panose="020B0503020102020204"/>
                        </a:defRPr>
                      </a:lvl5pPr>
                      <a:lvl6pPr marL="2286000" algn="l" defTabSz="914400" rtl="0" eaLnBrk="1" latinLnBrk="0" hangingPunct="1">
                        <a:defRPr sz="1800" kern="1200">
                          <a:solidFill>
                            <a:schemeClr val="tx1"/>
                          </a:solidFill>
                          <a:latin typeface="Franklin Gothic Book" panose="020B0503020102020204"/>
                        </a:defRPr>
                      </a:lvl6pPr>
                      <a:lvl7pPr marL="2743200" algn="l" defTabSz="914400" rtl="0" eaLnBrk="1" latinLnBrk="0" hangingPunct="1">
                        <a:defRPr sz="1800" kern="1200">
                          <a:solidFill>
                            <a:schemeClr val="tx1"/>
                          </a:solidFill>
                          <a:latin typeface="Franklin Gothic Book" panose="020B0503020102020204"/>
                        </a:defRPr>
                      </a:lvl7pPr>
                      <a:lvl8pPr marL="3200400" algn="l" defTabSz="914400" rtl="0" eaLnBrk="1" latinLnBrk="0" hangingPunct="1">
                        <a:defRPr sz="1800" kern="1200">
                          <a:solidFill>
                            <a:schemeClr val="tx1"/>
                          </a:solidFill>
                          <a:latin typeface="Franklin Gothic Book" panose="020B0503020102020204"/>
                        </a:defRPr>
                      </a:lvl8pPr>
                      <a:lvl9pPr marL="3657600" algn="l" defTabSz="914400" rtl="0" eaLnBrk="1" latinLnBrk="0" hangingPunct="1">
                        <a:defRPr sz="1800" kern="1200">
                          <a:solidFill>
                            <a:schemeClr val="tx1"/>
                          </a:solidFill>
                          <a:latin typeface="Franklin Gothic Book" panose="020B0503020102020204"/>
                        </a:defRPr>
                      </a:lvl9pPr>
                    </a:lstStyle>
                    <a:p>
                      <a:pPr marL="342900" lvl="0" indent="-342900">
                        <a:buFont typeface="Wingdings" panose="05000000000000000000" pitchFamily="2" charset="2"/>
                        <a:buChar char="§"/>
                      </a:pPr>
                      <a:endParaRPr lang="uk-UA" sz="1100" b="1" dirty="0">
                        <a:solidFill>
                          <a:srgbClr val="002060"/>
                        </a:solidFill>
                        <a:effectLst/>
                        <a:latin typeface="+mn-lt"/>
                        <a:ea typeface="Calibri" panose="020F0502020204030204" pitchFamily="34" charset="0"/>
                        <a:cs typeface="Arial" panose="020B0604020202020204" pitchFamily="34" charset="0"/>
                      </a:endParaRPr>
                    </a:p>
                    <a:p>
                      <a:r>
                        <a:rPr lang="uk-UA" sz="2800" b="1" dirty="0">
                          <a:solidFill>
                            <a:srgbClr val="002060"/>
                          </a:solidFill>
                          <a:effectLst/>
                          <a:latin typeface="+mn-lt"/>
                          <a:ea typeface="Calibri" panose="020F0502020204030204" pitchFamily="34" charset="0"/>
                          <a:cs typeface="Arial" panose="020B0604020202020204" pitchFamily="34" charset="0"/>
                        </a:rPr>
                        <a:t> </a:t>
                      </a:r>
                      <a:r>
                        <a:rPr lang="uk-UA" sz="2200" kern="1200" noProof="0" dirty="0">
                          <a:solidFill>
                            <a:schemeClr val="tx1"/>
                          </a:solidFill>
                          <a:effectLst/>
                          <a:latin typeface="Calibri" panose="020F0502020204030204" pitchFamily="34" charset="0"/>
                          <a:ea typeface="+mn-ea"/>
                          <a:cs typeface="Calibri" panose="020F0502020204030204" pitchFamily="34" charset="0"/>
                        </a:rPr>
                        <a:t>У разі утворення </a:t>
                      </a:r>
                      <a:r>
                        <a:rPr lang="uk-UA" sz="2400" b="1" kern="1200" noProof="0" dirty="0">
                          <a:solidFill>
                            <a:schemeClr val="tx1"/>
                          </a:solidFill>
                          <a:effectLst/>
                          <a:latin typeface="Calibri" panose="020F0502020204030204" pitchFamily="34" charset="0"/>
                          <a:ea typeface="+mn-ea"/>
                          <a:cs typeface="Calibri" panose="020F0502020204030204" pitchFamily="34" charset="0"/>
                        </a:rPr>
                        <a:t>обласної та/або районної військової адміністрації</a:t>
                      </a:r>
                      <a:r>
                        <a:rPr lang="uk-UA" sz="2200" kern="1200" noProof="0" dirty="0">
                          <a:solidFill>
                            <a:schemeClr val="tx1"/>
                          </a:solidFill>
                          <a:effectLst/>
                          <a:latin typeface="Calibri" panose="020F0502020204030204" pitchFamily="34" charset="0"/>
                          <a:ea typeface="+mn-ea"/>
                          <a:cs typeface="Calibri" panose="020F0502020204030204" pitchFamily="34" charset="0"/>
                        </a:rPr>
                        <a:t> на період дії воєнного стану та протягом 30 днів після його припинення чи скасування, </a:t>
                      </a:r>
                      <a:r>
                        <a:rPr lang="uk-UA" sz="2200" b="1" kern="1200" noProof="0" dirty="0">
                          <a:solidFill>
                            <a:schemeClr val="accent5">
                              <a:lumMod val="75000"/>
                            </a:schemeClr>
                          </a:solidFill>
                          <a:effectLst/>
                          <a:latin typeface="Calibri" panose="020F0502020204030204" pitchFamily="34" charset="0"/>
                          <a:ea typeface="+mn-ea"/>
                          <a:cs typeface="Calibri" panose="020F0502020204030204" pitchFamily="34" charset="0"/>
                        </a:rPr>
                        <a:t>у разі тимчасової окупації або оточення </a:t>
                      </a:r>
                      <a:r>
                        <a:rPr lang="uk-UA" sz="2200" kern="1200" noProof="0" dirty="0">
                          <a:solidFill>
                            <a:schemeClr val="tx1"/>
                          </a:solidFill>
                          <a:effectLst/>
                          <a:latin typeface="Calibri" panose="020F0502020204030204" pitchFamily="34" charset="0"/>
                          <a:ea typeface="+mn-ea"/>
                          <a:cs typeface="Calibri" panose="020F0502020204030204" pitchFamily="34" charset="0"/>
                        </a:rPr>
                        <a:t>адміністративного центру області або </a:t>
                      </a:r>
                      <a:r>
                        <a:rPr lang="uk-UA" sz="2200" b="1" kern="1200" noProof="0" dirty="0">
                          <a:solidFill>
                            <a:schemeClr val="accent5">
                              <a:lumMod val="75000"/>
                            </a:schemeClr>
                          </a:solidFill>
                          <a:effectLst/>
                          <a:latin typeface="Calibri" panose="020F0502020204030204" pitchFamily="34" charset="0"/>
                          <a:ea typeface="+mn-ea"/>
                          <a:cs typeface="Calibri" panose="020F0502020204030204" pitchFamily="34" charset="0"/>
                        </a:rPr>
                        <a:t>у разі прийняття Верховною Радою України за поданням Президента України відповідного рішення:</a:t>
                      </a:r>
                    </a:p>
                    <a:p>
                      <a:r>
                        <a:rPr lang="uk-UA" sz="2200" kern="1200" noProof="0" dirty="0">
                          <a:solidFill>
                            <a:schemeClr val="tx1"/>
                          </a:solidFill>
                          <a:effectLst/>
                          <a:latin typeface="Calibri" panose="020F0502020204030204" pitchFamily="34" charset="0"/>
                          <a:ea typeface="+mn-ea"/>
                          <a:cs typeface="Calibri" panose="020F0502020204030204" pitchFamily="34" charset="0"/>
                        </a:rPr>
                        <a:t>1) повноваження такої обласної та/або районної ради здійснюють відповідні обласні та районні військові адміністрації;</a:t>
                      </a:r>
                    </a:p>
                    <a:p>
                      <a:r>
                        <a:rPr lang="uk-UA" sz="2200" kern="1200" noProof="0" dirty="0">
                          <a:solidFill>
                            <a:schemeClr val="tx1"/>
                          </a:solidFill>
                          <a:effectLst/>
                          <a:latin typeface="Calibri" panose="020F0502020204030204" pitchFamily="34" charset="0"/>
                          <a:ea typeface="+mn-ea"/>
                          <a:cs typeface="Calibri" panose="020F0502020204030204" pitchFamily="34" charset="0"/>
                        </a:rPr>
                        <a:t>2) виконавчий апарат такої районної та обласної ради підпорядковується начальнику відповідної військової адміністрації;</a:t>
                      </a:r>
                    </a:p>
                    <a:p>
                      <a:r>
                        <a:rPr lang="uk-UA" sz="2200" kern="1200" noProof="0" dirty="0">
                          <a:solidFill>
                            <a:schemeClr val="tx1"/>
                          </a:solidFill>
                          <a:effectLst/>
                          <a:latin typeface="Calibri" panose="020F0502020204030204" pitchFamily="34" charset="0"/>
                          <a:ea typeface="+mn-ea"/>
                          <a:cs typeface="Calibri" panose="020F0502020204030204" pitchFamily="34" charset="0"/>
                        </a:rPr>
                        <a:t>3) відповідні районні та обласні ради не здійснюють свої повноваження…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2" name="Стрелка вправо 1"/>
          <p:cNvSpPr/>
          <p:nvPr/>
        </p:nvSpPr>
        <p:spPr>
          <a:xfrm>
            <a:off x="2124743" y="3998975"/>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sp>
        <p:nvSpPr>
          <p:cNvPr id="3" name="Прямоугольник 2"/>
          <p:cNvSpPr/>
          <p:nvPr/>
        </p:nvSpPr>
        <p:spPr>
          <a:xfrm>
            <a:off x="437784" y="5638922"/>
            <a:ext cx="2671965" cy="769441"/>
          </a:xfrm>
          <a:prstGeom prst="rect">
            <a:avLst/>
          </a:prstGeom>
        </p:spPr>
        <p:txBody>
          <a:bodyPr wrap="square">
            <a:spAutoFit/>
          </a:bodyPr>
          <a:lstStyle/>
          <a:p>
            <a:r>
              <a:rPr lang="uk-UA" sz="2200" dirty="0">
                <a:latin typeface="Calibri" panose="020F0502020204030204" pitchFamily="34" charset="0"/>
                <a:cs typeface="Calibri" panose="020F0502020204030204" pitchFamily="34" charset="0"/>
              </a:rPr>
              <a:t>Як прочитають юристи – так і буде!</a:t>
            </a:r>
            <a:endParaRPr lang="ru-RU" sz="2200" dirty="0"/>
          </a:p>
        </p:txBody>
      </p:sp>
      <p:sp>
        <p:nvSpPr>
          <p:cNvPr id="5" name="Прямоугольник 4"/>
          <p:cNvSpPr/>
          <p:nvPr/>
        </p:nvSpPr>
        <p:spPr>
          <a:xfrm>
            <a:off x="163851" y="1598261"/>
            <a:ext cx="1839414" cy="461665"/>
          </a:xfrm>
          <a:prstGeom prst="rect">
            <a:avLst/>
          </a:prstGeom>
        </p:spPr>
        <p:txBody>
          <a:bodyPr wrap="none">
            <a:spAutoFit/>
          </a:bodyPr>
          <a:lstStyle/>
          <a:p>
            <a:pPr>
              <a:lnSpc>
                <a:spcPct val="100000"/>
              </a:lnSpc>
              <a:spcBef>
                <a:spcPts val="0"/>
              </a:spcBef>
            </a:pPr>
            <a:r>
              <a:rPr lang="uk-UA" sz="2400" dirty="0">
                <a:solidFill>
                  <a:srgbClr val="0070C0"/>
                </a:solidFill>
              </a:rPr>
              <a:t>ДОВІДКОВО:</a:t>
            </a:r>
          </a:p>
        </p:txBody>
      </p:sp>
      <p:pic>
        <p:nvPicPr>
          <p:cNvPr id="7"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1"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877429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84637" y="2334567"/>
            <a:ext cx="2180492" cy="3169085"/>
          </a:xfrm>
        </p:spPr>
        <p:style>
          <a:lnRef idx="2">
            <a:schemeClr val="dk1"/>
          </a:lnRef>
          <a:fillRef idx="1">
            <a:schemeClr val="lt1"/>
          </a:fillRef>
          <a:effectRef idx="0">
            <a:schemeClr val="dk1"/>
          </a:effectRef>
          <a:fontRef idx="minor">
            <a:schemeClr val="dk1"/>
          </a:fontRef>
        </p:style>
        <p:txBody>
          <a:bodyPr>
            <a:noAutofit/>
          </a:bodyPr>
          <a:lstStyle/>
          <a:p>
            <a:r>
              <a:rPr lang="uk-UA" sz="2800" dirty="0"/>
              <a:t>ЗУ «</a:t>
            </a:r>
            <a:r>
              <a:rPr lang="uk-UA" sz="2800" b="1" dirty="0"/>
              <a:t>Про правовий режим воєнного стану» </a:t>
            </a:r>
            <a:br>
              <a:rPr lang="uk-UA" sz="2800" b="1" dirty="0"/>
            </a:br>
            <a:br>
              <a:rPr lang="uk-UA" sz="2800" b="1" dirty="0"/>
            </a:br>
            <a:r>
              <a:rPr lang="uk-UA" sz="2800" b="1" dirty="0">
                <a:solidFill>
                  <a:schemeClr val="accent5">
                    <a:lumMod val="50000"/>
                  </a:schemeClr>
                </a:solidFill>
              </a:rPr>
              <a:t>част. 3.ст.10</a:t>
            </a:r>
            <a:br>
              <a:rPr lang="uk-UA" sz="2800" b="1" dirty="0">
                <a:solidFill>
                  <a:schemeClr val="accent5">
                    <a:lumMod val="50000"/>
                  </a:schemeClr>
                </a:solidFill>
              </a:rPr>
            </a:br>
            <a:endParaRPr lang="uk-UA" sz="2800" b="1" dirty="0">
              <a:cs typeface="Arial" panose="020B0604020202020204" pitchFamily="34" charset="0"/>
            </a:endParaRPr>
          </a:p>
        </p:txBody>
      </p:sp>
      <p:sp>
        <p:nvSpPr>
          <p:cNvPr id="2" name="Стрелка вправо 1"/>
          <p:cNvSpPr/>
          <p:nvPr/>
        </p:nvSpPr>
        <p:spPr>
          <a:xfrm>
            <a:off x="1083696" y="5074483"/>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sp>
        <p:nvSpPr>
          <p:cNvPr id="3" name="Прямоугольник 2"/>
          <p:cNvSpPr/>
          <p:nvPr/>
        </p:nvSpPr>
        <p:spPr>
          <a:xfrm>
            <a:off x="2632733" y="1669565"/>
            <a:ext cx="9287124" cy="493981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indent="285750" algn="just"/>
            <a:r>
              <a:rPr lang="ru-RU" sz="2100" dirty="0">
                <a:ea typeface="Times New Roman" panose="02020603050405020304" pitchFamily="18" charset="0"/>
                <a:cs typeface="Times New Roman" panose="02020603050405020304" pitchFamily="18" charset="0"/>
              </a:rPr>
              <a:t>У </a:t>
            </a:r>
            <a:r>
              <a:rPr lang="uk-UA" sz="2100" dirty="0">
                <a:ea typeface="Times New Roman" panose="02020603050405020304" pitchFamily="18" charset="0"/>
                <a:cs typeface="Times New Roman" panose="02020603050405020304" pitchFamily="18" charset="0"/>
              </a:rPr>
              <a:t>разі утворення </a:t>
            </a:r>
            <a:r>
              <a:rPr lang="uk-UA" sz="2400" b="1" dirty="0">
                <a:ea typeface="Times New Roman" panose="02020603050405020304" pitchFamily="18" charset="0"/>
                <a:cs typeface="Times New Roman" panose="02020603050405020304" pitchFamily="18" charset="0"/>
              </a:rPr>
              <a:t>військової адміністрації населеного пункту </a:t>
            </a:r>
            <a:r>
              <a:rPr lang="uk-UA" sz="2100" b="1" dirty="0">
                <a:solidFill>
                  <a:schemeClr val="accent5">
                    <a:lumMod val="75000"/>
                  </a:schemeClr>
                </a:solidFill>
                <a:ea typeface="Times New Roman" panose="02020603050405020304" pitchFamily="18" charset="0"/>
                <a:cs typeface="Times New Roman" panose="02020603050405020304" pitchFamily="18" charset="0"/>
              </a:rPr>
              <a:t>ВРУ </a:t>
            </a:r>
            <a:r>
              <a:rPr lang="uk-UA" sz="2100" dirty="0">
                <a:solidFill>
                  <a:schemeClr val="accent5">
                    <a:lumMod val="75000"/>
                  </a:schemeClr>
                </a:solidFill>
                <a:ea typeface="Times New Roman" panose="02020603050405020304" pitchFamily="18" charset="0"/>
                <a:cs typeface="Times New Roman" panose="02020603050405020304" pitchFamily="18" charset="0"/>
              </a:rPr>
              <a:t>за поданням Президента України </a:t>
            </a:r>
            <a:r>
              <a:rPr lang="uk-UA" sz="2100" b="1" dirty="0">
                <a:solidFill>
                  <a:schemeClr val="accent5">
                    <a:lumMod val="75000"/>
                  </a:schemeClr>
                </a:solidFill>
                <a:ea typeface="Times New Roman" panose="02020603050405020304" pitchFamily="18" charset="0"/>
                <a:cs typeface="Times New Roman" panose="02020603050405020304" pitchFamily="18" charset="0"/>
              </a:rPr>
              <a:t>може прийняти рішення</a:t>
            </a:r>
            <a:r>
              <a:rPr lang="uk-UA" sz="2100" dirty="0">
                <a:solidFill>
                  <a:schemeClr val="accent5">
                    <a:lumMod val="75000"/>
                  </a:schemeClr>
                </a:solidFill>
                <a:ea typeface="Times New Roman" panose="02020603050405020304" pitchFamily="18" charset="0"/>
                <a:cs typeface="Times New Roman" panose="02020603050405020304" pitchFamily="18" charset="0"/>
              </a:rPr>
              <a:t> </a:t>
            </a:r>
            <a:r>
              <a:rPr lang="uk-UA" sz="2100" dirty="0">
                <a:ea typeface="Times New Roman" panose="02020603050405020304" pitchFamily="18" charset="0"/>
                <a:cs typeface="Times New Roman" panose="02020603050405020304" pitchFamily="18" charset="0"/>
              </a:rPr>
              <a:t>про те, що у період дії воєнного стану та 30 днів після його припинення чи скасування:</a:t>
            </a:r>
            <a:endParaRPr lang="uk-UA" sz="2100" dirty="0">
              <a:ea typeface="Calibri" panose="020F0502020204030204" pitchFamily="34" charset="0"/>
              <a:cs typeface="Times New Roman" panose="02020603050405020304" pitchFamily="18" charset="0"/>
            </a:endParaRPr>
          </a:p>
          <a:p>
            <a:pPr indent="285750" algn="just"/>
            <a:r>
              <a:rPr lang="uk-UA" sz="2100" dirty="0">
                <a:ea typeface="Times New Roman" panose="02020603050405020304" pitchFamily="18" charset="0"/>
                <a:cs typeface="Times New Roman" panose="02020603050405020304" pitchFamily="18" charset="0"/>
              </a:rPr>
              <a:t>1) </a:t>
            </a:r>
            <a:r>
              <a:rPr lang="uk-UA" sz="2100" b="1" dirty="0">
                <a:ea typeface="Times New Roman" panose="02020603050405020304" pitchFamily="18" charset="0"/>
                <a:cs typeface="Times New Roman" panose="02020603050405020304" pitchFamily="18" charset="0"/>
              </a:rPr>
              <a:t>начальник </a:t>
            </a:r>
            <a:r>
              <a:rPr lang="uk-UA" sz="2100" dirty="0">
                <a:solidFill>
                  <a:schemeClr val="accent5">
                    <a:lumMod val="75000"/>
                  </a:schemeClr>
                </a:solidFill>
                <a:ea typeface="Times New Roman" panose="02020603050405020304" pitchFamily="18" charset="0"/>
                <a:cs typeface="Times New Roman" panose="02020603050405020304" pitchFamily="18" charset="0"/>
              </a:rPr>
              <a:t> </a:t>
            </a:r>
            <a:r>
              <a:rPr lang="uk-UA" sz="2100" b="1" dirty="0">
                <a:ea typeface="Times New Roman" panose="02020603050405020304" pitchFamily="18" charset="0"/>
                <a:cs typeface="Times New Roman" panose="02020603050405020304" pitchFamily="18" charset="0"/>
              </a:rPr>
              <a:t>військової адміністрації:</a:t>
            </a:r>
            <a:endParaRPr lang="uk-UA" sz="2100" b="1" dirty="0">
              <a:ea typeface="Calibri" panose="020F0502020204030204" pitchFamily="34" charset="0"/>
              <a:cs typeface="Times New Roman" panose="02020603050405020304" pitchFamily="18" charset="0"/>
            </a:endParaRPr>
          </a:p>
          <a:p>
            <a:pPr indent="285750" algn="just"/>
            <a:r>
              <a:rPr lang="uk-UA" sz="2100" dirty="0">
                <a:ea typeface="Times New Roman" panose="02020603050405020304" pitchFamily="18" charset="0"/>
                <a:cs typeface="Times New Roman" panose="02020603050405020304" pitchFamily="18" charset="0"/>
              </a:rPr>
              <a:t>крім повноважень, віднесених до його компетенції цим Законом, </a:t>
            </a:r>
            <a:r>
              <a:rPr lang="uk-UA" sz="2100" b="1" dirty="0">
                <a:solidFill>
                  <a:schemeClr val="accent5">
                    <a:lumMod val="75000"/>
                  </a:schemeClr>
                </a:solidFill>
                <a:ea typeface="Times New Roman" panose="02020603050405020304" pitchFamily="18" charset="0"/>
                <a:cs typeface="Times New Roman" panose="02020603050405020304" pitchFamily="18" charset="0"/>
              </a:rPr>
              <a:t>здійснює повноваження сільської, селищної, міської ради, її виконавчого комітету, сільського, селищного, міського голови</a:t>
            </a:r>
            <a:r>
              <a:rPr lang="uk-UA" sz="2100" dirty="0">
                <a:ea typeface="Times New Roman" panose="02020603050405020304" pitchFamily="18" charset="0"/>
                <a:cs typeface="Times New Roman" panose="02020603050405020304" pitchFamily="18" charset="0"/>
              </a:rPr>
              <a:t>;</a:t>
            </a:r>
            <a:endParaRPr lang="uk-UA" sz="2100" dirty="0">
              <a:ea typeface="Calibri" panose="020F0502020204030204" pitchFamily="34" charset="0"/>
              <a:cs typeface="Times New Roman" panose="02020603050405020304" pitchFamily="18" charset="0"/>
            </a:endParaRPr>
          </a:p>
          <a:p>
            <a:pPr indent="285750" algn="just"/>
            <a:r>
              <a:rPr lang="uk-UA" sz="2100" dirty="0">
                <a:ea typeface="Times New Roman" panose="02020603050405020304" pitchFamily="18" charset="0"/>
                <a:cs typeface="Times New Roman" panose="02020603050405020304" pitchFamily="18" charset="0"/>
              </a:rPr>
              <a:t>може затвердити тимчасову структуру виконавчих органів сільської, селищної, міської ради (для працівників, посади яких не включені до тимчасових штатних розписів, оголошується простій або здійснюється їх переведення на рівнозначну чи нижчу посаду);</a:t>
            </a:r>
            <a:endParaRPr lang="uk-UA" sz="2100" dirty="0">
              <a:ea typeface="Calibri" panose="020F0502020204030204" pitchFamily="34" charset="0"/>
              <a:cs typeface="Times New Roman" panose="02020603050405020304" pitchFamily="18" charset="0"/>
            </a:endParaRPr>
          </a:p>
          <a:p>
            <a:pPr indent="285750" algn="just"/>
            <a:r>
              <a:rPr lang="uk-UA" sz="2100" dirty="0">
                <a:ea typeface="Times New Roman" panose="02020603050405020304" pitchFamily="18" charset="0"/>
                <a:cs typeface="Times New Roman" panose="02020603050405020304" pitchFamily="18" charset="0"/>
              </a:rPr>
              <a:t>2) </a:t>
            </a:r>
            <a:r>
              <a:rPr lang="uk-UA" sz="2100" b="1" dirty="0">
                <a:ea typeface="Times New Roman" panose="02020603050405020304" pitchFamily="18" charset="0"/>
                <a:cs typeface="Times New Roman" panose="02020603050405020304" pitchFamily="18" charset="0"/>
              </a:rPr>
              <a:t>апарат сільської, селищної, міської ради </a:t>
            </a:r>
            <a:r>
              <a:rPr lang="uk-UA" sz="2100" dirty="0">
                <a:ea typeface="Times New Roman" panose="02020603050405020304" pitchFamily="18" charset="0"/>
                <a:cs typeface="Times New Roman" panose="02020603050405020304" pitchFamily="18" charset="0"/>
              </a:rPr>
              <a:t>та її </a:t>
            </a:r>
            <a:r>
              <a:rPr lang="uk-UA" sz="2100" b="1" dirty="0">
                <a:ea typeface="Times New Roman" panose="02020603050405020304" pitchFamily="18" charset="0"/>
                <a:cs typeface="Times New Roman" panose="02020603050405020304" pitchFamily="18" charset="0"/>
              </a:rPr>
              <a:t>виконавчого комітету</a:t>
            </a:r>
            <a:r>
              <a:rPr lang="uk-UA" sz="2100" dirty="0">
                <a:ea typeface="Times New Roman" panose="02020603050405020304" pitchFamily="18" charset="0"/>
                <a:cs typeface="Times New Roman" panose="02020603050405020304" pitchFamily="18" charset="0"/>
              </a:rPr>
              <a:t>, </a:t>
            </a:r>
            <a:r>
              <a:rPr lang="uk-UA" sz="2100" b="1" dirty="0">
                <a:ea typeface="Times New Roman" panose="02020603050405020304" pitchFamily="18" charset="0"/>
                <a:cs typeface="Times New Roman" panose="02020603050405020304" pitchFamily="18" charset="0"/>
              </a:rPr>
              <a:t>інші виконавчі органи </a:t>
            </a:r>
            <a:r>
              <a:rPr lang="uk-UA" sz="2100" dirty="0">
                <a:ea typeface="Times New Roman" panose="02020603050405020304" pitchFamily="18" charset="0"/>
                <a:cs typeface="Times New Roman" panose="02020603050405020304" pitchFamily="18" charset="0"/>
              </a:rPr>
              <a:t>(з урахуванням абзацу третього пункту 1 цієї частини), комунальні підприємства, установи та організації відповідної територіальної громади </a:t>
            </a:r>
            <a:r>
              <a:rPr lang="uk-UA" sz="2100" b="1" dirty="0">
                <a:solidFill>
                  <a:schemeClr val="accent5">
                    <a:lumMod val="75000"/>
                  </a:schemeClr>
                </a:solidFill>
                <a:ea typeface="Times New Roman" panose="02020603050405020304" pitchFamily="18" charset="0"/>
                <a:cs typeface="Times New Roman" panose="02020603050405020304" pitchFamily="18" charset="0"/>
              </a:rPr>
              <a:t>підпорядковуються</a:t>
            </a:r>
            <a:r>
              <a:rPr lang="uk-UA" sz="2100" dirty="0">
                <a:ea typeface="Times New Roman" panose="02020603050405020304" pitchFamily="18" charset="0"/>
                <a:cs typeface="Times New Roman" panose="02020603050405020304" pitchFamily="18" charset="0"/>
              </a:rPr>
              <a:t> начальнику відповідної ВА.</a:t>
            </a:r>
            <a:endParaRPr lang="ru-RU" sz="2100" dirty="0">
              <a:effectLst/>
              <a:ea typeface="Calibri" panose="020F0502020204030204" pitchFamily="34" charset="0"/>
              <a:cs typeface="Times New Roman" panose="02020603050405020304" pitchFamily="18" charset="0"/>
            </a:endParaRPr>
          </a:p>
        </p:txBody>
      </p:sp>
      <p:sp>
        <p:nvSpPr>
          <p:cNvPr id="5" name="Прямоугольник 4"/>
          <p:cNvSpPr/>
          <p:nvPr/>
        </p:nvSpPr>
        <p:spPr>
          <a:xfrm>
            <a:off x="166793" y="1890294"/>
            <a:ext cx="1839414" cy="461665"/>
          </a:xfrm>
          <a:prstGeom prst="rect">
            <a:avLst/>
          </a:prstGeom>
        </p:spPr>
        <p:txBody>
          <a:bodyPr wrap="none">
            <a:spAutoFit/>
          </a:bodyPr>
          <a:lstStyle/>
          <a:p>
            <a:pPr>
              <a:lnSpc>
                <a:spcPct val="100000"/>
              </a:lnSpc>
              <a:spcBef>
                <a:spcPts val="0"/>
              </a:spcBef>
            </a:pPr>
            <a:r>
              <a:rPr lang="uk-UA" sz="2400" dirty="0">
                <a:solidFill>
                  <a:schemeClr val="accent5">
                    <a:lumMod val="75000"/>
                  </a:schemeClr>
                </a:solidFill>
              </a:rPr>
              <a:t>ДОВІДКОВО:</a:t>
            </a:r>
          </a:p>
        </p:txBody>
      </p:sp>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890661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2710542" y="1395697"/>
            <a:ext cx="8829329" cy="2033423"/>
          </a:xfrm>
          <a:solidFill>
            <a:schemeClr val="bg1"/>
          </a:solidFill>
          <a:ln>
            <a:noFill/>
          </a:ln>
        </p:spPr>
        <p:style>
          <a:lnRef idx="2">
            <a:schemeClr val="accent1"/>
          </a:lnRef>
          <a:fillRef idx="1">
            <a:schemeClr val="lt1"/>
          </a:fillRef>
          <a:effectRef idx="0">
            <a:schemeClr val="accent1"/>
          </a:effectRef>
          <a:fontRef idx="minor">
            <a:schemeClr val="dk1"/>
          </a:fontRef>
        </p:style>
        <p:txBody>
          <a:bodyPr>
            <a:noAutofit/>
          </a:bodyPr>
          <a:lstStyle/>
          <a:p>
            <a:pPr algn="ctr"/>
            <a:r>
              <a:rPr lang="uk-UA" sz="2800" dirty="0"/>
              <a:t>Що змінилося у підходах до формування та виконання місцевих бюджетів у період воєнного стану</a:t>
            </a:r>
            <a:endParaRPr lang="uk-UA" sz="2800" dirty="0">
              <a:solidFill>
                <a:srgbClr val="002060"/>
              </a:solidFill>
              <a:cs typeface="Arial" panose="020B0604020202020204" pitchFamily="34" charset="0"/>
            </a:endParaRPr>
          </a:p>
        </p:txBody>
      </p:sp>
      <p:sp>
        <p:nvSpPr>
          <p:cNvPr id="2" name="Прямоугольник 1"/>
          <p:cNvSpPr/>
          <p:nvPr/>
        </p:nvSpPr>
        <p:spPr>
          <a:xfrm>
            <a:off x="3367472" y="3989433"/>
            <a:ext cx="7794937" cy="19364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indent="-342900" algn="just">
              <a:lnSpc>
                <a:spcPct val="107000"/>
              </a:lnSpc>
              <a:buFont typeface="Wingdings" panose="05000000000000000000" pitchFamily="2" charset="2"/>
              <a:buChar char="ü"/>
            </a:pPr>
            <a:r>
              <a:rPr lang="uk-UA" sz="2800" dirty="0">
                <a:ea typeface="Calibri" panose="020F0502020204030204" pitchFamily="34" charset="0"/>
                <a:cs typeface="Calibri" panose="020F0502020204030204" pitchFamily="34" charset="0"/>
              </a:rPr>
              <a:t> Внесені зміни до Постанови </a:t>
            </a:r>
            <a:r>
              <a:rPr lang="uk-UA" sz="2800" b="1" dirty="0">
                <a:ea typeface="Calibri" panose="020F0502020204030204" pitchFamily="34" charset="0"/>
                <a:cs typeface="Calibri" panose="020F0502020204030204" pitchFamily="34" charset="0"/>
              </a:rPr>
              <a:t>КМУ </a:t>
            </a:r>
          </a:p>
          <a:p>
            <a:pPr algn="just">
              <a:lnSpc>
                <a:spcPct val="107000"/>
              </a:lnSpc>
            </a:pPr>
            <a:r>
              <a:rPr lang="uk-UA" sz="2800" b="1" dirty="0">
                <a:cs typeface="Calibri" panose="020F0502020204030204" pitchFamily="34" charset="0"/>
              </a:rPr>
              <a:t>      </a:t>
            </a:r>
            <a:r>
              <a:rPr lang="uk-UA" sz="2800" dirty="0"/>
              <a:t>від 11 березня 2022 року </a:t>
            </a:r>
            <a:r>
              <a:rPr lang="uk-UA" sz="2800" b="1" dirty="0">
                <a:ea typeface="Calibri" panose="020F0502020204030204" pitchFamily="34" charset="0"/>
                <a:cs typeface="Calibri" panose="020F0502020204030204" pitchFamily="34" charset="0"/>
              </a:rPr>
              <a:t>№252 </a:t>
            </a:r>
          </a:p>
          <a:p>
            <a:pPr algn="just">
              <a:lnSpc>
                <a:spcPct val="107000"/>
              </a:lnSpc>
            </a:pPr>
            <a:r>
              <a:rPr lang="uk-UA" sz="2800" i="1" dirty="0">
                <a:ea typeface="Calibri" panose="020F0502020204030204" pitchFamily="34" charset="0"/>
                <a:cs typeface="Calibri" panose="020F0502020204030204" pitchFamily="34" charset="0"/>
              </a:rPr>
              <a:t>      «</a:t>
            </a:r>
            <a:r>
              <a:rPr lang="uk-UA" sz="2800" dirty="0">
                <a:cs typeface="Calibri" panose="020F0502020204030204" pitchFamily="34" charset="0"/>
              </a:rPr>
              <a:t>Деякі питання формування та виконання   </a:t>
            </a:r>
          </a:p>
          <a:p>
            <a:pPr algn="just">
              <a:lnSpc>
                <a:spcPct val="107000"/>
              </a:lnSpc>
            </a:pPr>
            <a:r>
              <a:rPr lang="uk-UA" sz="2800" dirty="0">
                <a:cs typeface="Calibri" panose="020F0502020204030204" pitchFamily="34" charset="0"/>
              </a:rPr>
              <a:t>      місцевих бюджетів у період воєнного стану</a:t>
            </a:r>
            <a:r>
              <a:rPr lang="uk-UA" sz="2800" i="1" dirty="0">
                <a:ea typeface="Calibri" panose="020F0502020204030204" pitchFamily="34" charset="0"/>
                <a:cs typeface="Calibri" panose="020F0502020204030204" pitchFamily="34" charset="0"/>
              </a:rPr>
              <a:t>»</a:t>
            </a:r>
            <a:endParaRPr lang="ru-RU" sz="2800" dirty="0">
              <a:effectLst/>
              <a:ea typeface="Calibri" panose="020F0502020204030204" pitchFamily="34" charset="0"/>
              <a:cs typeface="Calibri" panose="020F0502020204030204" pitchFamily="34" charset="0"/>
            </a:endParaRPr>
          </a:p>
        </p:txBody>
      </p:sp>
      <p:pic>
        <p:nvPicPr>
          <p:cNvPr id="11" name="Рисунок 10"/>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538843" y="1395697"/>
            <a:ext cx="2171699" cy="2593735"/>
          </a:xfrm>
          <a:prstGeom prst="rect">
            <a:avLst/>
          </a:prstGeom>
        </p:spPr>
      </p:pic>
      <p:sp>
        <p:nvSpPr>
          <p:cNvPr id="6" name="Стрелка вправо 5"/>
          <p:cNvSpPr/>
          <p:nvPr/>
        </p:nvSpPr>
        <p:spPr>
          <a:xfrm>
            <a:off x="919182" y="3863406"/>
            <a:ext cx="2635664" cy="2616296"/>
          </a:xfrm>
          <a:prstGeom prst="rightArrow">
            <a:avLst>
              <a:gd name="adj1" fmla="val 50000"/>
              <a:gd name="adj2" fmla="val 35105"/>
            </a:avLst>
          </a:prstGeom>
          <a:solidFill>
            <a:schemeClr val="bg1">
              <a:lumMod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4400" b="0" dirty="0">
              <a:solidFill>
                <a:schemeClr val="tx1"/>
              </a:solidFill>
              <a:latin typeface="Calibri" panose="020F0502020204030204" pitchFamily="34" charset="0"/>
              <a:cs typeface="Calibri" panose="020F0502020204030204" pitchFamily="34" charset="0"/>
            </a:endParaRPr>
          </a:p>
        </p:txBody>
      </p:sp>
      <p:pic>
        <p:nvPicPr>
          <p:cNvPr id="7"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5646343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174521" y="1876464"/>
            <a:ext cx="8419381" cy="4278094"/>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marL="342900" indent="-342900" algn="just">
              <a:buFont typeface="Wingdings" panose="05000000000000000000" pitchFamily="2" charset="2"/>
              <a:buChar char="§"/>
            </a:pPr>
            <a:r>
              <a:rPr lang="uk-UA" sz="2400" dirty="0">
                <a:effectLst/>
                <a:ea typeface="Calibri" panose="020F0502020204030204" pitchFamily="34" charset="0"/>
                <a:cs typeface="Times New Roman" panose="02020603050405020304" pitchFamily="18" charset="0"/>
              </a:rPr>
              <a:t>Призначений Указом Президента начальник ВА населеного пункту </a:t>
            </a:r>
            <a:r>
              <a:rPr lang="uk-UA" sz="2400" b="1" dirty="0">
                <a:effectLst/>
                <a:ea typeface="Calibri" panose="020F0502020204030204" pitchFamily="34" charset="0"/>
                <a:cs typeface="Times New Roman" panose="02020603050405020304" pitchFamily="18" charset="0"/>
              </a:rPr>
              <a:t>не наділений всім обсягом повноважень ОМС  </a:t>
            </a:r>
            <a:r>
              <a:rPr lang="uk-UA" sz="2400" dirty="0">
                <a:effectLst/>
                <a:ea typeface="Calibri" panose="020F0502020204030204" pitchFamily="34" charset="0"/>
                <a:cs typeface="Times New Roman" panose="02020603050405020304" pitchFamily="18" charset="0"/>
              </a:rPr>
              <a:t>та посадових осіб ОМС територіальних громад</a:t>
            </a:r>
          </a:p>
          <a:p>
            <a:pPr algn="just"/>
            <a:endParaRPr lang="uk-UA" sz="2400" dirty="0">
              <a:effectLst/>
              <a:ea typeface="Calibri" panose="020F0502020204030204" pitchFamily="34" charset="0"/>
              <a:cs typeface="Times New Roman" panose="02020603050405020304" pitchFamily="18" charset="0"/>
            </a:endParaRPr>
          </a:p>
          <a:p>
            <a:pPr marL="342900" indent="-342900" algn="just">
              <a:buFont typeface="Wingdings" panose="05000000000000000000" pitchFamily="2" charset="2"/>
              <a:buChar char="§"/>
            </a:pPr>
            <a:r>
              <a:rPr lang="uk-UA" sz="2400" dirty="0">
                <a:ea typeface="Calibri" panose="020F0502020204030204" pitchFamily="34" charset="0"/>
                <a:cs typeface="Times New Roman" panose="02020603050405020304" pitchFamily="18" charset="0"/>
              </a:rPr>
              <a:t>У </a:t>
            </a:r>
            <a:r>
              <a:rPr lang="uk-UA" sz="2400" b="1" dirty="0">
                <a:ea typeface="Calibri" panose="020F0502020204030204" pitchFamily="34" charset="0"/>
                <a:cs typeface="Times New Roman" panose="02020603050405020304" pitchFamily="18" charset="0"/>
              </a:rPr>
              <a:t>постанові ВРУ пропонується </a:t>
            </a:r>
            <a:r>
              <a:rPr lang="uk-UA" sz="2400" dirty="0">
                <a:ea typeface="Calibri" panose="020F0502020204030204" pitchFamily="34" charset="0"/>
                <a:cs typeface="Times New Roman" panose="02020603050405020304" pitchFamily="18" charset="0"/>
              </a:rPr>
              <a:t>установити, шо на період дії воєнного стану та 30 днів після його скасування начальник ВА населеного пункту крім повноважень, віднесених до його компетенції ЗУ «Про правовий режим воєнного стану», </a:t>
            </a:r>
            <a:r>
              <a:rPr lang="uk-UA" sz="2400" b="1" dirty="0">
                <a:ea typeface="Calibri" panose="020F0502020204030204" pitchFamily="34" charset="0"/>
                <a:cs typeface="Times New Roman" panose="02020603050405020304" pitchFamily="18" charset="0"/>
              </a:rPr>
              <a:t>здійснює повноваження</a:t>
            </a:r>
            <a:r>
              <a:rPr lang="uk-UA" sz="2400" dirty="0">
                <a:ea typeface="Calibri" panose="020F0502020204030204" pitchFamily="34" charset="0"/>
                <a:cs typeface="Times New Roman" panose="02020603050405020304" pitchFamily="18" charset="0"/>
              </a:rPr>
              <a:t>, передбачені </a:t>
            </a:r>
          </a:p>
          <a:p>
            <a:pPr algn="just"/>
            <a:r>
              <a:rPr lang="uk-UA" sz="2400" dirty="0">
                <a:ea typeface="Calibri" panose="020F0502020204030204" pitchFamily="34" charset="0"/>
                <a:cs typeface="Times New Roman" panose="02020603050405020304" pitchFamily="18" charset="0"/>
              </a:rPr>
              <a:t>     ч.2 ст.10 ЗУ </a:t>
            </a:r>
            <a:r>
              <a:rPr lang="uk-UA" sz="2400" dirty="0"/>
              <a:t>«Про правовий режим воєнного стану» </a:t>
            </a:r>
            <a:br>
              <a:rPr lang="uk-UA" sz="2400" dirty="0"/>
            </a:br>
            <a:r>
              <a:rPr lang="uk-UA" sz="2400" dirty="0">
                <a:ea typeface="Calibri" panose="020F0502020204030204" pitchFamily="34" charset="0"/>
                <a:cs typeface="Times New Roman" panose="02020603050405020304" pitchFamily="18" charset="0"/>
              </a:rPr>
              <a:t> </a:t>
            </a:r>
            <a:endParaRPr lang="ru-RU" sz="2400" dirty="0">
              <a:effectLst/>
              <a:ea typeface="Calibri" panose="020F0502020204030204" pitchFamily="34" charset="0"/>
              <a:cs typeface="Times New Roman" panose="02020603050405020304" pitchFamily="18" charset="0"/>
            </a:endParaRPr>
          </a:p>
        </p:txBody>
      </p:sp>
      <p:pic>
        <p:nvPicPr>
          <p:cNvPr id="10" name="Рисунок 9"/>
          <p:cNvPicPr>
            <a:picLocks noChangeAspect="1"/>
          </p:cNvPicPr>
          <p:nvPr/>
        </p:nvPicPr>
        <p:blipFill>
          <a:blip r:embed="rId3">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92506" y="1546587"/>
            <a:ext cx="2314929" cy="2234047"/>
          </a:xfrm>
          <a:prstGeom prst="rect">
            <a:avLst/>
          </a:prstGeom>
        </p:spPr>
      </p:pic>
      <p:sp>
        <p:nvSpPr>
          <p:cNvPr id="6" name="Прямоугольник 5"/>
          <p:cNvSpPr/>
          <p:nvPr/>
        </p:nvSpPr>
        <p:spPr>
          <a:xfrm>
            <a:off x="192505" y="3670619"/>
            <a:ext cx="2982015" cy="169277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600" b="1" dirty="0">
                <a:solidFill>
                  <a:schemeClr val="accent5">
                    <a:lumMod val="75000"/>
                  </a:schemeClr>
                </a:solidFill>
                <a:ea typeface="Times New Roman" panose="02020603050405020304" pitchFamily="18" charset="0"/>
                <a:cs typeface="Times New Roman" panose="02020603050405020304" pitchFamily="18" charset="0"/>
              </a:rPr>
              <a:t>Чи обов'язкова  постанова ВРУ</a:t>
            </a:r>
            <a:endParaRPr lang="ru-RU" sz="2600" b="1" dirty="0">
              <a:solidFill>
                <a:schemeClr val="accent5">
                  <a:lumMod val="75000"/>
                </a:schemeClr>
              </a:solidFill>
              <a:ea typeface="Times New Roman" panose="02020603050405020304" pitchFamily="18" charset="0"/>
              <a:cs typeface="Times New Roman" panose="02020603050405020304" pitchFamily="18" charset="0"/>
            </a:endParaRPr>
          </a:p>
          <a:p>
            <a:r>
              <a:rPr lang="uk-UA" sz="2600" b="1" dirty="0">
                <a:solidFill>
                  <a:schemeClr val="accent5">
                    <a:lumMod val="75000"/>
                  </a:schemeClr>
                </a:solidFill>
                <a:ea typeface="Calibri" panose="020F0502020204030204" pitchFamily="34" charset="0"/>
                <a:cs typeface="Times New Roman" panose="02020603050405020304" pitchFamily="18" charset="0"/>
              </a:rPr>
              <a:t>по ВА населеного пункту</a:t>
            </a:r>
            <a:endParaRPr lang="ru-RU" sz="2600" b="1" dirty="0">
              <a:solidFill>
                <a:schemeClr val="accent5">
                  <a:lumMod val="75000"/>
                </a:schemeClr>
              </a:solidFill>
              <a:ea typeface="Calibri" panose="020F0502020204030204" pitchFamily="34" charset="0"/>
              <a:cs typeface="Times New Roman" panose="02020603050405020304" pitchFamily="18" charset="0"/>
            </a:endParaRPr>
          </a:p>
        </p:txBody>
      </p:sp>
      <p:pic>
        <p:nvPicPr>
          <p:cNvPr id="5"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361357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854404" y="1725248"/>
            <a:ext cx="10138611" cy="193899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400" dirty="0">
                <a:solidFill>
                  <a:schemeClr val="accent5">
                    <a:lumMod val="75000"/>
                  </a:schemeClr>
                </a:solidFill>
              </a:rPr>
              <a:t>Ст. 78 Закону «Про місцеве самоврядування в Україні»: </a:t>
            </a:r>
          </a:p>
          <a:p>
            <a:pPr marL="928031" lvl="1" indent="-380990">
              <a:buFont typeface="Wingdings" panose="05000000000000000000" pitchFamily="2" charset="2"/>
              <a:buChar char="ü"/>
            </a:pPr>
            <a:r>
              <a:rPr lang="uk-UA" sz="2400" b="1" dirty="0"/>
              <a:t>повноваження</a:t>
            </a:r>
            <a:r>
              <a:rPr lang="uk-UA" sz="2400" dirty="0"/>
              <a:t> сільської, селищної, міської, районної в місті, районної, обласної </a:t>
            </a:r>
            <a:r>
              <a:rPr lang="uk-UA" sz="2400" b="1" dirty="0"/>
              <a:t>ради </a:t>
            </a:r>
            <a:r>
              <a:rPr lang="uk-UA" sz="2400" dirty="0"/>
              <a:t>достроково</a:t>
            </a:r>
            <a:r>
              <a:rPr lang="uk-UA" sz="2400" b="1" dirty="0"/>
              <a:t> припиняються </a:t>
            </a:r>
            <a:r>
              <a:rPr lang="uk-UA" sz="2400" dirty="0"/>
              <a:t>з дня набрання чинності актом Президента України про утворення відповідної військово-цивільної, військової адміністрації. </a:t>
            </a:r>
          </a:p>
        </p:txBody>
      </p:sp>
      <p:pic>
        <p:nvPicPr>
          <p:cNvPr id="11" name="Рисунок 10" descr="C:\Users\OvcharenkoTV\Desktop\Картинки\images (22).jpg"/>
          <p:cNvPicPr/>
          <p:nvPr/>
        </p:nvPicPr>
        <p:blipFill>
          <a:blip r:embed="rId3" cstate="print">
            <a:duotone>
              <a:schemeClr val="accent5">
                <a:shade val="45000"/>
                <a:satMod val="135000"/>
              </a:schemeClr>
              <a:prstClr val="white"/>
            </a:duotone>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19417" y="3912956"/>
            <a:ext cx="2275371" cy="2430209"/>
          </a:xfrm>
          <a:prstGeom prst="rect">
            <a:avLst/>
          </a:prstGeom>
          <a:noFill/>
          <a:ln>
            <a:solidFill>
              <a:schemeClr val="accent5">
                <a:lumMod val="20000"/>
                <a:lumOff val="80000"/>
              </a:schemeClr>
            </a:solidFill>
          </a:ln>
        </p:spPr>
      </p:pic>
      <p:sp>
        <p:nvSpPr>
          <p:cNvPr id="6" name="Прямоугольник 5"/>
          <p:cNvSpPr/>
          <p:nvPr/>
        </p:nvSpPr>
        <p:spPr>
          <a:xfrm>
            <a:off x="2494787" y="4024233"/>
            <a:ext cx="9498227" cy="2400657"/>
          </a:xfrm>
          <a:prstGeom prst="rect">
            <a:avLst/>
          </a:prstGeom>
          <a:solidFill>
            <a:schemeClr val="bg2"/>
          </a:solidFill>
        </p:spPr>
        <p:txBody>
          <a:bodyPr wrap="square">
            <a:spAutoFit/>
          </a:bodyPr>
          <a:lstStyle/>
          <a:p>
            <a:pPr marL="380990" indent="-380990">
              <a:buFont typeface="Arial" panose="020B0604020202020204" pitchFamily="34" charset="0"/>
              <a:buChar char="•"/>
            </a:pPr>
            <a:r>
              <a:rPr lang="uk-UA" sz="2800" b="1" dirty="0"/>
              <a:t>Утворення ВА населеного пункту  </a:t>
            </a:r>
            <a:r>
              <a:rPr lang="uk-UA" sz="2800" dirty="0"/>
              <a:t>завжди означає </a:t>
            </a:r>
            <a:r>
              <a:rPr lang="uk-UA" sz="2800" b="1" dirty="0">
                <a:solidFill>
                  <a:schemeClr val="accent5">
                    <a:lumMod val="75000"/>
                  </a:schemeClr>
                </a:solidFill>
              </a:rPr>
              <a:t>припинення</a:t>
            </a:r>
            <a:r>
              <a:rPr lang="uk-UA" sz="2800" dirty="0">
                <a:solidFill>
                  <a:schemeClr val="accent5">
                    <a:lumMod val="75000"/>
                  </a:schemeClr>
                </a:solidFill>
              </a:rPr>
              <a:t> </a:t>
            </a:r>
            <a:r>
              <a:rPr lang="uk-UA" sz="2800" dirty="0"/>
              <a:t>діяльності відповідної місцевої ради</a:t>
            </a:r>
          </a:p>
          <a:p>
            <a:endParaRPr lang="uk-UA" sz="1000" dirty="0"/>
          </a:p>
          <a:p>
            <a:pPr marL="380990" indent="-380990">
              <a:buFont typeface="Arial" panose="020B0604020202020204" pitchFamily="34" charset="0"/>
              <a:buChar char="•"/>
            </a:pPr>
            <a:r>
              <a:rPr lang="uk-UA" sz="2800" dirty="0">
                <a:solidFill>
                  <a:srgbClr val="000000"/>
                </a:solidFill>
                <a:ea typeface="Times New Roman" panose="02020603050405020304" pitchFamily="18" charset="0"/>
              </a:rPr>
              <a:t>ВА населеного пункту здійснюють свої повноваження до дня </a:t>
            </a:r>
            <a:r>
              <a:rPr lang="uk-UA" sz="2800" b="1" dirty="0">
                <a:solidFill>
                  <a:srgbClr val="000000"/>
                </a:solidFill>
                <a:ea typeface="Times New Roman" panose="02020603050405020304" pitchFamily="18" charset="0"/>
              </a:rPr>
              <a:t>першого засідання першої сесії нової </a:t>
            </a:r>
            <a:r>
              <a:rPr lang="uk-UA" sz="2800" dirty="0">
                <a:solidFill>
                  <a:srgbClr val="000000"/>
                </a:solidFill>
                <a:ea typeface="Times New Roman" panose="02020603050405020304" pitchFamily="18" charset="0"/>
              </a:rPr>
              <a:t>відповідної </a:t>
            </a:r>
            <a:r>
              <a:rPr lang="uk-UA" sz="2800" b="1" dirty="0">
                <a:solidFill>
                  <a:srgbClr val="000000"/>
                </a:solidFill>
                <a:ea typeface="Times New Roman" panose="02020603050405020304" pitchFamily="18" charset="0"/>
              </a:rPr>
              <a:t>ради, обраної після </a:t>
            </a:r>
            <a:r>
              <a:rPr lang="uk-UA" sz="2800" dirty="0">
                <a:solidFill>
                  <a:srgbClr val="000000"/>
                </a:solidFill>
                <a:ea typeface="Times New Roman" panose="02020603050405020304" pitchFamily="18" charset="0"/>
              </a:rPr>
              <a:t>скасування воєнного стану.</a:t>
            </a:r>
            <a:endParaRPr lang="ru-RU" sz="2800" dirty="0"/>
          </a:p>
        </p:txBody>
      </p:sp>
      <p:pic>
        <p:nvPicPr>
          <p:cNvPr id="9" name="Рисунок 8"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5"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609600" y="2192593"/>
            <a:ext cx="1495006" cy="1098396"/>
          </a:xfrm>
          <a:prstGeom prst="rect">
            <a:avLst/>
          </a:prstGeom>
          <a:solidFill>
            <a:schemeClr val="bg1"/>
          </a:solidFill>
        </p:spPr>
      </p:pic>
      <p:pic>
        <p:nvPicPr>
          <p:cNvPr id="7"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331630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67773" y="2509815"/>
            <a:ext cx="2578090" cy="2626830"/>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b="1" dirty="0">
                <a:solidFill>
                  <a:schemeClr val="tx1"/>
                </a:solidFill>
              </a:rPr>
              <a:t>Військові адміністрації населеного пункту, </a:t>
            </a:r>
          </a:p>
          <a:p>
            <a:pPr marL="0" indent="0">
              <a:buNone/>
            </a:pPr>
            <a:r>
              <a:rPr lang="uk-UA" b="1" dirty="0">
                <a:solidFill>
                  <a:schemeClr val="tx1"/>
                </a:solidFill>
              </a:rPr>
              <a:t>ОВА, РВА, КМВА</a:t>
            </a:r>
            <a:endParaRPr lang="ru-RU" b="1" dirty="0">
              <a:solidFill>
                <a:schemeClr val="tx1"/>
              </a:solidFill>
            </a:endParaRPr>
          </a:p>
        </p:txBody>
      </p:sp>
      <p:sp>
        <p:nvSpPr>
          <p:cNvPr id="8" name="Місце для вмісту 7"/>
          <p:cNvSpPr>
            <a:spLocks noGrp="1"/>
          </p:cNvSpPr>
          <p:nvPr>
            <p:ph sz="quarter" idx="4"/>
          </p:nvPr>
        </p:nvSpPr>
        <p:spPr>
          <a:xfrm>
            <a:off x="2994543" y="1718552"/>
            <a:ext cx="9040333" cy="4992492"/>
          </a:xfrm>
        </p:spPr>
        <p:style>
          <a:lnRef idx="2">
            <a:schemeClr val="dk1"/>
          </a:lnRef>
          <a:fillRef idx="1">
            <a:schemeClr val="lt1"/>
          </a:fillRef>
          <a:effectRef idx="0">
            <a:schemeClr val="dk1"/>
          </a:effectRef>
          <a:fontRef idx="minor">
            <a:schemeClr val="dk1"/>
          </a:fontRef>
        </p:style>
        <p:txBody>
          <a:bodyPr>
            <a:noAutofit/>
          </a:bodyPr>
          <a:lstStyle/>
          <a:p>
            <a:pPr>
              <a:lnSpc>
                <a:spcPct val="100000"/>
              </a:lnSpc>
              <a:spcBef>
                <a:spcPts val="0"/>
              </a:spcBef>
            </a:pPr>
            <a:r>
              <a:rPr lang="uk-UA" sz="2300" b="1" dirty="0"/>
              <a:t>Приймають</a:t>
            </a:r>
            <a:r>
              <a:rPr lang="uk-UA" sz="2300" dirty="0"/>
              <a:t> </a:t>
            </a:r>
            <a:r>
              <a:rPr lang="uk-UA" sz="2300" b="1" dirty="0">
                <a:solidFill>
                  <a:schemeClr val="accent5">
                    <a:lumMod val="75000"/>
                  </a:schemeClr>
                </a:solidFill>
              </a:rPr>
              <a:t>за поданням </a:t>
            </a:r>
            <a:r>
              <a:rPr lang="uk-UA" sz="2400" b="1" dirty="0">
                <a:solidFill>
                  <a:schemeClr val="accent5">
                    <a:lumMod val="75000"/>
                  </a:schemeClr>
                </a:solidFill>
              </a:rPr>
              <a:t>місцевих фінансових органів</a:t>
            </a:r>
            <a:r>
              <a:rPr lang="uk-UA" sz="2300" b="1" dirty="0">
                <a:solidFill>
                  <a:schemeClr val="accent5">
                    <a:lumMod val="75000"/>
                  </a:schemeClr>
                </a:solidFill>
              </a:rPr>
              <a:t> </a:t>
            </a:r>
            <a:r>
              <a:rPr lang="uk-UA" sz="2300" b="1" dirty="0"/>
              <a:t>рішення про внесення змін</a:t>
            </a:r>
            <a:r>
              <a:rPr lang="uk-UA" sz="2300" dirty="0"/>
              <a:t> до рішень про місцеві бюджети;</a:t>
            </a:r>
            <a:endParaRPr lang="ru-RU" sz="2300" dirty="0"/>
          </a:p>
          <a:p>
            <a:pPr>
              <a:lnSpc>
                <a:spcPct val="100000"/>
              </a:lnSpc>
              <a:spcBef>
                <a:spcPts val="0"/>
              </a:spcBef>
            </a:pPr>
            <a:r>
              <a:rPr lang="uk-UA" sz="2300" b="1" dirty="0"/>
              <a:t>Здійснюють:</a:t>
            </a:r>
          </a:p>
          <a:p>
            <a:pPr>
              <a:lnSpc>
                <a:spcPct val="100000"/>
              </a:lnSpc>
              <a:spcBef>
                <a:spcPts val="0"/>
              </a:spcBef>
              <a:buFont typeface="Wingdings" panose="05000000000000000000" pitchFamily="2" charset="2"/>
              <a:buChar char="ü"/>
            </a:pPr>
            <a:r>
              <a:rPr lang="uk-UA" sz="2300" b="1" dirty="0"/>
              <a:t> </a:t>
            </a:r>
            <a:r>
              <a:rPr lang="uk-UA" sz="2300" dirty="0"/>
              <a:t>без погодження відповідною комісією місцевої ради </a:t>
            </a:r>
            <a:r>
              <a:rPr lang="uk-UA" sz="2300" b="1" dirty="0"/>
              <a:t>передачу бюджетних призначень </a:t>
            </a:r>
            <a:r>
              <a:rPr lang="uk-UA" sz="2300" dirty="0"/>
              <a:t>від одного головного розпорядника бюджетних коштів до іншого, </a:t>
            </a:r>
          </a:p>
          <a:p>
            <a:pPr>
              <a:lnSpc>
                <a:spcPct val="100000"/>
              </a:lnSpc>
              <a:spcBef>
                <a:spcPts val="0"/>
              </a:spcBef>
              <a:buFont typeface="Wingdings" panose="05000000000000000000" pitchFamily="2" charset="2"/>
              <a:buChar char="ü"/>
            </a:pPr>
            <a:r>
              <a:rPr lang="uk-UA" sz="2300" b="1" dirty="0"/>
              <a:t>перерозподіл видатків </a:t>
            </a:r>
            <a:r>
              <a:rPr lang="uk-UA" sz="2300" dirty="0"/>
              <a:t>бюджету і надання кредитів з бюджету </a:t>
            </a:r>
            <a:r>
              <a:rPr lang="uk-UA" sz="2300" b="1" dirty="0"/>
              <a:t>за бюджетними програмами</a:t>
            </a:r>
            <a:r>
              <a:rPr lang="uk-UA" sz="2300" dirty="0"/>
              <a:t>, включаючи </a:t>
            </a:r>
          </a:p>
          <a:p>
            <a:pPr marL="723900" indent="-103188">
              <a:lnSpc>
                <a:spcPct val="100000"/>
              </a:lnSpc>
              <a:spcBef>
                <a:spcPts val="0"/>
              </a:spcBef>
              <a:buFontTx/>
              <a:buChar char="-"/>
            </a:pPr>
            <a:r>
              <a:rPr lang="uk-UA" sz="2300" dirty="0"/>
              <a:t> резервний фонд бюджету, </a:t>
            </a:r>
          </a:p>
          <a:p>
            <a:pPr marL="723900" indent="-103188">
              <a:lnSpc>
                <a:spcPct val="100000"/>
              </a:lnSpc>
              <a:spcBef>
                <a:spcPts val="0"/>
              </a:spcBef>
              <a:buFontTx/>
              <a:buChar char="-"/>
            </a:pPr>
            <a:r>
              <a:rPr lang="uk-UA" sz="2300" dirty="0"/>
              <a:t> додаткові дотації та субвенції, </a:t>
            </a:r>
          </a:p>
          <a:p>
            <a:pPr marL="0" indent="0">
              <a:lnSpc>
                <a:spcPct val="100000"/>
              </a:lnSpc>
              <a:spcBef>
                <a:spcPts val="0"/>
              </a:spcBef>
              <a:buNone/>
            </a:pPr>
            <a:r>
              <a:rPr lang="uk-UA" sz="2300" dirty="0"/>
              <a:t>у межах загального обсягу бюджетних призначень ГРК, </a:t>
            </a:r>
          </a:p>
          <a:p>
            <a:pPr>
              <a:lnSpc>
                <a:spcPct val="100000"/>
              </a:lnSpc>
              <a:spcBef>
                <a:spcPts val="0"/>
              </a:spcBef>
              <a:buFont typeface="Wingdings" panose="05000000000000000000" pitchFamily="2" charset="2"/>
              <a:buChar char="ü"/>
            </a:pPr>
            <a:r>
              <a:rPr lang="uk-UA" sz="2300" b="1" dirty="0"/>
              <a:t>збільшення видатків розвитку </a:t>
            </a:r>
            <a:r>
              <a:rPr lang="uk-UA" sz="2300" dirty="0"/>
              <a:t>за рахунок зменшення інших видатків (окремо за загальним та спеціальним фондами бюджету) за бюджетною програмою;</a:t>
            </a:r>
          </a:p>
          <a:p>
            <a:pPr marL="0" indent="0">
              <a:lnSpc>
                <a:spcPct val="100000"/>
              </a:lnSpc>
              <a:spcBef>
                <a:spcPts val="0"/>
              </a:spcBef>
              <a:buNone/>
            </a:pPr>
            <a:endParaRPr lang="ru-RU" sz="22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356818" y="4694175"/>
            <a:ext cx="1604518" cy="1178855"/>
          </a:xfrm>
          <a:prstGeom prst="rect">
            <a:avLst/>
          </a:prstGeom>
          <a:solidFill>
            <a:schemeClr val="bg1"/>
          </a:solidFill>
        </p:spPr>
      </p:pic>
      <p:sp>
        <p:nvSpPr>
          <p:cNvPr id="2" name="Прямоугольник 1"/>
          <p:cNvSpPr/>
          <p:nvPr/>
        </p:nvSpPr>
        <p:spPr>
          <a:xfrm>
            <a:off x="582798" y="5873030"/>
            <a:ext cx="2063065" cy="523220"/>
          </a:xfrm>
          <a:prstGeom prst="rect">
            <a:avLst/>
          </a:prstGeom>
          <a:solidFill>
            <a:schemeClr val="bg2"/>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sp>
        <p:nvSpPr>
          <p:cNvPr id="12" name="Стрелка вправо 11"/>
          <p:cNvSpPr/>
          <p:nvPr/>
        </p:nvSpPr>
        <p:spPr>
          <a:xfrm>
            <a:off x="1931061" y="1709248"/>
            <a:ext cx="1057067"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46699724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103457" y="1805318"/>
            <a:ext cx="3053833" cy="321411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buNone/>
            </a:pPr>
            <a:r>
              <a:rPr lang="uk-UA" sz="3000" b="1" dirty="0">
                <a:solidFill>
                  <a:schemeClr val="tx1"/>
                </a:solidFill>
              </a:rPr>
              <a:t>Військові адміністрації населено</a:t>
            </a:r>
            <a:r>
              <a:rPr lang="uk-UA" sz="3500" b="1" dirty="0">
                <a:solidFill>
                  <a:schemeClr val="tx1"/>
                </a:solidFill>
              </a:rPr>
              <a:t>го </a:t>
            </a:r>
            <a:r>
              <a:rPr lang="uk-UA" sz="3000" b="1" dirty="0">
                <a:solidFill>
                  <a:schemeClr val="tx1"/>
                </a:solidFill>
              </a:rPr>
              <a:t>пункту, </a:t>
            </a:r>
          </a:p>
          <a:p>
            <a:pPr marL="0" indent="0">
              <a:buNone/>
            </a:pPr>
            <a:r>
              <a:rPr lang="uk-UA" b="1" dirty="0">
                <a:solidFill>
                  <a:schemeClr val="tx1"/>
                </a:solidFill>
              </a:rPr>
              <a:t>обласні, районні та Київська міська військові адміністрації </a:t>
            </a:r>
            <a:endParaRPr lang="ru-RU" sz="3733" b="1" dirty="0">
              <a:solidFill>
                <a:schemeClr val="tx1"/>
              </a:solidFill>
            </a:endParaRPr>
          </a:p>
        </p:txBody>
      </p:sp>
      <p:sp>
        <p:nvSpPr>
          <p:cNvPr id="8" name="Місце для вмісту 7"/>
          <p:cNvSpPr>
            <a:spLocks noGrp="1"/>
          </p:cNvSpPr>
          <p:nvPr>
            <p:ph sz="quarter" idx="4"/>
          </p:nvPr>
        </p:nvSpPr>
        <p:spPr>
          <a:xfrm>
            <a:off x="3760168" y="2503316"/>
            <a:ext cx="8239023" cy="3974996"/>
          </a:xfrm>
        </p:spPr>
        <p:style>
          <a:lnRef idx="2">
            <a:schemeClr val="dk1"/>
          </a:lnRef>
          <a:fillRef idx="1">
            <a:schemeClr val="lt1"/>
          </a:fillRef>
          <a:effectRef idx="0">
            <a:schemeClr val="dk1"/>
          </a:effectRef>
          <a:fontRef idx="minor">
            <a:schemeClr val="dk1"/>
          </a:fontRef>
        </p:style>
        <p:txBody>
          <a:bodyPr>
            <a:noAutofit/>
          </a:bodyPr>
          <a:lstStyle/>
          <a:p>
            <a:endParaRPr lang="uk-UA" dirty="0"/>
          </a:p>
          <a:p>
            <a:r>
              <a:rPr lang="uk-UA" sz="2600" dirty="0"/>
              <a:t>можуть </a:t>
            </a:r>
            <a:r>
              <a:rPr lang="uk-UA" sz="2600" b="1" dirty="0"/>
              <a:t>приймати рішення </a:t>
            </a:r>
            <a:r>
              <a:rPr lang="uk-UA" sz="2600" dirty="0"/>
              <a:t>про</a:t>
            </a:r>
            <a:r>
              <a:rPr lang="uk-UA" sz="2600" b="1" dirty="0"/>
              <a:t> перерахування коштів з місцевого бюджету державному бюджету </a:t>
            </a:r>
            <a:r>
              <a:rPr lang="uk-UA" sz="2600" dirty="0"/>
              <a:t>для здійснення згідно із законом заходів загальної мобілізації та з метою відсічі збройної агресії Російської Федерації проти України і забезпечення національної безпеки, усунення загрози небезпеки державної незалежності України, її територіальної цілісності відповідно до </a:t>
            </a:r>
            <a:r>
              <a:rPr lang="uk-UA" sz="2600" dirty="0">
                <a:solidFill>
                  <a:schemeClr val="accent5">
                    <a:lumMod val="75000"/>
                  </a:schemeClr>
                </a:solidFill>
                <a:hlinkClick r:id="rId3"/>
              </a:rPr>
              <a:t>пункту 22</a:t>
            </a:r>
            <a:r>
              <a:rPr lang="uk-UA" sz="2600" b="1" baseline="30000" dirty="0">
                <a:solidFill>
                  <a:schemeClr val="accent5">
                    <a:lumMod val="75000"/>
                  </a:schemeClr>
                </a:solidFill>
                <a:hlinkClick r:id="rId3"/>
              </a:rPr>
              <a:t>-2</a:t>
            </a:r>
            <a:r>
              <a:rPr lang="uk-UA" sz="2600" dirty="0">
                <a:solidFill>
                  <a:schemeClr val="accent5">
                    <a:lumMod val="75000"/>
                  </a:schemeClr>
                </a:solidFill>
              </a:rPr>
              <a:t> </a:t>
            </a:r>
            <a:r>
              <a:rPr lang="uk-UA" sz="2600" dirty="0"/>
              <a:t>розділу VI “Прикінцеві та перехідні положення” БКУ</a:t>
            </a:r>
            <a:endParaRPr lang="ru-RU" sz="26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4"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524904" y="4780547"/>
            <a:ext cx="1882859" cy="1425997"/>
          </a:xfrm>
          <a:prstGeom prst="rect">
            <a:avLst/>
          </a:prstGeom>
          <a:solidFill>
            <a:schemeClr val="bg1"/>
          </a:solidFill>
        </p:spPr>
      </p:pic>
      <p:sp>
        <p:nvSpPr>
          <p:cNvPr id="2" name="Прямоугольник 1"/>
          <p:cNvSpPr/>
          <p:nvPr/>
        </p:nvSpPr>
        <p:spPr>
          <a:xfrm>
            <a:off x="711136" y="6216702"/>
            <a:ext cx="2063065" cy="523220"/>
          </a:xfrm>
          <a:prstGeom prst="rect">
            <a:avLst/>
          </a:prstGeom>
          <a:solidFill>
            <a:schemeClr val="bg2">
              <a:lumMod val="90000"/>
            </a:schemeClr>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pic>
        <p:nvPicPr>
          <p:cNvPr id="7"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311541985"/>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0" y="2358130"/>
            <a:ext cx="2534660" cy="2438399"/>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sz="3200" b="1" dirty="0">
                <a:solidFill>
                  <a:schemeClr val="tx1"/>
                </a:solidFill>
              </a:rPr>
              <a:t>Військові адміністрації населеного пункту</a:t>
            </a:r>
            <a:endParaRPr lang="ru-RU" sz="3200" b="1" dirty="0">
              <a:solidFill>
                <a:schemeClr val="tx1"/>
              </a:solidFill>
            </a:endParaRPr>
          </a:p>
        </p:txBody>
      </p:sp>
      <p:sp>
        <p:nvSpPr>
          <p:cNvPr id="8" name="Місце для вмісту 7"/>
          <p:cNvSpPr>
            <a:spLocks noGrp="1"/>
          </p:cNvSpPr>
          <p:nvPr>
            <p:ph sz="quarter" idx="4"/>
          </p:nvPr>
        </p:nvSpPr>
        <p:spPr>
          <a:xfrm>
            <a:off x="3154470" y="1750040"/>
            <a:ext cx="8863073" cy="4955500"/>
          </a:xfrm>
        </p:spPr>
        <p:style>
          <a:lnRef idx="2">
            <a:schemeClr val="dk1"/>
          </a:lnRef>
          <a:fillRef idx="1">
            <a:schemeClr val="lt1"/>
          </a:fillRef>
          <a:effectRef idx="0">
            <a:schemeClr val="dk1"/>
          </a:effectRef>
          <a:fontRef idx="minor">
            <a:schemeClr val="dk1"/>
          </a:fontRef>
        </p:style>
        <p:txBody>
          <a:bodyPr>
            <a:noAutofit/>
          </a:bodyPr>
          <a:lstStyle/>
          <a:p>
            <a:pPr>
              <a:buFont typeface="Wingdings" panose="05000000000000000000" pitchFamily="2" charset="2"/>
              <a:buChar char="§"/>
            </a:pPr>
            <a:r>
              <a:rPr lang="uk-UA" sz="2400" b="1" dirty="0"/>
              <a:t>затверджують місцеві (цільові) програми </a:t>
            </a:r>
            <a:r>
              <a:rPr lang="uk-UA" sz="2400" dirty="0"/>
              <a:t>(вносять до них зміни) з дотриманням вимог ст.91 БКУ</a:t>
            </a:r>
          </a:p>
          <a:p>
            <a:r>
              <a:rPr lang="uk-UA" sz="2400" b="1" dirty="0"/>
              <a:t>можуть приймати рішення (кожна із сторін) про передачу коштів у вигляді міжбюджетного трансферту до відповідного місцевого бюджету без укладення договорів </a:t>
            </a:r>
          </a:p>
          <a:p>
            <a:r>
              <a:rPr lang="uk-UA" sz="2400" b="1" dirty="0"/>
              <a:t>здійснюють розподіл та перерозподіл обсягів трансфертів </a:t>
            </a:r>
            <a:r>
              <a:rPr lang="uk-UA" sz="2400" dirty="0"/>
              <a:t>з державного та місцевих бюджетів місцевим бюджетам;</a:t>
            </a:r>
            <a:endParaRPr lang="ru-RU" sz="2400" dirty="0"/>
          </a:p>
          <a:p>
            <a:r>
              <a:rPr lang="uk-UA" sz="2400" dirty="0"/>
              <a:t>здійснюють </a:t>
            </a:r>
            <a:r>
              <a:rPr lang="uk-UA" sz="2400" b="1" dirty="0"/>
              <a:t>управління коштами </a:t>
            </a:r>
            <a:r>
              <a:rPr lang="uk-UA" sz="2400" dirty="0"/>
              <a:t>місцевих </a:t>
            </a:r>
            <a:r>
              <a:rPr lang="uk-UA" sz="2400" b="1" dirty="0"/>
              <a:t>бюджетів без оприлюднення</a:t>
            </a:r>
            <a:r>
              <a:rPr lang="uk-UA" sz="2400" dirty="0"/>
              <a:t> нормативно-правових актів та інших документів, які застосовуються під час бюджетного процесу;</a:t>
            </a:r>
          </a:p>
          <a:p>
            <a:r>
              <a:rPr lang="uk-UA" sz="2400" b="1" dirty="0"/>
              <a:t>затверджують місцеві бюджети, </a:t>
            </a:r>
            <a:r>
              <a:rPr lang="uk-UA" sz="2400" b="1" dirty="0">
                <a:solidFill>
                  <a:schemeClr val="accent5">
                    <a:lumMod val="75000"/>
                  </a:schemeClr>
                </a:solidFill>
              </a:rPr>
              <a:t>складені місцевими фінансовими органами</a:t>
            </a:r>
            <a:endParaRPr lang="ru-RU" sz="2400" b="1" dirty="0">
              <a:solidFill>
                <a:schemeClr val="accent5">
                  <a:lumMod val="75000"/>
                </a:schemeClr>
              </a:solidFill>
            </a:endParaRPr>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927798" y="4227790"/>
            <a:ext cx="1945421" cy="1429320"/>
          </a:xfrm>
          <a:prstGeom prst="rect">
            <a:avLst/>
          </a:prstGeom>
          <a:solidFill>
            <a:schemeClr val="bg1"/>
          </a:solidFill>
        </p:spPr>
      </p:pic>
      <p:sp>
        <p:nvSpPr>
          <p:cNvPr id="2" name="Прямоугольник 1"/>
          <p:cNvSpPr/>
          <p:nvPr/>
        </p:nvSpPr>
        <p:spPr>
          <a:xfrm>
            <a:off x="544945" y="5951360"/>
            <a:ext cx="2063065" cy="523220"/>
          </a:xfrm>
          <a:prstGeom prst="rect">
            <a:avLst/>
          </a:prstGeom>
          <a:solidFill>
            <a:schemeClr val="bg2">
              <a:lumMod val="90000"/>
            </a:schemeClr>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85175331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322343" y="2331304"/>
            <a:ext cx="3904492" cy="3500726"/>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b="1" dirty="0">
                <a:solidFill>
                  <a:schemeClr val="tx1"/>
                </a:solidFill>
              </a:rPr>
              <a:t>Органи місцевого самоврядування, </a:t>
            </a:r>
          </a:p>
          <a:p>
            <a:pPr marL="0" indent="0">
              <a:buNone/>
            </a:pPr>
            <a:r>
              <a:rPr lang="uk-UA" b="1" dirty="0">
                <a:solidFill>
                  <a:schemeClr val="tx1"/>
                </a:solidFill>
              </a:rPr>
              <a:t>місцеві державні адміністрації, </a:t>
            </a:r>
          </a:p>
          <a:p>
            <a:pPr marL="0" indent="0">
              <a:buNone/>
            </a:pPr>
            <a:r>
              <a:rPr lang="uk-UA" b="1" dirty="0">
                <a:solidFill>
                  <a:schemeClr val="tx1"/>
                </a:solidFill>
              </a:rPr>
              <a:t>військові адміністрації </a:t>
            </a:r>
            <a:endParaRPr lang="ru-RU" b="1" dirty="0">
              <a:solidFill>
                <a:schemeClr val="tx1"/>
              </a:solidFill>
            </a:endParaRPr>
          </a:p>
        </p:txBody>
      </p:sp>
      <p:sp>
        <p:nvSpPr>
          <p:cNvPr id="8" name="Місце для вмісту 7"/>
          <p:cNvSpPr>
            <a:spLocks noGrp="1"/>
          </p:cNvSpPr>
          <p:nvPr>
            <p:ph sz="quarter" idx="4"/>
          </p:nvPr>
        </p:nvSpPr>
        <p:spPr>
          <a:xfrm>
            <a:off x="4832821" y="2331304"/>
            <a:ext cx="6678821" cy="3759519"/>
          </a:xfrm>
        </p:spPr>
        <p:style>
          <a:lnRef idx="2">
            <a:schemeClr val="dk1"/>
          </a:lnRef>
          <a:fillRef idx="1">
            <a:schemeClr val="lt1"/>
          </a:fillRef>
          <a:effectRef idx="0">
            <a:schemeClr val="dk1"/>
          </a:effectRef>
          <a:fontRef idx="minor">
            <a:schemeClr val="dk1"/>
          </a:fontRef>
        </p:style>
        <p:txBody>
          <a:bodyPr>
            <a:noAutofit/>
          </a:bodyPr>
          <a:lstStyle/>
          <a:p>
            <a:endParaRPr lang="uk-UA" sz="2200" dirty="0"/>
          </a:p>
          <a:p>
            <a:r>
              <a:rPr lang="uk-UA" b="1" dirty="0"/>
              <a:t>здійснюють заходи </a:t>
            </a:r>
            <a:r>
              <a:rPr lang="uk-UA" dirty="0"/>
              <a:t>з мобілізації додаткових фінансових ресурсів до місцевих бюджетів,</a:t>
            </a:r>
          </a:p>
          <a:p>
            <a:r>
              <a:rPr lang="uk-UA" b="1" dirty="0"/>
              <a:t> забезпечують </a:t>
            </a:r>
            <a:r>
              <a:rPr lang="uk-UA" dirty="0"/>
              <a:t>ефективне, економне та раціональне використання бюджетних коштів </a:t>
            </a:r>
            <a:endParaRPr lang="ru-RU" sz="20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522173" y="4571939"/>
            <a:ext cx="1945421" cy="1429320"/>
          </a:xfrm>
          <a:prstGeom prst="rect">
            <a:avLst/>
          </a:prstGeom>
          <a:solidFill>
            <a:schemeClr val="bg1"/>
          </a:solidFill>
        </p:spPr>
      </p:pic>
      <p:sp>
        <p:nvSpPr>
          <p:cNvPr id="2" name="Прямоугольник 1"/>
          <p:cNvSpPr/>
          <p:nvPr/>
        </p:nvSpPr>
        <p:spPr>
          <a:xfrm>
            <a:off x="569927" y="6019264"/>
            <a:ext cx="2063065" cy="523220"/>
          </a:xfrm>
          <a:prstGeom prst="rect">
            <a:avLst/>
          </a:prstGeom>
          <a:solidFill>
            <a:schemeClr val="bg2"/>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58661632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459388" y="2530197"/>
            <a:ext cx="3812958" cy="1809949"/>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uk-UA" sz="3200" b="1" dirty="0"/>
              <a:t>Керівник місцевого фінансового органу</a:t>
            </a:r>
            <a:endParaRPr lang="ru-RU" sz="3200" b="1" dirty="0">
              <a:solidFill>
                <a:srgbClr val="002060"/>
              </a:solidFill>
            </a:endParaRPr>
          </a:p>
        </p:txBody>
      </p:sp>
      <p:sp>
        <p:nvSpPr>
          <p:cNvPr id="8" name="Місце для вмісту 7"/>
          <p:cNvSpPr>
            <a:spLocks noGrp="1"/>
          </p:cNvSpPr>
          <p:nvPr>
            <p:ph sz="quarter" idx="4"/>
          </p:nvPr>
        </p:nvSpPr>
        <p:spPr>
          <a:xfrm>
            <a:off x="5024699" y="1657864"/>
            <a:ext cx="6726774" cy="3864558"/>
          </a:xfrm>
          <a:ln>
            <a:noFill/>
          </a:ln>
        </p:spPr>
        <p:style>
          <a:lnRef idx="2">
            <a:schemeClr val="accent1"/>
          </a:lnRef>
          <a:fillRef idx="1">
            <a:schemeClr val="lt1"/>
          </a:fillRef>
          <a:effectRef idx="0">
            <a:schemeClr val="accent1"/>
          </a:effectRef>
          <a:fontRef idx="minor">
            <a:schemeClr val="dk1"/>
          </a:fontRef>
        </p:style>
        <p:txBody>
          <a:bodyPr>
            <a:noAutofit/>
          </a:bodyPr>
          <a:lstStyle/>
          <a:p>
            <a:endParaRPr lang="uk-UA" sz="2200" dirty="0"/>
          </a:p>
          <a:p>
            <a:pPr marL="0" indent="0">
              <a:buNone/>
            </a:pPr>
            <a:r>
              <a:rPr lang="uk-UA" dirty="0"/>
              <a:t>у період воєнного стану та протягом 30 днів після його припинення чи скасування </a:t>
            </a:r>
            <a:r>
              <a:rPr lang="uk-UA" b="1" dirty="0"/>
              <a:t>на територіях</a:t>
            </a:r>
            <a:r>
              <a:rPr lang="uk-UA" dirty="0"/>
              <a:t>, які після 24 лютого 2022 р. є </a:t>
            </a:r>
            <a:r>
              <a:rPr lang="uk-UA" b="1" dirty="0"/>
              <a:t>тимчасово непідконтрольними </a:t>
            </a:r>
            <a:r>
              <a:rPr lang="uk-UA" dirty="0"/>
              <a:t>українській владі, тимчасово </a:t>
            </a:r>
            <a:r>
              <a:rPr lang="uk-UA" b="1" dirty="0"/>
              <a:t>окупованими </a:t>
            </a:r>
            <a:r>
              <a:rPr lang="uk-UA" dirty="0"/>
              <a:t>або на яких </a:t>
            </a:r>
            <a:r>
              <a:rPr lang="uk-UA" b="1" dirty="0"/>
              <a:t>ведуться бойові дії</a:t>
            </a:r>
            <a:r>
              <a:rPr lang="uk-UA" dirty="0"/>
              <a:t>, під час виконання місцевих бюджетів </a:t>
            </a:r>
          </a:p>
          <a:p>
            <a:pPr marL="0" indent="0">
              <a:buNone/>
            </a:pPr>
            <a:r>
              <a:rPr lang="uk-UA" b="1" dirty="0"/>
              <a:t>може затверджувати </a:t>
            </a:r>
          </a:p>
          <a:p>
            <a:endParaRPr lang="ru-RU" sz="20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836058" y="4096058"/>
            <a:ext cx="1811175" cy="1330688"/>
          </a:xfrm>
          <a:prstGeom prst="rect">
            <a:avLst/>
          </a:prstGeom>
          <a:solidFill>
            <a:schemeClr val="bg1"/>
          </a:solidFill>
        </p:spPr>
      </p:pic>
      <p:sp>
        <p:nvSpPr>
          <p:cNvPr id="2" name="Прямоугольник 1"/>
          <p:cNvSpPr/>
          <p:nvPr/>
        </p:nvSpPr>
        <p:spPr>
          <a:xfrm>
            <a:off x="5024699" y="5426746"/>
            <a:ext cx="6952890" cy="1384995"/>
          </a:xfrm>
          <a:prstGeom prst="rect">
            <a:avLst/>
          </a:prstGeom>
        </p:spPr>
        <p:txBody>
          <a:bodyPr wrap="square">
            <a:spAutoFit/>
          </a:bodyPr>
          <a:lstStyle/>
          <a:p>
            <a:r>
              <a:rPr lang="uk-UA" sz="2800" b="1" dirty="0">
                <a:solidFill>
                  <a:schemeClr val="accent5">
                    <a:lumMod val="75000"/>
                  </a:schemeClr>
                </a:solidFill>
              </a:rPr>
              <a:t>розпорядження</a:t>
            </a:r>
            <a:r>
              <a:rPr lang="uk-UA" sz="2800" dirty="0">
                <a:solidFill>
                  <a:schemeClr val="accent5">
                    <a:lumMod val="75000"/>
                  </a:schemeClr>
                </a:solidFill>
              </a:rPr>
              <a:t> про виділення коштів загального фонду місцевих бюджетів </a:t>
            </a:r>
            <a:endParaRPr lang="uk-UA" sz="2800" b="1" dirty="0">
              <a:solidFill>
                <a:schemeClr val="accent5">
                  <a:lumMod val="75000"/>
                </a:schemeClr>
              </a:solidFill>
            </a:endParaRPr>
          </a:p>
          <a:p>
            <a:endParaRPr lang="uk-UA" sz="2800" dirty="0"/>
          </a:p>
        </p:txBody>
      </p:sp>
      <p:sp>
        <p:nvSpPr>
          <p:cNvPr id="4" name="Прямоугольник 3"/>
          <p:cNvSpPr/>
          <p:nvPr/>
        </p:nvSpPr>
        <p:spPr>
          <a:xfrm>
            <a:off x="783075" y="5791642"/>
            <a:ext cx="2063065" cy="523220"/>
          </a:xfrm>
          <a:prstGeom prst="rect">
            <a:avLst/>
          </a:prstGeom>
          <a:solidFill>
            <a:schemeClr val="bg2"/>
          </a:solidFill>
        </p:spPr>
        <p:txBody>
          <a:bodyPr wrap="none">
            <a:spAutoFit/>
          </a:bodyPr>
          <a:lstStyle/>
          <a:p>
            <a:pPr algn="just"/>
            <a:r>
              <a:rPr lang="uk-UA" sz="28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solidFill>
                <a:srgbClr val="002060"/>
              </a:solidFill>
              <a:latin typeface="Calibri" panose="020F0502020204030204" pitchFamily="34" charset="0"/>
              <a:cs typeface="Calibri" panose="020F0502020204030204" pitchFamily="34" charset="0"/>
            </a:endParaRPr>
          </a:p>
        </p:txBody>
      </p:sp>
      <p:pic>
        <p:nvPicPr>
          <p:cNvPr id="7"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9"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222191351"/>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2560087" y="1682959"/>
            <a:ext cx="9204849" cy="5010836"/>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uk-UA" dirty="0">
                <a:solidFill>
                  <a:schemeClr val="accent5">
                    <a:lumMod val="75000"/>
                  </a:schemeClr>
                </a:solidFill>
              </a:rPr>
              <a:t>Новий пункт:</a:t>
            </a:r>
          </a:p>
          <a:p>
            <a:pPr marL="620713" indent="-620713">
              <a:buNone/>
            </a:pPr>
            <a:r>
              <a:rPr lang="uk-UA" b="1" dirty="0"/>
              <a:t>1.1</a:t>
            </a:r>
            <a:r>
              <a:rPr lang="uk-UA" sz="2400" dirty="0"/>
              <a:t> . Установити, що у період воєнного стану, введеного Указом Президента України від 24 лютого 2022 р. № 64 “Про введення воєнного стану в Україні”, та протягом 30 днів після його припинення чи скасування </a:t>
            </a:r>
            <a:r>
              <a:rPr lang="uk-UA" sz="2400" b="1" dirty="0"/>
              <a:t>у разі неможливості створення </a:t>
            </a:r>
            <a:r>
              <a:rPr lang="uk-UA" sz="2400" i="1" dirty="0"/>
              <a:t>на територіях, які після 24 лютого 2022 р. є тимчасово непідконтрольними українській владі, тимчасово окупованими або на яких ведуться бойові дії</a:t>
            </a:r>
            <a:r>
              <a:rPr lang="uk-UA" sz="2400" dirty="0"/>
              <a:t>, </a:t>
            </a:r>
            <a:r>
              <a:rPr lang="uk-UA" sz="2400" b="1" dirty="0"/>
              <a:t>місцевого фінансового органу </a:t>
            </a:r>
            <a:r>
              <a:rPr lang="uk-UA" sz="2400" dirty="0"/>
              <a:t>військової адміністрації населеного пункту (населених пунктів) </a:t>
            </a:r>
            <a:r>
              <a:rPr lang="uk-UA" sz="2400" b="1" dirty="0"/>
              <a:t>повноваження</a:t>
            </a:r>
            <a:r>
              <a:rPr lang="uk-UA" sz="2400" dirty="0"/>
              <a:t> такого органу </a:t>
            </a:r>
            <a:r>
              <a:rPr lang="uk-UA" sz="2400" b="1" dirty="0"/>
              <a:t>може здійснювати начальник військової адміністрації населеного пункту </a:t>
            </a:r>
            <a:r>
              <a:rPr lang="uk-UA" sz="2400" dirty="0"/>
              <a:t>(населених пунктів) за письмовим погодженням начальника відповідної обласної військової адміністрації або особи, яка виконує його обов’язки</a:t>
            </a:r>
            <a:endParaRPr lang="ru-RU" sz="24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748912" y="1682959"/>
            <a:ext cx="1811175" cy="1330688"/>
          </a:xfrm>
          <a:prstGeom prst="rect">
            <a:avLst/>
          </a:prstGeom>
          <a:solidFill>
            <a:schemeClr val="bg1"/>
          </a:solidFill>
        </p:spPr>
      </p:pic>
      <p:sp>
        <p:nvSpPr>
          <p:cNvPr id="2" name="Прямоугольник 1"/>
          <p:cNvSpPr/>
          <p:nvPr/>
        </p:nvSpPr>
        <p:spPr>
          <a:xfrm>
            <a:off x="238556" y="3302405"/>
            <a:ext cx="2063065" cy="523220"/>
          </a:xfrm>
          <a:prstGeom prst="rect">
            <a:avLst/>
          </a:prstGeom>
          <a:solidFill>
            <a:schemeClr val="bg2"/>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pic>
        <p:nvPicPr>
          <p:cNvPr id="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8"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654091050"/>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p:cNvSpPr>
            <a:spLocks noGrp="1"/>
          </p:cNvSpPr>
          <p:nvPr>
            <p:ph sz="half" idx="2"/>
          </p:nvPr>
        </p:nvSpPr>
        <p:spPr>
          <a:xfrm>
            <a:off x="469417" y="2349991"/>
            <a:ext cx="6497053" cy="3923648"/>
          </a:xfrm>
        </p:spPr>
        <p:style>
          <a:lnRef idx="2">
            <a:schemeClr val="dk1"/>
          </a:lnRef>
          <a:fillRef idx="1">
            <a:schemeClr val="lt1"/>
          </a:fillRef>
          <a:effectRef idx="0">
            <a:schemeClr val="dk1"/>
          </a:effectRef>
          <a:fontRef idx="minor">
            <a:schemeClr val="dk1"/>
          </a:fontRef>
        </p:style>
        <p:txBody>
          <a:bodyPr>
            <a:noAutofit/>
          </a:bodyPr>
          <a:lstStyle/>
          <a:p>
            <a:pPr marL="0" indent="0">
              <a:lnSpc>
                <a:spcPct val="100000"/>
              </a:lnSpc>
              <a:spcBef>
                <a:spcPts val="0"/>
              </a:spcBef>
              <a:buNone/>
            </a:pPr>
            <a:r>
              <a:rPr lang="uk-UA" b="1" dirty="0"/>
              <a:t>Проект рішення </a:t>
            </a:r>
          </a:p>
          <a:p>
            <a:pPr marL="0" indent="0">
              <a:lnSpc>
                <a:spcPct val="100000"/>
              </a:lnSpc>
              <a:spcBef>
                <a:spcPts val="0"/>
              </a:spcBef>
              <a:buNone/>
            </a:pPr>
            <a:r>
              <a:rPr lang="uk-UA" dirty="0"/>
              <a:t>місцевої ради, військової адміністрації </a:t>
            </a:r>
            <a:r>
              <a:rPr lang="uk-UA" b="1" dirty="0"/>
              <a:t>про передачу коштів у вигляді міжбюджетного трансферту </a:t>
            </a:r>
          </a:p>
          <a:p>
            <a:pPr marL="0" indent="0">
              <a:lnSpc>
                <a:spcPct val="100000"/>
              </a:lnSpc>
              <a:spcBef>
                <a:spcPts val="0"/>
              </a:spcBef>
              <a:buNone/>
            </a:pPr>
            <a:r>
              <a:rPr lang="uk-UA" dirty="0"/>
              <a:t>(</a:t>
            </a:r>
            <a:r>
              <a:rPr lang="uk-UA" sz="2400" i="1" dirty="0"/>
              <a:t>крім міжбюджетних трансфертів, передбачених пунктами 1, 4 частини другої статті 101 Бюджетного кодексу України</a:t>
            </a:r>
            <a:r>
              <a:rPr lang="uk-UA" dirty="0"/>
              <a:t>) </a:t>
            </a:r>
          </a:p>
          <a:p>
            <a:pPr marL="0" indent="0">
              <a:lnSpc>
                <a:spcPct val="100000"/>
              </a:lnSpc>
              <a:spcBef>
                <a:spcPts val="0"/>
              </a:spcBef>
              <a:buNone/>
            </a:pPr>
            <a:r>
              <a:rPr lang="uk-UA" dirty="0"/>
              <a:t>до відповідного місцевого бюджету </a:t>
            </a:r>
            <a:r>
              <a:rPr lang="uk-UA" b="1" dirty="0">
                <a:solidFill>
                  <a:schemeClr val="accent5">
                    <a:lumMod val="75000"/>
                  </a:schemeClr>
                </a:solidFill>
              </a:rPr>
              <a:t>іншої області </a:t>
            </a:r>
            <a:r>
              <a:rPr lang="uk-UA" dirty="0"/>
              <a:t>та/або м. Києва</a:t>
            </a:r>
            <a:endParaRPr lang="ru-RU" b="1" dirty="0">
              <a:solidFill>
                <a:srgbClr val="002060"/>
              </a:solidFill>
            </a:endParaRPr>
          </a:p>
        </p:txBody>
      </p:sp>
      <p:sp>
        <p:nvSpPr>
          <p:cNvPr id="8" name="Місце для вмісту 7"/>
          <p:cNvSpPr>
            <a:spLocks noGrp="1"/>
          </p:cNvSpPr>
          <p:nvPr>
            <p:ph sz="quarter" idx="4"/>
          </p:nvPr>
        </p:nvSpPr>
        <p:spPr>
          <a:xfrm>
            <a:off x="7721426" y="3707118"/>
            <a:ext cx="4402978" cy="2398143"/>
          </a:xfrm>
          <a:ln w="3175">
            <a:solidFill>
              <a:schemeClr val="tx1"/>
            </a:solidFill>
          </a:ln>
        </p:spPr>
        <p:style>
          <a:lnRef idx="2">
            <a:schemeClr val="accent1"/>
          </a:lnRef>
          <a:fillRef idx="1">
            <a:schemeClr val="lt1"/>
          </a:fillRef>
          <a:effectRef idx="0">
            <a:schemeClr val="accent1"/>
          </a:effectRef>
          <a:fontRef idx="minor">
            <a:schemeClr val="dk1"/>
          </a:fontRef>
        </p:style>
        <p:txBody>
          <a:bodyPr>
            <a:noAutofit/>
          </a:bodyPr>
          <a:lstStyle/>
          <a:p>
            <a:r>
              <a:rPr lang="uk-UA" b="1" dirty="0"/>
              <a:t>в обов’язковому порядку </a:t>
            </a:r>
            <a:r>
              <a:rPr lang="uk-UA" dirty="0"/>
              <a:t>підлягає </a:t>
            </a:r>
            <a:r>
              <a:rPr lang="uk-UA" b="1" dirty="0">
                <a:solidFill>
                  <a:schemeClr val="accent5">
                    <a:lumMod val="75000"/>
                  </a:schemeClr>
                </a:solidFill>
              </a:rPr>
              <a:t>погодженню Міністерством фінансів </a:t>
            </a:r>
            <a:r>
              <a:rPr lang="uk-UA" dirty="0"/>
              <a:t>шляхом надання відповідного листа</a:t>
            </a:r>
            <a:endParaRPr lang="ru-RU" sz="2000" dirty="0"/>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6060882" y="5382479"/>
            <a:ext cx="1811175" cy="1330688"/>
          </a:xfrm>
          <a:prstGeom prst="rect">
            <a:avLst/>
          </a:prstGeom>
          <a:solidFill>
            <a:schemeClr val="bg1"/>
          </a:solidFill>
        </p:spPr>
      </p:pic>
      <p:sp>
        <p:nvSpPr>
          <p:cNvPr id="2" name="Прямоугольник 1"/>
          <p:cNvSpPr/>
          <p:nvPr/>
        </p:nvSpPr>
        <p:spPr>
          <a:xfrm>
            <a:off x="1654879" y="6156687"/>
            <a:ext cx="2063065" cy="523220"/>
          </a:xfrm>
          <a:prstGeom prst="rect">
            <a:avLst/>
          </a:prstGeom>
          <a:solidFill>
            <a:schemeClr val="bg2"/>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sp>
        <p:nvSpPr>
          <p:cNvPr id="4" name="Прямоугольник 3"/>
          <p:cNvSpPr/>
          <p:nvPr/>
        </p:nvSpPr>
        <p:spPr>
          <a:xfrm>
            <a:off x="253461" y="1729118"/>
            <a:ext cx="2113912" cy="461665"/>
          </a:xfrm>
          <a:prstGeom prst="rect">
            <a:avLst/>
          </a:prstGeom>
        </p:spPr>
        <p:txBody>
          <a:bodyPr wrap="none">
            <a:spAutoFit/>
          </a:bodyPr>
          <a:lstStyle/>
          <a:p>
            <a:r>
              <a:rPr lang="uk-UA" sz="2400" dirty="0">
                <a:solidFill>
                  <a:schemeClr val="accent5">
                    <a:lumMod val="75000"/>
                  </a:schemeClr>
                </a:solidFill>
              </a:rPr>
              <a:t>НОВА НОРМА</a:t>
            </a:r>
            <a:r>
              <a:rPr lang="uk-UA" sz="2400" dirty="0">
                <a:solidFill>
                  <a:srgbClr val="00B0F0"/>
                </a:solidFill>
              </a:rPr>
              <a:t>:</a:t>
            </a:r>
            <a:endParaRPr lang="ru-RU" sz="2400" dirty="0">
              <a:solidFill>
                <a:srgbClr val="00B0F0"/>
              </a:solidFill>
            </a:endParaRPr>
          </a:p>
        </p:txBody>
      </p:sp>
      <p:sp>
        <p:nvSpPr>
          <p:cNvPr id="5" name="Прямоугольник 4"/>
          <p:cNvSpPr/>
          <p:nvPr/>
        </p:nvSpPr>
        <p:spPr>
          <a:xfrm>
            <a:off x="3849863" y="1737796"/>
            <a:ext cx="8218888" cy="110799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2200" b="1" dirty="0"/>
              <a:t>Скорочено </a:t>
            </a:r>
            <a:r>
              <a:rPr lang="uk-UA" sz="2200" dirty="0"/>
              <a:t>кількість випадків </a:t>
            </a:r>
            <a:r>
              <a:rPr lang="uk-UA" sz="2200" b="1" dirty="0"/>
              <a:t>обов'язкового погодження </a:t>
            </a:r>
            <a:r>
              <a:rPr lang="uk-UA" sz="2200" dirty="0"/>
              <a:t>з Мінфіном проектів рішення місцевої ради/ВА про передачу міжбюджетних трансфертів іншим місцевим бюджетам</a:t>
            </a:r>
            <a:endParaRPr lang="ru-RU" sz="2200" dirty="0"/>
          </a:p>
        </p:txBody>
      </p:sp>
      <p:sp>
        <p:nvSpPr>
          <p:cNvPr id="12" name="Стрелка вправо 11"/>
          <p:cNvSpPr/>
          <p:nvPr/>
        </p:nvSpPr>
        <p:spPr>
          <a:xfrm>
            <a:off x="2499293" y="1569910"/>
            <a:ext cx="1218650" cy="847048"/>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pic>
        <p:nvPicPr>
          <p:cNvPr id="9"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10"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3"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314877113"/>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2D236859-D410-4F7B-87E5-AC4064D8818A}"/>
              </a:ext>
            </a:extLst>
          </p:cNvPr>
          <p:cNvSpPr txBox="1"/>
          <p:nvPr/>
        </p:nvSpPr>
        <p:spPr>
          <a:xfrm>
            <a:off x="2225173" y="1987211"/>
            <a:ext cx="9669000" cy="1138773"/>
          </a:xfrm>
          <a:prstGeom prst="rect">
            <a:avLst/>
          </a:prstGeom>
          <a:noFill/>
        </p:spPr>
        <p:txBody>
          <a:bodyPr wrap="square">
            <a:spAutoFit/>
          </a:bodyPr>
          <a:lstStyle/>
          <a:p>
            <a:r>
              <a:rPr lang="uk-UA" sz="2400" dirty="0"/>
              <a:t>Місцеві ради, місцеві державні адміністрації, військово-цивільні адміністрації або військові адміністрації можуть </a:t>
            </a:r>
            <a:r>
              <a:rPr lang="uk-UA" sz="2400" b="1" dirty="0"/>
              <a:t>приймати рішення </a:t>
            </a:r>
            <a:r>
              <a:rPr lang="uk-UA" sz="2400" dirty="0"/>
              <a:t>про:</a:t>
            </a:r>
          </a:p>
          <a:p>
            <a:pPr marL="457200" indent="-457200">
              <a:buFont typeface="Wingdings" panose="05000000000000000000" pitchFamily="2" charset="2"/>
              <a:buChar char="ü"/>
            </a:pPr>
            <a:endParaRPr lang="uk-UA" sz="2000" b="1" dirty="0"/>
          </a:p>
        </p:txBody>
      </p:sp>
      <p:pic>
        <p:nvPicPr>
          <p:cNvPr id="13" name="Рисунок 12"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42901" y="1677166"/>
            <a:ext cx="1708144" cy="1254990"/>
          </a:xfrm>
          <a:prstGeom prst="rect">
            <a:avLst/>
          </a:prstGeom>
          <a:solidFill>
            <a:schemeClr val="bg1"/>
          </a:solidFill>
        </p:spPr>
      </p:pic>
      <p:sp>
        <p:nvSpPr>
          <p:cNvPr id="2" name="Прямоугольник 1"/>
          <p:cNvSpPr/>
          <p:nvPr/>
        </p:nvSpPr>
        <p:spPr>
          <a:xfrm>
            <a:off x="393372" y="2932156"/>
            <a:ext cx="11674929" cy="3785652"/>
          </a:xfrm>
          <a:prstGeom prst="rect">
            <a:avLst/>
          </a:prstGeom>
        </p:spPr>
        <p:txBody>
          <a:bodyPr wrap="square">
            <a:spAutoFit/>
          </a:bodyPr>
          <a:lstStyle/>
          <a:p>
            <a:pPr marL="457200" indent="-457200">
              <a:buFont typeface="Wingdings" panose="05000000000000000000" pitchFamily="2" charset="2"/>
              <a:buChar char="ü"/>
            </a:pPr>
            <a:r>
              <a:rPr lang="uk-UA" sz="2000" b="1" dirty="0"/>
              <a:t>перерахування коштів з місцевого бюджету державному бюджету</a:t>
            </a:r>
            <a:r>
              <a:rPr lang="uk-UA" sz="2000" dirty="0"/>
              <a:t> з метою відсічі збройної агресії рф.  </a:t>
            </a:r>
            <a:r>
              <a:rPr lang="uk-UA" sz="2000" i="1" dirty="0"/>
              <a:t>Передача можлива без складання програми </a:t>
            </a:r>
            <a:r>
              <a:rPr lang="uk-UA" sz="2000" b="1" i="1" dirty="0"/>
              <a:t>– </a:t>
            </a:r>
            <a:r>
              <a:rPr lang="uk-UA" sz="2000" b="1" i="1" dirty="0">
                <a:solidFill>
                  <a:schemeClr val="accent5">
                    <a:lumMod val="75000"/>
                  </a:schemeClr>
                </a:solidFill>
              </a:rPr>
              <a:t>код 9820 </a:t>
            </a:r>
            <a:r>
              <a:rPr lang="uk-UA" sz="2000" b="1" i="1" dirty="0"/>
              <a:t>– </a:t>
            </a:r>
            <a:r>
              <a:rPr lang="uk-UA" sz="2000" i="1" dirty="0"/>
              <a:t>до держбюджету, </a:t>
            </a:r>
          </a:p>
          <a:p>
            <a:r>
              <a:rPr lang="uk-UA" sz="2000" b="1" i="1" dirty="0"/>
              <a:t>       </a:t>
            </a:r>
            <a:r>
              <a:rPr lang="uk-UA" sz="2000" b="1" i="1" dirty="0">
                <a:solidFill>
                  <a:schemeClr val="accent5">
                    <a:lumMod val="75000"/>
                  </a:schemeClr>
                </a:solidFill>
              </a:rPr>
              <a:t>код 9800 </a:t>
            </a:r>
            <a:r>
              <a:rPr lang="uk-UA" sz="2000" b="1" i="1" dirty="0"/>
              <a:t>– </a:t>
            </a:r>
            <a:r>
              <a:rPr lang="uk-UA" sz="2000" i="1" dirty="0"/>
              <a:t>безпосередньо до військової частини</a:t>
            </a:r>
            <a:endParaRPr lang="uk-UA" sz="2000" dirty="0"/>
          </a:p>
          <a:p>
            <a:pPr marL="457189" indent="-457189">
              <a:buFont typeface="Wingdings" panose="05000000000000000000" pitchFamily="2" charset="2"/>
              <a:buChar char="ü"/>
            </a:pPr>
            <a:r>
              <a:rPr lang="ru-RU" sz="2000" b="1" dirty="0"/>
              <a:t>спрямування залишків коштів за субвенціями з </a:t>
            </a:r>
            <a:r>
              <a:rPr lang="uk-UA" sz="2000" b="1" dirty="0"/>
              <a:t>держбюджету шляхом передачі </a:t>
            </a:r>
            <a:r>
              <a:rPr lang="uk-UA" sz="2000" b="1" dirty="0">
                <a:solidFill>
                  <a:schemeClr val="accent5">
                    <a:lumMod val="75000"/>
                  </a:schemeClr>
                </a:solidFill>
              </a:rPr>
              <a:t>міжбюджетного трансферту між місцевими бюджетами </a:t>
            </a:r>
            <a:r>
              <a:rPr lang="uk-UA" sz="2000" dirty="0">
                <a:solidFill>
                  <a:schemeClr val="accent5">
                    <a:lumMod val="75000"/>
                  </a:schemeClr>
                </a:solidFill>
              </a:rPr>
              <a:t>- застосовувати існуючі коди – </a:t>
            </a:r>
            <a:r>
              <a:rPr lang="uk-UA" sz="2000" dirty="0"/>
              <a:t>видатки </a:t>
            </a:r>
            <a:r>
              <a:rPr lang="ru-RU" sz="2000" b="1" dirty="0">
                <a:solidFill>
                  <a:schemeClr val="accent5">
                    <a:lumMod val="75000"/>
                  </a:schemeClr>
                </a:solidFill>
              </a:rPr>
              <a:t>9770 </a:t>
            </a:r>
            <a:r>
              <a:rPr lang="ru-RU" sz="2000" dirty="0"/>
              <a:t>«Інші субвенції з місцевого бюджету», по доходах  - </a:t>
            </a:r>
            <a:r>
              <a:rPr lang="ru-RU" sz="2000" b="1" dirty="0">
                <a:solidFill>
                  <a:schemeClr val="accent5">
                    <a:lumMod val="75000"/>
                  </a:schemeClr>
                </a:solidFill>
              </a:rPr>
              <a:t>41053900</a:t>
            </a:r>
            <a:r>
              <a:rPr lang="ru-RU" sz="2000" dirty="0"/>
              <a:t> «Інші субвенції з місцевого бюджету». </a:t>
            </a:r>
          </a:p>
          <a:p>
            <a:pPr marL="457189" indent="-457189">
              <a:buFont typeface="Wingdings" panose="05000000000000000000" pitchFamily="2" charset="2"/>
              <a:buChar char="ü"/>
            </a:pPr>
            <a:r>
              <a:rPr lang="ru-RU" sz="2000" b="1" dirty="0"/>
              <a:t>спрямування залишків субвенцій </a:t>
            </a:r>
            <a:r>
              <a:rPr lang="ru-RU" sz="2000" dirty="0"/>
              <a:t>з держбюджету, що склалися на 01.01.2022 на заходи територіальної оборони, задоволення продовольчих потреб цивільного населення, евакуацію/ вивезення /переміщення цивільного населення із місцевості, де ведуться бойові дії, та небезпечних територій у безпечні місця, зокрема на оплату транспортних послуг, пальномастильних матеріалів, облаштування місць розміщення громадян, які у зв’язку з бойовими діями залишили місце проживання/ перебування, оплату інших заходів,</a:t>
            </a:r>
          </a:p>
        </p:txBody>
      </p:sp>
      <p:pic>
        <p:nvPicPr>
          <p:cNvPr id="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7"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920239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a:extLst>
              <a:ext uri="{FF2B5EF4-FFF2-40B4-BE49-F238E27FC236}">
                <a16:creationId xmlns:a16="http://schemas.microsoft.com/office/drawing/2014/main" id="{CBF1F894-1B17-4C9D-B1D1-6F31FD096D0D}"/>
              </a:ext>
            </a:extLst>
          </p:cNvPr>
          <p:cNvSpPr>
            <a:spLocks noGrp="1"/>
          </p:cNvSpPr>
          <p:nvPr>
            <p:ph type="title"/>
          </p:nvPr>
        </p:nvSpPr>
        <p:spPr>
          <a:xfrm>
            <a:off x="1907334" y="1981594"/>
            <a:ext cx="9302857" cy="758918"/>
          </a:xfrm>
          <a:solidFill>
            <a:schemeClr val="bg1"/>
          </a:solidFill>
          <a:ln>
            <a:noFill/>
          </a:ln>
        </p:spPr>
        <p:style>
          <a:lnRef idx="2">
            <a:schemeClr val="accent1"/>
          </a:lnRef>
          <a:fillRef idx="1">
            <a:schemeClr val="lt1"/>
          </a:fillRef>
          <a:effectRef idx="0">
            <a:schemeClr val="accent1"/>
          </a:effectRef>
          <a:fontRef idx="minor">
            <a:schemeClr val="dk1"/>
          </a:fontRef>
        </p:style>
        <p:txBody>
          <a:bodyPr>
            <a:noAutofit/>
          </a:bodyPr>
          <a:lstStyle/>
          <a:p>
            <a:pPr algn="ctr"/>
            <a:r>
              <a:rPr lang="uk-UA" sz="2800" dirty="0"/>
              <a:t>У чому полягають зміни до постанови  КМУ № 252</a:t>
            </a:r>
            <a:endParaRPr lang="uk-UA" sz="2800" dirty="0">
              <a:solidFill>
                <a:srgbClr val="002060"/>
              </a:solidFill>
              <a:cs typeface="Arial" panose="020B0604020202020204" pitchFamily="34" charset="0"/>
            </a:endParaRPr>
          </a:p>
        </p:txBody>
      </p:sp>
      <p:sp>
        <p:nvSpPr>
          <p:cNvPr id="3" name="Прямоугольник 2"/>
          <p:cNvSpPr/>
          <p:nvPr/>
        </p:nvSpPr>
        <p:spPr>
          <a:xfrm>
            <a:off x="685800" y="3210344"/>
            <a:ext cx="11250386" cy="34778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lvl="0" indent="-285750">
              <a:buFont typeface="Wingdings" panose="05000000000000000000" pitchFamily="2" charset="2"/>
              <a:buChar char="§"/>
            </a:pPr>
            <a:r>
              <a:rPr lang="uk-UA" sz="2200" b="1" dirty="0"/>
              <a:t>Спрощують</a:t>
            </a:r>
            <a:r>
              <a:rPr lang="uk-UA" sz="2200" dirty="0"/>
              <a:t> організацію бюджетного процесу на територіях, які після 24 лютого 2022 року :</a:t>
            </a:r>
          </a:p>
          <a:p>
            <a:pPr lvl="0"/>
            <a:r>
              <a:rPr lang="uk-UA" sz="2200" dirty="0"/>
              <a:t>         -  тимчасово непідконтрольні українській владі ;</a:t>
            </a:r>
          </a:p>
          <a:p>
            <a:pPr lvl="0"/>
            <a:r>
              <a:rPr lang="uk-UA" sz="2200" dirty="0"/>
              <a:t>         -  тимчасово окуповані;</a:t>
            </a:r>
          </a:p>
          <a:p>
            <a:pPr lvl="0"/>
            <a:r>
              <a:rPr lang="uk-UA" sz="2200" dirty="0"/>
              <a:t>         -  на яких ведуться бойові дії</a:t>
            </a:r>
          </a:p>
          <a:p>
            <a:pPr marL="285750" lvl="0" indent="-285750">
              <a:buFont typeface="Wingdings" panose="05000000000000000000" pitchFamily="2" charset="2"/>
              <a:buChar char="§"/>
            </a:pPr>
            <a:r>
              <a:rPr lang="uk-UA" sz="2200" b="1" dirty="0"/>
              <a:t>Визначають</a:t>
            </a:r>
            <a:r>
              <a:rPr lang="uk-UA" sz="2200" dirty="0"/>
              <a:t> спрощені  умови виконання бюджетних повноважень військовими адміністраціями населених пунктів, обласними, районними та Київською міською військовою адміністраціями;</a:t>
            </a:r>
            <a:endParaRPr lang="ru-RU" sz="2200" dirty="0"/>
          </a:p>
          <a:p>
            <a:pPr marL="285750" lvl="0" indent="-285750">
              <a:buFont typeface="Wingdings" panose="05000000000000000000" pitchFamily="2" charset="2"/>
              <a:buChar char="§"/>
            </a:pPr>
            <a:r>
              <a:rPr lang="uk-UA" sz="2200" b="1" dirty="0"/>
              <a:t>Регулюють </a:t>
            </a:r>
            <a:r>
              <a:rPr lang="uk-UA" sz="2200" dirty="0"/>
              <a:t> питання погодження проектів рішень про передачу коштів у вигляді міжбюджетного трансферту.</a:t>
            </a:r>
            <a:endParaRPr lang="ru-RU" sz="2200" dirty="0"/>
          </a:p>
        </p:txBody>
      </p:sp>
      <p:pic>
        <p:nvPicPr>
          <p:cNvPr id="11" name="Рисунок 10"/>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685800" y="1511762"/>
            <a:ext cx="1730830" cy="1698582"/>
          </a:xfrm>
          <a:prstGeom prst="rect">
            <a:avLst/>
          </a:prstGeom>
        </p:spPr>
      </p:pic>
      <p:pic>
        <p:nvPicPr>
          <p:cNvPr id="5"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7"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7922861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
          <p:cNvSpPr>
            <a:spLocks noGrp="1"/>
          </p:cNvSpPr>
          <p:nvPr>
            <p:ph type="title"/>
          </p:nvPr>
        </p:nvSpPr>
        <p:spPr>
          <a:xfrm>
            <a:off x="874224" y="4834995"/>
            <a:ext cx="9772700" cy="990090"/>
          </a:xfrm>
        </p:spPr>
        <p:txBody>
          <a:bodyPr>
            <a:noAutofit/>
          </a:bodyPr>
          <a:lstStyle/>
          <a:p>
            <a:pPr algn="l"/>
            <a:br>
              <a:rPr lang="uk-UA" sz="3250" dirty="0">
                <a:solidFill>
                  <a:schemeClr val="accent1">
                    <a:lumMod val="50000"/>
                  </a:schemeClr>
                </a:solidFill>
                <a:latin typeface="Arial" panose="020B0604020202020204" pitchFamily="34" charset="0"/>
                <a:cs typeface="Arial" panose="020B0604020202020204" pitchFamily="34" charset="0"/>
              </a:rPr>
            </a:br>
            <a:br>
              <a:rPr lang="uk-UA" sz="3250" dirty="0">
                <a:solidFill>
                  <a:schemeClr val="accent1">
                    <a:lumMod val="50000"/>
                  </a:schemeClr>
                </a:solidFill>
                <a:latin typeface="Arial" panose="020B0604020202020204" pitchFamily="34" charset="0"/>
                <a:cs typeface="Arial" panose="020B0604020202020204" pitchFamily="34" charset="0"/>
              </a:rPr>
            </a:br>
            <a:br>
              <a:rPr lang="uk-UA" sz="3250" dirty="0">
                <a:solidFill>
                  <a:schemeClr val="accent1">
                    <a:lumMod val="50000"/>
                  </a:schemeClr>
                </a:solidFill>
                <a:latin typeface="Arial" panose="020B0604020202020204" pitchFamily="34" charset="0"/>
                <a:cs typeface="Arial" panose="020B0604020202020204" pitchFamily="34" charset="0"/>
              </a:rPr>
            </a:br>
            <a:br>
              <a:rPr lang="uk-UA" sz="3250" dirty="0">
                <a:solidFill>
                  <a:schemeClr val="accent1">
                    <a:lumMod val="50000"/>
                  </a:schemeClr>
                </a:solidFill>
                <a:latin typeface="Arial" panose="020B0604020202020204" pitchFamily="34" charset="0"/>
                <a:cs typeface="Arial" panose="020B0604020202020204" pitchFamily="34" charset="0"/>
              </a:rPr>
            </a:br>
            <a:br>
              <a:rPr lang="uk-UA" sz="3250" dirty="0">
                <a:solidFill>
                  <a:schemeClr val="accent1">
                    <a:lumMod val="50000"/>
                  </a:schemeClr>
                </a:solidFill>
                <a:latin typeface="Arial" panose="020B0604020202020204" pitchFamily="34" charset="0"/>
                <a:cs typeface="Arial" panose="020B0604020202020204" pitchFamily="34" charset="0"/>
              </a:rPr>
            </a:br>
            <a:r>
              <a:rPr lang="uk-UA" sz="3250" b="1" dirty="0">
                <a:solidFill>
                  <a:schemeClr val="accent1">
                    <a:lumMod val="50000"/>
                  </a:schemeClr>
                </a:solidFill>
                <a:latin typeface="Arial" panose="020B0604020202020204" pitchFamily="34" charset="0"/>
                <a:cs typeface="Arial" panose="020B0604020202020204" pitchFamily="34" charset="0"/>
              </a:rPr>
              <a:t>Дякую за увагу!</a:t>
            </a:r>
            <a:br>
              <a:rPr lang="uk-UA" sz="3250" b="1" dirty="0">
                <a:solidFill>
                  <a:schemeClr val="accent1">
                    <a:lumMod val="50000"/>
                  </a:schemeClr>
                </a:solidFill>
                <a:latin typeface="Arial" panose="020B0604020202020204" pitchFamily="34" charset="0"/>
                <a:cs typeface="Arial" panose="020B0604020202020204" pitchFamily="34" charset="0"/>
              </a:rPr>
            </a:br>
            <a:br>
              <a:rPr lang="uk-UA" sz="3250" b="1" dirty="0">
                <a:solidFill>
                  <a:schemeClr val="accent1">
                    <a:lumMod val="50000"/>
                  </a:schemeClr>
                </a:solidFill>
                <a:latin typeface="Arial" panose="020B0604020202020204" pitchFamily="34" charset="0"/>
                <a:cs typeface="Arial" panose="020B0604020202020204" pitchFamily="34" charset="0"/>
              </a:rPr>
            </a:br>
            <a:r>
              <a:rPr lang="uk-UA" sz="2000" b="1" dirty="0">
                <a:solidFill>
                  <a:schemeClr val="accent1">
                    <a:lumMod val="50000"/>
                  </a:schemeClr>
                </a:solidFill>
                <a:latin typeface="Arial" panose="020B0604020202020204" pitchFamily="34" charset="0"/>
                <a:cs typeface="Arial" panose="020B0604020202020204" pitchFamily="34" charset="0"/>
              </a:rPr>
              <a:t>Тетяна Овчаренко, консультантка Програми </a:t>
            </a:r>
            <a:r>
              <a:rPr lang="en-US" sz="2000" b="1" dirty="0">
                <a:solidFill>
                  <a:schemeClr val="accent1">
                    <a:lumMod val="50000"/>
                  </a:schemeClr>
                </a:solidFill>
                <a:latin typeface="Arial" panose="020B0604020202020204" pitchFamily="34" charset="0"/>
                <a:cs typeface="Arial" panose="020B0604020202020204" pitchFamily="34" charset="0"/>
              </a:rPr>
              <a:t>DOBRE</a:t>
            </a:r>
            <a:br>
              <a:rPr lang="uk-UA" sz="1800" b="1" dirty="0">
                <a:solidFill>
                  <a:schemeClr val="accent1">
                    <a:lumMod val="50000"/>
                  </a:schemeClr>
                </a:solidFill>
                <a:latin typeface="Arial" panose="020B0604020202020204" pitchFamily="34" charset="0"/>
                <a:cs typeface="Arial" panose="020B0604020202020204" pitchFamily="34" charset="0"/>
              </a:rPr>
            </a:br>
            <a:endParaRPr lang="en-US" sz="1800" b="1"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pic>
        <p:nvPicPr>
          <p:cNvPr id="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spTree>
    <p:extLst>
      <p:ext uri="{BB962C8B-B14F-4D97-AF65-F5344CB8AC3E}">
        <p14:creationId xmlns:p14="http://schemas.microsoft.com/office/powerpoint/2010/main" val="313078834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 y="2833162"/>
            <a:ext cx="2057400" cy="523220"/>
          </a:xfrm>
          <a:prstGeom prst="rect">
            <a:avLst/>
          </a:prstGeom>
          <a:solidFill>
            <a:schemeClr val="bg2">
              <a:lumMod val="90000"/>
            </a:schemeClr>
          </a:solidFill>
        </p:spPr>
        <p:txBody>
          <a:bodyPr wrap="square" lIns="91440" tIns="45720" rIns="91440" bIns="45720">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pic>
        <p:nvPicPr>
          <p:cNvPr id="8" name="Рисунок 7"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76405" y="1283605"/>
            <a:ext cx="1755621" cy="1289872"/>
          </a:xfrm>
          <a:prstGeom prst="rect">
            <a:avLst/>
          </a:prstGeom>
          <a:solidFill>
            <a:schemeClr val="bg1"/>
          </a:solidFill>
        </p:spPr>
      </p:pic>
      <p:sp>
        <p:nvSpPr>
          <p:cNvPr id="2" name="Прямоугольник 1"/>
          <p:cNvSpPr/>
          <p:nvPr/>
        </p:nvSpPr>
        <p:spPr>
          <a:xfrm>
            <a:off x="2233807" y="1685894"/>
            <a:ext cx="9797142" cy="470898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Wingdings" panose="05000000000000000000" pitchFamily="2" charset="2"/>
              <a:buChar char="ü"/>
            </a:pPr>
            <a:r>
              <a:rPr lang="uk-UA" sz="2800" b="1" dirty="0">
                <a:latin typeface="Calibri" panose="020F0502020204030204" pitchFamily="34" charset="0"/>
                <a:ea typeface="Times New Roman" panose="02020603050405020304" pitchFamily="18" charset="0"/>
                <a:cs typeface="Calibri" panose="020F0502020204030204" pitchFamily="34" charset="0"/>
              </a:rPr>
              <a:t>Органи місцевого самоврядування, їх виконавчі органи, місцеві державні адміністрації, військово-цивільні адміністрації </a:t>
            </a:r>
            <a:r>
              <a:rPr lang="uk-UA" sz="2200" dirty="0">
                <a:latin typeface="Calibri" panose="020F0502020204030204" pitchFamily="34" charset="0"/>
                <a:ea typeface="Times New Roman" panose="02020603050405020304" pitchFamily="18" charset="0"/>
                <a:cs typeface="Calibri" panose="020F0502020204030204" pitchFamily="34" charset="0"/>
              </a:rPr>
              <a:t>- </a:t>
            </a:r>
            <a:r>
              <a:rPr lang="uk-UA" sz="2800" dirty="0">
                <a:solidFill>
                  <a:schemeClr val="accent5">
                    <a:lumMod val="75000"/>
                  </a:schemeClr>
                </a:solidFill>
                <a:latin typeface="Calibri" panose="020F0502020204030204" pitchFamily="34" charset="0"/>
                <a:ea typeface="Times New Roman" panose="02020603050405020304" pitchFamily="18" charset="0"/>
                <a:cs typeface="Calibri" panose="020F0502020204030204" pitchFamily="34" charset="0"/>
              </a:rPr>
              <a:t>продовжують здійснювати бюджетні повноваження </a:t>
            </a:r>
          </a:p>
          <a:p>
            <a:pPr marL="441325">
              <a:tabLst>
                <a:tab pos="358775" algn="l"/>
              </a:tabLst>
            </a:pPr>
            <a:r>
              <a:rPr lang="uk-UA" sz="2800" i="1" dirty="0">
                <a:latin typeface="Calibri" panose="020F0502020204030204" pitchFamily="34" charset="0"/>
                <a:ea typeface="Times New Roman" panose="02020603050405020304" pitchFamily="18" charset="0"/>
                <a:cs typeface="Calibri" panose="020F0502020204030204" pitchFamily="34" charset="0"/>
              </a:rPr>
              <a:t>(</a:t>
            </a:r>
            <a:r>
              <a:rPr lang="uk-UA" sz="2400" i="1" dirty="0">
                <a:latin typeface="Calibri" panose="020F0502020204030204" pitchFamily="34" charset="0"/>
                <a:ea typeface="Times New Roman" panose="02020603050405020304" pitchFamily="18" charset="0"/>
                <a:cs typeface="Calibri" panose="020F0502020204030204" pitchFamily="34" charset="0"/>
              </a:rPr>
              <a:t>відповідно до БКУ та відповідних законів України  - ЗУ Про місцеве самоврядування в Україні, </a:t>
            </a:r>
            <a:r>
              <a:rPr lang="uk-UA" sz="2400" i="1" dirty="0"/>
              <a:t>Про правовий режим воєнного стану , </a:t>
            </a:r>
            <a:r>
              <a:rPr lang="uk-UA" sz="2400" i="1" dirty="0">
                <a:latin typeface="Calibri" panose="020F0502020204030204" pitchFamily="34" charset="0"/>
                <a:ea typeface="Times New Roman" panose="02020603050405020304" pitchFamily="18" charset="0"/>
                <a:cs typeface="Calibri" panose="020F0502020204030204" pitchFamily="34" charset="0"/>
              </a:rPr>
              <a:t>Про місцеві державні адміністрації тощо)</a:t>
            </a:r>
          </a:p>
          <a:p>
            <a:endParaRPr lang="uk-UA" sz="2400" b="1" dirty="0">
              <a:latin typeface="Calibri" panose="020F0502020204030204" pitchFamily="34" charset="0"/>
              <a:ea typeface="Times New Roman" panose="02020603050405020304" pitchFamily="18" charset="0"/>
              <a:cs typeface="Calibri" panose="020F0502020204030204" pitchFamily="34" charset="0"/>
            </a:endParaRPr>
          </a:p>
          <a:p>
            <a:pPr marL="285750" indent="-285750">
              <a:buFont typeface="Wingdings" panose="05000000000000000000" pitchFamily="2" charset="2"/>
              <a:buChar char="ü"/>
            </a:pPr>
            <a:r>
              <a:rPr lang="uk-UA" sz="2800" b="1" dirty="0"/>
              <a:t>Військові адміністрації </a:t>
            </a:r>
            <a:r>
              <a:rPr lang="uk-UA" sz="2800" dirty="0"/>
              <a:t>населених пунктів, ОВА, РВА,  КМВА </a:t>
            </a:r>
            <a:r>
              <a:rPr lang="uk-UA" sz="3200" dirty="0"/>
              <a:t>-  </a:t>
            </a:r>
            <a:r>
              <a:rPr lang="uk-UA" sz="2800" dirty="0">
                <a:solidFill>
                  <a:schemeClr val="accent5">
                    <a:lumMod val="75000"/>
                  </a:schemeClr>
                </a:solidFill>
              </a:rPr>
              <a:t>здійснюють повноваження  </a:t>
            </a:r>
          </a:p>
          <a:p>
            <a:r>
              <a:rPr lang="uk-UA" sz="2800" i="1" dirty="0"/>
              <a:t>    (</a:t>
            </a:r>
            <a:r>
              <a:rPr lang="uk-UA" sz="2400" i="1" dirty="0"/>
              <a:t>відповідно до </a:t>
            </a:r>
            <a:r>
              <a:rPr lang="uk-UA" sz="2400" i="1" u="sng" dirty="0"/>
              <a:t>ЗУ</a:t>
            </a:r>
            <a:r>
              <a:rPr lang="uk-UA" sz="2400" i="1" dirty="0"/>
              <a:t> Про правовий режим воєнного стану)</a:t>
            </a:r>
            <a:endParaRPr lang="ru-RU" sz="2400" i="1" dirty="0">
              <a:latin typeface="Calibri" panose="020F0502020204030204" pitchFamily="34" charset="0"/>
              <a:cs typeface="Calibri" panose="020F0502020204030204" pitchFamily="34" charset="0"/>
            </a:endParaRPr>
          </a:p>
        </p:txBody>
      </p:sp>
      <p:pic>
        <p:nvPicPr>
          <p:cNvPr id="5"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6"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2" y="-41222"/>
            <a:ext cx="3174277" cy="1587809"/>
          </a:xfrm>
          <a:prstGeom prst="rect">
            <a:avLst/>
          </a:prstGeom>
        </p:spPr>
      </p:pic>
      <p:pic>
        <p:nvPicPr>
          <p:cNvPr id="7"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406163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91667" y="3289788"/>
            <a:ext cx="2085564" cy="523220"/>
          </a:xfrm>
          <a:prstGeom prst="rect">
            <a:avLst/>
          </a:prstGeom>
          <a:solidFill>
            <a:schemeClr val="bg2"/>
          </a:solidFill>
        </p:spPr>
        <p:txBody>
          <a:bodyPr wrap="square" lIns="91440" tIns="45720" rIns="91440" bIns="45720">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400" dirty="0"/>
          </a:p>
        </p:txBody>
      </p:sp>
      <p:sp>
        <p:nvSpPr>
          <p:cNvPr id="9" name="Прямоугольник 8"/>
          <p:cNvSpPr/>
          <p:nvPr/>
        </p:nvSpPr>
        <p:spPr>
          <a:xfrm>
            <a:off x="2761214" y="1729262"/>
            <a:ext cx="8474528" cy="58477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lvl="0"/>
            <a:r>
              <a:rPr lang="uk-UA" sz="3200" dirty="0"/>
              <a:t>Зміни передбачають:</a:t>
            </a:r>
          </a:p>
        </p:txBody>
      </p:sp>
      <p:pic>
        <p:nvPicPr>
          <p:cNvPr id="8" name="Рисунок 7"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56639" y="1729262"/>
            <a:ext cx="1755621" cy="1289872"/>
          </a:xfrm>
          <a:prstGeom prst="rect">
            <a:avLst/>
          </a:prstGeom>
          <a:solidFill>
            <a:schemeClr val="bg1"/>
          </a:solidFill>
        </p:spPr>
      </p:pic>
      <p:sp>
        <p:nvSpPr>
          <p:cNvPr id="2" name="Прямоугольник 1"/>
          <p:cNvSpPr/>
          <p:nvPr/>
        </p:nvSpPr>
        <p:spPr>
          <a:xfrm>
            <a:off x="2761214" y="2587218"/>
            <a:ext cx="7723414" cy="36009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indent="-342900">
              <a:buFont typeface="Wingdings" panose="05000000000000000000" pitchFamily="2" charset="2"/>
              <a:buChar char="§"/>
            </a:pPr>
            <a:r>
              <a:rPr lang="uk-UA" sz="3200" b="1" i="1" dirty="0">
                <a:latin typeface="Calibri" panose="020F0502020204030204" pitchFamily="34" charset="0"/>
                <a:ea typeface="Times New Roman" panose="02020603050405020304" pitchFamily="18" charset="0"/>
                <a:cs typeface="Calibri" panose="020F0502020204030204" pitchFamily="34" charset="0"/>
              </a:rPr>
              <a:t>Виключення</a:t>
            </a:r>
            <a:r>
              <a:rPr lang="uk-UA" sz="3200" b="1" dirty="0">
                <a:latin typeface="Calibri" panose="020F0502020204030204" pitchFamily="34" charset="0"/>
                <a:ea typeface="Times New Roman" panose="02020603050405020304" pitchFamily="18" charset="0"/>
                <a:cs typeface="Calibri" panose="020F0502020204030204" pitchFamily="34" charset="0"/>
              </a:rPr>
              <a:t>  </a:t>
            </a:r>
            <a:r>
              <a:rPr lang="uk-UA" sz="3600" b="1" dirty="0">
                <a:latin typeface="Calibri" panose="020F0502020204030204" pitchFamily="34" charset="0"/>
                <a:ea typeface="Times New Roman" panose="02020603050405020304" pitchFamily="18" charset="0"/>
                <a:cs typeface="Calibri" panose="020F0502020204030204" pitchFamily="34" charset="0"/>
              </a:rPr>
              <a:t>виконавчих комітетів </a:t>
            </a:r>
            <a:r>
              <a:rPr lang="uk-UA" sz="3200" dirty="0">
                <a:latin typeface="Calibri" panose="020F0502020204030204" pitchFamily="34" charset="0"/>
                <a:ea typeface="Times New Roman" panose="02020603050405020304" pitchFamily="18" charset="0"/>
                <a:cs typeface="Calibri" panose="020F0502020204030204" pitchFamily="34" charset="0"/>
              </a:rPr>
              <a:t>сільських, селищних, міських рад із органів, які можуть приймати рішення про:</a:t>
            </a:r>
          </a:p>
          <a:p>
            <a:pPr marL="898525">
              <a:buFont typeface="Wingdings" panose="05000000000000000000" pitchFamily="2" charset="2"/>
              <a:buChar char="ü"/>
            </a:pPr>
            <a:r>
              <a:rPr lang="uk-UA" sz="3200" dirty="0">
                <a:latin typeface="Calibri" panose="020F0502020204030204" pitchFamily="34" charset="0"/>
                <a:ea typeface="Times New Roman" panose="02020603050405020304" pitchFamily="18" charset="0"/>
                <a:cs typeface="Calibri" panose="020F0502020204030204" pitchFamily="34" charset="0"/>
              </a:rPr>
              <a:t>  затвердження місцевих бюджетів, </a:t>
            </a:r>
          </a:p>
          <a:p>
            <a:pPr marL="898525">
              <a:buFont typeface="Wingdings" panose="05000000000000000000" pitchFamily="2" charset="2"/>
              <a:buChar char="ü"/>
            </a:pPr>
            <a:r>
              <a:rPr lang="uk-UA" sz="3200" dirty="0">
                <a:latin typeface="Calibri" panose="020F0502020204030204" pitchFamily="34" charset="0"/>
                <a:ea typeface="Times New Roman" panose="02020603050405020304" pitchFamily="18" charset="0"/>
                <a:cs typeface="Calibri" panose="020F0502020204030204" pitchFamily="34" charset="0"/>
              </a:rPr>
              <a:t>   внесення змін до місцевих бюджетів</a:t>
            </a:r>
            <a:endParaRPr lang="uk-UA" sz="3200" b="1" dirty="0">
              <a:latin typeface="Calibri" panose="020F0502020204030204" pitchFamily="34" charset="0"/>
              <a:ea typeface="Times New Roman" panose="02020603050405020304" pitchFamily="18" charset="0"/>
              <a:cs typeface="Calibri" panose="020F0502020204030204" pitchFamily="34" charset="0"/>
            </a:endParaRPr>
          </a:p>
        </p:txBody>
      </p:sp>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517246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5357626" y="1859455"/>
            <a:ext cx="6344915" cy="255454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80990" indent="-380990">
              <a:buFont typeface="Wingdings" panose="05000000000000000000" pitchFamily="2" charset="2"/>
              <a:buChar char="ü"/>
              <a:tabLst>
                <a:tab pos="609585" algn="l"/>
              </a:tabLst>
            </a:pPr>
            <a:r>
              <a:rPr lang="uk-UA" sz="3200" dirty="0">
                <a:solidFill>
                  <a:srgbClr val="333333"/>
                </a:solidFill>
                <a:latin typeface="Calibri" panose="020F0502020204030204" pitchFamily="34" charset="0"/>
                <a:ea typeface="Times New Roman" panose="02020603050405020304" pitchFamily="18" charset="0"/>
                <a:cs typeface="Calibri" panose="020F0502020204030204" pitchFamily="34" charset="0"/>
              </a:rPr>
              <a:t>місцеві ради,</a:t>
            </a:r>
          </a:p>
          <a:p>
            <a:pPr marL="380990" indent="-380990">
              <a:buFont typeface="Wingdings" panose="05000000000000000000" pitchFamily="2" charset="2"/>
              <a:buChar char="ü"/>
              <a:tabLst>
                <a:tab pos="609585" algn="l"/>
              </a:tabLst>
            </a:pPr>
            <a:r>
              <a:rPr lang="uk-UA" sz="3200" dirty="0">
                <a:solidFill>
                  <a:srgbClr val="333333"/>
                </a:solidFill>
                <a:latin typeface="Calibri" panose="020F0502020204030204" pitchFamily="34" charset="0"/>
                <a:ea typeface="Times New Roman" panose="02020603050405020304" pitchFamily="18" charset="0"/>
                <a:cs typeface="Calibri" panose="020F0502020204030204" pitchFamily="34" charset="0"/>
              </a:rPr>
              <a:t>ВА </a:t>
            </a:r>
          </a:p>
          <a:p>
            <a:pPr marL="0" lvl="1">
              <a:buFont typeface="Wingdings" panose="05000000000000000000" pitchFamily="2" charset="2"/>
              <a:buChar char="ü"/>
              <a:tabLst>
                <a:tab pos="609585" algn="l"/>
              </a:tabLst>
            </a:pPr>
            <a:r>
              <a:rPr lang="uk-UA" sz="3200" dirty="0">
                <a:solidFill>
                  <a:srgbClr val="333333"/>
                </a:solidFill>
                <a:latin typeface="Calibri" panose="020F0502020204030204" pitchFamily="34" charset="0"/>
                <a:ea typeface="Times New Roman" panose="02020603050405020304" pitchFamily="18" charset="0"/>
                <a:cs typeface="Calibri" panose="020F0502020204030204" pitchFamily="34" charset="0"/>
              </a:rPr>
              <a:t>місцеві державні адміністрації, </a:t>
            </a:r>
          </a:p>
          <a:p>
            <a:pPr marL="0" lvl="2">
              <a:buFont typeface="Wingdings" panose="05000000000000000000" pitchFamily="2" charset="2"/>
              <a:buChar char="ü"/>
              <a:tabLst>
                <a:tab pos="609585" algn="l"/>
              </a:tabLst>
            </a:pPr>
            <a:r>
              <a:rPr lang="uk-UA" sz="3200" dirty="0">
                <a:solidFill>
                  <a:srgbClr val="333333"/>
                </a:solidFill>
                <a:latin typeface="Calibri" panose="020F0502020204030204" pitchFamily="34" charset="0"/>
                <a:ea typeface="Times New Roman" panose="02020603050405020304" pitchFamily="18" charset="0"/>
                <a:cs typeface="Calibri" panose="020F0502020204030204" pitchFamily="34" charset="0"/>
              </a:rPr>
              <a:t>ВЦА  </a:t>
            </a:r>
          </a:p>
          <a:p>
            <a:pPr>
              <a:tabLst>
                <a:tab pos="609585" algn="l"/>
              </a:tabLst>
            </a:pPr>
            <a:r>
              <a:rPr lang="uk-UA" sz="3200" b="1" dirty="0">
                <a:solidFill>
                  <a:srgbClr val="333333"/>
                </a:solidFill>
                <a:latin typeface="Calibri" panose="020F0502020204030204" pitchFamily="34" charset="0"/>
                <a:ea typeface="Times New Roman" panose="02020603050405020304" pitchFamily="18" charset="0"/>
                <a:cs typeface="Calibri" panose="020F0502020204030204" pitchFamily="34" charset="0"/>
              </a:rPr>
              <a:t>    </a:t>
            </a:r>
          </a:p>
        </p:txBody>
      </p:sp>
      <p:sp>
        <p:nvSpPr>
          <p:cNvPr id="12" name="Прямоугольник 11"/>
          <p:cNvSpPr/>
          <p:nvPr/>
        </p:nvSpPr>
        <p:spPr>
          <a:xfrm>
            <a:off x="353506" y="1455729"/>
            <a:ext cx="4185835" cy="3108543"/>
          </a:xfrm>
          <a:prstGeom prst="rect">
            <a:avLst/>
          </a:prstGeom>
          <a:solidFill>
            <a:schemeClr val="accent3">
              <a:lumMod val="20000"/>
              <a:lumOff val="80000"/>
            </a:schemeClr>
          </a:solidFill>
        </p:spPr>
        <p:txBody>
          <a:bodyPr wrap="square">
            <a:spAutoFit/>
          </a:bodyPr>
          <a:lstStyle/>
          <a:p>
            <a:r>
              <a:rPr lang="uk-UA" sz="2800" b="1" dirty="0">
                <a:solidFill>
                  <a:schemeClr val="accent5">
                    <a:lumMod val="75000"/>
                  </a:schemeClr>
                </a:solidFill>
              </a:rPr>
              <a:t>Хто  тепер приймає рішення про:</a:t>
            </a:r>
          </a:p>
          <a:p>
            <a:pPr marL="457200" indent="-457200">
              <a:buFont typeface="Wingdings" panose="05000000000000000000" pitchFamily="2" charset="2"/>
              <a:buChar char="ü"/>
            </a:pPr>
            <a:r>
              <a:rPr lang="uk-UA" sz="2800" b="1" dirty="0">
                <a:solidFill>
                  <a:schemeClr val="accent5">
                    <a:lumMod val="75000"/>
                  </a:schemeClr>
                </a:solidFill>
              </a:rPr>
              <a:t> прийняття</a:t>
            </a:r>
          </a:p>
          <a:p>
            <a:pPr marL="457200" indent="-457200">
              <a:buFont typeface="Wingdings" panose="05000000000000000000" pitchFamily="2" charset="2"/>
              <a:buChar char="ü"/>
            </a:pPr>
            <a:r>
              <a:rPr lang="uk-UA" sz="2800" b="1" dirty="0">
                <a:solidFill>
                  <a:schemeClr val="accent5">
                    <a:lumMod val="75000"/>
                  </a:schemeClr>
                </a:solidFill>
              </a:rPr>
              <a:t>  внесення змін до місцевого бюджету</a:t>
            </a:r>
          </a:p>
          <a:p>
            <a:pPr marL="457200" indent="-457200">
              <a:buFont typeface="Wingdings" panose="05000000000000000000" pitchFamily="2" charset="2"/>
              <a:buChar char="ü"/>
            </a:pPr>
            <a:endParaRPr lang="uk-UA" sz="2800" b="1" dirty="0">
              <a:solidFill>
                <a:schemeClr val="accent5">
                  <a:lumMod val="50000"/>
                </a:schemeClr>
              </a:solidFill>
              <a:latin typeface="Times New Roman" panose="02020603050405020304" pitchFamily="18" charset="0"/>
              <a:ea typeface="Times New Roman" panose="02020603050405020304" pitchFamily="18" charset="0"/>
            </a:endParaRPr>
          </a:p>
          <a:p>
            <a:pPr marL="457200" indent="-457200">
              <a:buFont typeface="Wingdings" panose="05000000000000000000" pitchFamily="2" charset="2"/>
              <a:buChar char="ü"/>
            </a:pPr>
            <a:endParaRPr lang="ru-RU" sz="2800" b="1" dirty="0">
              <a:solidFill>
                <a:schemeClr val="accent5">
                  <a:lumMod val="50000"/>
                </a:schemeClr>
              </a:solidFill>
              <a:latin typeface="Times New Roman" panose="02020603050405020304" pitchFamily="18" charset="0"/>
              <a:ea typeface="Times New Roman" panose="02020603050405020304" pitchFamily="18" charset="0"/>
            </a:endParaRPr>
          </a:p>
        </p:txBody>
      </p:sp>
      <p:pic>
        <p:nvPicPr>
          <p:cNvPr id="9" name="Рисунок 8"/>
          <p:cNvPicPr>
            <a:picLocks noChangeAspect="1"/>
          </p:cNvPicPr>
          <p:nvPr/>
        </p:nvPicPr>
        <p:blipFill>
          <a:blip r:embed="rId3">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739882" y="3735141"/>
            <a:ext cx="2195867" cy="1979424"/>
          </a:xfrm>
          <a:prstGeom prst="rect">
            <a:avLst/>
          </a:prstGeom>
        </p:spPr>
      </p:pic>
      <p:sp>
        <p:nvSpPr>
          <p:cNvPr id="3" name="Прямоугольник 2"/>
          <p:cNvSpPr/>
          <p:nvPr/>
        </p:nvSpPr>
        <p:spPr>
          <a:xfrm>
            <a:off x="4773349" y="5529633"/>
            <a:ext cx="7195560" cy="523220"/>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a:tabLst>
                <a:tab pos="609585" algn="l"/>
              </a:tabLst>
            </a:pPr>
            <a:r>
              <a:rPr lang="uk-UA" sz="2800" b="1" dirty="0">
                <a:solidFill>
                  <a:srgbClr val="333333"/>
                </a:solidFill>
                <a:latin typeface="Calibri" panose="020F0502020204030204" pitchFamily="34" charset="0"/>
                <a:ea typeface="Times New Roman" panose="02020603050405020304" pitchFamily="18" charset="0"/>
                <a:cs typeface="Calibri" panose="020F0502020204030204" pitchFamily="34" charset="0"/>
              </a:rPr>
              <a:t>    за поданням місцевих фінансових органів </a:t>
            </a:r>
          </a:p>
        </p:txBody>
      </p:sp>
      <p:pic>
        <p:nvPicPr>
          <p:cNvPr id="11" name="Рисунок 10"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5" cstate="print">
            <a:duotone>
              <a:prstClr val="black"/>
              <a:schemeClr val="tx2">
                <a:tint val="45000"/>
                <a:satMod val="400000"/>
              </a:schemeClr>
            </a:duotone>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tretch>
            <a:fillRect/>
          </a:stretch>
        </p:blipFill>
        <p:spPr>
          <a:xfrm>
            <a:off x="3472049" y="4724853"/>
            <a:ext cx="1567965" cy="1151999"/>
          </a:xfrm>
          <a:prstGeom prst="rect">
            <a:avLst/>
          </a:prstGeom>
          <a:solidFill>
            <a:schemeClr val="bg1"/>
          </a:solidFill>
        </p:spPr>
      </p:pic>
      <p:sp>
        <p:nvSpPr>
          <p:cNvPr id="10" name="Стрелка вправо 9"/>
          <p:cNvSpPr/>
          <p:nvPr/>
        </p:nvSpPr>
        <p:spPr>
          <a:xfrm>
            <a:off x="4002642" y="3136728"/>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13" name="Picture 36">
            <a:extLst>
              <a:ext uri="{FF2B5EF4-FFF2-40B4-BE49-F238E27FC236}">
                <a16:creationId xmlns:a16="http://schemas.microsoft.com/office/drawing/2014/main" id="{61DCD8D1-7763-2096-9859-042C527A66E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4"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21690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6403" y="3716197"/>
            <a:ext cx="2118221" cy="523220"/>
          </a:xfrm>
          <a:prstGeom prst="rect">
            <a:avLst/>
          </a:prstGeom>
          <a:solidFill>
            <a:schemeClr val="bg2">
              <a:lumMod val="90000"/>
            </a:schemeClr>
          </a:solidFill>
        </p:spPr>
        <p:txBody>
          <a:bodyPr wrap="square" lIns="91440" tIns="45720" rIns="91440" bIns="45720">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sp>
        <p:nvSpPr>
          <p:cNvPr id="9" name="Прямоугольник 8"/>
          <p:cNvSpPr/>
          <p:nvPr/>
        </p:nvSpPr>
        <p:spPr>
          <a:xfrm>
            <a:off x="2501906" y="1910288"/>
            <a:ext cx="9173023" cy="156966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lvl="0"/>
            <a:r>
              <a:rPr lang="uk-UA" sz="3200" b="1" dirty="0"/>
              <a:t>Внесення змін </a:t>
            </a:r>
            <a:r>
              <a:rPr lang="uk-UA" sz="3200" dirty="0"/>
              <a:t>до місцевих бюджетів та </a:t>
            </a:r>
            <a:r>
              <a:rPr lang="uk-UA" sz="3200" b="1" dirty="0"/>
              <a:t>затвердження рішень </a:t>
            </a:r>
            <a:r>
              <a:rPr lang="uk-UA" sz="3200" dirty="0"/>
              <a:t>щодо місцевих бюджетів є повноваженнями :</a:t>
            </a:r>
          </a:p>
        </p:txBody>
      </p:sp>
      <p:pic>
        <p:nvPicPr>
          <p:cNvPr id="8" name="Рисунок 7" descr="Зображення, що містить знак, вулиця, зупинка, малювання&#10;&#10;Автоматично згенерований опис">
            <a:extLst>
              <a:ext uri="{FF2B5EF4-FFF2-40B4-BE49-F238E27FC236}">
                <a16:creationId xmlns:a16="http://schemas.microsoft.com/office/drawing/2014/main" id="{B2B38074-412E-4177-9915-E9D88A7F7A88}"/>
              </a:ext>
            </a:extLst>
          </p:cNvPr>
          <p:cNvPicPr>
            <a:picLocks noChangeAspect="1"/>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57704" y="2117261"/>
            <a:ext cx="1755621" cy="1289872"/>
          </a:xfrm>
          <a:prstGeom prst="rect">
            <a:avLst/>
          </a:prstGeom>
          <a:solidFill>
            <a:schemeClr val="bg1"/>
          </a:solidFill>
        </p:spPr>
      </p:pic>
      <p:sp>
        <p:nvSpPr>
          <p:cNvPr id="2" name="Прямоугольник 1"/>
          <p:cNvSpPr/>
          <p:nvPr/>
        </p:nvSpPr>
        <p:spPr>
          <a:xfrm>
            <a:off x="2648793" y="3843649"/>
            <a:ext cx="8487293" cy="206210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Wingdings" panose="05000000000000000000" pitchFamily="2" charset="2"/>
              <a:buChar char="ü"/>
            </a:pPr>
            <a:endParaRPr lang="uk-UA" sz="3200" b="1" dirty="0">
              <a:ea typeface="Times New Roman" panose="02020603050405020304" pitchFamily="18" charset="0"/>
              <a:cs typeface="Calibri" panose="020F0502020204030204" pitchFamily="34" charset="0"/>
            </a:endParaRPr>
          </a:p>
          <a:p>
            <a:pPr marL="285750" indent="-285750">
              <a:buFont typeface="Wingdings" panose="05000000000000000000" pitchFamily="2" charset="2"/>
              <a:buChar char="ü"/>
            </a:pPr>
            <a:r>
              <a:rPr lang="uk-UA" sz="3200" b="1" dirty="0">
                <a:ea typeface="Times New Roman" panose="02020603050405020304" pitchFamily="18" charset="0"/>
                <a:cs typeface="Calibri" panose="020F0502020204030204" pitchFamily="34" charset="0"/>
              </a:rPr>
              <a:t>Сільських, селищних, міських рад </a:t>
            </a:r>
          </a:p>
          <a:p>
            <a:pPr marL="285750" indent="-285750">
              <a:buFont typeface="Wingdings" panose="05000000000000000000" pitchFamily="2" charset="2"/>
              <a:buChar char="ü"/>
            </a:pPr>
            <a:r>
              <a:rPr lang="uk-UA" sz="3200" b="1" dirty="0"/>
              <a:t>військових адміністрацій </a:t>
            </a:r>
            <a:r>
              <a:rPr lang="uk-UA" sz="3200" dirty="0"/>
              <a:t>у разі їх створення  </a:t>
            </a:r>
          </a:p>
          <a:p>
            <a:pPr marL="276225"/>
            <a:r>
              <a:rPr lang="uk-UA" sz="3200" dirty="0"/>
              <a:t> </a:t>
            </a:r>
            <a:endParaRPr lang="ru-RU" sz="3200" i="1" dirty="0">
              <a:cs typeface="Calibri" panose="020F0502020204030204" pitchFamily="34" charset="0"/>
            </a:endParaRPr>
          </a:p>
        </p:txBody>
      </p:sp>
      <p:pic>
        <p:nvPicPr>
          <p:cNvPr id="6"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7" name="Picture 36">
            <a:extLst>
              <a:ext uri="{FF2B5EF4-FFF2-40B4-BE49-F238E27FC236}">
                <a16:creationId xmlns:a16="http://schemas.microsoft.com/office/drawing/2014/main" id="{61DCD8D1-7763-2096-9859-042C527A66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10"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338986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1101" y="1621975"/>
            <a:ext cx="4175687" cy="353943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wrap="square">
            <a:spAutoFit/>
          </a:bodyPr>
          <a:lstStyle/>
          <a:p>
            <a:r>
              <a:rPr lang="uk-UA" sz="2800" b="1" dirty="0">
                <a:solidFill>
                  <a:schemeClr val="tx1"/>
                </a:solidFill>
              </a:rPr>
              <a:t>Сільський, селищний, міський голова </a:t>
            </a:r>
            <a:r>
              <a:rPr lang="uk-UA" sz="2400" dirty="0">
                <a:solidFill>
                  <a:schemeClr val="tx1"/>
                </a:solidFill>
              </a:rPr>
              <a:t>територіальної громади, на території якої </a:t>
            </a:r>
            <a:r>
              <a:rPr lang="uk-UA" sz="2400" b="1" dirty="0">
                <a:solidFill>
                  <a:schemeClr val="tx1"/>
                </a:solidFill>
              </a:rPr>
              <a:t>не ведуться бойові дії та не прийнято рішення про утворення військової адміністрації </a:t>
            </a:r>
            <a:r>
              <a:rPr lang="uk-UA" sz="2400" dirty="0">
                <a:solidFill>
                  <a:schemeClr val="tx1"/>
                </a:solidFill>
              </a:rPr>
              <a:t>населеного пункту (населених пунктів) </a:t>
            </a:r>
            <a:endParaRPr lang="ru-RU" sz="2400" b="1" dirty="0">
              <a:solidFill>
                <a:schemeClr val="tx1"/>
              </a:solidFill>
            </a:endParaRPr>
          </a:p>
        </p:txBody>
      </p:sp>
      <p:sp>
        <p:nvSpPr>
          <p:cNvPr id="5" name="Прямоугольник 4"/>
          <p:cNvSpPr/>
          <p:nvPr/>
        </p:nvSpPr>
        <p:spPr>
          <a:xfrm>
            <a:off x="5089585" y="2802333"/>
            <a:ext cx="6872502" cy="3539430"/>
          </a:xfrm>
          <a:prstGeom prst="rect">
            <a:avLst/>
          </a:prstGeom>
        </p:spPr>
        <p:txBody>
          <a:bodyPr wrap="square">
            <a:spAutoFit/>
          </a:bodyPr>
          <a:lstStyle/>
          <a:p>
            <a:r>
              <a:rPr lang="uk-UA" sz="2800" dirty="0"/>
              <a:t>у період воєнного стану виключно для здійснення заходів правового режиму воєнного стану </a:t>
            </a:r>
            <a:r>
              <a:rPr lang="uk-UA" sz="2800" dirty="0">
                <a:solidFill>
                  <a:schemeClr val="accent5">
                    <a:lumMod val="75000"/>
                  </a:schemeClr>
                </a:solidFill>
              </a:rPr>
              <a:t>може прийняти рішення </a:t>
            </a:r>
            <a:r>
              <a:rPr lang="uk-UA" sz="2800" dirty="0"/>
              <a:t>щодо </a:t>
            </a:r>
            <a:r>
              <a:rPr lang="uk-UA" sz="2800" b="1" dirty="0"/>
              <a:t>передачі коштів із відповідного місцевого бюджету на потреби Збройних Сил </a:t>
            </a:r>
            <a:r>
              <a:rPr lang="uk-UA" sz="2800" dirty="0"/>
              <a:t>та/або для забезпечення заходів правового режиму воєнного стану.</a:t>
            </a:r>
            <a:endParaRPr lang="ru-RU" sz="2800" dirty="0"/>
          </a:p>
          <a:p>
            <a:endParaRPr lang="ru-RU" sz="2800" dirty="0"/>
          </a:p>
        </p:txBody>
      </p:sp>
      <p:sp>
        <p:nvSpPr>
          <p:cNvPr id="3" name="Прямоугольник 2"/>
          <p:cNvSpPr/>
          <p:nvPr/>
        </p:nvSpPr>
        <p:spPr>
          <a:xfrm>
            <a:off x="551096" y="5764615"/>
            <a:ext cx="2063065" cy="523220"/>
          </a:xfrm>
          <a:prstGeom prst="rect">
            <a:avLst/>
          </a:prstGeom>
          <a:solidFill>
            <a:schemeClr val="bg2"/>
          </a:solidFill>
        </p:spPr>
        <p:txBody>
          <a:bodyPr wrap="none">
            <a:spAutoFit/>
          </a:bodyPr>
          <a:lstStyle/>
          <a:p>
            <a:pPr algn="just"/>
            <a:r>
              <a:rPr lang="uk-UA" sz="2800" b="1" dirty="0">
                <a:latin typeface="Calibri" panose="020F0502020204030204" pitchFamily="34" charset="0"/>
                <a:ea typeface="Times New Roman" panose="02020603050405020304" pitchFamily="18" charset="0"/>
                <a:cs typeface="Calibri" panose="020F0502020204030204" pitchFamily="34" charset="0"/>
              </a:rPr>
              <a:t>Пост. № 252</a:t>
            </a:r>
            <a:endParaRPr lang="ru-RU" sz="2800" b="1" dirty="0">
              <a:latin typeface="Calibri" panose="020F0502020204030204" pitchFamily="34" charset="0"/>
              <a:cs typeface="Calibri" panose="020F0502020204030204" pitchFamily="34" charset="0"/>
            </a:endParaRPr>
          </a:p>
        </p:txBody>
      </p:sp>
      <p:sp>
        <p:nvSpPr>
          <p:cNvPr id="6" name="Стрелка вправо 5"/>
          <p:cNvSpPr/>
          <p:nvPr/>
        </p:nvSpPr>
        <p:spPr>
          <a:xfrm>
            <a:off x="3296771" y="4735922"/>
            <a:ext cx="1541415" cy="1454177"/>
          </a:xfrm>
          <a:prstGeom prst="rightArrow">
            <a:avLst>
              <a:gd name="adj1" fmla="val 50000"/>
              <a:gd name="adj2" fmla="val 48793"/>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ru-RU" sz="1615"/>
          </a:p>
        </p:txBody>
      </p:sp>
      <p:pic>
        <p:nvPicPr>
          <p:cNvPr id="7"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1277"/>
            <a:ext cx="3708810" cy="1435310"/>
          </a:xfrm>
          <a:prstGeom prst="rect">
            <a:avLst/>
          </a:prstGeom>
        </p:spPr>
      </p:pic>
      <p:pic>
        <p:nvPicPr>
          <p:cNvPr id="8" name="Picture 36">
            <a:extLst>
              <a:ext uri="{FF2B5EF4-FFF2-40B4-BE49-F238E27FC236}">
                <a16:creationId xmlns:a16="http://schemas.microsoft.com/office/drawing/2014/main" id="{61DCD8D1-7763-2096-9859-042C527A66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05403" y="0"/>
            <a:ext cx="3174277" cy="1587809"/>
          </a:xfrm>
          <a:prstGeom prst="rect">
            <a:avLst/>
          </a:prstGeom>
        </p:spPr>
      </p:pic>
      <p:pic>
        <p:nvPicPr>
          <p:cNvPr id="9"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76273" y="0"/>
            <a:ext cx="3315728" cy="1657864"/>
          </a:xfrm>
          <a:prstGeom prst="rect">
            <a:avLst/>
          </a:prstGeom>
        </p:spPr>
      </p:pic>
    </p:spTree>
    <p:extLst>
      <p:ext uri="{BB962C8B-B14F-4D97-AF65-F5344CB8AC3E}">
        <p14:creationId xmlns:p14="http://schemas.microsoft.com/office/powerpoint/2010/main" val="168450874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spAutoFit/>
      </a:bodyPr>
      <a:lstStyle>
        <a:defPPr>
          <a:defRPr sz="3000" dirty="0"/>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19295</TotalTime>
  <Words>3161</Words>
  <Application>Microsoft Office PowerPoint</Application>
  <PresentationFormat>Widescreen</PresentationFormat>
  <Paragraphs>293</Paragraphs>
  <Slides>40</Slides>
  <Notes>36</Notes>
  <HiddenSlides>11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Calibri Light</vt:lpstr>
      <vt:lpstr>Times New Roman</vt:lpstr>
      <vt:lpstr>Wingdings</vt:lpstr>
      <vt:lpstr>Тема Office</vt:lpstr>
      <vt:lpstr> </vt:lpstr>
      <vt:lpstr>         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(Global Communities) та фінансується Агентством США з міжнародного розвитку (USAID).   </vt:lpstr>
      <vt:lpstr>Що змінилося у підходах до формування та виконання місцевих бюджетів у період воєнного стану</vt:lpstr>
      <vt:lpstr>У чому полягають зміни до постанови  КМУ № 252</vt:lpstr>
      <vt:lpstr>PowerPoint Presentation</vt:lpstr>
      <vt:lpstr>PowerPoint Presentation</vt:lpstr>
      <vt:lpstr>PowerPoint Presentation</vt:lpstr>
      <vt:lpstr>PowerPoint Presentation</vt:lpstr>
      <vt:lpstr>PowerPoint Presentation</vt:lpstr>
      <vt:lpstr>Закон № 2259  від 12 травня 2022 р.  «Про внесення змін до деяких законів України щодо функціонування державної служби та місцевого самоврядування у період дії воєнного стану» Набув чинності  20 травня 2022р.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ЗУ «Про правовий режим воєнного стану» </vt:lpstr>
      <vt:lpstr>ЗУ «Про правовий режим воєнного стану»   част. 3.ст.10</vt:lpstr>
      <vt:lpstr>ЗУ «Про правовий режим воєнного стану»   част. 3.ст.10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Дякую за увагу!  Тетяна Овчаренко, консультантка Програми DOBRE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Olga Shubina</dc:creator>
  <cp:lastModifiedBy>Olga Shubina</cp:lastModifiedBy>
  <cp:revision>1407</cp:revision>
  <dcterms:created xsi:type="dcterms:W3CDTF">2019-07-02T12:00:46Z</dcterms:created>
  <dcterms:modified xsi:type="dcterms:W3CDTF">2022-12-14T08:28:05Z</dcterms:modified>
</cp:coreProperties>
</file>