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notesMasterIdLst>
    <p:notesMasterId r:id="rId31"/>
  </p:notesMasterIdLst>
  <p:sldIdLst>
    <p:sldId id="275" r:id="rId6"/>
    <p:sldId id="285" r:id="rId7"/>
    <p:sldId id="326" r:id="rId8"/>
    <p:sldId id="335" r:id="rId9"/>
    <p:sldId id="336" r:id="rId10"/>
    <p:sldId id="322" r:id="rId11"/>
    <p:sldId id="323" r:id="rId12"/>
    <p:sldId id="337" r:id="rId13"/>
    <p:sldId id="338" r:id="rId14"/>
    <p:sldId id="339" r:id="rId15"/>
    <p:sldId id="346" r:id="rId16"/>
    <p:sldId id="340" r:id="rId17"/>
    <p:sldId id="341" r:id="rId18"/>
    <p:sldId id="345" r:id="rId19"/>
    <p:sldId id="342" r:id="rId20"/>
    <p:sldId id="343" r:id="rId21"/>
    <p:sldId id="344" r:id="rId22"/>
    <p:sldId id="347" r:id="rId23"/>
    <p:sldId id="348" r:id="rId24"/>
    <p:sldId id="349" r:id="rId25"/>
    <p:sldId id="350" r:id="rId26"/>
    <p:sldId id="351" r:id="rId27"/>
    <p:sldId id="352" r:id="rId28"/>
    <p:sldId id="353" r:id="rId29"/>
    <p:sldId id="306"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691" y="58"/>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4621978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5BDE7-3FB4-4BD2-803E-51C7E84574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84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Изображение"/>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Текст заголовка"/>
          <p:cNvSpPr txBox="1">
            <a:spLocks noGrp="1"/>
          </p:cNvSpPr>
          <p:nvPr>
            <p:ph type="title"/>
          </p:nvPr>
        </p:nvSpPr>
        <p:spPr>
          <a:xfrm>
            <a:off x="635000" y="9512300"/>
            <a:ext cx="23114000" cy="2006600"/>
          </a:xfrm>
          <a:prstGeom prst="rect">
            <a:avLst/>
          </a:prstGeom>
        </p:spPr>
        <p:txBody>
          <a:bodyPr anchor="b"/>
          <a:lstStyle/>
          <a:p>
            <a:r>
              <a:t>Текст заголовка</a:t>
            </a:r>
          </a:p>
        </p:txBody>
      </p:sp>
      <p:sp>
        <p:nvSpPr>
          <p:cNvPr id="22" name="Уровень текста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1D1A8-38EA-4F3B-B480-932D65B38A0A}"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51247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44D1D1A8-38EA-4F3B-B480-932D65B38A0A}"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388502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44D1D1A8-38EA-4F3B-B480-932D65B38A0A}"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673567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1D1A8-38EA-4F3B-B480-932D65B38A0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6609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1D1A8-38EA-4F3B-B480-932D65B38A0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401333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532" imgH="530" progId="TCLayout.ActiveDocument.1">
                  <p:embed/>
                </p:oleObj>
              </mc:Choice>
              <mc:Fallback>
                <p:oleObj name="think-cell Slide"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317500" cy="31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uk-UA" sz="5600" b="0" i="0" baseline="0" dirty="0">
              <a:latin typeface="Arial" panose="020B0604020202020204" pitchFamily="34" charset="0"/>
              <a:ea typeface="+mj-ea"/>
              <a:cs typeface="+mj-cs"/>
              <a:sym typeface="Arial" panose="020B06040202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09572" y="3617640"/>
            <a:ext cx="15169812" cy="7736160"/>
          </a:xfrm>
          <a:prstGeom prst="rect">
            <a:avLst/>
          </a:prstGeom>
        </p:spPr>
        <p:txBody>
          <a:bodyPr>
            <a:noAutofit/>
          </a:bodyPr>
          <a:lstStyle>
            <a:lvl1pPr>
              <a:spcBef>
                <a:spcPts val="3600"/>
              </a:spcBef>
              <a:defRPr sz="3200">
                <a:solidFill>
                  <a:schemeClr val="tx1"/>
                </a:solidFill>
              </a:defRPr>
            </a:lvl1pPr>
            <a:lvl2pPr>
              <a:defRPr sz="3200">
                <a:solidFill>
                  <a:schemeClr val="tx1"/>
                </a:solidFill>
              </a:defRPr>
            </a:lvl2pPr>
            <a:lvl3pPr>
              <a:defRPr sz="2800">
                <a:solidFill>
                  <a:schemeClr val="tx1"/>
                </a:solidFill>
              </a:defRPr>
            </a:lvl3pPr>
            <a:lvl4pPr>
              <a:defRPr>
                <a:solidFill>
                  <a:schemeClr val="bg2"/>
                </a:solidFill>
              </a:defRPr>
            </a:lvl4pPr>
            <a:lvl5pPr>
              <a:defRPr>
                <a:solidFill>
                  <a:schemeClr val="bg2"/>
                </a:solidFill>
              </a:defRPr>
            </a:lvl5pPr>
          </a:lstStyle>
          <a:p>
            <a:pPr lvl="0"/>
            <a:r>
              <a:rPr lang="uk-UA"/>
              <a:t>Your text here</a:t>
            </a:r>
          </a:p>
          <a:p>
            <a:pPr lvl="1"/>
            <a:r>
              <a:rPr lang="uk-UA"/>
              <a:t>Text level 1</a:t>
            </a:r>
          </a:p>
          <a:p>
            <a:pPr lvl="2"/>
            <a:r>
              <a:rPr lang="uk-UA"/>
              <a:t>Text level 2</a:t>
            </a:r>
            <a:endParaRPr lang="uk-UA" dirty="0"/>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809573" y="2715357"/>
            <a:ext cx="4177920" cy="600164"/>
          </a:xfrm>
          <a:prstGeom prst="rect">
            <a:avLst/>
          </a:prstGeom>
          <a:noFill/>
        </p:spPr>
        <p:txBody>
          <a:bodyPr wrap="none" lIns="72000" rIns="72000" bIns="0">
            <a:spAutoFit/>
          </a:bodyPr>
          <a:lstStyle>
            <a:lvl1pPr marL="0" indent="0">
              <a:buNone/>
              <a:defRPr sz="4000">
                <a:solidFill>
                  <a:schemeClr val="tx2"/>
                </a:solidFill>
              </a:defRPr>
            </a:lvl1pPr>
          </a:lstStyle>
          <a:p>
            <a:pPr lvl="0"/>
            <a:r>
              <a:rPr lang="uk-UA"/>
              <a:t>Subtitle of the slide</a:t>
            </a:r>
            <a:endParaRPr lang="uk-UA"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809573" y="11946220"/>
            <a:ext cx="22926834" cy="313932"/>
          </a:xfrm>
          <a:prstGeom prst="rect">
            <a:avLst/>
          </a:prstGeom>
        </p:spPr>
        <p:txBody>
          <a:bodyPr wrap="square" lIns="72000" anchor="b">
            <a:spAutoFit/>
          </a:bodyPr>
          <a:lstStyle>
            <a:lvl1pPr marL="0" indent="0">
              <a:buNone/>
              <a:defRPr sz="1600" b="0" i="1">
                <a:solidFill>
                  <a:schemeClr val="bg1">
                    <a:lumMod val="50000"/>
                  </a:schemeClr>
                </a:solidFill>
              </a:defRPr>
            </a:lvl1pPr>
            <a:lvl2pPr marL="266700" indent="0">
              <a:buNone/>
              <a:defRPr/>
            </a:lvl2pPr>
            <a:lvl3pPr marL="1085850" indent="0">
              <a:buNone/>
              <a:defRPr/>
            </a:lvl3pPr>
            <a:lvl4pPr marL="1517650" indent="0">
              <a:buNone/>
              <a:defRPr/>
            </a:lvl4pPr>
            <a:lvl5pPr marL="2066926" indent="0">
              <a:buNone/>
              <a:defRPr/>
            </a:lvl5pPr>
          </a:lstStyle>
          <a:p>
            <a:pPr lvl="0"/>
            <a:r>
              <a:rPr lang="uk-UA"/>
              <a:t>Sources:</a:t>
            </a:r>
            <a:endParaRPr lang="uk-UA" dirty="0"/>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765865" y="12438469"/>
            <a:ext cx="720074" cy="730250"/>
          </a:xfrm>
          <a:prstGeom prst="rect">
            <a:avLst/>
          </a:prstGeom>
        </p:spPr>
        <p:txBody>
          <a:bodyPr/>
          <a:lstStyle/>
          <a:p>
            <a:fld id="{D61AABEC-672F-4B68-B914-690DA978312C}" type="slidenum">
              <a:rPr lang="uk-UA" smtClean="0"/>
              <a:pPr/>
              <a:t>‹#›</a:t>
            </a:fld>
            <a:r>
              <a:rPr lang="uk-UA"/>
              <a:t> ‒ </a:t>
            </a:r>
            <a:endParaRPr lang="uk-UA"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uk-UA"/>
              <a:t>TITLE OF THE SLIDE</a:t>
            </a:r>
            <a:endParaRPr lang="uk-UA" dirty="0"/>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24384000" cy="13716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6000" dirty="0">
              <a:solidFill>
                <a:schemeClr val="tx1"/>
              </a:solidFill>
            </a:endParaRPr>
          </a:p>
        </p:txBody>
      </p:sp>
    </p:spTree>
    <p:extLst>
      <p:ext uri="{BB962C8B-B14F-4D97-AF65-F5344CB8AC3E}">
        <p14:creationId xmlns:p14="http://schemas.microsoft.com/office/powerpoint/2010/main" val="407961197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3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 по центру">
    <p:spTree>
      <p:nvGrpSpPr>
        <p:cNvPr id="1" name=""/>
        <p:cNvGrpSpPr/>
        <p:nvPr/>
      </p:nvGrpSpPr>
      <p:grpSpPr>
        <a:xfrm>
          <a:off x="0" y="0"/>
          <a:ext cx="0" cy="0"/>
          <a:chOff x="0" y="0"/>
          <a:chExt cx="0" cy="0"/>
        </a:xfrm>
      </p:grpSpPr>
      <p:sp>
        <p:nvSpPr>
          <p:cNvPr id="30" name="Текст заголовка"/>
          <p:cNvSpPr txBox="1">
            <a:spLocks noGrp="1"/>
          </p:cNvSpPr>
          <p:nvPr>
            <p:ph type="title"/>
          </p:nvPr>
        </p:nvSpPr>
        <p:spPr>
          <a:xfrm>
            <a:off x="1778000" y="4533900"/>
            <a:ext cx="20828000" cy="4648200"/>
          </a:xfrm>
          <a:prstGeom prst="rect">
            <a:avLst/>
          </a:prstGeom>
        </p:spPr>
        <p:txBody>
          <a:bodyPr/>
          <a:lstStyle/>
          <a:p>
            <a:r>
              <a:t>Текст заголовка</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сверху">
    <p:spTree>
      <p:nvGrpSpPr>
        <p:cNvPr id="1" name=""/>
        <p:cNvGrpSpPr/>
        <p:nvPr/>
      </p:nvGrpSpPr>
      <p:grpSpPr>
        <a:xfrm>
          <a:off x="0" y="0"/>
          <a:ext cx="0" cy="0"/>
          <a:chOff x="0" y="0"/>
          <a:chExt cx="0" cy="0"/>
        </a:xfrm>
      </p:grpSpPr>
      <p:sp>
        <p:nvSpPr>
          <p:cNvPr id="48" name="Текст заголовка"/>
          <p:cNvSpPr txBox="1">
            <a:spLocks noGrp="1"/>
          </p:cNvSpPr>
          <p:nvPr>
            <p:ph type="title"/>
          </p:nvPr>
        </p:nvSpPr>
        <p:spPr>
          <a:prstGeom prst="rect">
            <a:avLst/>
          </a:prstGeom>
        </p:spPr>
        <p:txBody>
          <a:bodyPr/>
          <a:lstStyle/>
          <a:p>
            <a:r>
              <a:t>Текст заголовка</a:t>
            </a:r>
          </a:p>
        </p:txBody>
      </p:sp>
      <p:sp>
        <p:nvSpPr>
          <p:cNvPr id="4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44D1D1A8-38EA-4F3B-B480-932D65B38A0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222956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1D1A8-38EA-4F3B-B480-932D65B38A0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164152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D1D1A8-38EA-4F3B-B480-932D65B38A0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388599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D1D1A8-38EA-4F3B-B480-932D65B38A0A}"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258060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D1D1A8-38EA-4F3B-B480-932D65B38A0A}"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116198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D1D1A8-38EA-4F3B-B480-932D65B38A0A}"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1138069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4D1D1A8-38EA-4F3B-B480-932D65B38A0A}" type="datetimeFigureOut">
              <a:rPr lang="en-US" smtClean="0"/>
              <a:t>12/13/2022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3F6A7E5-3154-4AC8-AAD7-5313954CD7D1}" type="slidenum">
              <a:rPr lang="en-US" smtClean="0"/>
              <a:t>‹#›</a:t>
            </a:fld>
            <a:endParaRPr lang="en-US"/>
          </a:p>
        </p:txBody>
      </p:sp>
    </p:spTree>
    <p:extLst>
      <p:ext uri="{BB962C8B-B14F-4D97-AF65-F5344CB8AC3E}">
        <p14:creationId xmlns:p14="http://schemas.microsoft.com/office/powerpoint/2010/main" val="26860642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77214" y="1353588"/>
            <a:ext cx="14789064" cy="1913916"/>
          </a:xfrm>
        </p:spPr>
        <p:txBody>
          <a:bodyPr/>
          <a:lstStyle/>
          <a:p>
            <a:r>
              <a:rPr lang="uk-UA" dirty="0">
                <a:solidFill>
                  <a:srgbClr val="0070C0"/>
                </a:solidFill>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2475894" y="4992724"/>
            <a:ext cx="20641733" cy="2266487"/>
          </a:xfrm>
        </p:spPr>
        <p:txBody>
          <a:bodyPr>
            <a:noAutofit/>
          </a:bodyPr>
          <a:lstStyle/>
          <a:p>
            <a:r>
              <a:rPr lang="uk-UA" sz="6400" b="1" dirty="0">
                <a:solidFill>
                  <a:srgbClr val="002060"/>
                </a:solidFill>
                <a:latin typeface="Arial" panose="020B0604020202020204" pitchFamily="34" charset="0"/>
                <a:cs typeface="Arial" panose="020B0604020202020204" pitchFamily="34" charset="0"/>
              </a:rPr>
              <a:t>Проведення інвентаризації в період дії </a:t>
            </a:r>
          </a:p>
          <a:p>
            <a:r>
              <a:rPr lang="uk-UA" sz="6400" b="1" dirty="0">
                <a:solidFill>
                  <a:srgbClr val="002060"/>
                </a:solidFill>
                <a:latin typeface="Arial" panose="020B0604020202020204" pitchFamily="34" charset="0"/>
                <a:cs typeface="Arial" panose="020B0604020202020204" pitchFamily="34" charset="0"/>
              </a:rPr>
              <a:t>воєнного стану</a:t>
            </a:r>
            <a:endParaRPr lang="en-US" sz="6400" b="1" dirty="0">
              <a:solidFill>
                <a:srgbClr val="00206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29" y="9814351"/>
            <a:ext cx="4584526" cy="326750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0435" y="11448103"/>
            <a:ext cx="5543566" cy="1309574"/>
          </a:xfrm>
          <a:prstGeom prst="rect">
            <a:avLst/>
          </a:prstGeom>
        </p:spPr>
      </p:pic>
      <p:cxnSp>
        <p:nvCxnSpPr>
          <p:cNvPr id="10" name="Прямая соединительная линия 9"/>
          <p:cNvCxnSpPr/>
          <p:nvPr/>
        </p:nvCxnSpPr>
        <p:spPr>
          <a:xfrm>
            <a:off x="5594959" y="12757676"/>
            <a:ext cx="1878904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899564" y="11249891"/>
            <a:ext cx="9559636" cy="110836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a:solidFill>
                  <a:schemeClr val="accent1">
                    <a:lumMod val="50000"/>
                  </a:schemeClr>
                </a:solidFill>
              </a:rPr>
              <a:t>КИЇВ, 202</a:t>
            </a:r>
            <a:r>
              <a:rPr lang="en-US" dirty="0">
                <a:solidFill>
                  <a:schemeClr val="accent1">
                    <a:lumMod val="50000"/>
                  </a:schemeClr>
                </a:solidFill>
              </a:rPr>
              <a:t>2</a:t>
            </a:r>
          </a:p>
        </p:txBody>
      </p:sp>
      <p:pic>
        <p:nvPicPr>
          <p:cNvPr id="11"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7417619" cy="2870619"/>
          </a:xfrm>
          <a:prstGeom prst="rect">
            <a:avLst/>
          </a:prstGeom>
        </p:spPr>
      </p:pic>
      <p:pic>
        <p:nvPicPr>
          <p:cNvPr id="14" name="Picture 36">
            <a:extLst>
              <a:ext uri="{FF2B5EF4-FFF2-40B4-BE49-F238E27FC236}">
                <a16:creationId xmlns:a16="http://schemas.microsoft.com/office/drawing/2014/main" id="{61DCD8D1-7763-2096-9859-042C527A66E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87429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434874"/>
          </a:xfrm>
        </p:spPr>
        <p:txBody>
          <a:bodyPr anchor="t">
            <a:noAutofit/>
          </a:bodyPr>
          <a:lstStyle/>
          <a:p>
            <a:pPr algn="l"/>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6600" b="0" i="0" dirty="0">
                <a:solidFill>
                  <a:srgbClr val="002060"/>
                </a:solidFill>
                <a:effectLst/>
                <a:latin typeface="Arial" panose="020B0604020202020204" pitchFamily="34" charset="0"/>
                <a:cs typeface="Arial" panose="020B0604020202020204" pitchFamily="34" charset="0"/>
              </a:rPr>
              <a:t>Установи, розташовані в ТГ з Переліку </a:t>
            </a:r>
            <a:r>
              <a:rPr lang="uk-UA" sz="6600" b="1" i="0" dirty="0">
                <a:solidFill>
                  <a:srgbClr val="002060"/>
                </a:solidFill>
                <a:effectLst/>
                <a:latin typeface="Arial" panose="020B0604020202020204" pitchFamily="34" charset="0"/>
                <a:cs typeface="Arial" panose="020B0604020202020204" pitchFamily="34" charset="0"/>
              </a:rPr>
              <a:t>зобов’язані</a:t>
            </a:r>
            <a:r>
              <a:rPr lang="uk-UA" sz="6600" b="0" i="0" dirty="0">
                <a:solidFill>
                  <a:srgbClr val="002060"/>
                </a:solidFill>
                <a:effectLst/>
                <a:latin typeface="Arial" panose="020B0604020202020204" pitchFamily="34" charset="0"/>
                <a:cs typeface="Arial" panose="020B0604020202020204" pitchFamily="34" charset="0"/>
              </a:rPr>
              <a:t>:</a:t>
            </a:r>
            <a:br>
              <a:rPr lang="uk-UA" sz="6600" b="0" i="0" dirty="0">
                <a:solidFill>
                  <a:srgbClr val="002060"/>
                </a:solidFill>
                <a:effectLst/>
                <a:latin typeface="Arial" panose="020B0604020202020204" pitchFamily="34" charset="0"/>
                <a:cs typeface="Arial" panose="020B0604020202020204" pitchFamily="34" charset="0"/>
              </a:rPr>
            </a:br>
            <a:r>
              <a:rPr lang="uk-UA" sz="6600" b="0" i="0" dirty="0">
                <a:solidFill>
                  <a:srgbClr val="002060"/>
                </a:solidFill>
                <a:effectLst/>
                <a:latin typeface="Arial" panose="020B0604020202020204" pitchFamily="34" charset="0"/>
                <a:cs typeface="Arial" panose="020B0604020202020204" pitchFamily="34" charset="0"/>
              </a:rPr>
              <a:t>	  провести інвентаризацію станом на 01 число місяця, наступного за місяцем, у якому зникли перешкоди доступу до активів, первинних документів і регістрів бухгалтерського обліку;</a:t>
            </a:r>
            <a:br>
              <a:rPr lang="uk-UA" sz="6600" b="0" i="0" dirty="0">
                <a:solidFill>
                  <a:srgbClr val="002060"/>
                </a:solidFill>
                <a:effectLst/>
                <a:latin typeface="Arial" panose="020B0604020202020204" pitchFamily="34" charset="0"/>
                <a:cs typeface="Arial" panose="020B0604020202020204" pitchFamily="34" charset="0"/>
              </a:rPr>
            </a:br>
            <a:r>
              <a:rPr lang="uk-UA" sz="6600" b="0" i="0" dirty="0">
                <a:solidFill>
                  <a:srgbClr val="002060"/>
                </a:solidFill>
                <a:effectLst/>
                <a:latin typeface="Arial" panose="020B0604020202020204" pitchFamily="34" charset="0"/>
                <a:cs typeface="Arial" panose="020B0604020202020204" pitchFamily="34" charset="0"/>
              </a:rPr>
              <a:t>     відобразити результати інвентаризації в бухгалтерському обліку відповідного звітного періоду.</a:t>
            </a:r>
            <a:endParaRPr lang="en-US" sz="66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Умови проведення інвентаризації в ТГ з Переліку</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pic>
        <p:nvPicPr>
          <p:cNvPr id="2" name="Google Shape;751;p38" descr="Lightbulb">
            <a:extLst>
              <a:ext uri="{FF2B5EF4-FFF2-40B4-BE49-F238E27FC236}">
                <a16:creationId xmlns:a16="http://schemas.microsoft.com/office/drawing/2014/main" id="{DC1F1F9E-687C-8C55-B778-DD214892BC31}"/>
              </a:ext>
            </a:extLst>
          </p:cNvPr>
          <p:cNvPicPr preferRelativeResize="0"/>
          <p:nvPr/>
        </p:nvPicPr>
        <p:blipFill rotWithShape="1">
          <a:blip r:embed="rId5">
            <a:alphaModFix/>
          </a:blip>
          <a:srcRect/>
          <a:stretch/>
        </p:blipFill>
        <p:spPr>
          <a:xfrm>
            <a:off x="1498247" y="5606798"/>
            <a:ext cx="914400" cy="914400"/>
          </a:xfrm>
          <a:prstGeom prst="rect">
            <a:avLst/>
          </a:prstGeom>
          <a:noFill/>
          <a:ln>
            <a:noFill/>
          </a:ln>
        </p:spPr>
      </p:pic>
      <p:pic>
        <p:nvPicPr>
          <p:cNvPr id="4" name="Google Shape;751;p38" descr="Lightbulb">
            <a:extLst>
              <a:ext uri="{FF2B5EF4-FFF2-40B4-BE49-F238E27FC236}">
                <a16:creationId xmlns:a16="http://schemas.microsoft.com/office/drawing/2014/main" id="{B3F9813B-8026-2385-A73C-68EF5D71F398}"/>
              </a:ext>
            </a:extLst>
          </p:cNvPr>
          <p:cNvPicPr preferRelativeResize="0"/>
          <p:nvPr/>
        </p:nvPicPr>
        <p:blipFill rotWithShape="1">
          <a:blip r:embed="rId5">
            <a:alphaModFix/>
          </a:blip>
          <a:srcRect/>
          <a:stretch/>
        </p:blipFill>
        <p:spPr>
          <a:xfrm>
            <a:off x="1498247" y="9574390"/>
            <a:ext cx="914400" cy="914400"/>
          </a:xfrm>
          <a:prstGeom prst="rect">
            <a:avLst/>
          </a:prstGeom>
          <a:noFill/>
          <a:ln>
            <a:noFill/>
          </a:ln>
        </p:spPr>
      </p:pic>
    </p:spTree>
    <p:extLst>
      <p:ext uri="{BB962C8B-B14F-4D97-AF65-F5344CB8AC3E}">
        <p14:creationId xmlns:p14="http://schemas.microsoft.com/office/powerpoint/2010/main" val="15372414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434874"/>
          </a:xfrm>
        </p:spPr>
        <p:txBody>
          <a:bodyPr anchor="t">
            <a:noAutofit/>
          </a:bodyPr>
          <a:lstStyle/>
          <a:p>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В</a:t>
            </a:r>
            <a:r>
              <a:rPr lang="uk-UA" sz="4800" b="1" i="0" dirty="0">
                <a:solidFill>
                  <a:srgbClr val="002060"/>
                </a:solidFill>
                <a:effectLst/>
                <a:latin typeface="Arial" panose="020B0604020202020204" pitchFamily="34" charset="0"/>
                <a:cs typeface="Arial" panose="020B0604020202020204" pitchFamily="34" charset="0"/>
              </a:rPr>
              <a:t>икрадення (розкрадання), нестача, знищення (псування) майна</a:t>
            </a:r>
            <a:r>
              <a:rPr lang="uk-UA" sz="4800" b="0" i="0" dirty="0">
                <a:solidFill>
                  <a:srgbClr val="002060"/>
                </a:solidFill>
                <a:effectLst/>
                <a:latin typeface="Arial" panose="020B0604020202020204" pitchFamily="34" charset="0"/>
                <a:cs typeface="Arial" panose="020B0604020202020204" pitchFamily="34" charset="0"/>
              </a:rPr>
              <a:t> - керівники постраждалих від війни установ приймають рішення про проведення інвентаризації такого </a:t>
            </a:r>
            <a:r>
              <a:rPr lang="uk-UA" sz="4800" i="0" dirty="0">
                <a:solidFill>
                  <a:srgbClr val="002060"/>
                </a:solidFill>
                <a:effectLst/>
                <a:latin typeface="Arial" panose="020B0604020202020204" pitchFamily="34" charset="0"/>
                <a:cs typeface="Arial" panose="020B0604020202020204" pitchFamily="34" charset="0"/>
              </a:rPr>
              <a:t>окремо визначеного майна </a:t>
            </a:r>
            <a:r>
              <a:rPr lang="uk-UA" sz="4800" b="1" i="0" dirty="0">
                <a:solidFill>
                  <a:srgbClr val="002060"/>
                </a:solidFill>
                <a:effectLst/>
                <a:latin typeface="Arial" panose="020B0604020202020204" pitchFamily="34" charset="0"/>
                <a:cs typeface="Arial" panose="020B0604020202020204" pitchFamily="34" charset="0"/>
              </a:rPr>
              <a:t>на день установлення таких фактів </a:t>
            </a:r>
            <a:r>
              <a:rPr lang="uk-UA" sz="4800" i="0" dirty="0">
                <a:solidFill>
                  <a:srgbClr val="002060"/>
                </a:solidFill>
                <a:effectLst/>
                <a:latin typeface="Arial" panose="020B0604020202020204" pitchFamily="34" charset="0"/>
                <a:cs typeface="Arial" panose="020B0604020202020204" pitchFamily="34" charset="0"/>
              </a:rPr>
              <a:t>(</a:t>
            </a:r>
            <a:r>
              <a:rPr lang="uk-UA" sz="4800" i="0" dirty="0" err="1">
                <a:solidFill>
                  <a:srgbClr val="002060"/>
                </a:solidFill>
                <a:effectLst/>
                <a:latin typeface="Arial" panose="020B0604020202020204" pitchFamily="34" charset="0"/>
                <a:cs typeface="Arial" panose="020B0604020202020204" pitchFamily="34" charset="0"/>
              </a:rPr>
              <a:t>абз</a:t>
            </a:r>
            <a:r>
              <a:rPr lang="uk-UA" sz="4800" i="0" dirty="0">
                <a:solidFill>
                  <a:srgbClr val="002060"/>
                </a:solidFill>
                <a:effectLst/>
                <a:latin typeface="Arial" panose="020B0604020202020204" pitchFamily="34" charset="0"/>
                <a:cs typeface="Arial" panose="020B0604020202020204" pitchFamily="34" charset="0"/>
              </a:rPr>
              <a:t>. 2 п. 8 розд. І Положення № 879)</a:t>
            </a:r>
            <a:r>
              <a:rPr lang="uk-UA" sz="4800" b="0" i="0" dirty="0">
                <a:solidFill>
                  <a:srgbClr val="002060"/>
                </a:solidFill>
                <a:effectLst/>
                <a:latin typeface="Arial" panose="020B0604020202020204" pitchFamily="34" charset="0"/>
                <a:cs typeface="Arial" panose="020B0604020202020204" pitchFamily="34" charset="0"/>
              </a:rPr>
              <a:t>. </a:t>
            </a:r>
            <a:br>
              <a:rPr lang="uk-UA" sz="4800" dirty="0">
                <a:solidFill>
                  <a:srgbClr val="002060"/>
                </a:solidFill>
                <a:latin typeface="Arial" panose="020B0604020202020204" pitchFamily="34" charset="0"/>
                <a:cs typeface="Arial" panose="020B0604020202020204" pitchFamily="34" charset="0"/>
              </a:rPr>
            </a:br>
            <a:r>
              <a:rPr lang="uk-UA" sz="4800" dirty="0">
                <a:solidFill>
                  <a:srgbClr val="002060"/>
                </a:solidFill>
                <a:latin typeface="Arial" panose="020B0604020202020204" pitchFamily="34" charset="0"/>
                <a:cs typeface="Arial" panose="020B0604020202020204" pitchFamily="34" charset="0"/>
              </a:rPr>
              <a:t>        В такому разі </a:t>
            </a:r>
            <a:r>
              <a:rPr lang="uk-UA" sz="4800" b="0" i="0" dirty="0">
                <a:solidFill>
                  <a:srgbClr val="002060"/>
                </a:solidFill>
                <a:effectLst/>
                <a:latin typeface="Arial" panose="020B0604020202020204" pitchFamily="34" charset="0"/>
                <a:cs typeface="Arial" panose="020B0604020202020204" pitchFamily="34" charset="0"/>
              </a:rPr>
              <a:t>чекати 1-го числа місяця, наступного за місяцем, в якому з’явилася можливість доступу до активів </a:t>
            </a:r>
            <a:r>
              <a:rPr lang="uk-UA" sz="4800" b="1" i="0" dirty="0">
                <a:solidFill>
                  <a:srgbClr val="002060"/>
                </a:solidFill>
                <a:effectLst/>
                <a:latin typeface="Arial" panose="020B0604020202020204" pitchFamily="34" charset="0"/>
                <a:cs typeface="Arial" panose="020B0604020202020204" pitchFamily="34" charset="0"/>
              </a:rPr>
              <a:t>не треба</a:t>
            </a:r>
            <a:r>
              <a:rPr lang="uk-UA" sz="4800" b="0" i="0" dirty="0">
                <a:solidFill>
                  <a:srgbClr val="002060"/>
                </a:solidFill>
                <a:effectLst/>
                <a:latin typeface="Arial" panose="020B0604020202020204" pitchFamily="34" charset="0"/>
                <a:cs typeface="Arial" panose="020B0604020202020204" pitchFamily="34" charset="0"/>
              </a:rPr>
              <a:t>! Слід діяти не гаючи часу!</a:t>
            </a:r>
            <a:br>
              <a:rPr lang="uk-UA" sz="4800" b="0" i="0" dirty="0">
                <a:solidFill>
                  <a:srgbClr val="002060"/>
                </a:solidFill>
                <a:effectLst/>
                <a:latin typeface="Arial" panose="020B0604020202020204" pitchFamily="34" charset="0"/>
                <a:cs typeface="Arial" panose="020B0604020202020204" pitchFamily="34" charset="0"/>
              </a:rPr>
            </a:br>
            <a:br>
              <a:rPr lang="uk-UA" sz="4800" b="0" i="0" dirty="0">
                <a:solidFill>
                  <a:srgbClr val="002060"/>
                </a:solidFill>
                <a:effectLst/>
                <a:latin typeface="Arial" panose="020B0604020202020204" pitchFamily="34" charset="0"/>
                <a:cs typeface="Arial" panose="020B0604020202020204" pitchFamily="34" charset="0"/>
              </a:rPr>
            </a:br>
            <a:r>
              <a:rPr lang="uk-UA" sz="4800" b="0" i="0" dirty="0">
                <a:solidFill>
                  <a:srgbClr val="002060"/>
                </a:solidFill>
                <a:effectLst/>
                <a:latin typeface="Arial" panose="020B0604020202020204" pitchFamily="34" charset="0"/>
                <a:cs typeface="Arial" panose="020B0604020202020204" pitchFamily="34" charset="0"/>
              </a:rPr>
              <a:t> Проводьте </a:t>
            </a:r>
            <a:r>
              <a:rPr lang="uk-UA" sz="4800" b="1" i="0" dirty="0">
                <a:solidFill>
                  <a:srgbClr val="002060"/>
                </a:solidFill>
                <a:effectLst/>
                <a:latin typeface="Arial" panose="020B0604020202020204" pitchFamily="34" charset="0"/>
                <a:cs typeface="Arial" panose="020B0604020202020204" pitchFamily="34" charset="0"/>
              </a:rPr>
              <a:t>вибіркову інвентаризацію</a:t>
            </a:r>
            <a:r>
              <a:rPr lang="uk-UA" sz="4800" b="0" i="0" dirty="0">
                <a:solidFill>
                  <a:srgbClr val="002060"/>
                </a:solidFill>
                <a:effectLst/>
                <a:latin typeface="Arial" panose="020B0604020202020204" pitchFamily="34" charset="0"/>
                <a:cs typeface="Arial" panose="020B0604020202020204" pitchFamily="34" charset="0"/>
              </a:rPr>
              <a:t> в обсязі, визначеному керівником. </a:t>
            </a:r>
            <a:r>
              <a:rPr lang="uk-UA" sz="4800" dirty="0">
                <a:solidFill>
                  <a:srgbClr val="002060"/>
                </a:solidFill>
                <a:latin typeface="Arial" panose="020B0604020202020204" pitchFamily="34" charset="0"/>
                <a:cs typeface="Arial" panose="020B0604020202020204" pitchFamily="34" charset="0"/>
              </a:rPr>
              <a:t>В</a:t>
            </a:r>
            <a:r>
              <a:rPr lang="uk-UA" sz="4800" b="0" i="0" dirty="0">
                <a:solidFill>
                  <a:srgbClr val="002060"/>
                </a:solidFill>
                <a:effectLst/>
                <a:latin typeface="Arial" panose="020B0604020202020204" pitchFamily="34" charset="0"/>
                <a:cs typeface="Arial" panose="020B0604020202020204" pitchFamily="34" charset="0"/>
              </a:rPr>
              <a:t>ід проведення річної інвентаризації така вибіркова інвентаризація </a:t>
            </a:r>
            <a:r>
              <a:rPr lang="uk-UA" sz="4800" b="1" i="0" dirty="0">
                <a:solidFill>
                  <a:srgbClr val="002060"/>
                </a:solidFill>
                <a:effectLst/>
                <a:latin typeface="Arial" panose="020B0604020202020204" pitchFamily="34" charset="0"/>
                <a:cs typeface="Arial" panose="020B0604020202020204" pitchFamily="34" charset="0"/>
              </a:rPr>
              <a:t>не звільняє</a:t>
            </a:r>
            <a:r>
              <a:rPr lang="uk-UA" sz="4800" dirty="0">
                <a:solidFill>
                  <a:srgbClr val="002060"/>
                </a:solidFill>
                <a:latin typeface="Arial" panose="020B0604020202020204" pitchFamily="34" charset="0"/>
                <a:cs typeface="Arial" panose="020B0604020202020204" pitchFamily="34" charset="0"/>
              </a:rPr>
              <a:t>	(п. 7 розд. І Положення № 879)</a:t>
            </a:r>
            <a:endParaRPr lang="en-US" sz="48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Умови проведення інвентаризації </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12741950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434874"/>
          </a:xfrm>
        </p:spPr>
        <p:txBody>
          <a:bodyPr anchor="t">
            <a:noAutofit/>
          </a:bodyPr>
          <a:lstStyle/>
          <a:p>
            <a:pPr algn="l"/>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t>Типова форма трудового договору про дистанційну роботу, затверджена наказом Мінекономіки від 05.05.2021 № 913-21.</a:t>
            </a:r>
            <a:b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t>	У договорі варто </a:t>
            </a:r>
            <a:r>
              <a:rPr lang="uk-UA" sz="4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зафіксувати</a:t>
            </a:r>
            <a: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t> (п. 5 Типового договору):</a:t>
            </a:r>
            <a:b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t>     можливість поєднувати працівником виконання дистанційної роботи з виконанням роботи на робочому місці у приміщенні чи на території роботодавця;</a:t>
            </a:r>
            <a:b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t>     час та умови, коли працівник виконує роботу у приміщенні чи на території роботодавця.</a:t>
            </a:r>
            <a:b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800" dirty="0">
                <a:solidFill>
                  <a:srgbClr val="002060"/>
                </a:solidFill>
                <a:latin typeface="Arial" panose="020B0604020202020204" pitchFamily="34" charset="0"/>
                <a:ea typeface="Times New Roman" panose="02020603050405020304" pitchFamily="18" charset="0"/>
                <a:cs typeface="Arial" panose="020B0604020202020204" pitchFamily="34" charset="0"/>
              </a:rPr>
              <a:t>	В такому разі ніщо не завадить працівнику — члену комісії взяти участь у проведенні інвентаризації. </a:t>
            </a:r>
            <a:endParaRPr lang="en-US" sz="48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Члени комісії працюють дистанційно</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pic>
        <p:nvPicPr>
          <p:cNvPr id="8" name="Google Shape;751;p38" descr="Lightbulb">
            <a:extLst>
              <a:ext uri="{FF2B5EF4-FFF2-40B4-BE49-F238E27FC236}">
                <a16:creationId xmlns:a16="http://schemas.microsoft.com/office/drawing/2014/main" id="{1CE309E0-73E0-3FD8-D76A-7FB03C61CD4C}"/>
              </a:ext>
            </a:extLst>
          </p:cNvPr>
          <p:cNvPicPr preferRelativeResize="0"/>
          <p:nvPr/>
        </p:nvPicPr>
        <p:blipFill rotWithShape="1">
          <a:blip r:embed="rId5">
            <a:alphaModFix/>
          </a:blip>
          <a:srcRect/>
          <a:stretch/>
        </p:blipFill>
        <p:spPr>
          <a:xfrm>
            <a:off x="1045030" y="6631456"/>
            <a:ext cx="914400" cy="914400"/>
          </a:xfrm>
          <a:prstGeom prst="rect">
            <a:avLst/>
          </a:prstGeom>
          <a:noFill/>
          <a:ln>
            <a:noFill/>
          </a:ln>
        </p:spPr>
      </p:pic>
      <p:pic>
        <p:nvPicPr>
          <p:cNvPr id="9" name="Google Shape;751;p38" descr="Lightbulb">
            <a:extLst>
              <a:ext uri="{FF2B5EF4-FFF2-40B4-BE49-F238E27FC236}">
                <a16:creationId xmlns:a16="http://schemas.microsoft.com/office/drawing/2014/main" id="{4DA1E40C-82E6-C9DA-2B76-D03C6644E9F4}"/>
              </a:ext>
            </a:extLst>
          </p:cNvPr>
          <p:cNvPicPr preferRelativeResize="0"/>
          <p:nvPr/>
        </p:nvPicPr>
        <p:blipFill rotWithShape="1">
          <a:blip r:embed="rId5">
            <a:alphaModFix/>
          </a:blip>
          <a:srcRect/>
          <a:stretch/>
        </p:blipFill>
        <p:spPr>
          <a:xfrm>
            <a:off x="1045030" y="8828296"/>
            <a:ext cx="914400" cy="914400"/>
          </a:xfrm>
          <a:prstGeom prst="rect">
            <a:avLst/>
          </a:prstGeom>
          <a:noFill/>
          <a:ln>
            <a:noFill/>
          </a:ln>
        </p:spPr>
      </p:pic>
    </p:spTree>
    <p:extLst>
      <p:ext uri="{BB962C8B-B14F-4D97-AF65-F5344CB8AC3E}">
        <p14:creationId xmlns:p14="http://schemas.microsoft.com/office/powerpoint/2010/main" val="17086120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434874"/>
          </a:xfrm>
        </p:spPr>
        <p:txBody>
          <a:bodyPr anchor="t">
            <a:noAutofit/>
          </a:bodyPr>
          <a:lstStyle/>
          <a:p>
            <a:pPr algn="l"/>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6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Простій</a:t>
            </a: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 це призупинення роботи, викликане відсутністю організаційних або технічних умов, необхідних для виконання роботи, невідворотною силою або іншими обставинами (ст. 34 КЗпП). </a:t>
            </a:r>
            <a:b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Місцезнаходження працівника у період простою визначає керівник установи. </a:t>
            </a:r>
            <a:b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Тож простій не завадить участі членів інвентаризаційної комісії у проведенні інвентаризації. </a:t>
            </a:r>
            <a:endParaRPr lang="en-US" sz="48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Члени комісії на простої</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22985776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0033256-3286-7086-E78C-5E45749E96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4327" y="9330612"/>
            <a:ext cx="7877525" cy="4385388"/>
          </a:xfrm>
          <a:prstGeom prst="rect">
            <a:avLst/>
          </a:prstGeom>
        </p:spPr>
      </p:pic>
      <p:sp>
        <p:nvSpPr>
          <p:cNvPr id="3" name="Title 2"/>
          <p:cNvSpPr>
            <a:spLocks noGrp="1"/>
          </p:cNvSpPr>
          <p:nvPr>
            <p:ph type="title"/>
          </p:nvPr>
        </p:nvSpPr>
        <p:spPr>
          <a:xfrm>
            <a:off x="1045030" y="4273419"/>
            <a:ext cx="22633522" cy="8789437"/>
          </a:xfrm>
        </p:spPr>
        <p:txBody>
          <a:bodyPr anchor="t">
            <a:noAutofit/>
          </a:bodyPr>
          <a:lstStyle/>
          <a:p>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Член комісії з певних причин фізично не може прибути для проведення інвентаризації (виїзд за кордон, затяжна хвороба, не виходить на зв</a:t>
            </a:r>
            <a:r>
              <a:rPr lang="en-US"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язок тощо) – члена комісії </a:t>
            </a:r>
            <a:r>
              <a:rPr lang="uk-UA" sz="6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слід замінити</a:t>
            </a: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b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Наказ керівника – відсутнього працівника </a:t>
            </a:r>
            <a:r>
              <a:rPr lang="uk-UA" sz="6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виключити</a:t>
            </a: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зі складу комісії, іншого працівника – </a:t>
            </a:r>
            <a:r>
              <a:rPr lang="uk-UA" sz="6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ввести</a:t>
            </a: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до складу комісії. </a:t>
            </a:r>
            <a:b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Інвентаризацію проводить оновлений повний склад комісії. </a:t>
            </a:r>
            <a:b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br>
            <a:endParaRPr lang="en-US" sz="48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Відсутність члену комісії</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31970963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D96EE3D-0EB9-DC0F-707D-5D7936B17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27" y="5231113"/>
            <a:ext cx="7934131" cy="8434874"/>
          </a:xfrm>
          <a:prstGeom prst="rect">
            <a:avLst/>
          </a:prstGeom>
        </p:spPr>
      </p:pic>
      <p:sp>
        <p:nvSpPr>
          <p:cNvPr id="3" name="Title 2"/>
          <p:cNvSpPr>
            <a:spLocks noGrp="1"/>
          </p:cNvSpPr>
          <p:nvPr>
            <p:ph type="title"/>
          </p:nvPr>
        </p:nvSpPr>
        <p:spPr>
          <a:xfrm>
            <a:off x="1045030" y="4273420"/>
            <a:ext cx="22633522" cy="8434874"/>
          </a:xfrm>
        </p:spPr>
        <p:txBody>
          <a:bodyPr anchor="t">
            <a:noAutofit/>
          </a:bodyPr>
          <a:lstStyle/>
          <a:p>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Інвентаризація проводиться в </a:t>
            </a:r>
            <a:r>
              <a:rPr lang="uk-UA" sz="6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присутності МВО!</a:t>
            </a:r>
            <a:br>
              <a:rPr lang="uk-UA" sz="6000" b="1"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п. 1 розд. ІІ та п.п. 4.2 розд. ІІІ Положення № 879</a:t>
            </a:r>
            <a:b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endParaRPr lang="en-US" sz="40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Відсутність МВО</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24637575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859878"/>
          </a:xfrm>
        </p:spPr>
        <p:txBody>
          <a:bodyPr anchor="t">
            <a:noAutofit/>
          </a:bodyPr>
          <a:lstStyle/>
          <a:p>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Відсутність МВО</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graphicFrame>
        <p:nvGraphicFramePr>
          <p:cNvPr id="4" name="Таблица 7">
            <a:extLst>
              <a:ext uri="{FF2B5EF4-FFF2-40B4-BE49-F238E27FC236}">
                <a16:creationId xmlns:a16="http://schemas.microsoft.com/office/drawing/2014/main" id="{DB28D464-8D6F-9757-BFD7-B5CE04CF43B9}"/>
              </a:ext>
            </a:extLst>
          </p:cNvPr>
          <p:cNvGraphicFramePr>
            <a:graphicFrameLocks noGrp="1"/>
          </p:cNvGraphicFramePr>
          <p:nvPr>
            <p:extLst>
              <p:ext uri="{D42A27DB-BD31-4B8C-83A1-F6EECF244321}">
                <p14:modId xmlns:p14="http://schemas.microsoft.com/office/powerpoint/2010/main" val="4077428333"/>
              </p:ext>
            </p:extLst>
          </p:nvPr>
        </p:nvGraphicFramePr>
        <p:xfrm>
          <a:off x="2226906" y="4273420"/>
          <a:ext cx="21112064" cy="9160796"/>
        </p:xfrm>
        <a:graphic>
          <a:graphicData uri="http://schemas.openxmlformats.org/drawingml/2006/table">
            <a:tbl>
              <a:tblPr firstRow="1" bandRow="1">
                <a:tableStyleId>{3C2FFA5D-87B4-456A-9821-1D502468CF0F}</a:tableStyleId>
              </a:tblPr>
              <a:tblGrid>
                <a:gridCol w="4453812">
                  <a:extLst>
                    <a:ext uri="{9D8B030D-6E8A-4147-A177-3AD203B41FA5}">
                      <a16:colId xmlns:a16="http://schemas.microsoft.com/office/drawing/2014/main" val="583883691"/>
                    </a:ext>
                  </a:extLst>
                </a:gridCol>
                <a:gridCol w="16658252">
                  <a:extLst>
                    <a:ext uri="{9D8B030D-6E8A-4147-A177-3AD203B41FA5}">
                      <a16:colId xmlns:a16="http://schemas.microsoft.com/office/drawing/2014/main" val="3333943479"/>
                    </a:ext>
                  </a:extLst>
                </a:gridCol>
              </a:tblGrid>
              <a:tr h="2184213">
                <a:tc>
                  <a:txBody>
                    <a:bodyPr/>
                    <a:lstStyle/>
                    <a:p>
                      <a:r>
                        <a:rPr lang="uk-UA" sz="4000" dirty="0">
                          <a:solidFill>
                            <a:srgbClr val="002060"/>
                          </a:solidFill>
                          <a:latin typeface="Arial" panose="020B0604020202020204" pitchFamily="34" charset="0"/>
                          <a:cs typeface="Arial" panose="020B0604020202020204" pitchFamily="34" charset="0"/>
                        </a:rPr>
                        <a:t>Причини відсутності</a:t>
                      </a:r>
                    </a:p>
                  </a:txBody>
                  <a:tcPr anchor="ctr"/>
                </a:tc>
                <a:tc>
                  <a:txBody>
                    <a:bodyPr/>
                    <a:lstStyle/>
                    <a:p>
                      <a:r>
                        <a:rPr lang="uk-UA" sz="4800" dirty="0">
                          <a:solidFill>
                            <a:srgbClr val="002060"/>
                          </a:solidFill>
                          <a:latin typeface="Arial" panose="020B0604020202020204" pitchFamily="34" charset="0"/>
                          <a:cs typeface="Arial" panose="020B0604020202020204" pitchFamily="34" charset="0"/>
                        </a:rPr>
                        <a:t>Шляхи вирішення</a:t>
                      </a:r>
                    </a:p>
                  </a:txBody>
                  <a:tcPr anchor="ctr"/>
                </a:tc>
                <a:extLst>
                  <a:ext uri="{0D108BD9-81ED-4DB2-BD59-A6C34878D82A}">
                    <a16:rowId xmlns:a16="http://schemas.microsoft.com/office/drawing/2014/main" val="816682729"/>
                  </a:ext>
                </a:extLst>
              </a:tr>
              <a:tr h="3227543">
                <a:tc>
                  <a:txBody>
                    <a:bodyPr/>
                    <a:lstStyle/>
                    <a:p>
                      <a:r>
                        <a:rPr lang="uk-UA" sz="3600" dirty="0">
                          <a:solidFill>
                            <a:srgbClr val="002060"/>
                          </a:solidFill>
                          <a:latin typeface="Arial" panose="020B0604020202020204" pitchFamily="34" charset="0"/>
                          <a:cs typeface="Arial" panose="020B0604020202020204" pitchFamily="34" charset="0"/>
                        </a:rPr>
                        <a:t>Відпустка, відрядження, хвороба</a:t>
                      </a:r>
                    </a:p>
                    <a:p>
                      <a:r>
                        <a:rPr lang="uk-UA" sz="3600" dirty="0">
                          <a:solidFill>
                            <a:srgbClr val="002060"/>
                          </a:solidFill>
                          <a:latin typeface="Arial" panose="020B0604020202020204" pitchFamily="34" charset="0"/>
                          <a:cs typeface="Arial" panose="020B0604020202020204" pitchFamily="34" charset="0"/>
                        </a:rPr>
                        <a:t>(строк відсутності — передбачуваний)</a:t>
                      </a:r>
                    </a:p>
                  </a:txBody>
                  <a:tcPr anchor="ctr"/>
                </a:tc>
                <a:tc>
                  <a:txBody>
                    <a:bodyPr/>
                    <a:lstStyle/>
                    <a:p>
                      <a:pPr algn="l"/>
                      <a:r>
                        <a:rPr lang="uk-UA" sz="4000" dirty="0">
                          <a:solidFill>
                            <a:srgbClr val="002060"/>
                          </a:solidFill>
                          <a:latin typeface="Arial" panose="020B0604020202020204" pitchFamily="34" charset="0"/>
                          <a:cs typeface="Arial" panose="020B0604020202020204" pitchFamily="34" charset="0"/>
                        </a:rPr>
                        <a:t>Відкладаємо проведення інвентаризації до повернення МВО до виконання обов</a:t>
                      </a:r>
                      <a:r>
                        <a:rPr lang="en-US" sz="4000" dirty="0">
                          <a:solidFill>
                            <a:srgbClr val="002060"/>
                          </a:solidFill>
                          <a:latin typeface="Arial" panose="020B0604020202020204" pitchFamily="34" charset="0"/>
                          <a:cs typeface="Arial" panose="020B0604020202020204" pitchFamily="34" charset="0"/>
                        </a:rPr>
                        <a:t>’</a:t>
                      </a:r>
                      <a:r>
                        <a:rPr lang="uk-UA" sz="4000" dirty="0">
                          <a:solidFill>
                            <a:srgbClr val="002060"/>
                          </a:solidFill>
                          <a:latin typeface="Arial" panose="020B0604020202020204" pitchFamily="34" charset="0"/>
                          <a:cs typeface="Arial" panose="020B0604020202020204" pitchFamily="34" charset="0"/>
                        </a:rPr>
                        <a:t>язків. Наказом керівника призначаємо нову дату проведення інвентаризації</a:t>
                      </a:r>
                    </a:p>
                  </a:txBody>
                  <a:tcPr anchor="ctr"/>
                </a:tc>
                <a:extLst>
                  <a:ext uri="{0D108BD9-81ED-4DB2-BD59-A6C34878D82A}">
                    <a16:rowId xmlns:a16="http://schemas.microsoft.com/office/drawing/2014/main" val="4248826643"/>
                  </a:ext>
                </a:extLst>
              </a:tr>
              <a:tr h="3715214">
                <a:tc>
                  <a:txBody>
                    <a:bodyPr/>
                    <a:lstStyle/>
                    <a:p>
                      <a:r>
                        <a:rPr lang="uk-UA" sz="3600" dirty="0">
                          <a:solidFill>
                            <a:srgbClr val="002060"/>
                          </a:solidFill>
                          <a:latin typeface="Arial" panose="020B0604020202020204" pitchFamily="34" charset="0"/>
                          <a:cs typeface="Arial" panose="020B0604020202020204" pitchFamily="34" charset="0"/>
                        </a:rPr>
                        <a:t>Мобілізація, виїзд до іншої країни, тощо (строк відсутності —непередбачуваний)</a:t>
                      </a:r>
                    </a:p>
                  </a:txBody>
                  <a:tcPr anchor="ctr"/>
                </a:tc>
                <a:tc>
                  <a:txBody>
                    <a:bodyPr/>
                    <a:lstStyle/>
                    <a:p>
                      <a:pPr algn="l"/>
                      <a:r>
                        <a:rPr lang="uk-UA" sz="4000" dirty="0">
                          <a:solidFill>
                            <a:srgbClr val="002060"/>
                          </a:solidFill>
                          <a:latin typeface="Arial" panose="020B0604020202020204" pitchFamily="34" charset="0"/>
                          <a:cs typeface="Arial" panose="020B0604020202020204" pitchFamily="34" charset="0"/>
                        </a:rPr>
                        <a:t>Одразу після встановлення факту відсутності МВО на невизначений строк, передаємо матеріальні цінності іншій МВО. При цьому обов</a:t>
                      </a:r>
                      <a:r>
                        <a:rPr lang="en-US" sz="4000" dirty="0">
                          <a:solidFill>
                            <a:srgbClr val="002060"/>
                          </a:solidFill>
                          <a:latin typeface="Arial" panose="020B0604020202020204" pitchFamily="34" charset="0"/>
                          <a:cs typeface="Arial" panose="020B0604020202020204" pitchFamily="34" charset="0"/>
                        </a:rPr>
                        <a:t>’</a:t>
                      </a:r>
                      <a:r>
                        <a:rPr lang="uk-UA" sz="4000" dirty="0">
                          <a:solidFill>
                            <a:srgbClr val="002060"/>
                          </a:solidFill>
                          <a:latin typeface="Arial" panose="020B0604020202020204" pitchFamily="34" charset="0"/>
                          <a:cs typeface="Arial" panose="020B0604020202020204" pitchFamily="34" charset="0"/>
                        </a:rPr>
                        <a:t>язкову інвентаризацію проводить комісія установи в порядку визначеному керівником. За результатами інвентаризації складаємо Акт приймання-передачі матеріальних цінностей. </a:t>
                      </a:r>
                    </a:p>
                    <a:p>
                      <a:pPr algn="l"/>
                      <a:r>
                        <a:rPr lang="uk-UA" sz="4000" dirty="0">
                          <a:solidFill>
                            <a:srgbClr val="002060"/>
                          </a:solidFill>
                          <a:latin typeface="Arial" panose="020B0604020202020204" pitchFamily="34" charset="0"/>
                          <a:cs typeface="Arial" panose="020B0604020202020204" pitchFamily="34" charset="0"/>
                        </a:rPr>
                        <a:t>Річну інвентаризацію проводимо в присутності нової МВО</a:t>
                      </a:r>
                    </a:p>
                  </a:txBody>
                  <a:tcPr anchor="ctr"/>
                </a:tc>
                <a:extLst>
                  <a:ext uri="{0D108BD9-81ED-4DB2-BD59-A6C34878D82A}">
                    <a16:rowId xmlns:a16="http://schemas.microsoft.com/office/drawing/2014/main" val="392887253"/>
                  </a:ext>
                </a:extLst>
              </a:tr>
            </a:tbl>
          </a:graphicData>
        </a:graphic>
      </p:graphicFrame>
    </p:spTree>
    <p:extLst>
      <p:ext uri="{BB962C8B-B14F-4D97-AF65-F5344CB8AC3E}">
        <p14:creationId xmlns:p14="http://schemas.microsoft.com/office/powerpoint/2010/main" val="41396934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859878"/>
          </a:xfrm>
        </p:spPr>
        <p:txBody>
          <a:bodyPr anchor="t">
            <a:noAutofit/>
          </a:bodyPr>
          <a:lstStyle/>
          <a:p>
            <a:pPr algn="l"/>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Якщо звільняється МВО та через певний час необхідно проводити річну інвентаризацію – проводимо інвентаризацію </a:t>
            </a:r>
            <a:r>
              <a:rPr lang="uk-UA" sz="5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двічі</a:t>
            </a:r>
            <a: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 Об</a:t>
            </a:r>
            <a:r>
              <a:rPr lang="en-US"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єднати дві інвентаризації в одну – </a:t>
            </a:r>
            <a:r>
              <a:rPr lang="uk-UA" sz="5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не можна</a:t>
            </a:r>
            <a: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b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5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При зміні МВО </a:t>
            </a:r>
            <a: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 інвентаризація в день приймання-передачі справ. Обсяг інвентаризації – матеріальні цінності на відповідальному зберіганні відповідної МВО.</a:t>
            </a:r>
            <a:b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54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Річна інвентаризація </a:t>
            </a:r>
            <a: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 перед складанням річної звітності до дати балансу. Обсяг – всі види активів та зобов</a:t>
            </a:r>
            <a:r>
              <a:rPr lang="en-US"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t>язань. </a:t>
            </a:r>
            <a:br>
              <a:rPr lang="uk-UA" sz="5400" dirty="0">
                <a:solidFill>
                  <a:srgbClr val="002060"/>
                </a:solidFill>
                <a:latin typeface="Arial" panose="020B0604020202020204" pitchFamily="34" charset="0"/>
                <a:ea typeface="Times New Roman" panose="02020603050405020304" pitchFamily="18" charset="0"/>
                <a:cs typeface="Arial" panose="020B0604020202020204" pitchFamily="34" charset="0"/>
              </a:rPr>
            </a:br>
            <a:endParaRPr lang="en-US" sz="54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Зміна МВО </a:t>
            </a:r>
            <a:r>
              <a:rPr lang="en-US" sz="21600" b="1" dirty="0">
                <a:solidFill>
                  <a:srgbClr val="002060"/>
                </a:solidFill>
                <a:latin typeface="Arial" panose="020B0604020202020204" pitchFamily="34" charset="0"/>
                <a:cs typeface="Arial" panose="020B0604020202020204" pitchFamily="34" charset="0"/>
              </a:rPr>
              <a:t>&amp;</a:t>
            </a:r>
            <a:r>
              <a:rPr lang="uk-UA" sz="21600" b="1" dirty="0">
                <a:solidFill>
                  <a:srgbClr val="002060"/>
                </a:solidFill>
                <a:latin typeface="Arial" panose="020B0604020202020204" pitchFamily="34" charset="0"/>
                <a:cs typeface="Arial" panose="020B0604020202020204" pitchFamily="34" charset="0"/>
              </a:rPr>
              <a:t> річна інвентаризація</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13269774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859878"/>
          </a:xfrm>
        </p:spPr>
        <p:txBody>
          <a:bodyPr anchor="t">
            <a:noAutofit/>
          </a:bodyPr>
          <a:lstStyle/>
          <a:p>
            <a:pPr algn="l">
              <a:lnSpc>
                <a:spcPct val="115000"/>
              </a:lnSpc>
            </a:pP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Інвентаризаційні описи (акти інвентаризації) повинні бути підписані </a:t>
            </a:r>
            <a:r>
              <a:rPr lang="uk-UA" sz="4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всіма членами комісії</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та </a:t>
            </a:r>
            <a:r>
              <a:rPr lang="uk-UA" sz="4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МВО</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При цьому останні дають розписку, якою підтверджують, що перевірка активів відбулася у їх присутності, у зв’язку з чим претензій до членів комісії вони не мають. Така розписка також є свідченням того, що МВО приймають на відповідальне зберігання перелічені в описі активи. </a:t>
            </a:r>
            <a:br>
              <a:rPr lang="x-none"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Вимога щодо візування кожної сторінки опису чинним законодавством не передбачена. Отже, цього робити </a:t>
            </a:r>
            <a:r>
              <a:rPr lang="uk-UA" sz="4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не потрібно</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br>
              <a:rPr lang="x-none"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Всі матеріали інвентаризації (описи, акти, звіряльні відомості, протоколи) мають бути оформлені </a:t>
            </a:r>
            <a:r>
              <a:rPr lang="uk-UA" sz="4400" b="1" dirty="0">
                <a:solidFill>
                  <a:srgbClr val="002060"/>
                </a:solidFill>
                <a:latin typeface="Arial" panose="020B0604020202020204" pitchFamily="34" charset="0"/>
                <a:ea typeface="Times New Roman" panose="02020603050405020304" pitchFamily="18" charset="0"/>
                <a:cs typeface="Arial" panose="020B0604020202020204" pitchFamily="34" charset="0"/>
              </a:rPr>
              <a:t>щонайменше у двох примірниках</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br>
              <a:rPr lang="x-none"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endParaRPr lang="en-US" sz="44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Вимоги до оформлення матеріалів інвентаризації</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14893755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859878"/>
          </a:xfrm>
        </p:spPr>
        <p:txBody>
          <a:bodyPr anchor="t">
            <a:noAutofit/>
          </a:bodyPr>
          <a:lstStyle/>
          <a:p>
            <a:pPr algn="l">
              <a:lnSpc>
                <a:spcPct val="115000"/>
              </a:lnSpc>
            </a:pP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Наступним кроком у процедурі інвентаризації є перевірка матеріалів інвентаризації бухгалтером. Відмітку про це він робить на останній сторінці кожного інвентаризаційного опису та акта інвентаризації.</a:t>
            </a:r>
            <a:br>
              <a:rPr lang="x-none"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Після цього комісія підбиває підсумки інвентаризації і наводить свої висновки у </a:t>
            </a:r>
            <a:r>
              <a:rPr lang="uk-UA"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Протоколі інвентаризаційної комісії</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При цьому комісія не лише констатує факт виявлення розбіжностей між фактичною наявністю активів та обліковими даними, наявність простроченої заборгованості тощо, але й з’ясовує причини цього. Крім того, у Протоколі інвентаризаційної комісії необхідно зазначити можливі варіанти урегулювання розбіжностей та/або стягнення простроченої заборгованості (обґрунтувати неможливість стягнення заборгованості). </a:t>
            </a:r>
            <a:br>
              <a:rPr lang="x-none"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Керівник установи розглядає і затверджує протокол інвентаризаційної комісії </a:t>
            </a:r>
            <a:r>
              <a:rPr lang="uk-UA"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протягом 5 робочих днів </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після завершення інвентаризації.</a:t>
            </a:r>
            <a:br>
              <a:rPr lang="x-none"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endParaRPr lang="en-US" sz="40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Перевірка матеріалів інвентаризації</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39315685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6"/>
            <a:ext cx="23080408" cy="6135329"/>
          </a:xfrm>
        </p:spPr>
        <p:txBody>
          <a:bodyPr>
            <a:normAutofit fontScale="90000"/>
          </a:bodyPr>
          <a:lstStyle/>
          <a:p>
            <a:pPr algn="just"/>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5300" b="1" dirty="0">
                <a:solidFill>
                  <a:srgbClr val="002060"/>
                </a:solidFill>
                <a:latin typeface="Arial" panose="020B0604020202020204" pitchFamily="34" charset="0"/>
                <a:cs typeface="Arial" panose="020B0604020202020204" pitchFamily="34" charset="0"/>
              </a:rPr>
              <a:t>Зустріч/тренінг відбувається у рамках Програми «Децентралізація приносить кращі результати та ефективність» (DOBRE), що виконується міжнародною організацією Глобал Ком’юнітіз (Global Communities) та фінансується Агентством США з міжнародного розвитку (USAID).</a:t>
            </a:r>
            <a:r>
              <a:rPr lang="uk-UA" sz="5300" b="1" dirty="0">
                <a:solidFill>
                  <a:srgbClr val="002060"/>
                </a:solidFill>
              </a:rPr>
              <a:t> </a:t>
            </a:r>
            <a:br>
              <a:rPr lang="en-US" sz="5300" b="1" dirty="0">
                <a:solidFill>
                  <a:srgbClr val="002060"/>
                </a:solidFill>
              </a:rPr>
            </a:br>
            <a:br>
              <a:rPr lang="uk-UA" sz="5300"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pic>
        <p:nvPicPr>
          <p:cNvPr id="7"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37281521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ED05359-F8CB-C69E-1FCF-F957426FA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9001" y="7863840"/>
            <a:ext cx="5852160" cy="5852160"/>
          </a:xfrm>
          <a:prstGeom prst="rect">
            <a:avLst/>
          </a:prstGeom>
        </p:spPr>
      </p:pic>
      <p:sp>
        <p:nvSpPr>
          <p:cNvPr id="3" name="Title 2"/>
          <p:cNvSpPr>
            <a:spLocks noGrp="1"/>
          </p:cNvSpPr>
          <p:nvPr>
            <p:ph type="title"/>
          </p:nvPr>
        </p:nvSpPr>
        <p:spPr>
          <a:xfrm>
            <a:off x="1045030" y="4273420"/>
            <a:ext cx="22633522" cy="8859878"/>
          </a:xfrm>
        </p:spPr>
        <p:txBody>
          <a:bodyPr anchor="t">
            <a:noAutofit/>
          </a:bodyPr>
          <a:lstStyle/>
          <a:p>
            <a:pPr algn="l">
              <a:lnSpc>
                <a:spcPct val="115000"/>
              </a:lnSpc>
            </a:pP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000" dirty="0">
                <a:solidFill>
                  <a:srgbClr val="FF0000"/>
                </a:solidFill>
                <a:ea typeface="Times New Roman" panose="02020603050405020304" pitchFamily="18" charset="0"/>
                <a:cs typeface="Times New Roman" panose="02020603050405020304" pitchFamily="18" charset="0"/>
              </a:rPr>
              <a:t> </a:t>
            </a:r>
            <a:r>
              <a:rPr lang="uk-UA" sz="5000" dirty="0">
                <a:solidFill>
                  <a:srgbClr val="FF0000"/>
                </a:solidFill>
                <a:ea typeface="Times New Roman" panose="02020603050405020304" pitchFamily="18" charset="0"/>
                <a:cs typeface="Times New Roman" panose="02020603050405020304" pitchFamily="18" charset="0"/>
              </a:rPr>
              <a:t>У разі встановлення нестач або втрат, які виникли внаслідок зловживань, відповідні матеріали інвентаризації </a:t>
            </a:r>
            <a:r>
              <a:rPr lang="uk-UA" sz="5000" b="1" dirty="0">
                <a:solidFill>
                  <a:srgbClr val="FF0000"/>
                </a:solidFill>
                <a:ea typeface="Times New Roman" panose="02020603050405020304" pitchFamily="18" charset="0"/>
                <a:cs typeface="Times New Roman" panose="02020603050405020304" pitchFamily="18" charset="0"/>
              </a:rPr>
              <a:t>протягом 5 днів</a:t>
            </a:r>
            <a:r>
              <a:rPr lang="uk-UA" sz="5000" dirty="0">
                <a:solidFill>
                  <a:srgbClr val="FF0000"/>
                </a:solidFill>
                <a:ea typeface="Times New Roman" panose="02020603050405020304" pitchFamily="18" charset="0"/>
                <a:cs typeface="Times New Roman" panose="02020603050405020304" pitchFamily="18" charset="0"/>
              </a:rPr>
              <a:t> після встановлення нестач і втрат </a:t>
            </a:r>
            <a:r>
              <a:rPr lang="uk-UA" sz="5000" b="1" dirty="0">
                <a:solidFill>
                  <a:srgbClr val="FF0000"/>
                </a:solidFill>
                <a:ea typeface="Times New Roman" panose="02020603050405020304" pitchFamily="18" charset="0"/>
                <a:cs typeface="Times New Roman" panose="02020603050405020304" pitchFamily="18" charset="0"/>
              </a:rPr>
              <a:t>необхідно передати правоохоронним органам</a:t>
            </a:r>
            <a:r>
              <a:rPr lang="uk-UA" sz="5000" dirty="0">
                <a:solidFill>
                  <a:srgbClr val="FF0000"/>
                </a:solidFill>
                <a:ea typeface="Times New Roman" panose="02020603050405020304" pitchFamily="18" charset="0"/>
                <a:cs typeface="Times New Roman" panose="02020603050405020304" pitchFamily="18" charset="0"/>
              </a:rPr>
              <a:t>, а на суму виявлених нестач і втрат підготувати і подати </a:t>
            </a:r>
            <a:r>
              <a:rPr lang="uk-UA" sz="5000" b="1" dirty="0">
                <a:solidFill>
                  <a:srgbClr val="FF0000"/>
                </a:solidFill>
                <a:ea typeface="Times New Roman" panose="02020603050405020304" pitchFamily="18" charset="0"/>
                <a:cs typeface="Times New Roman" panose="02020603050405020304" pitchFamily="18" charset="0"/>
              </a:rPr>
              <a:t>цивільний позов до суду.   </a:t>
            </a:r>
            <a:endParaRPr lang="en-US" sz="50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Нестачі та втрати внаслідок зловживань</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291962936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0A6BFCC-47AF-BB98-E6A5-1C3435B54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9291" y="8080309"/>
            <a:ext cx="5852160" cy="5635691"/>
          </a:xfrm>
          <a:prstGeom prst="rect">
            <a:avLst/>
          </a:prstGeom>
        </p:spPr>
      </p:pic>
      <p:sp>
        <p:nvSpPr>
          <p:cNvPr id="3" name="Title 2"/>
          <p:cNvSpPr>
            <a:spLocks noGrp="1"/>
          </p:cNvSpPr>
          <p:nvPr>
            <p:ph type="title"/>
          </p:nvPr>
        </p:nvSpPr>
        <p:spPr>
          <a:xfrm>
            <a:off x="1045030" y="4273420"/>
            <a:ext cx="22633522" cy="8859878"/>
          </a:xfrm>
        </p:spPr>
        <p:txBody>
          <a:bodyPr anchor="t">
            <a:noAutofit/>
          </a:bodyPr>
          <a:lstStyle/>
          <a:p>
            <a:pPr algn="l">
              <a:lnSpc>
                <a:spcPct val="115000"/>
              </a:lnSpc>
            </a:pP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На таке майно складайте </a:t>
            </a:r>
            <a:r>
              <a:rPr lang="uk-UA" sz="4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окремий інвентаризаційний опис </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uk-UA" sz="4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пп</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1.8 та 4.4 </a:t>
            </a:r>
            <a:r>
              <a:rPr lang="uk-UA" sz="4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розд.ІІІ</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Положення № 879). В описі зафіксуйте факт пошкодження майна та причину непридатності, за можливості. </a:t>
            </a: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Акти на списання інвентаризаційна комісія </a:t>
            </a:r>
            <a:r>
              <a:rPr lang="uk-UA" sz="4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не складає</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На підставі інвентаризаційних описів зазначте інформацію про пошкоджене майно у Протоколі інвентаризаційної комісії. </a:t>
            </a: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Подальша доля такого майна залежить від рішення </a:t>
            </a:r>
            <a:r>
              <a:rPr lang="uk-UA" sz="4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керівника</a:t>
            </a: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sz="44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Пошкоджене майно</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20583325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859878"/>
          </a:xfrm>
        </p:spPr>
        <p:txBody>
          <a:bodyPr anchor="t">
            <a:noAutofit/>
          </a:bodyPr>
          <a:lstStyle/>
          <a:p>
            <a:pPr algn="l">
              <a:lnSpc>
                <a:spcPct val="115000"/>
              </a:lnSpc>
            </a:pP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t>Інвентаризаційні описи та звіряльні відомості складайте в будь-якому разі!</a:t>
            </a:r>
            <a:b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t>	М</a:t>
            </a:r>
            <a:r>
              <a:rPr lang="uk-UA" sz="4200" b="0" i="0" dirty="0">
                <a:solidFill>
                  <a:srgbClr val="002060"/>
                </a:solidFill>
                <a:effectLst/>
                <a:latin typeface="Arial" panose="020B0604020202020204" pitchFamily="34" charset="0"/>
                <a:cs typeface="Arial" panose="020B0604020202020204" pitchFamily="34" charset="0"/>
              </a:rPr>
              <a:t>етою проведення інвентаризації є перевірка та документальне підтвердження не тільки наявності та стану активів, але й </a:t>
            </a:r>
            <a:r>
              <a:rPr lang="uk-UA" sz="4200" b="1" i="0" dirty="0">
                <a:solidFill>
                  <a:srgbClr val="002060"/>
                </a:solidFill>
                <a:effectLst/>
                <a:latin typeface="Arial" panose="020B0604020202020204" pitchFamily="34" charset="0"/>
                <a:cs typeface="Arial" panose="020B0604020202020204" pitchFamily="34" charset="0"/>
              </a:rPr>
              <a:t>їх відповідності критеріям визнання і оцінки</a:t>
            </a:r>
            <a:r>
              <a:rPr lang="uk-UA" sz="4200" dirty="0">
                <a:solidFill>
                  <a:srgbClr val="002060"/>
                </a:solidFill>
                <a:latin typeface="Arial" panose="020B0604020202020204" pitchFamily="34" charset="0"/>
                <a:cs typeface="Arial" panose="020B0604020202020204" pitchFamily="34" charset="0"/>
              </a:rPr>
              <a:t> – п. 5 розд. І Положення № 879. </a:t>
            </a:r>
            <a:b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t>	1) Складіть інвентаризаційні описи (акти інвентаризації).</a:t>
            </a:r>
            <a:b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t>	2) Передайте інвентаризаційні описи (акти інвентаризації) для перевірки до бухгалтерії.</a:t>
            </a:r>
            <a:b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t>	3)  Бухгалтерська служба проставляє кількісні та цінові показники, порівнює облікові дані з даними фактичної наявності, складає звіряльні відомості. За відсутності лишків та нестач у відповідних клітинках слід проставити прочерки. </a:t>
            </a:r>
            <a:b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200" dirty="0">
                <a:solidFill>
                  <a:srgbClr val="002060"/>
                </a:solidFill>
                <a:latin typeface="Arial" panose="020B0604020202020204" pitchFamily="34" charset="0"/>
                <a:ea typeface="Times New Roman" panose="02020603050405020304" pitchFamily="18" charset="0"/>
                <a:cs typeface="Arial" panose="020B0604020202020204" pitchFamily="34" charset="0"/>
              </a:rPr>
              <a:t>	4) На підставі звіряльних відомостей зробіть висновки та відобразіть їх у Протоколі інвентаризаційної комісії. </a:t>
            </a:r>
            <a:b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sz="44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Відсутність лишків і нестач</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38107186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3895277"/>
            <a:ext cx="22633522" cy="9598169"/>
          </a:xfrm>
        </p:spPr>
        <p:txBody>
          <a:bodyPr anchor="t">
            <a:noAutofit/>
          </a:bodyPr>
          <a:lstStyle/>
          <a:p>
            <a:pPr algn="l">
              <a:lnSpc>
                <a:spcPct val="114000"/>
              </a:lnSpc>
            </a:pP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Результати інвентаризації слід відображати у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фінансовій та бюджетній звітності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установи відповідно до вимог </a:t>
            </a:r>
            <a:r>
              <a:rPr lang="uk-UA" sz="3000" dirty="0">
                <a:solidFill>
                  <a:srgbClr val="002060"/>
                </a:solidFill>
                <a:latin typeface="Arial" panose="020B0604020202020204" pitchFamily="34" charset="0"/>
                <a:ea typeface="Calibri" panose="020F0502020204030204" pitchFamily="34" charset="0"/>
                <a:cs typeface="Arial" panose="020B0604020202020204" pitchFamily="34" charset="0"/>
              </a:rPr>
              <a:t>Порядку заповнення форм фінансової звітності в державному секторі, затвердженого наказом Міністерства фінансів України від 28.02.2017 № 307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та </a:t>
            </a:r>
            <a:r>
              <a:rPr lang="uk-UA" sz="3000" dirty="0">
                <a:solidFill>
                  <a:srgbClr val="002060"/>
                </a:solidFill>
                <a:latin typeface="Arial" panose="020B0604020202020204" pitchFamily="34" charset="0"/>
                <a:ea typeface="Calibri" panose="020F0502020204030204" pitchFamily="34" charset="0"/>
                <a:cs typeface="Arial" panose="020B0604020202020204" pitchFamily="34" charset="0"/>
              </a:rPr>
              <a:t>Порядку складання бюджетної звітності розпорядниками та одержувачами бюджетних коштів, звітності фондами загальнообов'язкового державного соціального і пенсійного страхування, затвердженого наказом Міністерства фінансів України від 24.01.2012 № 44</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b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Фінансова звітність</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 Дебіторську заборгованість за розрахунками з відшкодування завданих збитків, необхідно навести у складі іншої поточної заборгованості у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рядку 1150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«Інша поточна дебіторська заборгованість»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форми № 1-дс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«Баланс». </a:t>
            </a:r>
            <a:br>
              <a:rPr lang="x-none" sz="3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	Віднесені на винних осіб нестачі належать до складу доходів від продажу активів та підлягають відображенню у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рядку 2030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«Доходи від продажу активів»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форми № 2-дс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«Звіт про фінансовий результат».</a:t>
            </a:r>
            <a:br>
              <a:rPr lang="x-none" sz="3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	Лишки слід відобразити у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формі № 2-дс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«Звіт про фінансові результати» за кодом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рядка 2020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«Доходи від надання послуг (виконання робіт)». Водночас збільшення залишку за відповідними субрахунками для обліку виявлених та оприбуткованих активів (субрахунки рахунків 10, 11, 12, 13 або 15, 18) необхідно зазначити за належними кодами рядків (1001, 1011, 1021, 1030 або 1050) у графі 4 </a:t>
            </a:r>
            <a:r>
              <a:rPr lang="uk-UA" sz="3000" noProof="1">
                <a:solidFill>
                  <a:srgbClr val="002060"/>
                </a:solidFill>
                <a:latin typeface="Arial" panose="020B0604020202020204" pitchFamily="34" charset="0"/>
                <a:ea typeface="Times New Roman" panose="02020603050405020304" pitchFamily="18" charset="0"/>
                <a:cs typeface="Arial" panose="020B0604020202020204" pitchFamily="34" charset="0"/>
              </a:rPr>
              <a:t>розд.</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 І Активу Балансу (форма № 1-дс). Результати інвентаризації відображають у фінансовій звітності не розгорнуто, а лише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як складові відповідних активів та доходів</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b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	У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розд. Х форми № 5-дс</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 затвердженої наказом Міністерства фінансів України від 29.11.2017 № 977, відображають інформацію про нестачі та втрати грошових коштів і матеріальних цінностей. Водночас у Примітках до річної фінансової звітності присвячено окремий </a:t>
            </a:r>
            <a:r>
              <a:rPr lang="uk-UA"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розд. ХІІІ </a:t>
            </a:r>
            <a:r>
              <a:rPr lang="uk-UA" sz="3000" dirty="0">
                <a:solidFill>
                  <a:srgbClr val="002060"/>
                </a:solidFill>
                <a:latin typeface="Arial" panose="020B0604020202020204" pitchFamily="34" charset="0"/>
                <a:ea typeface="Times New Roman" panose="02020603050405020304" pitchFamily="18" charset="0"/>
                <a:cs typeface="Arial" panose="020B0604020202020204" pitchFamily="34" charset="0"/>
              </a:rPr>
              <a:t>розшифруванню позабалансових рахунків, тут слід показати зміну залишків за субрахунками 071 та 073. </a:t>
            </a:r>
            <a:br>
              <a:rPr lang="x-none" sz="30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sz="44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802431"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sz="5400" dirty="0">
                <a:solidFill>
                  <a:srgbClr val="002060"/>
                </a:solidFill>
                <a:latin typeface="Arial" panose="020B0604020202020204" pitchFamily="34" charset="0"/>
                <a:cs typeface="Arial" panose="020B0604020202020204" pitchFamily="34" charset="0"/>
              </a:rPr>
            </a:br>
            <a:br>
              <a:rPr lang="uk-UA" sz="5400" dirty="0">
                <a:solidFill>
                  <a:srgbClr val="002060"/>
                </a:solidFill>
                <a:latin typeface="Arial" panose="020B0604020202020204" pitchFamily="34" charset="0"/>
                <a:cs typeface="Arial" panose="020B0604020202020204" pitchFamily="34" charset="0"/>
              </a:rPr>
            </a:br>
            <a:br>
              <a:rPr lang="uk-UA" sz="5400" dirty="0">
                <a:solidFill>
                  <a:srgbClr val="002060"/>
                </a:solidFill>
                <a:latin typeface="Arial" panose="020B0604020202020204" pitchFamily="34" charset="0"/>
                <a:cs typeface="Arial" panose="020B0604020202020204" pitchFamily="34" charset="0"/>
              </a:rPr>
            </a:br>
            <a:br>
              <a:rPr lang="uk-UA" sz="5400" dirty="0">
                <a:solidFill>
                  <a:srgbClr val="002060"/>
                </a:solidFill>
                <a:latin typeface="Arial" panose="020B0604020202020204" pitchFamily="34" charset="0"/>
                <a:cs typeface="Arial" panose="020B0604020202020204" pitchFamily="34" charset="0"/>
              </a:rPr>
            </a:br>
            <a:r>
              <a:rPr lang="uk-UA" sz="5400" b="1" dirty="0">
                <a:solidFill>
                  <a:srgbClr val="002060"/>
                </a:solidFill>
                <a:latin typeface="Arial" panose="020B0604020202020204" pitchFamily="34" charset="0"/>
                <a:cs typeface="Arial" panose="020B0604020202020204" pitchFamily="34" charset="0"/>
              </a:rPr>
              <a:t>Відображення результатів інвентаризації у звітності</a:t>
            </a:r>
            <a:endParaRPr lang="en-US" sz="5400" b="1" dirty="0">
              <a:solidFill>
                <a:srgbClr val="002060"/>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1892716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3895277"/>
            <a:ext cx="22633522" cy="9598169"/>
          </a:xfrm>
        </p:spPr>
        <p:txBody>
          <a:bodyPr anchor="t">
            <a:noAutofit/>
          </a:bodyPr>
          <a:lstStyle/>
          <a:p>
            <a:pPr algn="l">
              <a:lnSpc>
                <a:spcPct val="110000"/>
              </a:lnSpc>
            </a:pP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Бюджетна звітність</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В ній результати інвентаризації також показують лише опосередковано. Зокрема, заборгованість з відшкодування завданих збитків потрібно відобразити у складі загальної суми дебіторської заборгованості за кодом </a:t>
            </a:r>
            <a:r>
              <a:rPr lang="uk-UA"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рядка 010 форми № 7м </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«Звіт про заборгованість за бюджетними коштами» (додаток 7 до Порядку № 44).</a:t>
            </a:r>
            <a:br>
              <a:rPr lang="x-none"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ru-RU"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Доходи від оприбуткування лишків мають знайти своє відображення у Звіті про надходження і використання коштів, отриманих як плата за послуги (</a:t>
            </a:r>
            <a:r>
              <a:rPr lang="uk-UA"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форма № 4-1д, № 4-1м</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А конкретно, такі надходження показуємо у складі доходів за кодом</a:t>
            </a:r>
            <a:r>
              <a:rPr lang="uk-UA"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 рядка 030 </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«Від додаткової (господарської) діяльності». Також ці суми слід навести у складі видатків залежно від того, які саме активи було оприбутковано:</a:t>
            </a:r>
            <a:b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за кодом </a:t>
            </a:r>
            <a:r>
              <a:rPr lang="uk-UA"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рядка 160 </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«Предмети, матеріали, обладнання та інвентар» – </a:t>
            </a:r>
            <a:r>
              <a:rPr lang="uk-UA" sz="4000">
                <a:solidFill>
                  <a:srgbClr val="002060"/>
                </a:solidFill>
                <a:latin typeface="Arial" panose="020B0604020202020204" pitchFamily="34" charset="0"/>
                <a:ea typeface="Times New Roman" panose="02020603050405020304" pitchFamily="18" charset="0"/>
                <a:cs typeface="Arial" panose="020B0604020202020204" pitchFamily="34" charset="0"/>
              </a:rPr>
              <a:t>якщо оприбутковано </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запаси;</a:t>
            </a:r>
            <a:b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за кодом </a:t>
            </a:r>
            <a:r>
              <a:rPr lang="uk-UA" sz="40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рядка 460 </a:t>
            </a:r>
            <a: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«Придбання обладнання і предметів довгострокового користування» – у разі оприбуткування необоротних активів. Окрім того, інформацію про результати проведеної інвентаризації необхідно розкрити у Пояснювальній записці до річного звіту.</a:t>
            </a:r>
            <a:br>
              <a:rPr lang="x-none"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4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sz="44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802431" y="2736179"/>
            <a:ext cx="21735151" cy="115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sz="5400" dirty="0">
                <a:solidFill>
                  <a:srgbClr val="002060"/>
                </a:solidFill>
                <a:latin typeface="Arial" panose="020B0604020202020204" pitchFamily="34" charset="0"/>
                <a:cs typeface="Arial" panose="020B0604020202020204" pitchFamily="34" charset="0"/>
              </a:rPr>
            </a:br>
            <a:br>
              <a:rPr lang="uk-UA" sz="5400" dirty="0">
                <a:solidFill>
                  <a:srgbClr val="002060"/>
                </a:solidFill>
                <a:latin typeface="Arial" panose="020B0604020202020204" pitchFamily="34" charset="0"/>
                <a:cs typeface="Arial" panose="020B0604020202020204" pitchFamily="34" charset="0"/>
              </a:rPr>
            </a:br>
            <a:br>
              <a:rPr lang="uk-UA" sz="5400" dirty="0">
                <a:solidFill>
                  <a:srgbClr val="002060"/>
                </a:solidFill>
                <a:latin typeface="Arial" panose="020B0604020202020204" pitchFamily="34" charset="0"/>
                <a:cs typeface="Arial" panose="020B0604020202020204" pitchFamily="34" charset="0"/>
              </a:rPr>
            </a:br>
            <a:br>
              <a:rPr lang="uk-UA" sz="5400" dirty="0">
                <a:solidFill>
                  <a:srgbClr val="002060"/>
                </a:solidFill>
                <a:latin typeface="Arial" panose="020B0604020202020204" pitchFamily="34" charset="0"/>
                <a:cs typeface="Arial" panose="020B0604020202020204" pitchFamily="34" charset="0"/>
              </a:rPr>
            </a:br>
            <a:r>
              <a:rPr lang="uk-UA" sz="5400" b="1" dirty="0">
                <a:solidFill>
                  <a:srgbClr val="002060"/>
                </a:solidFill>
                <a:latin typeface="Arial" panose="020B0604020202020204" pitchFamily="34" charset="0"/>
                <a:cs typeface="Arial" panose="020B0604020202020204" pitchFamily="34" charset="0"/>
              </a:rPr>
              <a:t>Відображення результатів інвентаризації у звітності</a:t>
            </a:r>
            <a:endParaRPr lang="en-US" sz="5400" b="1" dirty="0">
              <a:solidFill>
                <a:srgbClr val="002060"/>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424229020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a:spLocks noGrp="1"/>
          </p:cNvSpPr>
          <p:nvPr>
            <p:ph type="title"/>
          </p:nvPr>
        </p:nvSpPr>
        <p:spPr>
          <a:xfrm>
            <a:off x="1748447" y="9669990"/>
            <a:ext cx="19545399" cy="1980180"/>
          </a:xfrm>
        </p:spPr>
        <p:txBody>
          <a:bodyPr>
            <a:noAutofit/>
          </a:bodyPr>
          <a:lstStyle/>
          <a:p>
            <a:pPr algn="l"/>
            <a:br>
              <a:rPr lang="uk-UA" sz="6500" dirty="0">
                <a:solidFill>
                  <a:schemeClr val="accent1">
                    <a:lumMod val="50000"/>
                  </a:schemeClr>
                </a:solidFill>
                <a:latin typeface="Arial" panose="020B0604020202020204" pitchFamily="34" charset="0"/>
                <a:cs typeface="Arial" panose="020B0604020202020204" pitchFamily="34" charset="0"/>
              </a:rPr>
            </a:br>
            <a:br>
              <a:rPr lang="uk-UA" sz="6500" dirty="0">
                <a:solidFill>
                  <a:schemeClr val="accent1">
                    <a:lumMod val="50000"/>
                  </a:schemeClr>
                </a:solidFill>
                <a:latin typeface="Arial" panose="020B0604020202020204" pitchFamily="34" charset="0"/>
                <a:cs typeface="Arial" panose="020B0604020202020204" pitchFamily="34" charset="0"/>
              </a:rPr>
            </a:br>
            <a:br>
              <a:rPr lang="uk-UA" sz="6500" dirty="0">
                <a:solidFill>
                  <a:schemeClr val="accent1">
                    <a:lumMod val="50000"/>
                  </a:schemeClr>
                </a:solidFill>
                <a:latin typeface="Arial" panose="020B0604020202020204" pitchFamily="34" charset="0"/>
                <a:cs typeface="Arial" panose="020B0604020202020204" pitchFamily="34" charset="0"/>
              </a:rPr>
            </a:br>
            <a:br>
              <a:rPr lang="uk-UA" sz="6500" dirty="0">
                <a:solidFill>
                  <a:schemeClr val="accent1">
                    <a:lumMod val="50000"/>
                  </a:schemeClr>
                </a:solidFill>
                <a:latin typeface="Arial" panose="020B0604020202020204" pitchFamily="34" charset="0"/>
                <a:cs typeface="Arial" panose="020B0604020202020204" pitchFamily="34" charset="0"/>
              </a:rPr>
            </a:br>
            <a:br>
              <a:rPr lang="uk-UA" sz="6500" dirty="0">
                <a:solidFill>
                  <a:schemeClr val="accent1">
                    <a:lumMod val="50000"/>
                  </a:schemeClr>
                </a:solidFill>
                <a:latin typeface="Arial" panose="020B0604020202020204" pitchFamily="34" charset="0"/>
                <a:cs typeface="Arial" panose="020B0604020202020204" pitchFamily="34" charset="0"/>
              </a:rPr>
            </a:br>
            <a:r>
              <a:rPr lang="uk-UA" sz="6500" b="1" dirty="0">
                <a:solidFill>
                  <a:schemeClr val="accent1">
                    <a:lumMod val="50000"/>
                  </a:schemeClr>
                </a:solidFill>
                <a:latin typeface="Arial" panose="020B0604020202020204" pitchFamily="34" charset="0"/>
                <a:cs typeface="Arial" panose="020B0604020202020204" pitchFamily="34" charset="0"/>
              </a:rPr>
              <a:t>Дякую за увагу!</a:t>
            </a:r>
            <a:br>
              <a:rPr lang="uk-UA" sz="6500" b="1" dirty="0">
                <a:solidFill>
                  <a:schemeClr val="accent1">
                    <a:lumMod val="50000"/>
                  </a:schemeClr>
                </a:solidFill>
                <a:latin typeface="Arial" panose="020B0604020202020204" pitchFamily="34" charset="0"/>
                <a:cs typeface="Arial" panose="020B0604020202020204" pitchFamily="34" charset="0"/>
              </a:rPr>
            </a:br>
            <a:br>
              <a:rPr lang="uk-UA" sz="6500" b="1" dirty="0">
                <a:solidFill>
                  <a:schemeClr val="accent1">
                    <a:lumMod val="50000"/>
                  </a:schemeClr>
                </a:solidFill>
                <a:latin typeface="Arial" panose="020B0604020202020204" pitchFamily="34" charset="0"/>
                <a:cs typeface="Arial" panose="020B0604020202020204" pitchFamily="34" charset="0"/>
              </a:rPr>
            </a:br>
            <a:r>
              <a:rPr lang="uk-UA" sz="3600" b="1" dirty="0">
                <a:solidFill>
                  <a:schemeClr val="accent1">
                    <a:lumMod val="50000"/>
                  </a:schemeClr>
                </a:solidFill>
                <a:latin typeface="Arial" panose="020B0604020202020204" pitchFamily="34" charset="0"/>
                <a:cs typeface="Arial" panose="020B0604020202020204" pitchFamily="34" charset="0"/>
              </a:rPr>
              <a:t>Тетяна Станкус, консультант Програми </a:t>
            </a:r>
            <a:r>
              <a:rPr lang="en-US" sz="3600" b="1" dirty="0">
                <a:solidFill>
                  <a:schemeClr val="accent1">
                    <a:lumMod val="50000"/>
                  </a:schemeClr>
                </a:solidFill>
                <a:latin typeface="Arial" panose="020B0604020202020204" pitchFamily="34" charset="0"/>
                <a:cs typeface="Arial" panose="020B0604020202020204" pitchFamily="34" charset="0"/>
              </a:rPr>
              <a:t>DOBRE</a:t>
            </a:r>
            <a:br>
              <a:rPr lang="uk-UA" sz="3600" b="1" dirty="0">
                <a:solidFill>
                  <a:schemeClr val="accent1">
                    <a:lumMod val="50000"/>
                  </a:schemeClr>
                </a:solidFill>
                <a:latin typeface="Arial" panose="020B0604020202020204" pitchFamily="34" charset="0"/>
                <a:cs typeface="Arial" panose="020B0604020202020204" pitchFamily="34" charset="0"/>
              </a:rPr>
            </a:br>
            <a:endParaRPr lang="en-US" sz="3600" b="1"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pic>
        <p:nvPicPr>
          <p:cNvPr id="7" name="Picture 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3357341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1E7739A-EB15-414B-5582-132979D8A0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63840"/>
            <a:ext cx="5852160" cy="5852160"/>
          </a:xfrm>
          <a:prstGeom prst="rect">
            <a:avLst/>
          </a:prstGeom>
        </p:spPr>
      </p:pic>
      <p:sp>
        <p:nvSpPr>
          <p:cNvPr id="3" name="Title 2"/>
          <p:cNvSpPr>
            <a:spLocks noGrp="1"/>
          </p:cNvSpPr>
          <p:nvPr>
            <p:ph type="title"/>
          </p:nvPr>
        </p:nvSpPr>
        <p:spPr>
          <a:xfrm>
            <a:off x="1045030" y="4273420"/>
            <a:ext cx="22633522" cy="8434874"/>
          </a:xfrm>
        </p:spPr>
        <p:txBody>
          <a:bodyPr anchor="t">
            <a:noAutofit/>
          </a:bodyPr>
          <a:lstStyle/>
          <a:p>
            <a:r>
              <a:rPr lang="uk-UA" sz="6000" dirty="0">
                <a:solidFill>
                  <a:srgbClr val="002060"/>
                </a:solidFill>
                <a:latin typeface="Arial" panose="020B0604020202020204" pitchFamily="34" charset="0"/>
                <a:cs typeface="Arial" panose="020B0604020202020204" pitchFamily="34" charset="0"/>
              </a:rPr>
              <a:t>Як у мирний час, так і в умовах воєнного стану керуємося </a:t>
            </a:r>
            <a:r>
              <a:rPr lang="uk-UA" sz="7200" dirty="0">
                <a:solidFill>
                  <a:srgbClr val="002060"/>
                </a:solidFill>
                <a:latin typeface="Arial" panose="020B0604020202020204" pitchFamily="34" charset="0"/>
                <a:cs typeface="Arial" panose="020B0604020202020204" pitchFamily="34" charset="0"/>
              </a:rPr>
              <a:t>Положенням про інвентаризацію активів та зобов</a:t>
            </a:r>
            <a:r>
              <a:rPr lang="en-US" sz="7200" dirty="0">
                <a:solidFill>
                  <a:srgbClr val="002060"/>
                </a:solidFill>
                <a:latin typeface="Arial" panose="020B0604020202020204" pitchFamily="34" charset="0"/>
                <a:cs typeface="Arial" panose="020B0604020202020204" pitchFamily="34" charset="0"/>
              </a:rPr>
              <a:t>’</a:t>
            </a:r>
            <a:r>
              <a:rPr lang="uk-UA" sz="7200" dirty="0">
                <a:solidFill>
                  <a:srgbClr val="002060"/>
                </a:solidFill>
                <a:latin typeface="Arial" panose="020B0604020202020204" pitchFamily="34" charset="0"/>
                <a:cs typeface="Arial" panose="020B0604020202020204" pitchFamily="34" charset="0"/>
              </a:rPr>
              <a:t>язань, затвердженим наказом Міністерства фінансів України від 02.09.2014 № 879</a:t>
            </a:r>
            <a:endParaRPr lang="en-US" sz="72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ru-RU" sz="21600" b="1" dirty="0">
                <a:solidFill>
                  <a:srgbClr val="002060"/>
                </a:solidFill>
                <a:latin typeface="Arial" panose="020B0604020202020204" pitchFamily="34" charset="0"/>
                <a:cs typeface="Arial" panose="020B0604020202020204" pitchFamily="34" charset="0"/>
              </a:rPr>
              <a:t>Чим керуємося?</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31086759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AF80ECD0-13E2-CC54-1301-409667613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7119" y="6858000"/>
            <a:ext cx="7109925" cy="6251509"/>
          </a:xfrm>
          <a:prstGeom prst="rect">
            <a:avLst/>
          </a:prstGeom>
        </p:spPr>
      </p:pic>
      <p:sp>
        <p:nvSpPr>
          <p:cNvPr id="3" name="Title 2"/>
          <p:cNvSpPr>
            <a:spLocks noGrp="1"/>
          </p:cNvSpPr>
          <p:nvPr>
            <p:ph type="title"/>
          </p:nvPr>
        </p:nvSpPr>
        <p:spPr>
          <a:xfrm>
            <a:off x="1045030" y="4273420"/>
            <a:ext cx="22633522" cy="8434874"/>
          </a:xfrm>
        </p:spPr>
        <p:txBody>
          <a:bodyPr anchor="t">
            <a:noAutofit/>
          </a:bodyPr>
          <a:lstStyle/>
          <a:p>
            <a:r>
              <a:rPr lang="uk-UA" sz="7200" dirty="0">
                <a:solidFill>
                  <a:srgbClr val="002060"/>
                </a:solidFill>
                <a:latin typeface="Arial" panose="020B0604020202020204" pitchFamily="34" charset="0"/>
                <a:cs typeface="Arial" panose="020B0604020202020204" pitchFamily="34" charset="0"/>
              </a:rPr>
              <a:t>Положення № 879 </a:t>
            </a:r>
            <a:r>
              <a:rPr lang="uk-UA" sz="7200" dirty="0">
                <a:solidFill>
                  <a:srgbClr val="FF0000"/>
                </a:solidFill>
                <a:latin typeface="Arial" panose="020B0604020202020204" pitchFamily="34" charset="0"/>
                <a:cs typeface="Arial" panose="020B0604020202020204" pitchFamily="34" charset="0"/>
              </a:rPr>
              <a:t>не звільніє від обов</a:t>
            </a:r>
            <a:r>
              <a:rPr lang="en-US" sz="7200" dirty="0">
                <a:solidFill>
                  <a:srgbClr val="FF0000"/>
                </a:solidFill>
                <a:latin typeface="Arial" panose="020B0604020202020204" pitchFamily="34" charset="0"/>
                <a:cs typeface="Arial" panose="020B0604020202020204" pitchFamily="34" charset="0"/>
              </a:rPr>
              <a:t>’</a:t>
            </a:r>
            <a:r>
              <a:rPr lang="uk-UA" sz="7200" dirty="0">
                <a:solidFill>
                  <a:srgbClr val="FF0000"/>
                </a:solidFill>
                <a:latin typeface="Arial" panose="020B0604020202020204" pitchFamily="34" charset="0"/>
                <a:cs typeface="Arial" panose="020B0604020202020204" pitchFamily="34" charset="0"/>
              </a:rPr>
              <a:t>язку </a:t>
            </a:r>
            <a:r>
              <a:rPr lang="uk-UA" sz="7200" dirty="0">
                <a:solidFill>
                  <a:srgbClr val="002060"/>
                </a:solidFill>
                <a:latin typeface="Arial" panose="020B0604020202020204" pitchFamily="34" charset="0"/>
                <a:cs typeface="Arial" panose="020B0604020202020204" pitchFamily="34" charset="0"/>
              </a:rPr>
              <a:t>проведення інвентаризації перед складанням річної фінансової звітності у період дії воєнного стану!</a:t>
            </a:r>
            <a:br>
              <a:rPr lang="uk-UA" sz="7200" dirty="0">
                <a:solidFill>
                  <a:srgbClr val="002060"/>
                </a:solidFill>
                <a:latin typeface="Arial" panose="020B0604020202020204" pitchFamily="34" charset="0"/>
                <a:cs typeface="Arial" panose="020B0604020202020204" pitchFamily="34" charset="0"/>
              </a:rPr>
            </a:br>
            <a:endParaRPr lang="en-US" sz="72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ru-RU" sz="21600" b="1" dirty="0">
                <a:solidFill>
                  <a:srgbClr val="002060"/>
                </a:solidFill>
                <a:latin typeface="Arial" panose="020B0604020202020204" pitchFamily="34" charset="0"/>
                <a:cs typeface="Arial" panose="020B0604020202020204" pitchFamily="34" charset="0"/>
              </a:rPr>
              <a:t>Обов</a:t>
            </a:r>
            <a:r>
              <a:rPr lang="en-US" sz="21600" b="1" dirty="0">
                <a:solidFill>
                  <a:srgbClr val="002060"/>
                </a:solidFill>
                <a:latin typeface="Arial" panose="020B0604020202020204" pitchFamily="34" charset="0"/>
                <a:cs typeface="Arial" panose="020B0604020202020204" pitchFamily="34" charset="0"/>
              </a:rPr>
              <a:t>’</a:t>
            </a:r>
            <a:r>
              <a:rPr lang="uk-UA" sz="21600" b="1" dirty="0">
                <a:solidFill>
                  <a:srgbClr val="002060"/>
                </a:solidFill>
                <a:latin typeface="Arial" panose="020B0604020202020204" pitchFamily="34" charset="0"/>
                <a:cs typeface="Arial" panose="020B0604020202020204" pitchFamily="34" charset="0"/>
              </a:rPr>
              <a:t>язок проведення інвентаризації</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38379947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434874"/>
          </a:xfrm>
        </p:spPr>
        <p:txBody>
          <a:bodyPr anchor="t">
            <a:noAutofit/>
          </a:bodyPr>
          <a:lstStyle/>
          <a:p>
            <a:r>
              <a:rPr lang="uk-UA" sz="7200" dirty="0">
                <a:solidFill>
                  <a:srgbClr val="002060"/>
                </a:solidFill>
                <a:latin typeface="Arial" panose="020B0604020202020204" pitchFamily="34" charset="0"/>
                <a:cs typeface="Arial" panose="020B0604020202020204" pitchFamily="34" charset="0"/>
              </a:rPr>
              <a:t>	Проведення інвентаризації перед складанням річної фінансової звітності є </a:t>
            </a:r>
            <a:r>
              <a:rPr lang="uk-UA" sz="7200" b="1" dirty="0">
                <a:solidFill>
                  <a:srgbClr val="002060"/>
                </a:solidFill>
                <a:latin typeface="Arial" panose="020B0604020202020204" pitchFamily="34" charset="0"/>
                <a:cs typeface="Arial" panose="020B0604020202020204" pitchFamily="34" charset="0"/>
              </a:rPr>
              <a:t>обов’язковим </a:t>
            </a:r>
            <a:r>
              <a:rPr lang="uk-UA" sz="7200" dirty="0">
                <a:solidFill>
                  <a:srgbClr val="002060"/>
                </a:solidFill>
                <a:latin typeface="Arial" panose="020B0604020202020204" pitchFamily="34" charset="0"/>
                <a:cs typeface="Arial" panose="020B0604020202020204" pitchFamily="34" charset="0"/>
              </a:rPr>
              <a:t>–</a:t>
            </a:r>
            <a:r>
              <a:rPr lang="uk-UA" sz="7200" b="1" dirty="0">
                <a:solidFill>
                  <a:srgbClr val="002060"/>
                </a:solidFill>
                <a:latin typeface="Arial" panose="020B0604020202020204" pitchFamily="34" charset="0"/>
                <a:cs typeface="Arial" panose="020B0604020202020204" pitchFamily="34" charset="0"/>
              </a:rPr>
              <a:t> </a:t>
            </a:r>
            <a:r>
              <a:rPr lang="uk-UA" sz="7200" dirty="0">
                <a:solidFill>
                  <a:srgbClr val="002060"/>
                </a:solidFill>
                <a:latin typeface="Arial" panose="020B0604020202020204" pitchFamily="34" charset="0"/>
                <a:cs typeface="Arial" panose="020B0604020202020204" pitchFamily="34" charset="0"/>
              </a:rPr>
              <a:t>п. 7 Положення № 879. </a:t>
            </a:r>
            <a:br>
              <a:rPr lang="uk-UA" sz="7200" dirty="0">
                <a:solidFill>
                  <a:srgbClr val="002060"/>
                </a:solidFill>
                <a:latin typeface="Arial" panose="020B0604020202020204" pitchFamily="34" charset="0"/>
                <a:cs typeface="Arial" panose="020B0604020202020204" pitchFamily="34" charset="0"/>
              </a:rPr>
            </a:br>
            <a:r>
              <a:rPr lang="uk-UA" sz="7200" dirty="0">
                <a:solidFill>
                  <a:srgbClr val="002060"/>
                </a:solidFill>
                <a:latin typeface="Arial" panose="020B0604020202020204" pitchFamily="34" charset="0"/>
                <a:cs typeface="Arial" panose="020B0604020202020204" pitchFamily="34" charset="0"/>
              </a:rPr>
              <a:t>Для установ, майно яких знаходиться на окупованих територіях або де ведуться активні бойові дії – звільнення від обов</a:t>
            </a:r>
            <a:r>
              <a:rPr lang="en-US" sz="7200" dirty="0">
                <a:solidFill>
                  <a:srgbClr val="002060"/>
                </a:solidFill>
                <a:latin typeface="Arial" panose="020B0604020202020204" pitchFamily="34" charset="0"/>
                <a:cs typeface="Arial" panose="020B0604020202020204" pitchFamily="34" charset="0"/>
              </a:rPr>
              <a:t>’</a:t>
            </a:r>
            <a:r>
              <a:rPr lang="uk-UA" sz="7200" dirty="0">
                <a:solidFill>
                  <a:srgbClr val="002060"/>
                </a:solidFill>
                <a:latin typeface="Arial" panose="020B0604020202020204" pitchFamily="34" charset="0"/>
                <a:cs typeface="Arial" panose="020B0604020202020204" pitchFamily="34" charset="0"/>
              </a:rPr>
              <a:t>язку проведення інвентаризації </a:t>
            </a:r>
            <a:r>
              <a:rPr lang="uk-UA" sz="7200" b="1" dirty="0">
                <a:solidFill>
                  <a:srgbClr val="002060"/>
                </a:solidFill>
                <a:latin typeface="Arial" panose="020B0604020202020204" pitchFamily="34" charset="0"/>
                <a:cs typeface="Arial" panose="020B0604020202020204" pitchFamily="34" charset="0"/>
              </a:rPr>
              <a:t>не передбачено!</a:t>
            </a:r>
            <a:r>
              <a:rPr lang="uk-UA" sz="7200" dirty="0">
                <a:solidFill>
                  <a:srgbClr val="002060"/>
                </a:solidFill>
                <a:latin typeface="Arial" panose="020B0604020202020204" pitchFamily="34" charset="0"/>
                <a:cs typeface="Arial" panose="020B0604020202020204" pitchFamily="34" charset="0"/>
              </a:rPr>
              <a:t> </a:t>
            </a:r>
            <a:endParaRPr lang="en-US" sz="72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Інвентаризація – обов</a:t>
            </a:r>
            <a:r>
              <a:rPr lang="en-US" sz="21600" b="1" dirty="0">
                <a:solidFill>
                  <a:srgbClr val="002060"/>
                </a:solidFill>
                <a:latin typeface="Arial" panose="020B0604020202020204" pitchFamily="34" charset="0"/>
                <a:cs typeface="Arial" panose="020B0604020202020204" pitchFamily="34" charset="0"/>
              </a:rPr>
              <a:t>’</a:t>
            </a:r>
            <a:r>
              <a:rPr lang="uk-UA" sz="21600" b="1" dirty="0">
                <a:solidFill>
                  <a:srgbClr val="002060"/>
                </a:solidFill>
                <a:latin typeface="Arial" panose="020B0604020202020204" pitchFamily="34" charset="0"/>
                <a:cs typeface="Arial" panose="020B0604020202020204" pitchFamily="34" charset="0"/>
              </a:rPr>
              <a:t>язкова процедура</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41688323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1408"/>
            <a:ext cx="7453745" cy="2974210"/>
          </a:xfrm>
          <a:prstGeom prst="rect">
            <a:avLst/>
          </a:prstGeom>
        </p:spPr>
      </p:pic>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1767" y="98534"/>
            <a:ext cx="6778464" cy="3175618"/>
          </a:xfrm>
          <a:prstGeom prst="rect">
            <a:avLst/>
          </a:prstGeom>
        </p:spPr>
      </p:pic>
      <p:sp>
        <p:nvSpPr>
          <p:cNvPr id="5" name="Title 2"/>
          <p:cNvSpPr>
            <a:spLocks noGrp="1"/>
          </p:cNvSpPr>
          <p:nvPr>
            <p:ph type="title"/>
          </p:nvPr>
        </p:nvSpPr>
        <p:spPr>
          <a:xfrm>
            <a:off x="2247900" y="2633663"/>
            <a:ext cx="21005800" cy="919162"/>
          </a:xfrm>
        </p:spPr>
        <p:txBody>
          <a:bodyPr>
            <a:normAutofit/>
          </a:bodyPr>
          <a:lstStyle/>
          <a:p>
            <a:r>
              <a:rPr lang="uk-UA" sz="4800" b="1" dirty="0">
                <a:solidFill>
                  <a:srgbClr val="002060"/>
                </a:solidFill>
                <a:latin typeface="Arial" panose="020B0604020202020204" pitchFamily="34" charset="0"/>
                <a:cs typeface="Arial" panose="020B0604020202020204" pitchFamily="34" charset="0"/>
              </a:rPr>
              <a:t>Загальні строки проведення річної інвентаризації</a:t>
            </a:r>
            <a:endParaRPr lang="en-US" sz="4800" b="1" dirty="0">
              <a:solidFill>
                <a:srgbClr val="002060"/>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75353270"/>
              </p:ext>
            </p:extLst>
          </p:nvPr>
        </p:nvGraphicFramePr>
        <p:xfrm>
          <a:off x="1143000" y="3801535"/>
          <a:ext cx="22535552" cy="8992391"/>
        </p:xfrm>
        <a:graphic>
          <a:graphicData uri="http://schemas.openxmlformats.org/drawingml/2006/table">
            <a:tbl>
              <a:tblPr firstRow="1" bandRow="1">
                <a:tableStyleId>{5C22544A-7EE6-4342-B048-85BDC9FD1C3A}</a:tableStyleId>
              </a:tblPr>
              <a:tblGrid>
                <a:gridCol w="16814800">
                  <a:extLst>
                    <a:ext uri="{9D8B030D-6E8A-4147-A177-3AD203B41FA5}">
                      <a16:colId xmlns:a16="http://schemas.microsoft.com/office/drawing/2014/main" val="20000"/>
                    </a:ext>
                  </a:extLst>
                </a:gridCol>
                <a:gridCol w="5720752">
                  <a:extLst>
                    <a:ext uri="{9D8B030D-6E8A-4147-A177-3AD203B41FA5}">
                      <a16:colId xmlns:a16="http://schemas.microsoft.com/office/drawing/2014/main" val="20001"/>
                    </a:ext>
                  </a:extLst>
                </a:gridCol>
              </a:tblGrid>
              <a:tr h="1052413">
                <a:tc>
                  <a:txBody>
                    <a:bodyPr/>
                    <a:lstStyle/>
                    <a:p>
                      <a:pPr algn="ctr">
                        <a:lnSpc>
                          <a:spcPct val="115000"/>
                        </a:lnSpc>
                        <a:spcAft>
                          <a:spcPts val="0"/>
                        </a:spcAft>
                      </a:pPr>
                      <a:r>
                        <a:rPr lang="uk-UA" sz="3200" dirty="0">
                          <a:solidFill>
                            <a:srgbClr val="002060"/>
                          </a:solidFill>
                          <a:effectLst/>
                          <a:latin typeface="Arial" panose="020B0604020202020204" pitchFamily="34" charset="0"/>
                          <a:cs typeface="Arial" panose="020B0604020202020204" pitchFamily="34" charset="0"/>
                        </a:rPr>
                        <a:t>Вид активів та зобов’язань </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uk-UA" sz="3200" dirty="0">
                          <a:solidFill>
                            <a:srgbClr val="002060"/>
                          </a:solidFill>
                          <a:effectLst/>
                          <a:latin typeface="Arial" panose="020B0604020202020204" pitchFamily="34" charset="0"/>
                          <a:cs typeface="Arial" panose="020B0604020202020204" pitchFamily="34" charset="0"/>
                        </a:rPr>
                        <a:t>Коли проводити інвентаризацію</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696678">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Необоротні активи (крім незавершених капітальних інвестицій)</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rowSpan="6">
                  <a:txBody>
                    <a:bodyPr/>
                    <a:lstStyle/>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Протягом 3 місяців до дати балансу</a:t>
                      </a:r>
                      <a:endParaRPr lang="ru-RU" sz="3200" dirty="0">
                        <a:solidFill>
                          <a:srgbClr val="002060"/>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a:t>
                      </a:r>
                      <a:r>
                        <a:rPr lang="uk-UA" sz="3200" b="1" dirty="0">
                          <a:solidFill>
                            <a:srgbClr val="002060"/>
                          </a:solidFill>
                          <a:effectLst/>
                          <a:latin typeface="Arial" panose="020B0604020202020204" pitchFamily="34" charset="0"/>
                          <a:ea typeface="Times New Roman"/>
                          <a:cs typeface="Arial" panose="020B0604020202020204" pitchFamily="34" charset="0"/>
                        </a:rPr>
                        <a:t>з 1 жовтня</a:t>
                      </a:r>
                    </a:p>
                    <a:p>
                      <a:pPr algn="ctr">
                        <a:lnSpc>
                          <a:spcPct val="115000"/>
                        </a:lnSpc>
                        <a:spcAft>
                          <a:spcPts val="0"/>
                        </a:spcAft>
                      </a:pPr>
                      <a:r>
                        <a:rPr lang="uk-UA" sz="3200" b="1" dirty="0">
                          <a:solidFill>
                            <a:srgbClr val="002060"/>
                          </a:solidFill>
                          <a:effectLst/>
                          <a:latin typeface="Arial" panose="020B0604020202020204" pitchFamily="34" charset="0"/>
                          <a:ea typeface="Times New Roman"/>
                          <a:cs typeface="Arial" panose="020B0604020202020204" pitchFamily="34" charset="0"/>
                        </a:rPr>
                        <a:t> до 31 грудня</a:t>
                      </a:r>
                      <a:r>
                        <a:rPr lang="uk-UA" sz="3200" dirty="0">
                          <a:solidFill>
                            <a:srgbClr val="002060"/>
                          </a:solidFill>
                          <a:effectLst/>
                          <a:latin typeface="Arial" panose="020B0604020202020204" pitchFamily="34" charset="0"/>
                          <a:ea typeface="Times New Roman"/>
                          <a:cs typeface="Arial" panose="020B0604020202020204" pitchFamily="34" charset="0"/>
                        </a:rPr>
                        <a:t>)</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91123">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Запаси (крім незавершеного виробництва, напівфабрикатів тощо)</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2"/>
                  </a:ext>
                </a:extLst>
              </a:tr>
              <a:tr h="765005">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Поточні біологічні активи</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3"/>
                  </a:ext>
                </a:extLst>
              </a:tr>
              <a:tr h="765005">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Дебіторська та кредиторська заборгованості</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4"/>
                  </a:ext>
                </a:extLst>
              </a:tr>
              <a:tr h="765005">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Витрати і доходи майбутніх періодів</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5"/>
                  </a:ext>
                </a:extLst>
              </a:tr>
              <a:tr h="765005">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Зобов’язання (крім невикористаних забезпечень, розрахунків з бюджетом та з ЄСВ)</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6"/>
                  </a:ext>
                </a:extLst>
              </a:tr>
              <a:tr h="765005">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Незавершені капітальні інвестиції</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rowSpan="3">
                  <a:txBody>
                    <a:bodyPr/>
                    <a:lstStyle/>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Протягом 2 місяців до дати балансу</a:t>
                      </a:r>
                      <a:endParaRPr lang="ru-RU" sz="3200" dirty="0">
                        <a:solidFill>
                          <a:srgbClr val="002060"/>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a:t>
                      </a:r>
                      <a:r>
                        <a:rPr lang="uk-UA" sz="3200" b="1" dirty="0">
                          <a:solidFill>
                            <a:srgbClr val="002060"/>
                          </a:solidFill>
                          <a:effectLst/>
                          <a:latin typeface="Arial" panose="020B0604020202020204" pitchFamily="34" charset="0"/>
                          <a:ea typeface="Times New Roman"/>
                          <a:cs typeface="Arial" panose="020B0604020202020204" pitchFamily="34" charset="0"/>
                        </a:rPr>
                        <a:t>з 1 листопада </a:t>
                      </a:r>
                    </a:p>
                    <a:p>
                      <a:pPr algn="ctr">
                        <a:lnSpc>
                          <a:spcPct val="115000"/>
                        </a:lnSpc>
                        <a:spcAft>
                          <a:spcPts val="0"/>
                        </a:spcAft>
                      </a:pPr>
                      <a:r>
                        <a:rPr lang="uk-UA" sz="3200" b="1" dirty="0">
                          <a:solidFill>
                            <a:srgbClr val="002060"/>
                          </a:solidFill>
                          <a:effectLst/>
                          <a:latin typeface="Arial" panose="020B0604020202020204" pitchFamily="34" charset="0"/>
                          <a:ea typeface="Times New Roman"/>
                          <a:cs typeface="Arial" panose="020B0604020202020204" pitchFamily="34" charset="0"/>
                        </a:rPr>
                        <a:t>до 31 грудня</a:t>
                      </a:r>
                      <a:r>
                        <a:rPr lang="uk-UA" sz="3200" dirty="0">
                          <a:solidFill>
                            <a:srgbClr val="002060"/>
                          </a:solidFill>
                          <a:effectLst/>
                          <a:latin typeface="Arial" panose="020B0604020202020204" pitchFamily="34" charset="0"/>
                          <a:ea typeface="Times New Roman"/>
                          <a:cs typeface="Arial" panose="020B0604020202020204" pitchFamily="34" charset="0"/>
                        </a:rPr>
                        <a:t>)</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605305">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Незавершене виробництво, напівфабрикати</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8"/>
                  </a:ext>
                </a:extLst>
              </a:tr>
              <a:tr h="1052413">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Фінансові інвестиції, грошові кошти, кошти цільового фінансування, зобов’язання у частині невикористаних забезпечень, розрахунків з бюджетом та з ЄСВ</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9"/>
                  </a:ext>
                </a:extLst>
              </a:tr>
              <a:tr h="1026308">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Матеріальні цінності, які та на момент інвентаризації знаходяться поза установою</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До їх тимчасового вибуття</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pic>
        <p:nvPicPr>
          <p:cNvPr id="2" name="Picture 36">
            <a:extLst>
              <a:ext uri="{FF2B5EF4-FFF2-40B4-BE49-F238E27FC236}">
                <a16:creationId xmlns:a16="http://schemas.microsoft.com/office/drawing/2014/main" id="{D5409B5A-5CCC-A356-20CE-6DDC9C4F5D9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41058955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079"/>
            <a:ext cx="6987856" cy="2728378"/>
          </a:xfrm>
          <a:prstGeom prst="rect">
            <a:avLst/>
          </a:prstGeom>
        </p:spPr>
      </p:pic>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9999" y="43407"/>
            <a:ext cx="6348553" cy="3089478"/>
          </a:xfrm>
          <a:prstGeom prst="rect">
            <a:avLst/>
          </a:prstGeom>
        </p:spPr>
      </p:pic>
      <p:sp>
        <p:nvSpPr>
          <p:cNvPr id="5" name="Title 2"/>
          <p:cNvSpPr>
            <a:spLocks noGrp="1"/>
          </p:cNvSpPr>
          <p:nvPr>
            <p:ph type="title"/>
          </p:nvPr>
        </p:nvSpPr>
        <p:spPr>
          <a:xfrm>
            <a:off x="2247900" y="2633663"/>
            <a:ext cx="21005800" cy="919162"/>
          </a:xfrm>
        </p:spPr>
        <p:txBody>
          <a:bodyPr>
            <a:normAutofit/>
          </a:bodyPr>
          <a:lstStyle/>
          <a:p>
            <a:r>
              <a:rPr lang="uk-UA" sz="4800" b="1" dirty="0">
                <a:solidFill>
                  <a:srgbClr val="002060"/>
                </a:solidFill>
                <a:latin typeface="Arial" panose="020B0604020202020204" pitchFamily="34" charset="0"/>
                <a:cs typeface="Arial" panose="020B0604020202020204" pitchFamily="34" charset="0"/>
              </a:rPr>
              <a:t>Загальні строки проведення річної інвентаризації</a:t>
            </a:r>
            <a:endParaRPr lang="en-US" sz="4800" b="1" dirty="0">
              <a:solidFill>
                <a:srgbClr val="002060"/>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79721037"/>
              </p:ext>
            </p:extLst>
          </p:nvPr>
        </p:nvGraphicFramePr>
        <p:xfrm>
          <a:off x="1143000" y="4096425"/>
          <a:ext cx="22535552" cy="9534248"/>
        </p:xfrm>
        <a:graphic>
          <a:graphicData uri="http://schemas.openxmlformats.org/drawingml/2006/table">
            <a:tbl>
              <a:tblPr firstRow="1" bandRow="1">
                <a:tableStyleId>{5C22544A-7EE6-4342-B048-85BDC9FD1C3A}</a:tableStyleId>
              </a:tblPr>
              <a:tblGrid>
                <a:gridCol w="16611600">
                  <a:extLst>
                    <a:ext uri="{9D8B030D-6E8A-4147-A177-3AD203B41FA5}">
                      <a16:colId xmlns:a16="http://schemas.microsoft.com/office/drawing/2014/main" val="20000"/>
                    </a:ext>
                  </a:extLst>
                </a:gridCol>
                <a:gridCol w="5923952">
                  <a:extLst>
                    <a:ext uri="{9D8B030D-6E8A-4147-A177-3AD203B41FA5}">
                      <a16:colId xmlns:a16="http://schemas.microsoft.com/office/drawing/2014/main" val="20001"/>
                    </a:ext>
                  </a:extLst>
                </a:gridCol>
              </a:tblGrid>
              <a:tr h="1057051">
                <a:tc>
                  <a:txBody>
                    <a:bodyPr/>
                    <a:lstStyle/>
                    <a:p>
                      <a:pPr algn="ctr">
                        <a:lnSpc>
                          <a:spcPct val="115000"/>
                        </a:lnSpc>
                        <a:spcAft>
                          <a:spcPts val="0"/>
                        </a:spcAft>
                      </a:pPr>
                      <a:r>
                        <a:rPr lang="uk-UA" sz="3200" dirty="0">
                          <a:solidFill>
                            <a:srgbClr val="002060"/>
                          </a:solidFill>
                          <a:effectLst/>
                          <a:latin typeface="Arial" panose="020B0604020202020204" pitchFamily="34" charset="0"/>
                          <a:cs typeface="Arial" panose="020B0604020202020204" pitchFamily="34" charset="0"/>
                        </a:rPr>
                        <a:t>Вид активів та зобов’язань </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uk-UA" sz="3200" dirty="0">
                          <a:solidFill>
                            <a:srgbClr val="002060"/>
                          </a:solidFill>
                          <a:effectLst/>
                          <a:latin typeface="Arial" panose="020B0604020202020204" pitchFamily="34" charset="0"/>
                          <a:cs typeface="Arial" panose="020B0604020202020204" pitchFamily="34" charset="0"/>
                        </a:rPr>
                        <a:t>Коли проводити інвентаризацію</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764290">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Земельні ділянки, будівлі, споруди та інших нерухомих об'єктів</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Один </a:t>
                      </a:r>
                      <a:r>
                        <a:rPr lang="uk-UA" sz="3200" b="1" dirty="0">
                          <a:solidFill>
                            <a:srgbClr val="002060"/>
                          </a:solidFill>
                          <a:effectLst/>
                          <a:latin typeface="Arial" panose="020B0604020202020204" pitchFamily="34" charset="0"/>
                          <a:ea typeface="Times New Roman"/>
                          <a:cs typeface="Arial" panose="020B0604020202020204" pitchFamily="34" charset="0"/>
                        </a:rPr>
                        <a:t>раз на три роки</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609045">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Інструменти, прилади, інвентар (меблі)</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Щороку в обсязі не менше</a:t>
                      </a:r>
                    </a:p>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 30 % з повних охопленням </a:t>
                      </a:r>
                      <a:r>
                        <a:rPr lang="uk-UA" sz="3200" b="1" dirty="0">
                          <a:solidFill>
                            <a:srgbClr val="002060"/>
                          </a:solidFill>
                          <a:effectLst/>
                          <a:latin typeface="Arial" panose="020B0604020202020204" pitchFamily="34" charset="0"/>
                          <a:ea typeface="Times New Roman"/>
                          <a:cs typeface="Arial" panose="020B0604020202020204" pitchFamily="34" charset="0"/>
                        </a:rPr>
                        <a:t>протягом 3 років</a:t>
                      </a:r>
                      <a:r>
                        <a:rPr lang="uk-UA" sz="3200" dirty="0">
                          <a:solidFill>
                            <a:srgbClr val="002060"/>
                          </a:solidFill>
                          <a:effectLst/>
                          <a:latin typeface="Arial" panose="020B0604020202020204" pitchFamily="34" charset="0"/>
                          <a:ea typeface="Times New Roman"/>
                          <a:cs typeface="Arial" panose="020B0604020202020204" pitchFamily="34" charset="0"/>
                        </a:rPr>
                        <a:t> </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1057051">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Музейні цінності</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У строки, визначені Мінкультури</a:t>
                      </a:r>
                      <a:r>
                        <a:rPr lang="uk-UA" sz="3200" baseline="30000" dirty="0">
                          <a:solidFill>
                            <a:srgbClr val="002060"/>
                          </a:solidFill>
                          <a:effectLst/>
                          <a:latin typeface="Arial" panose="020B0604020202020204" pitchFamily="34" charset="0"/>
                          <a:ea typeface="Times New Roman"/>
                          <a:cs typeface="Arial" panose="020B0604020202020204" pitchFamily="34" charset="0"/>
                        </a:rPr>
                        <a:t>1</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729125">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Бібліотечні фонди</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Протягом року</a:t>
                      </a:r>
                      <a:r>
                        <a:rPr lang="uk-UA" sz="3200" baseline="30000" dirty="0">
                          <a:solidFill>
                            <a:srgbClr val="002060"/>
                          </a:solidFill>
                          <a:effectLst/>
                          <a:latin typeface="Arial" panose="020B0604020202020204" pitchFamily="34" charset="0"/>
                          <a:ea typeface="Times New Roman"/>
                          <a:cs typeface="Arial" panose="020B0604020202020204" pitchFamily="34" charset="0"/>
                        </a:rPr>
                        <a:t>2</a:t>
                      </a:r>
                      <a:endParaRPr lang="ru-RU" sz="3200" baseline="300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1310849">
                <a:tc>
                  <a:txBody>
                    <a:bodyPr/>
                    <a:lstStyle/>
                    <a:p>
                      <a:pPr algn="l">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Дорогоцінні метали та дорогоцінне каміння в приладах,</a:t>
                      </a:r>
                      <a:r>
                        <a:rPr lang="uk-UA" sz="3200" baseline="0" dirty="0">
                          <a:solidFill>
                            <a:srgbClr val="002060"/>
                          </a:solidFill>
                          <a:effectLst/>
                          <a:latin typeface="Arial" panose="020B0604020202020204" pitchFamily="34" charset="0"/>
                          <a:ea typeface="Times New Roman"/>
                          <a:cs typeface="Arial" panose="020B0604020202020204" pitchFamily="34" charset="0"/>
                        </a:rPr>
                        <a:t> </a:t>
                      </a:r>
                      <a:r>
                        <a:rPr lang="uk-UA" sz="3200" dirty="0">
                          <a:solidFill>
                            <a:srgbClr val="002060"/>
                          </a:solidFill>
                          <a:effectLst/>
                          <a:latin typeface="Arial" panose="020B0604020202020204" pitchFamily="34" charset="0"/>
                          <a:ea typeface="Times New Roman"/>
                          <a:cs typeface="Arial" panose="020B0604020202020204" pitchFamily="34" charset="0"/>
                        </a:rPr>
                        <a:t>обладнанні та інших виробах</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uk-UA" sz="3200" dirty="0">
                          <a:solidFill>
                            <a:srgbClr val="002060"/>
                          </a:solidFill>
                          <a:effectLst/>
                          <a:latin typeface="Arial" panose="020B0604020202020204" pitchFamily="34" charset="0"/>
                          <a:ea typeface="Times New Roman"/>
                          <a:cs typeface="Arial" panose="020B0604020202020204" pitchFamily="34" charset="0"/>
                        </a:rPr>
                        <a:t>Одночасно з інвентаризацією таких активів</a:t>
                      </a:r>
                      <a:endParaRPr lang="ru-RU" sz="320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2713033">
                <a:tc gridSpan="2">
                  <a:txBody>
                    <a:bodyPr/>
                    <a:lstStyle/>
                    <a:p>
                      <a:pPr algn="l">
                        <a:lnSpc>
                          <a:spcPct val="115000"/>
                        </a:lnSpc>
                        <a:spcAft>
                          <a:spcPts val="0"/>
                        </a:spcAft>
                      </a:pPr>
                      <a:r>
                        <a:rPr lang="uk-UA" sz="3200" b="0" i="0" baseline="30000" dirty="0">
                          <a:solidFill>
                            <a:srgbClr val="002060"/>
                          </a:solidFill>
                          <a:effectLst/>
                          <a:latin typeface="Arial" panose="020B0604020202020204" pitchFamily="34" charset="0"/>
                          <a:ea typeface="Times New Roman"/>
                          <a:cs typeface="Arial" panose="020B0604020202020204" pitchFamily="34" charset="0"/>
                        </a:rPr>
                        <a:t>1</a:t>
                      </a:r>
                      <a:r>
                        <a:rPr lang="uk-UA" sz="3200" b="0" i="0" dirty="0">
                          <a:solidFill>
                            <a:srgbClr val="002060"/>
                          </a:solidFill>
                          <a:effectLst/>
                          <a:latin typeface="Arial" panose="020B0604020202020204" pitchFamily="34" charset="0"/>
                          <a:ea typeface="Times New Roman"/>
                          <a:cs typeface="Arial" panose="020B0604020202020204" pitchFamily="34" charset="0"/>
                        </a:rPr>
                        <a:t> З урахуванням періодичності, визначеної п. 3 розд. </a:t>
                      </a:r>
                      <a:r>
                        <a:rPr lang="en-US" sz="3200" b="0" i="0" dirty="0">
                          <a:solidFill>
                            <a:srgbClr val="002060"/>
                          </a:solidFill>
                          <a:effectLst/>
                          <a:latin typeface="Arial" panose="020B0604020202020204" pitchFamily="34" charset="0"/>
                          <a:ea typeface="Times New Roman"/>
                          <a:cs typeface="Arial" panose="020B0604020202020204" pitchFamily="34" charset="0"/>
                        </a:rPr>
                        <a:t>VII </a:t>
                      </a:r>
                      <a:r>
                        <a:rPr lang="uk-UA" sz="3200" b="0" i="0" dirty="0">
                          <a:solidFill>
                            <a:srgbClr val="002060"/>
                          </a:solidFill>
                          <a:effectLst/>
                          <a:latin typeface="Arial" panose="020B0604020202020204" pitchFamily="34" charset="0"/>
                          <a:ea typeface="Times New Roman"/>
                          <a:cs typeface="Arial" panose="020B0604020202020204" pitchFamily="34" charset="0"/>
                        </a:rPr>
                        <a:t>Інструкції з організації обліку музейних предметів, затвердженої наказом Міністерства культури України від 21.07.2016 № 580.</a:t>
                      </a:r>
                      <a:endParaRPr lang="ru-RU" sz="3200" b="0" i="0" dirty="0">
                        <a:solidFill>
                          <a:srgbClr val="002060"/>
                        </a:solidFill>
                        <a:effectLst/>
                        <a:latin typeface="Arial" panose="020B0604020202020204" pitchFamily="34" charset="0"/>
                        <a:ea typeface="Calibri"/>
                        <a:cs typeface="Arial" panose="020B0604020202020204" pitchFamily="34" charset="0"/>
                      </a:endParaRPr>
                    </a:p>
                    <a:p>
                      <a:pPr algn="l">
                        <a:lnSpc>
                          <a:spcPct val="115000"/>
                        </a:lnSpc>
                        <a:spcAft>
                          <a:spcPts val="0"/>
                        </a:spcAft>
                      </a:pPr>
                      <a:r>
                        <a:rPr lang="uk-UA" sz="3200" b="0" i="0" baseline="30000" dirty="0">
                          <a:solidFill>
                            <a:srgbClr val="002060"/>
                          </a:solidFill>
                          <a:effectLst/>
                          <a:latin typeface="Arial" panose="020B0604020202020204" pitchFamily="34" charset="0"/>
                          <a:ea typeface="Times New Roman"/>
                          <a:cs typeface="Arial" panose="020B0604020202020204" pitchFamily="34" charset="0"/>
                        </a:rPr>
                        <a:t>2</a:t>
                      </a:r>
                      <a:r>
                        <a:rPr lang="uk-UA" sz="3200" b="0" i="0" dirty="0">
                          <a:solidFill>
                            <a:srgbClr val="002060"/>
                          </a:solidFill>
                          <a:effectLst/>
                          <a:latin typeface="Arial" panose="020B0604020202020204" pitchFamily="34" charset="0"/>
                          <a:ea typeface="Times New Roman"/>
                          <a:cs typeface="Arial" panose="020B0604020202020204" pitchFamily="34" charset="0"/>
                        </a:rPr>
                        <a:t> За наявності бібліотечних фондів у кількості від 100 до 500 тис. одиниць інвентаризацію слід проводити протягом 5 років із щорічним охопленням не менше 20 % одиниць, а понад 500 тис. одиниць </a:t>
                      </a:r>
                      <a:r>
                        <a:rPr lang="uk-UA" sz="3200" b="0" i="0" dirty="0">
                          <a:solidFill>
                            <a:srgbClr val="002060"/>
                          </a:solidFill>
                          <a:effectLst/>
                          <a:latin typeface="Arial" panose="020B0604020202020204" pitchFamily="34" charset="0"/>
                          <a:ea typeface="Malgun Gothic"/>
                          <a:cs typeface="Arial" panose="020B0604020202020204" pitchFamily="34" charset="0"/>
                        </a:rPr>
                        <a:t>—</a:t>
                      </a:r>
                      <a:r>
                        <a:rPr lang="uk-UA" sz="3200" b="0" i="0" dirty="0">
                          <a:solidFill>
                            <a:srgbClr val="002060"/>
                          </a:solidFill>
                          <a:effectLst/>
                          <a:latin typeface="Arial" panose="020B0604020202020204" pitchFamily="34" charset="0"/>
                          <a:ea typeface="Times New Roman"/>
                          <a:cs typeface="Arial" panose="020B0604020202020204" pitchFamily="34" charset="0"/>
                        </a:rPr>
                        <a:t> протягом 10 років зі щорічним охопленням мінімум 10 % одиниць.</a:t>
                      </a:r>
                      <a:endParaRPr lang="ru-RU" sz="3200" b="0" i="0"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nchor="ctr">
                    <a:solidFill>
                      <a:srgbClr val="00B0F0"/>
                    </a:solidFill>
                  </a:tcPr>
                </a:tc>
                <a:tc hMerge="1">
                  <a:txBody>
                    <a:bodyPr/>
                    <a:lstStyle/>
                    <a:p>
                      <a:endParaRPr lang="ru-RU" dirty="0"/>
                    </a:p>
                  </a:txBody>
                  <a:tcPr/>
                </a:tc>
                <a:extLst>
                  <a:ext uri="{0D108BD9-81ED-4DB2-BD59-A6C34878D82A}">
                    <a16:rowId xmlns:a16="http://schemas.microsoft.com/office/drawing/2014/main" val="10006"/>
                  </a:ext>
                </a:extLst>
              </a:tr>
            </a:tbl>
          </a:graphicData>
        </a:graphic>
      </p:graphicFrame>
      <p:pic>
        <p:nvPicPr>
          <p:cNvPr id="2" name="Picture 36">
            <a:extLst>
              <a:ext uri="{FF2B5EF4-FFF2-40B4-BE49-F238E27FC236}">
                <a16:creationId xmlns:a16="http://schemas.microsoft.com/office/drawing/2014/main" id="{E25209D3-C7F2-3158-56EE-380540303F7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11441124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4273420"/>
            <a:ext cx="22633522" cy="8434874"/>
          </a:xfrm>
        </p:spPr>
        <p:txBody>
          <a:bodyPr anchor="t">
            <a:noAutofit/>
          </a:bodyPr>
          <a:lstStyle/>
          <a:p>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У</a:t>
            </a:r>
            <a:r>
              <a:rPr lang="uk-UA"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станови, які знаходяться в районах проведення бойових дій у період дії воєнного стану або майно яких розташоване на таких територіях, проводять інвентаризацію лише у раз</a:t>
            </a: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і</a:t>
            </a:r>
            <a:r>
              <a:rPr lang="uk-UA" sz="6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можливості безпечного та безперешкодного доступу</a:t>
            </a:r>
            <a:r>
              <a:rPr lang="uk-UA"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уповноважених осіб до активів, необхідних первинних документів і регістрів бухгалтерського обліку</a:t>
            </a:r>
            <a:br>
              <a:rPr lang="uk-UA"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br>
              <a:rPr lang="uk-UA"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uk-UA"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uk-UA" sz="6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абз</a:t>
            </a:r>
            <a:r>
              <a:rPr lang="uk-UA"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1 п. 8 розд. І Положення № 879)</a:t>
            </a:r>
            <a:br>
              <a:rPr lang="uk-UA" sz="60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uk-UA" sz="7200" dirty="0">
                <a:solidFill>
                  <a:srgbClr val="002060"/>
                </a:solidFill>
                <a:latin typeface="Arial" panose="020B0604020202020204" pitchFamily="34" charset="0"/>
                <a:cs typeface="Arial" panose="020B0604020202020204" pitchFamily="34" charset="0"/>
              </a:rPr>
              <a:t>	</a:t>
            </a:r>
            <a:endParaRPr lang="en-US" sz="72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Відтермінування інвентаризації</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11868376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030" y="3895277"/>
            <a:ext cx="22633522" cy="8813017"/>
          </a:xfrm>
        </p:spPr>
        <p:txBody>
          <a:bodyPr anchor="t">
            <a:noAutofit/>
          </a:bodyPr>
          <a:lstStyle/>
          <a:p>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		Наразі діє Перелік територіальних громад, які розташовані в районах проведення воєнних (бойових) дій або які перебувають в тимчасовій окупації, оточенні (блокуванні), затверджений наказом Мінреінтеграції від 25.04.2022 № 75 </a:t>
            </a:r>
            <a:b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(для забезпечення виплат ВПО)</a:t>
            </a:r>
            <a:b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br>
            <a:b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sz="6000" dirty="0">
                <a:solidFill>
                  <a:srgbClr val="002060"/>
                </a:solidFill>
                <a:latin typeface="Arial" panose="020B0604020202020204" pitchFamily="34" charset="0"/>
                <a:ea typeface="Times New Roman" panose="02020603050405020304" pitchFamily="18" charset="0"/>
                <a:cs typeface="Arial" panose="020B0604020202020204" pitchFamily="34" charset="0"/>
              </a:rPr>
              <a:t>Уряд доручив Мінреінтеграції розроблення нового переліку для забезпечення єдності адмінпрактики та цілісність держполітики</a:t>
            </a:r>
            <a:br>
              <a:rPr lang="uk-UA" sz="60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uk-UA" sz="7200" dirty="0">
                <a:solidFill>
                  <a:srgbClr val="002060"/>
                </a:solidFill>
                <a:latin typeface="Arial" panose="020B0604020202020204" pitchFamily="34" charset="0"/>
                <a:cs typeface="Arial" panose="020B0604020202020204" pitchFamily="34" charset="0"/>
              </a:rPr>
              <a:t>	</a:t>
            </a:r>
            <a:endParaRPr lang="en-US" sz="7200" dirty="0">
              <a:solidFill>
                <a:srgbClr val="002060"/>
              </a:solidFill>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2545" y="0"/>
            <a:ext cx="6631455" cy="3315728"/>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554"/>
            <a:ext cx="7417619" cy="2870619"/>
          </a:xfrm>
          <a:prstGeom prst="rect">
            <a:avLst/>
          </a:prstGeom>
        </p:spPr>
      </p:pic>
      <p:sp>
        <p:nvSpPr>
          <p:cNvPr id="7" name="Title 2"/>
          <p:cNvSpPr txBox="1">
            <a:spLocks/>
          </p:cNvSpPr>
          <p:nvPr/>
        </p:nvSpPr>
        <p:spPr>
          <a:xfrm>
            <a:off x="783770" y="2736179"/>
            <a:ext cx="21735151" cy="115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2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br>
              <a:rPr lang="uk-UA" dirty="0">
                <a:solidFill>
                  <a:schemeClr val="accent1">
                    <a:lumMod val="50000"/>
                  </a:schemeClr>
                </a:solidFill>
                <a:latin typeface="Arial" panose="020B0604020202020204" pitchFamily="34" charset="0"/>
                <a:cs typeface="Arial" panose="020B0604020202020204" pitchFamily="34" charset="0"/>
              </a:rPr>
            </a:br>
            <a:r>
              <a:rPr lang="uk-UA" sz="21600" b="1" dirty="0">
                <a:solidFill>
                  <a:srgbClr val="002060"/>
                </a:solidFill>
                <a:latin typeface="Arial" panose="020B0604020202020204" pitchFamily="34" charset="0"/>
                <a:cs typeface="Arial" panose="020B0604020202020204" pitchFamily="34" charset="0"/>
              </a:rPr>
              <a:t>Перелік</a:t>
            </a:r>
            <a:endParaRPr lang="en-US" sz="2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6">
            <a:extLst>
              <a:ext uri="{FF2B5EF4-FFF2-40B4-BE49-F238E27FC236}">
                <a16:creationId xmlns:a16="http://schemas.microsoft.com/office/drawing/2014/main" id="{61DCD8D1-7763-2096-9859-042C527A66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10805" y="0"/>
            <a:ext cx="6348553" cy="3175618"/>
          </a:xfrm>
          <a:prstGeom prst="rect">
            <a:avLst/>
          </a:prstGeom>
        </p:spPr>
      </p:pic>
    </p:spTree>
    <p:extLst>
      <p:ext uri="{BB962C8B-B14F-4D97-AF65-F5344CB8AC3E}">
        <p14:creationId xmlns:p14="http://schemas.microsoft.com/office/powerpoint/2010/main" val="3258377683"/>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2116_ xmlns="303901ef-6a22-4e55-9c80-e90043720d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7E52C018618B41A7229444032E1263" ma:contentTypeVersion="16" ma:contentTypeDescription="Create a new document." ma:contentTypeScope="" ma:versionID="102dde26d99944ab261690ad3f791513">
  <xsd:schema xmlns:xsd="http://www.w3.org/2001/XMLSchema" xmlns:xs="http://www.w3.org/2001/XMLSchema" xmlns:p="http://schemas.microsoft.com/office/2006/metadata/properties" xmlns:ns2="d41abd27-83e6-4a63-9017-5368a0c1b478" xmlns:ns3="303901ef-6a22-4e55-9c80-e90043720daf" targetNamespace="http://schemas.microsoft.com/office/2006/metadata/properties" ma:root="true" ma:fieldsID="a63769dce104decd316b0cf31f568236" ns2:_="" ns3:_="">
    <xsd:import namespace="d41abd27-83e6-4a63-9017-5368a0c1b478"/>
    <xsd:import namespace="303901ef-6a22-4e55-9c80-e90043720da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_x2116_"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abd27-83e6-4a63-9017-5368a0c1b47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03901ef-6a22-4e55-9c80-e90043720daf" elementFormDefault="qualified">
    <xsd:import namespace="http://schemas.microsoft.com/office/2006/documentManagement/types"/>
    <xsd:import namespace="http://schemas.microsoft.com/office/infopath/2007/PartnerControls"/>
    <xsd:element name="_x2116_" ma:index="12" nillable="true" ma:displayName="№" ma:internalName="_x2116_">
      <xsd:simpleType>
        <xsd:restriction base="dms:Number"/>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FB350B-5BB0-4149-AACA-FF592CEEF01C}">
  <ds:schemaRefs>
    <ds:schemaRef ds:uri="303901ef-6a22-4e55-9c80-e90043720da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d41abd27-83e6-4a63-9017-5368a0c1b478"/>
    <ds:schemaRef ds:uri="http://www.w3.org/XML/1998/namespace"/>
    <ds:schemaRef ds:uri="http://purl.org/dc/elements/1.1/"/>
  </ds:schemaRefs>
</ds:datastoreItem>
</file>

<file path=customXml/itemProps2.xml><?xml version="1.0" encoding="utf-8"?>
<ds:datastoreItem xmlns:ds="http://schemas.openxmlformats.org/officeDocument/2006/customXml" ds:itemID="{8D55BDF1-BD1B-4DAA-82B7-E05EB9E795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1abd27-83e6-4a63-9017-5368a0c1b478"/>
    <ds:schemaRef ds:uri="303901ef-6a22-4e55-9c80-e90043720d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B248B6-A383-49D4-806B-B1E13D3D5B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3115</TotalTime>
  <Words>2263</Words>
  <Application>Microsoft Office PowerPoint</Application>
  <PresentationFormat>Произвольный</PresentationFormat>
  <Paragraphs>91</Paragraphs>
  <Slides>25</Slides>
  <Notes>1</Notes>
  <HiddenSlides>0</HiddenSlides>
  <MMClips>0</MMClips>
  <ScaleCrop>false</ScaleCrop>
  <HeadingPairs>
    <vt:vector size="8" baseType="variant">
      <vt:variant>
        <vt:lpstr>Использованные шрифты</vt:lpstr>
      </vt:variant>
      <vt:variant>
        <vt:i4>6</vt:i4>
      </vt:variant>
      <vt:variant>
        <vt:lpstr>Тема</vt:lpstr>
      </vt:variant>
      <vt:variant>
        <vt:i4>2</vt:i4>
      </vt:variant>
      <vt:variant>
        <vt:lpstr>Внедренные серверы OLE</vt:lpstr>
      </vt:variant>
      <vt:variant>
        <vt:i4>1</vt:i4>
      </vt:variant>
      <vt:variant>
        <vt:lpstr>Заголовки слайдов</vt:lpstr>
      </vt:variant>
      <vt:variant>
        <vt:i4>25</vt:i4>
      </vt:variant>
    </vt:vector>
  </HeadingPairs>
  <TitlesOfParts>
    <vt:vector size="34" baseType="lpstr">
      <vt:lpstr>Arial</vt:lpstr>
      <vt:lpstr>Calibri</vt:lpstr>
      <vt:lpstr>Calibri Light</vt:lpstr>
      <vt:lpstr>Helvetica Neue</vt:lpstr>
      <vt:lpstr>Helvetica Neue Light</vt:lpstr>
      <vt:lpstr>Helvetica Neue Medium</vt:lpstr>
      <vt:lpstr>White</vt:lpstr>
      <vt:lpstr>Office Theme</vt:lpstr>
      <vt:lpstr>think-cell Slide</vt:lpstr>
      <vt:lpstr> </vt:lpstr>
      <vt:lpstr>         Зустріч/тренінг відбувається у рамках Програми «Децентралізація приносить кращі результати та ефективність» (DOBRE), що виконується міжнародною організацією Глобал Ком’юнітіз (Global Communities) та фінансується Агентством США з міжнародного розвитку (USAID).   </vt:lpstr>
      <vt:lpstr>Як у мирний час, так і в умовах воєнного стану керуємося Положенням про інвентаризацію активів та зобов’язань, затвердженим наказом Міністерства фінансів України від 02.09.2014 № 879</vt:lpstr>
      <vt:lpstr>Положення № 879 не звільніє від обов’язку проведення інвентаризації перед складанням річної фінансової звітності у період дії воєнного стану! </vt:lpstr>
      <vt:lpstr> Проведення інвентаризації перед складанням річної фінансової звітності є обов’язковим – п. 7 Положення № 879.  Для установ, майно яких знаходиться на окупованих територіях або де ведуться активні бойові дії – звільнення від обов’язку проведення інвентаризації не передбачено! </vt:lpstr>
      <vt:lpstr>Загальні строки проведення річної інвентаризації</vt:lpstr>
      <vt:lpstr>Загальні строки проведення річної інвентаризації</vt:lpstr>
      <vt:lpstr>  Установи, які знаходяться в районах проведення бойових дій у період дії воєнного стану або майно яких розташоване на таких територіях, проводять інвентаризацію лише у разі можливості безпечного та безперешкодного доступу уповноважених осіб до активів, необхідних первинних документів і регістрів бухгалтерського обліку  (абз. 1 п. 8 розд. І Положення № 879)  </vt:lpstr>
      <vt:lpstr>  Наразі діє Перелік територіальних громад, які розташовані в районах проведення воєнних (бойових) дій або які перебувають в тимчасовій окупації, оточенні (блокуванні), затверджений наказом Мінреінтеграції від 25.04.2022 № 75  (для забезпечення виплат ВПО)  Уряд доручив Мінреінтеграції розроблення нового переліку для забезпечення єдності адмінпрактики та цілісність держполітики  </vt:lpstr>
      <vt:lpstr>  Установи, розташовані в ТГ з Переліку зобов’язані:    провести інвентаризацію станом на 01 число місяця, наступного за місяцем, у якому зникли перешкоди доступу до активів, первинних документів і регістрів бухгалтерського обліку;      відобразити результати інвентаризації в бухгалтерському обліку відповідного звітного періоду.</vt:lpstr>
      <vt:lpstr>  Викрадення (розкрадання), нестача, знищення (псування) майна - керівники постраждалих від війни установ приймають рішення про проведення інвентаризації такого окремо визначеного майна на день установлення таких фактів (абз. 2 п. 8 розд. І Положення № 879).          В такому разі чекати 1-го числа місяця, наступного за місяцем, в якому з’явилася можливість доступу до активів не треба! Слід діяти не гаючи часу!   Проводьте вибіркову інвентаризацію в обсязі, визначеному керівником. Від проведення річної інвентаризації така вибіркова інвентаризація не звільняє (п. 7 розд. І Положення № 879)</vt:lpstr>
      <vt:lpstr> Типова форма трудового договору про дистанційну роботу, затверджена наказом Мінекономіки від 05.05.2021 № 913-21.  У договорі варто зафіксувати (п. 5 Типового договору):      можливість поєднувати працівником виконання дистанційної роботи з виконанням роботи на робочому місці у приміщенні чи на території роботодавця;      час та умови, коли працівник виконує роботу у приміщенні чи на території роботодавця.   В такому разі ніщо не завадить працівнику — члену комісії взяти участь у проведенні інвентаризації. </vt:lpstr>
      <vt:lpstr> Простій – це призупинення роботи, викликане відсутністю організаційних або технічних умов, необхідних для виконання роботи, невідворотною силою або іншими обставинами (ст. 34 КЗпП).   Місцезнаходження працівника у період простою визначає керівник установи.   Тож простій не завадить участі членів інвентаризаційної комісії у проведенні інвентаризації. </vt:lpstr>
      <vt:lpstr> Член комісії з певних причин фізично не може прибути для проведення інвентаризації (виїзд за кордон, затяжна хвороба, не виходить на зв’язок тощо) – члена комісії слід замінити.  Наказ керівника – відсутнього працівника виключити зі складу комісії, іншого працівника – ввести до складу комісії.   Інвентаризацію проводить оновлений повний склад комісії.  </vt:lpstr>
      <vt:lpstr> Інвентаризація проводиться в присутності МВО! п. 1 розд. ІІ та п.п. 4.2 розд. ІІІ Положення № 879  </vt:lpstr>
      <vt:lpstr> </vt:lpstr>
      <vt:lpstr> Якщо звільняється МВО та через певний час необхідно проводити річну інвентаризацію – проводимо інвентаризацію двічі. Об’єднати дві інвентаризації в одну – не можна!   При зміні МВО – інвентаризація в день приймання-передачі справ. Обсяг інвентаризації – матеріальні цінності на відповідальному зберіганні відповідної МВО.   Річна інвентаризація – перед складанням річної звітності до дати балансу. Обсяг – всі види активів та зобов’язань.  </vt:lpstr>
      <vt:lpstr> Інвентаризаційні описи (акти інвентаризації) повинні бути підписані всіма членами комісії та МВО. При цьому останні дають розписку, якою підтверджують, що перевірка активів відбулася у їх присутності, у зв’язку з чим претензій до членів комісії вони не мають. Така розписка також є свідченням того, що МВО приймають на відповідальне зберігання перелічені в описі активи.   Вимога щодо візування кожної сторінки опису чинним законодавством не передбачена. Отже, цього робити не потрібно.  Всі матеріали інвентаризації (описи, акти, звіряльні відомості, протоколи) мають бути оформлені щонайменше у двох примірниках. </vt:lpstr>
      <vt:lpstr> Наступним кроком у процедурі інвентаризації є перевірка матеріалів інвентаризації бухгалтером. Відмітку про це він робить на останній сторінці кожного інвентаризаційного опису та акта інвентаризації.  Після цього комісія підбиває підсумки інвентаризації і наводить свої висновки у Протоколі інвентаризаційної комісії. При цьому комісія не лише констатує факт виявлення розбіжностей між фактичною наявністю активів та обліковими даними, наявність простроченої заборгованості тощо, але й з’ясовує причини цього. Крім того, у Протоколі інвентаризаційної комісії необхідно зазначити можливі варіанти урегулювання розбіжностей та/або стягнення простроченої заборгованості (обґрунтувати неможливість стягнення заборгованості).   Керівник установи розглядає і затверджує протокол інвентаризаційної комісії протягом 5 робочих днів після завершення інвентаризації. </vt:lpstr>
      <vt:lpstr>  У разі встановлення нестач або втрат, які виникли внаслідок зловживань, відповідні матеріали інвентаризації протягом 5 днів після встановлення нестач і втрат необхідно передати правоохоронним органам, а на суму виявлених нестач і втрат підготувати і подати цивільний позов до суду.   </vt:lpstr>
      <vt:lpstr> На таке майно складайте окремий інвентаризаційний опис (пп. 1.8 та 4.4 розд.ІІІ Положення № 879). В описі зафіксуйте факт пошкодження майна та причину непридатності, за можливості.   Акти на списання інвентаризаційна комісія не складає.  На підставі інвентаризаційних описів зазначте інформацію про пошкоджене майно у Протоколі інвентаризаційної комісії.   Подальша доля такого майна залежить від рішення керівника.     </vt:lpstr>
      <vt:lpstr> Інвентаризаційні описи та звіряльні відомості складайте в будь-якому разі!  Метою проведення інвентаризації є перевірка та документальне підтвердження не тільки наявності та стану активів, але й їх відповідності критеріям визнання і оцінки – п. 5 розд. І Положення № 879.   1) Складіть інвентаризаційні описи (акти інвентаризації).  2) Передайте інвентаризаційні описи (акти інвентаризації) для перевірки до бухгалтерії.  3)  Бухгалтерська служба проставляє кількісні та цінові показники, порівнює облікові дані з даними фактичної наявності, складає звіряльні відомості. За відсутності лишків та нестач у відповідних клітинках слід проставити прочерки.   4) На підставі звіряльних відомостей зробіть висновки та відобразіть їх у Протоколі інвентаризаційної комісії.     </vt:lpstr>
      <vt:lpstr> Результати інвентаризації слід відображати у фінансовій та бюджетній звітності установи відповідно до вимог Порядку заповнення форм фінансової звітності в державному секторі, затвердженого наказом Міністерства фінансів України від 28.02.2017 № 307 та Порядку складання бюджетної звітності розпорядниками та одержувачами бюджетних коштів, звітності фондами загальнообов'язкового державного соціального і пенсійного страхування, затвердженого наказом Міністерства фінансів України від 24.01.2012 № 44.  Фінансова звітність. Дебіторську заборгованість за розрахунками з відшкодування завданих збитків, необхідно навести у складі іншої поточної заборгованості у рядку 1150 «Інша поточна дебіторська заборгованість» форми № 1-дс «Баланс».   Віднесені на винних осіб нестачі належать до складу доходів від продажу активів та підлягають відображенню у рядку 2030 «Доходи від продажу активів» форми № 2-дс «Звіт про фінансовий результат».  Лишки слід відобразити у формі № 2-дс «Звіт про фінансові результати» за кодом рядка 2020 «Доходи від надання послуг (виконання робіт)». Водночас збільшення залишку за відповідними субрахунками для обліку виявлених та оприбуткованих активів (субрахунки рахунків 10, 11, 12, 13 або 15, 18) необхідно зазначити за належними кодами рядків (1001, 1011, 1021, 1030 або 1050) у графі 4 розд. І Активу Балансу (форма № 1-дс). Результати інвентаризації відображають у фінансовій звітності не розгорнуто, а лише як складові відповідних активів та доходів.  У розд. Х форми № 5-дс, затвердженої наказом Міністерства фінансів України від 29.11.2017 № 977, відображають інформацію про нестачі та втрати грошових коштів і матеріальних цінностей. Водночас у Примітках до річної фінансової звітності присвячено окремий розд. ХІІІ розшифруванню позабалансових рахунків, тут слід показати зміну залишків за субрахунками 071 та 073.     </vt:lpstr>
      <vt:lpstr> Бюджетна звітність. В ній результати інвентаризації також показують лише опосередковано. Зокрема, заборгованість з відшкодування завданих збитків потрібно відобразити у складі загальної суми дебіторської заборгованості за кодом рядка 010 форми № 7м «Звіт про заборгованість за бюджетними коштами» (додаток 7 до Порядку № 44).  Доходи від оприбуткування лишків мають знайти своє відображення у Звіті про надходження і використання коштів, отриманих як плата за послуги (форма № 4-1д, № 4-1м). А конкретно, такі надходження показуємо у складі доходів за кодом рядка 030 «Від додаткової (господарської) діяльності». Також ці суми слід навести у складі видатків залежно від того, які саме активи було оприбутковано: - за кодом рядка 160 «Предмети, матеріали, обладнання та інвентар» – якщо оприбутковано запаси; - за кодом рядка 460 «Придбання обладнання і предметів довгострокового користування» – у разі оприбуткування необоротних активів. Окрім того, інформацію про результати проведеної інвентаризації необхідно розкрити у Пояснювальній записці до річного звіту.    </vt:lpstr>
      <vt:lpstr>     Дякую за увагу!  Тетяна Станкус, консультант Програми DOBRE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Концепція  Zero Waste Event</dc:title>
  <dc:creator>Oleksandr Muratov</dc:creator>
  <cp:lastModifiedBy>Tetiana Stankus</cp:lastModifiedBy>
  <cp:revision>619</cp:revision>
  <dcterms:modified xsi:type="dcterms:W3CDTF">2022-12-13T09:35:21Z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0x010100E37E52C018618B41A7229444032E1263</vt:lpwstr>
  </property>
</Properties>
</file>