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61" r:id="rId5"/>
  </p:sldMasterIdLst>
  <p:notesMasterIdLst>
    <p:notesMasterId r:id="rId23"/>
  </p:notesMasterIdLst>
  <p:sldIdLst>
    <p:sldId id="275" r:id="rId6"/>
    <p:sldId id="285" r:id="rId7"/>
    <p:sldId id="326" r:id="rId8"/>
    <p:sldId id="307" r:id="rId9"/>
    <p:sldId id="324" r:id="rId10"/>
    <p:sldId id="325" r:id="rId11"/>
    <p:sldId id="315" r:id="rId12"/>
    <p:sldId id="327" r:id="rId13"/>
    <p:sldId id="317" r:id="rId14"/>
    <p:sldId id="329" r:id="rId15"/>
    <p:sldId id="328" r:id="rId16"/>
    <p:sldId id="330" r:id="rId17"/>
    <p:sldId id="331" r:id="rId18"/>
    <p:sldId id="332" r:id="rId19"/>
    <p:sldId id="334" r:id="rId20"/>
    <p:sldId id="333" r:id="rId21"/>
    <p:sldId id="306" r:id="rId2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Без стилю та сітки таблиці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3" d="100"/>
          <a:sy n="33" d="100"/>
        </p:scale>
        <p:origin x="672" y="5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4621978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B25BDE7-3FB4-4BD2-803E-51C7E84574B1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4843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 — горизонтальн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Изображение"/>
          <p:cNvSpPr>
            <a:spLocks noGrp="1"/>
          </p:cNvSpPr>
          <p:nvPr>
            <p:ph type="pic" idx="13"/>
          </p:nvPr>
        </p:nvSpPr>
        <p:spPr>
          <a:xfrm>
            <a:off x="3125968" y="673100"/>
            <a:ext cx="18135601" cy="8737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Текст заголовка</a:t>
            </a:r>
          </a:p>
        </p:txBody>
      </p:sp>
      <p:sp>
        <p:nvSpPr>
          <p:cNvPr id="22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D1A8-38EA-4F3B-B480-932D65B38A0A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A7E5-3154-4AC8-AAD7-5313954CD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75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6376" y="1974851"/>
            <a:ext cx="12344400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D1A8-38EA-4F3B-B480-932D65B38A0A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A7E5-3154-4AC8-AAD7-5313954CD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0272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366376" y="1974851"/>
            <a:ext cx="12344400" cy="9747250"/>
          </a:xfrm>
        </p:spPr>
        <p:txBody>
          <a:bodyPr/>
          <a:lstStyle>
            <a:lvl1pPr marL="0" indent="0">
              <a:buNone/>
              <a:defRPr sz="6400"/>
            </a:lvl1pPr>
            <a:lvl2pPr marL="914400" indent="0">
              <a:buNone/>
              <a:defRPr sz="5600"/>
            </a:lvl2pPr>
            <a:lvl3pPr marL="1828800" indent="0">
              <a:buNone/>
              <a:defRPr sz="48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D1A8-38EA-4F3B-B480-932D65B38A0A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A7E5-3154-4AC8-AAD7-5313954CD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5673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D1A8-38EA-4F3B-B480-932D65B38A0A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A7E5-3154-4AC8-AAD7-5313954CD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958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49800" y="730250"/>
            <a:ext cx="5257800" cy="1162367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400" y="730250"/>
            <a:ext cx="15468600" cy="1162367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D1A8-38EA-4F3B-B480-932D65B38A0A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A7E5-3154-4AC8-AAD7-5313954CD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336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 3" hidden="1">
            <a:extLst>
              <a:ext uri="{FF2B5EF4-FFF2-40B4-BE49-F238E27FC236}">
                <a16:creationId xmlns:a16="http://schemas.microsoft.com/office/drawing/2014/main" id="{5CF9A8CD-44E6-43DE-97D8-919ABD05CE1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3176" y="3176"/>
          <a:ext cx="3176" cy="31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0" name="think-cell Slide" r:id="rId5" imgW="532" imgH="530" progId="TCLayout.ActiveDocument.1">
                  <p:embed/>
                </p:oleObj>
              </mc:Choice>
              <mc:Fallback>
                <p:oleObj name="think-cell Slide" r:id="rId5" imgW="532" imgH="530" progId="TCLayout.ActiveDocument.1">
                  <p:embed/>
                  <p:pic>
                    <p:nvPicPr>
                      <p:cNvPr id="4" name="Objet 3" hidden="1">
                        <a:extLst>
                          <a:ext uri="{FF2B5EF4-FFF2-40B4-BE49-F238E27FC236}">
                            <a16:creationId xmlns:a16="http://schemas.microsoft.com/office/drawing/2014/main" id="{5CF9A8CD-44E6-43DE-97D8-919ABD05CE1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176" y="3176"/>
                        <a:ext cx="3176" cy="317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:a16="http://schemas.microsoft.com/office/drawing/2014/main" id="{7C1DD757-038C-457E-9D36-3DDC777DAD6B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317500" cy="3175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uk-UA" sz="5600" b="0" i="0" baseline="0" dirty="0"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3231E-4063-4D72-A4F3-5BF19050C3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09572" y="3617640"/>
            <a:ext cx="15169812" cy="7736160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3600"/>
              </a:spcBef>
              <a:defRPr sz="3200">
                <a:solidFill>
                  <a:schemeClr val="tx1"/>
                </a:solidFill>
              </a:defRPr>
            </a:lvl1pPr>
            <a:lvl2pPr>
              <a:defRPr sz="3200">
                <a:solidFill>
                  <a:schemeClr val="tx1"/>
                </a:solidFill>
              </a:defRPr>
            </a:lvl2pPr>
            <a:lvl3pPr>
              <a:defRPr sz="2800">
                <a:solidFill>
                  <a:schemeClr val="tx1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uk-UA"/>
              <a:t>Your text here</a:t>
            </a:r>
          </a:p>
          <a:p>
            <a:pPr lvl="1"/>
            <a:r>
              <a:rPr lang="uk-UA"/>
              <a:t>Text level 1</a:t>
            </a:r>
          </a:p>
          <a:p>
            <a:pPr lvl="2"/>
            <a:r>
              <a:rPr lang="uk-UA"/>
              <a:t>Text level 2</a:t>
            </a:r>
            <a:endParaRPr lang="uk-UA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7735C07-2264-401E-9223-98C1CA429B7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09573" y="2715357"/>
            <a:ext cx="4177920" cy="600164"/>
          </a:xfrm>
          <a:prstGeom prst="rect">
            <a:avLst/>
          </a:prstGeom>
          <a:noFill/>
        </p:spPr>
        <p:txBody>
          <a:bodyPr wrap="none" lIns="72000" rIns="72000" bIns="0">
            <a:spAutoFit/>
          </a:bodyPr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uk-UA"/>
              <a:t>Subtitle of the slide</a:t>
            </a:r>
            <a:endParaRPr lang="uk-UA" dirty="0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A72C4E26-BE79-4277-9CB6-37B31308184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09573" y="11946220"/>
            <a:ext cx="22926834" cy="313932"/>
          </a:xfrm>
          <a:prstGeom prst="rect">
            <a:avLst/>
          </a:prstGeom>
        </p:spPr>
        <p:txBody>
          <a:bodyPr wrap="square" lIns="72000" anchor="b">
            <a:spAutoFit/>
          </a:bodyPr>
          <a:lstStyle>
            <a:lvl1pPr marL="0" indent="0">
              <a:buNone/>
              <a:defRPr sz="1600" b="0" i="1">
                <a:solidFill>
                  <a:schemeClr val="bg1">
                    <a:lumMod val="50000"/>
                  </a:schemeClr>
                </a:solidFill>
              </a:defRPr>
            </a:lvl1pPr>
            <a:lvl2pPr marL="266700" indent="0">
              <a:buNone/>
              <a:defRPr/>
            </a:lvl2pPr>
            <a:lvl3pPr marL="1085850" indent="0">
              <a:buNone/>
              <a:defRPr/>
            </a:lvl3pPr>
            <a:lvl4pPr marL="1517650" indent="0">
              <a:buNone/>
              <a:defRPr/>
            </a:lvl4pPr>
            <a:lvl5pPr marL="2066926" indent="0">
              <a:buNone/>
              <a:defRPr/>
            </a:lvl5pPr>
          </a:lstStyle>
          <a:p>
            <a:pPr lvl="0"/>
            <a:r>
              <a:rPr lang="uk-UA"/>
              <a:t>Sources:</a:t>
            </a:r>
            <a:endParaRPr lang="uk-UA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426E006-4F5B-402C-916F-29E383EE086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765865" y="12438469"/>
            <a:ext cx="720074" cy="730250"/>
          </a:xfrm>
          <a:prstGeom prst="rect">
            <a:avLst/>
          </a:prstGeom>
        </p:spPr>
        <p:txBody>
          <a:bodyPr/>
          <a:lstStyle/>
          <a:p>
            <a:fld id="{D61AABEC-672F-4B68-B914-690DA978312C}" type="slidenum">
              <a:rPr lang="uk-UA" smtClean="0"/>
              <a:pPr/>
              <a:t>‹#›</a:t>
            </a:fld>
            <a:r>
              <a:rPr lang="uk-UA"/>
              <a:t> ‒ </a:t>
            </a:r>
            <a:endParaRPr lang="uk-UA" dirty="0"/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E05915BF-F664-49DE-8489-CADDC55CA2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TITLE OF THE SLIDE</a:t>
            </a:r>
            <a:endParaRPr lang="uk-UA" dirty="0"/>
          </a:p>
        </p:txBody>
      </p:sp>
      <p:sp>
        <p:nvSpPr>
          <p:cNvPr id="9" name="Cadre 8">
            <a:extLst>
              <a:ext uri="{FF2B5EF4-FFF2-40B4-BE49-F238E27FC236}">
                <a16:creationId xmlns:a16="http://schemas.microsoft.com/office/drawing/2014/main" id="{2F76EB0B-D792-435A-A672-36B46B20BA9C}"/>
              </a:ext>
            </a:extLst>
          </p:cNvPr>
          <p:cNvSpPr/>
          <p:nvPr userDrawn="1"/>
        </p:nvSpPr>
        <p:spPr>
          <a:xfrm>
            <a:off x="0" y="0"/>
            <a:ext cx="24384000" cy="13716000"/>
          </a:xfrm>
          <a:prstGeom prst="frame">
            <a:avLst>
              <a:gd name="adj1" fmla="val 165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6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96119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48">
          <p15:clr>
            <a:srgbClr val="F26B43"/>
          </p15:clr>
        </p15:guide>
        <p15:guide id="2" pos="7425">
          <p15:clr>
            <a:srgbClr val="F26B43"/>
          </p15:clr>
        </p15:guide>
        <p15:guide id="3" orient="horz" pos="232">
          <p15:clr>
            <a:srgbClr val="F26B43"/>
          </p15:clr>
        </p15:guide>
        <p15:guide id="5" orient="horz" pos="1136">
          <p15:clr>
            <a:srgbClr val="F26B43"/>
          </p15:clr>
        </p15:guide>
        <p15:guide id="6" orient="horz" pos="3584">
          <p15:clr>
            <a:srgbClr val="F26B43"/>
          </p15:clr>
        </p15:guide>
        <p15:guide id="7" orient="horz" pos="3906">
          <p15:clr>
            <a:srgbClr val="F26B43"/>
          </p15:clr>
        </p15:guide>
        <p15:guide id="8" orient="horz" pos="4156">
          <p15:clr>
            <a:srgbClr val="F26B43"/>
          </p15:clr>
        </p15:guide>
        <p15:guide id="9" pos="306">
          <p15:clr>
            <a:srgbClr val="A4A3A4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6139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 — по центр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778000" y="4533900"/>
            <a:ext cx="20828000" cy="4648200"/>
          </a:xfrm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31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 — сверх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49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0" y="2244726"/>
            <a:ext cx="18288000" cy="4775200"/>
          </a:xfrm>
        </p:spPr>
        <p:txBody>
          <a:bodyPr anchor="b"/>
          <a:lstStyle>
            <a:lvl1pPr algn="ctr">
              <a:defRPr sz="1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0" y="7204076"/>
            <a:ext cx="18288000" cy="3311524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D1A8-38EA-4F3B-B480-932D65B38A0A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A7E5-3154-4AC8-AAD7-5313954CD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563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D1A8-38EA-4F3B-B480-932D65B38A0A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A7E5-3154-4AC8-AAD7-5313954CD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523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700" y="3419477"/>
            <a:ext cx="21031200" cy="5705474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700" y="9178927"/>
            <a:ext cx="21031200" cy="3000374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9144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D1A8-38EA-4F3B-B480-932D65B38A0A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A7E5-3154-4AC8-AAD7-5313954CD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993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400" y="3651250"/>
            <a:ext cx="10363200" cy="87026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44400" y="3651250"/>
            <a:ext cx="10363200" cy="87026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D1A8-38EA-4F3B-B480-932D65B38A0A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A7E5-3154-4AC8-AAD7-5313954CD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608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730251"/>
            <a:ext cx="21031200" cy="265112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577" y="3362326"/>
            <a:ext cx="10315574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577" y="5010150"/>
            <a:ext cx="10315574" cy="73691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4400" y="3362326"/>
            <a:ext cx="10366376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4400" y="5010150"/>
            <a:ext cx="10366376" cy="73691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D1A8-38EA-4F3B-B480-932D65B38A0A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A7E5-3154-4AC8-AAD7-5313954CD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981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1D1A8-38EA-4F3B-B480-932D65B38A0A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6A7E5-3154-4AC8-AAD7-5313954CD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069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6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Текст заголовка</a:t>
            </a:r>
          </a:p>
        </p:txBody>
      </p:sp>
      <p:sp>
        <p:nvSpPr>
          <p:cNvPr id="3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3" r:id="rId3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400" y="730251"/>
            <a:ext cx="21031200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400" y="3651250"/>
            <a:ext cx="21031200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6400" y="12712701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1D1A8-38EA-4F3B-B480-932D65B38A0A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7200" y="12712701"/>
            <a:ext cx="82296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21200" y="12712701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F6A7E5-3154-4AC8-AAD7-5313954CD7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064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hyperlink" Target="https://zakon.rada.gov.ua/rada/show/v0275915-20#Text" TargetMode="Externa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77214" y="1353588"/>
            <a:ext cx="14789064" cy="1913916"/>
          </a:xfrm>
        </p:spPr>
        <p:txBody>
          <a:bodyPr/>
          <a:lstStyle/>
          <a:p>
            <a:r>
              <a:rPr lang="uk-UA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75894" y="4992725"/>
            <a:ext cx="20641733" cy="1754512"/>
          </a:xfrm>
        </p:spPr>
        <p:txBody>
          <a:bodyPr>
            <a:noAutofit/>
          </a:bodyPr>
          <a:lstStyle/>
          <a:p>
            <a:r>
              <a:rPr lang="ru-RU" sz="6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Здійснення</a:t>
            </a:r>
            <a:r>
              <a:rPr lang="ru-RU" sz="6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закупівель за процедурою </a:t>
            </a:r>
            <a:r>
              <a:rPr lang="ru-RU" sz="6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відкритих</a:t>
            </a:r>
            <a:r>
              <a:rPr lang="ru-RU" sz="6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6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торгів</a:t>
            </a:r>
            <a:r>
              <a:rPr lang="ru-RU" sz="6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 </a:t>
            </a:r>
            <a:r>
              <a:rPr lang="ru-RU" sz="6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особливостями</a:t>
            </a:r>
            <a:r>
              <a:rPr lang="ru-RU" sz="6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для потреб 2023 року</a:t>
            </a:r>
            <a:endParaRPr lang="en-US" sz="6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729" y="9814351"/>
            <a:ext cx="4584526" cy="3267504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40435" y="11448103"/>
            <a:ext cx="5543566" cy="1309574"/>
          </a:xfrm>
          <a:prstGeom prst="rect">
            <a:avLst/>
          </a:prstGeom>
        </p:spPr>
      </p:pic>
      <p:cxnSp>
        <p:nvCxnSpPr>
          <p:cNvPr id="10" name="Прямая соединительная линия 9"/>
          <p:cNvCxnSpPr/>
          <p:nvPr/>
        </p:nvCxnSpPr>
        <p:spPr>
          <a:xfrm>
            <a:off x="5594959" y="12757676"/>
            <a:ext cx="18789042" cy="0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6899564" y="11249891"/>
            <a:ext cx="9559636" cy="110836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chemeClr val="accent1">
                    <a:lumMod val="50000"/>
                  </a:schemeClr>
                </a:solidFill>
              </a:rPr>
              <a:t>КИЇВ, </a:t>
            </a:r>
            <a:r>
              <a:rPr lang="uk-UA" dirty="0" smtClean="0">
                <a:solidFill>
                  <a:schemeClr val="accent1">
                    <a:lumMod val="50000"/>
                  </a:schemeClr>
                </a:solidFill>
              </a:rPr>
              <a:t>202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2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1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2545" y="0"/>
            <a:ext cx="6631455" cy="3315728"/>
          </a:xfrm>
          <a:prstGeom prst="rect">
            <a:avLst/>
          </a:prstGeom>
        </p:spPr>
      </p:pic>
      <p:pic>
        <p:nvPicPr>
          <p:cNvPr id="13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22554"/>
            <a:ext cx="7417619" cy="2870619"/>
          </a:xfrm>
          <a:prstGeom prst="rect">
            <a:avLst/>
          </a:prstGeom>
        </p:spPr>
      </p:pic>
      <p:pic>
        <p:nvPicPr>
          <p:cNvPr id="14" name="Picture 36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0805" y="0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292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98144" y="2825073"/>
            <a:ext cx="23080408" cy="6135329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5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Проведення</a:t>
            </a:r>
            <a:r>
              <a:rPr lang="ru-RU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процедури</a:t>
            </a:r>
            <a:r>
              <a:rPr lang="ru-RU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відкритих</a:t>
            </a:r>
            <a:r>
              <a:rPr lang="ru-RU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торгів</a:t>
            </a:r>
            <a:r>
              <a:rPr lang="ru-RU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 </a:t>
            </a:r>
            <a:r>
              <a:rPr lang="ru-RU" sz="5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особливостями</a:t>
            </a:r>
            <a:r>
              <a:rPr lang="ru-RU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відповідно</a:t>
            </a:r>
            <a:r>
              <a:rPr lang="ru-RU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 постанови КМУ </a:t>
            </a:r>
            <a:r>
              <a:rPr lang="ru-RU" sz="5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</a:t>
            </a:r>
            <a:r>
              <a:rPr lang="ru-RU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12 </a:t>
            </a:r>
            <a:r>
              <a:rPr lang="ru-RU" sz="5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жовтня</a:t>
            </a:r>
            <a:r>
              <a:rPr lang="ru-RU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2022 р. № 1178: </a:t>
            </a:r>
            <a:r>
              <a:rPr lang="ru-RU" sz="5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формування</a:t>
            </a:r>
            <a:r>
              <a:rPr lang="ru-RU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вимог</a:t>
            </a:r>
            <a:r>
              <a:rPr lang="ru-RU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тендерної</a:t>
            </a:r>
            <a:r>
              <a:rPr lang="ru-RU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документації</a:t>
            </a:r>
            <a:r>
              <a:rPr lang="ru-RU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5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кваліфікаційних</a:t>
            </a:r>
            <a:r>
              <a:rPr lang="ru-RU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критеріїв</a:t>
            </a:r>
            <a:r>
              <a:rPr lang="ru-RU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5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вимог</a:t>
            </a:r>
            <a:r>
              <a:rPr lang="ru-RU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 </a:t>
            </a:r>
            <a:r>
              <a:rPr lang="ru-RU" sz="5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статті</a:t>
            </a:r>
            <a:r>
              <a:rPr lang="ru-RU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17 Закону «Про </a:t>
            </a:r>
            <a:r>
              <a:rPr lang="ru-RU" sz="5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публічні</a:t>
            </a:r>
            <a:r>
              <a:rPr lang="ru-RU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закупівлі</a:t>
            </a:r>
            <a:r>
              <a:rPr lang="ru-RU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uk-UA" sz="5300" b="1" dirty="0">
                <a:solidFill>
                  <a:srgbClr val="002060"/>
                </a:solidFill>
              </a:rPr>
              <a:t> </a:t>
            </a:r>
            <a:r>
              <a:rPr lang="en-US" sz="5300" b="1" dirty="0">
                <a:solidFill>
                  <a:srgbClr val="002060"/>
                </a:solidFill>
              </a:rPr>
              <a:t/>
            </a:r>
            <a:br>
              <a:rPr lang="en-US" sz="5300" b="1" dirty="0">
                <a:solidFill>
                  <a:srgbClr val="002060"/>
                </a:solidFill>
              </a:rPr>
            </a:br>
            <a:r>
              <a:rPr lang="uk-UA" sz="53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sz="53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2545" y="0"/>
            <a:ext cx="6631455" cy="3315728"/>
          </a:xfrm>
          <a:prstGeom prst="rect">
            <a:avLst/>
          </a:prstGeom>
        </p:spPr>
      </p:pic>
      <p:pic>
        <p:nvPicPr>
          <p:cNvPr id="6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22554"/>
            <a:ext cx="7417619" cy="2870619"/>
          </a:xfrm>
          <a:prstGeom prst="rect">
            <a:avLst/>
          </a:prstGeom>
        </p:spPr>
      </p:pic>
      <p:pic>
        <p:nvPicPr>
          <p:cNvPr id="7" name="Picture 36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0805" y="0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780978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2545" y="0"/>
            <a:ext cx="6631455" cy="3315728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99"/>
            <a:ext cx="7417619" cy="287061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0805" y="0"/>
            <a:ext cx="6348553" cy="3175618"/>
          </a:xfrm>
          <a:prstGeom prst="rect">
            <a:avLst/>
          </a:prstGeom>
        </p:spPr>
      </p:pic>
      <p:sp>
        <p:nvSpPr>
          <p:cNvPr id="12" name="Title 2"/>
          <p:cNvSpPr>
            <a:spLocks noGrp="1"/>
          </p:cNvSpPr>
          <p:nvPr>
            <p:ph type="title"/>
          </p:nvPr>
        </p:nvSpPr>
        <p:spPr>
          <a:xfrm>
            <a:off x="2391914" y="2325638"/>
            <a:ext cx="19545399" cy="1980180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Google Shape;584;p30"/>
          <p:cNvSpPr txBox="1"/>
          <p:nvPr/>
        </p:nvSpPr>
        <p:spPr>
          <a:xfrm>
            <a:off x="368944" y="2336568"/>
            <a:ext cx="4091268" cy="18465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91400" rIns="182850" bIns="91400" anchor="t" anchorCtr="0">
            <a:spAutoFit/>
          </a:bodyPr>
          <a:lstStyle/>
          <a:p>
            <a:r>
              <a:rPr lang="uk-UA" sz="36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Оголошення </a:t>
            </a:r>
            <a:r>
              <a:rPr lang="uk-UA" sz="36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+ тендерна документація</a:t>
            </a:r>
            <a:endParaRPr sz="36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" name="Google Shape;585;p30"/>
          <p:cNvCxnSpPr/>
          <p:nvPr/>
        </p:nvCxnSpPr>
        <p:spPr>
          <a:xfrm>
            <a:off x="2285472" y="4828117"/>
            <a:ext cx="0" cy="2336802"/>
          </a:xfrm>
          <a:prstGeom prst="straightConnector1">
            <a:avLst/>
          </a:prstGeom>
          <a:noFill/>
          <a:ln w="12700" cap="flat" cmpd="sng">
            <a:solidFill>
              <a:srgbClr val="1F5FA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3" name="Google Shape;587;p30"/>
          <p:cNvSpPr/>
          <p:nvPr/>
        </p:nvSpPr>
        <p:spPr>
          <a:xfrm>
            <a:off x="1816330" y="7373077"/>
            <a:ext cx="876300" cy="869950"/>
          </a:xfrm>
          <a:prstGeom prst="ellipse">
            <a:avLst/>
          </a:prstGeom>
          <a:solidFill>
            <a:srgbClr val="417B84"/>
          </a:solidFill>
          <a:ln w="9525" cap="flat" cmpd="sng">
            <a:solidFill>
              <a:srgbClr val="1F5FA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50" tIns="91400" rIns="182850" bIns="91400" anchor="ctr" anchorCtr="0">
            <a:noAutofit/>
          </a:bodyPr>
          <a:lstStyle/>
          <a:p>
            <a:r>
              <a:rPr lang="uk-UA" sz="4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4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588;p30"/>
          <p:cNvSpPr/>
          <p:nvPr/>
        </p:nvSpPr>
        <p:spPr>
          <a:xfrm>
            <a:off x="20780972" y="7321007"/>
            <a:ext cx="876300" cy="869950"/>
          </a:xfrm>
          <a:prstGeom prst="ellipse">
            <a:avLst/>
          </a:prstGeom>
          <a:solidFill>
            <a:srgbClr val="417B84"/>
          </a:solidFill>
          <a:ln w="9525" cap="flat" cmpd="sng">
            <a:solidFill>
              <a:srgbClr val="1F5FA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50" tIns="91400" rIns="182850" bIns="91400" anchor="ctr" anchorCtr="0">
            <a:noAutofit/>
          </a:bodyPr>
          <a:lstStyle/>
          <a:p>
            <a:r>
              <a:rPr lang="uk-UA" sz="4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4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589;p30"/>
          <p:cNvSpPr/>
          <p:nvPr/>
        </p:nvSpPr>
        <p:spPr>
          <a:xfrm>
            <a:off x="8469776" y="7309777"/>
            <a:ext cx="876300" cy="869950"/>
          </a:xfrm>
          <a:prstGeom prst="ellipse">
            <a:avLst/>
          </a:prstGeom>
          <a:solidFill>
            <a:srgbClr val="417B84"/>
          </a:solidFill>
          <a:ln w="9525" cap="flat" cmpd="sng">
            <a:solidFill>
              <a:srgbClr val="1F5FA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50" tIns="91400" rIns="182850" bIns="91400" anchor="ctr" anchorCtr="0">
            <a:noAutofit/>
          </a:bodyPr>
          <a:lstStyle/>
          <a:p>
            <a:r>
              <a:rPr lang="uk-UA" sz="4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4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590;p30"/>
          <p:cNvSpPr txBox="1"/>
          <p:nvPr/>
        </p:nvSpPr>
        <p:spPr>
          <a:xfrm>
            <a:off x="7019471" y="2211142"/>
            <a:ext cx="3633478" cy="18466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91400" rIns="182850" bIns="91400" anchor="t" anchorCtr="0">
            <a:spAutoFit/>
          </a:bodyPr>
          <a:lstStyle/>
          <a:p>
            <a:r>
              <a:rPr lang="uk-UA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Завершення прийому пропозицій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" name="Google Shape;591;p30"/>
          <p:cNvCxnSpPr/>
          <p:nvPr/>
        </p:nvCxnSpPr>
        <p:spPr>
          <a:xfrm>
            <a:off x="8836208" y="4820577"/>
            <a:ext cx="0" cy="2336802"/>
          </a:xfrm>
          <a:prstGeom prst="straightConnector1">
            <a:avLst/>
          </a:prstGeom>
          <a:noFill/>
          <a:ln w="12700" cap="flat" cmpd="sng">
            <a:solidFill>
              <a:srgbClr val="1F5FA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8" name="Google Shape;592;p30"/>
          <p:cNvSpPr txBox="1"/>
          <p:nvPr/>
        </p:nvSpPr>
        <p:spPr>
          <a:xfrm>
            <a:off x="18825793" y="3259858"/>
            <a:ext cx="4715706" cy="12925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91400" rIns="182850" bIns="91400" anchor="t" anchorCtr="0">
            <a:spAutoFit/>
          </a:bodyPr>
          <a:lstStyle/>
          <a:p>
            <a:r>
              <a:rPr lang="uk-UA" sz="36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Публікація договору</a:t>
            </a:r>
            <a:endParaRPr dirty="0"/>
          </a:p>
        </p:txBody>
      </p:sp>
      <p:cxnSp>
        <p:nvCxnSpPr>
          <p:cNvPr id="19" name="Google Shape;593;p30"/>
          <p:cNvCxnSpPr/>
          <p:nvPr/>
        </p:nvCxnSpPr>
        <p:spPr>
          <a:xfrm>
            <a:off x="21219122" y="4780847"/>
            <a:ext cx="0" cy="2336802"/>
          </a:xfrm>
          <a:prstGeom prst="straightConnector1">
            <a:avLst/>
          </a:prstGeom>
          <a:noFill/>
          <a:ln w="12700" cap="flat" cmpd="sng">
            <a:solidFill>
              <a:srgbClr val="1F5FA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0" name="Google Shape;595;p30"/>
          <p:cNvSpPr/>
          <p:nvPr/>
        </p:nvSpPr>
        <p:spPr>
          <a:xfrm rot="-5400000">
            <a:off x="3236751" y="5065945"/>
            <a:ext cx="548382" cy="2512918"/>
          </a:xfrm>
          <a:prstGeom prst="rightBrace">
            <a:avLst>
              <a:gd name="adj1" fmla="val 73629"/>
              <a:gd name="adj2" fmla="val 48999"/>
            </a:avLst>
          </a:prstGeom>
          <a:noFill/>
          <a:ln w="12700" cap="flat" cmpd="sng">
            <a:solidFill>
              <a:srgbClr val="1F5FA0"/>
            </a:solidFill>
            <a:prstDash val="dot"/>
            <a:miter lim="800000"/>
            <a:headEnd type="none" w="sm" len="sm"/>
            <a:tailEnd type="none" w="sm" len="sm"/>
          </a:ln>
        </p:spPr>
        <p:txBody>
          <a:bodyPr spcFirstLastPara="1" wrap="square" lIns="182850" tIns="91400" rIns="182850" bIns="91400" anchor="ctr" anchorCtr="0">
            <a:noAutofit/>
          </a:bodyPr>
          <a:lstStyle/>
          <a:p>
            <a:endParaRPr sz="3600">
              <a:solidFill>
                <a:srgbClr val="1F5FA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596;p30"/>
          <p:cNvSpPr txBox="1"/>
          <p:nvPr/>
        </p:nvSpPr>
        <p:spPr>
          <a:xfrm>
            <a:off x="2107821" y="4399801"/>
            <a:ext cx="2875116" cy="1477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91400" rIns="182850" bIns="91400" anchor="t" anchorCtr="0">
            <a:spAutoFit/>
          </a:bodyPr>
          <a:lstStyle/>
          <a:p>
            <a:r>
              <a:rPr lang="uk-UA" sz="2800" i="1" dirty="0">
                <a:solidFill>
                  <a:srgbClr val="143F6A"/>
                </a:solidFill>
                <a:latin typeface="Arial"/>
                <a:ea typeface="Arial"/>
                <a:cs typeface="Arial"/>
                <a:sym typeface="Arial"/>
              </a:rPr>
              <a:t>Період уточнень</a:t>
            </a:r>
            <a:endParaRPr dirty="0"/>
          </a:p>
          <a:p>
            <a:r>
              <a:rPr lang="uk-UA" sz="2800" i="1" dirty="0">
                <a:solidFill>
                  <a:srgbClr val="143F6A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lang="uk-UA" sz="2800" i="1" dirty="0" smtClean="0">
                <a:solidFill>
                  <a:srgbClr val="143F6A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uk-UA" sz="2800" i="1" dirty="0">
                <a:solidFill>
                  <a:srgbClr val="143F6A"/>
                </a:solidFill>
                <a:latin typeface="Arial"/>
                <a:ea typeface="Arial"/>
                <a:cs typeface="Arial"/>
                <a:sym typeface="Arial"/>
              </a:rPr>
              <a:t>д.</a:t>
            </a:r>
            <a:endParaRPr sz="2800" i="1" dirty="0">
              <a:solidFill>
                <a:srgbClr val="143F6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2" name="Google Shape;597;p30"/>
          <p:cNvCxnSpPr/>
          <p:nvPr/>
        </p:nvCxnSpPr>
        <p:spPr>
          <a:xfrm>
            <a:off x="9672602" y="4822163"/>
            <a:ext cx="0" cy="2333626"/>
          </a:xfrm>
          <a:prstGeom prst="straightConnector1">
            <a:avLst/>
          </a:prstGeom>
          <a:noFill/>
          <a:ln w="12700" cap="flat" cmpd="sng">
            <a:solidFill>
              <a:srgbClr val="C00000"/>
            </a:solidFill>
            <a:prstDash val="dash"/>
            <a:miter lim="800000"/>
            <a:headEnd type="none" w="sm" len="sm"/>
            <a:tailEnd type="none" w="sm" len="sm"/>
          </a:ln>
        </p:spPr>
      </p:cxnSp>
      <p:sp>
        <p:nvSpPr>
          <p:cNvPr id="23" name="Google Shape;598;p30"/>
          <p:cNvSpPr/>
          <p:nvPr/>
        </p:nvSpPr>
        <p:spPr>
          <a:xfrm rot="-5400000">
            <a:off x="8482940" y="5930211"/>
            <a:ext cx="515096" cy="1859050"/>
          </a:xfrm>
          <a:prstGeom prst="leftBracket">
            <a:avLst>
              <a:gd name="adj" fmla="val 8333"/>
            </a:avLst>
          </a:prstGeom>
          <a:noFill/>
          <a:ln w="12700" cap="flat" cmpd="sng">
            <a:solidFill>
              <a:srgbClr val="C00000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182850" tIns="91400" rIns="182850" bIns="91400" anchor="ctr" anchorCtr="0">
            <a:noAutofit/>
          </a:bodyPr>
          <a:lstStyle/>
          <a:p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599;p30"/>
          <p:cNvSpPr/>
          <p:nvPr/>
        </p:nvSpPr>
        <p:spPr>
          <a:xfrm>
            <a:off x="7708579" y="8590138"/>
            <a:ext cx="2254890" cy="1035000"/>
          </a:xfrm>
          <a:prstGeom prst="rect">
            <a:avLst/>
          </a:prstGeom>
          <a:solidFill>
            <a:srgbClr val="FF5050"/>
          </a:solidFill>
          <a:ln>
            <a:noFill/>
          </a:ln>
        </p:spPr>
        <p:txBody>
          <a:bodyPr spcFirstLastPara="1" wrap="square" lIns="182850" tIns="91400" rIns="182850" bIns="91400" anchor="ctr" anchorCtr="0">
            <a:noAutofit/>
          </a:bodyPr>
          <a:lstStyle/>
          <a:p>
            <a:r>
              <a:rPr lang="uk-UA" sz="3600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+ 4 дні</a:t>
            </a:r>
            <a:endParaRPr dirty="0"/>
          </a:p>
        </p:txBody>
      </p:sp>
      <p:sp>
        <p:nvSpPr>
          <p:cNvPr id="25" name="Google Shape;600;p30"/>
          <p:cNvSpPr/>
          <p:nvPr/>
        </p:nvSpPr>
        <p:spPr>
          <a:xfrm>
            <a:off x="11648706" y="7321807"/>
            <a:ext cx="876300" cy="869950"/>
          </a:xfrm>
          <a:prstGeom prst="ellipse">
            <a:avLst/>
          </a:prstGeom>
          <a:solidFill>
            <a:srgbClr val="417B84"/>
          </a:solidFill>
          <a:ln w="9525" cap="flat" cmpd="sng">
            <a:solidFill>
              <a:srgbClr val="1F5FA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50" tIns="91400" rIns="182850" bIns="91400" anchor="ctr" anchorCtr="0">
            <a:noAutofit/>
          </a:bodyPr>
          <a:lstStyle/>
          <a:p>
            <a:r>
              <a:rPr lang="uk-UA" sz="4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4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601;p30"/>
          <p:cNvSpPr txBox="1"/>
          <p:nvPr/>
        </p:nvSpPr>
        <p:spPr>
          <a:xfrm>
            <a:off x="10705112" y="2755962"/>
            <a:ext cx="3739596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91400" rIns="182850" bIns="91400" anchor="t" anchorCtr="0">
            <a:spAutoFit/>
          </a:bodyPr>
          <a:lstStyle/>
          <a:p>
            <a:r>
              <a:rPr lang="uk-UA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Аукціон</a:t>
            </a:r>
            <a:endParaRPr sz="3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7" name="Google Shape;602;p30"/>
          <p:cNvCxnSpPr/>
          <p:nvPr/>
        </p:nvCxnSpPr>
        <p:spPr>
          <a:xfrm>
            <a:off x="12086856" y="4781647"/>
            <a:ext cx="0" cy="2336802"/>
          </a:xfrm>
          <a:prstGeom prst="straightConnector1">
            <a:avLst/>
          </a:prstGeom>
          <a:noFill/>
          <a:ln w="12700" cap="flat" cmpd="sng">
            <a:solidFill>
              <a:srgbClr val="1F5FA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8" name="Google Shape;603;p30"/>
          <p:cNvSpPr/>
          <p:nvPr/>
        </p:nvSpPr>
        <p:spPr>
          <a:xfrm rot="-5400000">
            <a:off x="6483431" y="4249701"/>
            <a:ext cx="636382" cy="4010910"/>
          </a:xfrm>
          <a:prstGeom prst="rightBrace">
            <a:avLst>
              <a:gd name="adj1" fmla="val 73629"/>
              <a:gd name="adj2" fmla="val 48999"/>
            </a:avLst>
          </a:prstGeom>
          <a:noFill/>
          <a:ln w="12700" cap="flat" cmpd="sng">
            <a:solidFill>
              <a:srgbClr val="1F5FA0"/>
            </a:solidFill>
            <a:prstDash val="dot"/>
            <a:miter lim="800000"/>
            <a:headEnd type="none" w="sm" len="sm"/>
            <a:tailEnd type="none" w="sm" len="sm"/>
          </a:ln>
        </p:spPr>
        <p:txBody>
          <a:bodyPr spcFirstLastPara="1" wrap="square" lIns="182850" tIns="91400" rIns="182850" bIns="91400" anchor="ctr" anchorCtr="0">
            <a:noAutofit/>
          </a:bodyPr>
          <a:lstStyle/>
          <a:p>
            <a:endParaRPr sz="3600">
              <a:solidFill>
                <a:srgbClr val="1F5FA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604;p30"/>
          <p:cNvSpPr txBox="1"/>
          <p:nvPr/>
        </p:nvSpPr>
        <p:spPr>
          <a:xfrm>
            <a:off x="5148275" y="4028753"/>
            <a:ext cx="3377826" cy="23390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91400" rIns="182850" bIns="91400" anchor="t" anchorCtr="0">
            <a:spAutoFit/>
          </a:bodyPr>
          <a:lstStyle/>
          <a:p>
            <a:r>
              <a:rPr lang="uk-UA" sz="2800" i="1" dirty="0">
                <a:solidFill>
                  <a:srgbClr val="143F6A"/>
                </a:solidFill>
                <a:latin typeface="Calibri"/>
                <a:ea typeface="Calibri"/>
                <a:cs typeface="Calibri"/>
                <a:sym typeface="Calibri"/>
              </a:rPr>
              <a:t>Немає можливості звертатись </a:t>
            </a:r>
            <a:endParaRPr sz="2800" i="1" dirty="0">
              <a:solidFill>
                <a:srgbClr val="143F6A"/>
              </a:solidFill>
              <a:latin typeface="Calibri"/>
              <a:ea typeface="Calibri"/>
              <a:cs typeface="Calibri"/>
              <a:sym typeface="Calibri"/>
            </a:endParaRPr>
          </a:p>
          <a:p>
            <a:r>
              <a:rPr lang="uk-UA" sz="2800" i="1" dirty="0">
                <a:solidFill>
                  <a:srgbClr val="143F6A"/>
                </a:solidFill>
                <a:latin typeface="Calibri"/>
                <a:ea typeface="Calibri"/>
                <a:cs typeface="Calibri"/>
                <a:sym typeface="Calibri"/>
              </a:rPr>
              <a:t>за роз’ясненнями </a:t>
            </a:r>
            <a:r>
              <a:rPr lang="uk-UA" sz="2800" i="1" dirty="0" smtClean="0">
                <a:solidFill>
                  <a:srgbClr val="143F6A"/>
                </a:solidFill>
                <a:latin typeface="Arial"/>
                <a:ea typeface="Calibri"/>
                <a:cs typeface="Arial"/>
                <a:sym typeface="Arial"/>
              </a:rPr>
              <a:t>3 </a:t>
            </a:r>
            <a:r>
              <a:rPr lang="uk-UA" sz="2800" i="1" dirty="0" smtClean="0">
                <a:solidFill>
                  <a:srgbClr val="143F6A"/>
                </a:solidFill>
                <a:latin typeface="Arial"/>
                <a:ea typeface="Arial"/>
                <a:cs typeface="Arial"/>
                <a:sym typeface="Arial"/>
              </a:rPr>
              <a:t>д</a:t>
            </a:r>
            <a:r>
              <a:rPr lang="uk-UA" sz="2800" i="1" dirty="0">
                <a:solidFill>
                  <a:srgbClr val="143F6A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2800" i="1" dirty="0">
              <a:solidFill>
                <a:srgbClr val="143F6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605;p30"/>
          <p:cNvSpPr/>
          <p:nvPr/>
        </p:nvSpPr>
        <p:spPr>
          <a:xfrm rot="5400000">
            <a:off x="14088668" y="4494655"/>
            <a:ext cx="563236" cy="4572042"/>
          </a:xfrm>
          <a:prstGeom prst="rightBrace">
            <a:avLst>
              <a:gd name="adj1" fmla="val 73629"/>
              <a:gd name="adj2" fmla="val 48999"/>
            </a:avLst>
          </a:prstGeom>
          <a:noFill/>
          <a:ln w="12700" cap="flat" cmpd="sng">
            <a:solidFill>
              <a:srgbClr val="1F5FA0"/>
            </a:solidFill>
            <a:prstDash val="dot"/>
            <a:miter lim="800000"/>
            <a:headEnd type="none" w="sm" len="sm"/>
            <a:tailEnd type="none" w="sm" len="sm"/>
          </a:ln>
        </p:spPr>
        <p:txBody>
          <a:bodyPr spcFirstLastPara="1" wrap="square" lIns="182850" tIns="91400" rIns="182850" bIns="91400" anchor="ctr" anchorCtr="0">
            <a:noAutofit/>
          </a:bodyPr>
          <a:lstStyle/>
          <a:p>
            <a:endParaRPr sz="3600">
              <a:solidFill>
                <a:srgbClr val="1F5FA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606;p30"/>
          <p:cNvSpPr txBox="1"/>
          <p:nvPr/>
        </p:nvSpPr>
        <p:spPr>
          <a:xfrm>
            <a:off x="12204935" y="7331677"/>
            <a:ext cx="4305806" cy="27699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91400" rIns="182850" bIns="91400" anchor="t" anchorCtr="0">
            <a:spAutoFit/>
          </a:bodyPr>
          <a:lstStyle/>
          <a:p>
            <a:r>
              <a:rPr lang="uk-UA" sz="2800" i="1">
                <a:solidFill>
                  <a:srgbClr val="143F6A"/>
                </a:solidFill>
                <a:latin typeface="Arial"/>
                <a:ea typeface="Arial"/>
                <a:cs typeface="Arial"/>
                <a:sym typeface="Arial"/>
              </a:rPr>
              <a:t>Розгляд і оцінка ТП</a:t>
            </a:r>
            <a:endParaRPr/>
          </a:p>
          <a:p>
            <a:r>
              <a:rPr lang="uk-UA" sz="2800" i="1">
                <a:solidFill>
                  <a:srgbClr val="143F6A"/>
                </a:solidFill>
                <a:latin typeface="Arial"/>
                <a:ea typeface="Arial"/>
                <a:cs typeface="Arial"/>
                <a:sym typeface="Arial"/>
              </a:rPr>
              <a:t>до 5 р.д.</a:t>
            </a:r>
            <a:endParaRPr/>
          </a:p>
          <a:p>
            <a:r>
              <a:rPr lang="uk-UA" sz="2800" i="1">
                <a:solidFill>
                  <a:srgbClr val="143F6A"/>
                </a:solidFill>
                <a:latin typeface="Arial"/>
                <a:ea typeface="Arial"/>
                <a:cs typeface="Arial"/>
                <a:sym typeface="Arial"/>
              </a:rPr>
              <a:t>АБО</a:t>
            </a:r>
            <a:br>
              <a:rPr lang="uk-UA" sz="2800" i="1">
                <a:solidFill>
                  <a:srgbClr val="143F6A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uk-UA" sz="2800" i="1">
                <a:solidFill>
                  <a:srgbClr val="143F6A"/>
                </a:solidFill>
                <a:latin typeface="Arial"/>
                <a:ea typeface="Arial"/>
                <a:cs typeface="Arial"/>
                <a:sym typeface="Arial"/>
              </a:rPr>
              <a:t>аргументоване продовження до 20 р.д.</a:t>
            </a:r>
            <a:endParaRPr sz="2800" i="1">
              <a:solidFill>
                <a:srgbClr val="143F6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607;p30"/>
          <p:cNvSpPr/>
          <p:nvPr/>
        </p:nvSpPr>
        <p:spPr>
          <a:xfrm>
            <a:off x="16220748" y="7373075"/>
            <a:ext cx="876300" cy="869950"/>
          </a:xfrm>
          <a:prstGeom prst="ellipse">
            <a:avLst/>
          </a:prstGeom>
          <a:solidFill>
            <a:srgbClr val="417B84"/>
          </a:solidFill>
          <a:ln w="9525" cap="flat" cmpd="sng">
            <a:solidFill>
              <a:srgbClr val="1F5FA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50" tIns="91400" rIns="182850" bIns="91400" anchor="ctr" anchorCtr="0">
            <a:noAutofit/>
          </a:bodyPr>
          <a:lstStyle/>
          <a:p>
            <a:r>
              <a:rPr lang="uk-UA" sz="4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40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608;p30"/>
          <p:cNvSpPr txBox="1"/>
          <p:nvPr/>
        </p:nvSpPr>
        <p:spPr>
          <a:xfrm>
            <a:off x="14771001" y="2982860"/>
            <a:ext cx="4054792" cy="18465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91400" rIns="182850" bIns="91400" anchor="t" anchorCtr="0">
            <a:spAutoFit/>
          </a:bodyPr>
          <a:lstStyle/>
          <a:p>
            <a:r>
              <a:rPr lang="uk-UA" sz="36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Оприлюднення повідомлення про намір</a:t>
            </a:r>
            <a:endParaRPr sz="36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4" name="Google Shape;609;p30"/>
          <p:cNvCxnSpPr/>
          <p:nvPr/>
        </p:nvCxnSpPr>
        <p:spPr>
          <a:xfrm>
            <a:off x="16658898" y="4829521"/>
            <a:ext cx="0" cy="2336802"/>
          </a:xfrm>
          <a:prstGeom prst="straightConnector1">
            <a:avLst/>
          </a:prstGeom>
          <a:noFill/>
          <a:ln w="12700" cap="flat" cmpd="sng">
            <a:solidFill>
              <a:srgbClr val="1F5FA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5" name="Google Shape;610;p30"/>
          <p:cNvSpPr/>
          <p:nvPr/>
        </p:nvSpPr>
        <p:spPr>
          <a:xfrm rot="5400000">
            <a:off x="10187691" y="5268967"/>
            <a:ext cx="488510" cy="3191842"/>
          </a:xfrm>
          <a:prstGeom prst="rightBrace">
            <a:avLst>
              <a:gd name="adj1" fmla="val 73629"/>
              <a:gd name="adj2" fmla="val 48999"/>
            </a:avLst>
          </a:prstGeom>
          <a:noFill/>
          <a:ln w="12700" cap="flat" cmpd="sng">
            <a:solidFill>
              <a:srgbClr val="1F5FA0"/>
            </a:solidFill>
            <a:prstDash val="dot"/>
            <a:miter lim="800000"/>
            <a:headEnd type="none" w="sm" len="sm"/>
            <a:tailEnd type="none" w="sm" len="sm"/>
          </a:ln>
        </p:spPr>
        <p:txBody>
          <a:bodyPr spcFirstLastPara="1" wrap="square" lIns="182850" tIns="91400" rIns="182850" bIns="91400" anchor="ctr" anchorCtr="0">
            <a:noAutofit/>
          </a:bodyPr>
          <a:lstStyle/>
          <a:p>
            <a:endParaRPr sz="3600">
              <a:solidFill>
                <a:srgbClr val="1F5FA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611;p30"/>
          <p:cNvSpPr txBox="1"/>
          <p:nvPr/>
        </p:nvSpPr>
        <p:spPr>
          <a:xfrm>
            <a:off x="9183424" y="7309776"/>
            <a:ext cx="2700668" cy="1046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91400" rIns="182850" bIns="91400" anchor="t" anchorCtr="0">
            <a:spAutoFit/>
          </a:bodyPr>
          <a:lstStyle/>
          <a:p>
            <a:r>
              <a:rPr lang="uk-UA" sz="2800" i="1">
                <a:solidFill>
                  <a:srgbClr val="143F6A"/>
                </a:solidFill>
                <a:latin typeface="Arial"/>
                <a:ea typeface="Arial"/>
                <a:cs typeface="Arial"/>
                <a:sym typeface="Arial"/>
              </a:rPr>
              <a:t>Очікування </a:t>
            </a:r>
            <a:endParaRPr/>
          </a:p>
          <a:p>
            <a:r>
              <a:rPr lang="uk-UA" sz="2800" i="1">
                <a:solidFill>
                  <a:srgbClr val="143F6A"/>
                </a:solidFill>
                <a:latin typeface="Arial"/>
                <a:ea typeface="Arial"/>
                <a:cs typeface="Arial"/>
                <a:sym typeface="Arial"/>
              </a:rPr>
              <a:t>аукціону</a:t>
            </a:r>
            <a:endParaRPr sz="2800" i="1">
              <a:solidFill>
                <a:srgbClr val="143F6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612;p30"/>
          <p:cNvSpPr/>
          <p:nvPr/>
        </p:nvSpPr>
        <p:spPr>
          <a:xfrm rot="5400000">
            <a:off x="18690757" y="4569342"/>
            <a:ext cx="529290" cy="4522200"/>
          </a:xfrm>
          <a:prstGeom prst="rightBrace">
            <a:avLst>
              <a:gd name="adj1" fmla="val 73629"/>
              <a:gd name="adj2" fmla="val 48999"/>
            </a:avLst>
          </a:prstGeom>
          <a:noFill/>
          <a:ln w="12700" cap="flat" cmpd="sng">
            <a:solidFill>
              <a:srgbClr val="1F5FA0"/>
            </a:solidFill>
            <a:prstDash val="dot"/>
            <a:miter lim="800000"/>
            <a:headEnd type="none" w="sm" len="sm"/>
            <a:tailEnd type="none" w="sm" len="sm"/>
          </a:ln>
        </p:spPr>
        <p:txBody>
          <a:bodyPr spcFirstLastPara="1" wrap="square" lIns="182850" tIns="91400" rIns="182850" bIns="91400" anchor="ctr" anchorCtr="0">
            <a:noAutofit/>
          </a:bodyPr>
          <a:lstStyle/>
          <a:p>
            <a:endParaRPr sz="3600">
              <a:solidFill>
                <a:srgbClr val="1F5FA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613;p30"/>
          <p:cNvSpPr txBox="1"/>
          <p:nvPr/>
        </p:nvSpPr>
        <p:spPr>
          <a:xfrm>
            <a:off x="16960533" y="7309776"/>
            <a:ext cx="3956954" cy="5786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91400" rIns="182850" bIns="91400" anchor="t" anchorCtr="0">
            <a:spAutoFit/>
          </a:bodyPr>
          <a:lstStyle/>
          <a:p>
            <a:r>
              <a:rPr lang="uk-UA" sz="2800" i="1" dirty="0">
                <a:solidFill>
                  <a:srgbClr val="143F6A"/>
                </a:solidFill>
                <a:latin typeface="Arial"/>
                <a:ea typeface="Arial"/>
                <a:cs typeface="Arial"/>
                <a:sym typeface="Arial"/>
              </a:rPr>
              <a:t>Укладення договору</a:t>
            </a:r>
            <a:endParaRPr dirty="0"/>
          </a:p>
          <a:p>
            <a:r>
              <a:rPr lang="uk-UA" sz="2800" i="1" dirty="0">
                <a:solidFill>
                  <a:srgbClr val="143F6A"/>
                </a:solidFill>
                <a:latin typeface="Arial"/>
                <a:ea typeface="Arial"/>
                <a:cs typeface="Arial"/>
                <a:sym typeface="Arial"/>
              </a:rPr>
              <a:t>не раніше</a:t>
            </a:r>
            <a:endParaRPr dirty="0"/>
          </a:p>
          <a:p>
            <a:r>
              <a:rPr lang="uk-UA" sz="2800" i="1" dirty="0">
                <a:solidFill>
                  <a:srgbClr val="143F6A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r>
              <a:rPr lang="uk-UA" sz="2800" i="1" dirty="0" smtClean="0">
                <a:solidFill>
                  <a:srgbClr val="143F6A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uk-UA" sz="2800" i="1" dirty="0">
                <a:solidFill>
                  <a:srgbClr val="143F6A"/>
                </a:solidFill>
                <a:latin typeface="Arial"/>
                <a:ea typeface="Arial"/>
                <a:cs typeface="Arial"/>
                <a:sym typeface="Arial"/>
              </a:rPr>
              <a:t>д.</a:t>
            </a:r>
            <a:endParaRPr dirty="0"/>
          </a:p>
          <a:p>
            <a:r>
              <a:rPr lang="uk-UA" sz="2800" i="1" dirty="0">
                <a:solidFill>
                  <a:srgbClr val="143F6A"/>
                </a:solidFill>
                <a:latin typeface="Arial"/>
                <a:ea typeface="Arial"/>
                <a:cs typeface="Arial"/>
                <a:sym typeface="Arial"/>
              </a:rPr>
              <a:t>не пізніше </a:t>
            </a:r>
            <a:endParaRPr dirty="0"/>
          </a:p>
          <a:p>
            <a:r>
              <a:rPr lang="uk-UA" sz="2800" i="1" dirty="0" smtClean="0">
                <a:solidFill>
                  <a:srgbClr val="143F6A"/>
                </a:solidFill>
                <a:latin typeface="Arial"/>
                <a:ea typeface="Arial"/>
                <a:cs typeface="Arial"/>
                <a:sym typeface="Arial"/>
              </a:rPr>
              <a:t> 15 </a:t>
            </a:r>
            <a:r>
              <a:rPr lang="uk-UA" sz="2800" i="1" dirty="0">
                <a:solidFill>
                  <a:srgbClr val="143F6A"/>
                </a:solidFill>
                <a:latin typeface="Arial"/>
                <a:ea typeface="Arial"/>
                <a:cs typeface="Arial"/>
                <a:sym typeface="Arial"/>
              </a:rPr>
              <a:t>д.</a:t>
            </a:r>
            <a:endParaRPr dirty="0"/>
          </a:p>
          <a:p>
            <a:r>
              <a:rPr lang="uk-UA" sz="2800" i="1" dirty="0">
                <a:solidFill>
                  <a:srgbClr val="143F6A"/>
                </a:solidFill>
                <a:latin typeface="Arial"/>
                <a:ea typeface="Arial"/>
                <a:cs typeface="Arial"/>
                <a:sym typeface="Arial"/>
              </a:rPr>
              <a:t>АБО</a:t>
            </a:r>
            <a:br>
              <a:rPr lang="uk-UA" sz="2800" i="1" dirty="0">
                <a:solidFill>
                  <a:srgbClr val="143F6A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uk-UA" sz="2800" i="1" dirty="0">
                <a:solidFill>
                  <a:srgbClr val="143F6A"/>
                </a:solidFill>
                <a:latin typeface="Arial"/>
                <a:ea typeface="Arial"/>
                <a:cs typeface="Arial"/>
                <a:sym typeface="Arial"/>
              </a:rPr>
              <a:t>аргументоване продовження до </a:t>
            </a:r>
            <a:r>
              <a:rPr lang="uk-UA" sz="2800" i="1" dirty="0" smtClean="0">
                <a:solidFill>
                  <a:srgbClr val="143F6A"/>
                </a:solidFill>
                <a:latin typeface="Arial"/>
                <a:ea typeface="Arial"/>
                <a:cs typeface="Arial"/>
                <a:sym typeface="Arial"/>
              </a:rPr>
              <a:t>60д.</a:t>
            </a:r>
          </a:p>
          <a:p>
            <a:endParaRPr lang="uk-UA" sz="2800" i="1" dirty="0">
              <a:solidFill>
                <a:srgbClr val="143F6A"/>
              </a:solidFill>
              <a:latin typeface="Arial"/>
              <a:ea typeface="Arial"/>
              <a:cs typeface="Arial"/>
              <a:sym typeface="Arial"/>
            </a:endParaRPr>
          </a:p>
          <a:p>
            <a:r>
              <a:rPr lang="uk-UA" sz="2800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4 дні </a:t>
            </a:r>
          </a:p>
          <a:p>
            <a:r>
              <a:rPr lang="uk-UA" sz="2800" dirty="0" smtClean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оскарження</a:t>
            </a:r>
            <a:endParaRPr sz="2800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614;p30"/>
          <p:cNvSpPr/>
          <p:nvPr/>
        </p:nvSpPr>
        <p:spPr>
          <a:xfrm>
            <a:off x="1835112" y="8610459"/>
            <a:ext cx="5480088" cy="1004850"/>
          </a:xfrm>
          <a:prstGeom prst="rect">
            <a:avLst/>
          </a:prstGeom>
          <a:solidFill>
            <a:srgbClr val="77697A">
              <a:alpha val="80000"/>
            </a:srgbClr>
          </a:solidFill>
          <a:ln>
            <a:noFill/>
          </a:ln>
        </p:spPr>
        <p:txBody>
          <a:bodyPr spcFirstLastPara="1" wrap="square" lIns="182850" tIns="91400" rIns="182850" bIns="91400" anchor="ctr" anchorCtr="0">
            <a:noAutofit/>
          </a:bodyPr>
          <a:lstStyle/>
          <a:p>
            <a:r>
              <a:rPr lang="uk-UA" sz="400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&gt; 7</a:t>
            </a:r>
            <a:r>
              <a:rPr lang="uk-UA" sz="4000" dirty="0" smtClean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днів</a:t>
            </a:r>
            <a:endParaRPr dirty="0"/>
          </a:p>
        </p:txBody>
      </p:sp>
      <p:sp>
        <p:nvSpPr>
          <p:cNvPr id="40" name="Google Shape;615;p30"/>
          <p:cNvSpPr/>
          <p:nvPr/>
        </p:nvSpPr>
        <p:spPr>
          <a:xfrm rot="5400000">
            <a:off x="5150934" y="3723385"/>
            <a:ext cx="753232" cy="6546142"/>
          </a:xfrm>
          <a:prstGeom prst="rightBrace">
            <a:avLst>
              <a:gd name="adj1" fmla="val 73629"/>
              <a:gd name="adj2" fmla="val 50123"/>
            </a:avLst>
          </a:prstGeom>
          <a:noFill/>
          <a:ln w="12700" cap="flat" cmpd="sng">
            <a:solidFill>
              <a:srgbClr val="1F5FA0"/>
            </a:solidFill>
            <a:prstDash val="dot"/>
            <a:miter lim="800000"/>
            <a:headEnd type="none" w="sm" len="sm"/>
            <a:tailEnd type="none" w="sm" len="sm"/>
          </a:ln>
        </p:spPr>
        <p:txBody>
          <a:bodyPr spcFirstLastPara="1" wrap="square" lIns="182850" tIns="91400" rIns="182850" bIns="91400" anchor="ctr" anchorCtr="0">
            <a:noAutofit/>
          </a:bodyPr>
          <a:lstStyle/>
          <a:p>
            <a:endParaRPr sz="3600">
              <a:solidFill>
                <a:srgbClr val="1F5FA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616;p30"/>
          <p:cNvSpPr txBox="1"/>
          <p:nvPr/>
        </p:nvSpPr>
        <p:spPr>
          <a:xfrm>
            <a:off x="4179064" y="7360570"/>
            <a:ext cx="2700668" cy="10464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82850" tIns="91400" rIns="182850" bIns="91400" anchor="t" anchorCtr="0">
            <a:spAutoFit/>
          </a:bodyPr>
          <a:lstStyle/>
          <a:p>
            <a:r>
              <a:rPr lang="uk-UA" sz="2800" i="1">
                <a:solidFill>
                  <a:srgbClr val="143F6A"/>
                </a:solidFill>
                <a:latin typeface="Arial"/>
                <a:ea typeface="Arial"/>
                <a:cs typeface="Arial"/>
                <a:sym typeface="Arial"/>
              </a:rPr>
              <a:t>Прийом пропозицій</a:t>
            </a:r>
            <a:endParaRPr sz="2800" i="1">
              <a:solidFill>
                <a:srgbClr val="143F6A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2" name="Google Shape;586;p30"/>
          <p:cNvCxnSpPr/>
          <p:nvPr/>
        </p:nvCxnSpPr>
        <p:spPr>
          <a:xfrm>
            <a:off x="1137272" y="6596592"/>
            <a:ext cx="23189184" cy="0"/>
          </a:xfrm>
          <a:prstGeom prst="straightConnector1">
            <a:avLst/>
          </a:prstGeom>
          <a:noFill/>
          <a:ln w="12700" cap="flat" cmpd="sng">
            <a:solidFill>
              <a:srgbClr val="1F5FA0"/>
            </a:solidFill>
            <a:prstDash val="solid"/>
            <a:miter lim="800000"/>
            <a:headEnd type="none" w="sm" len="sm"/>
            <a:tailEnd type="triangle" w="med" len="med"/>
          </a:ln>
        </p:spPr>
      </p:cxnSp>
    </p:spTree>
    <p:extLst>
      <p:ext uri="{BB962C8B-B14F-4D97-AF65-F5344CB8AC3E}">
        <p14:creationId xmlns:p14="http://schemas.microsoft.com/office/powerpoint/2010/main" val="32904515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2545" y="0"/>
            <a:ext cx="6631455" cy="3315728"/>
          </a:xfrm>
          <a:prstGeom prst="rect">
            <a:avLst/>
          </a:prstGeom>
        </p:spPr>
      </p:pic>
      <p:pic>
        <p:nvPicPr>
          <p:cNvPr id="6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22554"/>
            <a:ext cx="7417619" cy="2870619"/>
          </a:xfrm>
          <a:prstGeom prst="rect">
            <a:avLst/>
          </a:prstGeom>
        </p:spPr>
      </p:pic>
      <p:pic>
        <p:nvPicPr>
          <p:cNvPr id="7" name="Picture 36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0805" y="0"/>
            <a:ext cx="6348553" cy="3175618"/>
          </a:xfrm>
          <a:prstGeom prst="rect">
            <a:avLst/>
          </a:prstGeom>
        </p:spPr>
      </p:pic>
      <p:sp>
        <p:nvSpPr>
          <p:cNvPr id="8" name="Прямоугольник 3"/>
          <p:cNvSpPr/>
          <p:nvPr/>
        </p:nvSpPr>
        <p:spPr>
          <a:xfrm>
            <a:off x="3050447" y="4898570"/>
            <a:ext cx="19241486" cy="29341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82880" tIns="91440" rIns="182880" bIns="91440" anchor="ctr"/>
          <a:lstStyle/>
          <a:p>
            <a:pPr defTabSz="1535918">
              <a:defRPr/>
            </a:pPr>
            <a:r>
              <a:rPr lang="uk-UA" sz="5400" dirty="0">
                <a:solidFill>
                  <a:srgbClr val="002060"/>
                </a:solidFill>
              </a:rPr>
              <a:t>Що повинна містити Тендерна документація:</a:t>
            </a:r>
          </a:p>
        </p:txBody>
      </p:sp>
      <p:sp>
        <p:nvSpPr>
          <p:cNvPr id="9" name="Прямоугольник 4"/>
          <p:cNvSpPr/>
          <p:nvPr/>
        </p:nvSpPr>
        <p:spPr>
          <a:xfrm>
            <a:off x="3050447" y="8255675"/>
            <a:ext cx="4623982" cy="398976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80" tIns="91440" rIns="182880" bIns="91440" anchor="ctr"/>
          <a:lstStyle/>
          <a:p>
            <a:pPr algn="ctr"/>
            <a:r>
              <a:rPr lang="uk-UA" sz="4200" dirty="0">
                <a:solidFill>
                  <a:srgbClr val="002060"/>
                </a:solidFill>
              </a:rPr>
              <a:t>Технічні вимоги до предмета закупівлі, у </a:t>
            </a:r>
            <a:r>
              <a:rPr lang="uk-UA" sz="4200" dirty="0" err="1">
                <a:solidFill>
                  <a:srgbClr val="002060"/>
                </a:solidFill>
              </a:rPr>
              <a:t>т.ч</a:t>
            </a:r>
            <a:r>
              <a:rPr lang="uk-UA" sz="4200" dirty="0">
                <a:solidFill>
                  <a:srgbClr val="002060"/>
                </a:solidFill>
              </a:rPr>
              <a:t>. технічну специфікацію</a:t>
            </a:r>
          </a:p>
        </p:txBody>
      </p:sp>
      <p:sp>
        <p:nvSpPr>
          <p:cNvPr id="10" name="Прямоугольник 5"/>
          <p:cNvSpPr/>
          <p:nvPr/>
        </p:nvSpPr>
        <p:spPr>
          <a:xfrm>
            <a:off x="8066314" y="8255674"/>
            <a:ext cx="4327290" cy="3989767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80" tIns="91440" rIns="182880" bIns="91440" anchor="ctr"/>
          <a:lstStyle/>
          <a:p>
            <a:pPr algn="ctr"/>
            <a:r>
              <a:rPr lang="uk-UA" sz="4200" dirty="0">
                <a:solidFill>
                  <a:srgbClr val="002060"/>
                </a:solidFill>
              </a:rPr>
              <a:t>Кваліфікаційні критерії до учасників</a:t>
            </a:r>
          </a:p>
        </p:txBody>
      </p:sp>
      <p:sp>
        <p:nvSpPr>
          <p:cNvPr id="11" name="Прямоугольник 6"/>
          <p:cNvSpPr/>
          <p:nvPr/>
        </p:nvSpPr>
        <p:spPr>
          <a:xfrm>
            <a:off x="17471571" y="8255674"/>
            <a:ext cx="4820362" cy="398976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80" tIns="91440" rIns="182880" bIns="91440" anchor="ctr"/>
          <a:lstStyle/>
          <a:p>
            <a:pPr algn="ctr"/>
            <a:r>
              <a:rPr lang="uk-UA" sz="4200" dirty="0">
                <a:solidFill>
                  <a:srgbClr val="002060"/>
                </a:solidFill>
              </a:rPr>
              <a:t>Інші вимоги + стаття 17 </a:t>
            </a:r>
          </a:p>
        </p:txBody>
      </p:sp>
      <p:sp>
        <p:nvSpPr>
          <p:cNvPr id="12" name="Прямоугольник 7"/>
          <p:cNvSpPr/>
          <p:nvPr/>
        </p:nvSpPr>
        <p:spPr>
          <a:xfrm>
            <a:off x="12671190" y="8255675"/>
            <a:ext cx="4437029" cy="398976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80" tIns="91440" rIns="182880" bIns="91440" anchor="ctr"/>
          <a:lstStyle/>
          <a:p>
            <a:pPr algn="ctr"/>
            <a:r>
              <a:rPr lang="uk-UA" sz="4200" dirty="0">
                <a:solidFill>
                  <a:srgbClr val="002060"/>
                </a:solidFill>
              </a:rPr>
              <a:t>Проект договору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50447" y="3467122"/>
            <a:ext cx="19241486" cy="2400657"/>
          </a:xfrm>
          <a:prstGeom prst="rect">
            <a:avLst/>
          </a:prstGeom>
          <a:noFill/>
        </p:spPr>
        <p:txBody>
          <a:bodyPr wrap="none" lIns="182880" tIns="91440" rIns="182880" bIns="91440" rtlCol="0">
            <a:spAutoFit/>
          </a:bodyPr>
          <a:lstStyle/>
          <a:p>
            <a:pPr lvl="0"/>
            <a:r>
              <a:rPr lang="uk-UA" sz="7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ВІДКРИТІ ТОРГИ: тендерна документація</a:t>
            </a:r>
          </a:p>
          <a:p>
            <a:endParaRPr lang="uk-UA" sz="7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982573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2545" y="0"/>
            <a:ext cx="6631455" cy="3315728"/>
          </a:xfrm>
          <a:prstGeom prst="rect">
            <a:avLst/>
          </a:prstGeom>
        </p:spPr>
      </p:pic>
      <p:pic>
        <p:nvPicPr>
          <p:cNvPr id="6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22554"/>
            <a:ext cx="7417619" cy="2870619"/>
          </a:xfrm>
          <a:prstGeom prst="rect">
            <a:avLst/>
          </a:prstGeom>
        </p:spPr>
      </p:pic>
      <p:pic>
        <p:nvPicPr>
          <p:cNvPr id="7" name="Picture 36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0805" y="0"/>
            <a:ext cx="6348553" cy="3175618"/>
          </a:xfrm>
          <a:prstGeom prst="rect">
            <a:avLst/>
          </a:prstGeom>
        </p:spPr>
      </p:pic>
      <p:sp>
        <p:nvSpPr>
          <p:cNvPr id="8" name="Прямоугольник 10"/>
          <p:cNvSpPr/>
          <p:nvPr/>
        </p:nvSpPr>
        <p:spPr>
          <a:xfrm>
            <a:off x="3329395" y="4587342"/>
            <a:ext cx="16436640" cy="904708"/>
          </a:xfrm>
          <a:prstGeom prst="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82880" tIns="91440" rIns="182880" bIns="91440" anchor="ctr"/>
          <a:lstStyle/>
          <a:p>
            <a:pPr algn="ctr"/>
            <a:r>
              <a:rPr lang="uk-UA" sz="4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Кваліфікаційні критерії</a:t>
            </a:r>
          </a:p>
        </p:txBody>
      </p:sp>
      <p:sp>
        <p:nvSpPr>
          <p:cNvPr id="9" name="Прямоугольник 7"/>
          <p:cNvSpPr/>
          <p:nvPr/>
        </p:nvSpPr>
        <p:spPr>
          <a:xfrm>
            <a:off x="2110880" y="5310738"/>
            <a:ext cx="20162240" cy="7848302"/>
          </a:xfrm>
          <a:prstGeom prst="rect">
            <a:avLst/>
          </a:prstGeom>
        </p:spPr>
        <p:txBody>
          <a:bodyPr wrap="square" lIns="182880" tIns="91440" rIns="182880" bIns="91440">
            <a:spAutoFit/>
          </a:bodyPr>
          <a:lstStyle/>
          <a:p>
            <a:pPr marL="685800" indent="-685800">
              <a:buFont typeface="+mj-lt"/>
              <a:buAutoNum type="arabicPeriod"/>
            </a:pPr>
            <a:endParaRPr lang="uk-UA" dirty="0" smtClean="0">
              <a:solidFill>
                <a:srgbClr val="002060"/>
              </a:solidFill>
            </a:endParaRPr>
          </a:p>
          <a:p>
            <a:pPr marL="685800" indent="-685800" algn="l">
              <a:buFont typeface="+mj-lt"/>
              <a:buAutoNum type="arabicPeriod"/>
            </a:pPr>
            <a:r>
              <a:rPr lang="uk-UA" sz="3600" dirty="0">
                <a:solidFill>
                  <a:srgbClr val="002060"/>
                </a:solidFill>
              </a:rPr>
              <a:t>Наявність в учасника процедури закупівлі обладнання, матеріально-технічної </a:t>
            </a:r>
            <a:r>
              <a:rPr lang="uk-UA" sz="3600" dirty="0" smtClean="0">
                <a:solidFill>
                  <a:srgbClr val="002060"/>
                </a:solidFill>
              </a:rPr>
              <a:t>бази та </a:t>
            </a:r>
            <a:r>
              <a:rPr lang="uk-UA" sz="3600" dirty="0">
                <a:solidFill>
                  <a:srgbClr val="002060"/>
                </a:solidFill>
              </a:rPr>
              <a:t>технологій;</a:t>
            </a:r>
          </a:p>
          <a:p>
            <a:pPr marL="685800" indent="-685800" algn="l">
              <a:buFont typeface="+mj-lt"/>
              <a:buAutoNum type="arabicPeriod"/>
            </a:pPr>
            <a:r>
              <a:rPr lang="uk-UA" sz="3600" dirty="0">
                <a:solidFill>
                  <a:srgbClr val="002060"/>
                </a:solidFill>
              </a:rPr>
              <a:t>Наявність в учасника процедури закупівлі працівників відповідної кваліфікації, які мають необхідні знання та досвід;</a:t>
            </a:r>
          </a:p>
          <a:p>
            <a:pPr marL="685800" indent="-685800" algn="l">
              <a:buFont typeface="+mj-lt"/>
              <a:buAutoNum type="arabicPeriod"/>
            </a:pPr>
            <a:r>
              <a:rPr lang="uk-UA" sz="3600" dirty="0">
                <a:solidFill>
                  <a:srgbClr val="002060"/>
                </a:solidFill>
              </a:rPr>
              <a:t>Наявність документально підтвердженого досвіду виконання аналогічного (аналогічних) за предметом закупівлі договору (договорів);</a:t>
            </a:r>
          </a:p>
          <a:p>
            <a:pPr marL="685800" indent="-685800" algn="l">
              <a:buFont typeface="+mj-lt"/>
              <a:buAutoNum type="arabicPeriod"/>
            </a:pPr>
            <a:r>
              <a:rPr lang="uk-UA" sz="3600" dirty="0">
                <a:solidFill>
                  <a:srgbClr val="002060"/>
                </a:solidFill>
              </a:rPr>
              <a:t>Наявність фінансової спроможності, яка підтверджується фінансовою звітністю.</a:t>
            </a:r>
          </a:p>
          <a:p>
            <a:pPr algn="just" defTabSz="1535918">
              <a:defRPr/>
            </a:pPr>
            <a:r>
              <a:rPr lang="uk-UA" sz="3600" dirty="0">
                <a:solidFill>
                  <a:srgbClr val="002060"/>
                </a:solidFill>
                <a:latin typeface="+mn-lt"/>
              </a:rPr>
              <a:t/>
            </a:r>
            <a:br>
              <a:rPr lang="uk-UA" sz="3600" dirty="0">
                <a:solidFill>
                  <a:srgbClr val="002060"/>
                </a:solidFill>
                <a:latin typeface="+mn-lt"/>
              </a:rPr>
            </a:br>
            <a:r>
              <a:rPr lang="uk-UA" sz="3600" b="0" dirty="0" smtClean="0">
                <a:solidFill>
                  <a:srgbClr val="002060"/>
                </a:solidFill>
              </a:rPr>
              <a:t>У </a:t>
            </a:r>
            <a:r>
              <a:rPr lang="uk-UA" sz="3600" b="0" dirty="0">
                <a:solidFill>
                  <a:srgbClr val="002060"/>
                </a:solidFill>
              </a:rPr>
              <a:t>разі встановлення кваліфікаційного критерію фінансової спроможності замовник не має права вимагати надання підтвердження обсягу річного доходу (виручки) у розмірі </a:t>
            </a:r>
            <a:r>
              <a:rPr lang="uk-UA" sz="3600" b="0" u="sng" dirty="0">
                <a:solidFill>
                  <a:srgbClr val="002060"/>
                </a:solidFill>
              </a:rPr>
              <a:t>більшому, ніж очікувана вартість предмета закупівлі </a:t>
            </a:r>
            <a:r>
              <a:rPr lang="uk-UA" sz="3600" b="0" dirty="0">
                <a:solidFill>
                  <a:srgbClr val="002060"/>
                </a:solidFill>
              </a:rPr>
              <a:t>(</a:t>
            </a:r>
            <a:r>
              <a:rPr lang="uk-UA" sz="3600" b="0" dirty="0" err="1">
                <a:solidFill>
                  <a:srgbClr val="002060"/>
                </a:solidFill>
              </a:rPr>
              <a:t>пропорційно</a:t>
            </a:r>
            <a:r>
              <a:rPr lang="uk-UA" sz="3600" b="0" dirty="0">
                <a:solidFill>
                  <a:srgbClr val="002060"/>
                </a:solidFill>
              </a:rPr>
              <a:t> очікуваній вартості частини предмета закупівлі (лота) в разі поділу предмета закупівель на частини).</a:t>
            </a:r>
            <a:r>
              <a:rPr lang="ru-RU" sz="3600" dirty="0">
                <a:solidFill>
                  <a:srgbClr val="002060"/>
                </a:solidFill>
                <a:latin typeface="+mn-lt"/>
              </a:rPr>
              <a:t/>
            </a:r>
            <a:br>
              <a:rPr lang="ru-RU" sz="3600" dirty="0">
                <a:solidFill>
                  <a:srgbClr val="002060"/>
                </a:solidFill>
                <a:latin typeface="+mn-lt"/>
              </a:rPr>
            </a:br>
            <a:endParaRPr lang="ru-RU" sz="36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72130" y="2904713"/>
            <a:ext cx="17151170" cy="2154436"/>
          </a:xfrm>
          <a:prstGeom prst="rect">
            <a:avLst/>
          </a:prstGeom>
          <a:noFill/>
        </p:spPr>
        <p:txBody>
          <a:bodyPr wrap="none" lIns="182880" tIns="91440" rIns="182880" bIns="91440" rtlCol="0">
            <a:spAutoFit/>
          </a:bodyPr>
          <a:lstStyle/>
          <a:p>
            <a:pPr lvl="0"/>
            <a:r>
              <a:rPr lang="uk-UA" sz="6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ВІДКРИТІ ТОРГИ: тендерна документація</a:t>
            </a:r>
          </a:p>
          <a:p>
            <a:endParaRPr lang="uk-UA" sz="6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0343948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15276" y="4963919"/>
            <a:ext cx="22339609" cy="5682111"/>
          </a:xfrm>
        </p:spPr>
        <p:txBody>
          <a:bodyPr>
            <a:noAutofit/>
          </a:bodyPr>
          <a:lstStyle/>
          <a:p>
            <a:pPr algn="l"/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п. 28.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Замовник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тендерній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документації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обов’язково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зазначає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інформацію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про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прийняття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неприйняття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розгляду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тендерної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пропозиції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ціна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якої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є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вищою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ніж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очікувана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вартість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предмета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закупівлі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визначена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замовником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оголошенні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про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проведення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відкритих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торгів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п. 29. У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разі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проведення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відкритих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торгів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згідно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цими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особливостями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для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закупівлі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твердого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палива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бензину, дизельного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пального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природного газу, газу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скрапленого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для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автомобільного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транспорту, газу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скрапленого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для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комунально-побутового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споживання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промислових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цілей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електричної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енергії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положення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пунктів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 і 2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частини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другої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статті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16 Закону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замовником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не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застосовуються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2545" y="0"/>
            <a:ext cx="6631455" cy="3315728"/>
          </a:xfrm>
          <a:prstGeom prst="rect">
            <a:avLst/>
          </a:prstGeom>
        </p:spPr>
      </p:pic>
      <p:pic>
        <p:nvPicPr>
          <p:cNvPr id="6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22554"/>
            <a:ext cx="7417619" cy="2870619"/>
          </a:xfrm>
          <a:prstGeom prst="rect">
            <a:avLst/>
          </a:prstGeom>
        </p:spPr>
      </p:pic>
      <p:sp>
        <p:nvSpPr>
          <p:cNvPr id="7" name="Title 2"/>
          <p:cNvSpPr txBox="1">
            <a:spLocks/>
          </p:cNvSpPr>
          <p:nvPr/>
        </p:nvSpPr>
        <p:spPr>
          <a:xfrm>
            <a:off x="-365543" y="2513624"/>
            <a:ext cx="23080408" cy="11590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rmAutofit fontScale="25000" lnSpcReduction="20000"/>
          </a:bodyPr>
          <a:lstStyle>
            <a:lvl1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pPr hangingPunct="1"/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18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18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звернути</a:t>
            </a:r>
            <a:r>
              <a:rPr lang="ru-RU" sz="18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увагу</a:t>
            </a:r>
            <a:r>
              <a:rPr lang="ru-RU" sz="18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18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Google Shape;751;p38" descr="Lightbulb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73300" y="5388462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751;p38" descr="Lightbulb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73300" y="7670968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36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0805" y="0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207211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15276" y="7213884"/>
            <a:ext cx="22339609" cy="5682111"/>
          </a:xfrm>
        </p:spPr>
        <p:txBody>
          <a:bodyPr>
            <a:noAutofit/>
          </a:bodyPr>
          <a:lstStyle/>
          <a:p>
            <a:pPr algn="l"/>
            <a:r>
              <a:rPr lang="ru-RU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п. 40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замовником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час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розгляду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тендерної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пропозиції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учасника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процедури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закупівлі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виявлено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невідповідності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інформації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та/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документах,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подані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учасником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процедури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закупівлі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тендерній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пропозиції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та/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подання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яких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передбачалося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тендерною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документацією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він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розміщує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 строк,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який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не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може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бути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меншим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ніж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два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робочі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дні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закінчення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строку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розгляду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тендерних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пропозицій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повідомлення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вимогою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про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усунення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таких невідповідностей в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електронній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системі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закупівель.</a:t>
            </a:r>
            <a:b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невідповідністю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інформації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та/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документах,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подані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учасником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процедури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закупівлі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складі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тендерній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пропозиції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та/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подання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яких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вимагається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тендерною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документацією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розуміється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 тому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числі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відсутність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складі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тендерної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пропозиції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інформації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та/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документів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подання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яких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передбачається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тендерною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документацією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крім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випадків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відсутності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забезпечення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тендерної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пропозиції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таке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забезпечення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вимагалося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замовником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та/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інформації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(та/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документів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про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технічні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якісні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характеристики предмета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закупівлі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пропонується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учасником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процедури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тендерній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пропозиції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Невідповідністю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інформації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та/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документах,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які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надаються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учасником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процедури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закупівлі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виконання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вимог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технічної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специфікації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 предмета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закупівлі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вважаються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помилки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виправлення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яких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не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призводить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зміни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предмета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закупівлі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запропонованого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учасником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процедури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закупівлі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складі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тендерної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пропозиції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найменування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товару, марки,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моделі</a:t>
            </a:r>
            <a:r>
              <a:rPr lang="ru-RU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тощо</a:t>
            </a:r>
            <a:r>
              <a:rPr lang="ru-RU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6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2545" y="0"/>
            <a:ext cx="6631455" cy="3315728"/>
          </a:xfrm>
          <a:prstGeom prst="rect">
            <a:avLst/>
          </a:prstGeom>
        </p:spPr>
      </p:pic>
      <p:pic>
        <p:nvPicPr>
          <p:cNvPr id="6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22554"/>
            <a:ext cx="7417619" cy="2870619"/>
          </a:xfrm>
          <a:prstGeom prst="rect">
            <a:avLst/>
          </a:prstGeom>
        </p:spPr>
      </p:pic>
      <p:sp>
        <p:nvSpPr>
          <p:cNvPr id="7" name="Title 2"/>
          <p:cNvSpPr txBox="1">
            <a:spLocks/>
          </p:cNvSpPr>
          <p:nvPr/>
        </p:nvSpPr>
        <p:spPr>
          <a:xfrm>
            <a:off x="-365543" y="2513624"/>
            <a:ext cx="23080408" cy="11590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rmAutofit fontScale="25000" lnSpcReduction="20000"/>
          </a:bodyPr>
          <a:lstStyle>
            <a:lvl1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pPr hangingPunct="1"/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18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18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звернути</a:t>
            </a:r>
            <a:r>
              <a:rPr lang="ru-RU" sz="18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увагу</a:t>
            </a:r>
            <a:r>
              <a:rPr lang="ru-RU" sz="18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18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Google Shape;751;p38" descr="Lightbulb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73300" y="4049519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36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0805" y="0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601730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16502" y="1829031"/>
            <a:ext cx="23080408" cy="6135329"/>
          </a:xfrm>
        </p:spPr>
        <p:txBody>
          <a:bodyPr>
            <a:normAutofit/>
          </a:bodyPr>
          <a:lstStyle/>
          <a:p>
            <a:r>
              <a:rPr lang="ru-RU" sz="5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Стаття</a:t>
            </a:r>
            <a:r>
              <a:rPr lang="ru-RU" sz="5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17 по </a:t>
            </a:r>
            <a:r>
              <a:rPr lang="ru-RU" sz="53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особливостях</a:t>
            </a:r>
            <a:r>
              <a:rPr lang="ru-RU" sz="5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br>
              <a:rPr lang="ru-RU" sz="5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5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5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300" b="1" dirty="0">
                <a:solidFill>
                  <a:srgbClr val="002060"/>
                </a:solidFill>
              </a:rPr>
              <a:t> </a:t>
            </a:r>
            <a:r>
              <a:rPr lang="en-US" sz="5300" b="1" dirty="0">
                <a:solidFill>
                  <a:srgbClr val="002060"/>
                </a:solidFill>
              </a:rPr>
              <a:t/>
            </a:r>
            <a:br>
              <a:rPr lang="en-US" sz="5300" b="1" dirty="0">
                <a:solidFill>
                  <a:srgbClr val="002060"/>
                </a:solidFill>
              </a:rPr>
            </a:br>
            <a:r>
              <a:rPr lang="uk-UA" sz="53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sz="53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2545" y="0"/>
            <a:ext cx="6631455" cy="3315728"/>
          </a:xfrm>
          <a:prstGeom prst="rect">
            <a:avLst/>
          </a:prstGeom>
        </p:spPr>
      </p:pic>
      <p:pic>
        <p:nvPicPr>
          <p:cNvPr id="6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22554"/>
            <a:ext cx="7417619" cy="2870619"/>
          </a:xfrm>
          <a:prstGeom prst="rect">
            <a:avLst/>
          </a:prstGeom>
        </p:spPr>
      </p:pic>
      <p:pic>
        <p:nvPicPr>
          <p:cNvPr id="7" name="Picture 36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0805" y="0"/>
            <a:ext cx="6348553" cy="3175618"/>
          </a:xfrm>
          <a:prstGeom prst="rect">
            <a:avLst/>
          </a:prstGeom>
        </p:spPr>
      </p:pic>
      <p:graphicFrame>
        <p:nvGraphicFramePr>
          <p:cNvPr id="8" name="Таблиця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5297352"/>
              </p:ext>
            </p:extLst>
          </p:nvPr>
        </p:nvGraphicFramePr>
        <p:xfrm>
          <a:off x="375558" y="3315728"/>
          <a:ext cx="23562128" cy="1004866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023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598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6494">
                <a:tc>
                  <a:txBody>
                    <a:bodyPr/>
                    <a:lstStyle/>
                    <a:p>
                      <a:r>
                        <a:rPr lang="uk-UA" sz="3200" b="1" dirty="0" smtClean="0">
                          <a:solidFill>
                            <a:srgbClr val="002060"/>
                          </a:solidFill>
                        </a:rPr>
                        <a:t>Учасник</a:t>
                      </a:r>
                      <a:endParaRPr lang="uk-UA" sz="32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3200" b="1" dirty="0" smtClean="0">
                          <a:solidFill>
                            <a:srgbClr val="002060"/>
                          </a:solidFill>
                        </a:rPr>
                        <a:t>Переможець</a:t>
                      </a:r>
                      <a:endParaRPr lang="uk-UA" sz="32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5809">
                <a:tc>
                  <a:txBody>
                    <a:bodyPr/>
                    <a:lstStyle/>
                    <a:p>
                      <a:r>
                        <a:rPr lang="uk-UA" sz="3200" b="1" dirty="0" smtClean="0">
                          <a:solidFill>
                            <a:srgbClr val="002060"/>
                          </a:solidFill>
                        </a:rPr>
                        <a:t>Не вимагаємо</a:t>
                      </a:r>
                      <a:r>
                        <a:rPr lang="uk-UA" sz="3200" b="1" baseline="0" dirty="0" smtClean="0">
                          <a:solidFill>
                            <a:srgbClr val="002060"/>
                          </a:solidFill>
                        </a:rPr>
                        <a:t> ніяких документів</a:t>
                      </a:r>
                      <a:endParaRPr lang="uk-UA" sz="3200" b="1" dirty="0" smtClean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3200" b="1" dirty="0" smtClean="0">
                          <a:solidFill>
                            <a:srgbClr val="002060"/>
                          </a:solidFill>
                        </a:rPr>
                        <a:t>Вимагаємо</a:t>
                      </a:r>
                      <a:r>
                        <a:rPr lang="uk-UA" sz="3200" b="1" baseline="0" dirty="0" smtClean="0">
                          <a:solidFill>
                            <a:srgbClr val="002060"/>
                          </a:solidFill>
                        </a:rPr>
                        <a:t> документальне підтвердження</a:t>
                      </a:r>
                      <a:endParaRPr lang="uk-UA" sz="32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60840">
                <a:tc>
                  <a:txBody>
                    <a:bodyPr/>
                    <a:lstStyle/>
                    <a:p>
                      <a:pPr marL="0" marR="0" indent="0" algn="l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0" dirty="0" err="1" smtClean="0">
                          <a:solidFill>
                            <a:srgbClr val="002060"/>
                          </a:solidFill>
                        </a:rPr>
                        <a:t>Учасник</a:t>
                      </a:r>
                      <a:r>
                        <a:rPr lang="ru-RU" sz="2800" b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2800" b="0" dirty="0" err="1" smtClean="0">
                          <a:solidFill>
                            <a:srgbClr val="002060"/>
                          </a:solidFill>
                        </a:rPr>
                        <a:t>процедури</a:t>
                      </a:r>
                      <a:r>
                        <a:rPr lang="ru-RU" sz="2800" b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2800" b="0" dirty="0" err="1" smtClean="0">
                          <a:solidFill>
                            <a:srgbClr val="002060"/>
                          </a:solidFill>
                        </a:rPr>
                        <a:t>закупівлі</a:t>
                      </a:r>
                      <a:r>
                        <a:rPr lang="ru-RU" sz="2800" b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2800" b="0" dirty="0" err="1" smtClean="0">
                          <a:solidFill>
                            <a:srgbClr val="002060"/>
                          </a:solidFill>
                        </a:rPr>
                        <a:t>підтверджує</a:t>
                      </a:r>
                      <a:r>
                        <a:rPr lang="ru-RU" sz="2800" b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2800" b="0" dirty="0" err="1" smtClean="0">
                          <a:solidFill>
                            <a:srgbClr val="002060"/>
                          </a:solidFill>
                        </a:rPr>
                        <a:t>відсутність</a:t>
                      </a:r>
                      <a:r>
                        <a:rPr lang="ru-RU" sz="2800" b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2800" b="0" dirty="0" err="1" smtClean="0">
                          <a:solidFill>
                            <a:srgbClr val="002060"/>
                          </a:solidFill>
                        </a:rPr>
                        <a:t>підстав</a:t>
                      </a:r>
                      <a:r>
                        <a:rPr lang="ru-RU" sz="2800" b="0" dirty="0" smtClean="0">
                          <a:solidFill>
                            <a:srgbClr val="002060"/>
                          </a:solidFill>
                        </a:rPr>
                        <a:t>, шляхом </a:t>
                      </a:r>
                      <a:r>
                        <a:rPr lang="ru-RU" sz="2800" b="0" dirty="0" err="1" smtClean="0">
                          <a:solidFill>
                            <a:srgbClr val="002060"/>
                          </a:solidFill>
                        </a:rPr>
                        <a:t>самостійного</a:t>
                      </a:r>
                      <a:r>
                        <a:rPr lang="ru-RU" sz="2800" b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2800" b="0" dirty="0" err="1" smtClean="0">
                          <a:solidFill>
                            <a:srgbClr val="002060"/>
                          </a:solidFill>
                        </a:rPr>
                        <a:t>декларування</a:t>
                      </a:r>
                      <a:r>
                        <a:rPr lang="ru-RU" sz="2800" b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2800" b="0" dirty="0" err="1" smtClean="0">
                          <a:solidFill>
                            <a:srgbClr val="002060"/>
                          </a:solidFill>
                        </a:rPr>
                        <a:t>відсутності</a:t>
                      </a:r>
                      <a:r>
                        <a:rPr lang="ru-RU" sz="2800" b="0" dirty="0" smtClean="0">
                          <a:solidFill>
                            <a:srgbClr val="002060"/>
                          </a:solidFill>
                        </a:rPr>
                        <a:t> таких </a:t>
                      </a:r>
                      <a:r>
                        <a:rPr lang="ru-RU" sz="2800" b="0" dirty="0" err="1" smtClean="0">
                          <a:solidFill>
                            <a:srgbClr val="002060"/>
                          </a:solidFill>
                        </a:rPr>
                        <a:t>підстав</a:t>
                      </a:r>
                      <a:r>
                        <a:rPr lang="ru-RU" sz="2800" b="0" dirty="0" smtClean="0">
                          <a:solidFill>
                            <a:srgbClr val="002060"/>
                          </a:solidFill>
                        </a:rPr>
                        <a:t> в </a:t>
                      </a:r>
                      <a:r>
                        <a:rPr lang="ru-RU" sz="2800" b="0" dirty="0" err="1" smtClean="0">
                          <a:solidFill>
                            <a:srgbClr val="002060"/>
                          </a:solidFill>
                        </a:rPr>
                        <a:t>електронній</a:t>
                      </a:r>
                      <a:r>
                        <a:rPr lang="ru-RU" sz="2800" b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2800" b="0" dirty="0" err="1" smtClean="0">
                          <a:solidFill>
                            <a:srgbClr val="002060"/>
                          </a:solidFill>
                        </a:rPr>
                        <a:t>системі</a:t>
                      </a:r>
                      <a:r>
                        <a:rPr lang="ru-RU" sz="2800" b="0" dirty="0" smtClean="0">
                          <a:solidFill>
                            <a:srgbClr val="002060"/>
                          </a:solidFill>
                        </a:rPr>
                        <a:t> закупівель </a:t>
                      </a:r>
                      <a:r>
                        <a:rPr lang="ru-RU" sz="2800" b="0" dirty="0" err="1" smtClean="0">
                          <a:solidFill>
                            <a:srgbClr val="002060"/>
                          </a:solidFill>
                        </a:rPr>
                        <a:t>під</a:t>
                      </a:r>
                      <a:r>
                        <a:rPr lang="ru-RU" sz="2800" b="0" dirty="0" smtClean="0">
                          <a:solidFill>
                            <a:srgbClr val="002060"/>
                          </a:solidFill>
                        </a:rPr>
                        <a:t> час </a:t>
                      </a:r>
                      <a:r>
                        <a:rPr lang="ru-RU" sz="2800" b="0" dirty="0" err="1" smtClean="0">
                          <a:solidFill>
                            <a:srgbClr val="002060"/>
                          </a:solidFill>
                        </a:rPr>
                        <a:t>подання</a:t>
                      </a:r>
                      <a:r>
                        <a:rPr lang="ru-RU" sz="2800" b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2800" b="0" dirty="0" err="1" smtClean="0">
                          <a:solidFill>
                            <a:srgbClr val="002060"/>
                          </a:solidFill>
                        </a:rPr>
                        <a:t>тендерної</a:t>
                      </a:r>
                      <a:r>
                        <a:rPr lang="ru-RU" sz="2800" b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2800" b="0" dirty="0" err="1" smtClean="0">
                          <a:solidFill>
                            <a:srgbClr val="002060"/>
                          </a:solidFill>
                        </a:rPr>
                        <a:t>пропозиції</a:t>
                      </a:r>
                      <a:r>
                        <a:rPr lang="ru-RU" sz="2800" b="0" dirty="0" smtClean="0">
                          <a:solidFill>
                            <a:srgbClr val="002060"/>
                          </a:solidFill>
                        </a:rPr>
                        <a:t>.</a:t>
                      </a:r>
                    </a:p>
                    <a:p>
                      <a:pPr marL="0" marR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28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800" b="0" dirty="0" smtClean="0">
                          <a:solidFill>
                            <a:srgbClr val="002060"/>
                          </a:solidFill>
                        </a:rPr>
                        <a:t>Переможець процедури закупівлі у строк, що не перевищує чотири дні з дати оприлюднення в електронній системі закупівель повідомлення про намір укласти договір про закупівлю, повинен надати замовнику шляхом оприлюднення в електронній системі закупівель документи, що підтверджують відсутність підстав, визначених пунктами 3, 5, 6 і 12 частини першої та частиною другою статті 17 Закону.</a:t>
                      </a:r>
                      <a:endParaRPr lang="uk-UA" sz="2800" b="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38584">
                <a:tc>
                  <a:txBody>
                    <a:bodyPr/>
                    <a:lstStyle/>
                    <a:p>
                      <a:pPr algn="l"/>
                      <a:r>
                        <a:rPr lang="uk-UA" sz="2800" b="0" i="0" u="none" strike="noStrike" cap="none" spc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Учасник процедури закупівлі підтверджує відсутність підстав, визначених статтею 17 Закону (крім пункту 13 частини першої статті 17 Закону), шляхом самостійного декларування відсутності таких підстав в електронній системі закупівель під час подання тендерної пропозиції.</a:t>
                      </a:r>
                    </a:p>
                    <a:p>
                      <a:pPr algn="l"/>
                      <a:r>
                        <a:rPr lang="uk-UA" sz="2800" b="0" i="0" u="none" strike="noStrike" cap="none" spc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 </a:t>
                      </a:r>
                    </a:p>
                    <a:p>
                      <a:pPr algn="l"/>
                      <a:r>
                        <a:rPr lang="uk-UA" sz="2800" b="0" i="0" u="none" strike="noStrike" cap="none" spc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Neue Light"/>
                        </a:rPr>
                        <a:t>Замовник не вимагає від учасника процедури закупівлі під час подання тендерної пропозиції в електронній системі закупівель будь-яких документів, що підтверджують відсутність підстав, визначених статтею 17 Закону, крім самостійного декларування відсутності таких підстав учасником процедури закупівлі відповідно до абзацу четвертого пункту 44 Особливостей.</a:t>
                      </a:r>
                      <a:endParaRPr lang="uk-UA" sz="2800" b="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indent="-342900" algn="l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uk-UA" sz="2800" b="0" dirty="0" smtClean="0">
                          <a:solidFill>
                            <a:srgbClr val="002060"/>
                          </a:solidFill>
                        </a:rPr>
                        <a:t>Інформаційна довідка з Єдиного державного реєстру осіб, які вчинили корупційні або пов’язані з корупцією правопорушення;</a:t>
                      </a:r>
                    </a:p>
                    <a:p>
                      <a:pPr marL="342900" marR="0" indent="-342900" algn="l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uk-UA" sz="2800" b="0" dirty="0" smtClean="0">
                        <a:solidFill>
                          <a:srgbClr val="002060"/>
                        </a:solidFill>
                      </a:endParaRPr>
                    </a:p>
                    <a:p>
                      <a:pPr marL="342900" marR="0" indent="-342900" algn="l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uk-UA" sz="2800" b="0" dirty="0" smtClean="0">
                          <a:solidFill>
                            <a:srgbClr val="002060"/>
                          </a:solidFill>
                        </a:rPr>
                        <a:t>Повний витяг з інформаційно-аналітичної системи «Облік відомостей про притягнення особи до кримінальної відповідальності та наявності судимості» сформований у паперовій або електронній формі, що містить інформацію про  відсутність судимості.</a:t>
                      </a:r>
                    </a:p>
                    <a:p>
                      <a:pPr marL="342900" marR="0" indent="-342900" algn="l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uk-UA" sz="2800" b="0" dirty="0" smtClean="0">
                        <a:solidFill>
                          <a:srgbClr val="002060"/>
                        </a:solidFill>
                      </a:endParaRPr>
                    </a:p>
                    <a:p>
                      <a:pPr marL="342900" marR="0" indent="-342900" algn="l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uk-UA" sz="2800" b="0" dirty="0" smtClean="0">
                          <a:solidFill>
                            <a:srgbClr val="002060"/>
                          </a:solidFill>
                        </a:rPr>
                        <a:t>Довідка в довільній формі, яка містить інформацію про те, що між переможцем та замовником раніше не було укладено договорів або про те, що переможець процедури закупівлі виконав свої зобов’язання за раніше укладеним з замовником договором про закупівлю, відповідно підстав, що призвели б до його дострокового розірвання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537269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"/>
          <p:cNvSpPr>
            <a:spLocks noGrp="1"/>
          </p:cNvSpPr>
          <p:nvPr>
            <p:ph type="title"/>
          </p:nvPr>
        </p:nvSpPr>
        <p:spPr>
          <a:xfrm>
            <a:off x="1748447" y="9669990"/>
            <a:ext cx="19545399" cy="1980180"/>
          </a:xfrm>
        </p:spPr>
        <p:txBody>
          <a:bodyPr>
            <a:noAutofit/>
          </a:bodyPr>
          <a:lstStyle/>
          <a:p>
            <a:pPr algn="l"/>
            <a:r>
              <a:rPr lang="uk-UA" sz="6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sz="6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6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sz="6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6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sz="6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6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sz="6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6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sz="65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65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Дякую за увагу!</a:t>
            </a:r>
            <a:br>
              <a:rPr lang="uk-UA" sz="65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65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sz="65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36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Юрій Кузько, консультант Програми </a:t>
            </a:r>
            <a:r>
              <a:rPr lang="en-US" sz="3600" b="1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DOBRE</a:t>
            </a:r>
            <a:r>
              <a:rPr lang="uk-UA" sz="36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sz="36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6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2545" y="0"/>
            <a:ext cx="6631455" cy="3315728"/>
          </a:xfrm>
          <a:prstGeom prst="rect">
            <a:avLst/>
          </a:prstGeom>
        </p:spPr>
      </p:pic>
      <p:pic>
        <p:nvPicPr>
          <p:cNvPr id="6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22554"/>
            <a:ext cx="7417619" cy="287061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0805" y="0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3411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35000" y="3553206"/>
            <a:ext cx="23080408" cy="6135329"/>
          </a:xfrm>
        </p:spPr>
        <p:txBody>
          <a:bodyPr>
            <a:normAutofit fontScale="90000"/>
          </a:bodyPr>
          <a:lstStyle/>
          <a:p>
            <a:pPr algn="just"/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Зустріч/тренінг відбувається у рамках Програми «Децентралізація приносить кращі результати та ефективність» (DOBRE), що виконується міжнародною організацією Глобал Ком’юнітіз (</a:t>
            </a:r>
            <a:r>
              <a:rPr lang="uk-UA" sz="5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Global</a:t>
            </a:r>
            <a:r>
              <a:rPr lang="uk-UA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sz="5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Communities</a:t>
            </a:r>
            <a:r>
              <a:rPr lang="uk-UA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та фінансується Агентством США з міжнародного розвитку (USAID).</a:t>
            </a:r>
            <a:r>
              <a:rPr lang="uk-UA" sz="5300" b="1" dirty="0">
                <a:solidFill>
                  <a:srgbClr val="002060"/>
                </a:solidFill>
              </a:rPr>
              <a:t> </a:t>
            </a:r>
            <a:r>
              <a:rPr lang="en-US" sz="5300" b="1" dirty="0">
                <a:solidFill>
                  <a:srgbClr val="002060"/>
                </a:solidFill>
              </a:rPr>
              <a:t/>
            </a:r>
            <a:br>
              <a:rPr lang="en-US" sz="5300" b="1" dirty="0">
                <a:solidFill>
                  <a:srgbClr val="002060"/>
                </a:solidFill>
              </a:rPr>
            </a:br>
            <a:r>
              <a:rPr lang="uk-UA" sz="53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sz="53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2545" y="0"/>
            <a:ext cx="6631455" cy="3315728"/>
          </a:xfrm>
          <a:prstGeom prst="rect">
            <a:avLst/>
          </a:prstGeom>
        </p:spPr>
      </p:pic>
      <p:pic>
        <p:nvPicPr>
          <p:cNvPr id="6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22554"/>
            <a:ext cx="7417619" cy="2870619"/>
          </a:xfrm>
          <a:prstGeom prst="rect">
            <a:avLst/>
          </a:prstGeom>
        </p:spPr>
      </p:pic>
      <p:pic>
        <p:nvPicPr>
          <p:cNvPr id="7" name="Picture 36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0805" y="0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815210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38942" y="6834498"/>
            <a:ext cx="22339609" cy="5682111"/>
          </a:xfrm>
        </p:spPr>
        <p:txBody>
          <a:bodyPr>
            <a:noAutofit/>
          </a:bodyPr>
          <a:lstStyle/>
          <a:p>
            <a:pPr algn="l"/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 </a:t>
            </a:r>
            <a:r>
              <a:rPr lang="ru-RU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жовтня</a:t>
            </a: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2022 року набрала </a:t>
            </a:r>
            <a:r>
              <a:rPr lang="ru-RU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чинність</a:t>
            </a: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Постанова КМУ №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1178 «Про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затвердження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особливостей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здійснення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публічних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закупівель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товарів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робіт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послуг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для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замовників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передбачених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Законом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України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“Про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публічні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закупівлі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на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період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дії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правового режиму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воєнного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стану в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Україні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протягом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90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днів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 дня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припинення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скасування</a:t>
            </a:r>
            <a:r>
              <a:rPr lang="uk-UA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uk-UA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Постанова КМУ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28.02.2022 року №169 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втратила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чинність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15 листопада 2022 року</a:t>
            </a: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Проте</a:t>
            </a: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не </a:t>
            </a:r>
            <a:r>
              <a:rPr lang="ru-RU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забуваємо</a:t>
            </a: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про </a:t>
            </a:r>
            <a:r>
              <a:rPr lang="ru-RU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обов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uk-UA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язок</a:t>
            </a:r>
            <a:r>
              <a:rPr lang="uk-UA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звітування по укладеним раніше договорам.</a:t>
            </a:r>
            <a:br>
              <a:rPr lang="uk-UA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ru-RU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остановою</a:t>
            </a: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Кабінету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Міністрів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України</a:t>
            </a: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</a:t>
            </a: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листопада 2022 р. № </a:t>
            </a: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1260 до </a:t>
            </a:r>
            <a:r>
              <a:rPr lang="ru-RU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переліку</a:t>
            </a: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товарів</a:t>
            </a: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необхідних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для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виконання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заходів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спрямованих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запобігання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виникненню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поширенню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локалізацію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ліквідацію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спалахів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епідемій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пандемій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гострої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респіраторної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хвороби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COVID-1</a:t>
            </a:r>
            <a:r>
              <a:rPr lang="uk-UA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9, </a:t>
            </a:r>
            <a:r>
              <a:rPr lang="uk-UA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додано </a:t>
            </a:r>
            <a:r>
              <a:rPr lang="uk-UA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uk-UA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електрогенераторні</a:t>
            </a:r>
            <a:r>
              <a:rPr lang="uk-UA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установки».</a:t>
            </a:r>
            <a:br>
              <a:rPr lang="uk-UA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листопада 2022 року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набула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чинності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постанова КМУ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11.11.2022р. №</a:t>
            </a: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1261, </a:t>
            </a:r>
            <a:r>
              <a:rPr lang="ru-RU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якою</a:t>
            </a: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внесено </a:t>
            </a:r>
            <a:r>
              <a:rPr lang="ru-RU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зміни</a:t>
            </a: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 Постанови 1178, де </a:t>
            </a:r>
            <a:r>
              <a:rPr lang="ru-RU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визначено</a:t>
            </a: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положення</a:t>
            </a:r>
            <a:r>
              <a:rPr lang="ru-RU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пункту 6-1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розділу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“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Прикінцеві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перехідні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положення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Закону не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застосовуються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замовниками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разі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здійснення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закупівлі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товару,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включеного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переліку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товарів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(у тому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числі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лікарських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засобів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медичних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виробів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та/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медичного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обладнання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необхідних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для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виконання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заходів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спрямованих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запобігання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виникненню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поширенню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локалізацію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ліквідацію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спалахів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епідемій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пандемій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гострої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респіраторної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хвороби</a:t>
            </a:r>
            <a:r>
              <a:rPr 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COVID-19</a:t>
            </a:r>
            <a:r>
              <a:rPr lang="uk-UA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2545" y="0"/>
            <a:ext cx="6631455" cy="3315728"/>
          </a:xfrm>
          <a:prstGeom prst="rect">
            <a:avLst/>
          </a:prstGeom>
        </p:spPr>
      </p:pic>
      <p:pic>
        <p:nvPicPr>
          <p:cNvPr id="6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22554"/>
            <a:ext cx="7417619" cy="2870619"/>
          </a:xfrm>
          <a:prstGeom prst="rect">
            <a:avLst/>
          </a:prstGeom>
        </p:spPr>
      </p:pic>
      <p:sp>
        <p:nvSpPr>
          <p:cNvPr id="7" name="Title 2"/>
          <p:cNvSpPr txBox="1">
            <a:spLocks/>
          </p:cNvSpPr>
          <p:nvPr/>
        </p:nvSpPr>
        <p:spPr>
          <a:xfrm>
            <a:off x="-561486" y="2736179"/>
            <a:ext cx="23080408" cy="11590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rmAutofit fontScale="25000" lnSpcReduction="20000"/>
          </a:bodyPr>
          <a:lstStyle>
            <a:lvl1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pPr hangingPunct="1"/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18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нового?</a:t>
            </a:r>
            <a:endParaRPr lang="en-US" sz="18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Google Shape;751;p38" descr="Lightbulb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73300" y="4498538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751;p38" descr="Lightbulb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6100" y="6429996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751;p38" descr="Lightbulb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73300" y="8411196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751;p38" descr="Lightbulb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73300" y="10974781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36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0805" y="0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67596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98144" y="2825073"/>
            <a:ext cx="23080408" cy="6135329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5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Планування</a:t>
            </a:r>
            <a:r>
              <a:rPr lang="ru-RU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5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здійснення</a:t>
            </a:r>
            <a:r>
              <a:rPr lang="ru-RU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закупівель </a:t>
            </a:r>
            <a:r>
              <a:rPr lang="ru-RU" sz="5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5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53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sz="5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потреб 2023 року</a:t>
            </a:r>
            <a:r>
              <a:rPr lang="uk-UA" sz="5300" b="1" dirty="0">
                <a:solidFill>
                  <a:srgbClr val="002060"/>
                </a:solidFill>
              </a:rPr>
              <a:t> </a:t>
            </a:r>
            <a:r>
              <a:rPr lang="en-US" sz="5300" b="1" dirty="0">
                <a:solidFill>
                  <a:srgbClr val="002060"/>
                </a:solidFill>
              </a:rPr>
              <a:t/>
            </a:r>
            <a:br>
              <a:rPr lang="en-US" sz="5300" b="1" dirty="0">
                <a:solidFill>
                  <a:srgbClr val="002060"/>
                </a:solidFill>
              </a:rPr>
            </a:br>
            <a:r>
              <a:rPr lang="uk-UA" sz="53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sz="53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2545" y="0"/>
            <a:ext cx="6631455" cy="3315728"/>
          </a:xfrm>
          <a:prstGeom prst="rect">
            <a:avLst/>
          </a:prstGeom>
        </p:spPr>
      </p:pic>
      <p:pic>
        <p:nvPicPr>
          <p:cNvPr id="6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22554"/>
            <a:ext cx="7417619" cy="2870619"/>
          </a:xfrm>
          <a:prstGeom prst="rect">
            <a:avLst/>
          </a:prstGeom>
        </p:spPr>
      </p:pic>
      <p:pic>
        <p:nvPicPr>
          <p:cNvPr id="7" name="Picture 36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0805" y="0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710920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2545" y="0"/>
            <a:ext cx="6631455" cy="3315728"/>
          </a:xfrm>
          <a:prstGeom prst="rect">
            <a:avLst/>
          </a:prstGeom>
        </p:spPr>
      </p:pic>
      <p:pic>
        <p:nvPicPr>
          <p:cNvPr id="6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22554"/>
            <a:ext cx="7417619" cy="2870619"/>
          </a:xfrm>
          <a:prstGeom prst="rect">
            <a:avLst/>
          </a:prstGeom>
        </p:spPr>
      </p:pic>
      <p:grpSp>
        <p:nvGrpSpPr>
          <p:cNvPr id="7" name="Google Shape;245;p10"/>
          <p:cNvGrpSpPr/>
          <p:nvPr/>
        </p:nvGrpSpPr>
        <p:grpSpPr>
          <a:xfrm>
            <a:off x="3708808" y="3071951"/>
            <a:ext cx="18285778" cy="7340783"/>
            <a:chOff x="0" y="0"/>
            <a:chExt cx="10787056" cy="4064000"/>
          </a:xfrm>
        </p:grpSpPr>
        <p:sp>
          <p:nvSpPr>
            <p:cNvPr id="8" name="Google Shape;246;p10"/>
            <p:cNvSpPr/>
            <p:nvPr/>
          </p:nvSpPr>
          <p:spPr>
            <a:xfrm>
              <a:off x="0" y="0"/>
              <a:ext cx="10787056" cy="40640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CED2E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248;p10"/>
            <p:cNvSpPr txBox="1"/>
            <p:nvPr/>
          </p:nvSpPr>
          <p:spPr>
            <a:xfrm>
              <a:off x="271746" y="1585061"/>
              <a:ext cx="2337203" cy="893877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alibri"/>
                <a:buNone/>
              </a:pPr>
              <a:r>
                <a:rPr lang="uk-UA" sz="3600" dirty="0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rPr>
                <a:t>Визначення потреби</a:t>
              </a:r>
              <a:endParaRPr sz="3600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" name="Google Shape;250;p10"/>
            <p:cNvSpPr txBox="1"/>
            <p:nvPr/>
          </p:nvSpPr>
          <p:spPr>
            <a:xfrm>
              <a:off x="2743069" y="1596517"/>
              <a:ext cx="3534684" cy="870966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alibri"/>
                <a:buNone/>
              </a:pPr>
              <a:r>
                <a:rPr lang="uk-UA" sz="3600" dirty="0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rPr>
                <a:t>Визначення основних параметрів закупівлі</a:t>
              </a:r>
              <a:endParaRPr sz="3600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" name="Google Shape;252;p10"/>
            <p:cNvSpPr txBox="1"/>
            <p:nvPr/>
          </p:nvSpPr>
          <p:spPr>
            <a:xfrm>
              <a:off x="6355538" y="1607972"/>
              <a:ext cx="1985781" cy="870966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alibri"/>
                <a:buNone/>
              </a:pPr>
              <a:r>
                <a:rPr lang="uk-UA" sz="3600" dirty="0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rPr>
                <a:t>Планування закупівлі</a:t>
              </a:r>
              <a:endParaRPr sz="3600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" name="Google Shape;254;p10"/>
            <p:cNvSpPr txBox="1"/>
            <p:nvPr/>
          </p:nvSpPr>
          <p:spPr>
            <a:xfrm>
              <a:off x="8444448" y="1596517"/>
              <a:ext cx="1777896" cy="870966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Calibri"/>
                <a:buNone/>
              </a:pPr>
              <a:r>
                <a:rPr lang="uk-UA" sz="3600" dirty="0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rPr>
                <a:t>Публікація плану</a:t>
              </a:r>
              <a:endParaRPr sz="3600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8" name="Google Shape;256;p10"/>
          <p:cNvSpPr txBox="1"/>
          <p:nvPr/>
        </p:nvSpPr>
        <p:spPr>
          <a:xfrm rot="-5400000">
            <a:off x="4683201" y="8805869"/>
            <a:ext cx="2851804" cy="249442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spcFirstLastPara="1" vert="vert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400" b="0" i="1" dirty="0" smtClean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Аналіз </a:t>
            </a:r>
            <a:r>
              <a:rPr lang="uk-UA" sz="2400" b="0" i="1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закупівель попереднього року</a:t>
            </a:r>
            <a:endParaRPr sz="2400" b="0" i="1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60;p10"/>
          <p:cNvSpPr txBox="1"/>
          <p:nvPr/>
        </p:nvSpPr>
        <p:spPr>
          <a:xfrm rot="-5400000">
            <a:off x="7663608" y="9114230"/>
            <a:ext cx="2851804" cy="190512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spcFirstLastPara="1" vert="vert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400" b="0" i="1" dirty="0" smtClean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Визначення </a:t>
            </a:r>
            <a:r>
              <a:rPr lang="uk-UA" sz="2400" b="0" i="1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предметів закупівель</a:t>
            </a:r>
            <a:endParaRPr sz="2400" b="0" i="1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62;p10"/>
          <p:cNvSpPr txBox="1"/>
          <p:nvPr/>
        </p:nvSpPr>
        <p:spPr>
          <a:xfrm rot="-5400000">
            <a:off x="9720787" y="9164258"/>
            <a:ext cx="2851804" cy="180506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spcFirstLastPara="1" vert="vert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400" b="0" i="1" dirty="0" smtClean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Визначення </a:t>
            </a:r>
            <a:r>
              <a:rPr lang="uk-UA" sz="2400" b="0" i="1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очікуваної вартості</a:t>
            </a:r>
            <a:endParaRPr sz="2400" b="0" i="1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4;p10"/>
          <p:cNvSpPr txBox="1"/>
          <p:nvPr/>
        </p:nvSpPr>
        <p:spPr>
          <a:xfrm rot="-5400000">
            <a:off x="11846959" y="9115527"/>
            <a:ext cx="2888182" cy="19025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spcFirstLastPara="1" vert="vert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400" b="0" i="1" dirty="0" smtClean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Визначення </a:t>
            </a:r>
            <a:r>
              <a:rPr lang="uk-UA" sz="2400" b="0" i="1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процедури закупівлі</a:t>
            </a:r>
            <a:endParaRPr sz="2400" b="0" i="1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65;p10"/>
          <p:cNvSpPr/>
          <p:nvPr/>
        </p:nvSpPr>
        <p:spPr>
          <a:xfrm>
            <a:off x="5801962" y="7724865"/>
            <a:ext cx="614281" cy="564157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271;p10"/>
          <p:cNvSpPr txBox="1"/>
          <p:nvPr/>
        </p:nvSpPr>
        <p:spPr>
          <a:xfrm rot="-5400000">
            <a:off x="14755178" y="8866639"/>
            <a:ext cx="2888180" cy="24003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spcFirstLastPara="1" vert="vert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400" b="0" i="1" dirty="0" smtClean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Формування </a:t>
            </a:r>
            <a:r>
              <a:rPr lang="uk-UA" sz="2400" b="0" i="1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і затвердження Річного плану</a:t>
            </a:r>
            <a:endParaRPr sz="2400" b="0" i="1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265;p10"/>
          <p:cNvSpPr/>
          <p:nvPr/>
        </p:nvSpPr>
        <p:spPr>
          <a:xfrm>
            <a:off x="8818033" y="7724865"/>
            <a:ext cx="614281" cy="564157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265;p10"/>
          <p:cNvSpPr/>
          <p:nvPr/>
        </p:nvSpPr>
        <p:spPr>
          <a:xfrm>
            <a:off x="10839548" y="7724865"/>
            <a:ext cx="614281" cy="564157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265;p10"/>
          <p:cNvSpPr/>
          <p:nvPr/>
        </p:nvSpPr>
        <p:spPr>
          <a:xfrm>
            <a:off x="12983909" y="7715069"/>
            <a:ext cx="614281" cy="564157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265;p10"/>
          <p:cNvSpPr/>
          <p:nvPr/>
        </p:nvSpPr>
        <p:spPr>
          <a:xfrm>
            <a:off x="15791199" y="7715070"/>
            <a:ext cx="614281" cy="564157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1270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9" name="Picture 36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0805" y="0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81562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2545" y="0"/>
            <a:ext cx="6631455" cy="3315728"/>
          </a:xfrm>
          <a:prstGeom prst="rect">
            <a:avLst/>
          </a:prstGeom>
        </p:spPr>
      </p:pic>
      <p:pic>
        <p:nvPicPr>
          <p:cNvPr id="6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22554"/>
            <a:ext cx="7417619" cy="2870619"/>
          </a:xfrm>
          <a:prstGeom prst="rect">
            <a:avLst/>
          </a:prstGeom>
        </p:spPr>
      </p:pic>
      <p:pic>
        <p:nvPicPr>
          <p:cNvPr id="7" name="Google Shape;311;p12" descr="Checklist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750934" y="4947145"/>
            <a:ext cx="2171871" cy="2586111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312;p12"/>
          <p:cNvSpPr txBox="1"/>
          <p:nvPr/>
        </p:nvSpPr>
        <p:spPr>
          <a:xfrm>
            <a:off x="5424952" y="5593891"/>
            <a:ext cx="11802582" cy="1292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dirty="0">
                <a:solidFill>
                  <a:srgbClr val="00206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Примірна методика визначення очікуваної вартості </a:t>
            </a:r>
            <a:r>
              <a:rPr lang="uk-UA" sz="2600" dirty="0" smtClean="0">
                <a:solidFill>
                  <a:srgbClr val="00206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предмета: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dirty="0" smtClean="0">
                <a:solidFill>
                  <a:srgbClr val="00206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Наказ </a:t>
            </a:r>
            <a:r>
              <a:rPr lang="uk-UA" sz="2600" dirty="0" err="1" smtClean="0">
                <a:solidFill>
                  <a:srgbClr val="00206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Мінекономрозвитку</a:t>
            </a:r>
            <a:r>
              <a:rPr lang="uk-UA" sz="2600" dirty="0" smtClean="0">
                <a:solidFill>
                  <a:srgbClr val="002060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 №275 від 18.02.2020 </a:t>
            </a:r>
            <a:r>
              <a:rPr lang="uk-UA" sz="2600" dirty="0">
                <a:solidFill>
                  <a:schemeClr val="bg1"/>
                </a:solidFill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закупівлі - Наказ </a:t>
            </a:r>
            <a:r>
              <a:rPr lang="en-US" sz="2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://</a:t>
            </a:r>
            <a:r>
              <a:rPr lang="en-US" sz="2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zakon.rada.gov.ua/rada/show/v0275915-20#Text</a:t>
            </a:r>
            <a:r>
              <a:rPr lang="uk-UA" sz="2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2600" dirty="0">
              <a:solidFill>
                <a:schemeClr val="bg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9" name="Google Shape;313;p12"/>
          <p:cNvSpPr txBox="1"/>
          <p:nvPr/>
        </p:nvSpPr>
        <p:spPr>
          <a:xfrm>
            <a:off x="3049310" y="7695828"/>
            <a:ext cx="17794279" cy="4493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800" b="1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Методи визначення ОВ:</a:t>
            </a:r>
            <a:endParaRPr sz="3800" b="1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AutoNum type="arabicPeriod"/>
            </a:pPr>
            <a:r>
              <a:rPr lang="uk-UA" sz="3800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Розрахунок ОВ товарів/послуг методом порівняння ринкових цін</a:t>
            </a:r>
            <a:endParaRPr sz="3800" dirty="0">
              <a:solidFill>
                <a:srgbClr val="002060"/>
              </a:solidFill>
            </a:endParaRPr>
          </a:p>
          <a:p>
            <a:pPr marL="457200" marR="0" lvl="0" indent="-4572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AutoNum type="arabicPeriod"/>
            </a:pPr>
            <a:r>
              <a:rPr lang="uk-UA" sz="3800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Розрахунок ОВ товарів/послуг на підставі закупівельних цін попередніх закупівель</a:t>
            </a:r>
            <a:endParaRPr sz="3800" dirty="0">
              <a:solidFill>
                <a:srgbClr val="002060"/>
              </a:solidFill>
            </a:endParaRPr>
          </a:p>
          <a:p>
            <a:pPr marL="457200" marR="0" lvl="0" indent="-4572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AutoNum type="arabicPeriod"/>
            </a:pPr>
            <a:r>
              <a:rPr lang="uk-UA" sz="3800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Розрахунок ОВ товарів/послуг, щодо яких проводиться державне регулювання цін і тарифів</a:t>
            </a:r>
            <a:endParaRPr sz="3800" dirty="0">
              <a:solidFill>
                <a:srgbClr val="002060"/>
              </a:solidFill>
            </a:endParaRPr>
          </a:p>
          <a:p>
            <a:pPr marL="457200" marR="0" lvl="0" indent="-4572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AutoNum type="arabicPeriod"/>
            </a:pPr>
            <a:r>
              <a:rPr lang="uk-UA" sz="3800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Розрахунок ОВ робіт</a:t>
            </a:r>
            <a:endParaRPr sz="3800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32106" y="3092360"/>
            <a:ext cx="1062868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56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РІЧНИЙ ПЛАН: </a:t>
            </a:r>
            <a:r>
              <a:rPr lang="ru-RU" sz="5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розрахунок</a:t>
            </a:r>
            <a:r>
              <a:rPr lang="ru-RU" sz="5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очікуваної</a:t>
            </a:r>
            <a:r>
              <a:rPr lang="ru-RU" sz="5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вартості</a:t>
            </a:r>
            <a:r>
              <a:rPr lang="ru-RU" sz="5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закупівлі</a:t>
            </a:r>
            <a:endParaRPr lang="ru-RU" sz="5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sz="2800" dirty="0">
              <a:solidFill>
                <a:srgbClr val="002060"/>
              </a:solidFill>
              <a:latin typeface="+mj-lt"/>
            </a:endParaRPr>
          </a:p>
        </p:txBody>
      </p:sp>
      <p:pic>
        <p:nvPicPr>
          <p:cNvPr id="11" name="Picture 36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0805" y="0"/>
            <a:ext cx="6348553" cy="3175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488969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увати 6"/>
          <p:cNvGrpSpPr/>
          <p:nvPr/>
        </p:nvGrpSpPr>
        <p:grpSpPr>
          <a:xfrm>
            <a:off x="12181114" y="5687879"/>
            <a:ext cx="11246139" cy="7652564"/>
            <a:chOff x="0" y="0"/>
            <a:chExt cx="6730999" cy="4038600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8" name="Прямокутник 7"/>
            <p:cNvSpPr/>
            <p:nvPr/>
          </p:nvSpPr>
          <p:spPr>
            <a:xfrm>
              <a:off x="0" y="0"/>
              <a:ext cx="6730999" cy="4038600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Прямокутник 10"/>
            <p:cNvSpPr/>
            <p:nvPr/>
          </p:nvSpPr>
          <p:spPr>
            <a:xfrm>
              <a:off x="0" y="0"/>
              <a:ext cx="6730999" cy="403860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137160" rIns="137160" bIns="13716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uk-UA" sz="3600" kern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4" name="Прямокутник 13"/>
          <p:cNvSpPr/>
          <p:nvPr/>
        </p:nvSpPr>
        <p:spPr>
          <a:xfrm>
            <a:off x="1130301" y="5397500"/>
            <a:ext cx="6730999" cy="403860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37160" tIns="137160" rIns="137160" bIns="137160" numCol="1" spcCol="1270" anchor="ctr" anchorCtr="0">
            <a:noAutofit/>
          </a:bodyPr>
          <a:lstStyle/>
          <a:p>
            <a:pPr lvl="0" algn="ctr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uk-UA" sz="3600" kern="1200" dirty="0" smtClean="0">
                <a:latin typeface="Arial" panose="020B0604020202020204" pitchFamily="34" charset="0"/>
                <a:cs typeface="Arial" panose="020B0604020202020204" pitchFamily="34" charset="0"/>
              </a:rPr>
              <a:t>Закон України «Про публічні закупівлі»</a:t>
            </a:r>
            <a:endParaRPr lang="uk-UA" sz="3600" kern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5" name="Групувати 14"/>
          <p:cNvGrpSpPr/>
          <p:nvPr/>
        </p:nvGrpSpPr>
        <p:grpSpPr>
          <a:xfrm>
            <a:off x="794244" y="5687879"/>
            <a:ext cx="11141941" cy="7652564"/>
            <a:chOff x="0" y="0"/>
            <a:chExt cx="6730999" cy="4038600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16" name="Прямокутник 15"/>
            <p:cNvSpPr/>
            <p:nvPr/>
          </p:nvSpPr>
          <p:spPr>
            <a:xfrm>
              <a:off x="0" y="0"/>
              <a:ext cx="6730999" cy="4038600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Прямокутник 16"/>
            <p:cNvSpPr/>
            <p:nvPr/>
          </p:nvSpPr>
          <p:spPr>
            <a:xfrm>
              <a:off x="0" y="0"/>
              <a:ext cx="6730999" cy="403860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137160" rIns="137160" bIns="13716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uk-UA" sz="3600" kern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2" name="Групувати 21"/>
          <p:cNvGrpSpPr/>
          <p:nvPr/>
        </p:nvGrpSpPr>
        <p:grpSpPr>
          <a:xfrm>
            <a:off x="4649899" y="2843229"/>
            <a:ext cx="6682127" cy="1785628"/>
            <a:chOff x="2349045" y="0"/>
            <a:chExt cx="6427342" cy="2230737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23" name="Прямокутник 22"/>
            <p:cNvSpPr/>
            <p:nvPr/>
          </p:nvSpPr>
          <p:spPr>
            <a:xfrm>
              <a:off x="2349045" y="0"/>
              <a:ext cx="6427342" cy="2230737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Прямокутник 23"/>
            <p:cNvSpPr/>
            <p:nvPr/>
          </p:nvSpPr>
          <p:spPr>
            <a:xfrm>
              <a:off x="2349045" y="0"/>
              <a:ext cx="6427342" cy="223073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137160" rIns="137160" bIns="137160" numCol="1" spcCol="1270" anchor="ctr" anchorCtr="0">
              <a:noAutofit/>
            </a:bodyPr>
            <a:lstStyle/>
            <a:p>
              <a:pPr lvl="0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3200" kern="12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Закон України «Про публічні закупівлі»</a:t>
              </a:r>
            </a:p>
          </p:txBody>
        </p:sp>
      </p:grpSp>
      <p:sp>
        <p:nvSpPr>
          <p:cNvPr id="2" name="Стрілка вниз 1"/>
          <p:cNvSpPr/>
          <p:nvPr/>
        </p:nvSpPr>
        <p:spPr>
          <a:xfrm>
            <a:off x="7487735" y="4602389"/>
            <a:ext cx="484632" cy="978408"/>
          </a:xfrm>
          <a:prstGeom prst="downArrow">
            <a:avLst>
              <a:gd name="adj1" fmla="val 70216"/>
              <a:gd name="adj2" fmla="val 107278"/>
            </a:avLst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uk-UA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  <p:pic>
        <p:nvPicPr>
          <p:cNvPr id="33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2545" y="0"/>
            <a:ext cx="6631455" cy="3315728"/>
          </a:xfrm>
          <a:prstGeom prst="rect">
            <a:avLst/>
          </a:prstGeom>
        </p:spPr>
      </p:pic>
      <p:pic>
        <p:nvPicPr>
          <p:cNvPr id="36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2554"/>
            <a:ext cx="7417619" cy="2870619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0805" y="0"/>
            <a:ext cx="6348553" cy="3175618"/>
          </a:xfrm>
          <a:prstGeom prst="rect">
            <a:avLst/>
          </a:prstGeom>
        </p:spPr>
      </p:pic>
      <p:grpSp>
        <p:nvGrpSpPr>
          <p:cNvPr id="40" name="Групувати 39"/>
          <p:cNvGrpSpPr/>
          <p:nvPr/>
        </p:nvGrpSpPr>
        <p:grpSpPr>
          <a:xfrm>
            <a:off x="12753288" y="2844258"/>
            <a:ext cx="6682127" cy="1785628"/>
            <a:chOff x="2349045" y="0"/>
            <a:chExt cx="6427342" cy="2230737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42" name="Прямокутник 41"/>
            <p:cNvSpPr/>
            <p:nvPr/>
          </p:nvSpPr>
          <p:spPr>
            <a:xfrm>
              <a:off x="2349045" y="0"/>
              <a:ext cx="6427342" cy="2230737"/>
            </a:xfrm>
            <a:prstGeom prst="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3" name="Прямокутник 42"/>
            <p:cNvSpPr/>
            <p:nvPr/>
          </p:nvSpPr>
          <p:spPr>
            <a:xfrm>
              <a:off x="2349045" y="0"/>
              <a:ext cx="6427342" cy="2230737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7160" tIns="137160" rIns="137160" bIns="137160" numCol="1" spcCol="1270" anchor="ctr" anchorCtr="0">
              <a:noAutofit/>
            </a:bodyPr>
            <a:lstStyle/>
            <a:p>
              <a:pPr lvl="0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3200" kern="1200" dirty="0" smtClean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Постанова КМУ №1178 «Про затвердження особливостей…»</a:t>
              </a:r>
              <a:endParaRPr lang="uk-UA" sz="3200" kern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" name="Прямокутник 4"/>
          <p:cNvSpPr/>
          <p:nvPr/>
        </p:nvSpPr>
        <p:spPr>
          <a:xfrm>
            <a:off x="794245" y="6441874"/>
            <a:ext cx="1084217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 smtClean="0"/>
              <a:t>Стаття 4.</a:t>
            </a:r>
          </a:p>
          <a:p>
            <a:endParaRPr lang="uk-UA" sz="2600" dirty="0" smtClean="0">
              <a:solidFill>
                <a:srgbClr val="002060"/>
              </a:solidFill>
            </a:endParaRPr>
          </a:p>
          <a:p>
            <a:pPr algn="l"/>
            <a:r>
              <a:rPr lang="uk-UA" sz="2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Планування </a:t>
            </a:r>
            <a:r>
              <a:rPr lang="uk-UA" sz="2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закупівель здійснюється на підставі наявної потреби у закупівлі товарів, робіт і послуг. </a:t>
            </a:r>
            <a:endParaRPr lang="uk-UA" sz="2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uk-UA" sz="2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uk-UA" sz="2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Заплановані </a:t>
            </a:r>
            <a:r>
              <a:rPr lang="uk-UA" sz="2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закупівлі включаються до річного плану </a:t>
            </a:r>
            <a:r>
              <a:rPr lang="uk-UA" sz="2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закупівель.</a:t>
            </a:r>
          </a:p>
          <a:p>
            <a:pPr algn="l"/>
            <a:endParaRPr lang="uk-UA" sz="2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uk-UA" sz="2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Річний план та зміни до нього безоплатно оприлюднюються замовником в електронній системі закупівель протягом п’яти робочих днів з дня затвердження річного плану та змін до нього.</a:t>
            </a:r>
          </a:p>
          <a:p>
            <a:pPr algn="l"/>
            <a:r>
              <a:rPr lang="uk-UA" sz="2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Закупівля здійснюється відповідно до річного плану.</a:t>
            </a:r>
          </a:p>
        </p:txBody>
      </p:sp>
      <p:sp>
        <p:nvSpPr>
          <p:cNvPr id="6" name="Прямокутник 5"/>
          <p:cNvSpPr/>
          <p:nvPr/>
        </p:nvSpPr>
        <p:spPr>
          <a:xfrm>
            <a:off x="12251940" y="5865178"/>
            <a:ext cx="1100121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Пункт 14.</a:t>
            </a:r>
          </a:p>
          <a:p>
            <a:pPr algn="l"/>
            <a:r>
              <a:rPr lang="ru-RU" sz="2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Закупівля</a:t>
            </a:r>
            <a:r>
              <a:rPr lang="ru-RU" sz="2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відповідно</a:t>
            </a:r>
            <a:r>
              <a:rPr lang="ru-RU" sz="2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ru-RU" sz="2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цих</a:t>
            </a:r>
            <a:r>
              <a:rPr lang="ru-RU" sz="2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особливостей</a:t>
            </a:r>
            <a:r>
              <a:rPr lang="ru-RU" sz="2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здійснюється</a:t>
            </a:r>
            <a:r>
              <a:rPr lang="ru-RU" sz="2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замовником</a:t>
            </a:r>
            <a:r>
              <a:rPr lang="ru-RU" sz="2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2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підставі</a:t>
            </a:r>
            <a:r>
              <a:rPr lang="ru-RU" sz="2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наявної</a:t>
            </a:r>
            <a:r>
              <a:rPr lang="ru-RU" sz="2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потреби </a:t>
            </a:r>
            <a:r>
              <a:rPr lang="ru-RU" sz="2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</a:t>
            </a:r>
            <a:r>
              <a:rPr lang="ru-RU" sz="2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2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разі</a:t>
            </a:r>
            <a:r>
              <a:rPr lang="ru-RU" sz="2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планової</a:t>
            </a:r>
            <a:r>
              <a:rPr lang="ru-RU" sz="2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потреби </a:t>
            </a:r>
            <a:r>
              <a:rPr lang="ru-RU" sz="2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наступного</a:t>
            </a:r>
            <a:r>
              <a:rPr lang="ru-RU" sz="2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року (</a:t>
            </a:r>
            <a:r>
              <a:rPr lang="ru-RU" sz="2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планових</a:t>
            </a:r>
            <a:r>
              <a:rPr lang="ru-RU" sz="2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потреб </a:t>
            </a:r>
            <a:r>
              <a:rPr lang="ru-RU" sz="2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наступних</a:t>
            </a:r>
            <a:r>
              <a:rPr lang="ru-RU" sz="2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періодів</a:t>
            </a:r>
            <a:r>
              <a:rPr lang="ru-RU" sz="2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endParaRPr lang="ru-RU" sz="2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2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Запланована</a:t>
            </a:r>
            <a:r>
              <a:rPr lang="ru-RU" sz="2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закупівля</a:t>
            </a:r>
            <a:r>
              <a:rPr lang="ru-RU" sz="2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включається</a:t>
            </a:r>
            <a:r>
              <a:rPr lang="ru-RU" sz="2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ru-RU" sz="2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річного</a:t>
            </a:r>
            <a:r>
              <a:rPr lang="ru-RU" sz="2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плану закупівель </a:t>
            </a:r>
            <a:r>
              <a:rPr lang="ru-RU" sz="2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замовника</a:t>
            </a:r>
            <a:r>
              <a:rPr lang="ru-RU" sz="2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відповідно</a:t>
            </a:r>
            <a:r>
              <a:rPr lang="ru-RU" sz="2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ru-RU" sz="2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статті</a:t>
            </a:r>
            <a:r>
              <a:rPr lang="ru-RU" sz="2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 Закону.</a:t>
            </a:r>
          </a:p>
          <a:p>
            <a:pPr algn="l"/>
            <a:endParaRPr lang="ru-RU" sz="2400" dirty="0" smtClean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Пункт 15.</a:t>
            </a:r>
          </a:p>
          <a:p>
            <a:pPr algn="l"/>
            <a:r>
              <a:rPr lang="ru-RU" sz="2600" dirty="0" err="1" smtClean="0">
                <a:solidFill>
                  <a:srgbClr val="002060"/>
                </a:solidFill>
              </a:rPr>
              <a:t>Якщо</a:t>
            </a:r>
            <a:r>
              <a:rPr lang="ru-RU" sz="2600" dirty="0" smtClean="0">
                <a:solidFill>
                  <a:srgbClr val="002060"/>
                </a:solidFill>
              </a:rPr>
              <a:t> </a:t>
            </a:r>
            <a:r>
              <a:rPr lang="ru-RU" sz="2600" dirty="0">
                <a:solidFill>
                  <a:srgbClr val="002060"/>
                </a:solidFill>
              </a:rPr>
              <a:t>у </a:t>
            </a:r>
            <a:r>
              <a:rPr lang="ru-RU" sz="2600" dirty="0" err="1">
                <a:solidFill>
                  <a:srgbClr val="002060"/>
                </a:solidFill>
              </a:rPr>
              <a:t>замовника</a:t>
            </a:r>
            <a:r>
              <a:rPr lang="ru-RU" sz="2600" dirty="0">
                <a:solidFill>
                  <a:srgbClr val="002060"/>
                </a:solidFill>
              </a:rPr>
              <a:t> </a:t>
            </a:r>
            <a:r>
              <a:rPr lang="ru-RU" sz="2600" dirty="0" err="1">
                <a:solidFill>
                  <a:srgbClr val="002060"/>
                </a:solidFill>
              </a:rPr>
              <a:t>виникла</a:t>
            </a:r>
            <a:r>
              <a:rPr lang="ru-RU" sz="2600" dirty="0">
                <a:solidFill>
                  <a:srgbClr val="002060"/>
                </a:solidFill>
              </a:rPr>
              <a:t> </a:t>
            </a:r>
            <a:r>
              <a:rPr lang="ru-RU" sz="2600" dirty="0" err="1">
                <a:solidFill>
                  <a:srgbClr val="002060"/>
                </a:solidFill>
              </a:rPr>
              <a:t>додаткова</a:t>
            </a:r>
            <a:r>
              <a:rPr lang="ru-RU" sz="2600" dirty="0">
                <a:solidFill>
                  <a:srgbClr val="002060"/>
                </a:solidFill>
              </a:rPr>
              <a:t> потреба (яку </a:t>
            </a:r>
            <a:r>
              <a:rPr lang="ru-RU" sz="2600" dirty="0" err="1">
                <a:solidFill>
                  <a:srgbClr val="002060"/>
                </a:solidFill>
              </a:rPr>
              <a:t>замовник</a:t>
            </a:r>
            <a:r>
              <a:rPr lang="ru-RU" sz="2600" dirty="0">
                <a:solidFill>
                  <a:srgbClr val="002060"/>
                </a:solidFill>
              </a:rPr>
              <a:t> не </a:t>
            </a:r>
            <a:r>
              <a:rPr lang="ru-RU" sz="2600" dirty="0" err="1">
                <a:solidFill>
                  <a:srgbClr val="002060"/>
                </a:solidFill>
              </a:rPr>
              <a:t>міг</a:t>
            </a:r>
            <a:r>
              <a:rPr lang="ru-RU" sz="2600" dirty="0">
                <a:solidFill>
                  <a:srgbClr val="002060"/>
                </a:solidFill>
              </a:rPr>
              <a:t> </a:t>
            </a:r>
            <a:r>
              <a:rPr lang="ru-RU" sz="2600" dirty="0" err="1">
                <a:solidFill>
                  <a:srgbClr val="002060"/>
                </a:solidFill>
              </a:rPr>
              <a:t>передбачити</a:t>
            </a:r>
            <a:r>
              <a:rPr lang="ru-RU" sz="2600" dirty="0">
                <a:solidFill>
                  <a:srgbClr val="002060"/>
                </a:solidFill>
              </a:rPr>
              <a:t> на момент </a:t>
            </a:r>
            <a:r>
              <a:rPr lang="ru-RU" sz="2600" dirty="0" err="1">
                <a:solidFill>
                  <a:srgbClr val="002060"/>
                </a:solidFill>
              </a:rPr>
              <a:t>здійснення</a:t>
            </a:r>
            <a:r>
              <a:rPr lang="ru-RU" sz="2600" dirty="0">
                <a:solidFill>
                  <a:srgbClr val="002060"/>
                </a:solidFill>
              </a:rPr>
              <a:t> </a:t>
            </a:r>
            <a:r>
              <a:rPr lang="ru-RU" sz="2600" dirty="0" err="1">
                <a:solidFill>
                  <a:srgbClr val="002060"/>
                </a:solidFill>
              </a:rPr>
              <a:t>закупівлі</a:t>
            </a:r>
            <a:r>
              <a:rPr lang="ru-RU" sz="2600" dirty="0">
                <a:solidFill>
                  <a:srgbClr val="002060"/>
                </a:solidFill>
              </a:rPr>
              <a:t> за </a:t>
            </a:r>
            <a:r>
              <a:rPr lang="ru-RU" sz="2600" dirty="0" err="1">
                <a:solidFill>
                  <a:srgbClr val="002060"/>
                </a:solidFill>
              </a:rPr>
              <a:t>тотожним</a:t>
            </a:r>
            <a:r>
              <a:rPr lang="ru-RU" sz="2600" dirty="0">
                <a:solidFill>
                  <a:srgbClr val="002060"/>
                </a:solidFill>
              </a:rPr>
              <a:t> предметом </a:t>
            </a:r>
            <a:r>
              <a:rPr lang="ru-RU" sz="2600" dirty="0" err="1">
                <a:solidFill>
                  <a:srgbClr val="002060"/>
                </a:solidFill>
              </a:rPr>
              <a:t>закупівлі</a:t>
            </a:r>
            <a:r>
              <a:rPr lang="ru-RU" sz="2600" dirty="0">
                <a:solidFill>
                  <a:srgbClr val="002060"/>
                </a:solidFill>
              </a:rPr>
              <a:t>) у </a:t>
            </a:r>
            <a:r>
              <a:rPr lang="ru-RU" sz="2600" dirty="0" err="1">
                <a:solidFill>
                  <a:srgbClr val="002060"/>
                </a:solidFill>
              </a:rPr>
              <a:t>здійсненні</a:t>
            </a:r>
            <a:r>
              <a:rPr lang="ru-RU" sz="2600" dirty="0">
                <a:solidFill>
                  <a:srgbClr val="002060"/>
                </a:solidFill>
              </a:rPr>
              <a:t> </a:t>
            </a:r>
            <a:r>
              <a:rPr lang="ru-RU" sz="2600" dirty="0" err="1">
                <a:solidFill>
                  <a:srgbClr val="002060"/>
                </a:solidFill>
              </a:rPr>
              <a:t>закупівлі</a:t>
            </a:r>
            <a:r>
              <a:rPr lang="ru-RU" sz="2600" dirty="0">
                <a:solidFill>
                  <a:srgbClr val="002060"/>
                </a:solidFill>
              </a:rPr>
              <a:t> за предметом </a:t>
            </a:r>
            <a:r>
              <a:rPr lang="ru-RU" sz="2600" dirty="0" err="1">
                <a:solidFill>
                  <a:srgbClr val="002060"/>
                </a:solidFill>
              </a:rPr>
              <a:t>закупівлі</a:t>
            </a:r>
            <a:r>
              <a:rPr lang="ru-RU" sz="2600" dirty="0">
                <a:solidFill>
                  <a:srgbClr val="002060"/>
                </a:solidFill>
              </a:rPr>
              <a:t>, </a:t>
            </a:r>
            <a:r>
              <a:rPr lang="ru-RU" sz="2600" dirty="0" err="1">
                <a:solidFill>
                  <a:srgbClr val="002060"/>
                </a:solidFill>
              </a:rPr>
              <a:t>закупівля</a:t>
            </a:r>
            <a:r>
              <a:rPr lang="ru-RU" sz="2600" dirty="0">
                <a:solidFill>
                  <a:srgbClr val="002060"/>
                </a:solidFill>
              </a:rPr>
              <a:t> за </a:t>
            </a:r>
            <a:r>
              <a:rPr lang="ru-RU" sz="2600" dirty="0" err="1">
                <a:solidFill>
                  <a:srgbClr val="002060"/>
                </a:solidFill>
              </a:rPr>
              <a:t>яким</a:t>
            </a:r>
            <a:r>
              <a:rPr lang="ru-RU" sz="2600" dirty="0">
                <a:solidFill>
                  <a:srgbClr val="002060"/>
                </a:solidFill>
              </a:rPr>
              <a:t> ним </a:t>
            </a:r>
            <a:r>
              <a:rPr lang="ru-RU" sz="2600" dirty="0" err="1">
                <a:solidFill>
                  <a:srgbClr val="002060"/>
                </a:solidFill>
              </a:rPr>
              <a:t>вже</a:t>
            </a:r>
            <a:r>
              <a:rPr lang="ru-RU" sz="2600" dirty="0">
                <a:solidFill>
                  <a:srgbClr val="002060"/>
                </a:solidFill>
              </a:rPr>
              <a:t> </a:t>
            </a:r>
            <a:r>
              <a:rPr lang="ru-RU" sz="2600" dirty="0" err="1">
                <a:solidFill>
                  <a:srgbClr val="002060"/>
                </a:solidFill>
              </a:rPr>
              <a:t>була</a:t>
            </a:r>
            <a:r>
              <a:rPr lang="ru-RU" sz="2600" dirty="0">
                <a:solidFill>
                  <a:srgbClr val="002060"/>
                </a:solidFill>
              </a:rPr>
              <a:t> </a:t>
            </a:r>
            <a:r>
              <a:rPr lang="ru-RU" sz="2600" dirty="0" err="1">
                <a:solidFill>
                  <a:srgbClr val="002060"/>
                </a:solidFill>
              </a:rPr>
              <a:t>здійснена</a:t>
            </a:r>
            <a:r>
              <a:rPr lang="ru-RU" sz="2600" dirty="0">
                <a:solidFill>
                  <a:srgbClr val="002060"/>
                </a:solidFill>
              </a:rPr>
              <a:t> у поточному </a:t>
            </a:r>
            <a:r>
              <a:rPr lang="ru-RU" sz="2600" dirty="0" err="1">
                <a:solidFill>
                  <a:srgbClr val="002060"/>
                </a:solidFill>
              </a:rPr>
              <a:t>році</a:t>
            </a:r>
            <a:r>
              <a:rPr lang="ru-RU" sz="2600" dirty="0">
                <a:solidFill>
                  <a:srgbClr val="002060"/>
                </a:solidFill>
              </a:rPr>
              <a:t>, </a:t>
            </a:r>
            <a:r>
              <a:rPr lang="ru-RU" sz="2600" dirty="0" err="1">
                <a:solidFill>
                  <a:srgbClr val="002060"/>
                </a:solidFill>
              </a:rPr>
              <a:t>очікувана</a:t>
            </a:r>
            <a:r>
              <a:rPr lang="ru-RU" sz="2600" dirty="0">
                <a:solidFill>
                  <a:srgbClr val="002060"/>
                </a:solidFill>
              </a:rPr>
              <a:t> </a:t>
            </a:r>
            <a:r>
              <a:rPr lang="ru-RU" sz="2600" dirty="0" err="1">
                <a:solidFill>
                  <a:srgbClr val="002060"/>
                </a:solidFill>
              </a:rPr>
              <a:t>вартість</a:t>
            </a:r>
            <a:r>
              <a:rPr lang="ru-RU" sz="2600" dirty="0">
                <a:solidFill>
                  <a:srgbClr val="002060"/>
                </a:solidFill>
              </a:rPr>
              <a:t> такого предмета </a:t>
            </a:r>
            <a:r>
              <a:rPr lang="ru-RU" sz="2600" dirty="0" err="1">
                <a:solidFill>
                  <a:srgbClr val="002060"/>
                </a:solidFill>
              </a:rPr>
              <a:t>закупівлі</a:t>
            </a:r>
            <a:r>
              <a:rPr lang="ru-RU" sz="2600" dirty="0">
                <a:solidFill>
                  <a:srgbClr val="002060"/>
                </a:solidFill>
              </a:rPr>
              <a:t> не </a:t>
            </a:r>
            <a:r>
              <a:rPr lang="ru-RU" sz="2600" dirty="0" err="1">
                <a:solidFill>
                  <a:srgbClr val="002060"/>
                </a:solidFill>
              </a:rPr>
              <a:t>додається</a:t>
            </a:r>
            <a:r>
              <a:rPr lang="ru-RU" sz="2600" dirty="0">
                <a:solidFill>
                  <a:srgbClr val="002060"/>
                </a:solidFill>
              </a:rPr>
              <a:t> до </a:t>
            </a:r>
            <a:r>
              <a:rPr lang="ru-RU" sz="2600" dirty="0" err="1">
                <a:solidFill>
                  <a:srgbClr val="002060"/>
                </a:solidFill>
              </a:rPr>
              <a:t>очікуваної</a:t>
            </a:r>
            <a:r>
              <a:rPr lang="ru-RU" sz="2600" dirty="0">
                <a:solidFill>
                  <a:srgbClr val="002060"/>
                </a:solidFill>
              </a:rPr>
              <a:t> </a:t>
            </a:r>
            <a:r>
              <a:rPr lang="ru-RU" sz="2600" dirty="0" err="1">
                <a:solidFill>
                  <a:srgbClr val="002060"/>
                </a:solidFill>
              </a:rPr>
              <a:t>вартості</a:t>
            </a:r>
            <a:r>
              <a:rPr lang="ru-RU" sz="2600" dirty="0">
                <a:solidFill>
                  <a:srgbClr val="002060"/>
                </a:solidFill>
              </a:rPr>
              <a:t> </a:t>
            </a:r>
            <a:r>
              <a:rPr lang="ru-RU" sz="2600" dirty="0" err="1">
                <a:solidFill>
                  <a:srgbClr val="002060"/>
                </a:solidFill>
              </a:rPr>
              <a:t>тотожного</a:t>
            </a:r>
            <a:r>
              <a:rPr lang="ru-RU" sz="2600" dirty="0">
                <a:solidFill>
                  <a:srgbClr val="002060"/>
                </a:solidFill>
              </a:rPr>
              <a:t> предмета </a:t>
            </a:r>
            <a:r>
              <a:rPr lang="ru-RU" sz="2600" dirty="0" err="1">
                <a:solidFill>
                  <a:srgbClr val="002060"/>
                </a:solidFill>
              </a:rPr>
              <a:t>закупівлі</a:t>
            </a:r>
            <a:r>
              <a:rPr lang="ru-RU" sz="2600" dirty="0">
                <a:solidFill>
                  <a:srgbClr val="002060"/>
                </a:solidFill>
              </a:rPr>
              <a:t> (</a:t>
            </a:r>
            <a:r>
              <a:rPr lang="ru-RU" sz="2600" dirty="0" err="1">
                <a:solidFill>
                  <a:srgbClr val="002060"/>
                </a:solidFill>
              </a:rPr>
              <a:t>тотожних</a:t>
            </a:r>
            <a:r>
              <a:rPr lang="ru-RU" sz="2600" dirty="0">
                <a:solidFill>
                  <a:srgbClr val="002060"/>
                </a:solidFill>
              </a:rPr>
              <a:t> </a:t>
            </a:r>
            <a:r>
              <a:rPr lang="ru-RU" sz="2600" dirty="0" err="1">
                <a:solidFill>
                  <a:srgbClr val="002060"/>
                </a:solidFill>
              </a:rPr>
              <a:t>предметів</a:t>
            </a:r>
            <a:r>
              <a:rPr lang="ru-RU" sz="2600" dirty="0">
                <a:solidFill>
                  <a:srgbClr val="002060"/>
                </a:solidFill>
              </a:rPr>
              <a:t> закупівель), </a:t>
            </a:r>
            <a:r>
              <a:rPr lang="ru-RU" sz="2600" dirty="0" err="1">
                <a:solidFill>
                  <a:srgbClr val="002060"/>
                </a:solidFill>
              </a:rPr>
              <a:t>закупівля</a:t>
            </a:r>
            <a:r>
              <a:rPr lang="ru-RU" sz="2600" dirty="0">
                <a:solidFill>
                  <a:srgbClr val="002060"/>
                </a:solidFill>
              </a:rPr>
              <a:t> </a:t>
            </a:r>
            <a:r>
              <a:rPr lang="ru-RU" sz="2600" dirty="0" err="1">
                <a:solidFill>
                  <a:srgbClr val="002060"/>
                </a:solidFill>
              </a:rPr>
              <a:t>яких</a:t>
            </a:r>
            <a:r>
              <a:rPr lang="ru-RU" sz="2600" dirty="0">
                <a:solidFill>
                  <a:srgbClr val="002060"/>
                </a:solidFill>
              </a:rPr>
              <a:t> </a:t>
            </a:r>
            <a:r>
              <a:rPr lang="ru-RU" sz="2600" dirty="0" err="1">
                <a:solidFill>
                  <a:srgbClr val="002060"/>
                </a:solidFill>
              </a:rPr>
              <a:t>була</a:t>
            </a:r>
            <a:r>
              <a:rPr lang="ru-RU" sz="2600" dirty="0">
                <a:solidFill>
                  <a:srgbClr val="002060"/>
                </a:solidFill>
              </a:rPr>
              <a:t> </a:t>
            </a:r>
            <a:r>
              <a:rPr lang="ru-RU" sz="2600" dirty="0" err="1">
                <a:solidFill>
                  <a:srgbClr val="002060"/>
                </a:solidFill>
              </a:rPr>
              <a:t>здійснена</a:t>
            </a:r>
            <a:r>
              <a:rPr lang="ru-RU" sz="2600" dirty="0">
                <a:solidFill>
                  <a:srgbClr val="002060"/>
                </a:solidFill>
              </a:rPr>
              <a:t>; </a:t>
            </a:r>
            <a:r>
              <a:rPr lang="ru-RU" sz="2600" dirty="0" err="1">
                <a:solidFill>
                  <a:srgbClr val="002060"/>
                </a:solidFill>
              </a:rPr>
              <a:t>замовник</a:t>
            </a:r>
            <a:r>
              <a:rPr lang="ru-RU" sz="2600" dirty="0">
                <a:solidFill>
                  <a:srgbClr val="002060"/>
                </a:solidFill>
              </a:rPr>
              <a:t> </a:t>
            </a:r>
            <a:r>
              <a:rPr lang="ru-RU" sz="2600" dirty="0" err="1">
                <a:solidFill>
                  <a:srgbClr val="002060"/>
                </a:solidFill>
              </a:rPr>
              <a:t>обирає</a:t>
            </a:r>
            <a:r>
              <a:rPr lang="ru-RU" sz="2600" dirty="0">
                <a:solidFill>
                  <a:srgbClr val="002060"/>
                </a:solidFill>
              </a:rPr>
              <a:t> вид </a:t>
            </a:r>
            <a:r>
              <a:rPr lang="ru-RU" sz="2600" dirty="0" err="1">
                <a:solidFill>
                  <a:srgbClr val="002060"/>
                </a:solidFill>
              </a:rPr>
              <a:t>закупівлі</a:t>
            </a:r>
            <a:r>
              <a:rPr lang="ru-RU" sz="2600" dirty="0">
                <a:solidFill>
                  <a:srgbClr val="002060"/>
                </a:solidFill>
              </a:rPr>
              <a:t> такого предмета </a:t>
            </a:r>
            <a:r>
              <a:rPr lang="ru-RU" sz="2600" dirty="0" err="1">
                <a:solidFill>
                  <a:srgbClr val="002060"/>
                </a:solidFill>
              </a:rPr>
              <a:t>закупівлі</a:t>
            </a:r>
            <a:r>
              <a:rPr lang="ru-RU" sz="2600" dirty="0">
                <a:solidFill>
                  <a:srgbClr val="002060"/>
                </a:solidFill>
              </a:rPr>
              <a:t> з </a:t>
            </a:r>
            <a:r>
              <a:rPr lang="ru-RU" sz="2600" dirty="0" err="1">
                <a:solidFill>
                  <a:srgbClr val="002060"/>
                </a:solidFill>
              </a:rPr>
              <a:t>урахуванням</a:t>
            </a:r>
            <a:r>
              <a:rPr lang="ru-RU" sz="2600" dirty="0">
                <a:solidFill>
                  <a:srgbClr val="002060"/>
                </a:solidFill>
              </a:rPr>
              <a:t> </a:t>
            </a:r>
            <a:r>
              <a:rPr lang="ru-RU" sz="2600" dirty="0" err="1">
                <a:solidFill>
                  <a:srgbClr val="002060"/>
                </a:solidFill>
              </a:rPr>
              <a:t>вартісних</a:t>
            </a:r>
            <a:r>
              <a:rPr lang="ru-RU" sz="2600" dirty="0">
                <a:solidFill>
                  <a:srgbClr val="002060"/>
                </a:solidFill>
              </a:rPr>
              <a:t> меж, </a:t>
            </a:r>
            <a:r>
              <a:rPr lang="ru-RU" sz="2600" dirty="0" err="1">
                <a:solidFill>
                  <a:srgbClr val="002060"/>
                </a:solidFill>
              </a:rPr>
              <a:t>визначених</a:t>
            </a:r>
            <a:r>
              <a:rPr lang="ru-RU" sz="2600" dirty="0">
                <a:solidFill>
                  <a:srgbClr val="002060"/>
                </a:solidFill>
              </a:rPr>
              <a:t> </a:t>
            </a:r>
            <a:r>
              <a:rPr lang="ru-RU" sz="2600" dirty="0" err="1">
                <a:solidFill>
                  <a:srgbClr val="002060"/>
                </a:solidFill>
              </a:rPr>
              <a:t>цими</a:t>
            </a:r>
            <a:r>
              <a:rPr lang="ru-RU" sz="2600" dirty="0">
                <a:solidFill>
                  <a:srgbClr val="002060"/>
                </a:solidFill>
              </a:rPr>
              <a:t> </a:t>
            </a:r>
            <a:r>
              <a:rPr lang="ru-RU" sz="2600" dirty="0" err="1">
                <a:solidFill>
                  <a:srgbClr val="002060"/>
                </a:solidFill>
              </a:rPr>
              <a:t>особливостями</a:t>
            </a:r>
            <a:r>
              <a:rPr lang="ru-RU" sz="2600" dirty="0">
                <a:solidFill>
                  <a:srgbClr val="002060"/>
                </a:solidFill>
              </a:rPr>
              <a:t>.</a:t>
            </a:r>
            <a:r>
              <a:rPr lang="ru-RU" sz="2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uk-UA" sz="2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Стрілка вниз 24"/>
          <p:cNvSpPr/>
          <p:nvPr/>
        </p:nvSpPr>
        <p:spPr>
          <a:xfrm>
            <a:off x="15852035" y="4632125"/>
            <a:ext cx="484632" cy="978408"/>
          </a:xfrm>
          <a:prstGeom prst="downArrow">
            <a:avLst>
              <a:gd name="adj1" fmla="val 70216"/>
              <a:gd name="adj2" fmla="val 107278"/>
            </a:avLst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uk-UA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+mn-lt"/>
              <a:ea typeface="+mn-ea"/>
              <a:cs typeface="+mn-cs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185558621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2545" y="0"/>
            <a:ext cx="6631455" cy="3315728"/>
          </a:xfrm>
          <a:prstGeom prst="rect">
            <a:avLst/>
          </a:prstGeom>
        </p:spPr>
      </p:pic>
      <p:pic>
        <p:nvPicPr>
          <p:cNvPr id="6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22554"/>
            <a:ext cx="7417619" cy="2870619"/>
          </a:xfrm>
          <a:prstGeom prst="rect">
            <a:avLst/>
          </a:prstGeom>
        </p:spPr>
      </p:pic>
      <p:pic>
        <p:nvPicPr>
          <p:cNvPr id="7" name="Picture 36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0805" y="0"/>
            <a:ext cx="6348553" cy="3175618"/>
          </a:xfrm>
          <a:prstGeom prst="rect">
            <a:avLst/>
          </a:prstGeom>
        </p:spPr>
      </p:pic>
      <p:sp>
        <p:nvSpPr>
          <p:cNvPr id="8" name="Google Shape;285;p11"/>
          <p:cNvSpPr/>
          <p:nvPr/>
        </p:nvSpPr>
        <p:spPr>
          <a:xfrm>
            <a:off x="1864384" y="3175618"/>
            <a:ext cx="4506685" cy="1852096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b="1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Товари</a:t>
            </a:r>
            <a:endParaRPr sz="2600" dirty="0">
              <a:solidFill>
                <a:srgbClr val="002060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i="1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(стаття 1, п.34 Закону)</a:t>
            </a:r>
            <a:endParaRPr sz="2600" dirty="0">
              <a:solidFill>
                <a:srgbClr val="002060"/>
              </a:solidFill>
            </a:endParaRPr>
          </a:p>
        </p:txBody>
      </p:sp>
      <p:sp>
        <p:nvSpPr>
          <p:cNvPr id="9" name="Google Shape;286;p11"/>
          <p:cNvSpPr/>
          <p:nvPr/>
        </p:nvSpPr>
        <p:spPr>
          <a:xfrm>
            <a:off x="7123704" y="3175618"/>
            <a:ext cx="4292255" cy="1852096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b="1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Послуги</a:t>
            </a:r>
            <a:endParaRPr sz="2600" dirty="0">
              <a:solidFill>
                <a:srgbClr val="002060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i="1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(стаття 1, п.21 Закону)</a:t>
            </a:r>
            <a:endParaRPr sz="2600" dirty="0">
              <a:solidFill>
                <a:srgbClr val="002060"/>
              </a:solidFill>
            </a:endParaRPr>
          </a:p>
        </p:txBody>
      </p:sp>
      <p:sp>
        <p:nvSpPr>
          <p:cNvPr id="10" name="Google Shape;287;p11"/>
          <p:cNvSpPr/>
          <p:nvPr/>
        </p:nvSpPr>
        <p:spPr>
          <a:xfrm>
            <a:off x="12118723" y="3175618"/>
            <a:ext cx="4307819" cy="1852096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b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Роботи</a:t>
            </a:r>
            <a:endParaRPr sz="2600">
              <a:solidFill>
                <a:srgbClr val="002060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i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(стаття 1, п.27 Закону)</a:t>
            </a:r>
            <a:endParaRPr sz="2600">
              <a:solidFill>
                <a:srgbClr val="002060"/>
              </a:solidFill>
            </a:endParaRPr>
          </a:p>
        </p:txBody>
      </p:sp>
      <p:sp>
        <p:nvSpPr>
          <p:cNvPr id="11" name="Google Shape;289;p11"/>
          <p:cNvSpPr/>
          <p:nvPr/>
        </p:nvSpPr>
        <p:spPr>
          <a:xfrm>
            <a:off x="1864383" y="5333485"/>
            <a:ext cx="19840703" cy="66858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4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ДК </a:t>
            </a:r>
            <a:r>
              <a:rPr lang="uk-UA" sz="2400" b="1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021:2015: </a:t>
            </a:r>
            <a:r>
              <a:rPr lang="uk-UA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Єдиний </a:t>
            </a:r>
            <a:r>
              <a:rPr lang="uk-UA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закупівельний словник </a:t>
            </a:r>
            <a:endParaRPr sz="2400" dirty="0"/>
          </a:p>
        </p:txBody>
      </p:sp>
      <p:sp>
        <p:nvSpPr>
          <p:cNvPr id="12" name="Google Shape;295;p11"/>
          <p:cNvSpPr/>
          <p:nvPr/>
        </p:nvSpPr>
        <p:spPr>
          <a:xfrm>
            <a:off x="17112343" y="3167454"/>
            <a:ext cx="4592744" cy="186026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600" b="1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Медикаменти</a:t>
            </a:r>
            <a:endParaRPr sz="2600" dirty="0">
              <a:solidFill>
                <a:srgbClr val="002060"/>
              </a:solidFill>
            </a:endParaRPr>
          </a:p>
        </p:txBody>
      </p:sp>
      <p:sp>
        <p:nvSpPr>
          <p:cNvPr id="13" name="Google Shape;296;p11"/>
          <p:cNvSpPr/>
          <p:nvPr/>
        </p:nvSpPr>
        <p:spPr>
          <a:xfrm>
            <a:off x="1864384" y="6203244"/>
            <a:ext cx="9551575" cy="3413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 cmpd="sng">
            <a:solidFill>
              <a:srgbClr val="E4E8ED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400" b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По 4-ому знаку</a:t>
            </a:r>
            <a:endParaRPr sz="240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297;p11"/>
          <p:cNvSpPr/>
          <p:nvPr/>
        </p:nvSpPr>
        <p:spPr>
          <a:xfrm>
            <a:off x="12118722" y="6201631"/>
            <a:ext cx="4307819" cy="3413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400" b="1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По </a:t>
            </a:r>
            <a:r>
              <a:rPr lang="uk-UA" sz="2400" b="1" dirty="0" smtClean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2-5-ому </a:t>
            </a:r>
            <a:r>
              <a:rPr lang="uk-UA" sz="2400" b="1" dirty="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знаку</a:t>
            </a:r>
            <a:endParaRPr sz="2400" dirty="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298;p11"/>
          <p:cNvSpPr/>
          <p:nvPr/>
        </p:nvSpPr>
        <p:spPr>
          <a:xfrm>
            <a:off x="17112343" y="6203244"/>
            <a:ext cx="4592743" cy="3413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400" b="1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По 3-ому знаку</a:t>
            </a:r>
            <a:endParaRPr sz="2400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289;p11"/>
          <p:cNvSpPr/>
          <p:nvPr/>
        </p:nvSpPr>
        <p:spPr>
          <a:xfrm>
            <a:off x="1864384" y="6939643"/>
            <a:ext cx="19840702" cy="99604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400" b="1" dirty="0" smtClean="0">
                <a:solidFill>
                  <a:schemeClr val="dk1"/>
                </a:solidFill>
              </a:rPr>
              <a:t>НАКАЗ </a:t>
            </a:r>
            <a:r>
              <a:rPr lang="uk-UA" sz="2400" b="1" dirty="0" err="1" smtClean="0">
                <a:solidFill>
                  <a:schemeClr val="dk1"/>
                </a:solidFill>
              </a:rPr>
              <a:t>Мінекономрозвитку</a:t>
            </a:r>
            <a:r>
              <a:rPr lang="uk-UA" sz="2400" b="1" dirty="0" smtClean="0">
                <a:solidFill>
                  <a:schemeClr val="dk1"/>
                </a:solidFill>
              </a:rPr>
              <a:t> від 15.04.2020 №708 «Про затвердження порядку визначення предмету закупівлі»</a:t>
            </a:r>
          </a:p>
        </p:txBody>
      </p:sp>
      <p:sp>
        <p:nvSpPr>
          <p:cNvPr id="17" name="Google Shape;289;p11"/>
          <p:cNvSpPr/>
          <p:nvPr/>
        </p:nvSpPr>
        <p:spPr>
          <a:xfrm>
            <a:off x="1864384" y="8161309"/>
            <a:ext cx="19840701" cy="101534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endParaRPr lang="uk-UA" sz="1800" b="1" dirty="0" smtClean="0">
              <a:solidFill>
                <a:schemeClr val="dk1"/>
              </a:solidFill>
            </a:endParaRPr>
          </a:p>
          <a:p>
            <a:pPr lvl="0" algn="ctr"/>
            <a:r>
              <a:rPr lang="uk-UA" sz="2400" b="1" dirty="0" smtClean="0">
                <a:solidFill>
                  <a:schemeClr val="dk1"/>
                </a:solidFill>
              </a:rPr>
              <a:t>НАКАЗ </a:t>
            </a:r>
            <a:r>
              <a:rPr lang="uk-UA" sz="2400" b="1" dirty="0" err="1" smtClean="0">
                <a:solidFill>
                  <a:schemeClr val="dk1"/>
                </a:solidFill>
              </a:rPr>
              <a:t>Мінекономрозвитку</a:t>
            </a:r>
            <a:r>
              <a:rPr lang="uk-UA" sz="2400" b="1" dirty="0" smtClean="0">
                <a:solidFill>
                  <a:schemeClr val="dk1"/>
                </a:solidFill>
              </a:rPr>
              <a:t> від 11.06.2020  </a:t>
            </a:r>
            <a:r>
              <a:rPr lang="uk-UA" sz="2400" b="1" dirty="0">
                <a:solidFill>
                  <a:schemeClr val="dk1"/>
                </a:solidFill>
              </a:rPr>
              <a:t>№ 1082 </a:t>
            </a:r>
            <a:r>
              <a:rPr lang="uk-UA" sz="2400" b="1" dirty="0" smtClean="0">
                <a:solidFill>
                  <a:schemeClr val="dk1"/>
                </a:solidFill>
              </a:rPr>
              <a:t>«</a:t>
            </a:r>
            <a:r>
              <a:rPr lang="ru-RU" sz="2400" b="1" dirty="0">
                <a:solidFill>
                  <a:schemeClr val="dk1"/>
                </a:solidFill>
              </a:rPr>
              <a:t>Про </a:t>
            </a:r>
            <a:r>
              <a:rPr lang="ru-RU" sz="2400" b="1" dirty="0" err="1">
                <a:solidFill>
                  <a:schemeClr val="dk1"/>
                </a:solidFill>
              </a:rPr>
              <a:t>затвердження</a:t>
            </a:r>
            <a:r>
              <a:rPr lang="ru-RU" sz="2400" b="1" dirty="0">
                <a:solidFill>
                  <a:schemeClr val="dk1"/>
                </a:solidFill>
              </a:rPr>
              <a:t> Порядку </a:t>
            </a:r>
            <a:r>
              <a:rPr lang="ru-RU" sz="2400" b="1" dirty="0" err="1">
                <a:solidFill>
                  <a:schemeClr val="dk1"/>
                </a:solidFill>
              </a:rPr>
              <a:t>розміщення</a:t>
            </a:r>
            <a:r>
              <a:rPr lang="ru-RU" sz="2400" b="1" dirty="0">
                <a:solidFill>
                  <a:schemeClr val="dk1"/>
                </a:solidFill>
              </a:rPr>
              <a:t> </a:t>
            </a:r>
            <a:r>
              <a:rPr lang="ru-RU" sz="2400" b="1" dirty="0" err="1">
                <a:solidFill>
                  <a:schemeClr val="dk1"/>
                </a:solidFill>
              </a:rPr>
              <a:t>інформації</a:t>
            </a:r>
            <a:r>
              <a:rPr lang="ru-RU" sz="2400" b="1" dirty="0">
                <a:solidFill>
                  <a:schemeClr val="dk1"/>
                </a:solidFill>
              </a:rPr>
              <a:t>  про </a:t>
            </a:r>
            <a:r>
              <a:rPr lang="ru-RU" sz="2400" b="1" dirty="0" err="1">
                <a:solidFill>
                  <a:schemeClr val="dk1"/>
                </a:solidFill>
              </a:rPr>
              <a:t>публічні</a:t>
            </a:r>
            <a:r>
              <a:rPr lang="ru-RU" sz="2400" b="1" dirty="0">
                <a:solidFill>
                  <a:schemeClr val="dk1"/>
                </a:solidFill>
              </a:rPr>
              <a:t> </a:t>
            </a:r>
            <a:r>
              <a:rPr lang="ru-RU" sz="2400" b="1" dirty="0" err="1">
                <a:solidFill>
                  <a:schemeClr val="dk1"/>
                </a:solidFill>
              </a:rPr>
              <a:t>закупівлі</a:t>
            </a:r>
            <a:r>
              <a:rPr lang="uk-UA" sz="2400" b="1" dirty="0" smtClean="0">
                <a:solidFill>
                  <a:schemeClr val="dk1"/>
                </a:solidFill>
              </a:rPr>
              <a:t>»</a:t>
            </a:r>
          </a:p>
          <a:p>
            <a:pPr lvl="0" algn="ctr"/>
            <a:endParaRPr sz="1800" b="1" dirty="0"/>
          </a:p>
        </p:txBody>
      </p:sp>
      <p:sp>
        <p:nvSpPr>
          <p:cNvPr id="18" name="Google Shape;289;p11"/>
          <p:cNvSpPr/>
          <p:nvPr/>
        </p:nvSpPr>
        <p:spPr>
          <a:xfrm>
            <a:off x="1864384" y="10786896"/>
            <a:ext cx="19840703" cy="114928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uk-UA" sz="2400" b="1" dirty="0" smtClean="0">
                <a:solidFill>
                  <a:schemeClr val="dk1"/>
                </a:solidFill>
              </a:rPr>
              <a:t>Інформаційний лист </a:t>
            </a:r>
            <a:r>
              <a:rPr lang="uk-UA" sz="2400" b="1" dirty="0">
                <a:solidFill>
                  <a:schemeClr val="dk1"/>
                </a:solidFill>
              </a:rPr>
              <a:t>Мінекономіки від 03.09.2020 року №3304-04/54160-06 «Щодо планування </a:t>
            </a:r>
            <a:r>
              <a:rPr lang="uk-UA" sz="2400" b="1" dirty="0" smtClean="0">
                <a:solidFill>
                  <a:schemeClr val="dk1"/>
                </a:solidFill>
              </a:rPr>
              <a:t>закупівель»</a:t>
            </a:r>
          </a:p>
        </p:txBody>
      </p:sp>
      <p:sp>
        <p:nvSpPr>
          <p:cNvPr id="21" name="Google Shape;289;p11"/>
          <p:cNvSpPr/>
          <p:nvPr/>
        </p:nvSpPr>
        <p:spPr>
          <a:xfrm>
            <a:off x="1864383" y="9417321"/>
            <a:ext cx="19840701" cy="106562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uk-UA" sz="2400" b="1" dirty="0" smtClean="0">
                <a:solidFill>
                  <a:schemeClr val="dk1"/>
                </a:solidFill>
              </a:rPr>
              <a:t>Постанова КМУ від 11.10.2016 № 710  «</a:t>
            </a:r>
            <a:r>
              <a:rPr lang="ru-RU" sz="2400" dirty="0">
                <a:solidFill>
                  <a:schemeClr val="dk1"/>
                </a:solidFill>
              </a:rPr>
              <a:t>Про </a:t>
            </a:r>
            <a:r>
              <a:rPr lang="ru-RU" sz="2400" dirty="0" err="1">
                <a:solidFill>
                  <a:schemeClr val="dk1"/>
                </a:solidFill>
              </a:rPr>
              <a:t>ефективне</a:t>
            </a:r>
            <a:r>
              <a:rPr lang="ru-RU" sz="2400" dirty="0">
                <a:solidFill>
                  <a:schemeClr val="dk1"/>
                </a:solidFill>
              </a:rPr>
              <a:t> </a:t>
            </a:r>
            <a:r>
              <a:rPr lang="ru-RU" sz="2400" dirty="0" err="1">
                <a:solidFill>
                  <a:schemeClr val="dk1"/>
                </a:solidFill>
              </a:rPr>
              <a:t>використання</a:t>
            </a:r>
            <a:r>
              <a:rPr lang="ru-RU" sz="2400" dirty="0">
                <a:solidFill>
                  <a:schemeClr val="dk1"/>
                </a:solidFill>
              </a:rPr>
              <a:t> </a:t>
            </a:r>
            <a:r>
              <a:rPr lang="ru-RU" sz="2400" dirty="0" err="1">
                <a:solidFill>
                  <a:schemeClr val="dk1"/>
                </a:solidFill>
              </a:rPr>
              <a:t>державних</a:t>
            </a:r>
            <a:r>
              <a:rPr lang="ru-RU" sz="2400" dirty="0">
                <a:solidFill>
                  <a:schemeClr val="dk1"/>
                </a:solidFill>
              </a:rPr>
              <a:t> </a:t>
            </a:r>
            <a:r>
              <a:rPr lang="ru-RU" sz="2400" dirty="0" err="1">
                <a:solidFill>
                  <a:schemeClr val="dk1"/>
                </a:solidFill>
              </a:rPr>
              <a:t>коштіві</a:t>
            </a:r>
            <a:r>
              <a:rPr lang="uk-UA" sz="2400" b="1" dirty="0" smtClean="0">
                <a:solidFill>
                  <a:schemeClr val="dk1"/>
                </a:solidFill>
              </a:rPr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201302841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2545" y="0"/>
            <a:ext cx="6631455" cy="3315728"/>
          </a:xfrm>
          <a:prstGeom prst="rect">
            <a:avLst/>
          </a:prstGeom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2499"/>
            <a:ext cx="7417619" cy="287061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1DCD8D1-7763-2096-9859-042C527A66E0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0805" y="0"/>
            <a:ext cx="6348553" cy="3175618"/>
          </a:xfrm>
          <a:prstGeom prst="rect">
            <a:avLst/>
          </a:prstGeom>
        </p:spPr>
      </p:pic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2095053"/>
              </p:ext>
            </p:extLst>
          </p:nvPr>
        </p:nvGraphicFramePr>
        <p:xfrm>
          <a:off x="3104652" y="3984172"/>
          <a:ext cx="16360248" cy="672737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171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431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06144">
                <a:tc>
                  <a:txBody>
                    <a:bodyPr/>
                    <a:lstStyle/>
                    <a:p>
                      <a:r>
                        <a:rPr lang="uk-UA" sz="3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Вартість закупівлі</a:t>
                      </a:r>
                      <a:endParaRPr lang="uk-UA" sz="3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3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Як проводити закупівлю</a:t>
                      </a:r>
                      <a:endParaRPr lang="uk-UA" sz="3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4784">
                <a:tc>
                  <a:txBody>
                    <a:bodyPr/>
                    <a:lstStyle/>
                    <a:p>
                      <a:endParaRPr lang="uk-UA" sz="32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uk-UA" sz="3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до 50 тис. грн.</a:t>
                      </a:r>
                      <a:endParaRPr lang="uk-UA" sz="3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32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marL="0" marR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3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-</a:t>
                      </a:r>
                      <a:endParaRPr lang="uk-UA" sz="3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10554">
                <a:tc>
                  <a:txBody>
                    <a:bodyPr/>
                    <a:lstStyle/>
                    <a:p>
                      <a:pPr marL="0" marR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2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marL="0" marR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від</a:t>
                      </a:r>
                      <a:r>
                        <a:rPr lang="ru-RU" sz="3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50 тис </a:t>
                      </a:r>
                      <a:r>
                        <a:rPr lang="ru-RU" sz="32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грн</a:t>
                      </a:r>
                      <a:r>
                        <a:rPr lang="ru-RU" sz="3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до 100 тис. грн. (200 тис </a:t>
                      </a:r>
                      <a:r>
                        <a:rPr lang="ru-RU" sz="32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грн</a:t>
                      </a:r>
                      <a:r>
                        <a:rPr lang="ru-RU" sz="3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, 1,5 млн </a:t>
                      </a:r>
                      <a:r>
                        <a:rPr lang="ru-RU" sz="32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грн</a:t>
                      </a:r>
                      <a:r>
                        <a:rPr lang="ru-RU" sz="3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)</a:t>
                      </a:r>
                    </a:p>
                    <a:p>
                      <a:pPr marL="0" marR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3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32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marL="0" marR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3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звіт про договір про закупівлю</a:t>
                      </a:r>
                      <a:endParaRPr lang="uk-UA" sz="3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85889">
                <a:tc>
                  <a:txBody>
                    <a:bodyPr/>
                    <a:lstStyle/>
                    <a:p>
                      <a:pPr marL="0" marR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32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marL="0" marR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від</a:t>
                      </a:r>
                      <a:r>
                        <a:rPr lang="ru-RU" sz="3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100 тис. грн. (200 тис </a:t>
                      </a:r>
                      <a:r>
                        <a:rPr lang="ru-RU" sz="32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грн</a:t>
                      </a:r>
                      <a:r>
                        <a:rPr lang="ru-RU" sz="3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, 1,5 млн </a:t>
                      </a:r>
                      <a:r>
                        <a:rPr lang="ru-RU" sz="3200" b="1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грн</a:t>
                      </a:r>
                      <a:r>
                        <a:rPr lang="ru-RU" sz="3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)</a:t>
                      </a:r>
                    </a:p>
                    <a:p>
                      <a:pPr marL="0" marR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3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3200" b="1" dirty="0" smtClean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  <a:p>
                      <a:pPr marL="0" marR="0" indent="0" algn="ctr" defTabSz="8255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3200" b="1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відкриті торги/електронний каталог </a:t>
                      </a:r>
                      <a:endParaRPr lang="uk-UA" sz="32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Title 2"/>
          <p:cNvSpPr>
            <a:spLocks noGrp="1"/>
          </p:cNvSpPr>
          <p:nvPr>
            <p:ph type="title"/>
          </p:nvPr>
        </p:nvSpPr>
        <p:spPr>
          <a:xfrm>
            <a:off x="2391914" y="2325638"/>
            <a:ext cx="19545399" cy="1980180"/>
          </a:xfrm>
        </p:spPr>
        <p:txBody>
          <a:bodyPr>
            <a:normAutofit fontScale="90000"/>
          </a:bodyPr>
          <a:lstStyle/>
          <a:p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4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54007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o7_3qjqHV5WQG8hzlRBnw"/>
</p:tagLst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7E52C018618B41A7229444032E1263" ma:contentTypeVersion="16" ma:contentTypeDescription="Create a new document." ma:contentTypeScope="" ma:versionID="102dde26d99944ab261690ad3f791513">
  <xsd:schema xmlns:xsd="http://www.w3.org/2001/XMLSchema" xmlns:xs="http://www.w3.org/2001/XMLSchema" xmlns:p="http://schemas.microsoft.com/office/2006/metadata/properties" xmlns:ns2="d41abd27-83e6-4a63-9017-5368a0c1b478" xmlns:ns3="303901ef-6a22-4e55-9c80-e90043720daf" targetNamespace="http://schemas.microsoft.com/office/2006/metadata/properties" ma:root="true" ma:fieldsID="a63769dce104decd316b0cf31f568236" ns2:_="" ns3:_="">
    <xsd:import namespace="d41abd27-83e6-4a63-9017-5368a0c1b478"/>
    <xsd:import namespace="303901ef-6a22-4e55-9c80-e90043720daf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_x2116_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1abd27-83e6-4a63-9017-5368a0c1b47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3901ef-6a22-4e55-9c80-e90043720daf" elementFormDefault="qualified">
    <xsd:import namespace="http://schemas.microsoft.com/office/2006/documentManagement/types"/>
    <xsd:import namespace="http://schemas.microsoft.com/office/infopath/2007/PartnerControls"/>
    <xsd:element name="_x2116_" ma:index="12" nillable="true" ma:displayName="№" ma:internalName="_x2116_">
      <xsd:simpleType>
        <xsd:restriction base="dms:Number"/>
      </xsd:simpleType>
    </xsd:element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7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8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2116_ xmlns="303901ef-6a22-4e55-9c80-e90043720daf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D55BDF1-BD1B-4DAA-82B7-E05EB9E795E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41abd27-83e6-4a63-9017-5368a0c1b478"/>
    <ds:schemaRef ds:uri="303901ef-6a22-4e55-9c80-e90043720da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0FB350B-5BB0-4149-AACA-FF592CEEF01C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303901ef-6a22-4e55-9c80-e90043720daf"/>
    <ds:schemaRef ds:uri="d41abd27-83e6-4a63-9017-5368a0c1b478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2B248B6-A383-49D4-806B-B1E13D3D5BC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1534</TotalTime>
  <Words>1017</Words>
  <Application>Microsoft Office PowerPoint</Application>
  <PresentationFormat>Произвольный</PresentationFormat>
  <Paragraphs>140</Paragraphs>
  <Slides>17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6" baseType="lpstr">
      <vt:lpstr>Arial</vt:lpstr>
      <vt:lpstr>Calibri</vt:lpstr>
      <vt:lpstr>Calibri Light</vt:lpstr>
      <vt:lpstr>Helvetica Neue</vt:lpstr>
      <vt:lpstr>Helvetica Neue Light</vt:lpstr>
      <vt:lpstr>Helvetica Neue Medium</vt:lpstr>
      <vt:lpstr>White</vt:lpstr>
      <vt:lpstr>Office Theme</vt:lpstr>
      <vt:lpstr>think-cell Slide</vt:lpstr>
      <vt:lpstr> </vt:lpstr>
      <vt:lpstr>         Зустріч/тренінг відбувається у рамках Програми «Децентралізація приносить кращі результати та ефективність» (DOBRE), що виконується міжнародною організацією Глобал Ком’юнітіз (Global Communities) та фінансується Агентством США з міжнародного розвитку (USAID).   </vt:lpstr>
      <vt:lpstr>19 жовтня 2022 року набрала чинність Постанова КМУ №1178 «Про затвердження особливостей здійснення публічних закупівель товарів, робіт і послуг для замовників, передбачених Законом України “Про публічні закупівлі”, на період дії правового режиму воєнного стану в Україні та протягом 90 днів з дня його припинення або скасування.   Постанова КМУ від 28.02.2022 року №169  втратила чинність 15 листопада 2022 року. Проте не забуваємо про обов’язок звітування по укладеним раніше договорам.   Постановою Кабінету Міністрів України від 9 листопада 2022 р. № 1260 до переліку товарів, необхідних для виконання заходів, спрямованих на запобігання виникненню і поширенню, локалізацію та ліквідацію спалахів, епідемій та пандемій гострої респіраторної хвороби COVID-19, додано «електрогенераторні установки».   12 листопада 2022 року набула чинності постанова КМУ від 11.11.2022р. №1261, якою внесено зміни до Постанови 1178, де визначено, що положення пункту 6-1 розділу X “Прикінцеві та перехідні положення” Закону не застосовуються замовниками у разі здійснення закупівлі товару, включеного до переліку товарів (у тому числі лікарських засобів, медичних виробів та/або медичного обладнання), необхідних для виконання заходів, спрямованих на запобігання виникненню і поширенню, локалізацію та ліквідацію спалахів, епідемій та пандемій гострої респіраторної хвороби COVID-19.</vt:lpstr>
      <vt:lpstr>    Планування та здійснення закупівель  для потреб 2023 року   </vt:lpstr>
      <vt:lpstr>Презентация PowerPoint</vt:lpstr>
      <vt:lpstr>Презентация PowerPoint</vt:lpstr>
      <vt:lpstr>Презентация PowerPoint</vt:lpstr>
      <vt:lpstr>Презентация PowerPoint</vt:lpstr>
      <vt:lpstr>     </vt:lpstr>
      <vt:lpstr>    Проведення процедури відкритих торгів з особливостями відповідно до постанови КМУ від 12 жовтня 2022 р. № 1178: формування вимог тендерної документації, кваліфікаційних критеріїв, вимог по статті 17 Закону «Про публічні закупівлі»   </vt:lpstr>
      <vt:lpstr>     </vt:lpstr>
      <vt:lpstr>Презентация PowerPoint</vt:lpstr>
      <vt:lpstr>Презентация PowerPoint</vt:lpstr>
      <vt:lpstr>п. 28. Замовник в тендерній документації обов’язково зазначає інформацію про прийняття чи неприйняття до розгляду тендерної пропозиції, ціна якої є вищою, ніж очікувана вартість предмета закупівлі, визначена замовником в оголошенні про проведення відкритих торгів.  п. 29. У разі проведення відкритих торгів згідно з цими особливостями для закупівлі твердого палива, бензину, дизельного пального, природного газу, газу скрапленого для автомобільного транспорту, газу скрапленого для комунально-побутового споживання та промислових цілей, електричної енергії положення пунктів 1 і 2 частини другої статті 16 Закону замовником не застосовуються.  </vt:lpstr>
      <vt:lpstr>п. 40. Якщо замовником під час розгляду тендерної пропозиції учасника процедури закупівлі виявлено невідповідності в інформації та/або документах, що подані учасником процедури закупівлі у тендерній пропозиції та/або подання яких передбачалося тендерною документацією, він розміщує у строк, який не може бути меншим ніж два робочі дні до закінчення строку розгляду тендерних пропозицій, повідомлення з вимогою про усунення таких невідповідностей в електронній системі закупівель.  Під невідповідністю в інформації та/або документах, що подані учасником процедури закупівлі у складі тендерній пропозиції та/або подання яких вимагається тендерною документацією, розуміється у тому числі відсутність у складі тендерної пропозиції інформації та/або документів, подання яких передбачається тендерною документацією (крім випадків відсутності забезпечення тендерної пропозиції, якщо таке забезпечення вимагалося замовником, та/або інформації (та/або документів) про технічні та якісні характеристики предмета закупівлі, що пропонується учасником процедури в його тендерній пропозиції). Невідповідністю в інформації та/або документах, які надаються учасником процедури закупівлі на виконання вимог технічної специфікації до предмета закупівлі, вважаються помилки, виправлення яких не призводить до зміни предмета закупівлі, запропонованого учасником процедури закупівлі у складі його тендерної пропозиції, найменування товару, марки, моделі тощо.</vt:lpstr>
      <vt:lpstr>Стаття 17 по особливостях:       </vt:lpstr>
      <vt:lpstr>     Дякую за увагу!  Юрій Кузько, консультант Програми DOBRE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Концепція  Zero Waste Event</dc:title>
  <dc:creator>Oleksandr Muratov</dc:creator>
  <cp:lastModifiedBy>Image&amp;Matros ®</cp:lastModifiedBy>
  <cp:revision>559</cp:revision>
  <dcterms:modified xsi:type="dcterms:W3CDTF">2022-12-02T09:52:36Z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0x010100E37E52C018618B41A7229444032E1263</vt:lpwstr>
  </property>
</Properties>
</file>