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12" r:id="rId3"/>
    <p:sldId id="321" r:id="rId4"/>
    <p:sldId id="323" r:id="rId5"/>
    <p:sldId id="324" r:id="rId6"/>
    <p:sldId id="283" r:id="rId7"/>
    <p:sldId id="326" r:id="rId8"/>
    <p:sldId id="325" r:id="rId9"/>
  </p:sldIdLst>
  <p:sldSz cx="12192000" cy="6858000"/>
  <p:notesSz cx="6761163" cy="99425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378"/>
    <a:srgbClr val="008080"/>
    <a:srgbClr val="F2F2F2"/>
    <a:srgbClr val="33CCCC"/>
    <a:srgbClr val="009999"/>
    <a:srgbClr val="1EA5AA"/>
    <a:srgbClr val="F5AA1E"/>
    <a:srgbClr val="0A73AA"/>
    <a:srgbClr val="369438"/>
    <a:srgbClr val="496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61" y="53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148" y="1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F75E3747-9ACA-47F5-B66C-27C22ACD31A6}" type="datetimeFigureOut">
              <a:rPr lang="ru-RU" smtClean="0"/>
              <a:t>14.11.2022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389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148" y="9443389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71DBA432-89C1-4EDC-847E-FCCD58888C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282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148" y="1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425B6548-FC6E-48BA-9C9B-A8BF68425082}" type="datetimeFigureOut">
              <a:rPr lang="ru-RU" smtClean="0"/>
              <a:t>14.11.2022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39" y="4784886"/>
            <a:ext cx="5409887" cy="3914614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389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148" y="9443389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C676EABB-442B-4E22-AE9D-582A1EBD13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5869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54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9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2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7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4C52-C832-4960-AB62-50D60ACEB855}" type="datetime1">
              <a:rPr lang="uk-UA" smtClean="0"/>
              <a:t>14.11.2022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25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8F3B-0D39-4084-9AB6-44DAB471E6F9}" type="datetime1">
              <a:rPr lang="uk-UA" smtClean="0"/>
              <a:t>14.11.2022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167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B7B8-4B8C-4DFF-AE50-585A73511AFC}" type="datetime1">
              <a:rPr lang="uk-UA" smtClean="0"/>
              <a:t>14.11.2022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110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DA8F-52B5-47F1-BEF7-7C73B70DCA88}" type="datetime1">
              <a:rPr lang="uk-UA" smtClean="0"/>
              <a:t>14.11.2022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955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A193-D625-4396-B560-4A325357E2D0}" type="datetime1">
              <a:rPr lang="uk-UA" smtClean="0"/>
              <a:t>14.11.2022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934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6E8F-594C-471F-9AB2-0AB0E9E0B347}" type="datetime1">
              <a:rPr lang="uk-UA" smtClean="0"/>
              <a:t>14.11.2022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027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91D3-6B88-4261-831D-06CBD3B3ADB6}" type="datetime1">
              <a:rPr lang="uk-UA" smtClean="0"/>
              <a:t>14.11.2022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815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07B1-AF6D-4B65-A369-6946E5AC9DB6}" type="datetime1">
              <a:rPr lang="uk-UA" smtClean="0"/>
              <a:t>14.11.2022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650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2A27-EDCF-4FA6-814A-7C5C52173D51}" type="datetime1">
              <a:rPr lang="uk-UA" smtClean="0"/>
              <a:t>14.11.2022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765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9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2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7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156B-15A4-4A72-A391-D5918CFB58BE}" type="datetime1">
              <a:rPr lang="uk-UA" smtClean="0"/>
              <a:t>14.11.2022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47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9" indent="0">
              <a:buNone/>
              <a:defRPr sz="2800"/>
            </a:lvl2pPr>
            <a:lvl3pPr marL="914396" indent="0">
              <a:buNone/>
              <a:defRPr sz="2400"/>
            </a:lvl3pPr>
            <a:lvl4pPr marL="1371595" indent="0">
              <a:buNone/>
              <a:defRPr sz="2000"/>
            </a:lvl4pPr>
            <a:lvl5pPr marL="1828792" indent="0">
              <a:buNone/>
              <a:defRPr sz="2000"/>
            </a:lvl5pPr>
            <a:lvl6pPr marL="2285991" indent="0">
              <a:buNone/>
              <a:defRPr sz="2000"/>
            </a:lvl6pPr>
            <a:lvl7pPr marL="2743189" indent="0">
              <a:buNone/>
              <a:defRPr sz="2000"/>
            </a:lvl7pPr>
            <a:lvl8pPr marL="3200387" indent="0">
              <a:buNone/>
              <a:defRPr sz="2000"/>
            </a:lvl8pPr>
            <a:lvl9pPr marL="3657586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9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2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7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1636-9E17-4FAE-BA77-415CE8E62716}" type="datetime1">
              <a:rPr lang="uk-UA" smtClean="0"/>
              <a:t>14.11.2022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331-3ECB-4D82-92CA-E499E28A287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583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F41B-25FB-4B50-BB9D-1984F7AE3594}" type="datetime1">
              <a:rPr lang="uk-UA" smtClean="0"/>
              <a:t>14.11.2022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C331-3ECB-4D82-92CA-E499E28A287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400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4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ОТГ_Ассоциация\PNG\узор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97444"/>
            <a:ext cx="7932717" cy="29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75704" y="5981740"/>
            <a:ext cx="44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A7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Київ, 2022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1" y="153800"/>
            <a:ext cx="3606484" cy="3606484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3413986" y="2441047"/>
            <a:ext cx="85449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Гендерні</a:t>
            </a:r>
            <a:r>
              <a:rPr lang="ru-RU" sz="36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аспекти</a:t>
            </a:r>
            <a:r>
              <a:rPr lang="ru-RU" sz="36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6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проектних</a:t>
            </a:r>
            <a:r>
              <a:rPr lang="ru-RU" sz="36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заявках на </a:t>
            </a:r>
            <a:r>
              <a:rPr lang="ru-RU" sz="36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отримання</a:t>
            </a:r>
            <a:r>
              <a:rPr lang="ru-RU" sz="36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фінансової</a:t>
            </a:r>
            <a:r>
              <a:rPr lang="ru-RU" sz="36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допомоги</a:t>
            </a:r>
            <a:r>
              <a:rPr lang="ru-RU" sz="36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36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міжнародних</a:t>
            </a:r>
            <a:r>
              <a:rPr lang="ru-RU" sz="36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фінансових</a:t>
            </a:r>
            <a:r>
              <a:rPr lang="ru-RU" sz="36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організацій</a:t>
            </a:r>
            <a:endParaRPr lang="ru-RU" sz="36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i="1" dirty="0">
                <a:solidFill>
                  <a:srgbClr val="C00000"/>
                </a:solidFill>
              </a:rPr>
              <a:t>Юлія Савельєва</a:t>
            </a:r>
            <a:endParaRPr lang="ru-RU" b="1" i="1" dirty="0">
              <a:solidFill>
                <a:srgbClr val="C00000"/>
              </a:solidFill>
            </a:endParaRPr>
          </a:p>
          <a:p>
            <a:endParaRPr lang="uk-UA" sz="24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7C24CC-DFA4-4914-AFE7-6AC61FC59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334" y="414595"/>
            <a:ext cx="6973995" cy="119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7920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6449" y="1225461"/>
            <a:ext cx="6912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dirty="0">
                <a:solidFill>
                  <a:srgbClr val="D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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4564" y="413698"/>
            <a:ext cx="10422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Вимоги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фінансуватися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коштом «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Програми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відновлення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5118" y="1425333"/>
            <a:ext cx="104243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i="1" dirty="0">
                <a:solidFill>
                  <a:srgbClr val="0A7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 час розроблення </a:t>
            </a:r>
            <a:r>
              <a:rPr lang="uk-UA" sz="3600" b="1" i="1" dirty="0" err="1">
                <a:solidFill>
                  <a:srgbClr val="0A7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проєктної</a:t>
            </a:r>
            <a:r>
              <a:rPr lang="uk-UA" sz="3600" b="1" i="1" dirty="0">
                <a:solidFill>
                  <a:srgbClr val="0A7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документації обов’язково повинні бути враховані громадські інтереси ключових зацікавлених сторін в місцевій громаді (вразливих груп населення, громадських організацій, медичних, освітніх, соціальних служб та ін.)</a:t>
            </a:r>
            <a:endParaRPr lang="uk-UA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5" y="3531032"/>
            <a:ext cx="402371" cy="463336"/>
          </a:xfrm>
          <a:prstGeom prst="rect">
            <a:avLst/>
          </a:prstGeom>
        </p:spPr>
      </p:pic>
      <p:pic>
        <p:nvPicPr>
          <p:cNvPr id="6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084D492-70EB-4512-B34C-9F923DCFF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52" y="5998750"/>
            <a:ext cx="4745473" cy="8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0993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6449" y="1225461"/>
            <a:ext cx="6912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dirty="0">
                <a:solidFill>
                  <a:srgbClr val="D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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5" y="3531032"/>
            <a:ext cx="402371" cy="463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2A65B0-3EFB-4058-B97B-4C6DC8B9BFE4}"/>
              </a:ext>
            </a:extLst>
          </p:cNvPr>
          <p:cNvSpPr txBox="1"/>
          <p:nvPr/>
        </p:nvSpPr>
        <p:spPr>
          <a:xfrm>
            <a:off x="887506" y="93693"/>
            <a:ext cx="1052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Консультації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громадськістю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ADDEC23-47B2-4E11-811F-FBE9B064F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52" y="5998750"/>
            <a:ext cx="4745473" cy="8167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A0EA0A-B7D1-4153-98F5-FC089FBB5C4F}"/>
              </a:ext>
            </a:extLst>
          </p:cNvPr>
          <p:cNvSpPr txBox="1"/>
          <p:nvPr/>
        </p:nvSpPr>
        <p:spPr>
          <a:xfrm>
            <a:off x="1699564" y="748407"/>
            <a:ext cx="98996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якими</a:t>
            </a:r>
            <a:r>
              <a:rPr lang="ru-RU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проводились </a:t>
            </a:r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консультації</a:t>
            </a:r>
            <a:r>
              <a:rPr lang="ru-RU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</a:t>
            </a:r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проєктування</a:t>
            </a:r>
            <a:r>
              <a:rPr lang="ru-RU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(перед </a:t>
            </a:r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будівництвом</a:t>
            </a:r>
            <a:r>
              <a:rPr lang="ru-RU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29FD9-8485-42BB-965F-DC1AFEF3AD7D}"/>
              </a:ext>
            </a:extLst>
          </p:cNvPr>
          <p:cNvSpPr txBox="1"/>
          <p:nvPr/>
        </p:nvSpPr>
        <p:spPr>
          <a:xfrm>
            <a:off x="1611414" y="1869874"/>
            <a:ext cx="100759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• Службовці (чоловіки / жінки), які управляють та працюють у закладі, в якому планується реалізація поданого </a:t>
            </a:r>
            <a:r>
              <a:rPr lang="uk-UA" sz="2400" dirty="0" err="1"/>
              <a:t>проєкту</a:t>
            </a:r>
            <a:r>
              <a:rPr lang="uk-UA" sz="2400" dirty="0"/>
              <a:t> (так / ні) (опишіть)</a:t>
            </a:r>
          </a:p>
          <a:p>
            <a:endParaRPr lang="uk-UA" sz="2400" dirty="0"/>
          </a:p>
          <a:p>
            <a:r>
              <a:rPr lang="uk-UA" sz="2400" dirty="0"/>
              <a:t>• Жінки-</a:t>
            </a:r>
            <a:r>
              <a:rPr lang="uk-UA" sz="2400" dirty="0" err="1"/>
              <a:t>бенефіціари</a:t>
            </a:r>
            <a:r>
              <a:rPr lang="uk-UA" sz="2400" dirty="0"/>
              <a:t>, що користуються послугами, що надаватимуться в закладі, в якому планується реалізація поданого </a:t>
            </a:r>
            <a:r>
              <a:rPr lang="uk-UA" sz="2400" dirty="0" err="1"/>
              <a:t>проєкту</a:t>
            </a:r>
            <a:r>
              <a:rPr lang="uk-UA" sz="2400" dirty="0"/>
              <a:t> (так / ні) (опишіть)</a:t>
            </a:r>
          </a:p>
          <a:p>
            <a:endParaRPr lang="uk-UA" sz="2400" dirty="0"/>
          </a:p>
          <a:p>
            <a:r>
              <a:rPr lang="uk-UA" sz="2400" dirty="0"/>
              <a:t>• Вразливі та </a:t>
            </a:r>
            <a:r>
              <a:rPr lang="uk-UA" sz="2400" dirty="0" err="1"/>
              <a:t>маргіналізовані</a:t>
            </a:r>
            <a:r>
              <a:rPr lang="uk-UA" sz="2400" dirty="0"/>
              <a:t> групи користувачів-</a:t>
            </a:r>
            <a:r>
              <a:rPr lang="uk-UA" sz="2400" dirty="0" err="1"/>
              <a:t>бенефіціарів</a:t>
            </a:r>
            <a:r>
              <a:rPr lang="uk-UA" sz="2400" dirty="0"/>
              <a:t> (так / ні) (опишіть)</a:t>
            </a:r>
          </a:p>
          <a:p>
            <a:endParaRPr lang="uk-UA" sz="2400" dirty="0"/>
          </a:p>
          <a:p>
            <a:r>
              <a:rPr lang="uk-UA" sz="2400" dirty="0"/>
              <a:t>• Місцеві громадські організації (так / ні) (опишіть)</a:t>
            </a:r>
          </a:p>
        </p:txBody>
      </p:sp>
    </p:spTree>
    <p:extLst>
      <p:ext uri="{BB962C8B-B14F-4D97-AF65-F5344CB8AC3E}">
        <p14:creationId xmlns:p14="http://schemas.microsoft.com/office/powerpoint/2010/main" val="14039693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6449" y="1225461"/>
            <a:ext cx="6912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dirty="0">
                <a:solidFill>
                  <a:srgbClr val="D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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5" y="3531032"/>
            <a:ext cx="402371" cy="463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2A65B0-3EFB-4058-B97B-4C6DC8B9BFE4}"/>
              </a:ext>
            </a:extLst>
          </p:cNvPr>
          <p:cNvSpPr txBox="1"/>
          <p:nvPr/>
        </p:nvSpPr>
        <p:spPr>
          <a:xfrm>
            <a:off x="887506" y="93693"/>
            <a:ext cx="1052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Консультації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громадськістю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ADDEC23-47B2-4E11-811F-FBE9B064F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52" y="5998750"/>
            <a:ext cx="4745473" cy="8167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A0EA0A-B7D1-4153-98F5-FC089FBB5C4F}"/>
              </a:ext>
            </a:extLst>
          </p:cNvPr>
          <p:cNvSpPr txBox="1"/>
          <p:nvPr/>
        </p:nvSpPr>
        <p:spPr>
          <a:xfrm>
            <a:off x="1786216" y="834673"/>
            <a:ext cx="98996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відповідній</a:t>
            </a:r>
            <a:r>
              <a:rPr lang="ru-RU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місцевості</a:t>
            </a:r>
            <a:r>
              <a:rPr lang="ru-RU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реалізується</a:t>
            </a:r>
            <a:r>
              <a:rPr lang="ru-RU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endParaRPr lang="ru-RU" sz="28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29FD9-8485-42BB-965F-DC1AFEF3AD7D}"/>
              </a:ext>
            </a:extLst>
          </p:cNvPr>
          <p:cNvSpPr txBox="1"/>
          <p:nvPr/>
        </p:nvSpPr>
        <p:spPr>
          <a:xfrm>
            <a:off x="1635313" y="2086153"/>
            <a:ext cx="984145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доступ до </a:t>
            </a:r>
            <a:r>
              <a:rPr lang="ru-RU" sz="2400" dirty="0" err="1"/>
              <a:t>об’єкту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матимуть</a:t>
            </a:r>
            <a:r>
              <a:rPr lang="ru-RU" sz="2400" dirty="0"/>
              <a:t> доступ до </a:t>
            </a:r>
            <a:r>
              <a:rPr lang="ru-RU" sz="2400" dirty="0" err="1"/>
              <a:t>об’єкту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завершення</a:t>
            </a:r>
            <a:r>
              <a:rPr lang="ru-RU" sz="2400" dirty="0"/>
              <a:t>  </a:t>
            </a:r>
            <a:r>
              <a:rPr lang="ru-RU" sz="2400" dirty="0" err="1"/>
              <a:t>будівництва</a:t>
            </a:r>
            <a:r>
              <a:rPr lang="ru-RU" sz="2400" dirty="0"/>
              <a:t> / </a:t>
            </a:r>
            <a:r>
              <a:rPr lang="ru-RU" sz="2400" dirty="0" err="1"/>
              <a:t>реконструкції</a:t>
            </a:r>
            <a:r>
              <a:rPr lang="ru-RU" sz="2400" dirty="0"/>
              <a:t> / </a:t>
            </a:r>
            <a:r>
              <a:rPr lang="ru-RU" sz="2400" dirty="0" err="1"/>
              <a:t>капітального</a:t>
            </a:r>
            <a:r>
              <a:rPr lang="ru-RU" sz="2400" dirty="0"/>
              <a:t> ремонту </a:t>
            </a:r>
            <a:r>
              <a:rPr lang="ru-RU" sz="2400" dirty="0" err="1"/>
              <a:t>субпроєкту</a:t>
            </a:r>
            <a:r>
              <a:rPr lang="ru-RU" sz="2400" dirty="0"/>
              <a:t>, в т.ч. ВПО</a:t>
            </a:r>
          </a:p>
          <a:p>
            <a:endParaRPr lang="ru-RU" sz="2400" dirty="0"/>
          </a:p>
          <a:p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зацікавлені</a:t>
            </a:r>
            <a:r>
              <a:rPr lang="ru-RU" sz="2400" dirty="0"/>
              <a:t> в </a:t>
            </a:r>
            <a:r>
              <a:rPr lang="ru-RU" sz="2400" dirty="0" err="1"/>
              <a:t>будівництві</a:t>
            </a:r>
            <a:r>
              <a:rPr lang="ru-RU" sz="2400" dirty="0"/>
              <a:t>/</a:t>
            </a:r>
            <a:r>
              <a:rPr lang="ru-RU" sz="2400" dirty="0" err="1"/>
              <a:t>реконструкції</a:t>
            </a:r>
            <a:r>
              <a:rPr lang="ru-RU" sz="2400" dirty="0"/>
              <a:t>/</a:t>
            </a:r>
            <a:r>
              <a:rPr lang="ru-RU" sz="2400" dirty="0" err="1"/>
              <a:t>капітальному</a:t>
            </a:r>
            <a:r>
              <a:rPr lang="ru-RU" sz="2400" dirty="0"/>
              <a:t> </a:t>
            </a:r>
            <a:r>
              <a:rPr lang="ru-RU" sz="2400" dirty="0" err="1"/>
              <a:t>ремонті</a:t>
            </a:r>
            <a:r>
              <a:rPr lang="ru-RU" sz="2400" dirty="0"/>
              <a:t> </a:t>
            </a:r>
            <a:r>
              <a:rPr lang="ru-RU" sz="2400" dirty="0" err="1"/>
              <a:t>об’єкту</a:t>
            </a:r>
            <a:endParaRPr lang="ru-RU" sz="2400" dirty="0"/>
          </a:p>
          <a:p>
            <a:r>
              <a:rPr lang="ru-RU" sz="2400" dirty="0"/>
              <a:t>• </a:t>
            </a:r>
            <a:r>
              <a:rPr lang="ru-RU" sz="2400" dirty="0" err="1"/>
              <a:t>Вразливі</a:t>
            </a:r>
            <a:r>
              <a:rPr lang="ru-RU" sz="2400" dirty="0"/>
              <a:t> </a:t>
            </a:r>
            <a:r>
              <a:rPr lang="ru-RU" sz="2400" dirty="0" err="1"/>
              <a:t>категорії</a:t>
            </a:r>
            <a:r>
              <a:rPr lang="ru-RU" sz="2400" dirty="0"/>
              <a:t> </a:t>
            </a:r>
            <a:r>
              <a:rPr lang="ru-RU" sz="2400" dirty="0" err="1"/>
              <a:t>жінок</a:t>
            </a:r>
            <a:r>
              <a:rPr lang="ru-RU" sz="2400" dirty="0"/>
              <a:t> та </a:t>
            </a:r>
            <a:r>
              <a:rPr lang="ru-RU" sz="2400" dirty="0" err="1"/>
              <a:t>дівчат</a:t>
            </a:r>
            <a:r>
              <a:rPr lang="ru-RU" sz="2400" dirty="0"/>
              <a:t> (так / </a:t>
            </a:r>
            <a:r>
              <a:rPr lang="ru-RU" sz="2400" dirty="0" err="1"/>
              <a:t>ні</a:t>
            </a:r>
            <a:r>
              <a:rPr lang="ru-RU" sz="2400" dirty="0"/>
              <a:t>, </a:t>
            </a:r>
            <a:r>
              <a:rPr lang="ru-RU" sz="2400" dirty="0" err="1"/>
              <a:t>опишіть</a:t>
            </a:r>
            <a:r>
              <a:rPr lang="ru-RU" sz="2400" dirty="0"/>
              <a:t>)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Діти</a:t>
            </a:r>
            <a:r>
              <a:rPr lang="ru-RU" sz="2400" dirty="0"/>
              <a:t> (так / </a:t>
            </a:r>
            <a:r>
              <a:rPr lang="ru-RU" sz="2400" dirty="0" err="1"/>
              <a:t>ні</a:t>
            </a:r>
            <a:r>
              <a:rPr lang="ru-RU" sz="2400" dirty="0"/>
              <a:t>, </a:t>
            </a:r>
            <a:r>
              <a:rPr lang="ru-RU" sz="2400" dirty="0" err="1"/>
              <a:t>опишіть</a:t>
            </a:r>
            <a:r>
              <a:rPr lang="ru-RU" sz="2400" dirty="0"/>
              <a:t>)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Населення</a:t>
            </a:r>
            <a:r>
              <a:rPr lang="ru-RU" sz="2400" dirty="0"/>
              <a:t> з </a:t>
            </a:r>
            <a:r>
              <a:rPr lang="ru-RU" sz="2400" dirty="0" err="1"/>
              <a:t>інвалідністю</a:t>
            </a:r>
            <a:r>
              <a:rPr lang="ru-RU" sz="2400" dirty="0"/>
              <a:t> (так / </a:t>
            </a:r>
            <a:r>
              <a:rPr lang="ru-RU" sz="2400" dirty="0" err="1"/>
              <a:t>ні</a:t>
            </a:r>
            <a:r>
              <a:rPr lang="ru-RU" sz="2400" dirty="0"/>
              <a:t>, </a:t>
            </a:r>
            <a:r>
              <a:rPr lang="ru-RU" sz="2400" dirty="0" err="1"/>
              <a:t>опишіть</a:t>
            </a:r>
            <a:r>
              <a:rPr lang="ru-RU" sz="2400" dirty="0"/>
              <a:t>)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Внутрішньо</a:t>
            </a:r>
            <a:r>
              <a:rPr lang="ru-RU" sz="2400" dirty="0"/>
              <a:t> </a:t>
            </a:r>
            <a:r>
              <a:rPr lang="ru-RU" sz="2400" dirty="0" err="1"/>
              <a:t>переміщені</a:t>
            </a:r>
            <a:r>
              <a:rPr lang="ru-RU" sz="2400" dirty="0"/>
              <a:t> особи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01521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6449" y="1225461"/>
            <a:ext cx="6912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dirty="0">
                <a:solidFill>
                  <a:srgbClr val="D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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5" y="3531032"/>
            <a:ext cx="402371" cy="463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2A65B0-3EFB-4058-B97B-4C6DC8B9BFE4}"/>
              </a:ext>
            </a:extLst>
          </p:cNvPr>
          <p:cNvSpPr txBox="1"/>
          <p:nvPr/>
        </p:nvSpPr>
        <p:spPr>
          <a:xfrm>
            <a:off x="887506" y="93693"/>
            <a:ext cx="105245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Консультації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громадськістю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ADDEC23-47B2-4E11-811F-FBE9B064F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52" y="5998750"/>
            <a:ext cx="4745473" cy="8167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A0EA0A-B7D1-4153-98F5-FC089FBB5C4F}"/>
              </a:ext>
            </a:extLst>
          </p:cNvPr>
          <p:cNvSpPr txBox="1"/>
          <p:nvPr/>
        </p:nvSpPr>
        <p:spPr>
          <a:xfrm>
            <a:off x="1875864" y="1136249"/>
            <a:ext cx="98996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Покращення</a:t>
            </a:r>
            <a:r>
              <a:rPr lang="ru-RU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sz="2800" b="1" i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endParaRPr lang="ru-RU" sz="28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29FD9-8485-42BB-965F-DC1AFEF3AD7D}"/>
              </a:ext>
            </a:extLst>
          </p:cNvPr>
          <p:cNvSpPr txBox="1"/>
          <p:nvPr/>
        </p:nvSpPr>
        <p:spPr>
          <a:xfrm>
            <a:off x="1472007" y="1687354"/>
            <a:ext cx="984145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Коротко </a:t>
            </a:r>
            <a:r>
              <a:rPr lang="ru-RU" sz="2400" dirty="0" err="1"/>
              <a:t>опишіть</a:t>
            </a:r>
            <a:r>
              <a:rPr lang="ru-RU" sz="2400" dirty="0"/>
              <a:t> </a:t>
            </a:r>
            <a:r>
              <a:rPr lang="ru-RU" sz="2400" dirty="0" err="1"/>
              <a:t>зміну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отримуватись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проєкту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Доступність</a:t>
            </a:r>
            <a:r>
              <a:rPr lang="ru-RU" sz="2400" dirty="0"/>
              <a:t>: </a:t>
            </a:r>
            <a:r>
              <a:rPr lang="ru-RU" sz="2400" dirty="0" err="1"/>
              <a:t>послугу</a:t>
            </a:r>
            <a:r>
              <a:rPr lang="ru-RU" sz="2400" dirty="0"/>
              <a:t> легко </a:t>
            </a:r>
            <a:r>
              <a:rPr lang="ru-RU" sz="2400" dirty="0" err="1"/>
              <a:t>отримати</a:t>
            </a:r>
            <a:r>
              <a:rPr lang="ru-RU" sz="2400" dirty="0"/>
              <a:t> у </a:t>
            </a:r>
            <a:r>
              <a:rPr lang="ru-RU" sz="2400" dirty="0" err="1"/>
              <a:t>зручному</a:t>
            </a:r>
            <a:r>
              <a:rPr lang="ru-RU" sz="2400" dirty="0"/>
              <a:t> </a:t>
            </a:r>
            <a:r>
              <a:rPr lang="ru-RU" sz="2400" dirty="0" err="1"/>
              <a:t>місці</a:t>
            </a:r>
            <a:r>
              <a:rPr lang="ru-RU" sz="2400" dirty="0"/>
              <a:t>, у </a:t>
            </a:r>
            <a:r>
              <a:rPr lang="ru-RU" sz="2400" dirty="0" err="1"/>
              <a:t>зручний</a:t>
            </a:r>
            <a:r>
              <a:rPr lang="ru-RU" sz="2400" dirty="0"/>
              <a:t> для </a:t>
            </a:r>
            <a:r>
              <a:rPr lang="ru-RU" sz="2400" dirty="0" err="1"/>
              <a:t>споживача</a:t>
            </a:r>
            <a:r>
              <a:rPr lang="ru-RU" sz="2400" dirty="0"/>
              <a:t> час, без </a:t>
            </a:r>
            <a:r>
              <a:rPr lang="ru-RU" sz="2400" dirty="0" err="1"/>
              <a:t>зайвого</a:t>
            </a:r>
            <a:r>
              <a:rPr lang="ru-RU" sz="2400" dirty="0"/>
              <a:t> </a:t>
            </a:r>
            <a:r>
              <a:rPr lang="ru-RU" sz="2400" dirty="0" err="1"/>
              <a:t>очікування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надання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Надійність</a:t>
            </a:r>
            <a:r>
              <a:rPr lang="ru-RU" sz="2400" dirty="0"/>
              <a:t>: </a:t>
            </a:r>
            <a:r>
              <a:rPr lang="ru-RU" sz="2400" dirty="0" err="1"/>
              <a:t>послуги</a:t>
            </a:r>
            <a:r>
              <a:rPr lang="ru-RU" sz="2400" dirty="0"/>
              <a:t> </a:t>
            </a:r>
            <a:r>
              <a:rPr lang="ru-RU" sz="2400" dirty="0" err="1"/>
              <a:t>надаються</a:t>
            </a:r>
            <a:r>
              <a:rPr lang="ru-RU" sz="2400" dirty="0"/>
              <a:t> </a:t>
            </a:r>
            <a:r>
              <a:rPr lang="ru-RU" sz="2400" dirty="0" err="1"/>
              <a:t>акуратно</a:t>
            </a:r>
            <a:r>
              <a:rPr lang="ru-RU" sz="2400" dirty="0"/>
              <a:t> та на </a:t>
            </a:r>
            <a:r>
              <a:rPr lang="ru-RU" sz="2400" dirty="0" err="1"/>
              <a:t>стабільному</a:t>
            </a:r>
            <a:r>
              <a:rPr lang="ru-RU" sz="2400" dirty="0"/>
              <a:t> </a:t>
            </a:r>
            <a:r>
              <a:rPr lang="ru-RU" sz="2400" dirty="0" err="1"/>
              <a:t>рівні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Безпека</a:t>
            </a:r>
            <a:r>
              <a:rPr lang="ru-RU" sz="2400" dirty="0"/>
              <a:t>: </a:t>
            </a:r>
            <a:r>
              <a:rPr lang="ru-RU" sz="2400" dirty="0" err="1"/>
              <a:t>послуги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надаються</a:t>
            </a:r>
            <a:r>
              <a:rPr lang="ru-RU" sz="2400" dirty="0"/>
              <a:t>, не </a:t>
            </a:r>
            <a:r>
              <a:rPr lang="ru-RU" sz="2400" dirty="0" err="1"/>
              <a:t>несуть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собою </a:t>
            </a:r>
            <a:r>
              <a:rPr lang="ru-RU" sz="2400" dirty="0" err="1"/>
              <a:t>жодної</a:t>
            </a:r>
            <a:r>
              <a:rPr lang="ru-RU" sz="2400" dirty="0"/>
              <a:t> </a:t>
            </a:r>
            <a:r>
              <a:rPr lang="ru-RU" sz="2400" dirty="0" err="1"/>
              <a:t>небезпеки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ризику</a:t>
            </a:r>
            <a:r>
              <a:rPr lang="ru-RU" sz="2400" dirty="0"/>
              <a:t> і не </a:t>
            </a:r>
            <a:r>
              <a:rPr lang="ru-RU" sz="2400" dirty="0" err="1"/>
              <a:t>дають</a:t>
            </a:r>
            <a:r>
              <a:rPr lang="ru-RU" sz="2400" dirty="0"/>
              <a:t> приводу для будь-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сумнівів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Відчутність</a:t>
            </a:r>
            <a:r>
              <a:rPr lang="ru-RU" sz="2400" dirty="0"/>
              <a:t>: </a:t>
            </a:r>
            <a:r>
              <a:rPr lang="ru-RU" sz="2400" dirty="0" err="1"/>
              <a:t>відчутні</a:t>
            </a:r>
            <a:r>
              <a:rPr lang="ru-RU" sz="2400" dirty="0"/>
              <a:t> </a:t>
            </a:r>
            <a:r>
              <a:rPr lang="ru-RU" sz="2400" dirty="0" err="1"/>
              <a:t>компоненти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 </a:t>
            </a:r>
            <a:r>
              <a:rPr lang="ru-RU" sz="2400" dirty="0" err="1"/>
              <a:t>чітко</a:t>
            </a:r>
            <a:r>
              <a:rPr lang="ru-RU" sz="2400" dirty="0"/>
              <a:t> </a:t>
            </a:r>
            <a:r>
              <a:rPr lang="ru-RU" sz="2400" dirty="0" err="1"/>
              <a:t>відображають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31262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B4A54-5EF5-490F-AB21-669C4FAC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044953" cy="728567"/>
          </a:xfrm>
        </p:spPr>
        <p:txBody>
          <a:bodyPr/>
          <a:lstStyle/>
          <a:p>
            <a:pPr algn="ctr"/>
            <a:r>
              <a:rPr lang="uk-UA" sz="2800" b="1" i="1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Людиноцентризм</a:t>
            </a:r>
            <a:r>
              <a:rPr lang="uk-UA" dirty="0"/>
              <a:t> </a:t>
            </a:r>
            <a:r>
              <a:rPr lang="uk-UA" sz="2800" b="1" i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децентралізації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64F205-5635-4906-9D9B-24B7154D6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55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Децентралізація</a:t>
            </a:r>
            <a:r>
              <a:rPr lang="ru-RU" dirty="0"/>
              <a:t>:</a:t>
            </a:r>
          </a:p>
          <a:p>
            <a:r>
              <a:rPr lang="ru-RU" dirty="0" err="1"/>
              <a:t>Вирішення</a:t>
            </a:r>
            <a:r>
              <a:rPr lang="ru-RU" dirty="0"/>
              <a:t> проблем </a:t>
            </a:r>
            <a:r>
              <a:rPr lang="ru-RU" b="1" dirty="0"/>
              <a:t>людей</a:t>
            </a:r>
            <a:r>
              <a:rPr lang="ru-RU" dirty="0"/>
              <a:t> на </a:t>
            </a:r>
            <a:r>
              <a:rPr lang="ru-RU" dirty="0" err="1"/>
              <a:t>місцевому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endParaRPr lang="ru-RU" dirty="0"/>
          </a:p>
          <a:p>
            <a:r>
              <a:rPr lang="ru-RU" dirty="0" err="1"/>
              <a:t>Наближення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до </a:t>
            </a:r>
            <a:r>
              <a:rPr lang="ru-RU" dirty="0" err="1"/>
              <a:t>безпосередніх</a:t>
            </a:r>
            <a:r>
              <a:rPr lang="ru-RU" dirty="0"/>
              <a:t> потреб </a:t>
            </a:r>
            <a:r>
              <a:rPr lang="ru-RU" b="1" dirty="0" err="1"/>
              <a:t>мешканців</a:t>
            </a:r>
            <a:r>
              <a:rPr lang="ru-RU" b="1" dirty="0"/>
              <a:t> і </a:t>
            </a:r>
            <a:r>
              <a:rPr lang="ru-RU" b="1" dirty="0" err="1"/>
              <a:t>мешканок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</a:t>
            </a:r>
          </a:p>
          <a:p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бюджету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b="1" dirty="0" err="1"/>
              <a:t>мешканців</a:t>
            </a:r>
            <a:r>
              <a:rPr lang="ru-RU" b="1" dirty="0"/>
              <a:t> і </a:t>
            </a:r>
            <a:r>
              <a:rPr lang="ru-RU" b="1" dirty="0" err="1"/>
              <a:t>мешканок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сплачують</a:t>
            </a:r>
            <a:r>
              <a:rPr lang="ru-RU" dirty="0"/>
              <a:t> </a:t>
            </a:r>
            <a:r>
              <a:rPr lang="ru-RU" dirty="0" err="1"/>
              <a:t>податки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A6C7E-AC7E-44C9-B9FB-5D381A2D6036}"/>
              </a:ext>
            </a:extLst>
          </p:cNvPr>
          <p:cNvSpPr txBox="1"/>
          <p:nvPr/>
        </p:nvSpPr>
        <p:spPr>
          <a:xfrm>
            <a:off x="4552777" y="47706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МІСЦЕВІ РЕСУРСИ ВИТРАЧАЮТЬСЯ  НА ЗАДОВОЛЕННЯ  </a:t>
            </a:r>
            <a:br>
              <a:rPr lang="ru-RU" dirty="0"/>
            </a:br>
            <a:r>
              <a:rPr lang="ru-RU" dirty="0"/>
              <a:t> ПОТРЕБ  ТА ІНТЕРЕСІВ ЖИТЕЛІВ і ЖИТЕЛЬОК ГРОМАД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754E61-F218-48C4-A7AE-9F1825C6D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96" y="4511501"/>
            <a:ext cx="2530059" cy="1981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9C0246-07E3-4412-BF2A-4C5146090828}"/>
              </a:ext>
            </a:extLst>
          </p:cNvPr>
          <p:cNvSpPr txBox="1"/>
          <p:nvPr/>
        </p:nvSpPr>
        <p:spPr>
          <a:xfrm>
            <a:off x="3451414" y="5438906"/>
            <a:ext cx="6681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люди? </a:t>
            </a:r>
            <a:r>
              <a:rPr lang="ru-RU" sz="2400" dirty="0" err="1"/>
              <a:t>Чоловіки</a:t>
            </a:r>
            <a:r>
              <a:rPr lang="ru-RU" sz="2400" dirty="0"/>
              <a:t>, </a:t>
            </a:r>
            <a:r>
              <a:rPr lang="ru-RU" sz="2400" dirty="0" err="1"/>
              <a:t>жінки</a:t>
            </a:r>
            <a:r>
              <a:rPr lang="ru-RU" sz="2400" dirty="0"/>
              <a:t>, </a:t>
            </a:r>
            <a:r>
              <a:rPr lang="ru-RU" sz="2400" dirty="0" err="1"/>
              <a:t>дівчата</a:t>
            </a:r>
            <a:r>
              <a:rPr lang="ru-RU" sz="2400" dirty="0"/>
              <a:t>, </a:t>
            </a:r>
            <a:r>
              <a:rPr lang="ru-RU" sz="2400" dirty="0" err="1"/>
              <a:t>хлопці</a:t>
            </a:r>
            <a:r>
              <a:rPr lang="ru-RU" sz="2400" dirty="0"/>
              <a:t>…</a:t>
            </a:r>
          </a:p>
        </p:txBody>
      </p:sp>
      <p:pic>
        <p:nvPicPr>
          <p:cNvPr id="9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EF75D10-4B88-49F9-997B-71E47D897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52" y="6041241"/>
            <a:ext cx="4745473" cy="8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3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773C6-E301-4313-A839-810ACAE9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i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Запитання і відповіді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6FA3C-2A4A-48DC-9C64-757C50F85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0117"/>
            <a:ext cx="10358718" cy="3666845"/>
          </a:xfrm>
        </p:spPr>
        <p:txBody>
          <a:bodyPr/>
          <a:lstStyle/>
          <a:p>
            <a:r>
              <a:rPr lang="ru-RU" dirty="0" err="1"/>
              <a:t>Методичні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та </a:t>
            </a:r>
            <a:r>
              <a:rPr lang="ru-RU" dirty="0" err="1"/>
              <a:t>застосування</a:t>
            </a:r>
            <a:r>
              <a:rPr lang="ru-RU" dirty="0"/>
              <a:t> гендерно </a:t>
            </a:r>
            <a:r>
              <a:rPr lang="ru-RU" dirty="0" err="1"/>
              <a:t>орієнтованого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в бюджетному </a:t>
            </a:r>
            <a:r>
              <a:rPr lang="ru-RU" dirty="0" err="1"/>
              <a:t>процесі</a:t>
            </a:r>
            <a:r>
              <a:rPr lang="ru-RU" dirty="0"/>
              <a:t> - Наказ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02.01.2019 року № 1 </a:t>
            </a:r>
          </a:p>
          <a:p>
            <a:endParaRPr lang="ru-RU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C85E372-937D-4130-AF9B-A9206DB00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70" y="5835053"/>
            <a:ext cx="4745473" cy="8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1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D1BFDFC-FAA3-438B-853B-D79AE60A0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617" y="41678"/>
            <a:ext cx="10340766" cy="67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31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20571</TotalTime>
  <Words>424</Words>
  <Application>Microsoft Office PowerPoint</Application>
  <PresentationFormat>Широкоэкранный</PresentationFormat>
  <Paragraphs>50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Людиноцентризм в децентралізації</vt:lpstr>
      <vt:lpstr>Запитання і відповіді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Uliana</cp:lastModifiedBy>
  <cp:revision>378</cp:revision>
  <cp:lastPrinted>2022-10-03T17:42:41Z</cp:lastPrinted>
  <dcterms:created xsi:type="dcterms:W3CDTF">2017-09-25T18:23:36Z</dcterms:created>
  <dcterms:modified xsi:type="dcterms:W3CDTF">2022-11-14T19:48:25Z</dcterms:modified>
</cp:coreProperties>
</file>