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257" r:id="rId2"/>
    <p:sldId id="316" r:id="rId3"/>
    <p:sldId id="327" r:id="rId4"/>
    <p:sldId id="334" r:id="rId5"/>
    <p:sldId id="335" r:id="rId6"/>
    <p:sldId id="336" r:id="rId7"/>
    <p:sldId id="337" r:id="rId8"/>
    <p:sldId id="338" r:id="rId9"/>
    <p:sldId id="339" r:id="rId10"/>
    <p:sldId id="340" r:id="rId11"/>
    <p:sldId id="341" r:id="rId12"/>
    <p:sldId id="328" r:id="rId13"/>
    <p:sldId id="329" r:id="rId14"/>
    <p:sldId id="330" r:id="rId15"/>
    <p:sldId id="331" r:id="rId16"/>
    <p:sldId id="332" r:id="rId17"/>
    <p:sldId id="333" r:id="rId18"/>
    <p:sldId id="342" r:id="rId19"/>
    <p:sldId id="364" r:id="rId20"/>
    <p:sldId id="365" r:id="rId21"/>
    <p:sldId id="366" r:id="rId22"/>
    <p:sldId id="343" r:id="rId23"/>
    <p:sldId id="345" r:id="rId24"/>
    <p:sldId id="344" r:id="rId25"/>
    <p:sldId id="346" r:id="rId26"/>
    <p:sldId id="347" r:id="rId27"/>
    <p:sldId id="349" r:id="rId28"/>
    <p:sldId id="350" r:id="rId29"/>
    <p:sldId id="351" r:id="rId30"/>
    <p:sldId id="353" r:id="rId31"/>
    <p:sldId id="354" r:id="rId32"/>
    <p:sldId id="355" r:id="rId33"/>
    <p:sldId id="352" r:id="rId34"/>
    <p:sldId id="356" r:id="rId35"/>
    <p:sldId id="357" r:id="rId36"/>
    <p:sldId id="358" r:id="rId37"/>
    <p:sldId id="348" r:id="rId38"/>
    <p:sldId id="359" r:id="rId39"/>
    <p:sldId id="361" r:id="rId40"/>
    <p:sldId id="362" r:id="rId41"/>
    <p:sldId id="363" r:id="rId42"/>
    <p:sldId id="360" r:id="rId43"/>
    <p:sldId id="367" r:id="rId44"/>
    <p:sldId id="368" r:id="rId45"/>
  </p:sldIdLst>
  <p:sldSz cx="12192000" cy="6858000"/>
  <p:notesSz cx="6761163" cy="9942513"/>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A5AA"/>
    <a:srgbClr val="009999"/>
    <a:srgbClr val="369438"/>
    <a:srgbClr val="0A7378"/>
    <a:srgbClr val="008080"/>
    <a:srgbClr val="F2F2F2"/>
    <a:srgbClr val="33CCCC"/>
    <a:srgbClr val="F5AA1E"/>
    <a:srgbClr val="0A73AA"/>
    <a:srgbClr val="496D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07" autoAdjust="0"/>
    <p:restoredTop sz="94660"/>
  </p:normalViewPr>
  <p:slideViewPr>
    <p:cSldViewPr snapToGrid="0">
      <p:cViewPr varScale="1">
        <p:scale>
          <a:sx n="84" d="100"/>
          <a:sy n="84" d="100"/>
        </p:scale>
        <p:origin x="624" y="48"/>
      </p:cViewPr>
      <p:guideLst>
        <p:guide orient="horz" pos="2160"/>
        <p:guide pos="384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1"/>
            <a:ext cx="2930422" cy="499125"/>
          </a:xfrm>
          <a:prstGeom prst="rect">
            <a:avLst/>
          </a:prstGeom>
        </p:spPr>
        <p:txBody>
          <a:bodyPr vert="horz" lIns="91998" tIns="45999" rIns="91998" bIns="45999" rtlCol="0"/>
          <a:lstStyle>
            <a:lvl1pPr algn="l">
              <a:defRPr sz="1200"/>
            </a:lvl1pPr>
          </a:lstStyle>
          <a:p>
            <a:endParaRPr lang="ru-RU" dirty="0"/>
          </a:p>
        </p:txBody>
      </p:sp>
      <p:sp>
        <p:nvSpPr>
          <p:cNvPr id="3" name="Дата 2"/>
          <p:cNvSpPr>
            <a:spLocks noGrp="1"/>
          </p:cNvSpPr>
          <p:nvPr>
            <p:ph type="dt" sz="quarter" idx="1"/>
          </p:nvPr>
        </p:nvSpPr>
        <p:spPr>
          <a:xfrm>
            <a:off x="3829148" y="1"/>
            <a:ext cx="2930421" cy="499125"/>
          </a:xfrm>
          <a:prstGeom prst="rect">
            <a:avLst/>
          </a:prstGeom>
        </p:spPr>
        <p:txBody>
          <a:bodyPr vert="horz" lIns="91998" tIns="45999" rIns="91998" bIns="45999" rtlCol="0"/>
          <a:lstStyle>
            <a:lvl1pPr algn="r">
              <a:defRPr sz="1200"/>
            </a:lvl1pPr>
          </a:lstStyle>
          <a:p>
            <a:fld id="{F75E3747-9ACA-47F5-B66C-27C22ACD31A6}" type="datetimeFigureOut">
              <a:rPr lang="ru-RU" smtClean="0"/>
              <a:t>28.10.2022</a:t>
            </a:fld>
            <a:endParaRPr lang="ru-RU" dirty="0"/>
          </a:p>
        </p:txBody>
      </p:sp>
      <p:sp>
        <p:nvSpPr>
          <p:cNvPr id="4" name="Нижний колонтитул 3"/>
          <p:cNvSpPr>
            <a:spLocks noGrp="1"/>
          </p:cNvSpPr>
          <p:nvPr>
            <p:ph type="ftr" sz="quarter" idx="2"/>
          </p:nvPr>
        </p:nvSpPr>
        <p:spPr>
          <a:xfrm>
            <a:off x="1" y="9443389"/>
            <a:ext cx="2930422" cy="499125"/>
          </a:xfrm>
          <a:prstGeom prst="rect">
            <a:avLst/>
          </a:prstGeom>
        </p:spPr>
        <p:txBody>
          <a:bodyPr vert="horz" lIns="91998" tIns="45999" rIns="91998" bIns="45999" rtlCol="0" anchor="b"/>
          <a:lstStyle>
            <a:lvl1pPr algn="l">
              <a:defRPr sz="1200"/>
            </a:lvl1pPr>
          </a:lstStyle>
          <a:p>
            <a:endParaRPr lang="ru-RU" dirty="0"/>
          </a:p>
        </p:txBody>
      </p:sp>
      <p:sp>
        <p:nvSpPr>
          <p:cNvPr id="5" name="Номер слайда 4"/>
          <p:cNvSpPr>
            <a:spLocks noGrp="1"/>
          </p:cNvSpPr>
          <p:nvPr>
            <p:ph type="sldNum" sz="quarter" idx="3"/>
          </p:nvPr>
        </p:nvSpPr>
        <p:spPr>
          <a:xfrm>
            <a:off x="3829148" y="9443389"/>
            <a:ext cx="2930421" cy="499125"/>
          </a:xfrm>
          <a:prstGeom prst="rect">
            <a:avLst/>
          </a:prstGeom>
        </p:spPr>
        <p:txBody>
          <a:bodyPr vert="horz" lIns="91998" tIns="45999" rIns="91998" bIns="45999" rtlCol="0" anchor="b"/>
          <a:lstStyle>
            <a:lvl1pPr algn="r">
              <a:defRPr sz="1200"/>
            </a:lvl1pPr>
          </a:lstStyle>
          <a:p>
            <a:fld id="{71DBA432-89C1-4EDC-847E-FCCD58888CE5}" type="slidenum">
              <a:rPr lang="ru-RU" smtClean="0"/>
              <a:t>‹#›</a:t>
            </a:fld>
            <a:endParaRPr lang="ru-RU" dirty="0"/>
          </a:p>
        </p:txBody>
      </p:sp>
    </p:spTree>
    <p:extLst>
      <p:ext uri="{BB962C8B-B14F-4D97-AF65-F5344CB8AC3E}">
        <p14:creationId xmlns:p14="http://schemas.microsoft.com/office/powerpoint/2010/main" val="402328260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1"/>
            <a:ext cx="2930422" cy="499125"/>
          </a:xfrm>
          <a:prstGeom prst="rect">
            <a:avLst/>
          </a:prstGeom>
        </p:spPr>
        <p:txBody>
          <a:bodyPr vert="horz" lIns="91998" tIns="45999" rIns="91998" bIns="45999" rtlCol="0"/>
          <a:lstStyle>
            <a:lvl1pPr algn="l">
              <a:defRPr sz="1200"/>
            </a:lvl1pPr>
          </a:lstStyle>
          <a:p>
            <a:endParaRPr lang="ru-RU" dirty="0"/>
          </a:p>
        </p:txBody>
      </p:sp>
      <p:sp>
        <p:nvSpPr>
          <p:cNvPr id="3" name="Дата 2"/>
          <p:cNvSpPr>
            <a:spLocks noGrp="1"/>
          </p:cNvSpPr>
          <p:nvPr>
            <p:ph type="dt" idx="1"/>
          </p:nvPr>
        </p:nvSpPr>
        <p:spPr>
          <a:xfrm>
            <a:off x="3829148" y="1"/>
            <a:ext cx="2930421" cy="499125"/>
          </a:xfrm>
          <a:prstGeom prst="rect">
            <a:avLst/>
          </a:prstGeom>
        </p:spPr>
        <p:txBody>
          <a:bodyPr vert="horz" lIns="91998" tIns="45999" rIns="91998" bIns="45999" rtlCol="0"/>
          <a:lstStyle>
            <a:lvl1pPr algn="r">
              <a:defRPr sz="1200"/>
            </a:lvl1pPr>
          </a:lstStyle>
          <a:p>
            <a:fld id="{425B6548-FC6E-48BA-9C9B-A8BF68425082}" type="datetimeFigureOut">
              <a:rPr lang="ru-RU" smtClean="0"/>
              <a:t>28.10.2022</a:t>
            </a:fld>
            <a:endParaRPr lang="ru-RU" dirty="0"/>
          </a:p>
        </p:txBody>
      </p:sp>
      <p:sp>
        <p:nvSpPr>
          <p:cNvPr id="4" name="Образ слайда 3"/>
          <p:cNvSpPr>
            <a:spLocks noGrp="1" noRot="1" noChangeAspect="1"/>
          </p:cNvSpPr>
          <p:nvPr>
            <p:ph type="sldImg" idx="2"/>
          </p:nvPr>
        </p:nvSpPr>
        <p:spPr>
          <a:xfrm>
            <a:off x="398463" y="1241425"/>
            <a:ext cx="5964237" cy="3355975"/>
          </a:xfrm>
          <a:prstGeom prst="rect">
            <a:avLst/>
          </a:prstGeom>
          <a:noFill/>
          <a:ln w="12700">
            <a:solidFill>
              <a:prstClr val="black"/>
            </a:solidFill>
          </a:ln>
        </p:spPr>
        <p:txBody>
          <a:bodyPr vert="horz" lIns="91998" tIns="45999" rIns="91998" bIns="45999" rtlCol="0" anchor="ctr"/>
          <a:lstStyle/>
          <a:p>
            <a:endParaRPr lang="ru-RU" dirty="0"/>
          </a:p>
        </p:txBody>
      </p:sp>
      <p:sp>
        <p:nvSpPr>
          <p:cNvPr id="5" name="Заметки 4"/>
          <p:cNvSpPr>
            <a:spLocks noGrp="1"/>
          </p:cNvSpPr>
          <p:nvPr>
            <p:ph type="body" sz="quarter" idx="3"/>
          </p:nvPr>
        </p:nvSpPr>
        <p:spPr>
          <a:xfrm>
            <a:off x="675639" y="4784886"/>
            <a:ext cx="5409887" cy="3914614"/>
          </a:xfrm>
          <a:prstGeom prst="rect">
            <a:avLst/>
          </a:prstGeom>
        </p:spPr>
        <p:txBody>
          <a:bodyPr vert="horz" lIns="91998" tIns="45999" rIns="91998" bIns="45999"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1" y="9443389"/>
            <a:ext cx="2930422" cy="499125"/>
          </a:xfrm>
          <a:prstGeom prst="rect">
            <a:avLst/>
          </a:prstGeom>
        </p:spPr>
        <p:txBody>
          <a:bodyPr vert="horz" lIns="91998" tIns="45999" rIns="91998" bIns="45999" rtlCol="0" anchor="b"/>
          <a:lstStyle>
            <a:lvl1pPr algn="l">
              <a:defRPr sz="1200"/>
            </a:lvl1pPr>
          </a:lstStyle>
          <a:p>
            <a:endParaRPr lang="ru-RU" dirty="0"/>
          </a:p>
        </p:txBody>
      </p:sp>
      <p:sp>
        <p:nvSpPr>
          <p:cNvPr id="7" name="Номер слайда 6"/>
          <p:cNvSpPr>
            <a:spLocks noGrp="1"/>
          </p:cNvSpPr>
          <p:nvPr>
            <p:ph type="sldNum" sz="quarter" idx="5"/>
          </p:nvPr>
        </p:nvSpPr>
        <p:spPr>
          <a:xfrm>
            <a:off x="3829148" y="9443389"/>
            <a:ext cx="2930421" cy="499125"/>
          </a:xfrm>
          <a:prstGeom prst="rect">
            <a:avLst/>
          </a:prstGeom>
        </p:spPr>
        <p:txBody>
          <a:bodyPr vert="horz" lIns="91998" tIns="45999" rIns="91998" bIns="45999" rtlCol="0" anchor="b"/>
          <a:lstStyle>
            <a:lvl1pPr algn="r">
              <a:defRPr sz="1200"/>
            </a:lvl1pPr>
          </a:lstStyle>
          <a:p>
            <a:fld id="{C676EABB-442B-4E22-AE9D-582A1EBD135C}" type="slidenum">
              <a:rPr lang="ru-RU" smtClean="0"/>
              <a:t>‹#›</a:t>
            </a:fld>
            <a:endParaRPr lang="ru-RU" dirty="0"/>
          </a:p>
        </p:txBody>
      </p:sp>
    </p:spTree>
    <p:extLst>
      <p:ext uri="{BB962C8B-B14F-4D97-AF65-F5344CB8AC3E}">
        <p14:creationId xmlns:p14="http://schemas.microsoft.com/office/powerpoint/2010/main" val="140158694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98463" y="1241425"/>
            <a:ext cx="5964237" cy="3355975"/>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126544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1"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p:cNvSpPr>
            <a:spLocks noGrp="1"/>
          </p:cNvSpPr>
          <p:nvPr>
            <p:ph type="subTitle" idx="1"/>
          </p:nvPr>
        </p:nvSpPr>
        <p:spPr>
          <a:xfrm>
            <a:off x="1524001" y="3602038"/>
            <a:ext cx="9144000" cy="1655762"/>
          </a:xfrm>
        </p:spPr>
        <p:txBody>
          <a:bodyPr/>
          <a:lstStyle>
            <a:lvl1pPr marL="0" indent="0" algn="ctr">
              <a:buNone/>
              <a:defRPr sz="2400"/>
            </a:lvl1pPr>
            <a:lvl2pPr marL="457199" indent="0" algn="ctr">
              <a:buNone/>
              <a:defRPr sz="2000"/>
            </a:lvl2pPr>
            <a:lvl3pPr marL="914396" indent="0" algn="ctr">
              <a:buNone/>
              <a:defRPr sz="1800"/>
            </a:lvl3pPr>
            <a:lvl4pPr marL="1371595" indent="0" algn="ctr">
              <a:buNone/>
              <a:defRPr sz="1600"/>
            </a:lvl4pPr>
            <a:lvl5pPr marL="1828792" indent="0" algn="ctr">
              <a:buNone/>
              <a:defRPr sz="1600"/>
            </a:lvl5pPr>
            <a:lvl6pPr marL="2285991" indent="0" algn="ctr">
              <a:buNone/>
              <a:defRPr sz="1600"/>
            </a:lvl6pPr>
            <a:lvl7pPr marL="2743189" indent="0" algn="ctr">
              <a:buNone/>
              <a:defRPr sz="1600"/>
            </a:lvl7pPr>
            <a:lvl8pPr marL="3200387" indent="0" algn="ctr">
              <a:buNone/>
              <a:defRPr sz="1600"/>
            </a:lvl8pPr>
            <a:lvl9pPr marL="3657586" indent="0" algn="ctr">
              <a:buNone/>
              <a:defRPr sz="1600"/>
            </a:lvl9pPr>
          </a:lstStyle>
          <a:p>
            <a:r>
              <a:rPr lang="ru-RU"/>
              <a:t>Образец подзаголовка</a:t>
            </a:r>
            <a:endParaRPr lang="uk-UA"/>
          </a:p>
        </p:txBody>
      </p:sp>
      <p:sp>
        <p:nvSpPr>
          <p:cNvPr id="4" name="Дата 3"/>
          <p:cNvSpPr>
            <a:spLocks noGrp="1"/>
          </p:cNvSpPr>
          <p:nvPr>
            <p:ph type="dt" sz="half" idx="10"/>
          </p:nvPr>
        </p:nvSpPr>
        <p:spPr/>
        <p:txBody>
          <a:bodyPr/>
          <a:lstStyle/>
          <a:p>
            <a:fld id="{3FA04C52-C832-4960-AB62-50D60ACEB855}" type="datetime1">
              <a:rPr lang="uk-UA" smtClean="0"/>
              <a:t>28.10.2022</a:t>
            </a:fld>
            <a:endParaRPr lang="uk-UA" dirty="0"/>
          </a:p>
        </p:txBody>
      </p:sp>
      <p:sp>
        <p:nvSpPr>
          <p:cNvPr id="5" name="Нижний колонтитул 4"/>
          <p:cNvSpPr>
            <a:spLocks noGrp="1"/>
          </p:cNvSpPr>
          <p:nvPr>
            <p:ph type="ftr" sz="quarter" idx="11"/>
          </p:nvPr>
        </p:nvSpPr>
        <p:spPr/>
        <p:txBody>
          <a:bodyPr/>
          <a:lstStyle/>
          <a:p>
            <a:endParaRPr lang="uk-UA" dirty="0"/>
          </a:p>
        </p:txBody>
      </p:sp>
      <p:sp>
        <p:nvSpPr>
          <p:cNvPr id="6" name="Номер слайда 5"/>
          <p:cNvSpPr>
            <a:spLocks noGrp="1"/>
          </p:cNvSpPr>
          <p:nvPr>
            <p:ph type="sldNum" sz="quarter" idx="12"/>
          </p:nvPr>
        </p:nvSpPr>
        <p:spPr/>
        <p:txBody>
          <a:body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199255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156B8F3B-0D39-4084-9AB6-44DAB471E6F9}" type="datetime1">
              <a:rPr lang="uk-UA" smtClean="0"/>
              <a:t>28.10.2022</a:t>
            </a:fld>
            <a:endParaRPr lang="uk-UA" dirty="0"/>
          </a:p>
        </p:txBody>
      </p:sp>
      <p:sp>
        <p:nvSpPr>
          <p:cNvPr id="5" name="Нижний колонтитул 4"/>
          <p:cNvSpPr>
            <a:spLocks noGrp="1"/>
          </p:cNvSpPr>
          <p:nvPr>
            <p:ph type="ftr" sz="quarter" idx="11"/>
          </p:nvPr>
        </p:nvSpPr>
        <p:spPr/>
        <p:txBody>
          <a:bodyPr/>
          <a:lstStyle/>
          <a:p>
            <a:endParaRPr lang="uk-UA" dirty="0"/>
          </a:p>
        </p:txBody>
      </p:sp>
      <p:sp>
        <p:nvSpPr>
          <p:cNvPr id="6" name="Номер слайда 5"/>
          <p:cNvSpPr>
            <a:spLocks noGrp="1"/>
          </p:cNvSpPr>
          <p:nvPr>
            <p:ph type="sldNum" sz="quarter" idx="12"/>
          </p:nvPr>
        </p:nvSpPr>
        <p:spPr/>
        <p:txBody>
          <a:body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2021671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44B7B7B8-4B8C-4DFF-AE50-585A73511AFC}" type="datetime1">
              <a:rPr lang="uk-UA" smtClean="0"/>
              <a:t>28.10.2022</a:t>
            </a:fld>
            <a:endParaRPr lang="uk-UA" dirty="0"/>
          </a:p>
        </p:txBody>
      </p:sp>
      <p:sp>
        <p:nvSpPr>
          <p:cNvPr id="5" name="Нижний колонтитул 4"/>
          <p:cNvSpPr>
            <a:spLocks noGrp="1"/>
          </p:cNvSpPr>
          <p:nvPr>
            <p:ph type="ftr" sz="quarter" idx="11"/>
          </p:nvPr>
        </p:nvSpPr>
        <p:spPr/>
        <p:txBody>
          <a:bodyPr/>
          <a:lstStyle/>
          <a:p>
            <a:endParaRPr lang="uk-UA" dirty="0"/>
          </a:p>
        </p:txBody>
      </p:sp>
      <p:sp>
        <p:nvSpPr>
          <p:cNvPr id="6" name="Номер слайда 5"/>
          <p:cNvSpPr>
            <a:spLocks noGrp="1"/>
          </p:cNvSpPr>
          <p:nvPr>
            <p:ph type="sldNum" sz="quarter" idx="12"/>
          </p:nvPr>
        </p:nvSpPr>
        <p:spPr/>
        <p:txBody>
          <a:body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4011109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A1AADA8F-52B5-47F1-BEF7-7C73B70DCA88}" type="datetime1">
              <a:rPr lang="uk-UA" smtClean="0"/>
              <a:t>28.10.2022</a:t>
            </a:fld>
            <a:endParaRPr lang="uk-UA" dirty="0"/>
          </a:p>
        </p:txBody>
      </p:sp>
      <p:sp>
        <p:nvSpPr>
          <p:cNvPr id="5" name="Нижний колонтитул 4"/>
          <p:cNvSpPr>
            <a:spLocks noGrp="1"/>
          </p:cNvSpPr>
          <p:nvPr>
            <p:ph type="ftr" sz="quarter" idx="11"/>
          </p:nvPr>
        </p:nvSpPr>
        <p:spPr/>
        <p:txBody>
          <a:bodyPr/>
          <a:lstStyle/>
          <a:p>
            <a:endParaRPr lang="uk-UA" dirty="0"/>
          </a:p>
        </p:txBody>
      </p:sp>
      <p:sp>
        <p:nvSpPr>
          <p:cNvPr id="6" name="Номер слайда 5"/>
          <p:cNvSpPr>
            <a:spLocks noGrp="1"/>
          </p:cNvSpPr>
          <p:nvPr>
            <p:ph type="sldNum" sz="quarter" idx="12"/>
          </p:nvPr>
        </p:nvSpPr>
        <p:spPr/>
        <p:txBody>
          <a:body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3219555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40"/>
            <a:ext cx="10515600" cy="2852737"/>
          </a:xfrm>
        </p:spPr>
        <p:txBody>
          <a:bodyPr anchor="b"/>
          <a:lstStyle>
            <a:lvl1pPr>
              <a:defRPr sz="6000"/>
            </a:lvl1pPr>
          </a:lstStyle>
          <a:p>
            <a:r>
              <a:rPr lang="ru-RU"/>
              <a:t>Образец заголовка</a:t>
            </a:r>
            <a:endParaRPr lang="uk-UA"/>
          </a:p>
        </p:txBody>
      </p:sp>
      <p:sp>
        <p:nvSpPr>
          <p:cNvPr id="3" name="Текст 2"/>
          <p:cNvSpPr>
            <a:spLocks noGrp="1"/>
          </p:cNvSpPr>
          <p:nvPr>
            <p:ph type="body" idx="1"/>
          </p:nvPr>
        </p:nvSpPr>
        <p:spPr>
          <a:xfrm>
            <a:off x="831850" y="4589465"/>
            <a:ext cx="10515600" cy="1500187"/>
          </a:xfrm>
        </p:spPr>
        <p:txBody>
          <a:bodyPr/>
          <a:lstStyle>
            <a:lvl1pPr marL="0" indent="0">
              <a:buNone/>
              <a:defRPr sz="2400">
                <a:solidFill>
                  <a:schemeClr val="tx1">
                    <a:tint val="75000"/>
                  </a:schemeClr>
                </a:solidFill>
              </a:defRPr>
            </a:lvl1pPr>
            <a:lvl2pPr marL="457199" indent="0">
              <a:buNone/>
              <a:defRPr sz="2000">
                <a:solidFill>
                  <a:schemeClr val="tx1">
                    <a:tint val="75000"/>
                  </a:schemeClr>
                </a:solidFill>
              </a:defRPr>
            </a:lvl2pPr>
            <a:lvl3pPr marL="914396" indent="0">
              <a:buNone/>
              <a:defRPr sz="1800">
                <a:solidFill>
                  <a:schemeClr val="tx1">
                    <a:tint val="75000"/>
                  </a:schemeClr>
                </a:solidFill>
              </a:defRPr>
            </a:lvl3pPr>
            <a:lvl4pPr marL="1371595" indent="0">
              <a:buNone/>
              <a:defRPr sz="1600">
                <a:solidFill>
                  <a:schemeClr val="tx1">
                    <a:tint val="75000"/>
                  </a:schemeClr>
                </a:solidFill>
              </a:defRPr>
            </a:lvl4pPr>
            <a:lvl5pPr marL="1828792" indent="0">
              <a:buNone/>
              <a:defRPr sz="1600">
                <a:solidFill>
                  <a:schemeClr val="tx1">
                    <a:tint val="75000"/>
                  </a:schemeClr>
                </a:solidFill>
              </a:defRPr>
            </a:lvl5pPr>
            <a:lvl6pPr marL="2285991" indent="0">
              <a:buNone/>
              <a:defRPr sz="1600">
                <a:solidFill>
                  <a:schemeClr val="tx1">
                    <a:tint val="75000"/>
                  </a:schemeClr>
                </a:solidFill>
              </a:defRPr>
            </a:lvl6pPr>
            <a:lvl7pPr marL="2743189" indent="0">
              <a:buNone/>
              <a:defRPr sz="1600">
                <a:solidFill>
                  <a:schemeClr val="tx1">
                    <a:tint val="75000"/>
                  </a:schemeClr>
                </a:solidFill>
              </a:defRPr>
            </a:lvl7pPr>
            <a:lvl8pPr marL="3200387" indent="0">
              <a:buNone/>
              <a:defRPr sz="1600">
                <a:solidFill>
                  <a:schemeClr val="tx1">
                    <a:tint val="75000"/>
                  </a:schemeClr>
                </a:solidFill>
              </a:defRPr>
            </a:lvl8pPr>
            <a:lvl9pPr marL="3657586"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A3FA193-D625-4396-B560-4A325357E2D0}" type="datetime1">
              <a:rPr lang="uk-UA" smtClean="0"/>
              <a:t>28.10.2022</a:t>
            </a:fld>
            <a:endParaRPr lang="uk-UA" dirty="0"/>
          </a:p>
        </p:txBody>
      </p:sp>
      <p:sp>
        <p:nvSpPr>
          <p:cNvPr id="5" name="Нижний колонтитул 4"/>
          <p:cNvSpPr>
            <a:spLocks noGrp="1"/>
          </p:cNvSpPr>
          <p:nvPr>
            <p:ph type="ftr" sz="quarter" idx="11"/>
          </p:nvPr>
        </p:nvSpPr>
        <p:spPr/>
        <p:txBody>
          <a:bodyPr/>
          <a:lstStyle/>
          <a:p>
            <a:endParaRPr lang="uk-UA" dirty="0"/>
          </a:p>
        </p:txBody>
      </p:sp>
      <p:sp>
        <p:nvSpPr>
          <p:cNvPr id="6" name="Номер слайда 5"/>
          <p:cNvSpPr>
            <a:spLocks noGrp="1"/>
          </p:cNvSpPr>
          <p:nvPr>
            <p:ph type="sldNum" sz="quarter" idx="12"/>
          </p:nvPr>
        </p:nvSpPr>
        <p:spPr/>
        <p:txBody>
          <a:body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366934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p:cNvSpPr>
            <a:spLocks noGrp="1"/>
          </p:cNvSpPr>
          <p:nvPr>
            <p:ph type="dt" sz="half" idx="10"/>
          </p:nvPr>
        </p:nvSpPr>
        <p:spPr/>
        <p:txBody>
          <a:bodyPr/>
          <a:lstStyle/>
          <a:p>
            <a:fld id="{03FF6E8F-594C-471F-9AB2-0AB0E9E0B347}" type="datetime1">
              <a:rPr lang="uk-UA" smtClean="0"/>
              <a:t>28.10.2022</a:t>
            </a:fld>
            <a:endParaRPr lang="uk-UA" dirty="0"/>
          </a:p>
        </p:txBody>
      </p:sp>
      <p:sp>
        <p:nvSpPr>
          <p:cNvPr id="6" name="Нижний колонтитул 5"/>
          <p:cNvSpPr>
            <a:spLocks noGrp="1"/>
          </p:cNvSpPr>
          <p:nvPr>
            <p:ph type="ftr" sz="quarter" idx="11"/>
          </p:nvPr>
        </p:nvSpPr>
        <p:spPr/>
        <p:txBody>
          <a:bodyPr/>
          <a:lstStyle/>
          <a:p>
            <a:endParaRPr lang="uk-UA" dirty="0"/>
          </a:p>
        </p:txBody>
      </p:sp>
      <p:sp>
        <p:nvSpPr>
          <p:cNvPr id="7" name="Номер слайда 6"/>
          <p:cNvSpPr>
            <a:spLocks noGrp="1"/>
          </p:cNvSpPr>
          <p:nvPr>
            <p:ph type="sldNum" sz="quarter" idx="12"/>
          </p:nvPr>
        </p:nvSpPr>
        <p:spPr/>
        <p:txBody>
          <a:body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1360279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7"/>
            <a:ext cx="10515600" cy="1325563"/>
          </a:xfrm>
        </p:spPr>
        <p:txBody>
          <a:bodyPr/>
          <a:lstStyle/>
          <a:p>
            <a:r>
              <a:rPr lang="ru-RU"/>
              <a:t>Образец заголовка</a:t>
            </a:r>
            <a:endParaRPr lang="uk-UA"/>
          </a:p>
        </p:txBody>
      </p:sp>
      <p:sp>
        <p:nvSpPr>
          <p:cNvPr id="3" name="Текст 2"/>
          <p:cNvSpPr>
            <a:spLocks noGrp="1"/>
          </p:cNvSpPr>
          <p:nvPr>
            <p:ph type="body" idx="1"/>
          </p:nvPr>
        </p:nvSpPr>
        <p:spPr>
          <a:xfrm>
            <a:off x="839789" y="1681163"/>
            <a:ext cx="5157787" cy="823912"/>
          </a:xfrm>
        </p:spPr>
        <p:txBody>
          <a:bodyPr anchor="b"/>
          <a:lstStyle>
            <a:lvl1pPr marL="0" indent="0">
              <a:buNone/>
              <a:defRPr sz="2400" b="1"/>
            </a:lvl1pPr>
            <a:lvl2pPr marL="457199" indent="0">
              <a:buNone/>
              <a:defRPr sz="2000" b="1"/>
            </a:lvl2pPr>
            <a:lvl3pPr marL="914396" indent="0">
              <a:buNone/>
              <a:defRPr sz="1800" b="1"/>
            </a:lvl3pPr>
            <a:lvl4pPr marL="1371595" indent="0">
              <a:buNone/>
              <a:defRPr sz="1600" b="1"/>
            </a:lvl4pPr>
            <a:lvl5pPr marL="1828792" indent="0">
              <a:buNone/>
              <a:defRPr sz="1600" b="1"/>
            </a:lvl5pPr>
            <a:lvl6pPr marL="2285991" indent="0">
              <a:buNone/>
              <a:defRPr sz="1600" b="1"/>
            </a:lvl6pPr>
            <a:lvl7pPr marL="2743189" indent="0">
              <a:buNone/>
              <a:defRPr sz="1600" b="1"/>
            </a:lvl7pPr>
            <a:lvl8pPr marL="3200387" indent="0">
              <a:buNone/>
              <a:defRPr sz="1600" b="1"/>
            </a:lvl8pPr>
            <a:lvl9pPr marL="3657586" indent="0">
              <a:buNone/>
              <a:defRPr sz="1600" b="1"/>
            </a:lvl9pPr>
          </a:lstStyle>
          <a:p>
            <a:pPr lvl="0"/>
            <a:r>
              <a:rPr lang="ru-RU"/>
              <a:t>Образец текста</a:t>
            </a:r>
          </a:p>
        </p:txBody>
      </p:sp>
      <p:sp>
        <p:nvSpPr>
          <p:cNvPr id="4" name="Объект 3"/>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199" indent="0">
              <a:buNone/>
              <a:defRPr sz="2000" b="1"/>
            </a:lvl2pPr>
            <a:lvl3pPr marL="914396" indent="0">
              <a:buNone/>
              <a:defRPr sz="1800" b="1"/>
            </a:lvl3pPr>
            <a:lvl4pPr marL="1371595" indent="0">
              <a:buNone/>
              <a:defRPr sz="1600" b="1"/>
            </a:lvl4pPr>
            <a:lvl5pPr marL="1828792" indent="0">
              <a:buNone/>
              <a:defRPr sz="1600" b="1"/>
            </a:lvl5pPr>
            <a:lvl6pPr marL="2285991" indent="0">
              <a:buNone/>
              <a:defRPr sz="1600" b="1"/>
            </a:lvl6pPr>
            <a:lvl7pPr marL="2743189" indent="0">
              <a:buNone/>
              <a:defRPr sz="1600" b="1"/>
            </a:lvl7pPr>
            <a:lvl8pPr marL="3200387" indent="0">
              <a:buNone/>
              <a:defRPr sz="1600" b="1"/>
            </a:lvl8pPr>
            <a:lvl9pPr marL="3657586"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p:cNvSpPr>
            <a:spLocks noGrp="1"/>
          </p:cNvSpPr>
          <p:nvPr>
            <p:ph type="dt" sz="half" idx="10"/>
          </p:nvPr>
        </p:nvSpPr>
        <p:spPr/>
        <p:txBody>
          <a:bodyPr/>
          <a:lstStyle/>
          <a:p>
            <a:fld id="{60D991D3-6B88-4261-831D-06CBD3B3ADB6}" type="datetime1">
              <a:rPr lang="uk-UA" smtClean="0"/>
              <a:t>28.10.2022</a:t>
            </a:fld>
            <a:endParaRPr lang="uk-UA" dirty="0"/>
          </a:p>
        </p:txBody>
      </p:sp>
      <p:sp>
        <p:nvSpPr>
          <p:cNvPr id="8" name="Нижний колонтитул 7"/>
          <p:cNvSpPr>
            <a:spLocks noGrp="1"/>
          </p:cNvSpPr>
          <p:nvPr>
            <p:ph type="ftr" sz="quarter" idx="11"/>
          </p:nvPr>
        </p:nvSpPr>
        <p:spPr/>
        <p:txBody>
          <a:bodyPr/>
          <a:lstStyle/>
          <a:p>
            <a:endParaRPr lang="uk-UA" dirty="0"/>
          </a:p>
        </p:txBody>
      </p:sp>
      <p:sp>
        <p:nvSpPr>
          <p:cNvPr id="9" name="Номер слайда 8"/>
          <p:cNvSpPr>
            <a:spLocks noGrp="1"/>
          </p:cNvSpPr>
          <p:nvPr>
            <p:ph type="sldNum" sz="quarter" idx="12"/>
          </p:nvPr>
        </p:nvSpPr>
        <p:spPr/>
        <p:txBody>
          <a:body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2008153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Дата 2"/>
          <p:cNvSpPr>
            <a:spLocks noGrp="1"/>
          </p:cNvSpPr>
          <p:nvPr>
            <p:ph type="dt" sz="half" idx="10"/>
          </p:nvPr>
        </p:nvSpPr>
        <p:spPr/>
        <p:txBody>
          <a:bodyPr/>
          <a:lstStyle/>
          <a:p>
            <a:fld id="{CF6107B1-AF6D-4B65-A369-6946E5AC9DB6}" type="datetime1">
              <a:rPr lang="uk-UA" smtClean="0"/>
              <a:t>28.10.2022</a:t>
            </a:fld>
            <a:endParaRPr lang="uk-UA" dirty="0"/>
          </a:p>
        </p:txBody>
      </p:sp>
      <p:sp>
        <p:nvSpPr>
          <p:cNvPr id="4" name="Нижний колонтитул 3"/>
          <p:cNvSpPr>
            <a:spLocks noGrp="1"/>
          </p:cNvSpPr>
          <p:nvPr>
            <p:ph type="ftr" sz="quarter" idx="11"/>
          </p:nvPr>
        </p:nvSpPr>
        <p:spPr/>
        <p:txBody>
          <a:bodyPr/>
          <a:lstStyle/>
          <a:p>
            <a:endParaRPr lang="uk-UA" dirty="0"/>
          </a:p>
        </p:txBody>
      </p:sp>
      <p:sp>
        <p:nvSpPr>
          <p:cNvPr id="5" name="Номер слайда 4"/>
          <p:cNvSpPr>
            <a:spLocks noGrp="1"/>
          </p:cNvSpPr>
          <p:nvPr>
            <p:ph type="sldNum" sz="quarter" idx="12"/>
          </p:nvPr>
        </p:nvSpPr>
        <p:spPr/>
        <p:txBody>
          <a:body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2526503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D592A27-EDCF-4FA6-814A-7C5C52173D51}" type="datetime1">
              <a:rPr lang="uk-UA" smtClean="0"/>
              <a:t>28.10.2022</a:t>
            </a:fld>
            <a:endParaRPr lang="uk-UA" dirty="0"/>
          </a:p>
        </p:txBody>
      </p:sp>
      <p:sp>
        <p:nvSpPr>
          <p:cNvPr id="3" name="Нижний колонтитул 2"/>
          <p:cNvSpPr>
            <a:spLocks noGrp="1"/>
          </p:cNvSpPr>
          <p:nvPr>
            <p:ph type="ftr" sz="quarter" idx="11"/>
          </p:nvPr>
        </p:nvSpPr>
        <p:spPr/>
        <p:txBody>
          <a:bodyPr/>
          <a:lstStyle/>
          <a:p>
            <a:endParaRPr lang="uk-UA" dirty="0"/>
          </a:p>
        </p:txBody>
      </p:sp>
      <p:sp>
        <p:nvSpPr>
          <p:cNvPr id="4" name="Номер слайда 3"/>
          <p:cNvSpPr>
            <a:spLocks noGrp="1"/>
          </p:cNvSpPr>
          <p:nvPr>
            <p:ph type="sldNum" sz="quarter" idx="12"/>
          </p:nvPr>
        </p:nvSpPr>
        <p:spPr/>
        <p:txBody>
          <a:body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947653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9" y="457200"/>
            <a:ext cx="3932237" cy="1600200"/>
          </a:xfrm>
        </p:spPr>
        <p:txBody>
          <a:bodyPr anchor="b"/>
          <a:lstStyle>
            <a:lvl1pPr>
              <a:defRPr sz="3200"/>
            </a:lvl1pPr>
          </a:lstStyle>
          <a:p>
            <a:r>
              <a:rPr lang="ru-RU"/>
              <a:t>Образец заголовка</a:t>
            </a:r>
            <a:endParaRPr lang="uk-UA"/>
          </a:p>
        </p:txBody>
      </p:sp>
      <p:sp>
        <p:nvSpPr>
          <p:cNvPr id="3" name="Объект 2"/>
          <p:cNvSpPr>
            <a:spLocks noGrp="1"/>
          </p:cNvSpPr>
          <p:nvPr>
            <p:ph idx="1"/>
          </p:nvPr>
        </p:nvSpPr>
        <p:spPr>
          <a:xfrm>
            <a:off x="5183189"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p:cNvSpPr>
            <a:spLocks noGrp="1"/>
          </p:cNvSpPr>
          <p:nvPr>
            <p:ph type="body" sz="half" idx="2"/>
          </p:nvPr>
        </p:nvSpPr>
        <p:spPr>
          <a:xfrm>
            <a:off x="839789" y="2057400"/>
            <a:ext cx="3932237" cy="3811588"/>
          </a:xfrm>
        </p:spPr>
        <p:txBody>
          <a:bodyPr/>
          <a:lstStyle>
            <a:lvl1pPr marL="0" indent="0">
              <a:buNone/>
              <a:defRPr sz="1600"/>
            </a:lvl1pPr>
            <a:lvl2pPr marL="457199" indent="0">
              <a:buNone/>
              <a:defRPr sz="1400"/>
            </a:lvl2pPr>
            <a:lvl3pPr marL="914396" indent="0">
              <a:buNone/>
              <a:defRPr sz="1200"/>
            </a:lvl3pPr>
            <a:lvl4pPr marL="1371595" indent="0">
              <a:buNone/>
              <a:defRPr sz="1000"/>
            </a:lvl4pPr>
            <a:lvl5pPr marL="1828792" indent="0">
              <a:buNone/>
              <a:defRPr sz="1000"/>
            </a:lvl5pPr>
            <a:lvl6pPr marL="2285991" indent="0">
              <a:buNone/>
              <a:defRPr sz="1000"/>
            </a:lvl6pPr>
            <a:lvl7pPr marL="2743189" indent="0">
              <a:buNone/>
              <a:defRPr sz="1000"/>
            </a:lvl7pPr>
            <a:lvl8pPr marL="3200387" indent="0">
              <a:buNone/>
              <a:defRPr sz="1000"/>
            </a:lvl8pPr>
            <a:lvl9pPr marL="3657586"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6745156B-15A4-4A72-A391-D5918CFB58BE}" type="datetime1">
              <a:rPr lang="uk-UA" smtClean="0"/>
              <a:t>28.10.2022</a:t>
            </a:fld>
            <a:endParaRPr lang="uk-UA" dirty="0"/>
          </a:p>
        </p:txBody>
      </p:sp>
      <p:sp>
        <p:nvSpPr>
          <p:cNvPr id="6" name="Нижний колонтитул 5"/>
          <p:cNvSpPr>
            <a:spLocks noGrp="1"/>
          </p:cNvSpPr>
          <p:nvPr>
            <p:ph type="ftr" sz="quarter" idx="11"/>
          </p:nvPr>
        </p:nvSpPr>
        <p:spPr/>
        <p:txBody>
          <a:bodyPr/>
          <a:lstStyle/>
          <a:p>
            <a:endParaRPr lang="uk-UA" dirty="0"/>
          </a:p>
        </p:txBody>
      </p:sp>
      <p:sp>
        <p:nvSpPr>
          <p:cNvPr id="7" name="Номер слайда 6"/>
          <p:cNvSpPr>
            <a:spLocks noGrp="1"/>
          </p:cNvSpPr>
          <p:nvPr>
            <p:ph type="sldNum" sz="quarter" idx="12"/>
          </p:nvPr>
        </p:nvSpPr>
        <p:spPr/>
        <p:txBody>
          <a:body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101475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9" y="457200"/>
            <a:ext cx="3932237" cy="1600200"/>
          </a:xfrm>
        </p:spPr>
        <p:txBody>
          <a:bodyPr anchor="b"/>
          <a:lstStyle>
            <a:lvl1pPr>
              <a:defRPr sz="3200"/>
            </a:lvl1pPr>
          </a:lstStyle>
          <a:p>
            <a:r>
              <a:rPr lang="ru-RU"/>
              <a:t>Образец заголовка</a:t>
            </a:r>
            <a:endParaRPr lang="uk-UA"/>
          </a:p>
        </p:txBody>
      </p:sp>
      <p:sp>
        <p:nvSpPr>
          <p:cNvPr id="3" name="Рисунок 2"/>
          <p:cNvSpPr>
            <a:spLocks noGrp="1"/>
          </p:cNvSpPr>
          <p:nvPr>
            <p:ph type="pic" idx="1"/>
          </p:nvPr>
        </p:nvSpPr>
        <p:spPr>
          <a:xfrm>
            <a:off x="5183189" y="987427"/>
            <a:ext cx="6172200" cy="4873625"/>
          </a:xfrm>
        </p:spPr>
        <p:txBody>
          <a:bodyPr/>
          <a:lstStyle>
            <a:lvl1pPr marL="0" indent="0">
              <a:buNone/>
              <a:defRPr sz="3200"/>
            </a:lvl1pPr>
            <a:lvl2pPr marL="457199" indent="0">
              <a:buNone/>
              <a:defRPr sz="2800"/>
            </a:lvl2pPr>
            <a:lvl3pPr marL="914396" indent="0">
              <a:buNone/>
              <a:defRPr sz="2400"/>
            </a:lvl3pPr>
            <a:lvl4pPr marL="1371595" indent="0">
              <a:buNone/>
              <a:defRPr sz="2000"/>
            </a:lvl4pPr>
            <a:lvl5pPr marL="1828792" indent="0">
              <a:buNone/>
              <a:defRPr sz="2000"/>
            </a:lvl5pPr>
            <a:lvl6pPr marL="2285991" indent="0">
              <a:buNone/>
              <a:defRPr sz="2000"/>
            </a:lvl6pPr>
            <a:lvl7pPr marL="2743189" indent="0">
              <a:buNone/>
              <a:defRPr sz="2000"/>
            </a:lvl7pPr>
            <a:lvl8pPr marL="3200387" indent="0">
              <a:buNone/>
              <a:defRPr sz="2000"/>
            </a:lvl8pPr>
            <a:lvl9pPr marL="3657586" indent="0">
              <a:buNone/>
              <a:defRPr sz="2000"/>
            </a:lvl9pPr>
          </a:lstStyle>
          <a:p>
            <a:endParaRPr lang="uk-UA" dirty="0"/>
          </a:p>
        </p:txBody>
      </p:sp>
      <p:sp>
        <p:nvSpPr>
          <p:cNvPr id="4" name="Текст 3"/>
          <p:cNvSpPr>
            <a:spLocks noGrp="1"/>
          </p:cNvSpPr>
          <p:nvPr>
            <p:ph type="body" sz="half" idx="2"/>
          </p:nvPr>
        </p:nvSpPr>
        <p:spPr>
          <a:xfrm>
            <a:off x="839789" y="2057400"/>
            <a:ext cx="3932237" cy="3811588"/>
          </a:xfrm>
        </p:spPr>
        <p:txBody>
          <a:bodyPr/>
          <a:lstStyle>
            <a:lvl1pPr marL="0" indent="0">
              <a:buNone/>
              <a:defRPr sz="1600"/>
            </a:lvl1pPr>
            <a:lvl2pPr marL="457199" indent="0">
              <a:buNone/>
              <a:defRPr sz="1400"/>
            </a:lvl2pPr>
            <a:lvl3pPr marL="914396" indent="0">
              <a:buNone/>
              <a:defRPr sz="1200"/>
            </a:lvl3pPr>
            <a:lvl4pPr marL="1371595" indent="0">
              <a:buNone/>
              <a:defRPr sz="1000"/>
            </a:lvl4pPr>
            <a:lvl5pPr marL="1828792" indent="0">
              <a:buNone/>
              <a:defRPr sz="1000"/>
            </a:lvl5pPr>
            <a:lvl6pPr marL="2285991" indent="0">
              <a:buNone/>
              <a:defRPr sz="1000"/>
            </a:lvl6pPr>
            <a:lvl7pPr marL="2743189" indent="0">
              <a:buNone/>
              <a:defRPr sz="1000"/>
            </a:lvl7pPr>
            <a:lvl8pPr marL="3200387" indent="0">
              <a:buNone/>
              <a:defRPr sz="1000"/>
            </a:lvl8pPr>
            <a:lvl9pPr marL="3657586"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60BD1636-9E17-4FAE-BA77-415CE8E62716}" type="datetime1">
              <a:rPr lang="uk-UA" smtClean="0"/>
              <a:t>28.10.2022</a:t>
            </a:fld>
            <a:endParaRPr lang="uk-UA" dirty="0"/>
          </a:p>
        </p:txBody>
      </p:sp>
      <p:sp>
        <p:nvSpPr>
          <p:cNvPr id="6" name="Нижний колонтитул 5"/>
          <p:cNvSpPr>
            <a:spLocks noGrp="1"/>
          </p:cNvSpPr>
          <p:nvPr>
            <p:ph type="ftr" sz="quarter" idx="11"/>
          </p:nvPr>
        </p:nvSpPr>
        <p:spPr/>
        <p:txBody>
          <a:bodyPr/>
          <a:lstStyle/>
          <a:p>
            <a:endParaRPr lang="uk-UA" dirty="0"/>
          </a:p>
        </p:txBody>
      </p:sp>
      <p:sp>
        <p:nvSpPr>
          <p:cNvPr id="7" name="Номер слайда 6"/>
          <p:cNvSpPr>
            <a:spLocks noGrp="1"/>
          </p:cNvSpPr>
          <p:nvPr>
            <p:ph type="sldNum" sz="quarter" idx="12"/>
          </p:nvPr>
        </p:nvSpPr>
        <p:spPr/>
        <p:txBody>
          <a:body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1345833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schemeClr>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9F41B-25FB-4B50-BB9D-1984F7AE3594}" type="datetime1">
              <a:rPr lang="uk-UA" smtClean="0"/>
              <a:t>28.10.2022</a:t>
            </a:fld>
            <a:endParaRPr lang="uk-UA" dirty="0"/>
          </a:p>
        </p:txBody>
      </p:sp>
      <p:sp>
        <p:nvSpPr>
          <p:cNvPr id="5" name="Нижний колонтитул 4"/>
          <p:cNvSpPr>
            <a:spLocks noGrp="1"/>
          </p:cNvSpPr>
          <p:nvPr>
            <p:ph type="ftr" sz="quarter" idx="3"/>
          </p:nvPr>
        </p:nvSpPr>
        <p:spPr>
          <a:xfrm>
            <a:off x="4038601"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dirty="0"/>
          </a:p>
        </p:txBody>
      </p:sp>
      <p:sp>
        <p:nvSpPr>
          <p:cNvPr id="6" name="Номер слайда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7C331-3ECB-4D82-92CA-E499E28A2873}" type="slidenum">
              <a:rPr lang="uk-UA" smtClean="0"/>
              <a:pPr/>
              <a:t>‹#›</a:t>
            </a:fld>
            <a:endParaRPr lang="uk-UA" dirty="0"/>
          </a:p>
        </p:txBody>
      </p:sp>
    </p:spTree>
    <p:extLst>
      <p:ext uri="{BB962C8B-B14F-4D97-AF65-F5344CB8AC3E}">
        <p14:creationId xmlns:p14="http://schemas.microsoft.com/office/powerpoint/2010/main" val="3424007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396"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9" indent="-228599" algn="l" defTabSz="91439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97" indent="-228599" algn="l" defTabSz="91439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95" indent="-228599" algn="l" defTabSz="91439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94" indent="-228599" algn="l" defTabSz="91439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92" indent="-228599" algn="l" defTabSz="91439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90" indent="-228599" algn="l" defTabSz="91439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88" indent="-228599" algn="l" defTabSz="91439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86" indent="-228599" algn="l" defTabSz="91439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85" indent="-228599" algn="l" defTabSz="91439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396" rtl="0" eaLnBrk="1" latinLnBrk="0" hangingPunct="1">
        <a:defRPr sz="1800" kern="1200">
          <a:solidFill>
            <a:schemeClr val="tx1"/>
          </a:solidFill>
          <a:latin typeface="+mn-lt"/>
          <a:ea typeface="+mn-ea"/>
          <a:cs typeface="+mn-cs"/>
        </a:defRPr>
      </a:lvl1pPr>
      <a:lvl2pPr marL="457199" algn="l" defTabSz="914396" rtl="0" eaLnBrk="1" latinLnBrk="0" hangingPunct="1">
        <a:defRPr sz="1800" kern="1200">
          <a:solidFill>
            <a:schemeClr val="tx1"/>
          </a:solidFill>
          <a:latin typeface="+mn-lt"/>
          <a:ea typeface="+mn-ea"/>
          <a:cs typeface="+mn-cs"/>
        </a:defRPr>
      </a:lvl2pPr>
      <a:lvl3pPr marL="914396" algn="l" defTabSz="914396" rtl="0" eaLnBrk="1" latinLnBrk="0" hangingPunct="1">
        <a:defRPr sz="1800" kern="1200">
          <a:solidFill>
            <a:schemeClr val="tx1"/>
          </a:solidFill>
          <a:latin typeface="+mn-lt"/>
          <a:ea typeface="+mn-ea"/>
          <a:cs typeface="+mn-cs"/>
        </a:defRPr>
      </a:lvl3pPr>
      <a:lvl4pPr marL="1371595" algn="l" defTabSz="914396" rtl="0" eaLnBrk="1" latinLnBrk="0" hangingPunct="1">
        <a:defRPr sz="1800" kern="1200">
          <a:solidFill>
            <a:schemeClr val="tx1"/>
          </a:solidFill>
          <a:latin typeface="+mn-lt"/>
          <a:ea typeface="+mn-ea"/>
          <a:cs typeface="+mn-cs"/>
        </a:defRPr>
      </a:lvl4pPr>
      <a:lvl5pPr marL="1828792" algn="l" defTabSz="914396" rtl="0" eaLnBrk="1" latinLnBrk="0" hangingPunct="1">
        <a:defRPr sz="1800" kern="1200">
          <a:solidFill>
            <a:schemeClr val="tx1"/>
          </a:solidFill>
          <a:latin typeface="+mn-lt"/>
          <a:ea typeface="+mn-ea"/>
          <a:cs typeface="+mn-cs"/>
        </a:defRPr>
      </a:lvl5pPr>
      <a:lvl6pPr marL="2285991" algn="l" defTabSz="914396" rtl="0" eaLnBrk="1" latinLnBrk="0" hangingPunct="1">
        <a:defRPr sz="1800" kern="1200">
          <a:solidFill>
            <a:schemeClr val="tx1"/>
          </a:solidFill>
          <a:latin typeface="+mn-lt"/>
          <a:ea typeface="+mn-ea"/>
          <a:cs typeface="+mn-cs"/>
        </a:defRPr>
      </a:lvl6pPr>
      <a:lvl7pPr marL="2743189" algn="l" defTabSz="914396" rtl="0" eaLnBrk="1" latinLnBrk="0" hangingPunct="1">
        <a:defRPr sz="1800" kern="1200">
          <a:solidFill>
            <a:schemeClr val="tx1"/>
          </a:solidFill>
          <a:latin typeface="+mn-lt"/>
          <a:ea typeface="+mn-ea"/>
          <a:cs typeface="+mn-cs"/>
        </a:defRPr>
      </a:lvl7pPr>
      <a:lvl8pPr marL="3200387" algn="l" defTabSz="914396" rtl="0" eaLnBrk="1" latinLnBrk="0" hangingPunct="1">
        <a:defRPr sz="1800" kern="1200">
          <a:solidFill>
            <a:schemeClr val="tx1"/>
          </a:solidFill>
          <a:latin typeface="+mn-lt"/>
          <a:ea typeface="+mn-ea"/>
          <a:cs typeface="+mn-cs"/>
        </a:defRPr>
      </a:lvl8pPr>
      <a:lvl9pPr marL="3657586" algn="l" defTabSz="91439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dasu.gov.ua/ua/news/4327"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dasu.gov.ua/ua/news/4444"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hyperlink" Target="http://zakon2.rada.gov.ua/laws/show/2493-14"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hyperlink" Target="http://zakon1.rada.gov.ua/laws/show/268-2006-%D0%BF" TargetMode="Externa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hyperlink" Target="https://zakon.rada.gov.ua/laws/show/z0779-22#n65"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hyperlink" Target="https://ebudget.expertus.com.ua/"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shop.expertus.com.ua/catalog/bukhgalteriya/golovbukh-byudzhet/" TargetMode="External"/></Relationships>
</file>

<file path=ppt/slides/_rels/slide43.xml.rels><?xml version="1.0" encoding="UTF-8" standalone="yes"?>
<Relationships xmlns="http://schemas.openxmlformats.org/package/2006/relationships"><Relationship Id="rId8" Type="http://schemas.openxmlformats.org/officeDocument/2006/relationships/hyperlink" Target="https://ebudget.expertus.com.ua/829763" TargetMode="External"/><Relationship Id="rId13" Type="http://schemas.openxmlformats.org/officeDocument/2006/relationships/hyperlink" Target="https://ebudget.expertus.com.ua/866153" TargetMode="External"/><Relationship Id="rId18" Type="http://schemas.openxmlformats.org/officeDocument/2006/relationships/hyperlink" Target="https://ebudget.expertus.com.ua/972633" TargetMode="External"/><Relationship Id="rId3" Type="http://schemas.openxmlformats.org/officeDocument/2006/relationships/image" Target="../media/image2.png"/><Relationship Id="rId7" Type="http://schemas.openxmlformats.org/officeDocument/2006/relationships/hyperlink" Target="https://ebudget.expertus.com.ua/885066" TargetMode="External"/><Relationship Id="rId12" Type="http://schemas.openxmlformats.org/officeDocument/2006/relationships/hyperlink" Target="https://ebudget.expertus.com.ua/734132" TargetMode="External"/><Relationship Id="rId17" Type="http://schemas.openxmlformats.org/officeDocument/2006/relationships/hyperlink" Target="https://ebudget.expertus.com.ua/978467" TargetMode="External"/><Relationship Id="rId2" Type="http://schemas.openxmlformats.org/officeDocument/2006/relationships/image" Target="../media/image3.png"/><Relationship Id="rId16" Type="http://schemas.openxmlformats.org/officeDocument/2006/relationships/hyperlink" Target="https://ebudget.expertus.com.ua/685452" TargetMode="External"/><Relationship Id="rId1" Type="http://schemas.openxmlformats.org/officeDocument/2006/relationships/slideLayout" Target="../slideLayouts/slideLayout1.xml"/><Relationship Id="rId6" Type="http://schemas.openxmlformats.org/officeDocument/2006/relationships/hyperlink" Target="https://ebudget.expertus.com.ua/907789" TargetMode="External"/><Relationship Id="rId11" Type="http://schemas.openxmlformats.org/officeDocument/2006/relationships/hyperlink" Target="https://ebudget.expertus.com.ua/914195" TargetMode="External"/><Relationship Id="rId5" Type="http://schemas.openxmlformats.org/officeDocument/2006/relationships/hyperlink" Target="https://ebudget.expertus.com.ua/956301" TargetMode="External"/><Relationship Id="rId15" Type="http://schemas.openxmlformats.org/officeDocument/2006/relationships/hyperlink" Target="https://ebudget.expertus.com.ua/944793" TargetMode="External"/><Relationship Id="rId10" Type="http://schemas.openxmlformats.org/officeDocument/2006/relationships/hyperlink" Target="https://ebudget.expertus.com.ua/935982" TargetMode="External"/><Relationship Id="rId4" Type="http://schemas.openxmlformats.org/officeDocument/2006/relationships/hyperlink" Target="https://ebudget.expertus.com.ua/855308" TargetMode="External"/><Relationship Id="rId9" Type="http://schemas.openxmlformats.org/officeDocument/2006/relationships/hyperlink" Target="https://ebudget.expertus.com.ua/923752" TargetMode="External"/><Relationship Id="rId14" Type="http://schemas.openxmlformats.org/officeDocument/2006/relationships/hyperlink" Target="https://ebudget.expertus.com.ua/778228" TargetMode="Externa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260336" y="6396335"/>
            <a:ext cx="4414478" cy="461665"/>
          </a:xfrm>
          <a:prstGeom prst="rect">
            <a:avLst/>
          </a:prstGeom>
          <a:noFill/>
        </p:spPr>
        <p:txBody>
          <a:bodyPr wrap="square" rtlCol="0">
            <a:spAutoFit/>
          </a:bodyPr>
          <a:lstStyle/>
          <a:p>
            <a:pPr algn="ctr"/>
            <a:r>
              <a:rPr lang="uk-UA" sz="2400" b="1" dirty="0">
                <a:solidFill>
                  <a:srgbClr val="0A7378"/>
                </a:solidFill>
                <a:latin typeface="Arial" panose="020B0604020202020204" pitchFamily="34" charset="0"/>
                <a:cs typeface="Arial" panose="020B0604020202020204" pitchFamily="34" charset="0"/>
              </a:rPr>
              <a:t>Київ, жовтень 2022</a:t>
            </a:r>
          </a:p>
        </p:txBody>
      </p:sp>
      <p:sp>
        <p:nvSpPr>
          <p:cNvPr id="9" name="TextBox 8"/>
          <p:cNvSpPr txBox="1"/>
          <p:nvPr/>
        </p:nvSpPr>
        <p:spPr>
          <a:xfrm>
            <a:off x="218114" y="2404872"/>
            <a:ext cx="12567157" cy="4308872"/>
          </a:xfrm>
          <a:prstGeom prst="rect">
            <a:avLst/>
          </a:prstGeom>
          <a:noFill/>
        </p:spPr>
        <p:txBody>
          <a:bodyPr wrap="square" rtlCol="0">
            <a:spAutoFit/>
          </a:bodyPr>
          <a:lstStyle/>
          <a:p>
            <a:endParaRPr lang="uk-UA" sz="3600" b="1" i="1" dirty="0">
              <a:solidFill>
                <a:srgbClr val="008080"/>
              </a:solidFill>
              <a:latin typeface="Arial" panose="020B0604020202020204" pitchFamily="34" charset="0"/>
              <a:cs typeface="Arial" panose="020B0604020202020204" pitchFamily="34" charset="0"/>
            </a:endParaRPr>
          </a:p>
          <a:p>
            <a:r>
              <a:rPr lang="ru-RU" sz="4000" b="1" i="1" dirty="0">
                <a:solidFill>
                  <a:srgbClr val="FF0000"/>
                </a:solidFill>
                <a:latin typeface="Arial" panose="020B0604020202020204" pitchFamily="34" charset="0"/>
                <a:cs typeface="Arial" panose="020B0604020202020204" pitchFamily="34" charset="0"/>
              </a:rPr>
              <a:t>Як </a:t>
            </a:r>
            <a:r>
              <a:rPr lang="ru-RU" sz="4000" b="1" i="1" dirty="0" err="1">
                <a:solidFill>
                  <a:srgbClr val="FF0000"/>
                </a:solidFill>
                <a:latin typeface="Arial" panose="020B0604020202020204" pitchFamily="34" charset="0"/>
                <a:cs typeface="Arial" panose="020B0604020202020204" pitchFamily="34" charset="0"/>
              </a:rPr>
              <a:t>упоратися</a:t>
            </a:r>
            <a:r>
              <a:rPr lang="ru-RU" sz="4000" b="1" i="1" dirty="0">
                <a:solidFill>
                  <a:srgbClr val="FF0000"/>
                </a:solidFill>
                <a:latin typeface="Arial" panose="020B0604020202020204" pitchFamily="34" charset="0"/>
                <a:cs typeface="Arial" panose="020B0604020202020204" pitchFamily="34" charset="0"/>
              </a:rPr>
              <a:t> з </a:t>
            </a:r>
            <a:r>
              <a:rPr lang="ru-RU" sz="4000" b="1" i="1" dirty="0" err="1">
                <a:solidFill>
                  <a:srgbClr val="FF0000"/>
                </a:solidFill>
                <a:latin typeface="Arial" panose="020B0604020202020204" pitchFamily="34" charset="0"/>
                <a:cs typeface="Arial" panose="020B0604020202020204" pitchFamily="34" charset="0"/>
              </a:rPr>
              <a:t>перевірками</a:t>
            </a:r>
            <a:r>
              <a:rPr lang="ru-RU" sz="4000" b="1" i="1" dirty="0">
                <a:solidFill>
                  <a:srgbClr val="FF0000"/>
                </a:solidFill>
                <a:latin typeface="Arial" panose="020B0604020202020204" pitchFamily="34" charset="0"/>
                <a:cs typeface="Arial" panose="020B0604020202020204" pitchFamily="34" charset="0"/>
              </a:rPr>
              <a:t> </a:t>
            </a:r>
            <a:r>
              <a:rPr lang="ru-RU" sz="4000" b="1" i="1" dirty="0" err="1">
                <a:solidFill>
                  <a:srgbClr val="FF0000"/>
                </a:solidFill>
                <a:latin typeface="Arial" panose="020B0604020202020204" pitchFamily="34" charset="0"/>
                <a:cs typeface="Arial" panose="020B0604020202020204" pitchFamily="34" charset="0"/>
              </a:rPr>
              <a:t>Держаудитслужби</a:t>
            </a:r>
            <a:r>
              <a:rPr lang="ru-RU" sz="4000" b="1" i="1" dirty="0">
                <a:solidFill>
                  <a:srgbClr val="FF0000"/>
                </a:solidFill>
                <a:latin typeface="Arial" panose="020B0604020202020204" pitchFamily="34" charset="0"/>
                <a:cs typeface="Arial" panose="020B0604020202020204" pitchFamily="34" charset="0"/>
              </a:rPr>
              <a:t>. </a:t>
            </a:r>
            <a:r>
              <a:rPr lang="ru-RU" sz="4000" b="1" i="1" dirty="0" err="1">
                <a:solidFill>
                  <a:srgbClr val="FF0000"/>
                </a:solidFill>
                <a:latin typeface="Arial" panose="020B0604020202020204" pitchFamily="34" charset="0"/>
                <a:cs typeface="Arial" panose="020B0604020202020204" pitchFamily="34" charset="0"/>
              </a:rPr>
              <a:t>Практичні</a:t>
            </a:r>
            <a:r>
              <a:rPr lang="ru-RU" sz="4000" b="1" i="1" dirty="0">
                <a:solidFill>
                  <a:srgbClr val="FF0000"/>
                </a:solidFill>
                <a:latin typeface="Arial" panose="020B0604020202020204" pitchFamily="34" charset="0"/>
                <a:cs typeface="Arial" panose="020B0604020202020204" pitchFamily="34" charset="0"/>
              </a:rPr>
              <a:t> </a:t>
            </a:r>
            <a:r>
              <a:rPr lang="ru-RU" sz="4000" b="1" i="1" dirty="0" err="1">
                <a:solidFill>
                  <a:srgbClr val="FF0000"/>
                </a:solidFill>
                <a:latin typeface="Arial" panose="020B0604020202020204" pitchFamily="34" charset="0"/>
                <a:cs typeface="Arial" panose="020B0604020202020204" pitchFamily="34" charset="0"/>
              </a:rPr>
              <a:t>поради</a:t>
            </a:r>
            <a:r>
              <a:rPr lang="ru-RU" sz="4000" b="1" i="1" dirty="0">
                <a:solidFill>
                  <a:srgbClr val="FF0000"/>
                </a:solidFill>
                <a:latin typeface="Arial" panose="020B0604020202020204" pitchFamily="34" charset="0"/>
                <a:cs typeface="Arial" panose="020B0604020202020204" pitchFamily="34" charset="0"/>
              </a:rPr>
              <a:t> </a:t>
            </a:r>
            <a:r>
              <a:rPr lang="ru-RU" sz="4000" b="1" i="1" dirty="0" err="1">
                <a:solidFill>
                  <a:srgbClr val="FF0000"/>
                </a:solidFill>
                <a:latin typeface="Arial" panose="020B0604020202020204" pitchFamily="34" charset="0"/>
                <a:cs typeface="Arial" panose="020B0604020202020204" pitchFamily="34" charset="0"/>
              </a:rPr>
              <a:t>від</a:t>
            </a:r>
            <a:r>
              <a:rPr lang="ru-RU" sz="4000" b="1" i="1" dirty="0">
                <a:solidFill>
                  <a:srgbClr val="FF0000"/>
                </a:solidFill>
                <a:latin typeface="Arial" panose="020B0604020202020204" pitchFamily="34" charset="0"/>
                <a:cs typeface="Arial" panose="020B0604020202020204" pitchFamily="34" charset="0"/>
              </a:rPr>
              <a:t> </a:t>
            </a:r>
            <a:r>
              <a:rPr lang="ru-RU" sz="4000" b="1" i="1" dirty="0" err="1">
                <a:solidFill>
                  <a:srgbClr val="FF0000"/>
                </a:solidFill>
                <a:latin typeface="Arial" panose="020B0604020202020204" pitchFamily="34" charset="0"/>
                <a:cs typeface="Arial" panose="020B0604020202020204" pitchFamily="34" charset="0"/>
              </a:rPr>
              <a:t>ексревізора</a:t>
            </a:r>
            <a:endParaRPr lang="ru-RU" sz="4000" b="1" i="1" dirty="0">
              <a:solidFill>
                <a:srgbClr val="FF0000"/>
              </a:solidFill>
              <a:latin typeface="Arial" panose="020B0604020202020204" pitchFamily="34" charset="0"/>
              <a:cs typeface="Arial" panose="020B0604020202020204" pitchFamily="34" charset="0"/>
            </a:endParaRPr>
          </a:p>
          <a:p>
            <a:endParaRPr lang="uk-UA" sz="1400" b="1" dirty="0">
              <a:solidFill>
                <a:srgbClr val="0A7378"/>
              </a:solidFill>
              <a:latin typeface="Arial" panose="020B0604020202020204" pitchFamily="34" charset="0"/>
              <a:cs typeface="Arial" panose="020B0604020202020204" pitchFamily="34" charset="0"/>
            </a:endParaRPr>
          </a:p>
          <a:p>
            <a:pPr indent="4929188">
              <a:tabLst>
                <a:tab pos="3409950" algn="l"/>
                <a:tab pos="5202238" algn="l"/>
              </a:tabLst>
            </a:pPr>
            <a:r>
              <a:rPr lang="ru-RU" sz="3200" b="1" i="1" dirty="0">
                <a:solidFill>
                  <a:srgbClr val="7030A0"/>
                </a:solidFill>
                <a:latin typeface="Arial" panose="020B0604020202020204" pitchFamily="34" charset="0"/>
                <a:cs typeface="Arial" panose="020B0604020202020204" pitchFamily="34" charset="0"/>
              </a:rPr>
              <a:t>Лектор: Людмила КРАВЧЕНКО,</a:t>
            </a:r>
          </a:p>
          <a:p>
            <a:pPr indent="4929188">
              <a:tabLst>
                <a:tab pos="3409950" algn="l"/>
                <a:tab pos="5202238" algn="l"/>
              </a:tabLst>
            </a:pPr>
            <a:r>
              <a:rPr lang="ru-RU" sz="2400" b="1" i="1" dirty="0" err="1">
                <a:solidFill>
                  <a:srgbClr val="7030A0"/>
                </a:solidFill>
                <a:latin typeface="Arial" panose="020B0604020202020204" pitchFamily="34" charset="0"/>
                <a:cs typeface="Arial" panose="020B0604020202020204" pitchFamily="34" charset="0"/>
              </a:rPr>
              <a:t>керівник</a:t>
            </a:r>
            <a:r>
              <a:rPr lang="ru-RU" sz="2400" b="1" i="1" dirty="0">
                <a:solidFill>
                  <a:srgbClr val="7030A0"/>
                </a:solidFill>
                <a:latin typeface="Arial" panose="020B0604020202020204" pitchFamily="34" charset="0"/>
                <a:cs typeface="Arial" panose="020B0604020202020204" pitchFamily="34" charset="0"/>
              </a:rPr>
              <a:t> </a:t>
            </a:r>
            <a:r>
              <a:rPr lang="ru-RU" sz="2400" b="1" i="1" dirty="0" err="1">
                <a:solidFill>
                  <a:srgbClr val="7030A0"/>
                </a:solidFill>
                <a:latin typeface="Arial" panose="020B0604020202020204" pitchFamily="34" charset="0"/>
                <a:cs typeface="Arial" panose="020B0604020202020204" pitchFamily="34" charset="0"/>
              </a:rPr>
              <a:t>групи</a:t>
            </a:r>
            <a:r>
              <a:rPr lang="ru-RU" sz="2400" b="1" i="1" dirty="0">
                <a:solidFill>
                  <a:srgbClr val="7030A0"/>
                </a:solidFill>
                <a:latin typeface="Arial" panose="020B0604020202020204" pitchFamily="34" charset="0"/>
                <a:cs typeface="Arial" panose="020B0604020202020204" pitchFamily="34" charset="0"/>
              </a:rPr>
              <a:t> </a:t>
            </a:r>
            <a:r>
              <a:rPr lang="ru-RU" sz="2400" b="1" i="1" dirty="0" err="1">
                <a:solidFill>
                  <a:srgbClr val="7030A0"/>
                </a:solidFill>
                <a:latin typeface="Arial" panose="020B0604020202020204" pitchFamily="34" charset="0"/>
                <a:cs typeface="Arial" panose="020B0604020202020204" pitchFamily="34" charset="0"/>
              </a:rPr>
              <a:t>експертів</a:t>
            </a:r>
            <a:r>
              <a:rPr lang="ru-RU" sz="2400" b="1" i="1" dirty="0">
                <a:solidFill>
                  <a:srgbClr val="7030A0"/>
                </a:solidFill>
                <a:latin typeface="Arial" panose="020B0604020202020204" pitchFamily="34" charset="0"/>
                <a:cs typeface="Arial" panose="020B0604020202020204" pitchFamily="34" charset="0"/>
              </a:rPr>
              <a:t> </a:t>
            </a:r>
            <a:r>
              <a:rPr lang="ru-RU" sz="2400" b="1" i="1" dirty="0" err="1">
                <a:solidFill>
                  <a:srgbClr val="7030A0"/>
                </a:solidFill>
                <a:latin typeface="Arial" panose="020B0604020202020204" pitchFamily="34" charset="0"/>
                <a:cs typeface="Arial" panose="020B0604020202020204" pitchFamily="34" charset="0"/>
              </a:rPr>
              <a:t>із</a:t>
            </a:r>
            <a:r>
              <a:rPr lang="ru-RU" sz="2400" b="1" i="1" dirty="0">
                <a:solidFill>
                  <a:srgbClr val="7030A0"/>
                </a:solidFill>
                <a:latin typeface="Arial" panose="020B0604020202020204" pitchFamily="34" charset="0"/>
                <a:cs typeface="Arial" panose="020B0604020202020204" pitchFamily="34" charset="0"/>
              </a:rPr>
              <a:t> бюджетного </a:t>
            </a:r>
            <a:r>
              <a:rPr lang="ru-RU" sz="2400" b="1" i="1" dirty="0" err="1">
                <a:solidFill>
                  <a:srgbClr val="7030A0"/>
                </a:solidFill>
                <a:latin typeface="Arial" panose="020B0604020202020204" pitchFamily="34" charset="0"/>
                <a:cs typeface="Arial" panose="020B0604020202020204" pitchFamily="34" charset="0"/>
              </a:rPr>
              <a:t>обліку</a:t>
            </a:r>
            <a:r>
              <a:rPr lang="ru-RU" sz="2400" b="1" i="1" dirty="0">
                <a:solidFill>
                  <a:srgbClr val="7030A0"/>
                </a:solidFill>
                <a:latin typeface="Arial" panose="020B0604020202020204" pitchFamily="34" charset="0"/>
                <a:cs typeface="Arial" panose="020B0604020202020204" pitchFamily="34" charset="0"/>
              </a:rPr>
              <a:t> журналу «ГОЛОВБУХ:БЮДЖЕТ» ТОВ «</a:t>
            </a:r>
            <a:r>
              <a:rPr lang="ru-RU" sz="2400" b="1" i="1" dirty="0" err="1">
                <a:solidFill>
                  <a:srgbClr val="7030A0"/>
                </a:solidFill>
                <a:latin typeface="Arial" panose="020B0604020202020204" pitchFamily="34" charset="0"/>
                <a:cs typeface="Arial" panose="020B0604020202020204" pitchFamily="34" charset="0"/>
              </a:rPr>
              <a:t>Експертус</a:t>
            </a:r>
            <a:r>
              <a:rPr lang="ru-RU" sz="2400" b="1" i="1" dirty="0">
                <a:solidFill>
                  <a:srgbClr val="7030A0"/>
                </a:solidFill>
                <a:latin typeface="Arial" panose="020B0604020202020204" pitchFamily="34" charset="0"/>
                <a:cs typeface="Arial" panose="020B0604020202020204" pitchFamily="34" charset="0"/>
              </a:rPr>
              <a:t> Тек», тренер, у </a:t>
            </a:r>
            <a:r>
              <a:rPr lang="ru-RU" sz="2400" b="1" i="1" dirty="0" err="1">
                <a:solidFill>
                  <a:srgbClr val="7030A0"/>
                </a:solidFill>
                <a:latin typeface="Arial" panose="020B0604020202020204" pitchFamily="34" charset="0"/>
                <a:cs typeface="Arial" panose="020B0604020202020204" pitchFamily="34" charset="0"/>
              </a:rPr>
              <a:t>минулому</a:t>
            </a:r>
            <a:r>
              <a:rPr lang="ru-RU" sz="2400" b="1" i="1" dirty="0">
                <a:solidFill>
                  <a:srgbClr val="7030A0"/>
                </a:solidFill>
                <a:latin typeface="Arial" panose="020B0604020202020204" pitchFamily="34" charset="0"/>
                <a:cs typeface="Arial" panose="020B0604020202020204" pitchFamily="34" charset="0"/>
              </a:rPr>
              <a:t> </a:t>
            </a:r>
            <a:r>
              <a:rPr lang="ru-RU" sz="2400" b="1" i="1" dirty="0" err="1">
                <a:solidFill>
                  <a:srgbClr val="7030A0"/>
                </a:solidFill>
                <a:latin typeface="Arial" panose="020B0604020202020204" pitchFamily="34" charset="0"/>
                <a:cs typeface="Arial" panose="020B0604020202020204" pitchFamily="34" charset="0"/>
              </a:rPr>
              <a:t>ревізор</a:t>
            </a:r>
            <a:r>
              <a:rPr lang="ru-RU" sz="2400" b="1" i="1" dirty="0">
                <a:solidFill>
                  <a:srgbClr val="7030A0"/>
                </a:solidFill>
                <a:latin typeface="Arial" panose="020B0604020202020204" pitchFamily="34" charset="0"/>
                <a:cs typeface="Arial" panose="020B0604020202020204" pitchFamily="34" charset="0"/>
              </a:rPr>
              <a:t> КРУ та </a:t>
            </a:r>
            <a:r>
              <a:rPr lang="ru-RU" sz="2400" b="1" i="1" dirty="0" err="1">
                <a:solidFill>
                  <a:srgbClr val="7030A0"/>
                </a:solidFill>
                <a:latin typeface="Arial" panose="020B0604020202020204" pitchFamily="34" charset="0"/>
                <a:cs typeface="Arial" panose="020B0604020202020204" pitchFamily="34" charset="0"/>
              </a:rPr>
              <a:t>головний</a:t>
            </a:r>
            <a:r>
              <a:rPr lang="ru-RU" sz="2400" b="1" i="1" dirty="0">
                <a:solidFill>
                  <a:srgbClr val="7030A0"/>
                </a:solidFill>
                <a:latin typeface="Arial" panose="020B0604020202020204" pitchFamily="34" charset="0"/>
                <a:cs typeface="Arial" panose="020B0604020202020204" pitchFamily="34" charset="0"/>
              </a:rPr>
              <a:t> бухгалтер</a:t>
            </a:r>
          </a:p>
        </p:txBody>
      </p:sp>
      <p:pic>
        <p:nvPicPr>
          <p:cNvPr id="4" name="Рисунок 3">
            <a:extLst>
              <a:ext uri="{FF2B5EF4-FFF2-40B4-BE49-F238E27FC236}">
                <a16:creationId xmlns:a16="http://schemas.microsoft.com/office/drawing/2014/main" id="{08A74892-C7AD-374D-0BB6-4D3D4B99D11A}"/>
              </a:ext>
            </a:extLst>
          </p:cNvPr>
          <p:cNvPicPr>
            <a:picLocks noChangeAspect="1"/>
          </p:cNvPicPr>
          <p:nvPr/>
        </p:nvPicPr>
        <p:blipFill>
          <a:blip r:embed="rId3"/>
          <a:stretch>
            <a:fillRect/>
          </a:stretch>
        </p:blipFill>
        <p:spPr>
          <a:xfrm>
            <a:off x="377290" y="290847"/>
            <a:ext cx="6883046" cy="2114025"/>
          </a:xfrm>
          <a:prstGeom prst="rect">
            <a:avLst/>
          </a:prstGeom>
        </p:spPr>
      </p:pic>
      <p:pic>
        <p:nvPicPr>
          <p:cNvPr id="7" name="Объект 2">
            <a:extLst>
              <a:ext uri="{FF2B5EF4-FFF2-40B4-BE49-F238E27FC236}">
                <a16:creationId xmlns:a16="http://schemas.microsoft.com/office/drawing/2014/main" id="{622F8266-E19E-FBBC-46F1-86C5035D67D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96045" y="167779"/>
            <a:ext cx="3777842" cy="4102217"/>
          </a:xfrm>
          <a:prstGeom prst="rect">
            <a:avLst/>
          </a:prstGeom>
        </p:spPr>
      </p:pic>
    </p:spTree>
    <p:extLst>
      <p:ext uri="{BB962C8B-B14F-4D97-AF65-F5344CB8AC3E}">
        <p14:creationId xmlns:p14="http://schemas.microsoft.com/office/powerpoint/2010/main" val="2938779206"/>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0" y="1472860"/>
            <a:ext cx="12080147" cy="7234673"/>
          </a:xfrm>
          <a:prstGeom prst="rect">
            <a:avLst/>
          </a:prstGeom>
        </p:spPr>
        <p:txBody>
          <a:bodyPr wrap="square">
            <a:spAutoFit/>
          </a:bodyPr>
          <a:lstStyle/>
          <a:p>
            <a:pPr>
              <a:lnSpc>
                <a:spcPct val="107000"/>
              </a:lnSpc>
              <a:spcAft>
                <a:spcPts val="800"/>
              </a:spcAft>
            </a:pPr>
            <a:r>
              <a:rPr lang="ru-UA" sz="28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Державний</a:t>
            </a:r>
            <a:r>
              <a:rPr lang="ru-UA"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аудит бюджету </a:t>
            </a:r>
            <a:r>
              <a:rPr lang="ru-UA" sz="28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Новолатівської</a:t>
            </a:r>
            <a:r>
              <a:rPr lang="ru-UA"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сільської</a:t>
            </a:r>
            <a:r>
              <a:rPr lang="ru-UA"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ОТГ </a:t>
            </a:r>
            <a:r>
              <a:rPr lang="ru-UA" sz="28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Криворізького</a:t>
            </a:r>
            <a:r>
              <a:rPr lang="ru-UA"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району </a:t>
            </a:r>
            <a:r>
              <a:rPr lang="ru-UA" sz="28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Дніпропетровської</a:t>
            </a:r>
            <a:r>
              <a:rPr lang="ru-UA"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області</a:t>
            </a:r>
            <a:r>
              <a:rPr lang="ru-UA"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установив </a:t>
            </a:r>
            <a:r>
              <a:rPr lang="ru-UA" sz="28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фінансових</a:t>
            </a:r>
            <a:r>
              <a:rPr lang="ru-UA"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порушень</a:t>
            </a:r>
            <a:r>
              <a:rPr lang="ru-UA"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на суму </a:t>
            </a:r>
            <a:r>
              <a:rPr lang="ru-UA" sz="28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понад</a:t>
            </a:r>
            <a:r>
              <a:rPr lang="ru-UA"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16 млн </a:t>
            </a:r>
            <a:r>
              <a:rPr lang="ru-UA" sz="28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грн</a:t>
            </a:r>
            <a:r>
              <a:rPr lang="uk-UA"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a:t>
            </a:r>
            <a:endParaRPr lang="ru-UA" sz="28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UA" sz="2800" b="1" dirty="0">
                <a:effectLst/>
                <a:latin typeface="Calibri" panose="020F0502020204030204" pitchFamily="34" charset="0"/>
                <a:ea typeface="Calibri" panose="020F0502020204030204" pitchFamily="34" charset="0"/>
                <a:cs typeface="Times New Roman" panose="02020603050405020304" pitchFamily="18" charset="0"/>
              </a:rPr>
              <a:t>20.07.2022 13:00</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dirty="0" err="1">
                <a:effectLst/>
                <a:latin typeface="Calibri" panose="020F0502020204030204" pitchFamily="34" charset="0"/>
                <a:ea typeface="Calibri" panose="020F0502020204030204" pitchFamily="34" charset="0"/>
                <a:cs typeface="Times New Roman" panose="02020603050405020304" pitchFamily="18" charset="0"/>
              </a:rPr>
              <a:t>Східний</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офіс</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Держаудитслужби</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провів</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державний</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фінансовий</a:t>
            </a:r>
            <a:r>
              <a:rPr lang="ru-UA" sz="2800" dirty="0">
                <a:effectLst/>
                <a:latin typeface="Calibri" panose="020F0502020204030204" pitchFamily="34" charset="0"/>
                <a:ea typeface="Calibri" panose="020F0502020204030204" pitchFamily="34" charset="0"/>
                <a:cs typeface="Times New Roman" panose="02020603050405020304" pitchFamily="18" charset="0"/>
              </a:rPr>
              <a:t> аудит бюджету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Новолатівської</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сільської</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об’єднаної</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територіальної</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громади</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Криворізького</a:t>
            </a:r>
            <a:r>
              <a:rPr lang="ru-UA" sz="2800" dirty="0">
                <a:effectLst/>
                <a:latin typeface="Calibri" panose="020F0502020204030204" pitchFamily="34" charset="0"/>
                <a:ea typeface="Calibri" panose="020F0502020204030204" pitchFamily="34" charset="0"/>
                <a:cs typeface="Times New Roman" panose="02020603050405020304" pitchFamily="18" charset="0"/>
              </a:rPr>
              <a:t> району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Дніпропетровської</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області</a:t>
            </a:r>
            <a:r>
              <a:rPr lang="ru-UA" sz="2800" dirty="0">
                <a:effectLst/>
                <a:latin typeface="Calibri" panose="020F0502020204030204" pitchFamily="34" charset="0"/>
                <a:ea typeface="Calibri" panose="020F0502020204030204" pitchFamily="34" charset="0"/>
                <a:cs typeface="Times New Roman" panose="02020603050405020304" pitchFamily="18" charset="0"/>
              </a:rPr>
              <a:t> за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період</a:t>
            </a:r>
            <a:r>
              <a:rPr lang="ru-UA" sz="2800" dirty="0">
                <a:effectLst/>
                <a:latin typeface="Calibri" panose="020F0502020204030204" pitchFamily="34" charset="0"/>
                <a:ea typeface="Calibri" panose="020F0502020204030204" pitchFamily="34" charset="0"/>
                <a:cs typeface="Times New Roman" panose="02020603050405020304" pitchFamily="18" charset="0"/>
              </a:rPr>
              <a:t> з 01.01.2018 по 30.06.2021.</a:t>
            </a:r>
          </a:p>
          <a:p>
            <a:pPr algn="just">
              <a:lnSpc>
                <a:spcPct val="107000"/>
              </a:lnSpc>
              <a:spcAft>
                <a:spcPts val="800"/>
              </a:spcAft>
            </a:pPr>
            <a:r>
              <a:rPr lang="ru-UA" sz="2800" dirty="0">
                <a:effectLst/>
                <a:latin typeface="Calibri" panose="020F0502020204030204" pitchFamily="34" charset="0"/>
                <a:ea typeface="Calibri" panose="020F0502020204030204" pitchFamily="34" charset="0"/>
                <a:cs typeface="Times New Roman" panose="02020603050405020304" pitchFamily="18" charset="0"/>
              </a:rPr>
              <a:t>За результатами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проведеного</a:t>
            </a:r>
            <a:r>
              <a:rPr lang="ru-UA" sz="2800" dirty="0">
                <a:effectLst/>
                <a:latin typeface="Calibri" panose="020F0502020204030204" pitchFamily="34" charset="0"/>
                <a:ea typeface="Calibri" panose="020F0502020204030204" pitchFamily="34" charset="0"/>
                <a:cs typeface="Times New Roman" panose="02020603050405020304" pitchFamily="18" charset="0"/>
              </a:rPr>
              <a:t> державного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фінансового</a:t>
            </a:r>
            <a:r>
              <a:rPr lang="ru-UA" sz="2800" dirty="0">
                <a:effectLst/>
                <a:latin typeface="Calibri" panose="020F0502020204030204" pitchFamily="34" charset="0"/>
                <a:ea typeface="Calibri" panose="020F0502020204030204" pitchFamily="34" charset="0"/>
                <a:cs typeface="Times New Roman" panose="02020603050405020304" pitchFamily="18" charset="0"/>
              </a:rPr>
              <a:t> аудиту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встановлено</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фінансових</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порушень</a:t>
            </a:r>
            <a:r>
              <a:rPr lang="ru-UA" sz="2800" dirty="0">
                <a:effectLst/>
                <a:latin typeface="Calibri" panose="020F0502020204030204" pitchFamily="34" charset="0"/>
                <a:ea typeface="Calibri" panose="020F0502020204030204" pitchFamily="34" charset="0"/>
                <a:cs typeface="Times New Roman" panose="02020603050405020304" pitchFamily="18" charset="0"/>
              </a:rPr>
              <a:t> і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недоліків</a:t>
            </a:r>
            <a:r>
              <a:rPr lang="ru-UA" sz="2800" dirty="0">
                <a:effectLst/>
                <a:latin typeface="Calibri" panose="020F0502020204030204" pitchFamily="34" charset="0"/>
                <a:ea typeface="Calibri" panose="020F0502020204030204" pitchFamily="34" charset="0"/>
                <a:cs typeface="Times New Roman" panose="02020603050405020304" pitchFamily="18" charset="0"/>
              </a:rPr>
              <a:t> на суму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понад</a:t>
            </a:r>
            <a:r>
              <a:rPr lang="ru-UA" sz="2800" dirty="0">
                <a:effectLst/>
                <a:latin typeface="Calibri" panose="020F0502020204030204" pitchFamily="34" charset="0"/>
                <a:ea typeface="Calibri" panose="020F0502020204030204" pitchFamily="34" charset="0"/>
                <a:cs typeface="Times New Roman" panose="02020603050405020304" pitchFamily="18" charset="0"/>
              </a:rPr>
              <a:t> 16 млн грн.</a:t>
            </a:r>
          </a:p>
          <a:p>
            <a:pPr algn="just">
              <a:lnSpc>
                <a:spcPct val="107000"/>
              </a:lnSpc>
              <a:spcAft>
                <a:spcPts val="800"/>
              </a:spcAft>
            </a:pPr>
            <a:r>
              <a:rPr lang="ru-UA" sz="2800" dirty="0" err="1">
                <a:effectLst/>
                <a:latin typeface="Calibri" panose="020F0502020204030204" pitchFamily="34" charset="0"/>
                <a:ea typeface="Calibri" panose="020F0502020204030204" pitchFamily="34" charset="0"/>
                <a:cs typeface="Times New Roman" panose="02020603050405020304" pitchFamily="18" charset="0"/>
              </a:rPr>
              <a:t>Окрім</a:t>
            </a:r>
            <a:r>
              <a:rPr lang="ru-UA" sz="2800" dirty="0">
                <a:effectLst/>
                <a:latin typeface="Calibri" panose="020F0502020204030204" pitchFamily="34" charset="0"/>
                <a:ea typeface="Calibri" panose="020F0502020204030204" pitchFamily="34" charset="0"/>
                <a:cs typeface="Times New Roman" panose="02020603050405020304" pitchFamily="18" charset="0"/>
              </a:rPr>
              <a:t> того,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під</a:t>
            </a:r>
            <a:r>
              <a:rPr lang="ru-UA" sz="2800" dirty="0">
                <a:effectLst/>
                <a:latin typeface="Calibri" panose="020F0502020204030204" pitchFamily="34" charset="0"/>
                <a:ea typeface="Calibri" panose="020F0502020204030204" pitchFamily="34" charset="0"/>
                <a:cs typeface="Times New Roman" panose="02020603050405020304" pitchFamily="18" charset="0"/>
              </a:rPr>
              <a:t> час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аудиторського</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дослідження</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встановлено</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факти</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які</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потребують</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поглибленого</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вивчення</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effectLst/>
                <a:latin typeface="Calibri" panose="020F0502020204030204" pitchFamily="34" charset="0"/>
                <a:ea typeface="Calibri" panose="020F0502020204030204" pitchFamily="34" charset="0"/>
                <a:cs typeface="Times New Roman" panose="02020603050405020304" pitchFamily="18" charset="0"/>
              </a:rPr>
              <a:t>правоохоронними</a:t>
            </a:r>
            <a:r>
              <a:rPr lang="ru-UA" sz="2800"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a:effectLst/>
                <a:latin typeface="Calibri" panose="020F0502020204030204" pitchFamily="34" charset="0"/>
                <a:ea typeface="Calibri" panose="020F0502020204030204" pitchFamily="34" charset="0"/>
                <a:cs typeface="Times New Roman" panose="02020603050405020304" pitchFamily="18" charset="0"/>
              </a:rPr>
              <a:t>органами</a:t>
            </a:r>
            <a:r>
              <a:rPr lang="uk-UA" sz="2800" b="1" dirty="0">
                <a:effectLst/>
                <a:latin typeface="Calibri" panose="020F0502020204030204" pitchFamily="34" charset="0"/>
                <a:ea typeface="Calibri" panose="020F0502020204030204" pitchFamily="34" charset="0"/>
                <a:cs typeface="Times New Roman" panose="02020603050405020304" pitchFamily="18" charset="0"/>
              </a:rPr>
              <a:t>.</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2800" b="1" dirty="0">
                <a:effectLst/>
                <a:latin typeface="Calibri" panose="020F0502020204030204" pitchFamily="34" charset="0"/>
                <a:ea typeface="Calibri" panose="020F0502020204030204" pitchFamily="34" charset="0"/>
                <a:cs typeface="Times New Roman" panose="02020603050405020304" pitchFamily="18" charset="0"/>
                <a:hlinkClick r:id="rId3"/>
              </a:rPr>
              <a:t>https://dasu.gov.ua/ua/news/4327</a:t>
            </a:r>
            <a:endParaRPr lang="uk-UA" sz="2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9123299"/>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0" y="1472860"/>
            <a:ext cx="12080147" cy="7699800"/>
          </a:xfrm>
          <a:prstGeom prst="rect">
            <a:avLst/>
          </a:prstGeom>
        </p:spPr>
        <p:txBody>
          <a:bodyPr wrap="square">
            <a:spAutoFit/>
          </a:bodyPr>
          <a:lstStyle/>
          <a:p>
            <a:pPr algn="just">
              <a:lnSpc>
                <a:spcPct val="107000"/>
              </a:lnSpc>
              <a:spcAft>
                <a:spcPts val="800"/>
              </a:spcAft>
            </a:pPr>
            <a:r>
              <a:rPr lang="ru-UA" sz="24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Черкаські</a:t>
            </a:r>
            <a:r>
              <a:rPr lang="ru-UA"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ревізори</a:t>
            </a:r>
            <a:r>
              <a:rPr lang="ru-UA"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виявили</a:t>
            </a:r>
            <a:r>
              <a:rPr lang="ru-UA"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порушення</a:t>
            </a:r>
            <a:r>
              <a:rPr lang="ru-UA"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під</a:t>
            </a:r>
            <a:r>
              <a:rPr lang="ru-UA"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час </a:t>
            </a:r>
            <a:r>
              <a:rPr lang="ru-UA" sz="24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перевірки</a:t>
            </a:r>
            <a:r>
              <a:rPr lang="ru-UA"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закупівлі</a:t>
            </a:r>
            <a:r>
              <a:rPr lang="ru-UA"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виконавчого</a:t>
            </a:r>
            <a:r>
              <a:rPr lang="ru-UA"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комітету</a:t>
            </a:r>
            <a:r>
              <a:rPr lang="ru-UA"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Червонослобідської</a:t>
            </a:r>
            <a:r>
              <a:rPr lang="ru-UA"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сільської</a:t>
            </a:r>
            <a:r>
              <a:rPr lang="ru-UA"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ради</a:t>
            </a:r>
          </a:p>
          <a:p>
            <a:pPr algn="just">
              <a:lnSpc>
                <a:spcPct val="107000"/>
              </a:lnSpc>
              <a:spcAft>
                <a:spcPts val="800"/>
              </a:spcAft>
            </a:pPr>
            <a:r>
              <a:rPr lang="ru-UA" sz="2000" dirty="0">
                <a:effectLst/>
                <a:latin typeface="Calibri" panose="020F0502020204030204" pitchFamily="34" charset="0"/>
                <a:ea typeface="Calibri" panose="020F0502020204030204" pitchFamily="34" charset="0"/>
                <a:cs typeface="Times New Roman" panose="02020603050405020304" pitchFamily="18" charset="0"/>
              </a:rPr>
              <a:t>27.09.2022 09:00</a:t>
            </a:r>
          </a:p>
          <a:p>
            <a:pPr algn="just">
              <a:lnSpc>
                <a:spcPct val="107000"/>
              </a:lnSpc>
              <a:spcAft>
                <a:spcPts val="800"/>
              </a:spcAft>
            </a:pPr>
            <a:r>
              <a:rPr lang="ru-UA" sz="2000" dirty="0" err="1">
                <a:effectLst/>
                <a:latin typeface="Calibri" panose="020F0502020204030204" pitchFamily="34" charset="0"/>
                <a:ea typeface="Calibri" panose="020F0502020204030204" pitchFamily="34" charset="0"/>
                <a:cs typeface="Times New Roman" panose="02020603050405020304" pitchFamily="18" charset="0"/>
              </a:rPr>
              <a:t>Фахівці</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Управління</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Північного</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офісу</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Держаудитслужби</a:t>
            </a:r>
            <a:r>
              <a:rPr lang="ru-UA" sz="2000" dirty="0">
                <a:effectLst/>
                <a:latin typeface="Calibri" panose="020F0502020204030204" pitchFamily="34" charset="0"/>
                <a:ea typeface="Calibri" panose="020F0502020204030204" pitchFamily="34" charset="0"/>
                <a:cs typeface="Times New Roman" panose="02020603050405020304" pitchFamily="18" charset="0"/>
              </a:rPr>
              <a:t> в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Черкаській</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області</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під</a:t>
            </a:r>
            <a:r>
              <a:rPr lang="ru-UA" sz="2000" dirty="0">
                <a:effectLst/>
                <a:latin typeface="Calibri" panose="020F0502020204030204" pitchFamily="34" charset="0"/>
                <a:ea typeface="Calibri" panose="020F0502020204030204" pitchFamily="34" charset="0"/>
                <a:cs typeface="Times New Roman" panose="02020603050405020304" pitchFamily="18" charset="0"/>
              </a:rPr>
              <a:t> час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перевірки</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закупівлі</a:t>
            </a:r>
            <a:r>
              <a:rPr lang="ru-UA" sz="2000" dirty="0">
                <a:effectLst/>
                <a:latin typeface="Calibri" panose="020F0502020204030204" pitchFamily="34" charset="0"/>
                <a:ea typeface="Calibri" panose="020F0502020204030204" pitchFamily="34" charset="0"/>
                <a:cs typeface="Times New Roman" panose="02020603050405020304" pitchFamily="18" charset="0"/>
              </a:rPr>
              <a:t> за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об’єктом</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Капітальний</a:t>
            </a:r>
            <a:r>
              <a:rPr lang="ru-UA" sz="2000" dirty="0">
                <a:effectLst/>
                <a:latin typeface="Calibri" panose="020F0502020204030204" pitchFamily="34" charset="0"/>
                <a:ea typeface="Calibri" panose="020F0502020204030204" pitchFamily="34" charset="0"/>
                <a:cs typeface="Times New Roman" panose="02020603050405020304" pitchFamily="18" charset="0"/>
              </a:rPr>
              <a:t> ремонт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покрівлі</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Вергунівського</a:t>
            </a:r>
            <a:r>
              <a:rPr lang="ru-UA" sz="2000" dirty="0">
                <a:effectLst/>
                <a:latin typeface="Calibri" panose="020F0502020204030204" pitchFamily="34" charset="0"/>
                <a:ea typeface="Calibri" panose="020F0502020204030204" pitchFamily="34" charset="0"/>
                <a:cs typeface="Times New Roman" panose="02020603050405020304" pitchFamily="18" charset="0"/>
              </a:rPr>
              <a:t> закладу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загальної</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середньої</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освіти</a:t>
            </a:r>
            <a:r>
              <a:rPr lang="ru-UA" sz="2000" dirty="0">
                <a:effectLst/>
                <a:latin typeface="Calibri" panose="020F0502020204030204" pitchFamily="34" charset="0"/>
                <a:ea typeface="Calibri" panose="020F0502020204030204" pitchFamily="34" charset="0"/>
                <a:cs typeface="Times New Roman" panose="02020603050405020304" pitchFamily="18" charset="0"/>
              </a:rPr>
              <a:t> І-ІІІ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ступенів</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встановили</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завищення</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обсягів</a:t>
            </a:r>
            <a:r>
              <a:rPr lang="ru-UA" sz="2000" dirty="0">
                <a:effectLst/>
                <a:latin typeface="Calibri" panose="020F0502020204030204" pitchFamily="34" charset="0"/>
                <a:ea typeface="Calibri" panose="020F0502020204030204" pitchFamily="34" charset="0"/>
                <a:cs typeface="Times New Roman" panose="02020603050405020304" pitchFamily="18" charset="0"/>
              </a:rPr>
              <a:t> та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вартості</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виконаних</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будівельних</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робіт</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унаслідок</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чого</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замовником</a:t>
            </a:r>
            <a:r>
              <a:rPr lang="ru-UA" sz="2000" dirty="0">
                <a:effectLst/>
                <a:latin typeface="Calibri" panose="020F0502020204030204" pitchFamily="34" charset="0"/>
                <a:ea typeface="Calibri" panose="020F0502020204030204" pitchFamily="34" charset="0"/>
                <a:cs typeface="Times New Roman" panose="02020603050405020304" pitchFamily="18" charset="0"/>
              </a:rPr>
              <a:t> ‒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виконавчим</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комітетом</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Червонослобідської</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сільської</a:t>
            </a:r>
            <a:r>
              <a:rPr lang="ru-UA" sz="2000" dirty="0">
                <a:effectLst/>
                <a:latin typeface="Calibri" panose="020F0502020204030204" pitchFamily="34" charset="0"/>
                <a:ea typeface="Calibri" panose="020F0502020204030204" pitchFamily="34" charset="0"/>
                <a:cs typeface="Times New Roman" panose="02020603050405020304" pitchFamily="18" charset="0"/>
              </a:rPr>
              <a:t> ради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зайво</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сплачено</a:t>
            </a:r>
            <a:r>
              <a:rPr lang="ru-UA" sz="2000" dirty="0">
                <a:effectLst/>
                <a:latin typeface="Calibri" panose="020F0502020204030204" pitchFamily="34" charset="0"/>
                <a:ea typeface="Calibri" panose="020F0502020204030204" pitchFamily="34" charset="0"/>
                <a:cs typeface="Times New Roman" panose="02020603050405020304" pitchFamily="18" charset="0"/>
              </a:rPr>
              <a:t> 215 тис.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грн</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виконавцю</a:t>
            </a:r>
            <a:r>
              <a:rPr lang="ru-UA" sz="2000" dirty="0">
                <a:effectLst/>
                <a:latin typeface="Calibri" panose="020F0502020204030204" pitchFamily="34" charset="0"/>
                <a:ea typeface="Calibri" panose="020F0502020204030204" pitchFamily="34" charset="0"/>
                <a:cs typeface="Times New Roman" panose="02020603050405020304" pitchFamily="18" charset="0"/>
              </a:rPr>
              <a:t> ТОВ «ГАРАНТБУД-2020».</a:t>
            </a:r>
          </a:p>
          <a:p>
            <a:pPr algn="just">
              <a:lnSpc>
                <a:spcPct val="107000"/>
              </a:lnSpc>
              <a:spcAft>
                <a:spcPts val="800"/>
              </a:spcAft>
            </a:pPr>
            <a:r>
              <a:rPr lang="ru-UA" sz="2000" dirty="0" err="1">
                <a:effectLst/>
                <a:latin typeface="Calibri" panose="020F0502020204030204" pitchFamily="34" charset="0"/>
                <a:ea typeface="Calibri" panose="020F0502020204030204" pitchFamily="34" charset="0"/>
                <a:cs typeface="Times New Roman" panose="02020603050405020304" pitchFamily="18" charset="0"/>
              </a:rPr>
              <a:t>Проведеними</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контрольними</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обмірами</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під</a:t>
            </a:r>
            <a:r>
              <a:rPr lang="ru-UA" sz="2000" dirty="0">
                <a:effectLst/>
                <a:latin typeface="Calibri" panose="020F0502020204030204" pitchFamily="34" charset="0"/>
                <a:ea typeface="Calibri" panose="020F0502020204030204" pitchFamily="34" charset="0"/>
                <a:cs typeface="Times New Roman" panose="02020603050405020304" pitchFamily="18" charset="0"/>
              </a:rPr>
              <a:t> час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перевірки</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закупівлі</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встановлено</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невідповідності</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між</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зазначеними</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виконавцем</a:t>
            </a:r>
            <a:r>
              <a:rPr lang="ru-UA" sz="2000" dirty="0">
                <a:effectLst/>
                <a:latin typeface="Calibri" panose="020F0502020204030204" pitchFamily="34" charset="0"/>
                <a:ea typeface="Calibri" panose="020F0502020204030204" pitchFamily="34" charset="0"/>
                <a:cs typeface="Times New Roman" panose="02020603050405020304" pitchFamily="18" charset="0"/>
              </a:rPr>
              <a:t> та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фактично</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виконаними</a:t>
            </a:r>
            <a:r>
              <a:rPr lang="ru-UA" sz="2000" dirty="0">
                <a:effectLst/>
                <a:latin typeface="Calibri" panose="020F0502020204030204" pitchFamily="34" charset="0"/>
                <a:ea typeface="Calibri" panose="020F0502020204030204" pitchFamily="34" charset="0"/>
                <a:cs typeface="Times New Roman" panose="02020603050405020304" pitchFamily="18" charset="0"/>
              </a:rPr>
              <a:t> роботами.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Зокрема</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замість</a:t>
            </a:r>
            <a:r>
              <a:rPr lang="ru-UA" sz="2000" dirty="0">
                <a:effectLst/>
                <a:latin typeface="Calibri" panose="020F0502020204030204" pitchFamily="34" charset="0"/>
                <a:ea typeface="Calibri" panose="020F0502020204030204" pitchFamily="34" charset="0"/>
                <a:cs typeface="Times New Roman" panose="02020603050405020304" pitchFamily="18" charset="0"/>
              </a:rPr>
              <a:t> 6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слухових</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вікон</a:t>
            </a:r>
            <a:r>
              <a:rPr lang="ru-UA" sz="2000" dirty="0">
                <a:effectLst/>
                <a:latin typeface="Calibri" panose="020F0502020204030204" pitchFamily="34" charset="0"/>
                <a:ea typeface="Calibri" panose="020F0502020204030204" pitchFamily="34" charset="0"/>
                <a:cs typeface="Times New Roman" panose="02020603050405020304" pitchFamily="18" charset="0"/>
              </a:rPr>
              <a:t> установлено 2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більшого</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розміру</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що</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зумовило</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використання</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меншої</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від</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розрахункової</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кількості</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віконних</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відливів</a:t>
            </a:r>
            <a:r>
              <a:rPr lang="ru-UA" sz="2000" dirty="0">
                <a:effectLst/>
                <a:latin typeface="Calibri" panose="020F0502020204030204" pitchFamily="34" charset="0"/>
                <a:ea typeface="Calibri" panose="020F0502020204030204" pitchFamily="34" charset="0"/>
                <a:cs typeface="Times New Roman" panose="02020603050405020304" pitchFamily="18" charset="0"/>
              </a:rPr>
              <a:t>, профнастилу,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конькових</a:t>
            </a:r>
            <a:r>
              <a:rPr lang="ru-UA" sz="2000" dirty="0">
                <a:effectLst/>
                <a:latin typeface="Calibri" panose="020F0502020204030204" pitchFamily="34" charset="0"/>
                <a:ea typeface="Calibri" panose="020F0502020204030204" pitchFamily="34" charset="0"/>
                <a:cs typeface="Times New Roman" panose="02020603050405020304" pitchFamily="18" charset="0"/>
              </a:rPr>
              <a:t> та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ендових</a:t>
            </a:r>
            <a:r>
              <a:rPr lang="ru-UA" sz="2000" dirty="0">
                <a:effectLst/>
                <a:latin typeface="Calibri" panose="020F0502020204030204" pitchFamily="34" charset="0"/>
                <a:ea typeface="Calibri" panose="020F0502020204030204" pitchFamily="34" charset="0"/>
                <a:cs typeface="Times New Roman" panose="02020603050405020304" pitchFamily="18" charset="0"/>
              </a:rPr>
              <a:t> планок,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снігоутримувачів</a:t>
            </a:r>
            <a:r>
              <a:rPr lang="ru-UA" sz="2000" dirty="0">
                <a:effectLst/>
                <a:latin typeface="Calibri" panose="020F0502020204030204" pitchFamily="34" charset="0"/>
                <a:ea typeface="Calibri" panose="020F0502020204030204" pitchFamily="34" charset="0"/>
                <a:cs typeface="Times New Roman" panose="02020603050405020304" pitchFamily="18" charset="0"/>
              </a:rPr>
              <a:t> та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інших</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витратних</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матеріалів</a:t>
            </a:r>
            <a:r>
              <a:rPr lang="ru-UA" sz="2000" dirty="0">
                <a:effectLst/>
                <a:latin typeface="Calibri" panose="020F0502020204030204" pitchFamily="34" charset="0"/>
                <a:ea typeface="Calibri" panose="020F0502020204030204" pitchFamily="34" charset="0"/>
                <a:cs typeface="Times New Roman" panose="02020603050405020304" pitchFamily="18" charset="0"/>
              </a:rPr>
              <a:t>. В актах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виконаних</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робіт</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завищено</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площу</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покрівлі</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порівняно</a:t>
            </a:r>
            <a:r>
              <a:rPr lang="ru-UA" sz="2000" dirty="0">
                <a:effectLst/>
                <a:latin typeface="Calibri" panose="020F0502020204030204" pitchFamily="34" charset="0"/>
                <a:ea typeface="Calibri" panose="020F0502020204030204" pitchFamily="34" charset="0"/>
                <a:cs typeface="Times New Roman" panose="02020603050405020304" pitchFamily="18" charset="0"/>
              </a:rPr>
              <a:t> з фактичною.</a:t>
            </a:r>
          </a:p>
          <a:p>
            <a:pPr algn="just">
              <a:lnSpc>
                <a:spcPct val="107000"/>
              </a:lnSpc>
              <a:spcAft>
                <a:spcPts val="800"/>
              </a:spcAft>
            </a:pPr>
            <a:r>
              <a:rPr lang="ru-UA" sz="2000" dirty="0">
                <a:effectLst/>
                <a:latin typeface="Calibri" panose="020F0502020204030204" pitchFamily="34" charset="0"/>
                <a:ea typeface="Calibri" panose="020F0502020204030204" pitchFamily="34" charset="0"/>
                <a:cs typeface="Times New Roman" panose="02020603050405020304" pitchFamily="18" charset="0"/>
              </a:rPr>
              <a:t>Станом на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сьогодні</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відшкодовано</a:t>
            </a:r>
            <a:r>
              <a:rPr lang="ru-UA" sz="2000" dirty="0">
                <a:effectLst/>
                <a:latin typeface="Calibri" panose="020F0502020204030204" pitchFamily="34" charset="0"/>
                <a:ea typeface="Calibri" panose="020F0502020204030204" pitchFamily="34" charset="0"/>
                <a:cs typeface="Times New Roman" panose="02020603050405020304" pitchFamily="18" charset="0"/>
              </a:rPr>
              <a:t> суму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встановлених</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порушень</a:t>
            </a:r>
            <a:r>
              <a:rPr lang="ru-UA" sz="2000" dirty="0">
                <a:effectLst/>
                <a:latin typeface="Calibri" panose="020F0502020204030204" pitchFamily="34" charset="0"/>
                <a:ea typeface="Calibri" panose="020F0502020204030204" pitchFamily="34" charset="0"/>
                <a:cs typeface="Times New Roman" panose="02020603050405020304" pitchFamily="18" charset="0"/>
              </a:rPr>
              <a:t> шляхом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виконання</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підрядником</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ремонтних</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робіт</a:t>
            </a:r>
            <a:r>
              <a:rPr lang="ru-UA" sz="2000" dirty="0">
                <a:effectLst/>
                <a:latin typeface="Calibri" panose="020F0502020204030204" pitchFamily="34" charset="0"/>
                <a:ea typeface="Calibri" panose="020F0502020204030204" pitchFamily="34" charset="0"/>
                <a:cs typeface="Times New Roman" panose="02020603050405020304" pitchFamily="18" charset="0"/>
              </a:rPr>
              <a:t> на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зазначену</a:t>
            </a:r>
            <a:r>
              <a:rPr lang="ru-UA" sz="2000" dirty="0">
                <a:effectLst/>
                <a:latin typeface="Calibri" panose="020F0502020204030204" pitchFamily="34" charset="0"/>
                <a:ea typeface="Calibri" panose="020F0502020204030204" pitchFamily="34" charset="0"/>
                <a:cs typeface="Times New Roman" panose="02020603050405020304" pitchFamily="18" charset="0"/>
              </a:rPr>
              <a:t> суму.</a:t>
            </a:r>
          </a:p>
          <a:p>
            <a:pPr algn="just">
              <a:lnSpc>
                <a:spcPct val="107000"/>
              </a:lnSpc>
              <a:spcAft>
                <a:spcPts val="800"/>
              </a:spcAft>
            </a:pPr>
            <a:r>
              <a:rPr lang="ru-UA" sz="2000" dirty="0">
                <a:effectLst/>
                <a:latin typeface="Calibri" panose="020F0502020204030204" pitchFamily="34" charset="0"/>
                <a:ea typeface="Calibri" panose="020F0502020204030204" pitchFamily="34" charset="0"/>
                <a:cs typeface="Times New Roman" panose="02020603050405020304" pitchFamily="18" charset="0"/>
              </a:rPr>
              <a:t>Про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результати</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перевірки</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поінформовано</a:t>
            </a:r>
            <a:r>
              <a:rPr lang="ru-UA" sz="2000" dirty="0">
                <a:effectLst/>
                <a:latin typeface="Calibri" panose="020F0502020204030204" pitchFamily="34" charset="0"/>
                <a:ea typeface="Calibri" panose="020F0502020204030204" pitchFamily="34" charset="0"/>
                <a:cs typeface="Times New Roman" panose="02020603050405020304" pitchFamily="18" charset="0"/>
              </a:rPr>
              <a:t> Головне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управління</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Національної</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поліції</a:t>
            </a:r>
            <a:r>
              <a:rPr lang="ru-UA" sz="2000" dirty="0">
                <a:effectLst/>
                <a:latin typeface="Calibri" panose="020F0502020204030204" pitchFamily="34" charset="0"/>
                <a:ea typeface="Calibri" panose="020F0502020204030204" pitchFamily="34" charset="0"/>
                <a:cs typeface="Times New Roman" panose="02020603050405020304" pitchFamily="18" charset="0"/>
              </a:rPr>
              <a:t> в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Черкаській</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області</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Управління</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Служби</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безпеки</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України</a:t>
            </a:r>
            <a:r>
              <a:rPr lang="ru-UA" sz="2000" dirty="0">
                <a:effectLst/>
                <a:latin typeface="Calibri" panose="020F0502020204030204" pitchFamily="34" charset="0"/>
                <a:ea typeface="Calibri" panose="020F0502020204030204" pitchFamily="34" charset="0"/>
                <a:cs typeface="Times New Roman" panose="02020603050405020304" pitchFamily="18" charset="0"/>
              </a:rPr>
              <a:t> в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Черкаській</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області</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Черкаську</a:t>
            </a:r>
            <a:r>
              <a:rPr lang="ru-UA" sz="2000" dirty="0">
                <a:effectLst/>
                <a:latin typeface="Calibri" panose="020F0502020204030204" pitchFamily="34" charset="0"/>
                <a:ea typeface="Calibri" panose="020F0502020204030204" pitchFamily="34" charset="0"/>
                <a:cs typeface="Times New Roman" panose="02020603050405020304" pitchFamily="18" charset="0"/>
              </a:rPr>
              <a:t> </a:t>
            </a:r>
            <a:r>
              <a:rPr lang="ru-UA" sz="2000" dirty="0" err="1">
                <a:effectLst/>
                <a:latin typeface="Calibri" panose="020F0502020204030204" pitchFamily="34" charset="0"/>
                <a:ea typeface="Calibri" panose="020F0502020204030204" pitchFamily="34" charset="0"/>
                <a:cs typeface="Times New Roman" panose="02020603050405020304" pitchFamily="18" charset="0"/>
              </a:rPr>
              <a:t>обласну</a:t>
            </a:r>
            <a:r>
              <a:rPr lang="ru-UA" sz="2000" dirty="0">
                <a:effectLst/>
                <a:latin typeface="Calibri" panose="020F0502020204030204" pitchFamily="34" charset="0"/>
                <a:ea typeface="Calibri" panose="020F0502020204030204" pitchFamily="34" charset="0"/>
                <a:cs typeface="Times New Roman" panose="02020603050405020304" pitchFamily="18" charset="0"/>
              </a:rPr>
              <a:t> прокуратуру.</a:t>
            </a:r>
          </a:p>
          <a:p>
            <a:pPr algn="just">
              <a:lnSpc>
                <a:spcPct val="107000"/>
              </a:lnSpc>
              <a:spcAft>
                <a:spcPts val="800"/>
              </a:spcAft>
            </a:pPr>
            <a:r>
              <a:rPr lang="ru-UA" sz="2000" dirty="0">
                <a:effectLst/>
                <a:latin typeface="Calibri" panose="020F0502020204030204" pitchFamily="34" charset="0"/>
                <a:ea typeface="Calibri" panose="020F0502020204030204" pitchFamily="34" charset="0"/>
                <a:cs typeface="Times New Roman" panose="02020603050405020304" pitchFamily="18" charset="0"/>
                <a:hlinkClick r:id="rId3"/>
              </a:rPr>
              <a:t>https://dasu.gov.ua/ua/news/4444</a:t>
            </a:r>
            <a:endParaRPr lang="uk-UA"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6499919"/>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77505" y="1472860"/>
            <a:ext cx="11702642" cy="4678204"/>
          </a:xfrm>
          <a:prstGeom prst="rect">
            <a:avLst/>
          </a:prstGeom>
        </p:spPr>
        <p:txBody>
          <a:bodyPr wrap="square">
            <a:spAutoFit/>
          </a:bodyPr>
          <a:lstStyle/>
          <a:p>
            <a:pPr algn="just"/>
            <a:r>
              <a:rPr kumimoji="0" lang="uk-UA" sz="3600" b="1" i="0" u="none" strike="noStrike" kern="1200" cap="none" spc="0" normalizeH="0" baseline="0" noProof="0" dirty="0">
                <a:ln>
                  <a:noFill/>
                </a:ln>
                <a:solidFill>
                  <a:prstClr val="black">
                    <a:lumMod val="85000"/>
                    <a:lumOff val="15000"/>
                  </a:prstClr>
                </a:solidFill>
                <a:effectLst/>
                <a:uLnTx/>
                <a:uFillTx/>
                <a:latin typeface="Times New Roman"/>
                <a:ea typeface="+mj-ea"/>
                <a:cs typeface="+mj-cs"/>
              </a:rPr>
              <a:t>Проведення</a:t>
            </a:r>
            <a:r>
              <a:rPr kumimoji="0" lang="ru-RU" sz="3600" b="1" i="0" u="none" strike="noStrike" kern="1200" cap="none" spc="0" normalizeH="0" baseline="0" noProof="0" dirty="0">
                <a:ln>
                  <a:noFill/>
                </a:ln>
                <a:solidFill>
                  <a:prstClr val="black">
                    <a:lumMod val="85000"/>
                    <a:lumOff val="15000"/>
                  </a:prstClr>
                </a:solidFill>
                <a:effectLst/>
                <a:uLnTx/>
                <a:uFillTx/>
                <a:latin typeface="Times New Roman"/>
                <a:ea typeface="+mj-ea"/>
                <a:cs typeface="+mj-cs"/>
              </a:rPr>
              <a:t> державного </a:t>
            </a:r>
            <a:r>
              <a:rPr kumimoji="0" lang="uk-UA" sz="3600" b="1" i="0" u="none" strike="noStrike" kern="1200" cap="none" spc="0" normalizeH="0" baseline="0" noProof="0" dirty="0">
                <a:ln>
                  <a:noFill/>
                </a:ln>
                <a:solidFill>
                  <a:prstClr val="black">
                    <a:lumMod val="85000"/>
                    <a:lumOff val="15000"/>
                  </a:prstClr>
                </a:solidFill>
                <a:effectLst/>
                <a:uLnTx/>
                <a:uFillTx/>
                <a:latin typeface="Times New Roman"/>
                <a:ea typeface="+mj-ea"/>
                <a:cs typeface="+mj-cs"/>
              </a:rPr>
              <a:t>фінансового</a:t>
            </a:r>
            <a:r>
              <a:rPr kumimoji="0" lang="ru-RU" sz="3600" b="1" i="0" u="none" strike="noStrike" kern="1200" cap="none" spc="0" normalizeH="0" baseline="0" noProof="0" dirty="0">
                <a:ln>
                  <a:noFill/>
                </a:ln>
                <a:solidFill>
                  <a:prstClr val="black">
                    <a:lumMod val="85000"/>
                    <a:lumOff val="15000"/>
                  </a:prstClr>
                </a:solidFill>
                <a:effectLst/>
                <a:uLnTx/>
                <a:uFillTx/>
                <a:latin typeface="Times New Roman"/>
                <a:ea typeface="+mj-ea"/>
                <a:cs typeface="+mj-cs"/>
              </a:rPr>
              <a:t> контролю </a:t>
            </a:r>
            <a:r>
              <a:rPr kumimoji="0" lang="uk-UA" sz="3600" b="1" i="0" u="none" strike="noStrike" kern="1200" cap="none" spc="0" normalizeH="0" baseline="0" noProof="0" dirty="0">
                <a:ln>
                  <a:noFill/>
                </a:ln>
                <a:solidFill>
                  <a:prstClr val="black">
                    <a:lumMod val="85000"/>
                    <a:lumOff val="15000"/>
                  </a:prstClr>
                </a:solidFill>
                <a:effectLst/>
                <a:uLnTx/>
                <a:uFillTx/>
                <a:latin typeface="Times New Roman"/>
                <a:ea typeface="+mj-ea"/>
                <a:cs typeface="+mj-cs"/>
              </a:rPr>
              <a:t>регулюють:</a:t>
            </a:r>
          </a:p>
          <a:p>
            <a:pPr algn="just"/>
            <a:endParaRPr lang="uk-UA" sz="3600" b="1" dirty="0">
              <a:solidFill>
                <a:prstClr val="black">
                  <a:lumMod val="85000"/>
                  <a:lumOff val="15000"/>
                </a:prstClr>
              </a:solidFill>
              <a:latin typeface="Times New Roman"/>
              <a:ea typeface="+mj-ea"/>
              <a:cs typeface="+mj-cs"/>
            </a:endParaRPr>
          </a:p>
          <a:p>
            <a:pPr algn="just"/>
            <a:endParaRPr lang="ru-RU" b="1" i="1" dirty="0">
              <a:solidFill>
                <a:srgbClr val="C00000"/>
              </a:solidFill>
              <a:latin typeface="Arial" panose="020B0604020202020204" pitchFamily="34" charset="0"/>
              <a:cs typeface="Arial" panose="020B0604020202020204" pitchFamily="34" charset="0"/>
            </a:endParaRPr>
          </a:p>
          <a:p>
            <a:pPr marL="0" indent="0" algn="just">
              <a:buNone/>
            </a:pPr>
            <a:r>
              <a:rPr lang="uk-UA" sz="2400" dirty="0">
                <a:solidFill>
                  <a:schemeClr val="tx1"/>
                </a:solidFill>
              </a:rPr>
              <a:t>Закон України «Про основні засади здійснення державного фінансового контролю в Україні» від </a:t>
            </a:r>
            <a:r>
              <a:rPr lang="ru-RU" sz="2400" dirty="0">
                <a:solidFill>
                  <a:schemeClr val="tx1"/>
                </a:solidFill>
              </a:rPr>
              <a:t>26.01.1993 № 2939-</a:t>
            </a:r>
            <a:r>
              <a:rPr lang="en-US" sz="2400" dirty="0">
                <a:solidFill>
                  <a:schemeClr val="tx1"/>
                </a:solidFill>
              </a:rPr>
              <a:t>XII (</a:t>
            </a:r>
            <a:r>
              <a:rPr lang="uk-UA" sz="2400" i="1" dirty="0">
                <a:solidFill>
                  <a:schemeClr val="tx1"/>
                </a:solidFill>
              </a:rPr>
              <a:t>далі</a:t>
            </a:r>
            <a:r>
              <a:rPr lang="ru-RU" sz="2400" dirty="0">
                <a:solidFill>
                  <a:schemeClr val="tx1"/>
                </a:solidFill>
              </a:rPr>
              <a:t> — Закон № 2939);</a:t>
            </a:r>
          </a:p>
          <a:p>
            <a:pPr marL="0" indent="0" algn="just">
              <a:buNone/>
            </a:pPr>
            <a:endParaRPr lang="ru-RU" sz="2400" dirty="0">
              <a:solidFill>
                <a:schemeClr val="tx1"/>
              </a:solidFill>
            </a:endParaRPr>
          </a:p>
          <a:p>
            <a:pPr marL="0" indent="0" algn="just">
              <a:buNone/>
            </a:pPr>
            <a:r>
              <a:rPr lang="uk-UA" sz="2400" dirty="0">
                <a:solidFill>
                  <a:schemeClr val="tx1"/>
                </a:solidFill>
              </a:rPr>
              <a:t>Порядок проведення інспектування </a:t>
            </a:r>
            <a:r>
              <a:rPr lang="ru-RU" sz="2400" dirty="0">
                <a:solidFill>
                  <a:schemeClr val="tx1"/>
                </a:solidFill>
              </a:rPr>
              <a:t>Державною </a:t>
            </a:r>
            <a:r>
              <a:rPr lang="uk-UA" sz="2400" dirty="0">
                <a:solidFill>
                  <a:schemeClr val="tx1"/>
                </a:solidFill>
              </a:rPr>
              <a:t>аудиторською</a:t>
            </a:r>
            <a:r>
              <a:rPr lang="ru-RU" sz="2400" dirty="0">
                <a:solidFill>
                  <a:schemeClr val="tx1"/>
                </a:solidFill>
              </a:rPr>
              <a:t> службою, </a:t>
            </a:r>
            <a:r>
              <a:rPr lang="ru-RU" sz="2400" dirty="0" err="1">
                <a:solidFill>
                  <a:schemeClr val="tx1"/>
                </a:solidFill>
              </a:rPr>
              <a:t>її</a:t>
            </a:r>
            <a:r>
              <a:rPr lang="ru-RU" sz="2400" dirty="0">
                <a:solidFill>
                  <a:schemeClr val="tx1"/>
                </a:solidFill>
              </a:rPr>
              <a:t> </a:t>
            </a:r>
            <a:r>
              <a:rPr lang="ru-RU" sz="2400" dirty="0" err="1">
                <a:solidFill>
                  <a:schemeClr val="tx1"/>
                </a:solidFill>
              </a:rPr>
              <a:t>міжрегіональними</a:t>
            </a:r>
            <a:r>
              <a:rPr lang="ru-RU" sz="2400" dirty="0">
                <a:solidFill>
                  <a:schemeClr val="tx1"/>
                </a:solidFill>
              </a:rPr>
              <a:t> </a:t>
            </a:r>
            <a:r>
              <a:rPr lang="ru-RU" sz="2400" dirty="0" err="1">
                <a:solidFill>
                  <a:schemeClr val="tx1"/>
                </a:solidFill>
              </a:rPr>
              <a:t>територіальними</a:t>
            </a:r>
            <a:r>
              <a:rPr lang="ru-RU" sz="2400" dirty="0">
                <a:solidFill>
                  <a:schemeClr val="tx1"/>
                </a:solidFill>
              </a:rPr>
              <a:t> органами</a:t>
            </a:r>
            <a:r>
              <a:rPr lang="uk-UA" sz="2400" dirty="0">
                <a:solidFill>
                  <a:schemeClr val="tx1"/>
                </a:solidFill>
              </a:rPr>
              <a:t>, затверджений постановою КМУ від 20.04.2006 № 550 </a:t>
            </a:r>
            <a:r>
              <a:rPr kumimoji="0" lang="en-US" sz="2400" b="0" i="0" u="none" strike="noStrike" kern="1200" cap="none" spc="0" normalizeH="0" baseline="0" noProof="0" dirty="0">
                <a:ln>
                  <a:noFill/>
                </a:ln>
                <a:solidFill>
                  <a:prstClr val="black"/>
                </a:solidFill>
                <a:effectLst/>
                <a:uLnTx/>
                <a:uFillTx/>
                <a:latin typeface="Calibri"/>
                <a:ea typeface="+mn-ea"/>
                <a:cs typeface="+mn-cs"/>
              </a:rPr>
              <a:t>(</a:t>
            </a:r>
            <a:r>
              <a:rPr kumimoji="0" lang="uk-UA" sz="2400" b="0" i="1" u="none" strike="noStrike" kern="1200" cap="none" spc="0" normalizeH="0" baseline="0" noProof="0" dirty="0">
                <a:ln>
                  <a:noFill/>
                </a:ln>
                <a:solidFill>
                  <a:prstClr val="black"/>
                </a:solidFill>
                <a:effectLst/>
                <a:uLnTx/>
                <a:uFillTx/>
                <a:latin typeface="Calibri"/>
                <a:ea typeface="+mn-ea"/>
                <a:cs typeface="+mn-cs"/>
              </a:rPr>
              <a:t>далі</a:t>
            </a:r>
            <a:r>
              <a:rPr kumimoji="0" lang="ru-RU" sz="2400" b="0" i="0" u="none" strike="noStrike" kern="1200" cap="none" spc="0" normalizeH="0" baseline="0" noProof="0" dirty="0">
                <a:ln>
                  <a:noFill/>
                </a:ln>
                <a:solidFill>
                  <a:prstClr val="black"/>
                </a:solidFill>
                <a:effectLst/>
                <a:uLnTx/>
                <a:uFillTx/>
                <a:latin typeface="Calibri"/>
                <a:ea typeface="+mn-ea"/>
                <a:cs typeface="+mn-cs"/>
              </a:rPr>
              <a:t> — Порядок № 550).</a:t>
            </a:r>
            <a:endParaRPr lang="uk-UA" sz="2400" dirty="0">
              <a:solidFill>
                <a:schemeClr val="tx1"/>
              </a:solidFill>
            </a:endParaRP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0740483"/>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77505" y="1472860"/>
            <a:ext cx="11702642" cy="4862870"/>
          </a:xfrm>
          <a:prstGeom prst="rect">
            <a:avLst/>
          </a:prstGeom>
        </p:spPr>
        <p:txBody>
          <a:bodyPr wrap="square">
            <a:spAutoFit/>
          </a:bodyPr>
          <a:lstStyle/>
          <a:p>
            <a:pPr algn="just"/>
            <a:r>
              <a:rPr kumimoji="0" lang="uk-UA" sz="3600" b="1" i="0" u="none" strike="noStrike" kern="1200" cap="none" spc="0" normalizeH="0" baseline="0" noProof="0" dirty="0">
                <a:ln>
                  <a:noFill/>
                </a:ln>
                <a:solidFill>
                  <a:prstClr val="black">
                    <a:lumMod val="85000"/>
                    <a:lumOff val="15000"/>
                  </a:prstClr>
                </a:solidFill>
                <a:effectLst/>
                <a:uLnTx/>
                <a:uFillTx/>
                <a:latin typeface="Times New Roman"/>
                <a:ea typeface="+mj-ea"/>
                <a:cs typeface="+mj-cs"/>
              </a:rPr>
              <a:t>Проведення інспектування органом державного фінансового контролю</a:t>
            </a:r>
            <a:endParaRPr lang="uk-UA" sz="3600" b="1" dirty="0">
              <a:solidFill>
                <a:prstClr val="black">
                  <a:lumMod val="85000"/>
                  <a:lumOff val="15000"/>
                </a:prstClr>
              </a:solidFill>
              <a:latin typeface="Times New Roman"/>
              <a:ea typeface="+mj-ea"/>
              <a:cs typeface="+mj-cs"/>
            </a:endParaRPr>
          </a:p>
          <a:p>
            <a:pPr algn="just"/>
            <a:endParaRPr lang="ru-RU" b="1" i="1" dirty="0">
              <a:solidFill>
                <a:srgbClr val="C00000"/>
              </a:solidFill>
              <a:latin typeface="Arial" panose="020B0604020202020204" pitchFamily="34" charset="0"/>
              <a:cs typeface="Arial" panose="020B0604020202020204" pitchFamily="34" charset="0"/>
            </a:endParaRPr>
          </a:p>
          <a:p>
            <a:pPr marL="0" indent="0" algn="just">
              <a:buNone/>
            </a:pPr>
            <a:r>
              <a:rPr lang="uk-UA" sz="2400" dirty="0">
                <a:solidFill>
                  <a:schemeClr val="tx1"/>
                </a:solidFill>
              </a:rPr>
              <a:t>Інспектування здійснюється органом державного фінансового контролю у формі ревізії та полягає у документальній і фактичній перевірці певного комплексу або окремих питань фінансово-господарської діяльності підконтрольної установи, </a:t>
            </a:r>
            <a:r>
              <a:rPr lang="uk-UA" sz="2400" b="1" dirty="0">
                <a:solidFill>
                  <a:schemeClr val="tx1"/>
                </a:solidFill>
              </a:rPr>
              <a:t>яка повинна забезпечувати виявлення наявних фактів порушення законодавства, </a:t>
            </a:r>
            <a:r>
              <a:rPr lang="uk-UA" sz="2400" dirty="0">
                <a:solidFill>
                  <a:schemeClr val="tx1"/>
                </a:solidFill>
              </a:rPr>
              <a:t>встановлення винних у їх допущенні посадових і матеріально відповідальних осіб (</a:t>
            </a:r>
            <a:r>
              <a:rPr lang="uk-UA" sz="2400" dirty="0" err="1">
                <a:solidFill>
                  <a:schemeClr val="tx1"/>
                </a:solidFill>
              </a:rPr>
              <a:t>абз</a:t>
            </a:r>
            <a:r>
              <a:rPr lang="uk-UA" sz="2400" dirty="0">
                <a:solidFill>
                  <a:schemeClr val="tx1"/>
                </a:solidFill>
              </a:rPr>
              <a:t>. 1 ст. 4 Закону № 2939). </a:t>
            </a:r>
          </a:p>
          <a:p>
            <a:pPr marL="0" indent="0" algn="just">
              <a:buNone/>
            </a:pPr>
            <a:endParaRPr lang="uk-UA" sz="2400" dirty="0">
              <a:solidFill>
                <a:schemeClr val="tx1"/>
              </a:solidFill>
            </a:endParaRPr>
          </a:p>
          <a:p>
            <a:pPr marL="0" indent="0" algn="just">
              <a:buNone/>
            </a:pPr>
            <a:r>
              <a:rPr lang="uk-UA" sz="2400" dirty="0">
                <a:solidFill>
                  <a:schemeClr val="tx1"/>
                </a:solidFill>
              </a:rPr>
              <a:t>Результати ревізії викладають в акті. </a:t>
            </a: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8944721"/>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77505" y="1472860"/>
            <a:ext cx="11702642" cy="5324535"/>
          </a:xfrm>
          <a:prstGeom prst="rect">
            <a:avLst/>
          </a:prstGeom>
        </p:spPr>
        <p:txBody>
          <a:bodyPr wrap="square">
            <a:spAutoFit/>
          </a:bodyPr>
          <a:lstStyle/>
          <a:p>
            <a:pPr algn="just"/>
            <a:r>
              <a:rPr kumimoji="0" lang="uk-UA" altLang="ru-RU" sz="4000" b="1" i="0" u="none" strike="noStrike" kern="1200" cap="none" spc="0" normalizeH="0" baseline="0" noProof="0" dirty="0">
                <a:ln>
                  <a:noFill/>
                </a:ln>
                <a:solidFill>
                  <a:prstClr val="black"/>
                </a:solidFill>
                <a:effectLst/>
                <a:uLnTx/>
                <a:uFillTx/>
                <a:latin typeface="Times New Roman"/>
                <a:ea typeface="+mj-ea"/>
                <a:cs typeface="+mj-cs"/>
              </a:rPr>
              <a:t>Підстави для проведення ревізії  </a:t>
            </a:r>
            <a:r>
              <a:rPr kumimoji="0" lang="uk-UA" altLang="ru-RU" sz="3200" b="1" i="0" u="none" strike="noStrike" kern="1200" cap="none" spc="0" normalizeH="0" baseline="0" noProof="0" dirty="0">
                <a:ln>
                  <a:noFill/>
                </a:ln>
                <a:solidFill>
                  <a:prstClr val="black"/>
                </a:solidFill>
                <a:effectLst/>
                <a:uLnTx/>
                <a:uFillTx/>
                <a:latin typeface="Times New Roman"/>
                <a:ea typeface="+mj-ea"/>
                <a:cs typeface="+mj-cs"/>
              </a:rPr>
              <a:t>(ст. 11 Закону № 2939)</a:t>
            </a:r>
            <a:endParaRPr lang="ru-RU" b="1" i="1" dirty="0">
              <a:solidFill>
                <a:srgbClr val="C00000"/>
              </a:solidFill>
              <a:latin typeface="Arial" panose="020B0604020202020204" pitchFamily="34" charset="0"/>
              <a:cs typeface="Arial" panose="020B0604020202020204" pitchFamily="34" charset="0"/>
            </a:endParaRPr>
          </a:p>
          <a:p>
            <a:pPr marL="342900" lvl="0" indent="-342900" algn="just" fontAlgn="base">
              <a:spcAft>
                <a:spcPct val="0"/>
              </a:spcAft>
              <a:buClrTx/>
              <a:buFont typeface="Arial" charset="0"/>
              <a:buChar char="•"/>
            </a:pPr>
            <a:r>
              <a:rPr lang="uk-UA" altLang="ru-RU" sz="2400" dirty="0">
                <a:solidFill>
                  <a:prstClr val="black"/>
                </a:solidFill>
              </a:rPr>
              <a:t>посадові особи органу державного фінансового контролю вправі приступити до проведення ревізії </a:t>
            </a:r>
            <a:r>
              <a:rPr lang="uk-UA" altLang="ru-RU" sz="2400" b="1" dirty="0">
                <a:solidFill>
                  <a:prstClr val="black"/>
                </a:solidFill>
              </a:rPr>
              <a:t>за наявності підстав </a:t>
            </a:r>
            <a:r>
              <a:rPr lang="uk-UA" altLang="ru-RU" sz="2400" dirty="0">
                <a:solidFill>
                  <a:prstClr val="black"/>
                </a:solidFill>
              </a:rPr>
              <a:t>для їх проведення</a:t>
            </a:r>
            <a:r>
              <a:rPr lang="ru-RU" altLang="ru-RU" sz="2400" dirty="0">
                <a:solidFill>
                  <a:prstClr val="black"/>
                </a:solidFill>
              </a:rPr>
              <a:t>, </a:t>
            </a:r>
            <a:r>
              <a:rPr lang="uk-UA" altLang="ru-RU" sz="2400" dirty="0">
                <a:solidFill>
                  <a:prstClr val="black"/>
                </a:solidFill>
              </a:rPr>
              <a:t>а саме</a:t>
            </a:r>
            <a:r>
              <a:rPr lang="ru-RU" altLang="ru-RU" sz="2400" dirty="0">
                <a:solidFill>
                  <a:prstClr val="black"/>
                </a:solidFill>
              </a:rPr>
              <a:t>:</a:t>
            </a:r>
          </a:p>
          <a:p>
            <a:pPr marL="342900" lvl="0" indent="-342900" algn="just" fontAlgn="base">
              <a:spcAft>
                <a:spcPct val="0"/>
              </a:spcAft>
              <a:buClrTx/>
              <a:buFont typeface="Arial" charset="0"/>
              <a:buChar char="•"/>
            </a:pPr>
            <a:r>
              <a:rPr lang="uk-UA" altLang="ru-RU" sz="2400" dirty="0">
                <a:solidFill>
                  <a:prstClr val="black"/>
                </a:solidFill>
              </a:rPr>
              <a:t>направлення на ревізію, в якому зазначаються дата його видачі, назва органу державного фінансового контролю, мета, вид, підстави, дата її початку та дата закінчення ревізії, посади, прізвища посадових осіб органу державного фінансового контролю, які проводитимуть </a:t>
            </a:r>
            <a:r>
              <a:rPr lang="ru-RU" altLang="ru-RU" sz="2400" dirty="0" err="1">
                <a:solidFill>
                  <a:prstClr val="black"/>
                </a:solidFill>
              </a:rPr>
              <a:t>ревізію</a:t>
            </a:r>
            <a:r>
              <a:rPr lang="ru-RU" altLang="ru-RU" sz="2400" dirty="0">
                <a:solidFill>
                  <a:prstClr val="black"/>
                </a:solidFill>
              </a:rPr>
              <a:t>;</a:t>
            </a:r>
          </a:p>
          <a:p>
            <a:pPr marL="342900" lvl="0" indent="-342900" algn="just" fontAlgn="base">
              <a:spcAft>
                <a:spcPct val="0"/>
              </a:spcAft>
              <a:buClrTx/>
              <a:buFont typeface="Arial" charset="0"/>
              <a:buChar char="•"/>
            </a:pPr>
            <a:r>
              <a:rPr lang="uk-UA" altLang="ru-RU" sz="2400" dirty="0">
                <a:solidFill>
                  <a:prstClr val="black"/>
                </a:solidFill>
              </a:rPr>
              <a:t>копії рішення суду на дозвіл про проведення позапланової ревізії.</a:t>
            </a:r>
            <a:endParaRPr lang="ru-RU" altLang="ru-RU" sz="2400" dirty="0">
              <a:solidFill>
                <a:prstClr val="black"/>
              </a:solidFill>
            </a:endParaRPr>
          </a:p>
          <a:p>
            <a:pPr marL="342900" lvl="0" indent="-342900" algn="just" fontAlgn="base">
              <a:spcAft>
                <a:spcPct val="0"/>
              </a:spcAft>
              <a:buClrTx/>
              <a:buFont typeface="Arial" charset="0"/>
              <a:buChar char="•"/>
            </a:pPr>
            <a:r>
              <a:rPr lang="uk-UA" altLang="ru-RU" sz="2400" dirty="0">
                <a:solidFill>
                  <a:prstClr val="black"/>
                </a:solidFill>
              </a:rPr>
              <a:t>Ненадання цих документів посадовим особам підконтрольних установ </a:t>
            </a:r>
            <a:r>
              <a:rPr lang="uk-UA" altLang="ru-RU" sz="2400" b="1" dirty="0">
                <a:solidFill>
                  <a:prstClr val="black"/>
                </a:solidFill>
              </a:rPr>
              <a:t>є підставою для недопущення посадових осіб </a:t>
            </a:r>
            <a:r>
              <a:rPr lang="uk-UA" altLang="ru-RU" sz="2400" dirty="0">
                <a:solidFill>
                  <a:prstClr val="black"/>
                </a:solidFill>
              </a:rPr>
              <a:t>органу державного фінансового контролю до проведення ревізії.</a:t>
            </a: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0432992"/>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77505" y="1472860"/>
            <a:ext cx="11702642" cy="6678751"/>
          </a:xfrm>
          <a:prstGeom prst="rect">
            <a:avLst/>
          </a:prstGeom>
        </p:spPr>
        <p:txBody>
          <a:bodyPr wrap="square">
            <a:spAutoFit/>
          </a:bodyPr>
          <a:lstStyle/>
          <a:p>
            <a:pPr algn="just"/>
            <a:r>
              <a:rPr lang="uk-UA" sz="4000" b="1" dirty="0">
                <a:latin typeface="+mn-lt"/>
              </a:rPr>
              <a:t>Орган державного фінансового контролю має </a:t>
            </a:r>
            <a:r>
              <a:rPr lang="uk-UA" sz="4000" b="1" dirty="0"/>
              <a:t>право (ст. 10 Закону № 2939), зокрема:</a:t>
            </a:r>
            <a:r>
              <a:rPr lang="uk-UA" sz="4000" b="1" dirty="0">
                <a:latin typeface="+mn-lt"/>
              </a:rPr>
              <a:t/>
            </a:r>
            <a:br>
              <a:rPr lang="uk-UA" sz="4000" b="1" dirty="0">
                <a:latin typeface="+mn-lt"/>
              </a:rPr>
            </a:br>
            <a:r>
              <a:rPr lang="uk-UA" altLang="ru-RU" sz="3200" b="1" dirty="0">
                <a:solidFill>
                  <a:schemeClr val="tx1"/>
                </a:solidFill>
              </a:rPr>
              <a:t>вимагати</a:t>
            </a:r>
            <a:r>
              <a:rPr lang="uk-UA" altLang="ru-RU" sz="3200" dirty="0">
                <a:solidFill>
                  <a:schemeClr val="tx1"/>
                </a:solidFill>
              </a:rPr>
              <a:t> від керівників підконтрольних установ проведення інвентаризацій основних фондів, товарно-матеріальних цінностей, коштів і розрахунків;</a:t>
            </a:r>
            <a:r>
              <a:rPr lang="ru-RU" altLang="ru-RU" sz="3200" dirty="0">
                <a:solidFill>
                  <a:schemeClr val="tx1"/>
                </a:solidFill>
              </a:rPr>
              <a:t> </a:t>
            </a:r>
          </a:p>
          <a:p>
            <a:pPr algn="just"/>
            <a:r>
              <a:rPr lang="uk-UA" altLang="ru-RU" sz="3200" b="1" dirty="0">
                <a:solidFill>
                  <a:schemeClr val="tx1"/>
                </a:solidFill>
              </a:rPr>
              <a:t>залучати</a:t>
            </a:r>
            <a:r>
              <a:rPr lang="uk-UA" altLang="ru-RU" sz="3200" dirty="0">
                <a:solidFill>
                  <a:schemeClr val="tx1"/>
                </a:solidFill>
              </a:rPr>
              <a:t> на договірних засадах кваліфікованих фахівців відповідних органів виконавчої влади, підприємств, установ та організацій для проведення контрольних обмірів будівельних робіт, тощо;</a:t>
            </a:r>
            <a:endParaRPr lang="ru-RU" altLang="ru-RU" sz="3200" dirty="0">
              <a:solidFill>
                <a:schemeClr val="tx1"/>
              </a:solidFill>
            </a:endParaRPr>
          </a:p>
          <a:p>
            <a:pPr algn="just"/>
            <a:r>
              <a:rPr lang="uk-UA" altLang="ru-RU" sz="3200" b="1" dirty="0">
                <a:solidFill>
                  <a:schemeClr val="tx1"/>
                </a:solidFill>
              </a:rPr>
              <a:t>одержувати</a:t>
            </a:r>
            <a:r>
              <a:rPr lang="uk-UA" altLang="ru-RU" sz="3200" dirty="0">
                <a:solidFill>
                  <a:schemeClr val="tx1"/>
                </a:solidFill>
              </a:rPr>
              <a:t> від службових і матеріально відповідальних осіб об’єктів, що контролюються, письмові пояснення з питань, які виникають у ході здійснення державного фінансового контролю.</a:t>
            </a:r>
            <a:r>
              <a:rPr lang="ru-RU" altLang="ru-RU" sz="3200" dirty="0">
                <a:solidFill>
                  <a:schemeClr val="tx1"/>
                </a:solidFill>
              </a:rPr>
              <a:t> </a:t>
            </a:r>
            <a:r>
              <a:rPr lang="uk-UA" altLang="ru-RU" sz="3200" dirty="0"/>
              <a:t> </a:t>
            </a:r>
            <a:endParaRPr lang="ru-RU" altLang="ru-RU" sz="3200" dirty="0"/>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3491241"/>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77505" y="1472860"/>
            <a:ext cx="11702642" cy="7786747"/>
          </a:xfrm>
          <a:prstGeom prst="rect">
            <a:avLst/>
          </a:prstGeom>
        </p:spPr>
        <p:txBody>
          <a:bodyPr wrap="square">
            <a:spAutoFit/>
          </a:bodyPr>
          <a:lstStyle/>
          <a:p>
            <a:pPr algn="just"/>
            <a:r>
              <a:rPr lang="uk-UA" sz="4000" b="1" dirty="0">
                <a:latin typeface="+mn-lt"/>
              </a:rPr>
              <a:t>Орган державного фінансового контролю має право </a:t>
            </a:r>
            <a:br>
              <a:rPr lang="uk-UA" sz="4000" b="1" dirty="0">
                <a:latin typeface="+mn-lt"/>
              </a:rPr>
            </a:br>
            <a:r>
              <a:rPr lang="uk-UA" sz="4000" b="1" dirty="0">
                <a:latin typeface="+mn-lt"/>
              </a:rPr>
              <a:t>(ст. 10 Закону № 2939), зокрема:</a:t>
            </a:r>
          </a:p>
          <a:p>
            <a:pPr algn="just"/>
            <a:r>
              <a:rPr lang="uk-UA" altLang="ru-RU" sz="3200" dirty="0">
                <a:solidFill>
                  <a:schemeClr val="tx1"/>
                </a:solidFill>
              </a:rPr>
              <a:t>при проведенні ревізій </a:t>
            </a:r>
            <a:r>
              <a:rPr lang="uk-UA" altLang="ru-RU" sz="3200" b="1" dirty="0">
                <a:solidFill>
                  <a:schemeClr val="tx1"/>
                </a:solidFill>
              </a:rPr>
              <a:t>вилучати в установ та організацій копії </a:t>
            </a:r>
            <a:r>
              <a:rPr lang="uk-UA" altLang="ru-RU" sz="3200" dirty="0">
                <a:solidFill>
                  <a:schemeClr val="tx1"/>
                </a:solidFill>
              </a:rPr>
              <a:t>фінансово-господарських та бухгалтерських документів, які свідчать про порушення;</a:t>
            </a:r>
            <a:endParaRPr lang="ru-RU" altLang="ru-RU" sz="3200" dirty="0">
              <a:solidFill>
                <a:schemeClr val="tx1"/>
              </a:solidFill>
            </a:endParaRPr>
          </a:p>
          <a:p>
            <a:pPr algn="just"/>
            <a:r>
              <a:rPr lang="uk-UA" altLang="ru-RU" sz="3200" b="1" dirty="0">
                <a:solidFill>
                  <a:schemeClr val="tx1"/>
                </a:solidFill>
              </a:rPr>
              <a:t>проводити зустрічні звірки </a:t>
            </a:r>
            <a:r>
              <a:rPr lang="uk-UA" altLang="ru-RU" sz="3200" dirty="0">
                <a:solidFill>
                  <a:schemeClr val="tx1"/>
                </a:solidFill>
              </a:rPr>
              <a:t>з метою документального та фактичного підтвердження виду, обсягу і якості операцій та розрахунків для з’ясування їх реальності та повноти відображення в обліку установи, що контролюється;</a:t>
            </a:r>
            <a:endParaRPr lang="ru-RU" altLang="ru-RU" sz="3200" dirty="0">
              <a:solidFill>
                <a:schemeClr val="tx1"/>
              </a:solidFill>
            </a:endParaRPr>
          </a:p>
          <a:p>
            <a:pPr algn="just"/>
            <a:r>
              <a:rPr lang="uk-UA" altLang="ru-RU" sz="3200" b="1" dirty="0">
                <a:solidFill>
                  <a:schemeClr val="tx1"/>
                </a:solidFill>
              </a:rPr>
              <a:t>на підставі рішення суду – вилучати</a:t>
            </a:r>
            <a:r>
              <a:rPr lang="uk-UA" altLang="ru-RU" sz="3200" dirty="0">
                <a:solidFill>
                  <a:schemeClr val="tx1"/>
                </a:solidFill>
              </a:rPr>
              <a:t> до закінчення ревізії </a:t>
            </a:r>
            <a:r>
              <a:rPr lang="uk-UA" altLang="ru-RU" sz="3200" b="1" dirty="0">
                <a:solidFill>
                  <a:schemeClr val="tx1"/>
                </a:solidFill>
              </a:rPr>
              <a:t>оригінали </a:t>
            </a:r>
            <a:r>
              <a:rPr lang="uk-UA" altLang="ru-RU" sz="3200" dirty="0">
                <a:solidFill>
                  <a:schemeClr val="tx1"/>
                </a:solidFill>
              </a:rPr>
              <a:t>первинних фінансово-господарських та бухгалтерських документів із складенням опису та залишенням копій таких документів таким установам.</a:t>
            </a:r>
            <a:endParaRPr lang="ru-RU" altLang="ru-RU" sz="3200" dirty="0">
              <a:solidFill>
                <a:schemeClr val="tx1"/>
              </a:solidFill>
            </a:endParaRP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1226387"/>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77505" y="1472860"/>
            <a:ext cx="11702642" cy="6186309"/>
          </a:xfrm>
          <a:prstGeom prst="rect">
            <a:avLst/>
          </a:prstGeom>
        </p:spPr>
        <p:txBody>
          <a:bodyPr wrap="square">
            <a:spAutoFit/>
          </a:bodyPr>
          <a:lstStyle/>
          <a:p>
            <a:pPr algn="just"/>
            <a:r>
              <a:rPr lang="uk-UA" sz="4000" b="1" dirty="0">
                <a:latin typeface="+mn-lt"/>
              </a:rPr>
              <a:t>Орган державного фінансового контролю має право </a:t>
            </a:r>
            <a:r>
              <a:rPr lang="uk-UA" sz="4000" b="1" dirty="0"/>
              <a:t>(ст. 10 Закону № 2939), зокрема:</a:t>
            </a:r>
            <a:r>
              <a:rPr lang="uk-UA" sz="4000" b="1" dirty="0">
                <a:latin typeface="+mn-lt"/>
              </a:rPr>
              <a:t/>
            </a:r>
            <a:br>
              <a:rPr lang="uk-UA" sz="4000" b="1" dirty="0">
                <a:latin typeface="+mn-lt"/>
              </a:rPr>
            </a:br>
            <a:r>
              <a:rPr lang="uk-UA" altLang="ru-RU" sz="3600" b="1" dirty="0">
                <a:solidFill>
                  <a:schemeClr val="tx1"/>
                </a:solidFill>
              </a:rPr>
              <a:t>пред'являти</a:t>
            </a:r>
            <a:r>
              <a:rPr lang="uk-UA" altLang="ru-RU" sz="3600" dirty="0">
                <a:solidFill>
                  <a:schemeClr val="tx1"/>
                </a:solidFill>
              </a:rPr>
              <a:t> керівникам та іншим особам установ, що контролюються, </a:t>
            </a:r>
            <a:r>
              <a:rPr lang="uk-UA" altLang="ru-RU" sz="3600" b="1" dirty="0">
                <a:solidFill>
                  <a:schemeClr val="tx1"/>
                </a:solidFill>
              </a:rPr>
              <a:t>обов'язкові до виконання вимоги </a:t>
            </a:r>
            <a:r>
              <a:rPr lang="uk-UA" altLang="ru-RU" sz="3600" dirty="0">
                <a:solidFill>
                  <a:schemeClr val="tx1"/>
                </a:solidFill>
              </a:rPr>
              <a:t>щодо усунення виявлених порушень законодавства;</a:t>
            </a:r>
            <a:r>
              <a:rPr lang="ru-RU" altLang="ru-RU" sz="3600" dirty="0">
                <a:solidFill>
                  <a:schemeClr val="tx1"/>
                </a:solidFill>
              </a:rPr>
              <a:t> </a:t>
            </a:r>
          </a:p>
          <a:p>
            <a:pPr algn="just"/>
            <a:r>
              <a:rPr lang="uk-UA" altLang="ru-RU" sz="3600" b="1" dirty="0">
                <a:solidFill>
                  <a:schemeClr val="tx1"/>
                </a:solidFill>
              </a:rPr>
              <a:t>накладати</a:t>
            </a:r>
            <a:r>
              <a:rPr lang="uk-UA" altLang="ru-RU" sz="3600" dirty="0">
                <a:solidFill>
                  <a:schemeClr val="tx1"/>
                </a:solidFill>
              </a:rPr>
              <a:t> на керівників та інших службових осіб підконтрольних установ </a:t>
            </a:r>
            <a:r>
              <a:rPr lang="uk-UA" altLang="ru-RU" sz="3600" b="1" dirty="0">
                <a:solidFill>
                  <a:schemeClr val="tx1"/>
                </a:solidFill>
              </a:rPr>
              <a:t>адміністративні стягнення;</a:t>
            </a:r>
            <a:endParaRPr lang="ru-RU" altLang="ru-RU" sz="3600" b="1" dirty="0">
              <a:solidFill>
                <a:schemeClr val="tx1"/>
              </a:solidFill>
            </a:endParaRPr>
          </a:p>
          <a:p>
            <a:pPr algn="just"/>
            <a:r>
              <a:rPr lang="uk-UA" altLang="ru-RU" sz="3600" b="1" dirty="0">
                <a:solidFill>
                  <a:schemeClr val="tx1"/>
                </a:solidFill>
              </a:rPr>
              <a:t>звертатися до суду </a:t>
            </a:r>
            <a:r>
              <a:rPr lang="uk-UA" altLang="ru-RU" sz="3600" dirty="0">
                <a:solidFill>
                  <a:schemeClr val="tx1"/>
                </a:solidFill>
              </a:rPr>
              <a:t>в інтересах держави, якщо підконтрольна установа не виконала вимог і не усунула виявлені під час ревізії порушення законодавства.</a:t>
            </a:r>
            <a:endParaRPr lang="uk-UA" altLang="ru-RU" sz="3600" i="1" dirty="0">
              <a:solidFill>
                <a:schemeClr val="tx1"/>
              </a:solidFill>
            </a:endParaRP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0156833"/>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5557675"/>
          </a:xfrm>
          <a:prstGeom prst="rect">
            <a:avLst/>
          </a:prstGeom>
        </p:spPr>
        <p:txBody>
          <a:bodyPr wrap="square">
            <a:spAutoFit/>
          </a:bodyPr>
          <a:lstStyle/>
          <a:p>
            <a:pPr>
              <a:lnSpc>
                <a:spcPct val="107000"/>
              </a:lnSpc>
              <a:spcAft>
                <a:spcPts val="800"/>
              </a:spcAft>
            </a:pP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Які</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є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види</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ревізії</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та за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яких</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умов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ревізори</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мають</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право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їх</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проводити</a:t>
            </a:r>
            <a:endPar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sz="2800" b="0" i="0" dirty="0" err="1">
                <a:solidFill>
                  <a:srgbClr val="000000"/>
                </a:solidFill>
                <a:effectLst/>
                <a:latin typeface="Times New Roman" panose="02020603050405020304" pitchFamily="18" charset="0"/>
                <a:cs typeface="Times New Roman" panose="02020603050405020304" pitchFamily="18" charset="0"/>
              </a:rPr>
              <a:t>Ревізії</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можуть</a:t>
            </a:r>
            <a:r>
              <a:rPr lang="ru-RU" sz="2800" b="0" i="0" dirty="0">
                <a:solidFill>
                  <a:srgbClr val="000000"/>
                </a:solidFill>
                <a:effectLst/>
                <a:latin typeface="Times New Roman" panose="02020603050405020304" pitchFamily="18" charset="0"/>
                <a:cs typeface="Times New Roman" panose="02020603050405020304" pitchFamily="18" charset="0"/>
              </a:rPr>
              <a:t> бути </a:t>
            </a:r>
            <a:r>
              <a:rPr lang="ru-RU" sz="2800" b="1" i="0" dirty="0" err="1">
                <a:solidFill>
                  <a:srgbClr val="000000"/>
                </a:solidFill>
                <a:effectLst/>
                <a:latin typeface="Times New Roman" panose="02020603050405020304" pitchFamily="18" charset="0"/>
                <a:cs typeface="Times New Roman" panose="02020603050405020304" pitchFamily="18" charset="0"/>
              </a:rPr>
              <a:t>плановими</a:t>
            </a:r>
            <a:r>
              <a:rPr lang="ru-RU" sz="2800" b="1" i="0" dirty="0">
                <a:solidFill>
                  <a:srgbClr val="000000"/>
                </a:solidFill>
                <a:effectLst/>
                <a:latin typeface="Times New Roman" panose="02020603050405020304" pitchFamily="18" charset="0"/>
                <a:cs typeface="Times New Roman" panose="02020603050405020304" pitchFamily="18" charset="0"/>
              </a:rPr>
              <a:t> та </a:t>
            </a:r>
            <a:r>
              <a:rPr lang="ru-RU" sz="2800" b="1" i="0" dirty="0" err="1">
                <a:solidFill>
                  <a:srgbClr val="000000"/>
                </a:solidFill>
                <a:effectLst/>
                <a:latin typeface="Times New Roman" panose="02020603050405020304" pitchFamily="18" charset="0"/>
                <a:cs typeface="Times New Roman" panose="02020603050405020304" pitchFamily="18" charset="0"/>
              </a:rPr>
              <a:t>позаплановими</a:t>
            </a:r>
            <a:r>
              <a:rPr lang="ru-RU" sz="2800" b="1" i="0" dirty="0">
                <a:solidFill>
                  <a:srgbClr val="000000"/>
                </a:solidFill>
                <a:effectLst/>
                <a:latin typeface="Times New Roman" panose="02020603050405020304" pitchFamily="18" charset="0"/>
                <a:cs typeface="Times New Roman" panose="02020603050405020304" pitchFamily="18" charset="0"/>
              </a:rPr>
              <a:t> </a:t>
            </a:r>
            <a:r>
              <a:rPr lang="ru-RU" sz="2800" b="0" i="0" dirty="0">
                <a:solidFill>
                  <a:srgbClr val="000000"/>
                </a:solidFill>
                <a:effectLst/>
                <a:latin typeface="Times New Roman" panose="02020603050405020304" pitchFamily="18" charset="0"/>
                <a:cs typeface="Times New Roman" panose="02020603050405020304" pitchFamily="18" charset="0"/>
              </a:rPr>
              <a:t>(ст. 11 Закону № 2939).</a:t>
            </a:r>
          </a:p>
          <a:p>
            <a:pPr algn="just"/>
            <a:r>
              <a:rPr lang="ru-RU" sz="2800" b="1" i="0" dirty="0" err="1">
                <a:solidFill>
                  <a:srgbClr val="000000"/>
                </a:solidFill>
                <a:effectLst/>
                <a:latin typeface="Times New Roman" panose="02020603050405020304" pitchFamily="18" charset="0"/>
                <a:cs typeface="Times New Roman" panose="02020603050405020304" pitchFamily="18" charset="0"/>
              </a:rPr>
              <a:t>Планову</a:t>
            </a:r>
            <a:r>
              <a:rPr lang="ru-RU" sz="2800" b="1" i="0" dirty="0">
                <a:solidFill>
                  <a:srgbClr val="000000"/>
                </a:solidFill>
                <a:effectLst/>
                <a:latin typeface="Times New Roman" panose="02020603050405020304" pitchFamily="18" charset="0"/>
                <a:cs typeface="Times New Roman" panose="02020603050405020304" pitchFamily="18" charset="0"/>
              </a:rPr>
              <a:t> </a:t>
            </a:r>
            <a:r>
              <a:rPr lang="ru-RU" sz="2800" b="1" i="0" dirty="0" err="1">
                <a:solidFill>
                  <a:srgbClr val="000000"/>
                </a:solidFill>
                <a:effectLst/>
                <a:latin typeface="Times New Roman" panose="02020603050405020304" pitchFamily="18" charset="0"/>
                <a:cs typeface="Times New Roman" panose="02020603050405020304" pitchFamily="18" charset="0"/>
              </a:rPr>
              <a:t>виїзну</a:t>
            </a:r>
            <a:r>
              <a:rPr lang="ru-RU" sz="2800" b="1" i="0" dirty="0">
                <a:solidFill>
                  <a:srgbClr val="000000"/>
                </a:solidFill>
                <a:effectLst/>
                <a:latin typeface="Times New Roman" panose="02020603050405020304" pitchFamily="18" charset="0"/>
                <a:cs typeface="Times New Roman" panose="02020603050405020304" pitchFamily="18" charset="0"/>
              </a:rPr>
              <a:t> </a:t>
            </a:r>
            <a:r>
              <a:rPr lang="ru-RU" sz="2800" b="1" i="0" dirty="0" err="1">
                <a:solidFill>
                  <a:srgbClr val="000000"/>
                </a:solidFill>
                <a:effectLst/>
                <a:latin typeface="Times New Roman" panose="02020603050405020304" pitchFamily="18" charset="0"/>
                <a:cs typeface="Times New Roman" panose="02020603050405020304" pitchFamily="18" charset="0"/>
              </a:rPr>
              <a:t>ревізію</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ревізори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проводять</a:t>
            </a:r>
            <a:r>
              <a:rPr lang="ru-RU" sz="2800" b="0" i="0" dirty="0">
                <a:solidFill>
                  <a:srgbClr val="000000"/>
                </a:solidFill>
                <a:effectLst/>
                <a:latin typeface="Times New Roman" panose="02020603050405020304" pitchFamily="18" charset="0"/>
                <a:cs typeface="Times New Roman" panose="02020603050405020304" pitchFamily="18" charset="0"/>
              </a:rPr>
              <a:t> за </a:t>
            </a:r>
            <a:r>
              <a:rPr lang="ru-RU" sz="2800" b="0" i="0" dirty="0" err="1">
                <a:solidFill>
                  <a:srgbClr val="000000"/>
                </a:solidFill>
                <a:effectLst/>
                <a:latin typeface="Times New Roman" panose="02020603050405020304" pitchFamily="18" charset="0"/>
                <a:cs typeface="Times New Roman" panose="02020603050405020304" pitchFamily="18" charset="0"/>
              </a:rPr>
              <a:t>сукупними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показниками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фінансово-господарської</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діяльності</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підконтрольних</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установ</a:t>
            </a:r>
            <a:r>
              <a:rPr lang="ru-RU" sz="2800" b="0" i="0" dirty="0">
                <a:solidFill>
                  <a:srgbClr val="000000"/>
                </a:solidFill>
                <a:effectLst/>
                <a:latin typeface="Times New Roman" panose="02020603050405020304" pitchFamily="18" charset="0"/>
                <a:cs typeface="Times New Roman" panose="02020603050405020304" pitchFamily="18" charset="0"/>
              </a:rPr>
              <a:t> за </a:t>
            </a:r>
            <a:r>
              <a:rPr lang="ru-RU" sz="2800" b="0" i="0" dirty="0" err="1">
                <a:solidFill>
                  <a:srgbClr val="000000"/>
                </a:solidFill>
                <a:effectLst/>
                <a:latin typeface="Times New Roman" panose="02020603050405020304" pitchFamily="18" charset="0"/>
                <a:cs typeface="Times New Roman" panose="02020603050405020304" pitchFamily="18" charset="0"/>
              </a:rPr>
              <a:t>письмовим</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рішенням</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керівника</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відповідного</a:t>
            </a:r>
            <a:r>
              <a:rPr lang="ru-RU" sz="2800" b="0" i="0" dirty="0">
                <a:solidFill>
                  <a:srgbClr val="000000"/>
                </a:solidFill>
                <a:effectLst/>
                <a:latin typeface="Times New Roman" panose="02020603050405020304" pitchFamily="18" charset="0"/>
                <a:cs typeface="Times New Roman" panose="02020603050405020304" pitchFamily="18" charset="0"/>
              </a:rPr>
              <a:t> органу державного </a:t>
            </a:r>
            <a:r>
              <a:rPr lang="ru-RU" sz="2800" b="0" i="0" dirty="0" err="1">
                <a:solidFill>
                  <a:srgbClr val="000000"/>
                </a:solidFill>
                <a:effectLst/>
                <a:latin typeface="Times New Roman" panose="02020603050405020304" pitchFamily="18" charset="0"/>
                <a:cs typeface="Times New Roman" panose="02020603050405020304" pitchFamily="18" charset="0"/>
              </a:rPr>
              <a:t>фінансового</a:t>
            </a:r>
            <a:r>
              <a:rPr lang="ru-RU" sz="2800" b="0" i="0" dirty="0">
                <a:solidFill>
                  <a:srgbClr val="000000"/>
                </a:solidFill>
                <a:effectLst/>
                <a:latin typeface="Times New Roman" panose="02020603050405020304" pitchFamily="18" charset="0"/>
                <a:cs typeface="Times New Roman" panose="02020603050405020304" pitchFamily="18" charset="0"/>
              </a:rPr>
              <a:t> контролю </a:t>
            </a:r>
            <a:r>
              <a:rPr lang="ru-RU" sz="2800" b="1" i="0" dirty="0">
                <a:solidFill>
                  <a:srgbClr val="000000"/>
                </a:solidFill>
                <a:effectLst/>
                <a:latin typeface="Times New Roman" panose="02020603050405020304" pitchFamily="18" charset="0"/>
                <a:cs typeface="Times New Roman" panose="02020603050405020304" pitchFamily="18" charset="0"/>
              </a:rPr>
              <a:t>не </a:t>
            </a:r>
            <a:r>
              <a:rPr lang="ru-RU" sz="2800" b="1" i="0" dirty="0" err="1">
                <a:solidFill>
                  <a:srgbClr val="000000"/>
                </a:solidFill>
                <a:effectLst/>
                <a:latin typeface="Times New Roman" panose="02020603050405020304" pitchFamily="18" charset="0"/>
                <a:cs typeface="Times New Roman" panose="02020603050405020304" pitchFamily="18" charset="0"/>
              </a:rPr>
              <a:t>частіше</a:t>
            </a:r>
            <a:r>
              <a:rPr lang="ru-RU" sz="2800" b="1" i="0" dirty="0">
                <a:solidFill>
                  <a:srgbClr val="000000"/>
                </a:solidFill>
                <a:effectLst/>
                <a:latin typeface="Times New Roman" panose="02020603050405020304" pitchFamily="18" charset="0"/>
                <a:cs typeface="Times New Roman" panose="02020603050405020304" pitchFamily="18" charset="0"/>
              </a:rPr>
              <a:t> одного разу</a:t>
            </a:r>
            <a:r>
              <a:rPr lang="ru-RU" sz="2800" b="0" i="0" dirty="0">
                <a:solidFill>
                  <a:srgbClr val="000000"/>
                </a:solidFill>
                <a:effectLst/>
                <a:latin typeface="Times New Roman" panose="02020603050405020304" pitchFamily="18" charset="0"/>
                <a:cs typeface="Times New Roman" panose="02020603050405020304" pitchFamily="18" charset="0"/>
              </a:rPr>
              <a:t> на </a:t>
            </a:r>
            <a:r>
              <a:rPr lang="ru-RU" sz="2800" b="0" i="0" dirty="0" err="1">
                <a:solidFill>
                  <a:srgbClr val="000000"/>
                </a:solidFill>
                <a:effectLst/>
                <a:latin typeface="Times New Roman" panose="02020603050405020304" pitchFamily="18" charset="0"/>
                <a:cs typeface="Times New Roman" panose="02020603050405020304" pitchFamily="18" charset="0"/>
              </a:rPr>
              <a:t>календарний</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рік</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Щоб</a:t>
            </a:r>
            <a:r>
              <a:rPr lang="ru-RU" sz="2800" b="0" i="0" dirty="0">
                <a:solidFill>
                  <a:srgbClr val="000000"/>
                </a:solidFill>
                <a:effectLst/>
                <a:latin typeface="Times New Roman" panose="02020603050405020304" pitchFamily="18" charset="0"/>
                <a:cs typeface="Times New Roman" panose="02020603050405020304" pitchFamily="18" charset="0"/>
              </a:rPr>
              <a:t> провести </a:t>
            </a:r>
            <a:r>
              <a:rPr lang="ru-RU" sz="2800" b="0" i="0" dirty="0" err="1">
                <a:solidFill>
                  <a:srgbClr val="000000"/>
                </a:solidFill>
                <a:effectLst/>
                <a:latin typeface="Times New Roman" panose="02020603050405020304" pitchFamily="18" charset="0"/>
                <a:cs typeface="Times New Roman" panose="02020603050405020304" pitchFamily="18" charset="0"/>
              </a:rPr>
              <a:t>планову</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виїзну</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ревізію</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ревізор</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має</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надіслати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установі</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1" i="0" dirty="0">
                <a:solidFill>
                  <a:srgbClr val="000000"/>
                </a:solidFill>
                <a:effectLst/>
                <a:latin typeface="Times New Roman" panose="02020603050405020304" pitchFamily="18" charset="0"/>
                <a:cs typeface="Times New Roman" panose="02020603050405020304" pitchFamily="18" charset="0"/>
              </a:rPr>
              <a:t>не </a:t>
            </a:r>
            <a:r>
              <a:rPr lang="ru-RU" sz="2800" b="1" i="0" dirty="0" err="1">
                <a:solidFill>
                  <a:srgbClr val="000000"/>
                </a:solidFill>
                <a:effectLst/>
                <a:latin typeface="Times New Roman" panose="02020603050405020304" pitchFamily="18" charset="0"/>
                <a:cs typeface="Times New Roman" panose="02020603050405020304" pitchFamily="18" charset="0"/>
              </a:rPr>
              <a:t>пізніше</a:t>
            </a:r>
            <a:r>
              <a:rPr lang="ru-RU" sz="2800" b="1" i="0" dirty="0">
                <a:solidFill>
                  <a:srgbClr val="000000"/>
                </a:solidFill>
                <a:effectLst/>
                <a:latin typeface="Times New Roman" panose="02020603050405020304" pitchFamily="18" charset="0"/>
                <a:cs typeface="Times New Roman" panose="02020603050405020304" pitchFamily="18" charset="0"/>
              </a:rPr>
              <a:t> </a:t>
            </a:r>
            <a:r>
              <a:rPr lang="ru-RU" sz="2800" b="1" i="0" dirty="0" err="1">
                <a:solidFill>
                  <a:srgbClr val="000000"/>
                </a:solidFill>
                <a:effectLst/>
                <a:latin typeface="Times New Roman" panose="02020603050405020304" pitchFamily="18" charset="0"/>
                <a:cs typeface="Times New Roman" panose="02020603050405020304" pitchFamily="18" charset="0"/>
              </a:rPr>
              <a:t>ніж</a:t>
            </a:r>
            <a:r>
              <a:rPr lang="ru-RU" sz="2800" b="1" i="0" dirty="0">
                <a:solidFill>
                  <a:srgbClr val="000000"/>
                </a:solidFill>
                <a:effectLst/>
                <a:latin typeface="Times New Roman" panose="02020603050405020304" pitchFamily="18" charset="0"/>
                <a:cs typeface="Times New Roman" panose="02020603050405020304" pitchFamily="18" charset="0"/>
              </a:rPr>
              <a:t> за 10</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1" i="0" dirty="0" err="1">
                <a:solidFill>
                  <a:srgbClr val="000000"/>
                </a:solidFill>
                <a:effectLst/>
                <a:latin typeface="Times New Roman" panose="02020603050405020304" pitchFamily="18" charset="0"/>
                <a:cs typeface="Times New Roman" panose="02020603050405020304" pitchFamily="18" charset="0"/>
              </a:rPr>
              <a:t>днів</a:t>
            </a:r>
            <a:r>
              <a:rPr lang="ru-RU" sz="2800" b="0" i="0" dirty="0">
                <a:solidFill>
                  <a:srgbClr val="000000"/>
                </a:solidFill>
                <a:effectLst/>
                <a:latin typeface="Times New Roman" panose="02020603050405020304" pitchFamily="18" charset="0"/>
                <a:cs typeface="Times New Roman" panose="02020603050405020304" pitchFamily="18" charset="0"/>
              </a:rPr>
              <a:t> до початку </a:t>
            </a:r>
            <a:r>
              <a:rPr lang="ru-RU" sz="2800" b="0" i="0" dirty="0" err="1">
                <a:solidFill>
                  <a:srgbClr val="000000"/>
                </a:solidFill>
                <a:effectLst/>
                <a:latin typeface="Times New Roman" panose="02020603050405020304" pitchFamily="18" charset="0"/>
                <a:cs typeface="Times New Roman" panose="02020603050405020304" pitchFamily="18" charset="0"/>
              </a:rPr>
              <a:t>ревізії</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письмове</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повідомлення</a:t>
            </a:r>
            <a:r>
              <a:rPr lang="ru-RU" sz="2800" dirty="0">
                <a:solidFill>
                  <a:srgbClr val="000000"/>
                </a:solidFill>
                <a:latin typeface="Times New Roman" panose="02020603050405020304" pitchFamily="18" charset="0"/>
                <a:cs typeface="Times New Roman" panose="02020603050405020304" pitchFamily="18" charset="0"/>
              </a:rPr>
              <a:t>.</a:t>
            </a:r>
          </a:p>
          <a:p>
            <a:pPr algn="just"/>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b="0" i="0" dirty="0" err="1">
                <a:solidFill>
                  <a:srgbClr val="000000"/>
                </a:solidFill>
                <a:effectLst/>
                <a:latin typeface="Times New Roman" panose="02020603050405020304" pitchFamily="18" charset="0"/>
                <a:cs typeface="Times New Roman" panose="02020603050405020304" pitchFamily="18" charset="0"/>
              </a:rPr>
              <a:t>Якщо</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ревізори</a:t>
            </a:r>
            <a:r>
              <a:rPr lang="ru-RU" sz="2800" b="0" i="0" dirty="0">
                <a:solidFill>
                  <a:srgbClr val="000000"/>
                </a:solidFill>
                <a:effectLst/>
                <a:latin typeface="Times New Roman" panose="02020603050405020304" pitchFamily="18" charset="0"/>
                <a:cs typeface="Times New Roman" panose="02020603050405020304" pitchFamily="18" charset="0"/>
              </a:rPr>
              <a:t> не </a:t>
            </a:r>
            <a:r>
              <a:rPr lang="ru-RU" sz="2800" b="0" i="0" dirty="0" err="1">
                <a:solidFill>
                  <a:srgbClr val="000000"/>
                </a:solidFill>
                <a:effectLst/>
                <a:latin typeface="Times New Roman" panose="02020603050405020304" pitchFamily="18" charset="0"/>
                <a:cs typeface="Times New Roman" panose="02020603050405020304" pitchFamily="18" charset="0"/>
              </a:rPr>
              <a:t>нададуть</a:t>
            </a:r>
            <a:r>
              <a:rPr lang="ru-RU" sz="2800" b="0" i="0" dirty="0">
                <a:solidFill>
                  <a:srgbClr val="000000"/>
                </a:solidFill>
                <a:effectLst/>
                <a:latin typeface="Times New Roman" panose="02020603050405020304" pitchFamily="18" charset="0"/>
                <a:cs typeface="Times New Roman" panose="02020603050405020304" pitchFamily="18" charset="0"/>
              </a:rPr>
              <a:t> такого </a:t>
            </a:r>
            <a:r>
              <a:rPr lang="ru-RU" sz="2800" b="0" i="0" dirty="0" err="1">
                <a:solidFill>
                  <a:srgbClr val="000000"/>
                </a:solidFill>
                <a:effectLst/>
                <a:latin typeface="Times New Roman" panose="02020603050405020304" pitchFamily="18" charset="0"/>
                <a:cs typeface="Times New Roman" panose="02020603050405020304" pitchFamily="18" charset="0"/>
              </a:rPr>
              <a:t>повідомлення</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керівник</a:t>
            </a:r>
            <a:r>
              <a:rPr lang="ru-RU" sz="2800" b="0" i="0" dirty="0">
                <a:solidFill>
                  <a:srgbClr val="000000"/>
                </a:solidFill>
                <a:effectLst/>
                <a:latin typeface="Times New Roman" panose="02020603050405020304" pitchFamily="18" charset="0"/>
                <a:cs typeface="Times New Roman" panose="02020603050405020304" pitchFamily="18" charset="0"/>
              </a:rPr>
              <a:t> установи </a:t>
            </a:r>
            <a:r>
              <a:rPr lang="ru-RU" sz="2800" b="0" i="0" dirty="0" err="1">
                <a:solidFill>
                  <a:srgbClr val="000000"/>
                </a:solidFill>
                <a:effectLst/>
                <a:latin typeface="Times New Roman" panose="02020603050405020304" pitchFamily="18" charset="0"/>
                <a:cs typeface="Times New Roman" panose="02020603050405020304" pitchFamily="18" charset="0"/>
              </a:rPr>
              <a:t>має</a:t>
            </a:r>
            <a:r>
              <a:rPr lang="ru-RU" sz="2800" b="0" i="0" dirty="0">
                <a:solidFill>
                  <a:srgbClr val="000000"/>
                </a:solidFill>
                <a:effectLst/>
                <a:latin typeface="Times New Roman" panose="02020603050405020304" pitchFamily="18" charset="0"/>
                <a:cs typeface="Times New Roman" panose="02020603050405020304" pitchFamily="18" charset="0"/>
              </a:rPr>
              <a:t> право не </a:t>
            </a:r>
            <a:r>
              <a:rPr lang="ru-RU" sz="2800" b="0" i="0" dirty="0" err="1">
                <a:solidFill>
                  <a:srgbClr val="000000"/>
                </a:solidFill>
                <a:effectLst/>
                <a:latin typeface="Times New Roman" panose="02020603050405020304" pitchFamily="18" charset="0"/>
                <a:cs typeface="Times New Roman" panose="02020603050405020304" pitchFamily="18" charset="0"/>
              </a:rPr>
              <a:t>допустити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ревізорів</a:t>
            </a:r>
            <a:r>
              <a:rPr lang="ru-RU" sz="2800" b="0" i="0" dirty="0">
                <a:solidFill>
                  <a:srgbClr val="000000"/>
                </a:solidFill>
                <a:effectLst/>
                <a:latin typeface="Times New Roman" panose="02020603050405020304" pitchFamily="18" charset="0"/>
                <a:cs typeface="Times New Roman" panose="02020603050405020304" pitchFamily="18" charset="0"/>
              </a:rPr>
              <a:t> до </a:t>
            </a:r>
            <a:r>
              <a:rPr lang="ru-RU" sz="2800" b="0" i="0" dirty="0" err="1">
                <a:solidFill>
                  <a:srgbClr val="000000"/>
                </a:solidFill>
                <a:effectLst/>
                <a:latin typeface="Times New Roman" panose="02020603050405020304" pitchFamily="18" charset="0"/>
                <a:cs typeface="Times New Roman" panose="02020603050405020304" pitchFamily="18" charset="0"/>
              </a:rPr>
              <a:t>проведення</a:t>
            </a:r>
            <a:r>
              <a:rPr lang="ru-RU" sz="2800" b="0" i="0" dirty="0">
                <a:solidFill>
                  <a:srgbClr val="000000"/>
                </a:solidFill>
                <a:effectLst/>
                <a:latin typeface="Times New Roman" panose="02020603050405020304" pitchFamily="18" charset="0"/>
                <a:cs typeface="Times New Roman" panose="02020603050405020304" pitchFamily="18" charset="0"/>
              </a:rPr>
              <a:t> контрольного заходу.</a:t>
            </a:r>
          </a:p>
        </p:txBody>
      </p:sp>
    </p:spTree>
    <p:extLst>
      <p:ext uri="{BB962C8B-B14F-4D97-AF65-F5344CB8AC3E}">
        <p14:creationId xmlns:p14="http://schemas.microsoft.com/office/powerpoint/2010/main" val="165752903"/>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5476564"/>
          </a:xfrm>
          <a:prstGeom prst="rect">
            <a:avLst/>
          </a:prstGeom>
        </p:spPr>
        <p:txBody>
          <a:bodyPr wrap="square">
            <a:spAutoFit/>
          </a:bodyPr>
          <a:lstStyle/>
          <a:p>
            <a:pPr>
              <a:lnSpc>
                <a:spcPct val="107000"/>
              </a:lnSpc>
              <a:spcAft>
                <a:spcPts val="800"/>
              </a:spcAft>
            </a:pP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Які</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є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види</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ревізії</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та за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яких</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умов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ревізори</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мають</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право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їх</a:t>
            </a:r>
            <a:r>
              <a:rPr lang="ru-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проводити</a:t>
            </a:r>
            <a:endParaRPr lang="uk-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RU" sz="2800" b="1" i="0" dirty="0" err="1">
                <a:solidFill>
                  <a:srgbClr val="333333"/>
                </a:solidFill>
                <a:effectLst/>
                <a:latin typeface="Times New Roman" panose="02020603050405020304" pitchFamily="18" charset="0"/>
              </a:rPr>
              <a:t>Позапланова</a:t>
            </a:r>
            <a:r>
              <a:rPr lang="ru-RU" sz="2800" b="1" i="0" dirty="0">
                <a:solidFill>
                  <a:srgbClr val="333333"/>
                </a:solidFill>
                <a:effectLst/>
                <a:latin typeface="Times New Roman" panose="02020603050405020304" pitchFamily="18" charset="0"/>
              </a:rPr>
              <a:t> </a:t>
            </a:r>
            <a:r>
              <a:rPr lang="ru-RU" sz="2800" b="1" i="0" dirty="0" err="1">
                <a:solidFill>
                  <a:srgbClr val="333333"/>
                </a:solidFill>
                <a:effectLst/>
                <a:latin typeface="Times New Roman" panose="02020603050405020304" pitchFamily="18" charset="0"/>
              </a:rPr>
              <a:t>виїзна</a:t>
            </a:r>
            <a:r>
              <a:rPr lang="ru-RU" sz="2800" b="1" i="0" dirty="0">
                <a:solidFill>
                  <a:srgbClr val="333333"/>
                </a:solidFill>
                <a:effectLst/>
                <a:latin typeface="Times New Roman" panose="02020603050405020304" pitchFamily="18" charset="0"/>
              </a:rPr>
              <a:t> </a:t>
            </a:r>
            <a:r>
              <a:rPr lang="ru-RU" sz="2800" b="1" i="0" dirty="0" err="1">
                <a:solidFill>
                  <a:srgbClr val="333333"/>
                </a:solidFill>
                <a:effectLst/>
                <a:latin typeface="Times New Roman" panose="02020603050405020304" pitchFamily="18" charset="0"/>
              </a:rPr>
              <a:t>ревізія</a:t>
            </a:r>
            <a:r>
              <a:rPr lang="ru-RU" sz="2800" b="1" i="0" dirty="0">
                <a:solidFill>
                  <a:srgbClr val="333333"/>
                </a:solidFill>
                <a:effectLst/>
                <a:latin typeface="Times New Roman" panose="02020603050405020304" pitchFamily="18" charset="0"/>
              </a:rPr>
              <a:t> </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ревізія</a:t>
            </a:r>
            <a:r>
              <a:rPr lang="ru-RU" sz="2800" b="0" i="0" dirty="0">
                <a:solidFill>
                  <a:srgbClr val="333333"/>
                </a:solidFill>
                <a:effectLst/>
                <a:latin typeface="Times New Roman" panose="02020603050405020304" pitchFamily="18" charset="0"/>
              </a:rPr>
              <a:t>, яка не </a:t>
            </a:r>
            <a:r>
              <a:rPr lang="ru-RU" sz="2800" b="0" i="0" dirty="0" err="1">
                <a:solidFill>
                  <a:srgbClr val="333333"/>
                </a:solidFill>
                <a:effectLst/>
                <a:latin typeface="Times New Roman" panose="02020603050405020304" pitchFamily="18" charset="0"/>
              </a:rPr>
              <a:t>передбачена</a:t>
            </a:r>
            <a:r>
              <a:rPr lang="ru-RU" sz="2800" b="0" i="0" dirty="0">
                <a:solidFill>
                  <a:srgbClr val="333333"/>
                </a:solidFill>
                <a:effectLst/>
                <a:latin typeface="Times New Roman" panose="02020603050405020304" pitchFamily="18" charset="0"/>
              </a:rPr>
              <a:t> в планах </a:t>
            </a:r>
            <a:r>
              <a:rPr lang="ru-RU" sz="2800" b="0" i="0" dirty="0" err="1">
                <a:solidFill>
                  <a:srgbClr val="000000"/>
                </a:solidFill>
                <a:effectLst/>
                <a:latin typeface="PT Serif" panose="020A0603040505020204" pitchFamily="18" charset="-52"/>
              </a:rPr>
              <a:t>роботи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Її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проводять</a:t>
            </a:r>
            <a:r>
              <a:rPr lang="ru-RU" sz="2800" b="0" i="0" dirty="0">
                <a:solidFill>
                  <a:srgbClr val="000000"/>
                </a:solidFill>
                <a:effectLst/>
                <a:latin typeface="PT Serif" panose="020A0603040505020204" pitchFamily="18" charset="-52"/>
              </a:rPr>
              <a:t> на </a:t>
            </a:r>
            <a:r>
              <a:rPr lang="ru-RU" sz="2800" b="0" i="0" dirty="0" err="1">
                <a:solidFill>
                  <a:srgbClr val="000000"/>
                </a:solidFill>
                <a:effectLst/>
                <a:latin typeface="PT Serif" panose="020A0603040505020204" pitchFamily="18" charset="-52"/>
              </a:rPr>
              <a:t>підставі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рішення</a:t>
            </a:r>
            <a:r>
              <a:rPr lang="ru-RU" sz="2800" b="0" i="0" dirty="0">
                <a:solidFill>
                  <a:srgbClr val="000000"/>
                </a:solidFill>
                <a:effectLst/>
                <a:latin typeface="PT Serif" panose="020A0603040505020204" pitchFamily="18" charset="-52"/>
              </a:rPr>
              <a:t> суду </a:t>
            </a:r>
            <a:r>
              <a:rPr lang="ru-RU" sz="2800" b="0" i="0" dirty="0" err="1">
                <a:solidFill>
                  <a:srgbClr val="000000"/>
                </a:solidFill>
                <a:effectLst/>
                <a:latin typeface="PT Serif" panose="020A0603040505020204" pitchFamily="18" charset="-52"/>
              </a:rPr>
              <a:t>або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кримінального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провадження</a:t>
            </a:r>
            <a:r>
              <a:rPr lang="ru-RU" sz="2800" b="0" i="0" dirty="0">
                <a:solidFill>
                  <a:srgbClr val="000000"/>
                </a:solidFill>
                <a:effectLst/>
                <a:latin typeface="PT Serif" panose="020A0603040505020204" pitchFamily="18" charset="-52"/>
              </a:rPr>
              <a:t>. </a:t>
            </a:r>
            <a:r>
              <a:rPr lang="ru-RU" sz="2800" b="0" i="0" dirty="0">
                <a:solidFill>
                  <a:srgbClr val="333333"/>
                </a:solidFill>
                <a:effectLst/>
                <a:latin typeface="Times New Roman" panose="02020603050405020304" pitchFamily="18" charset="0"/>
              </a:rPr>
              <a:t>Про </a:t>
            </a:r>
            <a:r>
              <a:rPr lang="ru-RU" sz="2800" b="0" i="0" dirty="0" err="1">
                <a:solidFill>
                  <a:srgbClr val="333333"/>
                </a:solidFill>
                <a:effectLst/>
                <a:latin typeface="Times New Roman" panose="02020603050405020304" pitchFamily="18" charset="0"/>
              </a:rPr>
              <a:t>проведення</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позапланової</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виїзної</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ревізії</a:t>
            </a:r>
            <a:r>
              <a:rPr lang="ru-RU" sz="2800" b="0" i="0" dirty="0">
                <a:solidFill>
                  <a:srgbClr val="333333"/>
                </a:solidFill>
                <a:effectLst/>
                <a:latin typeface="Times New Roman" panose="02020603050405020304" pitchFamily="18" charset="0"/>
              </a:rPr>
              <a:t> та </a:t>
            </a:r>
            <a:r>
              <a:rPr lang="ru-RU" sz="2800" b="0" i="0" dirty="0" err="1">
                <a:solidFill>
                  <a:srgbClr val="333333"/>
                </a:solidFill>
                <a:effectLst/>
                <a:latin typeface="Times New Roman" panose="02020603050405020304" pitchFamily="18" charset="0"/>
              </a:rPr>
              <a:t>зустрічної</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звірки</a:t>
            </a:r>
            <a:r>
              <a:rPr lang="ru-RU" sz="2800" b="0" i="0" dirty="0">
                <a:solidFill>
                  <a:srgbClr val="333333"/>
                </a:solidFill>
                <a:effectLst/>
                <a:latin typeface="Times New Roman" panose="02020603050405020304" pitchFamily="18" charset="0"/>
              </a:rPr>
              <a:t> не </a:t>
            </a:r>
            <a:r>
              <a:rPr lang="ru-RU" sz="2800" b="0" i="0" dirty="0" err="1">
                <a:solidFill>
                  <a:srgbClr val="333333"/>
                </a:solidFill>
                <a:effectLst/>
                <a:latin typeface="Times New Roman" panose="02020603050405020304" pitchFamily="18" charset="0"/>
              </a:rPr>
              <a:t>повідомляють</a:t>
            </a:r>
            <a:r>
              <a:rPr lang="ru-RU" sz="2800" b="0" i="0" dirty="0">
                <a:solidFill>
                  <a:srgbClr val="333333"/>
                </a:solidFill>
                <a:effectLst/>
                <a:latin typeface="Times New Roman" panose="02020603050405020304" pitchFamily="18" charset="0"/>
              </a:rPr>
              <a:t>. </a:t>
            </a:r>
          </a:p>
          <a:p>
            <a:pPr algn="just">
              <a:lnSpc>
                <a:spcPct val="107000"/>
              </a:lnSpc>
              <a:spcAft>
                <a:spcPts val="800"/>
              </a:spcAft>
            </a:pPr>
            <a:r>
              <a:rPr lang="ru-RU" sz="2800" b="0" i="0" dirty="0">
                <a:solidFill>
                  <a:srgbClr val="333333"/>
                </a:solidFill>
                <a:effectLst/>
                <a:latin typeface="Times New Roman" panose="02020603050405020304" pitchFamily="18" charset="0"/>
              </a:rPr>
              <a:t>Склад, </a:t>
            </a:r>
            <a:r>
              <a:rPr lang="ru-RU" sz="2800" b="0" i="0" dirty="0" err="1">
                <a:solidFill>
                  <a:srgbClr val="333333"/>
                </a:solidFill>
                <a:effectLst/>
                <a:latin typeface="Times New Roman" panose="02020603050405020304" pitchFamily="18" charset="0"/>
              </a:rPr>
              <a:t>кількість</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посадових</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осіб</a:t>
            </a:r>
            <a:r>
              <a:rPr lang="ru-RU" sz="2800" b="0" i="0" dirty="0">
                <a:solidFill>
                  <a:srgbClr val="333333"/>
                </a:solidFill>
                <a:effectLst/>
                <a:latin typeface="Times New Roman" panose="02020603050405020304" pitchFamily="18" charset="0"/>
              </a:rPr>
              <a:t> органу державного </a:t>
            </a:r>
            <a:r>
              <a:rPr lang="ru-RU" sz="2800" b="0" i="0" dirty="0" err="1">
                <a:solidFill>
                  <a:srgbClr val="333333"/>
                </a:solidFill>
                <a:effectLst/>
                <a:latin typeface="Times New Roman" panose="02020603050405020304" pitchFamily="18" charset="0"/>
              </a:rPr>
              <a:t>фінансового</a:t>
            </a:r>
            <a:r>
              <a:rPr lang="ru-RU" sz="2800" b="0" i="0" dirty="0">
                <a:solidFill>
                  <a:srgbClr val="333333"/>
                </a:solidFill>
                <a:effectLst/>
                <a:latin typeface="Times New Roman" panose="02020603050405020304" pitchFamily="18" charset="0"/>
              </a:rPr>
              <a:t> контролю та строки </a:t>
            </a:r>
            <a:r>
              <a:rPr lang="ru-RU" sz="2800" b="0" i="0" dirty="0" err="1">
                <a:solidFill>
                  <a:srgbClr val="333333"/>
                </a:solidFill>
                <a:effectLst/>
                <a:latin typeface="Times New Roman" panose="02020603050405020304" pitchFamily="18" charset="0"/>
              </a:rPr>
              <a:t>проведення</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ревізії</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визначаються</a:t>
            </a:r>
            <a:r>
              <a:rPr lang="ru-RU" sz="2800" b="0" i="0" dirty="0">
                <a:solidFill>
                  <a:srgbClr val="333333"/>
                </a:solidFill>
                <a:effectLst/>
                <a:latin typeface="Times New Roman" panose="02020603050405020304" pitchFamily="18" charset="0"/>
              </a:rPr>
              <a:t> органом державного </a:t>
            </a:r>
            <a:r>
              <a:rPr lang="ru-RU" sz="2800" b="0" i="0" dirty="0" err="1">
                <a:solidFill>
                  <a:srgbClr val="333333"/>
                </a:solidFill>
                <a:effectLst/>
                <a:latin typeface="Times New Roman" panose="02020603050405020304" pitchFamily="18" charset="0"/>
              </a:rPr>
              <a:t>фінансового</a:t>
            </a:r>
            <a:r>
              <a:rPr lang="ru-RU" sz="2800" b="0" i="0" dirty="0">
                <a:solidFill>
                  <a:srgbClr val="333333"/>
                </a:solidFill>
                <a:effectLst/>
                <a:latin typeface="Times New Roman" panose="02020603050405020304" pitchFamily="18" charset="0"/>
              </a:rPr>
              <a:t> контролю з </a:t>
            </a:r>
            <a:r>
              <a:rPr lang="ru-RU" sz="2800" b="0" i="0" dirty="0" err="1">
                <a:solidFill>
                  <a:srgbClr val="333333"/>
                </a:solidFill>
                <a:effectLst/>
                <a:latin typeface="Times New Roman" panose="02020603050405020304" pitchFamily="18" charset="0"/>
              </a:rPr>
              <a:t>урахуванням</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обсягу</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передбачених</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програмою</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ревізії</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питань</a:t>
            </a:r>
            <a:r>
              <a:rPr lang="ru-RU" sz="2800" b="0" i="0" dirty="0">
                <a:solidFill>
                  <a:srgbClr val="333333"/>
                </a:solidFill>
                <a:effectLst/>
                <a:latin typeface="Times New Roman" panose="02020603050405020304" pitchFamily="18" charset="0"/>
              </a:rPr>
              <a:t> та в межах </a:t>
            </a:r>
            <a:r>
              <a:rPr lang="ru-RU" sz="2800" b="0" i="0" dirty="0" err="1">
                <a:solidFill>
                  <a:srgbClr val="333333"/>
                </a:solidFill>
                <a:effectLst/>
                <a:latin typeface="Times New Roman" panose="02020603050405020304" pitchFamily="18" charset="0"/>
              </a:rPr>
              <a:t>визначеної</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її</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тривалості</a:t>
            </a:r>
            <a:r>
              <a:rPr lang="ru-RU" sz="2800" b="0" i="0" dirty="0">
                <a:solidFill>
                  <a:srgbClr val="333333"/>
                </a:solidFill>
                <a:effectLst/>
                <a:latin typeface="Times New Roman" panose="02020603050405020304" pitchFamily="18" charset="0"/>
              </a:rPr>
              <a:t> (30 </a:t>
            </a:r>
            <a:r>
              <a:rPr lang="ru-RU" sz="2800" b="0" i="0" dirty="0" err="1">
                <a:solidFill>
                  <a:srgbClr val="333333"/>
                </a:solidFill>
                <a:effectLst/>
                <a:latin typeface="Times New Roman" panose="02020603050405020304" pitchFamily="18" charset="0"/>
              </a:rPr>
              <a:t>робочих</a:t>
            </a:r>
            <a:r>
              <a:rPr lang="ru-RU" sz="2800" b="0" i="0" dirty="0">
                <a:solidFill>
                  <a:srgbClr val="333333"/>
                </a:solidFill>
                <a:effectLst/>
                <a:latin typeface="Times New Roman" panose="02020603050405020304" pitchFamily="18" charset="0"/>
              </a:rPr>
              <a:t> </a:t>
            </a:r>
            <a:r>
              <a:rPr lang="ru-RU" sz="2800" b="0" i="0" dirty="0" err="1">
                <a:solidFill>
                  <a:srgbClr val="333333"/>
                </a:solidFill>
                <a:effectLst/>
                <a:latin typeface="Times New Roman" panose="02020603050405020304" pitchFamily="18" charset="0"/>
              </a:rPr>
              <a:t>днів</a:t>
            </a:r>
            <a:r>
              <a:rPr lang="ru-RU" sz="2800" b="0" i="0" dirty="0">
                <a:solidFill>
                  <a:srgbClr val="333333"/>
                </a:solidFill>
                <a:effectLst/>
                <a:latin typeface="Times New Roman" panose="02020603050405020304" pitchFamily="18" charset="0"/>
              </a:rPr>
              <a:t> для </a:t>
            </a:r>
            <a:r>
              <a:rPr lang="ru-RU" sz="2800" b="0" i="0" dirty="0" err="1">
                <a:solidFill>
                  <a:srgbClr val="333333"/>
                </a:solidFill>
                <a:effectLst/>
                <a:latin typeface="Times New Roman" panose="02020603050405020304" pitchFamily="18" charset="0"/>
              </a:rPr>
              <a:t>планової</a:t>
            </a:r>
            <a:r>
              <a:rPr lang="ru-RU" sz="2800" b="0" i="0" dirty="0">
                <a:solidFill>
                  <a:srgbClr val="333333"/>
                </a:solidFill>
                <a:effectLst/>
                <a:latin typeface="Times New Roman" panose="02020603050405020304" pitchFamily="18" charset="0"/>
              </a:rPr>
              <a:t> та 15 - для </a:t>
            </a:r>
            <a:r>
              <a:rPr lang="ru-RU" sz="2800" b="0" i="0" dirty="0" err="1">
                <a:solidFill>
                  <a:srgbClr val="333333"/>
                </a:solidFill>
                <a:effectLst/>
                <a:latin typeface="Times New Roman" panose="02020603050405020304" pitchFamily="18" charset="0"/>
              </a:rPr>
              <a:t>позапланової</a:t>
            </a:r>
            <a:r>
              <a:rPr lang="ru-RU" sz="2800" b="0" i="0" dirty="0">
                <a:solidFill>
                  <a:srgbClr val="333333"/>
                </a:solidFill>
                <a:effectLst/>
                <a:latin typeface="Times New Roman" panose="02020603050405020304" pitchFamily="18" charset="0"/>
              </a:rPr>
              <a:t>).</a:t>
            </a:r>
            <a:r>
              <a:rPr lang="ru-RU" sz="2800" b="1" i="0" dirty="0">
                <a:solidFill>
                  <a:srgbClr val="000000"/>
                </a:solidFill>
                <a:effectLst/>
                <a:latin typeface="PT Serif" panose="020A0603040505020204" pitchFamily="18" charset="-52"/>
              </a:rPr>
              <a:t> </a:t>
            </a:r>
            <a:endParaRPr lang="ru-UA" sz="28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5198411"/>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442906" y="1472860"/>
            <a:ext cx="10209402" cy="5293757"/>
          </a:xfrm>
          <a:prstGeom prst="rect">
            <a:avLst/>
          </a:prstGeom>
        </p:spPr>
        <p:txBody>
          <a:bodyPr wrap="square">
            <a:spAutoFit/>
          </a:bodyPr>
          <a:lstStyle/>
          <a:p>
            <a:pPr algn="just"/>
            <a:r>
              <a:rPr lang="uk-UA" sz="2800" b="1" i="1" dirty="0">
                <a:solidFill>
                  <a:srgbClr val="C00000"/>
                </a:solidFill>
                <a:latin typeface="Arial" panose="020B0604020202020204" pitchFamily="34" charset="0"/>
                <a:cs typeface="Arial" panose="020B0604020202020204" pitchFamily="34" charset="0"/>
              </a:rPr>
              <a:t>ПРОГРАМА </a:t>
            </a:r>
            <a:r>
              <a:rPr lang="uk-UA" sz="2800" b="1" i="1" dirty="0" err="1">
                <a:solidFill>
                  <a:srgbClr val="C00000"/>
                </a:solidFill>
                <a:latin typeface="Arial" panose="020B0604020202020204" pitchFamily="34" charset="0"/>
                <a:cs typeface="Arial" panose="020B0604020202020204" pitchFamily="34" charset="0"/>
              </a:rPr>
              <a:t>ВЕБіНАРУ</a:t>
            </a:r>
            <a:endParaRPr lang="uk-UA" sz="2800" b="1" i="1" dirty="0">
              <a:solidFill>
                <a:srgbClr val="C00000"/>
              </a:solidFill>
              <a:latin typeface="Arial" panose="020B0604020202020204" pitchFamily="34" charset="0"/>
              <a:cs typeface="Arial" panose="020B0604020202020204" pitchFamily="34" charset="0"/>
            </a:endParaRPr>
          </a:p>
          <a:p>
            <a:pPr algn="just"/>
            <a:endParaRPr lang="ru-RU" b="1" i="1" dirty="0">
              <a:solidFill>
                <a:srgbClr val="C00000"/>
              </a:solidFill>
              <a:latin typeface="Arial" panose="020B0604020202020204" pitchFamily="34" charset="0"/>
              <a:cs typeface="Arial" panose="020B0604020202020204" pitchFamily="34" charset="0"/>
            </a:endParaRPr>
          </a:p>
          <a:p>
            <a:pPr algn="just"/>
            <a:r>
              <a:rPr lang="uk-UA" sz="2400" b="1" dirty="0">
                <a:solidFill>
                  <a:srgbClr val="0A7378"/>
                </a:solidFill>
                <a:latin typeface="Arial" panose="020B0604020202020204" pitchFamily="34" charset="0"/>
                <a:cs typeface="Arial" panose="020B0604020202020204" pitchFamily="34" charset="0"/>
              </a:rPr>
              <a:t>Які є види ревізії та за яких умов ревізори мають право їх проводити</a:t>
            </a:r>
          </a:p>
          <a:p>
            <a:pPr algn="just"/>
            <a:r>
              <a:rPr lang="uk-UA" sz="2400" b="1" dirty="0">
                <a:solidFill>
                  <a:srgbClr val="0A7378"/>
                </a:solidFill>
                <a:latin typeface="Arial" panose="020B0604020202020204" pitchFamily="34" charset="0"/>
                <a:cs typeface="Arial" panose="020B0604020202020204" pitchFamily="34" charset="0"/>
              </a:rPr>
              <a:t>Як вибудувати відносини з ревізором</a:t>
            </a:r>
          </a:p>
          <a:p>
            <a:pPr algn="just"/>
            <a:r>
              <a:rPr lang="uk-UA" sz="2400" b="1" dirty="0">
                <a:solidFill>
                  <a:srgbClr val="0A7378"/>
                </a:solidFill>
                <a:latin typeface="Arial" panose="020B0604020202020204" pitchFamily="34" charset="0"/>
                <a:cs typeface="Arial" panose="020B0604020202020204" pitchFamily="34" charset="0"/>
              </a:rPr>
              <a:t>Чи можна не допустити ревізора до перевірки</a:t>
            </a:r>
          </a:p>
          <a:p>
            <a:pPr algn="just"/>
            <a:r>
              <a:rPr lang="uk-UA" sz="2400" b="1" dirty="0">
                <a:solidFill>
                  <a:srgbClr val="0A7378"/>
                </a:solidFill>
                <a:latin typeface="Arial" panose="020B0604020202020204" pitchFamily="34" charset="0"/>
                <a:cs typeface="Arial" panose="020B0604020202020204" pitchFamily="34" charset="0"/>
              </a:rPr>
              <a:t>Чи може сільській голова самостійно ініціювати ревізію </a:t>
            </a:r>
          </a:p>
          <a:p>
            <a:pPr algn="just"/>
            <a:r>
              <a:rPr lang="uk-UA" sz="2400" b="1" dirty="0">
                <a:solidFill>
                  <a:srgbClr val="0A7378"/>
                </a:solidFill>
                <a:latin typeface="Arial" panose="020B0604020202020204" pitchFamily="34" charset="0"/>
                <a:cs typeface="Arial" panose="020B0604020202020204" pitchFamily="34" charset="0"/>
              </a:rPr>
              <a:t>Як реагувати на запити </a:t>
            </a:r>
            <a:r>
              <a:rPr lang="uk-UA" sz="2400" b="1" dirty="0" err="1">
                <a:solidFill>
                  <a:srgbClr val="0A7378"/>
                </a:solidFill>
                <a:latin typeface="Arial" panose="020B0604020202020204" pitchFamily="34" charset="0"/>
                <a:cs typeface="Arial" panose="020B0604020202020204" pitchFamily="34" charset="0"/>
              </a:rPr>
              <a:t>Держаудитслужби</a:t>
            </a:r>
            <a:endParaRPr lang="uk-UA" sz="2400" b="1" dirty="0">
              <a:solidFill>
                <a:srgbClr val="0A7378"/>
              </a:solidFill>
              <a:latin typeface="Arial" panose="020B0604020202020204" pitchFamily="34" charset="0"/>
              <a:cs typeface="Arial" panose="020B0604020202020204" pitchFamily="34" charset="0"/>
            </a:endParaRPr>
          </a:p>
          <a:p>
            <a:pPr algn="just"/>
            <a:r>
              <a:rPr lang="uk-UA" sz="2400" b="1" dirty="0">
                <a:solidFill>
                  <a:srgbClr val="0A7378"/>
                </a:solidFill>
                <a:latin typeface="Arial" panose="020B0604020202020204" pitchFamily="34" charset="0"/>
                <a:cs typeface="Arial" panose="020B0604020202020204" pitchFamily="34" charset="0"/>
              </a:rPr>
              <a:t>Чи можна знищити бухгалтерські документи не чекаючи ревізії </a:t>
            </a:r>
          </a:p>
          <a:p>
            <a:pPr algn="just"/>
            <a:r>
              <a:rPr lang="uk-UA" sz="2400" b="1" dirty="0">
                <a:solidFill>
                  <a:srgbClr val="0A7378"/>
                </a:solidFill>
                <a:latin typeface="Arial" panose="020B0604020202020204" pitchFamily="34" charset="0"/>
                <a:cs typeface="Arial" panose="020B0604020202020204" pitchFamily="34" charset="0"/>
              </a:rPr>
              <a:t>Що робити якщо не згодні з висновками ревізорів</a:t>
            </a:r>
          </a:p>
          <a:p>
            <a:pPr algn="just"/>
            <a:r>
              <a:rPr lang="uk-UA" sz="2400" b="1" dirty="0">
                <a:solidFill>
                  <a:srgbClr val="0A7378"/>
                </a:solidFill>
                <a:latin typeface="Arial" panose="020B0604020202020204" pitchFamily="34" charset="0"/>
                <a:cs typeface="Arial" panose="020B0604020202020204" pitchFamily="34" charset="0"/>
              </a:rPr>
              <a:t>Як правильно усувати порушення </a:t>
            </a:r>
          </a:p>
          <a:p>
            <a:pPr algn="just"/>
            <a:r>
              <a:rPr lang="uk-UA" sz="2400" b="1" dirty="0">
                <a:solidFill>
                  <a:srgbClr val="0A7378"/>
                </a:solidFill>
                <a:latin typeface="Arial" panose="020B0604020202020204" pitchFamily="34" charset="0"/>
                <a:cs typeface="Arial" panose="020B0604020202020204" pitchFamily="34" charset="0"/>
              </a:rPr>
              <a:t>Як окреслити межі відповідальності бухгалтера</a:t>
            </a:r>
          </a:p>
          <a:p>
            <a:pPr algn="just"/>
            <a:r>
              <a:rPr lang="uk-UA" sz="2400" b="1" dirty="0">
                <a:solidFill>
                  <a:srgbClr val="0A7378"/>
                </a:solidFill>
                <a:latin typeface="Arial" panose="020B0604020202020204" pitchFamily="34" charset="0"/>
                <a:cs typeface="Arial" panose="020B0604020202020204" pitchFamily="34" charset="0"/>
              </a:rPr>
              <a:t>Чи відповідає керівник за помилки бухгалтера</a:t>
            </a: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8982265"/>
      </p:ext>
    </p:extLst>
  </p:cSld>
  <p:clrMapOvr>
    <a:masterClrMapping/>
  </p:clrMapOvr>
  <p:transition spd="slow">
    <p:pu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4954177"/>
          </a:xfrm>
          <a:prstGeom prst="rect">
            <a:avLst/>
          </a:prstGeom>
        </p:spPr>
        <p:txBody>
          <a:bodyPr wrap="square">
            <a:spAutoFit/>
          </a:bodyPr>
          <a:lstStyle/>
          <a:p>
            <a:pPr algn="l"/>
            <a:r>
              <a:rPr lang="uk-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Чи можна не допустити ревізора до перевірки</a:t>
            </a:r>
          </a:p>
          <a:p>
            <a:pPr algn="just"/>
            <a:r>
              <a:rPr lang="ru-RU" sz="2800" b="0" i="0" dirty="0" err="1">
                <a:solidFill>
                  <a:srgbClr val="000000"/>
                </a:solidFill>
                <a:effectLst/>
                <a:latin typeface="Times New Roman" panose="02020603050405020304" pitchFamily="18" charset="0"/>
                <a:cs typeface="Times New Roman" panose="02020603050405020304" pitchFamily="18" charset="0"/>
              </a:rPr>
              <a:t>Посадові</a:t>
            </a:r>
            <a:r>
              <a:rPr lang="ru-RU" sz="2800" b="0" i="0" dirty="0">
                <a:solidFill>
                  <a:srgbClr val="000000"/>
                </a:solidFill>
                <a:effectLst/>
                <a:latin typeface="Times New Roman" panose="02020603050405020304" pitchFamily="18" charset="0"/>
                <a:cs typeface="Times New Roman" panose="02020603050405020304" pitchFamily="18" charset="0"/>
              </a:rPr>
              <a:t> особи органу державного </a:t>
            </a:r>
            <a:r>
              <a:rPr lang="ru-RU" sz="2800" b="0" i="0" dirty="0" err="1">
                <a:solidFill>
                  <a:srgbClr val="000000"/>
                </a:solidFill>
                <a:effectLst/>
                <a:latin typeface="Times New Roman" panose="02020603050405020304" pitchFamily="18" charset="0"/>
                <a:cs typeface="Times New Roman" panose="02020603050405020304" pitchFamily="18" charset="0"/>
              </a:rPr>
              <a:t>фінансового</a:t>
            </a:r>
            <a:r>
              <a:rPr lang="ru-RU" sz="2800" b="0" i="0" dirty="0">
                <a:solidFill>
                  <a:srgbClr val="000000"/>
                </a:solidFill>
                <a:effectLst/>
                <a:latin typeface="Times New Roman" panose="02020603050405020304" pitchFamily="18" charset="0"/>
                <a:cs typeface="Times New Roman" panose="02020603050405020304" pitchFamily="18" charset="0"/>
              </a:rPr>
              <a:t> контролю </a:t>
            </a:r>
            <a:r>
              <a:rPr lang="ru-RU" sz="2800" b="0" i="0" dirty="0" err="1">
                <a:solidFill>
                  <a:srgbClr val="000000"/>
                </a:solidFill>
                <a:effectLst/>
                <a:latin typeface="Times New Roman" panose="02020603050405020304" pitchFamily="18" charset="0"/>
                <a:cs typeface="Times New Roman" panose="02020603050405020304" pitchFamily="18" charset="0"/>
              </a:rPr>
              <a:t>мають</a:t>
            </a:r>
            <a:r>
              <a:rPr lang="ru-RU" sz="2800" b="0" i="0" dirty="0">
                <a:solidFill>
                  <a:srgbClr val="000000"/>
                </a:solidFill>
                <a:effectLst/>
                <a:latin typeface="Times New Roman" panose="02020603050405020304" pitchFamily="18" charset="0"/>
                <a:cs typeface="Times New Roman" panose="02020603050405020304" pitchFamily="18" charset="0"/>
              </a:rPr>
              <a:t> право </a:t>
            </a:r>
            <a:r>
              <a:rPr lang="ru-RU" sz="2800" b="0" i="0" dirty="0" err="1">
                <a:solidFill>
                  <a:srgbClr val="000000"/>
                </a:solidFill>
                <a:effectLst/>
                <a:latin typeface="Times New Roman" panose="02020603050405020304" pitchFamily="18" charset="0"/>
                <a:cs typeface="Times New Roman" panose="02020603050405020304" pitchFamily="18" charset="0"/>
              </a:rPr>
              <a:t>розпочати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ревізію</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якщо</a:t>
            </a:r>
            <a:r>
              <a:rPr lang="ru-RU" sz="2800" b="0" i="0" dirty="0">
                <a:solidFill>
                  <a:srgbClr val="000000"/>
                </a:solidFill>
                <a:effectLst/>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ru-RU" sz="2800" b="0" i="0" dirty="0" err="1">
                <a:solidFill>
                  <a:srgbClr val="000000"/>
                </a:solidFill>
                <a:effectLst/>
                <a:latin typeface="Times New Roman" panose="02020603050405020304" pitchFamily="18" charset="0"/>
                <a:cs typeface="Times New Roman" panose="02020603050405020304" pitchFamily="18" charset="0"/>
              </a:rPr>
              <a:t>матимуть</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підстави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які</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визначає</a:t>
            </a:r>
            <a:r>
              <a:rPr lang="ru-RU" sz="2800" b="0" i="0" dirty="0">
                <a:solidFill>
                  <a:srgbClr val="000000"/>
                </a:solidFill>
                <a:effectLst/>
                <a:latin typeface="Times New Roman" panose="02020603050405020304" pitchFamily="18" charset="0"/>
                <a:cs typeface="Times New Roman" panose="02020603050405020304" pitchFamily="18" charset="0"/>
              </a:rPr>
              <a:t> Закон № 2939 та </a:t>
            </a:r>
            <a:r>
              <a:rPr lang="ru-RU" sz="2800" b="0" i="0" dirty="0" err="1">
                <a:solidFill>
                  <a:srgbClr val="000000"/>
                </a:solidFill>
                <a:effectLst/>
                <a:latin typeface="Times New Roman" panose="02020603050405020304" pitchFamily="18" charset="0"/>
                <a:cs typeface="Times New Roman" panose="02020603050405020304" pitchFamily="18" charset="0"/>
              </a:rPr>
              <a:t>інші</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закони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України</a:t>
            </a:r>
            <a:r>
              <a:rPr lang="ru-RU" sz="2800" b="0" i="0" dirty="0">
                <a:solidFill>
                  <a:srgbClr val="000000"/>
                </a:solidFill>
                <a:effectLst/>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ru-RU" sz="2800" b="0" i="0" dirty="0" err="1">
                <a:solidFill>
                  <a:srgbClr val="000000"/>
                </a:solidFill>
                <a:effectLst/>
                <a:latin typeface="Times New Roman" panose="02020603050405020304" pitchFamily="18" charset="0"/>
                <a:cs typeface="Times New Roman" panose="02020603050405020304" pitchFamily="18" charset="0"/>
              </a:rPr>
              <a:t>нададуть</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посадовим</a:t>
            </a:r>
            <a:r>
              <a:rPr lang="ru-RU" sz="2800" b="0" i="0" dirty="0">
                <a:solidFill>
                  <a:srgbClr val="000000"/>
                </a:solidFill>
                <a:effectLst/>
                <a:latin typeface="Times New Roman" panose="02020603050405020304" pitchFamily="18" charset="0"/>
                <a:cs typeface="Times New Roman" panose="02020603050405020304" pitchFamily="18" charset="0"/>
              </a:rPr>
              <a:t> особам </a:t>
            </a:r>
            <a:r>
              <a:rPr lang="ru-RU" sz="2800" b="0" i="0" dirty="0" err="1">
                <a:solidFill>
                  <a:srgbClr val="000000"/>
                </a:solidFill>
                <a:effectLst/>
                <a:latin typeface="Times New Roman" panose="02020603050405020304" pitchFamily="18" charset="0"/>
                <a:cs typeface="Times New Roman" panose="02020603050405020304" pitchFamily="18" charset="0"/>
              </a:rPr>
              <a:t>підконтрольних</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установ</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інших</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суб’єктів</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господарської</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діяльності</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під</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розписку</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направлення</a:t>
            </a:r>
            <a:r>
              <a:rPr lang="ru-RU" sz="2800" b="0" i="0" dirty="0">
                <a:solidFill>
                  <a:srgbClr val="000000"/>
                </a:solidFill>
                <a:effectLst/>
                <a:latin typeface="Times New Roman" panose="02020603050405020304" pitchFamily="18" charset="0"/>
                <a:cs typeface="Times New Roman" panose="02020603050405020304" pitchFamily="18" charset="0"/>
              </a:rPr>
              <a:t> на </a:t>
            </a:r>
            <a:r>
              <a:rPr lang="ru-RU" sz="2800" b="0" i="0" dirty="0" err="1">
                <a:solidFill>
                  <a:srgbClr val="000000"/>
                </a:solidFill>
                <a:effectLst/>
                <a:latin typeface="Times New Roman" panose="02020603050405020304" pitchFamily="18" charset="0"/>
                <a:cs typeface="Times New Roman" panose="02020603050405020304" pitchFamily="18" charset="0"/>
              </a:rPr>
              <a:t>ревізію</a:t>
            </a:r>
            <a:r>
              <a:rPr lang="ru-RU" sz="2800" b="1" i="0" dirty="0">
                <a:solidFill>
                  <a:srgbClr val="000000"/>
                </a:solidFill>
                <a:effectLst/>
                <a:latin typeface="Times New Roman" panose="02020603050405020304" pitchFamily="18" charset="0"/>
                <a:cs typeface="Times New Roman" panose="02020603050405020304" pitchFamily="18" charset="0"/>
              </a:rPr>
              <a:t>.</a:t>
            </a:r>
            <a:r>
              <a:rPr lang="ru-RU" sz="2800" b="0" i="0" dirty="0">
                <a:solidFill>
                  <a:srgbClr val="000000"/>
                </a:solidFill>
                <a:effectLst/>
                <a:latin typeface="Times New Roman" panose="02020603050405020304" pitchFamily="18" charset="0"/>
                <a:cs typeface="Times New Roman" panose="02020603050405020304" pitchFamily="18" charset="0"/>
              </a:rPr>
              <a:t> </a:t>
            </a:r>
          </a:p>
          <a:p>
            <a:pPr algn="just"/>
            <a:r>
              <a:rPr lang="ru-RU" sz="2800" b="0" i="0" dirty="0" err="1">
                <a:solidFill>
                  <a:srgbClr val="000000"/>
                </a:solidFill>
                <a:effectLst/>
                <a:latin typeface="Times New Roman" panose="02020603050405020304" pitchFamily="18" charset="0"/>
                <a:cs typeface="Times New Roman" panose="02020603050405020304" pitchFamily="18" charset="0"/>
              </a:rPr>
              <a:t>Якщо</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ревізори</a:t>
            </a:r>
            <a:r>
              <a:rPr lang="ru-RU" sz="2800" b="0" i="0" dirty="0">
                <a:solidFill>
                  <a:srgbClr val="000000"/>
                </a:solidFill>
                <a:effectLst/>
                <a:latin typeface="Times New Roman" panose="02020603050405020304" pitchFamily="18" charset="0"/>
                <a:cs typeface="Times New Roman" panose="02020603050405020304" pitchFamily="18" charset="0"/>
              </a:rPr>
              <a:t> не </a:t>
            </a:r>
            <a:r>
              <a:rPr lang="ru-RU" sz="2800" b="0" i="0" dirty="0" err="1">
                <a:solidFill>
                  <a:srgbClr val="000000"/>
                </a:solidFill>
                <a:effectLst/>
                <a:latin typeface="Times New Roman" panose="02020603050405020304" pitchFamily="18" charset="0"/>
                <a:cs typeface="Times New Roman" panose="02020603050405020304" pitchFamily="18" charset="0"/>
              </a:rPr>
              <a:t>нададуть</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посадовим</a:t>
            </a:r>
            <a:r>
              <a:rPr lang="ru-RU" sz="2800" b="0" i="0" dirty="0">
                <a:solidFill>
                  <a:srgbClr val="000000"/>
                </a:solidFill>
                <a:effectLst/>
                <a:latin typeface="Times New Roman" panose="02020603050405020304" pitchFamily="18" charset="0"/>
                <a:cs typeface="Times New Roman" panose="02020603050405020304" pitchFamily="18" charset="0"/>
              </a:rPr>
              <a:t> особам </a:t>
            </a:r>
            <a:r>
              <a:rPr lang="ru-RU" sz="2800" b="0" i="0" dirty="0" err="1">
                <a:solidFill>
                  <a:srgbClr val="000000"/>
                </a:solidFill>
                <a:effectLst/>
                <a:latin typeface="Times New Roman" panose="02020603050405020304" pitchFamily="18" charset="0"/>
                <a:cs typeface="Times New Roman" panose="02020603050405020304" pitchFamily="18" charset="0"/>
              </a:rPr>
              <a:t>підконтрольних</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установ</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зазначені</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документи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або</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нададуть</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їх</a:t>
            </a:r>
            <a:r>
              <a:rPr lang="ru-RU" sz="2800" b="0" i="0" dirty="0">
                <a:solidFill>
                  <a:srgbClr val="000000"/>
                </a:solidFill>
                <a:effectLst/>
                <a:latin typeface="Times New Roman" panose="02020603050405020304" pitchFamily="18" charset="0"/>
                <a:cs typeface="Times New Roman" panose="02020603050405020304" pitchFamily="18" charset="0"/>
              </a:rPr>
              <a:t> з </a:t>
            </a:r>
            <a:r>
              <a:rPr lang="ru-RU" sz="2800" b="0" i="0" dirty="0" err="1">
                <a:solidFill>
                  <a:srgbClr val="000000"/>
                </a:solidFill>
                <a:effectLst/>
                <a:latin typeface="Times New Roman" panose="02020603050405020304" pitchFamily="18" charset="0"/>
                <a:cs typeface="Times New Roman" panose="02020603050405020304" pitchFamily="18" charset="0"/>
              </a:rPr>
              <a:t>порушенням</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керівник</a:t>
            </a:r>
            <a:r>
              <a:rPr lang="ru-RU" sz="2800" b="0" i="0" dirty="0">
                <a:solidFill>
                  <a:srgbClr val="000000"/>
                </a:solidFill>
                <a:effectLst/>
                <a:latin typeface="Times New Roman" panose="02020603050405020304" pitchFamily="18" charset="0"/>
                <a:cs typeface="Times New Roman" panose="02020603050405020304" pitchFamily="18" charset="0"/>
              </a:rPr>
              <a:t> установи </a:t>
            </a:r>
            <a:r>
              <a:rPr lang="ru-RU" sz="2800" b="1" i="0" dirty="0" err="1">
                <a:solidFill>
                  <a:srgbClr val="000000"/>
                </a:solidFill>
                <a:effectLst/>
                <a:latin typeface="Times New Roman" panose="02020603050405020304" pitchFamily="18" charset="0"/>
                <a:cs typeface="Times New Roman" panose="02020603050405020304" pitchFamily="18" charset="0"/>
              </a:rPr>
              <a:t>матиме</a:t>
            </a:r>
            <a:r>
              <a:rPr lang="ru-RU" sz="2800" b="1" i="0" dirty="0">
                <a:solidFill>
                  <a:srgbClr val="000000"/>
                </a:solidFill>
                <a:effectLst/>
                <a:latin typeface="Times New Roman" panose="02020603050405020304" pitchFamily="18" charset="0"/>
                <a:cs typeface="Times New Roman" panose="02020603050405020304" pitchFamily="18" charset="0"/>
              </a:rPr>
              <a:t> </a:t>
            </a:r>
            <a:r>
              <a:rPr lang="ru-RU" sz="2800" b="1" i="0" dirty="0" err="1">
                <a:solidFill>
                  <a:srgbClr val="000000"/>
                </a:solidFill>
                <a:effectLst/>
                <a:latin typeface="Times New Roman" panose="02020603050405020304" pitchFamily="18" charset="0"/>
                <a:cs typeface="Times New Roman" panose="02020603050405020304" pitchFamily="18" charset="0"/>
              </a:rPr>
              <a:t>підставу</a:t>
            </a:r>
            <a:r>
              <a:rPr lang="ru-RU" sz="2800" b="1" i="0" dirty="0">
                <a:solidFill>
                  <a:srgbClr val="000000"/>
                </a:solidFill>
                <a:effectLst/>
                <a:latin typeface="Times New Roman" panose="02020603050405020304" pitchFamily="18" charset="0"/>
                <a:cs typeface="Times New Roman" panose="02020603050405020304" pitchFamily="18" charset="0"/>
              </a:rPr>
              <a:t> не </a:t>
            </a:r>
            <a:r>
              <a:rPr lang="ru-RU" sz="2800" b="1" i="0" dirty="0" err="1">
                <a:solidFill>
                  <a:srgbClr val="000000"/>
                </a:solidFill>
                <a:effectLst/>
                <a:latin typeface="Times New Roman" panose="02020603050405020304" pitchFamily="18" charset="0"/>
                <a:cs typeface="Times New Roman" panose="02020603050405020304" pitchFamily="18" charset="0"/>
              </a:rPr>
              <a:t>допустити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посадових</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осіб</a:t>
            </a:r>
            <a:r>
              <a:rPr lang="ru-RU" sz="2800" b="0" i="0" dirty="0">
                <a:solidFill>
                  <a:srgbClr val="000000"/>
                </a:solidFill>
                <a:effectLst/>
                <a:latin typeface="Times New Roman" panose="02020603050405020304" pitchFamily="18" charset="0"/>
                <a:cs typeface="Times New Roman" panose="02020603050405020304" pitchFamily="18" charset="0"/>
              </a:rPr>
              <a:t> органу державного </a:t>
            </a:r>
            <a:r>
              <a:rPr lang="ru-RU" sz="2800" b="0" i="0" dirty="0" err="1">
                <a:solidFill>
                  <a:srgbClr val="000000"/>
                </a:solidFill>
                <a:effectLst/>
                <a:latin typeface="Times New Roman" panose="02020603050405020304" pitchFamily="18" charset="0"/>
                <a:cs typeface="Times New Roman" panose="02020603050405020304" pitchFamily="18" charset="0"/>
              </a:rPr>
              <a:t>фінансового</a:t>
            </a:r>
            <a:r>
              <a:rPr lang="ru-RU" sz="2800" b="0" i="0" dirty="0">
                <a:solidFill>
                  <a:srgbClr val="000000"/>
                </a:solidFill>
                <a:effectLst/>
                <a:latin typeface="Times New Roman" panose="02020603050405020304" pitchFamily="18" charset="0"/>
                <a:cs typeface="Times New Roman" panose="02020603050405020304" pitchFamily="18" charset="0"/>
              </a:rPr>
              <a:t> контролю до </a:t>
            </a:r>
            <a:r>
              <a:rPr lang="ru-RU" sz="2800" b="0" i="0" dirty="0" err="1">
                <a:solidFill>
                  <a:srgbClr val="000000"/>
                </a:solidFill>
                <a:effectLst/>
                <a:latin typeface="Times New Roman" panose="02020603050405020304" pitchFamily="18" charset="0"/>
                <a:cs typeface="Times New Roman" panose="02020603050405020304" pitchFamily="18" charset="0"/>
              </a:rPr>
              <a:t>ревізії</a:t>
            </a:r>
            <a:r>
              <a:rPr lang="ru-RU" sz="2800" b="0" i="0" dirty="0">
                <a:solidFill>
                  <a:srgbClr val="000000"/>
                </a:solidFill>
                <a:effectLst/>
                <a:latin typeface="Times New Roman" panose="02020603050405020304" pitchFamily="18" charset="0"/>
                <a:cs typeface="Times New Roman" panose="02020603050405020304" pitchFamily="18" charset="0"/>
              </a:rPr>
              <a:t>.</a:t>
            </a:r>
          </a:p>
          <a:p>
            <a:pPr>
              <a:lnSpc>
                <a:spcPct val="107000"/>
              </a:lnSpc>
              <a:spcAft>
                <a:spcPts val="800"/>
              </a:spcAft>
            </a:pPr>
            <a:r>
              <a:rPr lang="uk-UA" sz="3200" b="1" dirty="0">
                <a:solidFill>
                  <a:srgbClr val="009999"/>
                </a:solidFill>
                <a:effectLst/>
                <a:latin typeface="Times New Roman" panose="02020603050405020304" pitchFamily="18"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471900863"/>
      </p:ext>
    </p:extLst>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5103448"/>
          </a:xfrm>
          <a:prstGeom prst="rect">
            <a:avLst/>
          </a:prstGeom>
        </p:spPr>
        <p:txBody>
          <a:bodyPr wrap="square">
            <a:spAutoFit/>
          </a:bodyPr>
          <a:lstStyle/>
          <a:p>
            <a:pPr algn="just">
              <a:lnSpc>
                <a:spcPct val="107000"/>
              </a:lnSpc>
              <a:spcAft>
                <a:spcPts val="800"/>
              </a:spcAft>
            </a:pPr>
            <a:r>
              <a:rPr lang="ru-UA" sz="3200" b="1" dirty="0" err="1">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rPr>
              <a:t>Чи</a:t>
            </a:r>
            <a:r>
              <a:rPr lang="ru-UA" sz="3200" b="1" dirty="0">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rPr>
              <a:t>може</a:t>
            </a:r>
            <a:r>
              <a:rPr lang="ru-UA" sz="3200" b="1" dirty="0">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rPr>
              <a:t>сільській</a:t>
            </a:r>
            <a:r>
              <a:rPr lang="ru-UA" sz="3200" b="1" dirty="0">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rPr>
              <a:t> голова </a:t>
            </a:r>
            <a:r>
              <a:rPr lang="ru-UA" sz="3200" b="1" dirty="0" err="1">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rPr>
              <a:t>самостійно</a:t>
            </a:r>
            <a:r>
              <a:rPr lang="ru-UA" sz="3200" b="1" dirty="0">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rPr>
              <a:t>ініціювати</a:t>
            </a:r>
            <a:r>
              <a:rPr lang="ru-UA" sz="3200" b="1" dirty="0">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rPr>
              <a:t>ревізію</a:t>
            </a:r>
            <a:endParaRPr lang="uk-UA" sz="3200" b="1" dirty="0">
              <a:solidFill>
                <a:srgbClr val="1EA5AA"/>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UA"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b="0" i="0" dirty="0">
                <a:solidFill>
                  <a:srgbClr val="000000"/>
                </a:solidFill>
                <a:effectLst/>
                <a:latin typeface="Times New Roman" panose="02020603050405020304" pitchFamily="18" charset="0"/>
                <a:cs typeface="Times New Roman" panose="02020603050405020304" pitchFamily="18" charset="0"/>
              </a:rPr>
              <a:t>Закон № 2939 </a:t>
            </a:r>
            <a:r>
              <a:rPr lang="ru-RU" sz="2800" b="0" i="0" dirty="0" err="1">
                <a:solidFill>
                  <a:srgbClr val="000000"/>
                </a:solidFill>
                <a:effectLst/>
                <a:latin typeface="Times New Roman" panose="02020603050405020304" pitchFamily="18" charset="0"/>
                <a:cs typeface="Times New Roman" panose="02020603050405020304" pitchFamily="18" charset="0"/>
              </a:rPr>
              <a:t>передбачає</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1" i="0" dirty="0" err="1">
                <a:solidFill>
                  <a:srgbClr val="000000"/>
                </a:solidFill>
                <a:effectLst/>
                <a:latin typeface="Times New Roman" panose="02020603050405020304" pitchFamily="18" charset="0"/>
                <a:cs typeface="Times New Roman" panose="02020603050405020304" pitchFamily="18" charset="0"/>
              </a:rPr>
              <a:t>ще</a:t>
            </a:r>
            <a:r>
              <a:rPr lang="ru-RU" sz="2800" b="1" i="0" dirty="0">
                <a:solidFill>
                  <a:srgbClr val="000000"/>
                </a:solidFill>
                <a:effectLst/>
                <a:latin typeface="Times New Roman" panose="02020603050405020304" pitchFamily="18" charset="0"/>
                <a:cs typeface="Times New Roman" panose="02020603050405020304" pitchFamily="18" charset="0"/>
              </a:rPr>
              <a:t> один </a:t>
            </a:r>
            <a:r>
              <a:rPr lang="ru-RU" sz="2800" b="1" i="0" dirty="0" err="1">
                <a:solidFill>
                  <a:srgbClr val="000000"/>
                </a:solidFill>
                <a:effectLst/>
                <a:latin typeface="Times New Roman" panose="02020603050405020304" pitchFamily="18" charset="0"/>
                <a:cs typeface="Times New Roman" panose="02020603050405020304" pitchFamily="18" charset="0"/>
              </a:rPr>
              <a:t>варіант</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проведення</a:t>
            </a:r>
            <a:r>
              <a:rPr lang="ru-RU" sz="2800" b="0" i="0" dirty="0">
                <a:solidFill>
                  <a:srgbClr val="000000"/>
                </a:solidFill>
                <a:effectLst/>
                <a:latin typeface="Times New Roman" panose="02020603050405020304" pitchFamily="18" charset="0"/>
                <a:cs typeface="Times New Roman" panose="02020603050405020304" pitchFamily="18" charset="0"/>
              </a:rPr>
              <a:t> контрольного заходу/</a:t>
            </a:r>
            <a:r>
              <a:rPr lang="ru-RU" sz="2800" b="0" i="0" dirty="0" err="1">
                <a:solidFill>
                  <a:srgbClr val="000000"/>
                </a:solidFill>
                <a:effectLst/>
                <a:latin typeface="Times New Roman" panose="02020603050405020304" pitchFamily="18" charset="0"/>
                <a:cs typeface="Times New Roman" panose="02020603050405020304" pitchFamily="18" charset="0"/>
              </a:rPr>
              <a:t>ревізії</a:t>
            </a:r>
            <a:r>
              <a:rPr lang="ru-RU" sz="2800" b="0" i="0" dirty="0">
                <a:solidFill>
                  <a:srgbClr val="000000"/>
                </a:solidFill>
                <a:effectLst/>
                <a:latin typeface="Times New Roman" panose="02020603050405020304" pitchFamily="18" charset="0"/>
                <a:cs typeface="Times New Roman" panose="02020603050405020304" pitchFamily="18" charset="0"/>
              </a:rPr>
              <a:t> — коли </a:t>
            </a:r>
            <a:r>
              <a:rPr lang="ru-RU" sz="2800" b="0" i="0" dirty="0" err="1">
                <a:solidFill>
                  <a:srgbClr val="000000"/>
                </a:solidFill>
                <a:effectLst/>
                <a:latin typeface="Times New Roman" panose="02020603050405020304" pitchFamily="18" charset="0"/>
                <a:cs typeface="Times New Roman" panose="02020603050405020304" pitchFamily="18" charset="0"/>
              </a:rPr>
              <a:t>ревізію</a:t>
            </a:r>
            <a:r>
              <a:rPr lang="ru-RU" sz="2800" b="0" i="0" dirty="0">
                <a:solidFill>
                  <a:srgbClr val="000000"/>
                </a:solidFill>
                <a:effectLst/>
                <a:latin typeface="Times New Roman" panose="02020603050405020304" pitchFamily="18" charset="0"/>
                <a:cs typeface="Times New Roman" panose="02020603050405020304" pitchFamily="18" charset="0"/>
              </a:rPr>
              <a:t> не </a:t>
            </a:r>
            <a:r>
              <a:rPr lang="ru-RU" sz="2800" b="0" i="0" dirty="0" err="1">
                <a:solidFill>
                  <a:srgbClr val="000000"/>
                </a:solidFill>
                <a:effectLst/>
                <a:latin typeface="Times New Roman" panose="02020603050405020304" pitchFamily="18" charset="0"/>
                <a:cs typeface="Times New Roman" panose="02020603050405020304" pitchFamily="18" charset="0"/>
              </a:rPr>
              <a:t>передбачають</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плани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роботи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що</a:t>
            </a:r>
            <a:r>
              <a:rPr lang="ru-RU" sz="2800" b="0" i="0" dirty="0">
                <a:solidFill>
                  <a:srgbClr val="000000"/>
                </a:solidFill>
                <a:effectLst/>
                <a:latin typeface="Times New Roman" panose="02020603050405020304" pitchFamily="18" charset="0"/>
                <a:cs typeface="Times New Roman" panose="02020603050405020304" pitchFamily="18" charset="0"/>
              </a:rPr>
              <a:t> є </a:t>
            </a:r>
            <a:r>
              <a:rPr lang="ru-RU" sz="2800" b="0" i="0" dirty="0" err="1">
                <a:solidFill>
                  <a:srgbClr val="000000"/>
                </a:solidFill>
                <a:effectLst/>
                <a:latin typeface="Times New Roman" panose="02020603050405020304" pitchFamily="18" charset="0"/>
                <a:cs typeface="Times New Roman" panose="02020603050405020304" pitchFamily="18" charset="0"/>
              </a:rPr>
              <a:t>обов’язковою</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умовою</a:t>
            </a:r>
            <a:r>
              <a:rPr lang="ru-RU" sz="2800" b="0" i="0" dirty="0">
                <a:solidFill>
                  <a:srgbClr val="000000"/>
                </a:solidFill>
                <a:effectLst/>
                <a:latin typeface="Times New Roman" panose="02020603050405020304" pitchFamily="18" charset="0"/>
                <a:cs typeface="Times New Roman" panose="02020603050405020304" pitchFamily="18" charset="0"/>
              </a:rPr>
              <a:t> для </a:t>
            </a:r>
            <a:r>
              <a:rPr lang="ru-RU" sz="2800" b="0" i="0" dirty="0" err="1">
                <a:solidFill>
                  <a:srgbClr val="000000"/>
                </a:solidFill>
                <a:effectLst/>
                <a:latin typeface="Times New Roman" panose="02020603050405020304" pitchFamily="18" charset="0"/>
                <a:cs typeface="Times New Roman" panose="02020603050405020304" pitchFamily="18" charset="0"/>
              </a:rPr>
              <a:t>проведення</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планової</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ревізії</a:t>
            </a:r>
            <a:r>
              <a:rPr lang="ru-RU" sz="2800" b="0" i="0" dirty="0">
                <a:solidFill>
                  <a:srgbClr val="000000"/>
                </a:solidFill>
                <a:effectLst/>
                <a:latin typeface="Times New Roman" panose="02020603050405020304" pitchFamily="18" charset="0"/>
                <a:cs typeface="Times New Roman" panose="02020603050405020304" pitchFamily="18" charset="0"/>
              </a:rPr>
              <a:t>, та не є </a:t>
            </a:r>
            <a:r>
              <a:rPr lang="ru-RU" sz="2800" b="0" i="0" dirty="0" err="1">
                <a:solidFill>
                  <a:srgbClr val="000000"/>
                </a:solidFill>
                <a:effectLst/>
                <a:latin typeface="Times New Roman" panose="02020603050405020304" pitchFamily="18" charset="0"/>
                <a:cs typeface="Times New Roman" panose="02020603050405020304" pitchFamily="18" charset="0"/>
              </a:rPr>
              <a:t>позаплановою</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тобто</a:t>
            </a:r>
            <a:r>
              <a:rPr lang="ru-RU" sz="2800" b="0" i="0" dirty="0">
                <a:solidFill>
                  <a:srgbClr val="000000"/>
                </a:solidFill>
                <a:effectLst/>
                <a:latin typeface="Times New Roman" panose="02020603050405020304" pitchFamily="18" charset="0"/>
                <a:cs typeface="Times New Roman" panose="02020603050405020304" pitchFamily="18" charset="0"/>
              </a:rPr>
              <a:t> не проводиться на </a:t>
            </a:r>
            <a:r>
              <a:rPr lang="ru-RU" sz="2800" b="0" i="0" dirty="0" err="1">
                <a:solidFill>
                  <a:srgbClr val="000000"/>
                </a:solidFill>
                <a:effectLst/>
                <a:latin typeface="Times New Roman" panose="02020603050405020304" pitchFamily="18" charset="0"/>
                <a:cs typeface="Times New Roman" panose="02020603050405020304" pitchFamily="18" charset="0"/>
              </a:rPr>
              <a:t>підставі</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рішення</a:t>
            </a:r>
            <a:r>
              <a:rPr lang="ru-RU" sz="2800" b="0" i="0" dirty="0">
                <a:solidFill>
                  <a:srgbClr val="000000"/>
                </a:solidFill>
                <a:effectLst/>
                <a:latin typeface="Times New Roman" panose="02020603050405020304" pitchFamily="18" charset="0"/>
                <a:cs typeface="Times New Roman" panose="02020603050405020304" pitchFamily="18" charset="0"/>
              </a:rPr>
              <a:t> суду. </a:t>
            </a:r>
          </a:p>
          <a:p>
            <a:pPr algn="just"/>
            <a:r>
              <a:rPr lang="ru-RU" sz="2800" b="1" i="0" dirty="0" err="1">
                <a:solidFill>
                  <a:srgbClr val="000000"/>
                </a:solidFill>
                <a:effectLst/>
                <a:latin typeface="Times New Roman" panose="02020603050405020304" pitchFamily="18" charset="0"/>
                <a:cs typeface="Times New Roman" panose="02020603050405020304" pitchFamily="18" charset="0"/>
              </a:rPr>
              <a:t>Підставою</a:t>
            </a:r>
            <a:r>
              <a:rPr lang="ru-RU" sz="2800" b="1" i="0" dirty="0">
                <a:solidFill>
                  <a:srgbClr val="000000"/>
                </a:solidFill>
                <a:effectLst/>
                <a:latin typeface="Times New Roman" panose="02020603050405020304" pitchFamily="18" charset="0"/>
                <a:cs typeface="Times New Roman" panose="02020603050405020304" pitchFamily="18" charset="0"/>
              </a:rPr>
              <a:t> для </a:t>
            </a:r>
            <a:r>
              <a:rPr lang="ru-RU" sz="2800" b="1" i="0" dirty="0" err="1">
                <a:solidFill>
                  <a:srgbClr val="000000"/>
                </a:solidFill>
                <a:effectLst/>
                <a:latin typeface="Times New Roman" panose="02020603050405020304" pitchFamily="18" charset="0"/>
                <a:cs typeface="Times New Roman" panose="02020603050405020304" pitchFamily="18" charset="0"/>
              </a:rPr>
              <a:t>такої</a:t>
            </a:r>
            <a:r>
              <a:rPr lang="ru-RU" sz="2800" b="1" i="0" dirty="0">
                <a:solidFill>
                  <a:srgbClr val="000000"/>
                </a:solidFill>
                <a:effectLst/>
                <a:latin typeface="Times New Roman" panose="02020603050405020304" pitchFamily="18" charset="0"/>
                <a:cs typeface="Times New Roman" panose="02020603050405020304" pitchFamily="18" charset="0"/>
              </a:rPr>
              <a:t> </a:t>
            </a:r>
            <a:r>
              <a:rPr lang="ru-RU" sz="2800" b="1" i="0" dirty="0" err="1">
                <a:solidFill>
                  <a:srgbClr val="000000"/>
                </a:solidFill>
                <a:effectLst/>
                <a:latin typeface="Times New Roman" panose="02020603050405020304" pitchFamily="18" charset="0"/>
                <a:cs typeface="Times New Roman" panose="02020603050405020304" pitchFamily="18" charset="0"/>
              </a:rPr>
              <a:t>ревізії</a:t>
            </a:r>
            <a:r>
              <a:rPr lang="ru-RU" sz="2800" b="1" i="0" dirty="0">
                <a:solidFill>
                  <a:srgbClr val="000000"/>
                </a:solidFill>
                <a:effectLst/>
                <a:latin typeface="Times New Roman" panose="02020603050405020304" pitchFamily="18" charset="0"/>
                <a:cs typeface="Times New Roman" panose="02020603050405020304" pitchFamily="18" charset="0"/>
              </a:rPr>
              <a:t> </a:t>
            </a:r>
            <a:r>
              <a:rPr lang="ru-RU" sz="2800" b="1" i="0" dirty="0" err="1">
                <a:solidFill>
                  <a:srgbClr val="000000"/>
                </a:solidFill>
                <a:effectLst/>
                <a:latin typeface="Times New Roman" panose="02020603050405020304" pitchFamily="18" charset="0"/>
                <a:cs typeface="Times New Roman" panose="02020603050405020304" pitchFamily="18" charset="0"/>
              </a:rPr>
              <a:t>може</a:t>
            </a:r>
            <a:r>
              <a:rPr lang="ru-RU" sz="2800" b="1" i="0" dirty="0">
                <a:solidFill>
                  <a:srgbClr val="000000"/>
                </a:solidFill>
                <a:effectLst/>
                <a:latin typeface="Times New Roman" panose="02020603050405020304" pitchFamily="18" charset="0"/>
                <a:cs typeface="Times New Roman" panose="02020603050405020304" pitchFamily="18" charset="0"/>
              </a:rPr>
              <a:t> бути:</a:t>
            </a:r>
            <a:endParaRPr lang="ru-RU" sz="2800" b="0" i="0" dirty="0">
              <a:solidFill>
                <a:srgbClr val="000000"/>
              </a:solidFill>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ru-RU" sz="2800" b="0" i="0" dirty="0" err="1">
                <a:solidFill>
                  <a:srgbClr val="000000"/>
                </a:solidFill>
                <a:effectLst/>
                <a:latin typeface="Times New Roman" panose="02020603050405020304" pitchFamily="18" charset="0"/>
                <a:cs typeface="Times New Roman" panose="02020603050405020304" pitchFamily="18" charset="0"/>
              </a:rPr>
              <a:t>звернення</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підконтрольної</a:t>
            </a:r>
            <a:r>
              <a:rPr lang="ru-RU" sz="2800" b="0" i="0" dirty="0">
                <a:solidFill>
                  <a:srgbClr val="000000"/>
                </a:solidFill>
                <a:effectLst/>
                <a:latin typeface="Times New Roman" panose="02020603050405020304" pitchFamily="18" charset="0"/>
                <a:cs typeface="Times New Roman" panose="02020603050405020304" pitchFamily="18" charset="0"/>
              </a:rPr>
              <a:t> установи. </a:t>
            </a:r>
            <a:r>
              <a:rPr lang="ru-RU" sz="2800" b="0" i="0" dirty="0" err="1">
                <a:solidFill>
                  <a:srgbClr val="000000"/>
                </a:solidFill>
                <a:effectLst/>
                <a:latin typeface="Times New Roman" panose="02020603050405020304" pitchFamily="18" charset="0"/>
                <a:cs typeface="Times New Roman" panose="02020603050405020304" pitchFamily="18" charset="0"/>
              </a:rPr>
              <a:t>Тобто</a:t>
            </a:r>
            <a:r>
              <a:rPr lang="ru-RU" sz="2800" b="0" i="0" dirty="0">
                <a:solidFill>
                  <a:srgbClr val="000000"/>
                </a:solidFill>
                <a:effectLst/>
                <a:latin typeface="Times New Roman" panose="02020603050405020304" pitchFamily="18" charset="0"/>
                <a:cs typeface="Times New Roman" panose="02020603050405020304" pitchFamily="18" charset="0"/>
              </a:rPr>
              <a:t> сама </a:t>
            </a:r>
            <a:r>
              <a:rPr lang="ru-RU" sz="2800" b="0" i="0" dirty="0" err="1">
                <a:solidFill>
                  <a:srgbClr val="000000"/>
                </a:solidFill>
                <a:effectLst/>
                <a:latin typeface="Times New Roman" panose="02020603050405020304" pitchFamily="18" charset="0"/>
                <a:cs typeface="Times New Roman" panose="02020603050405020304" pitchFamily="18" charset="0"/>
              </a:rPr>
              <a:t>установа</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офіційно</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може</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звернутися</a:t>
            </a:r>
            <a:r>
              <a:rPr lang="ru-RU" sz="2800" b="0" i="0" dirty="0">
                <a:solidFill>
                  <a:srgbClr val="000000"/>
                </a:solidFill>
                <a:effectLst/>
                <a:latin typeface="Times New Roman" panose="02020603050405020304" pitchFamily="18" charset="0"/>
                <a:cs typeface="Times New Roman" panose="02020603050405020304" pitchFamily="18" charset="0"/>
              </a:rPr>
              <a:t> з </a:t>
            </a:r>
            <a:r>
              <a:rPr lang="ru-RU" sz="2800" b="0" i="0" dirty="0" err="1">
                <a:solidFill>
                  <a:srgbClr val="000000"/>
                </a:solidFill>
                <a:effectLst/>
                <a:latin typeface="Times New Roman" panose="02020603050405020304" pitchFamily="18" charset="0"/>
                <a:cs typeface="Times New Roman" panose="02020603050405020304" pitchFamily="18" charset="0"/>
              </a:rPr>
              <a:t>проханням</a:t>
            </a:r>
            <a:r>
              <a:rPr lang="ru-RU" sz="2800" b="0" i="0" dirty="0">
                <a:solidFill>
                  <a:srgbClr val="000000"/>
                </a:solidFill>
                <a:effectLst/>
                <a:latin typeface="Times New Roman" panose="02020603050405020304" pitchFamily="18" charset="0"/>
                <a:cs typeface="Times New Roman" panose="02020603050405020304" pitchFamily="18" charset="0"/>
              </a:rPr>
              <a:t> провести у </a:t>
            </a:r>
            <a:r>
              <a:rPr lang="ru-RU" sz="2800" b="0" i="0" dirty="0" err="1">
                <a:solidFill>
                  <a:srgbClr val="000000"/>
                </a:solidFill>
                <a:effectLst/>
                <a:latin typeface="Times New Roman" panose="02020603050405020304" pitchFamily="18" charset="0"/>
                <a:cs typeface="Times New Roman" panose="02020603050405020304" pitchFamily="18" charset="0"/>
              </a:rPr>
              <a:t>неї</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контрольний</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захід</a:t>
            </a:r>
            <a:r>
              <a:rPr lang="ru-RU" sz="2800" b="0" i="0" dirty="0">
                <a:solidFill>
                  <a:srgbClr val="000000"/>
                </a:solidFill>
                <a:effectLst/>
                <a:latin typeface="Times New Roman" panose="02020603050405020304" pitchFamily="18" charset="0"/>
                <a:cs typeface="Times New Roman" panose="02020603050405020304" pitchFamily="18" charset="0"/>
              </a:rPr>
              <a:t>. Як правило, так </a:t>
            </a:r>
            <a:r>
              <a:rPr lang="ru-RU" sz="2800" b="0" i="0" dirty="0" err="1">
                <a:solidFill>
                  <a:srgbClr val="000000"/>
                </a:solidFill>
                <a:effectLst/>
                <a:latin typeface="Times New Roman" panose="02020603050405020304" pitchFamily="18" charset="0"/>
                <a:cs typeface="Times New Roman" panose="02020603050405020304" pitchFamily="18" charset="0"/>
              </a:rPr>
              <a:t>роблять</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щойно</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призначені</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керівники</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щоб</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з’ясувати</a:t>
            </a:r>
            <a:r>
              <a:rPr lang="ru-RU" sz="2800" b="0" i="0" dirty="0">
                <a:solidFill>
                  <a:srgbClr val="000000"/>
                </a:solidFill>
                <a:effectLst/>
                <a:latin typeface="Times New Roman" panose="02020603050405020304" pitchFamily="18" charset="0"/>
                <a:cs typeface="Times New Roman" panose="02020603050405020304" pitchFamily="18" charset="0"/>
              </a:rPr>
              <a:t>, в </a:t>
            </a:r>
            <a:r>
              <a:rPr lang="ru-RU" sz="2800" b="0" i="0" dirty="0" err="1">
                <a:solidFill>
                  <a:srgbClr val="000000"/>
                </a:solidFill>
                <a:effectLst/>
                <a:latin typeface="Times New Roman" panose="02020603050405020304" pitchFamily="18" charset="0"/>
                <a:cs typeface="Times New Roman" panose="02020603050405020304" pitchFamily="18" charset="0"/>
              </a:rPr>
              <a:t>якому</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стані</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перебуває</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установа</a:t>
            </a:r>
            <a:r>
              <a:rPr lang="ru-RU" sz="2800" b="0" i="0" dirty="0">
                <a:solidFill>
                  <a:srgbClr val="000000"/>
                </a:solidFill>
                <a:effectLst/>
                <a:latin typeface="Times New Roman" panose="02020603050405020304" pitchFamily="18" charset="0"/>
                <a:cs typeface="Times New Roman" panose="02020603050405020304" pitchFamily="18" charset="0"/>
              </a:rPr>
              <a:t>, </a:t>
            </a:r>
            <a:r>
              <a:rPr lang="ru-RU" sz="2800" b="0" i="0" dirty="0" err="1">
                <a:solidFill>
                  <a:srgbClr val="000000"/>
                </a:solidFill>
                <a:effectLst/>
                <a:latin typeface="Times New Roman" panose="02020603050405020304" pitchFamily="18" charset="0"/>
                <a:cs typeface="Times New Roman" panose="02020603050405020304" pitchFamily="18" charset="0"/>
              </a:rPr>
              <a:t>якою</a:t>
            </a:r>
            <a:r>
              <a:rPr lang="ru-RU" sz="2800" b="0" i="0" dirty="0">
                <a:solidFill>
                  <a:srgbClr val="000000"/>
                </a:solidFill>
                <a:effectLst/>
                <a:latin typeface="Times New Roman" panose="02020603050405020304" pitchFamily="18" charset="0"/>
                <a:cs typeface="Times New Roman" panose="02020603050405020304" pitchFamily="18" charset="0"/>
              </a:rPr>
              <a:t> треба </a:t>
            </a:r>
            <a:r>
              <a:rPr lang="ru-RU" sz="2800" b="0" i="0" dirty="0" err="1">
                <a:solidFill>
                  <a:srgbClr val="000000"/>
                </a:solidFill>
                <a:effectLst/>
                <a:latin typeface="Times New Roman" panose="02020603050405020304" pitchFamily="18" charset="0"/>
                <a:cs typeface="Times New Roman" panose="02020603050405020304" pitchFamily="18" charset="0"/>
              </a:rPr>
              <a:t>керувати</a:t>
            </a:r>
            <a:r>
              <a:rPr lang="ru-RU" sz="2800" dirty="0">
                <a:solidFill>
                  <a:srgbClr val="000000"/>
                </a:solidFill>
                <a:latin typeface="Times New Roman" panose="02020603050405020304" pitchFamily="18" charset="0"/>
                <a:cs typeface="Times New Roman" panose="02020603050405020304" pitchFamily="18" charset="0"/>
              </a:rPr>
              <a:t>.</a:t>
            </a:r>
            <a:endParaRPr lang="ru-RU" sz="2800" b="0" i="0" dirty="0">
              <a:solidFill>
                <a:srgbClr val="000000"/>
              </a:solidFill>
              <a:effectLst/>
              <a:latin typeface="Times New Roman" panose="02020603050405020304" pitchFamily="18" charset="0"/>
              <a:cs typeface="Times New Roman" panose="02020603050405020304" pitchFamily="18" charset="0"/>
            </a:endParaRPr>
          </a:p>
          <a:p>
            <a:pPr>
              <a:lnSpc>
                <a:spcPct val="107000"/>
              </a:lnSpc>
              <a:spcAft>
                <a:spcPts val="800"/>
              </a:spcAft>
            </a:pPr>
            <a:endParaRPr lang="ru-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1175698"/>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6678751"/>
          </a:xfrm>
          <a:prstGeom prst="rect">
            <a:avLst/>
          </a:prstGeom>
        </p:spPr>
        <p:txBody>
          <a:bodyPr wrap="square">
            <a:spAutoFit/>
          </a:bodyPr>
          <a:lstStyle/>
          <a:p>
            <a:pPr algn="just"/>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Як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реагувати</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на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запити</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Держаудитслужби</a:t>
            </a:r>
            <a:endPar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RU" sz="2800" b="1" i="0" dirty="0">
              <a:solidFill>
                <a:srgbClr val="0070C0"/>
              </a:solidFill>
              <a:effectLst/>
              <a:latin typeface="PT Serif" panose="020A0603040505020204" pitchFamily="18" charset="-52"/>
            </a:endParaRPr>
          </a:p>
          <a:p>
            <a:pPr algn="just"/>
            <a:r>
              <a:rPr lang="ru-RU" sz="2400" b="0" i="0" dirty="0">
                <a:solidFill>
                  <a:srgbClr val="000000"/>
                </a:solidFill>
                <a:effectLst/>
                <a:latin typeface="PT Serif" panose="020A0603040505020204" pitchFamily="18" charset="-52"/>
              </a:rPr>
              <a:t>Закон № 2939 </a:t>
            </a:r>
            <a:r>
              <a:rPr lang="ru-RU" sz="2400" b="1" i="0" dirty="0" err="1">
                <a:solidFill>
                  <a:srgbClr val="000000"/>
                </a:solidFill>
                <a:effectLst/>
                <a:latin typeface="PT Serif" panose="020A0603040505020204" pitchFamily="18" charset="-52"/>
              </a:rPr>
              <a:t>надає</a:t>
            </a:r>
            <a:r>
              <a:rPr lang="ru-RU" sz="2400" b="1" i="0" dirty="0">
                <a:solidFill>
                  <a:srgbClr val="000000"/>
                </a:solidFill>
                <a:effectLst/>
                <a:latin typeface="PT Serif" panose="020A0603040505020204" pitchFamily="18" charset="-52"/>
              </a:rPr>
              <a:t> право органам </a:t>
            </a:r>
            <a:r>
              <a:rPr lang="ru-RU" sz="2400" b="1" i="0" dirty="0" err="1">
                <a:solidFill>
                  <a:srgbClr val="000000"/>
                </a:solidFill>
                <a:effectLst/>
                <a:latin typeface="PT Serif" panose="020A0603040505020204" pitchFamily="18" charset="-52"/>
              </a:rPr>
              <a:t>Держаудитслужби</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отримувати</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інформацію</a:t>
            </a:r>
            <a:r>
              <a:rPr lang="ru-RU" sz="2400" b="0" i="0" dirty="0">
                <a:solidFill>
                  <a:srgbClr val="000000"/>
                </a:solidFill>
                <a:effectLst/>
                <a:latin typeface="PT Serif" panose="020A0603040505020204" pitchFamily="18" charset="-52"/>
              </a:rPr>
              <a:t> на </a:t>
            </a:r>
            <a:r>
              <a:rPr lang="ru-RU" sz="2400" b="0" i="0" dirty="0" err="1">
                <a:solidFill>
                  <a:srgbClr val="000000"/>
                </a:solidFill>
                <a:effectLst/>
                <a:latin typeface="PT Serif" panose="020A0603040505020204" pitchFamily="18" charset="-52"/>
              </a:rPr>
              <a:t>запити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водночас</a:t>
            </a:r>
            <a:r>
              <a:rPr lang="ru-RU" sz="2400" b="0" i="0" dirty="0">
                <a:solidFill>
                  <a:srgbClr val="000000"/>
                </a:solidFill>
                <a:effectLst/>
                <a:latin typeface="PT Serif" panose="020A0603040505020204" pitchFamily="18" charset="-52"/>
              </a:rPr>
              <a:t> не </a:t>
            </a:r>
            <a:r>
              <a:rPr lang="ru-RU" sz="2400" b="0" i="0" dirty="0" err="1">
                <a:solidFill>
                  <a:srgbClr val="000000"/>
                </a:solidFill>
                <a:effectLst/>
                <a:latin typeface="PT Serif" panose="020A0603040505020204" pitchFamily="18" charset="-52"/>
              </a:rPr>
              <a:t>передбачає</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конкретних</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санкцій</a:t>
            </a:r>
            <a:r>
              <a:rPr lang="ru-RU" sz="2400" b="0" i="0" dirty="0">
                <a:solidFill>
                  <a:srgbClr val="000000"/>
                </a:solidFill>
                <a:effectLst/>
                <a:latin typeface="PT Serif" panose="020A0603040505020204" pitchFamily="18" charset="-52"/>
              </a:rPr>
              <a:t> за те, </a:t>
            </a:r>
            <a:r>
              <a:rPr lang="ru-RU" sz="2400" b="0" i="0" dirty="0" err="1">
                <a:solidFill>
                  <a:srgbClr val="000000"/>
                </a:solidFill>
                <a:effectLst/>
                <a:latin typeface="PT Serif" panose="020A0603040505020204" pitchFamily="18" charset="-52"/>
              </a:rPr>
              <a:t>що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суб’єкти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які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мали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правові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відносини</a:t>
            </a:r>
            <a:r>
              <a:rPr lang="ru-RU" sz="2400" b="0" i="0" dirty="0">
                <a:solidFill>
                  <a:srgbClr val="000000"/>
                </a:solidFill>
                <a:effectLst/>
                <a:latin typeface="PT Serif" panose="020A0603040505020204" pitchFamily="18" charset="-52"/>
              </a:rPr>
              <a:t> з </a:t>
            </a:r>
            <a:r>
              <a:rPr lang="ru-RU" sz="2400" b="0" i="0" dirty="0" err="1">
                <a:solidFill>
                  <a:srgbClr val="000000"/>
                </a:solidFill>
                <a:effectLst/>
                <a:latin typeface="PT Serif" panose="020A0603040505020204" pitchFamily="18" charset="-52"/>
              </a:rPr>
              <a:t>підконтрольними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установами</a:t>
            </a:r>
            <a:r>
              <a:rPr lang="ru-RU" sz="2400" b="0" i="0" dirty="0">
                <a:solidFill>
                  <a:srgbClr val="000000"/>
                </a:solidFill>
                <a:effectLst/>
                <a:latin typeface="PT Serif" panose="020A0603040505020204" pitchFamily="18" charset="-52"/>
              </a:rPr>
              <a:t>, не </a:t>
            </a:r>
            <a:r>
              <a:rPr lang="ru-RU" sz="2400" b="0" i="0" dirty="0" err="1">
                <a:solidFill>
                  <a:srgbClr val="000000"/>
                </a:solidFill>
                <a:effectLst/>
                <a:latin typeface="PT Serif" panose="020A0603040505020204" pitchFamily="18" charset="-52"/>
              </a:rPr>
              <a:t>нададуть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відповіді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Утім</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якщо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установа</a:t>
            </a:r>
            <a:r>
              <a:rPr lang="ru-RU" sz="2400" b="0" i="0" dirty="0">
                <a:solidFill>
                  <a:srgbClr val="000000"/>
                </a:solidFill>
                <a:effectLst/>
                <a:latin typeface="PT Serif" panose="020A0603040505020204" pitchFamily="18" charset="-52"/>
              </a:rPr>
              <a:t> не </a:t>
            </a:r>
            <a:r>
              <a:rPr lang="ru-RU" sz="2400" b="0" i="0" dirty="0" err="1">
                <a:solidFill>
                  <a:srgbClr val="000000"/>
                </a:solidFill>
                <a:effectLst/>
                <a:latin typeface="PT Serif" panose="020A0603040505020204" pitchFamily="18" charset="-52"/>
              </a:rPr>
              <a:t>надасть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відповіді</a:t>
            </a:r>
            <a:r>
              <a:rPr lang="ru-RU" sz="2400" b="0" i="0" dirty="0">
                <a:solidFill>
                  <a:srgbClr val="000000"/>
                </a:solidFill>
                <a:effectLst/>
                <a:latin typeface="PT Serif" panose="020A0603040505020204" pitchFamily="18" charset="-52"/>
              </a:rPr>
              <a:t> на </a:t>
            </a:r>
            <a:r>
              <a:rPr lang="ru-RU" sz="2400" b="0" i="0" dirty="0" err="1">
                <a:solidFill>
                  <a:srgbClr val="000000"/>
                </a:solidFill>
                <a:effectLst/>
                <a:latin typeface="PT Serif" panose="020A0603040505020204" pitchFamily="18" charset="-52"/>
              </a:rPr>
              <a:t>такий</a:t>
            </a:r>
            <a:r>
              <a:rPr lang="ru-RU" sz="2400" b="0" i="0" dirty="0">
                <a:solidFill>
                  <a:srgbClr val="000000"/>
                </a:solidFill>
                <a:effectLst/>
                <a:latin typeface="PT Serif" panose="020A0603040505020204" pitchFamily="18" charset="-52"/>
              </a:rPr>
              <a:t> запит, </a:t>
            </a:r>
            <a:r>
              <a:rPr lang="ru-RU" sz="2400" b="0" i="0" dirty="0" err="1">
                <a:solidFill>
                  <a:srgbClr val="000000"/>
                </a:solidFill>
                <a:effectLst/>
                <a:latin typeface="PT Serif" panose="020A0603040505020204" pitchFamily="18" charset="-52"/>
              </a:rPr>
              <a:t>Держаудитслужба</a:t>
            </a:r>
            <a:r>
              <a:rPr lang="ru-RU" sz="2400" b="0"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матиме</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підставу</a:t>
            </a:r>
            <a:r>
              <a:rPr lang="ru-RU" sz="2400" b="1" i="0" dirty="0">
                <a:solidFill>
                  <a:srgbClr val="000000"/>
                </a:solidFill>
                <a:effectLst/>
                <a:latin typeface="PT Serif" panose="020A0603040505020204" pitchFamily="18" charset="-52"/>
              </a:rPr>
              <a:t> прийти в </a:t>
            </a:r>
            <a:r>
              <a:rPr lang="ru-RU" sz="2400" b="1" i="0" dirty="0" err="1">
                <a:solidFill>
                  <a:srgbClr val="000000"/>
                </a:solidFill>
                <a:effectLst/>
                <a:latin typeface="PT Serif" panose="020A0603040505020204" pitchFamily="18" charset="-52"/>
              </a:rPr>
              <a:t>установу</a:t>
            </a:r>
            <a:r>
              <a:rPr lang="ru-RU" sz="2400" b="1" i="0" dirty="0">
                <a:solidFill>
                  <a:srgbClr val="000000"/>
                </a:solidFill>
                <a:effectLst/>
                <a:latin typeface="PT Serif" panose="020A0603040505020204" pitchFamily="18" charset="-52"/>
              </a:rPr>
              <a:t> на </a:t>
            </a:r>
            <a:r>
              <a:rPr lang="ru-RU" sz="2400" b="1" i="0" dirty="0" err="1">
                <a:solidFill>
                  <a:srgbClr val="000000"/>
                </a:solidFill>
                <a:effectLst/>
                <a:latin typeface="PT Serif" panose="020A0603040505020204" pitchFamily="18" charset="-52"/>
              </a:rPr>
              <a:t>зустрічну</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звірку</a:t>
            </a:r>
            <a:r>
              <a:rPr lang="ru-RU" sz="2400" b="0" i="0" dirty="0">
                <a:solidFill>
                  <a:srgbClr val="000000"/>
                </a:solidFill>
                <a:effectLst/>
                <a:latin typeface="PT Serif" panose="020A0603040505020204" pitchFamily="18" charset="-52"/>
              </a:rPr>
              <a:t>. Нагадаю: </a:t>
            </a:r>
            <a:r>
              <a:rPr lang="ru-RU" sz="2400" b="0" i="0" dirty="0" err="1">
                <a:solidFill>
                  <a:srgbClr val="000000"/>
                </a:solidFill>
                <a:effectLst/>
                <a:latin typeface="PT Serif" panose="020A0603040505020204" pitchFamily="18" charset="-52"/>
              </a:rPr>
              <a:t>зустрічна</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звірка</a:t>
            </a:r>
            <a:r>
              <a:rPr lang="ru-RU" sz="2400" b="0" i="0" dirty="0">
                <a:solidFill>
                  <a:srgbClr val="000000"/>
                </a:solidFill>
                <a:effectLst/>
                <a:latin typeface="PT Serif" panose="020A0603040505020204" pitchFamily="18" charset="-52"/>
              </a:rPr>
              <a:t> не є </a:t>
            </a:r>
            <a:r>
              <a:rPr lang="ru-RU" sz="2400" b="0" i="0" dirty="0" err="1">
                <a:solidFill>
                  <a:srgbClr val="000000"/>
                </a:solidFill>
                <a:effectLst/>
                <a:latin typeface="PT Serif" panose="020A0603040505020204" pitchFamily="18" charset="-52"/>
              </a:rPr>
              <a:t>контрольним</a:t>
            </a:r>
            <a:r>
              <a:rPr lang="ru-RU" sz="2400" b="0" i="0" dirty="0">
                <a:solidFill>
                  <a:srgbClr val="000000"/>
                </a:solidFill>
                <a:effectLst/>
                <a:latin typeface="PT Serif" panose="020A0603040505020204" pitchFamily="18" charset="-52"/>
              </a:rPr>
              <a:t> заходом і </a:t>
            </a:r>
            <a:r>
              <a:rPr lang="ru-RU" sz="2400" b="0" i="0" dirty="0" err="1">
                <a:solidFill>
                  <a:srgbClr val="000000"/>
                </a:solidFill>
                <a:effectLst/>
                <a:latin typeface="PT Serif" panose="020A0603040505020204" pitchFamily="18" charset="-52"/>
              </a:rPr>
              <a:t>ревізори</a:t>
            </a:r>
            <a:r>
              <a:rPr lang="ru-RU" sz="2400" b="0" i="0" dirty="0">
                <a:solidFill>
                  <a:srgbClr val="000000"/>
                </a:solidFill>
                <a:effectLst/>
                <a:latin typeface="PT Serif" panose="020A0603040505020204" pitchFamily="18" charset="-52"/>
              </a:rPr>
              <a:t> не </a:t>
            </a:r>
            <a:r>
              <a:rPr lang="ru-RU" sz="2400" b="0" i="0" dirty="0" err="1">
                <a:solidFill>
                  <a:srgbClr val="000000"/>
                </a:solidFill>
                <a:effectLst/>
                <a:latin typeface="PT Serif" panose="020A0603040505020204" pitchFamily="18" charset="-52"/>
              </a:rPr>
              <a:t>зобов’язані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повідомляти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установу</a:t>
            </a:r>
            <a:r>
              <a:rPr lang="ru-RU" sz="2400" b="0" i="0" dirty="0">
                <a:solidFill>
                  <a:srgbClr val="000000"/>
                </a:solidFill>
                <a:effectLst/>
                <a:latin typeface="PT Serif" panose="020A0603040505020204" pitchFamily="18" charset="-52"/>
              </a:rPr>
              <a:t> про </a:t>
            </a:r>
            <a:r>
              <a:rPr lang="ru-RU" sz="2400" b="0" i="0" dirty="0" err="1">
                <a:solidFill>
                  <a:srgbClr val="000000"/>
                </a:solidFill>
                <a:effectLst/>
                <a:latin typeface="PT Serif" panose="020A0603040505020204" pitchFamily="18" charset="-52"/>
              </a:rPr>
              <a:t>її</a:t>
            </a:r>
            <a:r>
              <a:rPr lang="ru-RU" sz="2400" b="0" i="0" dirty="0">
                <a:solidFill>
                  <a:srgbClr val="000000"/>
                </a:solidFill>
                <a:effectLst/>
                <a:latin typeface="PT Serif" panose="020A0603040505020204" pitchFamily="18" charset="-52"/>
              </a:rPr>
              <a:t> початок. </a:t>
            </a:r>
          </a:p>
          <a:p>
            <a:pPr algn="just"/>
            <a:r>
              <a:rPr lang="ru-RU" sz="2400" b="0" i="0" dirty="0" err="1">
                <a:solidFill>
                  <a:srgbClr val="000000"/>
                </a:solidFill>
                <a:effectLst/>
                <a:latin typeface="PT Serif" panose="020A0603040505020204" pitchFamily="18" charset="-52"/>
              </a:rPr>
              <a:t>Тож</a:t>
            </a:r>
            <a:r>
              <a:rPr lang="ru-RU" sz="2400" b="0" i="0" dirty="0">
                <a:solidFill>
                  <a:srgbClr val="000000"/>
                </a:solidFill>
                <a:effectLst/>
                <a:latin typeface="PT Serif" panose="020A0603040505020204" pitchFamily="18" charset="-52"/>
              </a:rPr>
              <a:t> коли </a:t>
            </a:r>
            <a:r>
              <a:rPr lang="ru-RU" sz="2400" b="0" i="0" dirty="0" err="1">
                <a:solidFill>
                  <a:srgbClr val="000000"/>
                </a:solidFill>
                <a:effectLst/>
                <a:latin typeface="PT Serif" panose="020A0603040505020204" pitchFamily="18" charset="-52"/>
              </a:rPr>
              <a:t>ви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отримали</a:t>
            </a:r>
            <a:r>
              <a:rPr lang="ru-RU" sz="2400" b="0" i="0" dirty="0">
                <a:solidFill>
                  <a:srgbClr val="000000"/>
                </a:solidFill>
                <a:effectLst/>
                <a:latin typeface="PT Serif" panose="020A0603040505020204" pitchFamily="18" charset="-52"/>
              </a:rPr>
              <a:t> запит </a:t>
            </a:r>
            <a:r>
              <a:rPr lang="ru-RU" sz="2400" b="0" i="0" dirty="0" err="1">
                <a:solidFill>
                  <a:srgbClr val="000000"/>
                </a:solidFill>
                <a:effectLst/>
                <a:latin typeface="PT Serif" panose="020A0603040505020204" pitchFamily="18" charset="-52"/>
              </a:rPr>
              <a:t>від</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Держаудитслужби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уважно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вивчіть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зміст</a:t>
            </a:r>
            <a:r>
              <a:rPr lang="ru-RU" sz="2400" b="0" i="0" dirty="0">
                <a:solidFill>
                  <a:srgbClr val="000000"/>
                </a:solidFill>
                <a:effectLst/>
                <a:latin typeface="PT Serif" panose="020A0603040505020204" pitchFamily="18" charset="-52"/>
              </a:rPr>
              <a:t> та </a:t>
            </a:r>
            <a:r>
              <a:rPr lang="ru-RU" sz="2400" b="0" i="0" dirty="0" err="1">
                <a:solidFill>
                  <a:srgbClr val="000000"/>
                </a:solidFill>
                <a:effectLst/>
                <a:latin typeface="PT Serif" panose="020A0603040505020204" pitchFamily="18" charset="-52"/>
              </a:rPr>
              <a:t>співставте</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його</a:t>
            </a:r>
            <a:r>
              <a:rPr lang="ru-RU" sz="2400" b="0" i="0" dirty="0">
                <a:solidFill>
                  <a:srgbClr val="000000"/>
                </a:solidFill>
                <a:effectLst/>
                <a:latin typeface="PT Serif" panose="020A0603040505020204" pitchFamily="18" charset="-52"/>
              </a:rPr>
              <a:t> з </a:t>
            </a:r>
            <a:r>
              <a:rPr lang="ru-RU" sz="2400" b="0" i="0" dirty="0" err="1">
                <a:solidFill>
                  <a:srgbClr val="000000"/>
                </a:solidFill>
                <a:effectLst/>
                <a:latin typeface="PT Serif" panose="020A0603040505020204" pitchFamily="18" charset="-52"/>
              </a:rPr>
              <a:t>реальними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обставинами</a:t>
            </a:r>
            <a:r>
              <a:rPr lang="ru-RU" sz="2400" b="0" i="0" dirty="0">
                <a:solidFill>
                  <a:srgbClr val="000000"/>
                </a:solidFill>
                <a:effectLst/>
                <a:latin typeface="PT Serif" panose="020A0603040505020204" pitchFamily="18" charset="-52"/>
              </a:rPr>
              <a:t> і </a:t>
            </a:r>
            <a:r>
              <a:rPr lang="ru-RU" sz="2400" b="1" i="0" dirty="0" err="1">
                <a:solidFill>
                  <a:srgbClr val="000000"/>
                </a:solidFill>
                <a:effectLst/>
                <a:latin typeface="PT Serif" panose="020A0603040505020204" pitchFamily="18" charset="-52"/>
              </a:rPr>
              <a:t>проаналізуйте</a:t>
            </a:r>
            <a:r>
              <a:rPr lang="ru-RU" sz="2400" b="0" i="0" dirty="0">
                <a:solidFill>
                  <a:srgbClr val="000000"/>
                </a:solidFill>
                <a:effectLst/>
                <a:latin typeface="PT Serif" panose="020A0603040505020204" pitchFamily="18" charset="-52"/>
              </a:rPr>
              <a:t>:</a:t>
            </a:r>
          </a:p>
          <a:p>
            <a:pPr algn="just">
              <a:buFont typeface="Arial" panose="020B0604020202020204" pitchFamily="34" charset="0"/>
              <a:buChar char="•"/>
            </a:pPr>
            <a:r>
              <a:rPr lang="ru-RU" sz="2400" b="0" i="0" dirty="0" err="1">
                <a:solidFill>
                  <a:srgbClr val="000000"/>
                </a:solidFill>
                <a:effectLst/>
                <a:latin typeface="PT Serif" panose="020A0603040505020204" pitchFamily="18" charset="-52"/>
              </a:rPr>
              <a:t>який</a:t>
            </a:r>
            <a:r>
              <a:rPr lang="ru-RU" sz="2400" b="0" i="0" dirty="0">
                <a:solidFill>
                  <a:srgbClr val="000000"/>
                </a:solidFill>
                <a:effectLst/>
                <a:latin typeface="PT Serif" panose="020A0603040505020204" pitchFamily="18" charset="-52"/>
              </a:rPr>
              <a:t> вид контрольного заходу </a:t>
            </a:r>
            <a:r>
              <a:rPr lang="ru-RU" sz="2400" b="0" i="0" dirty="0" err="1">
                <a:solidFill>
                  <a:srgbClr val="000000"/>
                </a:solidFill>
                <a:effectLst/>
                <a:latin typeface="PT Serif" panose="020A0603040505020204" pitchFamily="18" charset="-52"/>
              </a:rPr>
              <a:t>проводять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ревізію</a:t>
            </a:r>
            <a:r>
              <a:rPr lang="ru-RU" sz="2400" b="0" i="0" dirty="0">
                <a:solidFill>
                  <a:srgbClr val="000000"/>
                </a:solidFill>
                <a:effectLst/>
                <a:latin typeface="PT Serif" panose="020A0603040505020204" pitchFamily="18" charset="-52"/>
              </a:rPr>
              <a:t>, аудит </a:t>
            </a:r>
            <a:r>
              <a:rPr lang="ru-RU" sz="2400" b="0" i="0" dirty="0" err="1">
                <a:solidFill>
                  <a:srgbClr val="000000"/>
                </a:solidFill>
                <a:effectLst/>
                <a:latin typeface="PT Serif" panose="020A0603040505020204" pitchFamily="18" charset="-52"/>
              </a:rPr>
              <a:t>чи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перевірку</a:t>
            </a:r>
            <a:r>
              <a:rPr lang="ru-RU" sz="2400" b="0" i="0" dirty="0">
                <a:solidFill>
                  <a:srgbClr val="000000"/>
                </a:solidFill>
                <a:effectLst/>
                <a:latin typeface="PT Serif" panose="020A0603040505020204" pitchFamily="18" charset="-52"/>
              </a:rPr>
              <a:t> і в кого;</a:t>
            </a:r>
          </a:p>
          <a:p>
            <a:pPr algn="just">
              <a:buFont typeface="Arial" panose="020B0604020202020204" pitchFamily="34" charset="0"/>
              <a:buChar char="•"/>
            </a:pPr>
            <a:r>
              <a:rPr lang="ru-RU" sz="2400" b="0" i="0" dirty="0" err="1">
                <a:solidFill>
                  <a:srgbClr val="000000"/>
                </a:solidFill>
                <a:effectLst/>
                <a:latin typeface="PT Serif" panose="020A0603040505020204" pitchFamily="18" charset="-52"/>
              </a:rPr>
              <a:t>хто</a:t>
            </a:r>
            <a:r>
              <a:rPr lang="ru-RU" sz="2400" b="0" i="0" dirty="0">
                <a:solidFill>
                  <a:srgbClr val="000000"/>
                </a:solidFill>
                <a:effectLst/>
                <a:latin typeface="PT Serif" panose="020A0603040505020204" pitchFamily="18" charset="-52"/>
              </a:rPr>
              <a:t> і </a:t>
            </a:r>
            <a:r>
              <a:rPr lang="ru-RU" sz="2400" b="0" i="0" dirty="0" err="1">
                <a:solidFill>
                  <a:srgbClr val="000000"/>
                </a:solidFill>
                <a:effectLst/>
                <a:latin typeface="PT Serif" panose="020A0603040505020204" pitchFamily="18" charset="-52"/>
              </a:rPr>
              <a:t>які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правові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відносини</a:t>
            </a:r>
            <a:r>
              <a:rPr lang="ru-RU" sz="2400" b="0" i="0" dirty="0">
                <a:solidFill>
                  <a:srgbClr val="000000"/>
                </a:solidFill>
                <a:effectLst/>
                <a:latin typeface="PT Serif" panose="020A0603040505020204" pitchFamily="18" charset="-52"/>
              </a:rPr>
              <a:t> мав і з ким;</a:t>
            </a:r>
          </a:p>
          <a:p>
            <a:pPr algn="just">
              <a:buFont typeface="Arial" panose="020B0604020202020204" pitchFamily="34" charset="0"/>
              <a:buChar char="•"/>
            </a:pPr>
            <a:r>
              <a:rPr lang="ru-RU" sz="2400" b="0" i="0" dirty="0" err="1">
                <a:solidFill>
                  <a:srgbClr val="000000"/>
                </a:solidFill>
                <a:effectLst/>
                <a:latin typeface="PT Serif" panose="020A0603040505020204" pitchFamily="18" charset="-52"/>
              </a:rPr>
              <a:t>чи</a:t>
            </a:r>
            <a:r>
              <a:rPr lang="ru-RU" sz="2400" b="0" i="0" dirty="0">
                <a:solidFill>
                  <a:srgbClr val="000000"/>
                </a:solidFill>
                <a:effectLst/>
                <a:latin typeface="PT Serif" panose="020A0603040505020204" pitchFamily="18" charset="-52"/>
              </a:rPr>
              <a:t> є </a:t>
            </a:r>
            <a:r>
              <a:rPr lang="ru-RU" sz="2400" b="0" i="0" dirty="0" err="1">
                <a:solidFill>
                  <a:srgbClr val="000000"/>
                </a:solidFill>
                <a:effectLst/>
                <a:latin typeface="PT Serif" panose="020A0603040505020204" pitchFamily="18" charset="-52"/>
              </a:rPr>
              <a:t>порушення</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законодавства</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які</a:t>
            </a:r>
            <a:r>
              <a:rPr lang="ru-RU" sz="2400" b="0" i="0" dirty="0">
                <a:solidFill>
                  <a:srgbClr val="000000"/>
                </a:solidFill>
                <a:effectLst/>
                <a:latin typeface="PT Serif" panose="020A0603040505020204" pitchFamily="18" charset="-52"/>
              </a:rPr>
              <a:t> уже </a:t>
            </a:r>
            <a:r>
              <a:rPr lang="ru-RU" sz="2400" b="0" i="0" dirty="0" err="1">
                <a:solidFill>
                  <a:srgbClr val="000000"/>
                </a:solidFill>
                <a:effectLst/>
                <a:latin typeface="PT Serif" panose="020A0603040505020204" pitchFamily="18" charset="-52"/>
              </a:rPr>
              <a:t>виявили</a:t>
            </a:r>
            <a:r>
              <a:rPr lang="ru-RU" sz="2400" b="0" i="0" dirty="0">
                <a:solidFill>
                  <a:srgbClr val="000000"/>
                </a:solidFill>
                <a:effectLst/>
                <a:latin typeface="PT Serif" panose="020A0603040505020204" pitchFamily="18" charset="-52"/>
              </a:rPr>
              <a:t> по факту, </a:t>
            </a:r>
            <a:r>
              <a:rPr lang="ru-RU" sz="2400" b="0" i="0" dirty="0" err="1">
                <a:solidFill>
                  <a:srgbClr val="000000"/>
                </a:solidFill>
                <a:effectLst/>
                <a:latin typeface="PT Serif" panose="020A0603040505020204" pitchFamily="18" charset="-52"/>
              </a:rPr>
              <a:t>чи</a:t>
            </a:r>
            <a:r>
              <a:rPr lang="ru-RU" sz="2400" b="0" i="0" dirty="0">
                <a:solidFill>
                  <a:srgbClr val="000000"/>
                </a:solidFill>
                <a:effectLst/>
                <a:latin typeface="PT Serif" panose="020A0603040505020204" pitchFamily="18" charset="-52"/>
              </a:rPr>
              <a:t> просто </a:t>
            </a:r>
            <a:r>
              <a:rPr lang="ru-RU" sz="2400" b="0" i="0" dirty="0" err="1">
                <a:solidFill>
                  <a:srgbClr val="000000"/>
                </a:solidFill>
                <a:effectLst/>
                <a:latin typeface="PT Serif" panose="020A0603040505020204" pitchFamily="18" charset="-52"/>
              </a:rPr>
              <a:t>збір</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інформації</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щоб</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з’ясувати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всі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обставини</a:t>
            </a:r>
            <a:r>
              <a:rPr lang="ru-RU" sz="2400" b="0" i="0" dirty="0">
                <a:solidFill>
                  <a:srgbClr val="000000"/>
                </a:solidFill>
                <a:effectLst/>
                <a:latin typeface="PT Serif" panose="020A0603040505020204" pitchFamily="18" charset="-52"/>
              </a:rPr>
              <a:t>.</a:t>
            </a:r>
            <a:r>
              <a:rPr kumimoji="0" lang="ru-RU" sz="28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rPr>
              <a:t> </a:t>
            </a:r>
          </a:p>
          <a:p>
            <a:pPr algn="just"/>
            <a:r>
              <a:rPr kumimoji="0" lang="ru-RU" sz="28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rPr>
              <a:t>А </a:t>
            </a:r>
            <a:r>
              <a:rPr kumimoji="0" lang="ru-RU" sz="2800" b="0" i="0" u="none" strike="noStrike" kern="1200" cap="none" spc="0" normalizeH="0" baseline="0" noProof="0" dirty="0" err="1">
                <a:ln>
                  <a:noFill/>
                </a:ln>
                <a:solidFill>
                  <a:srgbClr val="000000"/>
                </a:solidFill>
                <a:effectLst/>
                <a:uLnTx/>
                <a:uFillTx/>
                <a:latin typeface="Georgia" panose="02040502050405020303" pitchFamily="18" charset="0"/>
                <a:ea typeface="+mn-ea"/>
                <a:cs typeface="+mn-cs"/>
              </a:rPr>
              <a:t>вже</a:t>
            </a:r>
            <a:r>
              <a:rPr kumimoji="0" lang="ru-RU" sz="28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rPr>
              <a:t> </a:t>
            </a:r>
            <a:r>
              <a:rPr kumimoji="0" lang="ru-RU" sz="2800" b="0" i="0" u="none" strike="noStrike" kern="1200" cap="none" spc="0" normalizeH="0" baseline="0" noProof="0" dirty="0" err="1">
                <a:ln>
                  <a:noFill/>
                </a:ln>
                <a:solidFill>
                  <a:srgbClr val="000000"/>
                </a:solidFill>
                <a:effectLst/>
                <a:uLnTx/>
                <a:uFillTx/>
                <a:latin typeface="Georgia" panose="02040502050405020303" pitchFamily="18" charset="0"/>
                <a:ea typeface="+mn-ea"/>
                <a:cs typeface="+mn-cs"/>
              </a:rPr>
              <a:t>тоді</a:t>
            </a:r>
            <a:r>
              <a:rPr kumimoji="0" lang="ru-RU" sz="28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rPr>
              <a:t> </a:t>
            </a:r>
            <a:r>
              <a:rPr kumimoji="0" lang="ru-RU" sz="2800" b="0" i="0" u="none" strike="noStrike" kern="1200" cap="none" spc="0" normalizeH="0" baseline="0" noProof="0" dirty="0" err="1">
                <a:ln>
                  <a:noFill/>
                </a:ln>
                <a:solidFill>
                  <a:srgbClr val="000000"/>
                </a:solidFill>
                <a:effectLst/>
                <a:uLnTx/>
                <a:uFillTx/>
                <a:latin typeface="Georgia" panose="02040502050405020303" pitchFamily="18" charset="0"/>
                <a:ea typeface="+mn-ea"/>
                <a:cs typeface="+mn-cs"/>
              </a:rPr>
              <a:t>вирішуйте</a:t>
            </a:r>
            <a:r>
              <a:rPr kumimoji="0" lang="ru-RU" sz="28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rPr>
              <a:t>, </a:t>
            </a:r>
            <a:r>
              <a:rPr kumimoji="0" lang="ru-RU" sz="2800" b="0" i="0" u="none" strike="noStrike" kern="1200" cap="none" spc="0" normalizeH="0" baseline="0" noProof="0" dirty="0" err="1">
                <a:ln>
                  <a:noFill/>
                </a:ln>
                <a:solidFill>
                  <a:srgbClr val="000000"/>
                </a:solidFill>
                <a:effectLst/>
                <a:uLnTx/>
                <a:uFillTx/>
                <a:latin typeface="Georgia" panose="02040502050405020303" pitchFamily="18" charset="0"/>
                <a:ea typeface="+mn-ea"/>
                <a:cs typeface="+mn-cs"/>
              </a:rPr>
              <a:t>чи</a:t>
            </a:r>
            <a:r>
              <a:rPr kumimoji="0" lang="ru-RU" sz="28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rPr>
              <a:t> </a:t>
            </a:r>
            <a:r>
              <a:rPr kumimoji="0" lang="ru-RU" sz="2800" b="0" i="0" u="none" strike="noStrike" kern="1200" cap="none" spc="0" normalizeH="0" baseline="0" noProof="0" dirty="0" err="1">
                <a:ln>
                  <a:noFill/>
                </a:ln>
                <a:solidFill>
                  <a:srgbClr val="000000"/>
                </a:solidFill>
                <a:effectLst/>
                <a:uLnTx/>
                <a:uFillTx/>
                <a:latin typeface="Georgia" panose="02040502050405020303" pitchFamily="18" charset="0"/>
                <a:ea typeface="+mn-ea"/>
                <a:cs typeface="+mn-cs"/>
              </a:rPr>
              <a:t>надавати</a:t>
            </a:r>
            <a:r>
              <a:rPr kumimoji="0" lang="ru-RU" sz="28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rPr>
              <a:t> </a:t>
            </a:r>
            <a:r>
              <a:rPr kumimoji="0" lang="ru-RU" sz="2800" b="0" i="0" u="none" strike="noStrike" kern="1200" cap="none" spc="0" normalizeH="0" baseline="0" noProof="0" dirty="0" err="1">
                <a:ln>
                  <a:noFill/>
                </a:ln>
                <a:solidFill>
                  <a:srgbClr val="000000"/>
                </a:solidFill>
                <a:effectLst/>
                <a:uLnTx/>
                <a:uFillTx/>
                <a:latin typeface="Georgia" panose="02040502050405020303" pitchFamily="18" charset="0"/>
                <a:ea typeface="+mn-ea"/>
                <a:cs typeface="+mn-cs"/>
              </a:rPr>
              <a:t>відповідь</a:t>
            </a:r>
            <a:endParaRPr lang="ru-RU" sz="2400" b="0" i="0" dirty="0">
              <a:solidFill>
                <a:srgbClr val="000000"/>
              </a:solidFill>
              <a:effectLst/>
              <a:latin typeface="PT Serif" panose="020A0603040505020204" pitchFamily="18" charset="-52"/>
            </a:endParaRPr>
          </a:p>
          <a:p>
            <a:pPr algn="just"/>
            <a:endParaRPr lang="ru-RU" sz="2400" b="0" i="0" dirty="0">
              <a:solidFill>
                <a:srgbClr val="000000"/>
              </a:solidFill>
              <a:effectLst/>
              <a:latin typeface="PT Serif" panose="020A0603040505020204" pitchFamily="18" charset="-52"/>
            </a:endParaRPr>
          </a:p>
        </p:txBody>
      </p:sp>
    </p:spTree>
    <p:extLst>
      <p:ext uri="{BB962C8B-B14F-4D97-AF65-F5344CB8AC3E}">
        <p14:creationId xmlns:p14="http://schemas.microsoft.com/office/powerpoint/2010/main" val="3426258146"/>
      </p:ext>
    </p:extLst>
  </p:cSld>
  <p:clrMapOvr>
    <a:masterClrMapping/>
  </p:clrMapOvr>
  <p:transition spd="slow">
    <p:push/>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5488682"/>
          </a:xfrm>
          <a:prstGeom prst="rect">
            <a:avLst/>
          </a:prstGeom>
        </p:spPr>
        <p:txBody>
          <a:bodyPr wrap="square">
            <a:spAutoFit/>
          </a:bodyPr>
          <a:lstStyle/>
          <a:p>
            <a:pPr algn="just"/>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Як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реагувати</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на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запити</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Держаудитслужби</a:t>
            </a:r>
            <a:endPar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ru-RU" sz="2800" dirty="0" err="1">
                <a:solidFill>
                  <a:srgbClr val="000000"/>
                </a:solidFill>
                <a:latin typeface="Georgia" panose="02040502050405020303" pitchFamily="18" charset="0"/>
              </a:rPr>
              <a:t>Я</a:t>
            </a:r>
            <a:r>
              <a:rPr lang="ru-RU" sz="2800" b="0" i="0" dirty="0" err="1">
                <a:solidFill>
                  <a:srgbClr val="000000"/>
                </a:solidFill>
                <a:effectLst/>
                <a:latin typeface="Georgia" panose="02040502050405020303" pitchFamily="18" charset="0"/>
              </a:rPr>
              <a:t>кщо</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вирішите</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надавати</a:t>
            </a:r>
            <a:r>
              <a:rPr lang="ru-RU" sz="2800" b="0" i="0" dirty="0">
                <a:solidFill>
                  <a:srgbClr val="000000"/>
                </a:solidFill>
                <a:effectLst/>
                <a:latin typeface="Georgia" panose="02040502050405020303" pitchFamily="18" charset="0"/>
              </a:rPr>
              <a:t> — то в </a:t>
            </a:r>
            <a:r>
              <a:rPr lang="ru-RU" sz="2800" b="0" i="0" dirty="0" err="1">
                <a:solidFill>
                  <a:srgbClr val="000000"/>
                </a:solidFill>
                <a:effectLst/>
                <a:latin typeface="Georgia" panose="02040502050405020303" pitchFamily="18" charset="0"/>
              </a:rPr>
              <a:t>якому</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обсязі</a:t>
            </a:r>
            <a:r>
              <a:rPr lang="ru-RU" sz="2800" b="0" i="0" dirty="0">
                <a:solidFill>
                  <a:srgbClr val="000000"/>
                </a:solidFill>
                <a:effectLst/>
                <a:latin typeface="Georgia" panose="02040502050405020303" pitchFamily="18" charset="0"/>
              </a:rPr>
              <a:t>.</a:t>
            </a:r>
            <a:r>
              <a:rPr lang="ru-RU" sz="2800" b="0" i="0" dirty="0">
                <a:solidFill>
                  <a:srgbClr val="000000"/>
                </a:solidFill>
                <a:effectLst/>
                <a:latin typeface="PT Serif" panose="020A0603040505020204" pitchFamily="18" charset="-52"/>
              </a:rPr>
              <a:t> Я </a:t>
            </a:r>
            <a:r>
              <a:rPr lang="ru-RU" sz="2800" b="0" i="0" dirty="0" err="1">
                <a:solidFill>
                  <a:srgbClr val="000000"/>
                </a:solidFill>
                <a:effectLst/>
                <a:latin typeface="PT Serif" panose="020A0603040505020204" pitchFamily="18" charset="-52"/>
              </a:rPr>
              <a:t>завжди</a:t>
            </a:r>
            <a:r>
              <a:rPr lang="ru-RU" sz="2800" b="0" i="0" dirty="0">
                <a:solidFill>
                  <a:srgbClr val="000000"/>
                </a:solidFill>
                <a:effectLst/>
                <a:latin typeface="PT Serif" panose="020A0603040505020204" pitchFamily="18" charset="-52"/>
              </a:rPr>
              <a:t> раджу </a:t>
            </a:r>
            <a:r>
              <a:rPr lang="ru-RU" sz="2800" b="0" i="0" dirty="0" err="1">
                <a:solidFill>
                  <a:srgbClr val="000000"/>
                </a:solidFill>
                <a:effectLst/>
                <a:latin typeface="PT Serif" panose="020A0603040505020204" pitchFamily="18" charset="-52"/>
              </a:rPr>
              <a:t>діяти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обережно</a:t>
            </a:r>
            <a:r>
              <a:rPr lang="ru-RU" sz="2800" b="0" i="0" dirty="0">
                <a:solidFill>
                  <a:srgbClr val="000000"/>
                </a:solidFill>
                <a:effectLst/>
                <a:latin typeface="PT Serif" panose="020A0603040505020204" pitchFamily="18" charset="-52"/>
              </a:rPr>
              <a:t>, у межах правового поля. </a:t>
            </a:r>
            <a:r>
              <a:rPr lang="ru-RU" sz="2800" b="0" i="0" dirty="0" err="1">
                <a:solidFill>
                  <a:srgbClr val="000000"/>
                </a:solidFill>
                <a:effectLst/>
                <a:latin typeface="PT Serif" panose="020A0603040505020204" pitchFamily="18" charset="-52"/>
              </a:rPr>
              <a:t>Адже</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керівник</a:t>
            </a:r>
            <a:r>
              <a:rPr lang="ru-RU" sz="2800" b="0" i="0" dirty="0">
                <a:solidFill>
                  <a:srgbClr val="000000"/>
                </a:solidFill>
                <a:effectLst/>
                <a:latin typeface="PT Serif" panose="020A0603040505020204" pitchFamily="18" charset="-52"/>
              </a:rPr>
              <a:t> установи не </a:t>
            </a:r>
            <a:r>
              <a:rPr lang="ru-RU" sz="2800" b="0" i="0" dirty="0" err="1">
                <a:solidFill>
                  <a:srgbClr val="000000"/>
                </a:solidFill>
                <a:effectLst/>
                <a:latin typeface="PT Serif" panose="020A0603040505020204" pitchFamily="18" charset="-52"/>
              </a:rPr>
              <a:t>може</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передбачити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будуть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подальші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дії</a:t>
            </a:r>
            <a:r>
              <a:rPr lang="ru-RU" sz="2800" b="0" i="0" dirty="0">
                <a:solidFill>
                  <a:srgbClr val="000000"/>
                </a:solidFill>
                <a:effectLst/>
                <a:latin typeface="PT Serif" panose="020A0603040505020204" pitchFamily="18" charset="-52"/>
              </a:rPr>
              <a:t> з боку </a:t>
            </a:r>
            <a:r>
              <a:rPr lang="ru-RU" sz="2800" b="0" i="0" dirty="0" err="1">
                <a:solidFill>
                  <a:srgbClr val="000000"/>
                </a:solidFill>
                <a:effectLst/>
                <a:latin typeface="PT Serif" panose="020A0603040505020204" pitchFamily="18" charset="-52"/>
              </a:rPr>
              <a:t>ревізорів</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якщо</a:t>
            </a:r>
            <a:r>
              <a:rPr lang="ru-RU" sz="2800" b="0" i="0" dirty="0">
                <a:solidFill>
                  <a:srgbClr val="000000"/>
                </a:solidFill>
                <a:effectLst/>
                <a:latin typeface="PT Serif" panose="020A0603040505020204" pitchFamily="18" charset="-52"/>
              </a:rPr>
              <a:t> не </a:t>
            </a:r>
            <a:r>
              <a:rPr lang="ru-RU" sz="2800" b="0" i="0" dirty="0" err="1">
                <a:solidFill>
                  <a:srgbClr val="000000"/>
                </a:solidFill>
                <a:effectLst/>
                <a:latin typeface="PT Serif" panose="020A0603040505020204" pitchFamily="18" charset="-52"/>
              </a:rPr>
              <a:t>надасть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їм</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інформацію</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або</a:t>
            </a:r>
            <a:r>
              <a:rPr lang="ru-RU" sz="2800" b="0" i="0" dirty="0">
                <a:solidFill>
                  <a:srgbClr val="000000"/>
                </a:solidFill>
                <a:effectLst/>
                <a:latin typeface="PT Serif" panose="020A0603040505020204" pitchFamily="18" charset="-52"/>
              </a:rPr>
              <a:t> не допустить до </a:t>
            </a:r>
            <a:r>
              <a:rPr lang="ru-RU" sz="2800" b="0" i="0" dirty="0" err="1">
                <a:solidFill>
                  <a:srgbClr val="000000"/>
                </a:solidFill>
                <a:effectLst/>
                <a:latin typeface="PT Serif" panose="020A0603040505020204" pitchFamily="18" charset="-52"/>
              </a:rPr>
              <a:t>зустрічної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звірки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Також</a:t>
            </a:r>
            <a:r>
              <a:rPr lang="ru-RU" sz="2800" b="0" i="0" dirty="0">
                <a:solidFill>
                  <a:srgbClr val="000000"/>
                </a:solidFill>
                <a:effectLst/>
                <a:latin typeface="PT Serif" panose="020A0603040505020204" pitchFamily="18" charset="-52"/>
              </a:rPr>
              <a:t> </a:t>
            </a:r>
            <a:r>
              <a:rPr lang="ru-RU" sz="2800" b="1" i="0" dirty="0">
                <a:solidFill>
                  <a:srgbClr val="000000"/>
                </a:solidFill>
                <a:effectLst/>
                <a:latin typeface="PT Serif" panose="020A0603040505020204" pitchFamily="18" charset="-52"/>
              </a:rPr>
              <a:t>фактом </a:t>
            </a:r>
            <a:r>
              <a:rPr lang="ru-RU" sz="2800" b="1" i="0" dirty="0" err="1">
                <a:solidFill>
                  <a:srgbClr val="000000"/>
                </a:solidFill>
                <a:effectLst/>
                <a:latin typeface="PT Serif" panose="020A0603040505020204" pitchFamily="18" charset="-52"/>
              </a:rPr>
              <a:t>відмови</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можуть</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зацікавитися</a:t>
            </a:r>
            <a:r>
              <a:rPr lang="ru-RU" sz="2800" b="1" i="0" dirty="0">
                <a:solidFill>
                  <a:srgbClr val="000000"/>
                </a:solidFill>
                <a:effectLst/>
                <a:latin typeface="PT Serif" panose="020A0603040505020204" pitchFamily="18" charset="-52"/>
              </a:rPr>
              <a:t> і </a:t>
            </a:r>
            <a:r>
              <a:rPr lang="ru-RU" sz="2800" b="1" i="0" dirty="0" err="1">
                <a:solidFill>
                  <a:srgbClr val="000000"/>
                </a:solidFill>
                <a:effectLst/>
                <a:latin typeface="PT Serif" panose="020A0603040505020204" pitchFamily="18" charset="-52"/>
              </a:rPr>
              <a:t>правоохоронні</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органи</a:t>
            </a:r>
            <a:r>
              <a:rPr lang="ru-RU" sz="2800" b="1"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чи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органи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вищого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рівня</a:t>
            </a:r>
            <a:r>
              <a:rPr lang="ru-RU" sz="2800" b="0" i="0" dirty="0">
                <a:solidFill>
                  <a:srgbClr val="000000"/>
                </a:solidFill>
                <a:effectLst/>
                <a:latin typeface="PT Serif" panose="020A0603040505020204" pitchFamily="18" charset="-52"/>
              </a:rPr>
              <a:t>.</a:t>
            </a:r>
          </a:p>
          <a:p>
            <a:pPr algn="just"/>
            <a:r>
              <a:rPr lang="ru-RU" sz="2800" b="0" i="0" dirty="0" err="1">
                <a:solidFill>
                  <a:srgbClr val="000000"/>
                </a:solidFill>
                <a:effectLst/>
                <a:latin typeface="PT Serif" panose="020A0603040505020204" pitchFamily="18" charset="-52"/>
              </a:rPr>
              <a:t>Отже</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керівник</a:t>
            </a:r>
            <a:r>
              <a:rPr lang="ru-RU" sz="2800" b="0" i="0" dirty="0">
                <a:solidFill>
                  <a:srgbClr val="000000"/>
                </a:solidFill>
                <a:effectLst/>
                <a:latin typeface="PT Serif" panose="020A0603040505020204" pitchFamily="18" charset="-52"/>
              </a:rPr>
              <a:t> установи </a:t>
            </a:r>
            <a:r>
              <a:rPr lang="ru-RU" sz="2800" b="0" i="0" dirty="0" err="1">
                <a:solidFill>
                  <a:srgbClr val="000000"/>
                </a:solidFill>
                <a:effectLst/>
                <a:latin typeface="PT Serif" panose="020A0603040505020204" pitchFamily="18" charset="-52"/>
              </a:rPr>
              <a:t>має</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вирішити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чи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варто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йому</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ризикувати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чи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краще</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надати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необхідні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документи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відразу</a:t>
            </a:r>
            <a:r>
              <a:rPr lang="ru-RU" sz="2800" b="0" i="0" dirty="0">
                <a:solidFill>
                  <a:srgbClr val="000000"/>
                </a:solidFill>
                <a:effectLst/>
                <a:latin typeface="PT Serif" panose="020A0603040505020204" pitchFamily="18" charset="-52"/>
              </a:rPr>
              <a:t>.</a:t>
            </a:r>
          </a:p>
          <a:p>
            <a:pPr indent="450215" algn="just">
              <a:lnSpc>
                <a:spcPct val="115000"/>
              </a:lnSpc>
              <a:spcAft>
                <a:spcPts val="0"/>
              </a:spcAft>
            </a:pPr>
            <a:r>
              <a:rPr lang="ru-RU" sz="2800" b="0" i="1" dirty="0" err="1">
                <a:solidFill>
                  <a:srgbClr val="000000"/>
                </a:solidFill>
                <a:effectLst/>
                <a:latin typeface="PT Sans" panose="020B0503020203020204" pitchFamily="34" charset="-52"/>
              </a:rPr>
              <a:t>Кожний</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має</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гарантоване</a:t>
            </a:r>
            <a:r>
              <a:rPr lang="ru-RU" sz="2800" b="0" i="1" dirty="0">
                <a:solidFill>
                  <a:srgbClr val="000000"/>
                </a:solidFill>
                <a:effectLst/>
                <a:latin typeface="PT Sans" panose="020B0503020203020204" pitchFamily="34" charset="-52"/>
              </a:rPr>
              <a:t> право </a:t>
            </a:r>
            <a:r>
              <a:rPr lang="ru-RU" sz="2800" b="0" i="1" dirty="0" err="1">
                <a:solidFill>
                  <a:srgbClr val="000000"/>
                </a:solidFill>
                <a:effectLst/>
                <a:latin typeface="PT Sans" panose="020B0503020203020204" pitchFamily="34" charset="-52"/>
              </a:rPr>
              <a:t>оскаржити</a:t>
            </a:r>
            <a:r>
              <a:rPr lang="ru-RU" sz="2800" b="0" i="1" dirty="0">
                <a:solidFill>
                  <a:srgbClr val="000000"/>
                </a:solidFill>
                <a:effectLst/>
                <a:latin typeface="PT Sans" panose="020B0503020203020204" pitchFamily="34" charset="-52"/>
              </a:rPr>
              <a:t> в </a:t>
            </a:r>
            <a:r>
              <a:rPr lang="ru-RU" sz="2800" b="0" i="1" dirty="0" err="1">
                <a:solidFill>
                  <a:srgbClr val="000000"/>
                </a:solidFill>
                <a:effectLst/>
                <a:latin typeface="PT Sans" panose="020B0503020203020204" pitchFamily="34" charset="-52"/>
              </a:rPr>
              <a:t>суді</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рішення</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дії</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чи</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бездіяльність</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органів</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державної</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влади</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органів</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місцевого</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самоврядування</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посадових</a:t>
            </a:r>
            <a:r>
              <a:rPr lang="ru-RU" sz="2800" b="0" i="1" dirty="0">
                <a:solidFill>
                  <a:srgbClr val="000000"/>
                </a:solidFill>
                <a:effectLst/>
                <a:latin typeface="PT Sans" panose="020B0503020203020204" pitchFamily="34" charset="-52"/>
              </a:rPr>
              <a:t> і </a:t>
            </a:r>
            <a:r>
              <a:rPr lang="ru-RU" sz="2800" b="0" i="1" dirty="0" err="1">
                <a:solidFill>
                  <a:srgbClr val="000000"/>
                </a:solidFill>
                <a:effectLst/>
                <a:latin typeface="PT Sans" panose="020B0503020203020204" pitchFamily="34" charset="-52"/>
              </a:rPr>
              <a:t>службових</a:t>
            </a:r>
            <a:r>
              <a:rPr lang="ru-RU" sz="2800" b="0" i="1" dirty="0">
                <a:solidFill>
                  <a:srgbClr val="000000"/>
                </a:solidFill>
                <a:effectLst/>
                <a:latin typeface="PT Sans" panose="020B0503020203020204" pitchFamily="34" charset="-52"/>
              </a:rPr>
              <a:t> </a:t>
            </a:r>
            <a:r>
              <a:rPr lang="ru-RU" sz="2800" b="0" i="1" dirty="0" err="1">
                <a:solidFill>
                  <a:srgbClr val="000000"/>
                </a:solidFill>
                <a:effectLst/>
                <a:latin typeface="PT Sans" panose="020B0503020203020204" pitchFamily="34" charset="-52"/>
              </a:rPr>
              <a:t>осіб</a:t>
            </a:r>
            <a:r>
              <a:rPr lang="ru-RU" sz="2800" b="0" i="1" dirty="0">
                <a:solidFill>
                  <a:srgbClr val="000000"/>
                </a:solidFill>
                <a:effectLst/>
                <a:latin typeface="PT Sans" panose="020B0503020203020204" pitchFamily="34" charset="-52"/>
              </a:rPr>
              <a:t> (ст. 55 </a:t>
            </a:r>
            <a:r>
              <a:rPr lang="ru-RU" sz="2800" b="0" i="1" dirty="0" err="1">
                <a:solidFill>
                  <a:srgbClr val="000000"/>
                </a:solidFill>
                <a:effectLst/>
                <a:latin typeface="PT Sans" panose="020B0503020203020204" pitchFamily="34" charset="-52"/>
              </a:rPr>
              <a:t>Конституції</a:t>
            </a:r>
            <a:r>
              <a:rPr lang="ru-RU" sz="2800" b="0" i="1" dirty="0">
                <a:solidFill>
                  <a:srgbClr val="000000"/>
                </a:solidFill>
                <a:effectLst/>
                <a:latin typeface="PT Sans" panose="020B0503020203020204" pitchFamily="34" charset="-52"/>
              </a:rPr>
              <a:t>).</a:t>
            </a:r>
            <a:endParaRPr lang="uk-UA" sz="2800" i="1" dirty="0">
              <a:solidFill>
                <a:schemeClr val="tx1"/>
              </a:solidFill>
              <a:ea typeface="SimSun"/>
              <a:cs typeface="Times New Roman"/>
            </a:endParaRPr>
          </a:p>
        </p:txBody>
      </p:sp>
    </p:spTree>
    <p:extLst>
      <p:ext uri="{BB962C8B-B14F-4D97-AF65-F5344CB8AC3E}">
        <p14:creationId xmlns:p14="http://schemas.microsoft.com/office/powerpoint/2010/main" val="1210158829"/>
      </p:ext>
    </p:extLst>
  </p:cSld>
  <p:clrMapOvr>
    <a:masterClrMapping/>
  </p:clrMapOvr>
  <p:transition spd="slow">
    <p:push/>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6567567"/>
          </a:xfrm>
          <a:prstGeom prst="rect">
            <a:avLst/>
          </a:prstGeom>
        </p:spPr>
        <p:txBody>
          <a:bodyPr wrap="square">
            <a:spAutoFit/>
          </a:bodyPr>
          <a:lstStyle/>
          <a:p>
            <a:pPr>
              <a:lnSpc>
                <a:spcPct val="107000"/>
              </a:lnSpc>
              <a:spcAft>
                <a:spcPts val="800"/>
              </a:spcAft>
            </a:pP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Чи</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можна</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знищити</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бухгалтерські</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документи</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не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чекаючи</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ревізії</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p>
          <a:p>
            <a:pPr indent="449580" algn="just" fontAlgn="base" hangingPunct="0">
              <a:lnSpc>
                <a:spcPct val="115000"/>
              </a:lnSpc>
              <a:spcAft>
                <a:spcPts val="1000"/>
              </a:spcAft>
            </a:pP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Перелік типових документів, що створюють під час діяльності державних органів та органів місцевого самоврядування, інших установ, підприємств та організацій, із зазначенням строків зберігання документів затверджений наказом Міністерства юстиції України від 12.04.2012 № </a:t>
            </a: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578/5 (</a:t>
            </a:r>
            <a:r>
              <a:rPr lang="uk-UA"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далі</a:t>
            </a:r>
            <a:r>
              <a:rPr lang="uk-UA"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Перелік).</a:t>
            </a:r>
            <a:r>
              <a:rPr lang="uk-UA"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uk-UA" sz="2400" b="1" dirty="0">
                <a:effectLst/>
                <a:latin typeface="Times New Roman" panose="02020603050405020304" pitchFamily="18" charset="0"/>
                <a:ea typeface="Times New Roman" panose="02020603050405020304" pitchFamily="18" charset="0"/>
              </a:rPr>
              <a:t>Використовувати Перелік</a:t>
            </a:r>
            <a:r>
              <a:rPr lang="uk-UA" sz="2400" dirty="0">
                <a:effectLst/>
                <a:latin typeface="Times New Roman" panose="02020603050405020304" pitchFamily="18" charset="0"/>
                <a:ea typeface="Times New Roman" panose="02020603050405020304" pitchFamily="18" charset="0"/>
              </a:rPr>
              <a:t> </a:t>
            </a:r>
            <a:r>
              <a:rPr lang="uk-UA" sz="2400" b="1" dirty="0">
                <a:effectLst/>
                <a:latin typeface="Times New Roman" panose="02020603050405020304" pitchFamily="18" charset="0"/>
                <a:ea typeface="Times New Roman" panose="02020603050405020304" pitchFamily="18" charset="0"/>
              </a:rPr>
              <a:t>зобов’язані всі</a:t>
            </a:r>
            <a:r>
              <a:rPr lang="uk-UA" sz="2400"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Calibri" panose="020F0502020204030204" pitchFamily="34" charset="0"/>
              </a:rPr>
              <a:t>державні органи та органи м</a:t>
            </a:r>
            <a:r>
              <a:rPr lang="ru-RU" sz="2400" dirty="0">
                <a:effectLst/>
                <a:latin typeface="Times New Roman" panose="02020603050405020304" pitchFamily="18" charset="0"/>
                <a:ea typeface="Calibri" panose="020F0502020204030204" pitchFamily="34" charset="0"/>
              </a:rPr>
              <a:t>i</a:t>
            </a:r>
            <a:r>
              <a:rPr lang="uk-UA" sz="2400" dirty="0" err="1">
                <a:effectLst/>
                <a:latin typeface="Times New Roman" panose="02020603050405020304" pitchFamily="18" charset="0"/>
                <a:ea typeface="Calibri" panose="020F0502020204030204" pitchFamily="34" charset="0"/>
              </a:rPr>
              <a:t>сцевого</a:t>
            </a:r>
            <a:r>
              <a:rPr lang="uk-UA" sz="2400" dirty="0">
                <a:effectLst/>
                <a:latin typeface="Times New Roman" panose="02020603050405020304" pitchFamily="18" charset="0"/>
                <a:ea typeface="Calibri" panose="020F0502020204030204" pitchFamily="34" charset="0"/>
              </a:rPr>
              <a:t> самоврядування. </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Відповідно до пункту 1.3 Переліку склад і строки зберігання документів, що створюються в організаціях певної галузі визначаються відомчими (галузевими) переліками документів зі строками їх зберігання, які затверджують відповідні державні органи, центральні органи та установи за погодженням з Державною архівною службою України.</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Строки зберігання документів, визначені в Переліку, є мінімальними, їх </a:t>
            </a:r>
            <a:r>
              <a:rPr lang="uk-UA" sz="2400" b="1" dirty="0">
                <a:effectLst/>
                <a:latin typeface="Times New Roman" panose="02020603050405020304" pitchFamily="18" charset="0"/>
                <a:ea typeface="Times New Roman" panose="02020603050405020304" pitchFamily="18" charset="0"/>
                <a:cs typeface="Times New Roman" panose="02020603050405020304" pitchFamily="18" charset="0"/>
              </a:rPr>
              <a:t>не можна скорочувати </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(п. 1.7 Переліку).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uk-UA" sz="3200" dirty="0">
              <a:solidFill>
                <a:schemeClr val="tx1"/>
              </a:solidFill>
              <a:ea typeface="SimSun"/>
              <a:cs typeface="Times New Roman"/>
            </a:endParaRPr>
          </a:p>
        </p:txBody>
      </p:sp>
    </p:spTree>
    <p:extLst>
      <p:ext uri="{BB962C8B-B14F-4D97-AF65-F5344CB8AC3E}">
        <p14:creationId xmlns:p14="http://schemas.microsoft.com/office/powerpoint/2010/main" val="929966777"/>
      </p:ext>
    </p:extLst>
  </p:cSld>
  <p:clrMapOvr>
    <a:masterClrMapping/>
  </p:clrMapOvr>
  <p:transition spd="slow">
    <p:push/>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6048259"/>
          </a:xfrm>
          <a:prstGeom prst="rect">
            <a:avLst/>
          </a:prstGeom>
        </p:spPr>
        <p:txBody>
          <a:bodyPr wrap="square">
            <a:spAutoFit/>
          </a:bodyPr>
          <a:lstStyle/>
          <a:p>
            <a:pPr>
              <a:lnSpc>
                <a:spcPct val="107000"/>
              </a:lnSpc>
              <a:spcAft>
                <a:spcPts val="800"/>
              </a:spcAft>
            </a:pP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Чи</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можна</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знищити</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бухгалтерські</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документи</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не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чекаючи</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ревізії</a:t>
            </a:r>
            <a:r>
              <a:rPr lang="ru-UA" sz="3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449580" algn="just" defTabSz="914400" rtl="0" eaLnBrk="1" fontAlgn="auto" latinLnBrk="0" hangingPunct="1">
              <a:lnSpc>
                <a:spcPct val="115000"/>
              </a:lnSpc>
              <a:spcBef>
                <a:spcPts val="0"/>
              </a:spcBef>
              <a:spcAft>
                <a:spcPts val="1000"/>
              </a:spcAft>
              <a:buClrTx/>
              <a:buSzTx/>
              <a:buFontTx/>
              <a:buNone/>
              <a:tabLst/>
              <a:defRPr/>
            </a:pPr>
            <a:r>
              <a:rPr kumimoji="0" lang="uk-UA"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Водночас </a:t>
            </a:r>
            <a:r>
              <a:rPr kumimoji="0" lang="uk-UA" sz="24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кожна установа може продовжити строки зберігання документів</a:t>
            </a:r>
            <a:r>
              <a:rPr kumimoji="0" lang="uk-UA"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які передбачає Перелік, якщо така потреба спричинена особливостями її роботи. </a:t>
            </a:r>
            <a:endParaRPr kumimoji="0" lang="ru-UA"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uk-UA"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С</a:t>
            </a:r>
            <a:r>
              <a:rPr kumimoji="0" lang="uk-UA"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троки</a:t>
            </a:r>
            <a:r>
              <a:rPr kumimoji="0" lang="uk-UA"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зберігання документів, що їх установлює Перелік, уточнені примітками.  </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Тобто строки зберігання збільшуються якщо настають умови, які визначені у примітках до Переліку. Однією з таких умов є, зокрема, для органів виконавчої влади, підприємств і організацій, які отримували кошти з бюджетів усіх рівнів та державних фондів або використовували державне чи комунальне майно, </a:t>
            </a:r>
            <a:r>
              <a:rPr lang="uk-UA" sz="2400" b="1" dirty="0">
                <a:effectLst/>
                <a:latin typeface="Times New Roman" panose="02020603050405020304" pitchFamily="18" charset="0"/>
                <a:ea typeface="Times New Roman" panose="02020603050405020304" pitchFamily="18" charset="0"/>
                <a:cs typeface="Times New Roman" panose="02020603050405020304" pitchFamily="18" charset="0"/>
              </a:rPr>
              <a:t>завершення ревізії</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 проведеної органами державного фінансового контролю за сукупними показниками фінансово-господарської діяльності.</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Отже, якщо строк зберігання якого-небудь бухгалтерського документа, зазначений у Переліку, містить зазначену примітку — такий документ </a:t>
            </a:r>
            <a:r>
              <a:rPr lang="uk-UA" sz="2400" b="1" dirty="0">
                <a:effectLst/>
                <a:latin typeface="Times New Roman" panose="02020603050405020304" pitchFamily="18" charset="0"/>
                <a:ea typeface="Times New Roman" panose="02020603050405020304" pitchFamily="18" charset="0"/>
                <a:cs typeface="Times New Roman" panose="02020603050405020304" pitchFamily="18" charset="0"/>
              </a:rPr>
              <a:t>потрібно зберігати допоки </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органами державного фінансового контролю не буде завершена ревізія.</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6660270"/>
      </p:ext>
    </p:extLst>
  </p:cSld>
  <p:clrMapOvr>
    <a:masterClrMapping/>
  </p:clrMapOvr>
  <p:transition spd="slow">
    <p:pu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6272679"/>
          </a:xfrm>
          <a:prstGeom prst="rect">
            <a:avLst/>
          </a:prstGeom>
        </p:spPr>
        <p:txBody>
          <a:bodyPr wrap="square">
            <a:spAutoFit/>
          </a:bodyPr>
          <a:lstStyle/>
          <a:p>
            <a:pPr>
              <a:lnSpc>
                <a:spcPct val="107000"/>
              </a:lnSpc>
              <a:spcAft>
                <a:spcPts val="800"/>
              </a:spcAft>
            </a:pPr>
            <a:r>
              <a:rPr lang="ru-UA" sz="40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Що</a:t>
            </a:r>
            <a:r>
              <a:rPr lang="ru-UA" sz="4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40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робити</a:t>
            </a:r>
            <a:r>
              <a:rPr lang="ru-UA" sz="4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40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якщо</a:t>
            </a:r>
            <a:r>
              <a:rPr lang="ru-UA" sz="4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не </a:t>
            </a:r>
            <a:r>
              <a:rPr lang="ru-UA" sz="40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згодні</a:t>
            </a:r>
            <a:r>
              <a:rPr lang="ru-UA" sz="4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з </a:t>
            </a:r>
            <a:r>
              <a:rPr lang="ru-UA" sz="40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висновками</a:t>
            </a:r>
            <a:r>
              <a:rPr lang="ru-UA" sz="4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40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ревізорів</a:t>
            </a:r>
            <a:endParaRPr lang="ru-UA" sz="4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ru-RU" sz="2800" b="0" i="0" dirty="0">
                <a:solidFill>
                  <a:srgbClr val="000000"/>
                </a:solidFill>
                <a:effectLst/>
                <a:latin typeface="Georgia" panose="02040502050405020303" pitchFamily="18" charset="0"/>
              </a:rPr>
              <a:t>Практика </a:t>
            </a:r>
            <a:r>
              <a:rPr lang="ru-RU" sz="2800" b="0" i="0" dirty="0" err="1">
                <a:solidFill>
                  <a:srgbClr val="000000"/>
                </a:solidFill>
                <a:effectLst/>
                <a:latin typeface="Georgia" panose="02040502050405020303" pitchFamily="18" charset="0"/>
              </a:rPr>
              <a:t>показує</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що</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після</a:t>
            </a:r>
            <a:r>
              <a:rPr lang="ru-RU" sz="2800" b="0" i="0" dirty="0">
                <a:solidFill>
                  <a:srgbClr val="000000"/>
                </a:solidFill>
                <a:effectLst/>
                <a:latin typeface="Georgia" panose="02040502050405020303" pitchFamily="18" charset="0"/>
              </a:rPr>
              <a:t> того як </a:t>
            </a:r>
            <a:r>
              <a:rPr lang="ru-RU" sz="2800" b="0" i="0" dirty="0" err="1">
                <a:solidFill>
                  <a:srgbClr val="000000"/>
                </a:solidFill>
                <a:effectLst/>
                <a:latin typeface="Georgia" panose="02040502050405020303" pitchFamily="18" charset="0"/>
              </a:rPr>
              <a:t>керівник</a:t>
            </a:r>
            <a:r>
              <a:rPr lang="ru-RU" sz="2800" b="0" i="0" dirty="0">
                <a:solidFill>
                  <a:srgbClr val="000000"/>
                </a:solidFill>
                <a:effectLst/>
                <a:latin typeface="Georgia" panose="02040502050405020303" pitchFamily="18" charset="0"/>
              </a:rPr>
              <a:t> установи </a:t>
            </a:r>
            <a:r>
              <a:rPr lang="ru-RU" sz="2800" b="0" i="0" dirty="0" err="1">
                <a:solidFill>
                  <a:srgbClr val="000000"/>
                </a:solidFill>
                <a:effectLst/>
                <a:latin typeface="Georgia" panose="02040502050405020303" pitchFamily="18" charset="0"/>
              </a:rPr>
              <a:t>надає</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заперечення</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ревізорам</a:t>
            </a:r>
            <a:r>
              <a:rPr lang="ru-RU" sz="2800" b="0" i="0" dirty="0">
                <a:solidFill>
                  <a:srgbClr val="000000"/>
                </a:solidFill>
                <a:effectLst/>
                <a:latin typeface="Georgia" panose="02040502050405020303" pitchFamily="18" charset="0"/>
              </a:rPr>
              <a:t> на акт </a:t>
            </a:r>
            <a:r>
              <a:rPr lang="ru-RU" sz="2800" b="0" i="0" dirty="0" err="1">
                <a:solidFill>
                  <a:srgbClr val="000000"/>
                </a:solidFill>
                <a:effectLst/>
                <a:latin typeface="Georgia" panose="02040502050405020303" pitchFamily="18" charset="0"/>
              </a:rPr>
              <a:t>ревізії</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чи</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інші</a:t>
            </a:r>
            <a:r>
              <a:rPr lang="ru-RU" sz="2800" b="0" i="0" dirty="0">
                <a:solidFill>
                  <a:srgbClr val="000000"/>
                </a:solidFill>
                <a:effectLst/>
                <a:latin typeface="Georgia" panose="02040502050405020303" pitchFamily="18" charset="0"/>
              </a:rPr>
              <a:t> заходи, </a:t>
            </a:r>
            <a:r>
              <a:rPr lang="ru-RU" sz="2800" b="0" i="0" dirty="0" err="1">
                <a:solidFill>
                  <a:srgbClr val="000000"/>
                </a:solidFill>
                <a:effectLst/>
                <a:latin typeface="Georgia" panose="02040502050405020303" pitchFamily="18" charset="0"/>
              </a:rPr>
              <a:t>може</a:t>
            </a:r>
            <a:r>
              <a:rPr lang="ru-RU" sz="2800" b="0" i="0" dirty="0">
                <a:solidFill>
                  <a:srgbClr val="000000"/>
                </a:solidFill>
                <a:effectLst/>
                <a:latin typeface="Georgia" panose="02040502050405020303" pitchFamily="18" charset="0"/>
              </a:rPr>
              <a:t> й </a:t>
            </a:r>
            <a:r>
              <a:rPr lang="ru-RU" sz="2800" b="0" i="0" dirty="0" err="1">
                <a:solidFill>
                  <a:srgbClr val="000000"/>
                </a:solidFill>
                <a:effectLst/>
                <a:latin typeface="Georgia" panose="02040502050405020303" pitchFamily="18" charset="0"/>
              </a:rPr>
              <a:t>надалі</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залишатися</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незадоволеним</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висновками</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ревізорів</a:t>
            </a:r>
            <a:r>
              <a:rPr lang="ru-RU" sz="2800" b="0" i="0" dirty="0">
                <a:solidFill>
                  <a:srgbClr val="000000"/>
                </a:solidFill>
                <a:effectLst/>
                <a:latin typeface="Georgia" panose="02040502050405020303" pitchFamily="18" charset="0"/>
              </a:rPr>
              <a:t> на </a:t>
            </a:r>
            <a:r>
              <a:rPr lang="ru-RU" sz="2800" b="0" i="0" dirty="0" err="1">
                <a:solidFill>
                  <a:srgbClr val="000000"/>
                </a:solidFill>
                <a:effectLst/>
                <a:latin typeface="Georgia" panose="02040502050405020303" pitchFamily="18" charset="0"/>
              </a:rPr>
              <a:t>це</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заперечення</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Тоді</a:t>
            </a:r>
            <a:r>
              <a:rPr lang="ru-RU" sz="2800" b="0" i="0" dirty="0">
                <a:solidFill>
                  <a:srgbClr val="000000"/>
                </a:solidFill>
                <a:effectLst/>
                <a:latin typeface="Georgia" panose="02040502050405020303" pitchFamily="18" charset="0"/>
              </a:rPr>
              <a:t> в </a:t>
            </a:r>
            <a:r>
              <a:rPr lang="ru-RU" sz="2800" b="0" i="0" dirty="0" err="1">
                <a:solidFill>
                  <a:srgbClr val="000000"/>
                </a:solidFill>
                <a:effectLst/>
                <a:latin typeface="Georgia" panose="02040502050405020303" pitchFamily="18" charset="0"/>
              </a:rPr>
              <a:t>керівника</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залишається</a:t>
            </a:r>
            <a:r>
              <a:rPr lang="ru-RU" sz="2800" b="0" i="0" dirty="0">
                <a:solidFill>
                  <a:srgbClr val="000000"/>
                </a:solidFill>
                <a:effectLst/>
                <a:latin typeface="Georgia" panose="02040502050405020303" pitchFamily="18" charset="0"/>
              </a:rPr>
              <a:t> невеликий </a:t>
            </a:r>
            <a:r>
              <a:rPr lang="ru-RU" sz="2800" b="0" i="0" dirty="0" err="1">
                <a:solidFill>
                  <a:srgbClr val="000000"/>
                </a:solidFill>
                <a:effectLst/>
                <a:latin typeface="Georgia" panose="02040502050405020303" pitchFamily="18" charset="0"/>
              </a:rPr>
              <a:t>вибір</a:t>
            </a:r>
            <a:r>
              <a:rPr lang="ru-RU" sz="2800" b="0" i="0" dirty="0">
                <a:solidFill>
                  <a:srgbClr val="000000"/>
                </a:solidFill>
                <a:effectLst/>
                <a:latin typeface="Georgia" panose="02040502050405020303" pitchFamily="18" charset="0"/>
              </a:rPr>
              <a:t>: </a:t>
            </a:r>
            <a:r>
              <a:rPr lang="ru-RU" sz="2800" b="1" i="0" dirty="0" err="1">
                <a:solidFill>
                  <a:srgbClr val="000000"/>
                </a:solidFill>
                <a:effectLst/>
                <a:latin typeface="Georgia" panose="02040502050405020303" pitchFamily="18" charset="0"/>
              </a:rPr>
              <a:t>або</a:t>
            </a:r>
            <a:r>
              <a:rPr lang="ru-RU" sz="2800" b="1" i="0" dirty="0">
                <a:solidFill>
                  <a:srgbClr val="000000"/>
                </a:solidFill>
                <a:effectLst/>
                <a:latin typeface="Georgia" panose="02040502050405020303" pitchFamily="18" charset="0"/>
              </a:rPr>
              <a:t> </a:t>
            </a:r>
            <a:r>
              <a:rPr lang="ru-RU" sz="2800" b="1" i="0" dirty="0" err="1">
                <a:solidFill>
                  <a:srgbClr val="000000"/>
                </a:solidFill>
                <a:effectLst/>
                <a:latin typeface="Georgia" panose="02040502050405020303" pitchFamily="18" charset="0"/>
              </a:rPr>
              <a:t>змиритися</a:t>
            </a:r>
            <a:r>
              <a:rPr lang="ru-RU" sz="2800" b="0" i="0" dirty="0">
                <a:solidFill>
                  <a:srgbClr val="000000"/>
                </a:solidFill>
                <a:effectLst/>
                <a:latin typeface="Georgia" panose="02040502050405020303" pitchFamily="18" charset="0"/>
              </a:rPr>
              <a:t> з такою </a:t>
            </a:r>
            <a:r>
              <a:rPr lang="ru-RU" sz="2800" b="0" i="0" dirty="0" err="1">
                <a:solidFill>
                  <a:srgbClr val="000000"/>
                </a:solidFill>
                <a:effectLst/>
                <a:latin typeface="Georgia" panose="02040502050405020303" pitchFamily="18" charset="0"/>
              </a:rPr>
              <a:t>ситуацією</a:t>
            </a:r>
            <a:r>
              <a:rPr lang="ru-RU" sz="2800" b="0" i="0" dirty="0">
                <a:solidFill>
                  <a:srgbClr val="000000"/>
                </a:solidFill>
                <a:effectLst/>
                <a:latin typeface="Georgia" panose="02040502050405020303" pitchFamily="18" charset="0"/>
              </a:rPr>
              <a:t>, </a:t>
            </a:r>
            <a:r>
              <a:rPr lang="ru-RU" sz="2800" b="1" i="0" dirty="0" err="1">
                <a:solidFill>
                  <a:srgbClr val="000000"/>
                </a:solidFill>
                <a:effectLst/>
                <a:latin typeface="Georgia" panose="02040502050405020303" pitchFamily="18" charset="0"/>
              </a:rPr>
              <a:t>або</a:t>
            </a:r>
            <a:r>
              <a:rPr lang="ru-RU" sz="2800" b="1" i="0" dirty="0">
                <a:solidFill>
                  <a:srgbClr val="000000"/>
                </a:solidFill>
                <a:effectLst/>
                <a:latin typeface="Georgia" panose="02040502050405020303" pitchFamily="18" charset="0"/>
              </a:rPr>
              <a:t> </a:t>
            </a:r>
            <a:r>
              <a:rPr lang="ru-RU" sz="2800" b="1" i="0" dirty="0" err="1">
                <a:solidFill>
                  <a:srgbClr val="000000"/>
                </a:solidFill>
                <a:effectLst/>
                <a:latin typeface="Georgia" panose="02040502050405020303" pitchFamily="18" charset="0"/>
              </a:rPr>
              <a:t>подавати</a:t>
            </a:r>
            <a:r>
              <a:rPr lang="ru-RU" sz="2800" b="1" i="0" dirty="0">
                <a:solidFill>
                  <a:srgbClr val="000000"/>
                </a:solidFill>
                <a:effectLst/>
                <a:latin typeface="Georgia" panose="02040502050405020303" pitchFamily="18" charset="0"/>
              </a:rPr>
              <a:t> </a:t>
            </a:r>
            <a:r>
              <a:rPr lang="ru-RU" sz="2800" b="1" i="0" dirty="0" err="1">
                <a:solidFill>
                  <a:srgbClr val="000000"/>
                </a:solidFill>
                <a:effectLst/>
                <a:latin typeface="Georgia" panose="02040502050405020303" pitchFamily="18" charset="0"/>
              </a:rPr>
              <a:t>позов</a:t>
            </a:r>
            <a:r>
              <a:rPr lang="ru-RU" sz="2800" b="1" i="0" dirty="0">
                <a:solidFill>
                  <a:srgbClr val="000000"/>
                </a:solidFill>
                <a:effectLst/>
                <a:latin typeface="Georgia" panose="02040502050405020303" pitchFamily="18" charset="0"/>
              </a:rPr>
              <a:t> до суду</a:t>
            </a:r>
            <a:r>
              <a:rPr lang="ru-RU" sz="2800" b="0" i="0" dirty="0">
                <a:solidFill>
                  <a:srgbClr val="000000"/>
                </a:solidFill>
                <a:effectLst/>
                <a:latin typeface="Georgia" panose="02040502050405020303" pitchFamily="18" charset="0"/>
              </a:rPr>
              <a:t>. А от </a:t>
            </a:r>
            <a:r>
              <a:rPr lang="ru-RU" sz="2800" b="0" i="0" dirty="0" err="1">
                <a:solidFill>
                  <a:srgbClr val="000000"/>
                </a:solidFill>
                <a:effectLst/>
                <a:latin typeface="Georgia" panose="02040502050405020303" pitchFamily="18" charset="0"/>
              </a:rPr>
              <a:t>вибір</a:t>
            </a:r>
            <a:r>
              <a:rPr lang="ru-RU" sz="2800" b="0" i="0" dirty="0">
                <a:solidFill>
                  <a:srgbClr val="000000"/>
                </a:solidFill>
                <a:effectLst/>
                <a:latin typeface="Georgia" panose="02040502050405020303" pitchFamily="18" charset="0"/>
              </a:rPr>
              <a:t> предмета позову — </a:t>
            </a:r>
            <a:r>
              <a:rPr lang="ru-RU" sz="2800" b="0" i="0" dirty="0" err="1">
                <a:solidFill>
                  <a:srgbClr val="000000"/>
                </a:solidFill>
                <a:effectLst/>
                <a:latin typeface="Georgia" panose="02040502050405020303" pitchFamily="18" charset="0"/>
              </a:rPr>
              <a:t>це</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вже</a:t>
            </a:r>
            <a:r>
              <a:rPr lang="ru-RU" sz="2800" b="0" i="0" dirty="0">
                <a:solidFill>
                  <a:srgbClr val="000000"/>
                </a:solidFill>
                <a:effectLst/>
                <a:latin typeface="Georgia" panose="02040502050405020303" pitchFamily="18" charset="0"/>
              </a:rPr>
              <a:t> поле </a:t>
            </a:r>
            <a:r>
              <a:rPr lang="ru-RU" sz="2800" b="0" i="0" dirty="0" err="1">
                <a:solidFill>
                  <a:srgbClr val="000000"/>
                </a:solidFill>
                <a:effectLst/>
                <a:latin typeface="Georgia" panose="02040502050405020303" pitchFamily="18" charset="0"/>
              </a:rPr>
              <a:t>діяльності</a:t>
            </a:r>
            <a:r>
              <a:rPr lang="ru-RU" sz="2800" b="0" i="0" dirty="0">
                <a:solidFill>
                  <a:srgbClr val="000000"/>
                </a:solidFill>
                <a:effectLst/>
                <a:latin typeface="Georgia" panose="02040502050405020303" pitchFamily="18" charset="0"/>
              </a:rPr>
              <a:t> для </a:t>
            </a:r>
            <a:r>
              <a:rPr lang="ru-RU" sz="2800" b="0" i="0" dirty="0" err="1">
                <a:solidFill>
                  <a:srgbClr val="000000"/>
                </a:solidFill>
                <a:effectLst/>
                <a:latin typeface="Georgia" panose="02040502050405020303" pitchFamily="18" charset="0"/>
              </a:rPr>
              <a:t>юристів</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Адже</a:t>
            </a:r>
            <a:r>
              <a:rPr lang="ru-RU" sz="2800" b="0" i="0" dirty="0">
                <a:solidFill>
                  <a:srgbClr val="000000"/>
                </a:solidFill>
                <a:effectLst/>
                <a:latin typeface="Georgia" panose="02040502050405020303" pitchFamily="18" charset="0"/>
              </a:rPr>
              <a:t> предмет позову </a:t>
            </a:r>
            <a:r>
              <a:rPr lang="ru-RU" sz="2800" b="0" i="0" dirty="0" err="1">
                <a:solidFill>
                  <a:srgbClr val="000000"/>
                </a:solidFill>
                <a:effectLst/>
                <a:latin typeface="Georgia" panose="02040502050405020303" pitchFamily="18" charset="0"/>
              </a:rPr>
              <a:t>може</a:t>
            </a:r>
            <a:r>
              <a:rPr lang="ru-RU" sz="2800" b="0" i="0" dirty="0">
                <a:solidFill>
                  <a:srgbClr val="000000"/>
                </a:solidFill>
                <a:effectLst/>
                <a:latin typeface="Georgia" panose="02040502050405020303" pitchFamily="18" charset="0"/>
              </a:rPr>
              <a:t> бути </a:t>
            </a:r>
            <a:r>
              <a:rPr lang="ru-RU" sz="2800" b="0" i="0" dirty="0" err="1">
                <a:solidFill>
                  <a:srgbClr val="000000"/>
                </a:solidFill>
                <a:effectLst/>
                <a:latin typeface="Georgia" panose="02040502050405020303" pitchFamily="18" charset="0"/>
              </a:rPr>
              <a:t>найрізноманітнішим</a:t>
            </a:r>
            <a:r>
              <a:rPr lang="ru-RU" sz="2800" b="0" i="0" dirty="0">
                <a:solidFill>
                  <a:srgbClr val="000000"/>
                </a:solidFill>
                <a:effectLst/>
                <a:latin typeface="Georgia" panose="02040502050405020303" pitchFamily="18" charset="0"/>
              </a:rPr>
              <a:t> — </a:t>
            </a:r>
            <a:r>
              <a:rPr lang="ru-RU" sz="2800" b="0" i="0" dirty="0" err="1">
                <a:solidFill>
                  <a:srgbClr val="000000"/>
                </a:solidFill>
                <a:effectLst/>
                <a:latin typeface="Georgia" panose="02040502050405020303" pitchFamily="18" charset="0"/>
              </a:rPr>
              <a:t>від</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оскарження</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дій</a:t>
            </a:r>
            <a:r>
              <a:rPr lang="ru-RU" sz="2800" b="0" i="0" dirty="0">
                <a:solidFill>
                  <a:srgbClr val="000000"/>
                </a:solidFill>
                <a:effectLst/>
                <a:latin typeface="Georgia" panose="02040502050405020303" pitchFamily="18" charset="0"/>
              </a:rPr>
              <a:t> та </a:t>
            </a:r>
            <a:r>
              <a:rPr lang="ru-RU" sz="2800" b="0" i="0" dirty="0" err="1">
                <a:solidFill>
                  <a:srgbClr val="000000"/>
                </a:solidFill>
                <a:effectLst/>
                <a:latin typeface="Georgia" panose="02040502050405020303" pitchFamily="18" charset="0"/>
              </a:rPr>
              <a:t>рішень</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ревізорів</a:t>
            </a:r>
            <a:r>
              <a:rPr lang="ru-RU" sz="2800" b="0" i="0" dirty="0">
                <a:solidFill>
                  <a:srgbClr val="000000"/>
                </a:solidFill>
                <a:effectLst/>
                <a:latin typeface="Georgia" panose="02040502050405020303" pitchFamily="18" charset="0"/>
              </a:rPr>
              <a:t> до </a:t>
            </a:r>
            <a:r>
              <a:rPr lang="ru-RU" sz="2800" b="0" i="0" dirty="0" err="1">
                <a:solidFill>
                  <a:srgbClr val="000000"/>
                </a:solidFill>
                <a:effectLst/>
                <a:latin typeface="Georgia" panose="02040502050405020303" pitchFamily="18" charset="0"/>
              </a:rPr>
              <a:t>скасування</a:t>
            </a:r>
            <a:r>
              <a:rPr lang="ru-RU" sz="2800" b="0" i="0" dirty="0">
                <a:solidFill>
                  <a:srgbClr val="000000"/>
                </a:solidFill>
                <a:effectLst/>
                <a:latin typeface="Georgia" panose="02040502050405020303" pitchFamily="18" charset="0"/>
              </a:rPr>
              <a:t> акта </a:t>
            </a:r>
            <a:r>
              <a:rPr lang="ru-RU" sz="2800" b="0" i="0" dirty="0" err="1">
                <a:solidFill>
                  <a:srgbClr val="000000"/>
                </a:solidFill>
                <a:effectLst/>
                <a:latin typeface="Georgia" panose="02040502050405020303" pitchFamily="18" charset="0"/>
              </a:rPr>
              <a:t>ревізії</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його</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частин</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або</a:t>
            </a:r>
            <a:r>
              <a:rPr lang="ru-RU" sz="2800" b="0" i="0" dirty="0">
                <a:solidFill>
                  <a:srgbClr val="000000"/>
                </a:solidFill>
                <a:effectLst/>
                <a:latin typeface="Georgia" panose="02040502050405020303" pitchFamily="18" charset="0"/>
              </a:rPr>
              <a:t> ж </a:t>
            </a:r>
            <a:r>
              <a:rPr lang="ru-RU" sz="2800" b="0" i="0" dirty="0" err="1">
                <a:solidFill>
                  <a:srgbClr val="000000"/>
                </a:solidFill>
                <a:effectLst/>
                <a:latin typeface="Georgia" panose="02040502050405020303" pitchFamily="18" charset="0"/>
              </a:rPr>
              <a:t>оскарження</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вимоги</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направленої</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установі</a:t>
            </a:r>
            <a:r>
              <a:rPr lang="ru-RU" sz="2800" b="0" i="0" dirty="0">
                <a:solidFill>
                  <a:srgbClr val="000000"/>
                </a:solidFill>
                <a:effectLst/>
                <a:latin typeface="Georgia" panose="02040502050405020303" pitchFamily="18" charset="0"/>
              </a:rPr>
              <a:t> за </a:t>
            </a:r>
            <a:r>
              <a:rPr lang="ru-RU" sz="2800" b="0" i="0" dirty="0" err="1">
                <a:solidFill>
                  <a:srgbClr val="000000"/>
                </a:solidFill>
                <a:effectLst/>
                <a:latin typeface="Georgia" panose="02040502050405020303" pitchFamily="18" charset="0"/>
              </a:rPr>
              <a:t>наслідками</a:t>
            </a:r>
            <a:r>
              <a:rPr lang="ru-RU" sz="2800" b="0" i="0" dirty="0">
                <a:solidFill>
                  <a:srgbClr val="000000"/>
                </a:solidFill>
                <a:effectLst/>
                <a:latin typeface="Georgia" panose="02040502050405020303" pitchFamily="18" charset="0"/>
              </a:rPr>
              <a:t> контрольного заходу. Практика </a:t>
            </a:r>
            <a:r>
              <a:rPr lang="ru-RU" sz="2800" b="0" i="0" dirty="0" err="1">
                <a:solidFill>
                  <a:srgbClr val="000000"/>
                </a:solidFill>
                <a:effectLst/>
                <a:latin typeface="Georgia" panose="02040502050405020303" pitchFamily="18" charset="0"/>
              </a:rPr>
              <a:t>розгляду</a:t>
            </a:r>
            <a:r>
              <a:rPr lang="ru-RU" sz="2800" b="0" i="0" dirty="0">
                <a:solidFill>
                  <a:srgbClr val="000000"/>
                </a:solidFill>
                <a:effectLst/>
                <a:latin typeface="Georgia" panose="02040502050405020303" pitchFamily="18" charset="0"/>
              </a:rPr>
              <a:t> судами таких </a:t>
            </a:r>
            <a:r>
              <a:rPr lang="ru-RU" sz="2800" b="0" i="0" dirty="0" err="1">
                <a:solidFill>
                  <a:srgbClr val="000000"/>
                </a:solidFill>
                <a:effectLst/>
                <a:latin typeface="Georgia" panose="02040502050405020303" pitchFamily="18" charset="0"/>
              </a:rPr>
              <a:t>позовів</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також</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різна</a:t>
            </a:r>
            <a:r>
              <a:rPr lang="ru-RU" sz="2800" b="0" i="0" dirty="0">
                <a:solidFill>
                  <a:srgbClr val="000000"/>
                </a:solidFill>
                <a:effectLst/>
                <a:latin typeface="Georgia" panose="02040502050405020303" pitchFamily="18" charset="0"/>
              </a:rPr>
              <a:t>. </a:t>
            </a:r>
            <a:endParaRPr lang="uk-UA" sz="2800" dirty="0">
              <a:solidFill>
                <a:schemeClr val="tx1"/>
              </a:solidFill>
              <a:ea typeface="SimSun"/>
              <a:cs typeface="Times New Roman"/>
            </a:endParaRPr>
          </a:p>
        </p:txBody>
      </p:sp>
    </p:spTree>
    <p:extLst>
      <p:ext uri="{BB962C8B-B14F-4D97-AF65-F5344CB8AC3E}">
        <p14:creationId xmlns:p14="http://schemas.microsoft.com/office/powerpoint/2010/main" val="425792916"/>
      </p:ext>
    </p:extLst>
  </p:cSld>
  <p:clrMapOvr>
    <a:masterClrMapping/>
  </p:clrMapOvr>
  <p:transition spd="slow">
    <p:push/>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8496300"/>
          </a:xfrm>
          <a:prstGeom prst="rect">
            <a:avLst/>
          </a:prstGeom>
        </p:spPr>
        <p:txBody>
          <a:bodyPr wrap="square">
            <a:spAutoFit/>
          </a:bodyPr>
          <a:lstStyle/>
          <a:p>
            <a:pPr>
              <a:lnSpc>
                <a:spcPct val="107000"/>
              </a:lnSpc>
              <a:spcAft>
                <a:spcPts val="800"/>
              </a:spcAft>
            </a:pP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Що</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робити</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якщо</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не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згодні</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з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висновками</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ревізорів</a:t>
            </a:r>
            <a:endPar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ru-RU" sz="2800" b="0" i="0" dirty="0" err="1">
                <a:solidFill>
                  <a:srgbClr val="000000"/>
                </a:solidFill>
                <a:effectLst/>
                <a:latin typeface="PT Serif" panose="020A0603040505020204" pitchFamily="18" charset="-52"/>
              </a:rPr>
              <a:t>Тож</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якщо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керівник</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вважає</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що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ревізори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зробили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неправильний</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висновок</a:t>
            </a:r>
            <a:r>
              <a:rPr lang="ru-RU" sz="2800" b="0" i="0" dirty="0">
                <a:solidFill>
                  <a:srgbClr val="000000"/>
                </a:solidFill>
                <a:effectLst/>
                <a:latin typeface="PT Serif" panose="020A0603040505020204" pitchFamily="18" charset="-52"/>
              </a:rPr>
              <a:t> і </a:t>
            </a:r>
            <a:r>
              <a:rPr lang="ru-RU" sz="2800" b="0" i="0" dirty="0" err="1">
                <a:solidFill>
                  <a:srgbClr val="000000"/>
                </a:solidFill>
                <a:effectLst/>
                <a:latin typeface="PT Serif" panose="020A0603040505020204" pitchFamily="18" charset="-52"/>
              </a:rPr>
              <a:t>перелічили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порушення</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установа</a:t>
            </a:r>
            <a:r>
              <a:rPr lang="ru-RU" sz="2800" b="0" i="0" dirty="0">
                <a:solidFill>
                  <a:srgbClr val="000000"/>
                </a:solidFill>
                <a:effectLst/>
                <a:latin typeface="PT Serif" panose="020A0603040505020204" pitchFamily="18" charset="-52"/>
              </a:rPr>
              <a:t> не допускала, є </a:t>
            </a:r>
            <a:r>
              <a:rPr lang="ru-RU" sz="2800" b="0" i="0" dirty="0" err="1">
                <a:solidFill>
                  <a:srgbClr val="000000"/>
                </a:solidFill>
                <a:effectLst/>
                <a:latin typeface="PT Serif" panose="020A0603040505020204" pitchFamily="18" charset="-52"/>
              </a:rPr>
              <a:t>кілька</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варіантів</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подальшого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розвитку</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ситуації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залежно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від</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фактичних</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обставин</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справи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Ці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варіанти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залежать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від</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змісту</a:t>
            </a:r>
            <a:r>
              <a:rPr lang="ru-RU" sz="2800" b="0" i="0" dirty="0">
                <a:solidFill>
                  <a:srgbClr val="000000"/>
                </a:solidFill>
                <a:effectLst/>
                <a:latin typeface="PT Serif" panose="020A0603040505020204" pitchFamily="18" charset="-52"/>
              </a:rPr>
              <a:t> самих </a:t>
            </a:r>
            <a:r>
              <a:rPr lang="ru-RU" sz="2800" b="0" i="0" dirty="0" err="1">
                <a:solidFill>
                  <a:srgbClr val="000000"/>
                </a:solidFill>
                <a:effectLst/>
                <a:latin typeface="PT Serif" panose="020A0603040505020204" pitchFamily="18" charset="-52"/>
              </a:rPr>
              <a:t>порушень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якості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їх</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висвітлення</a:t>
            </a:r>
            <a:r>
              <a:rPr lang="ru-RU" sz="2800" b="0" i="0" dirty="0">
                <a:solidFill>
                  <a:srgbClr val="000000"/>
                </a:solidFill>
                <a:effectLst/>
                <a:latin typeface="PT Serif" panose="020A0603040505020204" pitchFamily="18" charset="-52"/>
              </a:rPr>
              <a:t> в </a:t>
            </a:r>
            <a:r>
              <a:rPr lang="ru-RU" sz="2800" b="0" i="0" dirty="0" err="1">
                <a:solidFill>
                  <a:srgbClr val="000000"/>
                </a:solidFill>
                <a:effectLst/>
                <a:latin typeface="PT Serif" panose="020A0603040505020204" pitchFamily="18" charset="-52"/>
              </a:rPr>
              <a:t>акті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ревізії</a:t>
            </a:r>
            <a:r>
              <a:rPr lang="ru-RU" sz="2800" b="0" i="0" dirty="0">
                <a:solidFill>
                  <a:srgbClr val="000000"/>
                </a:solidFill>
                <a:effectLst/>
                <a:latin typeface="PT Serif" panose="020A0603040505020204" pitchFamily="18" charset="-52"/>
              </a:rPr>
              <a:t> та </a:t>
            </a:r>
            <a:r>
              <a:rPr lang="ru-RU" sz="2800" b="0" i="0" dirty="0" err="1">
                <a:solidFill>
                  <a:srgbClr val="000000"/>
                </a:solidFill>
                <a:effectLst/>
                <a:latin typeface="PT Serif" panose="020A0603040505020204" pitchFamily="18" charset="-52"/>
              </a:rPr>
              <a:t>інших</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відомих</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лише</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керівнику</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фактів</a:t>
            </a:r>
            <a:r>
              <a:rPr lang="ru-RU" sz="2800" b="0" i="0" dirty="0">
                <a:solidFill>
                  <a:srgbClr val="000000"/>
                </a:solidFill>
                <a:effectLst/>
                <a:latin typeface="PT Serif" panose="020A0603040505020204" pitchFamily="18" charset="-52"/>
              </a:rPr>
              <a:t>.</a:t>
            </a:r>
          </a:p>
          <a:p>
            <a:pPr algn="l"/>
            <a:r>
              <a:rPr lang="ru-RU" sz="2800" b="0" i="0" dirty="0" err="1">
                <a:solidFill>
                  <a:srgbClr val="000000"/>
                </a:solidFill>
                <a:effectLst/>
                <a:latin typeface="PT Serif" panose="020A0603040505020204" pitchFamily="18" charset="-52"/>
              </a:rPr>
              <a:t>Отож</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розглянемо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основні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варіанти</a:t>
            </a:r>
            <a:r>
              <a:rPr lang="ru-RU" sz="2800" b="0" i="0" dirty="0">
                <a:solidFill>
                  <a:srgbClr val="000000"/>
                </a:solidFill>
                <a:effectLst/>
                <a:latin typeface="PT Serif" panose="020A0603040505020204" pitchFamily="18" charset="-52"/>
              </a:rPr>
              <a:t>.</a:t>
            </a:r>
          </a:p>
          <a:p>
            <a:pPr algn="l"/>
            <a:r>
              <a:rPr lang="ru-RU" sz="2800" b="1" i="0" dirty="0" err="1">
                <a:solidFill>
                  <a:srgbClr val="000000"/>
                </a:solidFill>
                <a:effectLst/>
                <a:latin typeface="PT Sans" panose="020B0503020203020204" pitchFamily="34" charset="-52"/>
              </a:rPr>
              <a:t>Варіант</a:t>
            </a:r>
            <a:r>
              <a:rPr lang="ru-RU" sz="2800" b="1" i="0" dirty="0">
                <a:solidFill>
                  <a:srgbClr val="000000"/>
                </a:solidFill>
                <a:effectLst/>
                <a:latin typeface="PT Sans" panose="020B0503020203020204" pitchFamily="34" charset="-52"/>
              </a:rPr>
              <a:t> 1. </a:t>
            </a:r>
            <a:r>
              <a:rPr lang="ru-RU" sz="2800" b="1" i="0" dirty="0" err="1">
                <a:solidFill>
                  <a:srgbClr val="000000"/>
                </a:solidFill>
                <a:effectLst/>
                <a:latin typeface="PT Sans" panose="020B0503020203020204" pitchFamily="34" charset="-52"/>
              </a:rPr>
              <a:t>Позов</a:t>
            </a:r>
            <a:r>
              <a:rPr lang="ru-RU" sz="2800" b="1" i="0" dirty="0">
                <a:solidFill>
                  <a:srgbClr val="000000"/>
                </a:solidFill>
                <a:effectLst/>
                <a:latin typeface="PT Sans" panose="020B0503020203020204" pitchFamily="34" charset="-52"/>
              </a:rPr>
              <a:t> до суду </a:t>
            </a:r>
            <a:r>
              <a:rPr lang="ru-RU" sz="2800" b="1" i="0" dirty="0" err="1">
                <a:solidFill>
                  <a:srgbClr val="000000"/>
                </a:solidFill>
                <a:effectLst/>
                <a:latin typeface="PT Sans" panose="020B0503020203020204" pitchFamily="34" charset="-52"/>
              </a:rPr>
              <a:t>подає</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керівник</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Розгляд</a:t>
            </a:r>
            <a:r>
              <a:rPr lang="ru-RU" sz="2800" b="1" i="0" dirty="0">
                <a:solidFill>
                  <a:srgbClr val="000000"/>
                </a:solidFill>
                <a:effectLst/>
                <a:latin typeface="PT Sans" panose="020B0503020203020204" pitchFamily="34" charset="-52"/>
              </a:rPr>
              <a:t> позову про </a:t>
            </a:r>
            <a:r>
              <a:rPr lang="ru-RU" sz="2800" b="1" i="0" dirty="0" err="1">
                <a:solidFill>
                  <a:srgbClr val="000000"/>
                </a:solidFill>
                <a:effectLst/>
                <a:latin typeface="PT Sans" panose="020B0503020203020204" pitchFamily="34" charset="-52"/>
              </a:rPr>
              <a:t>скасування</a:t>
            </a:r>
            <a:r>
              <a:rPr lang="ru-RU" sz="2800" b="1" i="0" dirty="0">
                <a:solidFill>
                  <a:srgbClr val="000000"/>
                </a:solidFill>
                <a:effectLst/>
                <a:latin typeface="PT Sans" panose="020B0503020203020204" pitchFamily="34" charset="-52"/>
              </a:rPr>
              <a:t> акта </a:t>
            </a:r>
            <a:r>
              <a:rPr lang="ru-RU" sz="2800" b="1" i="0" dirty="0" err="1">
                <a:solidFill>
                  <a:srgbClr val="000000"/>
                </a:solidFill>
                <a:effectLst/>
                <a:latin typeface="PT Sans" panose="020B0503020203020204" pitchFamily="34" charset="-52"/>
              </a:rPr>
              <a:t>ревізії</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Розгляд</a:t>
            </a:r>
            <a:r>
              <a:rPr lang="ru-RU" sz="2800" b="1" i="0" dirty="0">
                <a:solidFill>
                  <a:srgbClr val="000000"/>
                </a:solidFill>
                <a:effectLst/>
                <a:latin typeface="PT Sans" panose="020B0503020203020204" pitchFamily="34" charset="-52"/>
              </a:rPr>
              <a:t> позову про </a:t>
            </a:r>
            <a:r>
              <a:rPr lang="ru-RU" sz="2800" b="1" i="0" dirty="0" err="1">
                <a:solidFill>
                  <a:srgbClr val="000000"/>
                </a:solidFill>
                <a:effectLst/>
                <a:latin typeface="PT Sans" panose="020B0503020203020204" pitchFamily="34" charset="-52"/>
              </a:rPr>
              <a:t>скасування</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вимоги</a:t>
            </a:r>
            <a:r>
              <a:rPr lang="ru-RU" sz="2800" b="1" i="0" dirty="0">
                <a:solidFill>
                  <a:srgbClr val="000000"/>
                </a:solidFill>
                <a:effectLst/>
                <a:latin typeface="PT Sans" panose="020B0503020203020204" pitchFamily="34" charset="-52"/>
              </a:rPr>
              <a:t>, яку </a:t>
            </a:r>
            <a:r>
              <a:rPr lang="ru-RU" sz="2800" b="1" i="0" dirty="0" err="1">
                <a:solidFill>
                  <a:srgbClr val="000000"/>
                </a:solidFill>
                <a:effectLst/>
                <a:latin typeface="PT Sans" panose="020B0503020203020204" pitchFamily="34" charset="-52"/>
              </a:rPr>
              <a:t>ревізори</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склали</a:t>
            </a:r>
            <a:r>
              <a:rPr lang="ru-RU" sz="2800" b="1" i="0" dirty="0">
                <a:solidFill>
                  <a:srgbClr val="000000"/>
                </a:solidFill>
                <a:effectLst/>
                <a:latin typeface="PT Sans" panose="020B0503020203020204" pitchFamily="34" charset="-52"/>
              </a:rPr>
              <a:t> з </a:t>
            </a:r>
            <a:r>
              <a:rPr lang="ru-RU" sz="2800" b="1" i="0" dirty="0" err="1">
                <a:solidFill>
                  <a:srgbClr val="000000"/>
                </a:solidFill>
                <a:effectLst/>
                <a:latin typeface="PT Sans" panose="020B0503020203020204" pitchFamily="34" charset="-52"/>
              </a:rPr>
              <a:t>порушенням</a:t>
            </a:r>
            <a:r>
              <a:rPr lang="ru-RU" sz="2800" b="1" i="0" dirty="0">
                <a:solidFill>
                  <a:srgbClr val="000000"/>
                </a:solidFill>
                <a:effectLst/>
                <a:latin typeface="PT Sans" panose="020B0503020203020204" pitchFamily="34" charset="-52"/>
              </a:rPr>
              <a:t>).</a:t>
            </a:r>
          </a:p>
          <a:p>
            <a:pPr algn="l"/>
            <a:r>
              <a:rPr lang="ru-RU" sz="2800" b="1" i="0" dirty="0" err="1">
                <a:solidFill>
                  <a:srgbClr val="000000"/>
                </a:solidFill>
                <a:effectLst/>
                <a:latin typeface="PT Sans" panose="020B0503020203020204" pitchFamily="34" charset="-52"/>
              </a:rPr>
              <a:t>Варіант</a:t>
            </a:r>
            <a:r>
              <a:rPr lang="ru-RU" sz="2800" b="1" i="0" dirty="0">
                <a:solidFill>
                  <a:srgbClr val="000000"/>
                </a:solidFill>
                <a:effectLst/>
                <a:latin typeface="PT Sans" panose="020B0503020203020204" pitchFamily="34" charset="-52"/>
              </a:rPr>
              <a:t> 2. </a:t>
            </a:r>
            <a:r>
              <a:rPr lang="ru-RU" sz="2800" b="1" i="0" dirty="0" err="1">
                <a:solidFill>
                  <a:srgbClr val="000000"/>
                </a:solidFill>
                <a:effectLst/>
                <a:latin typeface="PT Sans" panose="020B0503020203020204" pitchFamily="34" charset="-52"/>
              </a:rPr>
              <a:t>Ніхто</a:t>
            </a:r>
            <a:r>
              <a:rPr lang="ru-RU" sz="2800" b="1" i="0" dirty="0">
                <a:solidFill>
                  <a:srgbClr val="000000"/>
                </a:solidFill>
                <a:effectLst/>
                <a:latin typeface="PT Sans" panose="020B0503020203020204" pitchFamily="34" charset="-52"/>
              </a:rPr>
              <a:t> не </a:t>
            </a:r>
            <a:r>
              <a:rPr lang="ru-RU" sz="2800" b="1" i="0" dirty="0" err="1">
                <a:solidFill>
                  <a:srgbClr val="000000"/>
                </a:solidFill>
                <a:effectLst/>
                <a:latin typeface="PT Sans" panose="020B0503020203020204" pitchFamily="34" charset="-52"/>
              </a:rPr>
              <a:t>подає</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позов</a:t>
            </a:r>
            <a:r>
              <a:rPr lang="ru-RU" sz="2800" b="1" i="0" dirty="0">
                <a:solidFill>
                  <a:srgbClr val="000000"/>
                </a:solidFill>
                <a:effectLst/>
                <a:latin typeface="PT Sans" panose="020B0503020203020204" pitchFamily="34" charset="-52"/>
              </a:rPr>
              <a:t> до суду.</a:t>
            </a:r>
          </a:p>
          <a:p>
            <a:pPr algn="l"/>
            <a:r>
              <a:rPr lang="ru-RU" sz="2800" b="1" i="0" dirty="0" err="1">
                <a:solidFill>
                  <a:srgbClr val="000000"/>
                </a:solidFill>
                <a:effectLst/>
                <a:latin typeface="PT Sans" panose="020B0503020203020204" pitchFamily="34" charset="-52"/>
              </a:rPr>
              <a:t>Варіант</a:t>
            </a:r>
            <a:r>
              <a:rPr lang="ru-RU" sz="2800" b="1" i="0" dirty="0">
                <a:solidFill>
                  <a:srgbClr val="000000"/>
                </a:solidFill>
                <a:effectLst/>
                <a:latin typeface="PT Sans" panose="020B0503020203020204" pitchFamily="34" charset="-52"/>
              </a:rPr>
              <a:t> 3. </a:t>
            </a:r>
            <a:r>
              <a:rPr lang="ru-RU" sz="2800" b="1" i="0" dirty="0" err="1">
                <a:solidFill>
                  <a:srgbClr val="000000"/>
                </a:solidFill>
                <a:effectLst/>
                <a:latin typeface="PT Sans" panose="020B0503020203020204" pitchFamily="34" charset="-52"/>
              </a:rPr>
              <a:t>Позов</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подають</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ревізори</a:t>
            </a:r>
            <a:endParaRPr lang="ru-RU" sz="2800" b="1" i="0" dirty="0">
              <a:solidFill>
                <a:srgbClr val="000000"/>
              </a:solidFill>
              <a:effectLst/>
              <a:latin typeface="PT Sans" panose="020B0503020203020204" pitchFamily="34" charset="-52"/>
            </a:endParaRPr>
          </a:p>
          <a:p>
            <a:pPr algn="l"/>
            <a:endParaRPr lang="ru-RU" sz="2800" b="1" i="0" dirty="0">
              <a:solidFill>
                <a:srgbClr val="000000"/>
              </a:solidFill>
              <a:effectLst/>
              <a:latin typeface="PT Sans" panose="020B0503020203020204" pitchFamily="34" charset="-52"/>
            </a:endParaRPr>
          </a:p>
          <a:p>
            <a:pPr algn="l"/>
            <a:r>
              <a:rPr lang="ru-RU" sz="2800" b="1" dirty="0">
                <a:solidFill>
                  <a:srgbClr val="000000"/>
                </a:solidFill>
                <a:latin typeface="PT Sans" panose="020B0503020203020204" pitchFamily="34" charset="-52"/>
              </a:rPr>
              <a:t>Детально про </a:t>
            </a:r>
            <a:r>
              <a:rPr lang="ru-RU" sz="2800" b="1" dirty="0" err="1">
                <a:solidFill>
                  <a:srgbClr val="000000"/>
                </a:solidFill>
                <a:latin typeface="PT Sans" panose="020B0503020203020204" pitchFamily="34" charset="-52"/>
              </a:rPr>
              <a:t>ці</a:t>
            </a:r>
            <a:r>
              <a:rPr lang="ru-RU" sz="2800" b="1" dirty="0">
                <a:solidFill>
                  <a:srgbClr val="000000"/>
                </a:solidFill>
                <a:latin typeface="PT Sans" panose="020B0503020203020204" pitchFamily="34" charset="-52"/>
              </a:rPr>
              <a:t> </a:t>
            </a:r>
            <a:r>
              <a:rPr lang="ru-RU" sz="2800" b="1" dirty="0" err="1">
                <a:solidFill>
                  <a:srgbClr val="000000"/>
                </a:solidFill>
                <a:latin typeface="PT Sans" panose="020B0503020203020204" pitchFamily="34" charset="-52"/>
              </a:rPr>
              <a:t>варіанти</a:t>
            </a:r>
            <a:r>
              <a:rPr lang="ru-RU" sz="2800" b="1" dirty="0">
                <a:solidFill>
                  <a:srgbClr val="000000"/>
                </a:solidFill>
                <a:latin typeface="PT Sans" panose="020B0503020203020204" pitchFamily="34" charset="-52"/>
              </a:rPr>
              <a:t> з </a:t>
            </a:r>
            <a:r>
              <a:rPr lang="ru-RU" sz="2800" b="1" dirty="0" err="1">
                <a:solidFill>
                  <a:srgbClr val="000000"/>
                </a:solidFill>
                <a:latin typeface="PT Sans" panose="020B0503020203020204" pitchFamily="34" charset="-52"/>
              </a:rPr>
              <a:t>наведеною</a:t>
            </a:r>
            <a:r>
              <a:rPr lang="ru-RU" sz="2800" b="1" dirty="0">
                <a:solidFill>
                  <a:srgbClr val="000000"/>
                </a:solidFill>
                <a:latin typeface="PT Sans" panose="020B0503020203020204" pitchFamily="34" charset="-52"/>
              </a:rPr>
              <a:t> судовою практикою </a:t>
            </a:r>
            <a:r>
              <a:rPr lang="ru-RU" sz="2800" b="1" dirty="0" err="1">
                <a:solidFill>
                  <a:srgbClr val="000000"/>
                </a:solidFill>
                <a:latin typeface="PT Sans" panose="020B0503020203020204" pitchFamily="34" charset="-52"/>
              </a:rPr>
              <a:t>можна</a:t>
            </a:r>
            <a:r>
              <a:rPr lang="ru-RU" sz="2800" b="1" dirty="0">
                <a:solidFill>
                  <a:srgbClr val="000000"/>
                </a:solidFill>
                <a:latin typeface="PT Sans" panose="020B0503020203020204" pitchFamily="34" charset="-52"/>
              </a:rPr>
              <a:t> </a:t>
            </a:r>
            <a:r>
              <a:rPr lang="ru-RU" sz="2800" b="1" dirty="0" err="1">
                <a:solidFill>
                  <a:srgbClr val="000000"/>
                </a:solidFill>
                <a:latin typeface="PT Sans" panose="020B0503020203020204" pitchFamily="34" charset="-52"/>
              </a:rPr>
              <a:t>ознайомитися</a:t>
            </a:r>
            <a:r>
              <a:rPr lang="ru-RU" sz="2800" b="1" dirty="0">
                <a:solidFill>
                  <a:srgbClr val="000000"/>
                </a:solidFill>
                <a:latin typeface="PT Sans" panose="020B0503020203020204" pitchFamily="34" charset="-52"/>
              </a:rPr>
              <a:t> в </a:t>
            </a:r>
            <a:r>
              <a:rPr lang="ru-RU" sz="2800" b="1" dirty="0" err="1">
                <a:solidFill>
                  <a:srgbClr val="000000"/>
                </a:solidFill>
                <a:latin typeface="PT Sans" panose="020B0503020203020204" pitchFamily="34" charset="-52"/>
              </a:rPr>
              <a:t>тижневику</a:t>
            </a:r>
            <a:r>
              <a:rPr lang="ru-RU" sz="2800" b="1" dirty="0">
                <a:solidFill>
                  <a:srgbClr val="000000"/>
                </a:solidFill>
                <a:latin typeface="PT Sans" panose="020B0503020203020204" pitchFamily="34" charset="-52"/>
              </a:rPr>
              <a:t> «</a:t>
            </a:r>
            <a:r>
              <a:rPr lang="ru-RU" sz="2800" b="1" dirty="0" err="1">
                <a:solidFill>
                  <a:srgbClr val="000000"/>
                </a:solidFill>
                <a:latin typeface="PT Sans" panose="020B0503020203020204" pitchFamily="34" charset="-52"/>
              </a:rPr>
              <a:t>Головбух:Бюджет</a:t>
            </a:r>
            <a:r>
              <a:rPr lang="ru-RU" sz="2800" b="1" dirty="0">
                <a:solidFill>
                  <a:srgbClr val="000000"/>
                </a:solidFill>
                <a:latin typeface="PT Sans" panose="020B0503020203020204" pitchFamily="34" charset="-52"/>
              </a:rPr>
              <a:t>» №45/2019 «</a:t>
            </a:r>
            <a:r>
              <a:rPr lang="ru-RU" sz="2800" b="1" i="0" dirty="0">
                <a:solidFill>
                  <a:srgbClr val="000000"/>
                </a:solidFill>
                <a:effectLst/>
                <a:latin typeface="PT Sans" panose="020B0503020203020204" pitchFamily="34" charset="-52"/>
              </a:rPr>
              <a:t>Не </a:t>
            </a:r>
            <a:r>
              <a:rPr lang="ru-RU" sz="2800" b="1" i="0" dirty="0" err="1">
                <a:solidFill>
                  <a:srgbClr val="000000"/>
                </a:solidFill>
                <a:effectLst/>
                <a:latin typeface="PT Sans" panose="020B0503020203020204" pitchFamily="34" charset="-52"/>
              </a:rPr>
              <a:t>згодні</a:t>
            </a:r>
            <a:r>
              <a:rPr lang="ru-RU" sz="2800" b="1" i="0" dirty="0">
                <a:solidFill>
                  <a:srgbClr val="000000"/>
                </a:solidFill>
                <a:effectLst/>
                <a:latin typeface="PT Sans" panose="020B0503020203020204" pitchFamily="34" charset="-52"/>
              </a:rPr>
              <a:t> з результатами </a:t>
            </a:r>
            <a:r>
              <a:rPr lang="ru-RU" sz="2800" b="1" i="0" dirty="0" err="1">
                <a:solidFill>
                  <a:srgbClr val="000000"/>
                </a:solidFill>
                <a:effectLst/>
                <a:latin typeface="PT Sans" panose="020B0503020203020204" pitchFamily="34" charset="-52"/>
              </a:rPr>
              <a:t>ревізії</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Вибір</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завжди</a:t>
            </a:r>
            <a:r>
              <a:rPr lang="ru-RU" sz="2800" b="1" i="0" dirty="0">
                <a:solidFill>
                  <a:srgbClr val="000000"/>
                </a:solidFill>
                <a:effectLst/>
                <a:latin typeface="PT Sans" panose="020B0503020203020204" pitchFamily="34" charset="-52"/>
              </a:rPr>
              <a:t> є»</a:t>
            </a:r>
          </a:p>
          <a:p>
            <a:pPr algn="l"/>
            <a:endParaRPr lang="ru-RU" sz="3200" b="1" i="0" dirty="0">
              <a:solidFill>
                <a:srgbClr val="000000"/>
              </a:solidFill>
              <a:effectLst/>
              <a:latin typeface="PT Sans" panose="020B0503020203020204" pitchFamily="34" charset="-52"/>
            </a:endParaRPr>
          </a:p>
        </p:txBody>
      </p:sp>
    </p:spTree>
    <p:extLst>
      <p:ext uri="{BB962C8B-B14F-4D97-AF65-F5344CB8AC3E}">
        <p14:creationId xmlns:p14="http://schemas.microsoft.com/office/powerpoint/2010/main" val="3955975640"/>
      </p:ext>
    </p:extLst>
  </p:cSld>
  <p:clrMapOvr>
    <a:masterClrMapping/>
  </p:clrMapOvr>
  <p:transition spd="slow">
    <p:push/>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9180205"/>
          </a:xfrm>
          <a:prstGeom prst="rect">
            <a:avLst/>
          </a:prstGeom>
        </p:spPr>
        <p:txBody>
          <a:bodyPr wrap="square">
            <a:spAutoFit/>
          </a:bodyPr>
          <a:lstStyle/>
          <a:p>
            <a:pPr>
              <a:lnSpc>
                <a:spcPct val="107000"/>
              </a:lnSpc>
              <a:spcAft>
                <a:spcPts val="800"/>
              </a:spcAft>
            </a:pP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Що</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робити</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якщо</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не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згодні</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з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висновками</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ревізорів</a:t>
            </a:r>
            <a:endPar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ru-RU" sz="3200" b="1" i="0" dirty="0">
              <a:solidFill>
                <a:srgbClr val="000000"/>
              </a:solidFill>
              <a:effectLst/>
              <a:latin typeface="PT Sans" panose="020B0503020203020204" pitchFamily="34" charset="-52"/>
            </a:endParaRPr>
          </a:p>
          <a:p>
            <a:pPr indent="450215" algn="just">
              <a:lnSpc>
                <a:spcPct val="115000"/>
              </a:lnSpc>
              <a:spcAft>
                <a:spcPts val="0"/>
              </a:spcAft>
            </a:pPr>
            <a:r>
              <a:rPr lang="ru-RU" sz="2800" b="0" i="0" dirty="0" err="1">
                <a:solidFill>
                  <a:srgbClr val="000000"/>
                </a:solidFill>
                <a:effectLst/>
                <a:latin typeface="PT Serif" panose="020A0603040505020204" pitchFamily="18" charset="-52"/>
              </a:rPr>
              <a:t>Тож</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який</a:t>
            </a:r>
            <a:r>
              <a:rPr lang="ru-RU" sz="2800" b="0" i="0" dirty="0">
                <a:solidFill>
                  <a:srgbClr val="000000"/>
                </a:solidFill>
                <a:effectLst/>
                <a:latin typeface="PT Serif" panose="020A0603040505020204" pitchFamily="18" charset="-52"/>
              </a:rPr>
              <a:t> шлях </a:t>
            </a:r>
            <a:r>
              <a:rPr lang="ru-RU" sz="2800" b="0" i="0" dirty="0" err="1">
                <a:solidFill>
                  <a:srgbClr val="000000"/>
                </a:solidFill>
                <a:effectLst/>
                <a:latin typeface="PT Serif" panose="020A0603040505020204" pitchFamily="18" charset="-52"/>
              </a:rPr>
              <a:t>обере</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керівник</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чи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головний</a:t>
            </a:r>
            <a:r>
              <a:rPr lang="ru-RU" sz="2800" b="0" i="0" dirty="0">
                <a:solidFill>
                  <a:srgbClr val="000000"/>
                </a:solidFill>
                <a:effectLst/>
                <a:latin typeface="PT Serif" panose="020A0603040505020204" pitchFamily="18" charset="-52"/>
              </a:rPr>
              <a:t> бухгалтер, </a:t>
            </a:r>
            <a:r>
              <a:rPr lang="ru-RU" sz="2800" b="1" i="0" dirty="0" err="1">
                <a:solidFill>
                  <a:srgbClr val="000000"/>
                </a:solidFill>
                <a:effectLst/>
                <a:latin typeface="PT Serif" panose="020A0603040505020204" pitchFamily="18" charset="-52"/>
              </a:rPr>
              <a:t>залежить</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від</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обставин</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справи</a:t>
            </a:r>
            <a:r>
              <a:rPr lang="ru-RU" sz="2800" b="0" i="0" dirty="0">
                <a:solidFill>
                  <a:srgbClr val="000000"/>
                </a:solidFill>
                <a:effectLst/>
                <a:latin typeface="PT Serif" panose="020A0603040505020204" pitchFamily="18" charset="-52"/>
              </a:rPr>
              <a:t>.</a:t>
            </a:r>
          </a:p>
          <a:p>
            <a:pPr indent="450215" algn="just">
              <a:lnSpc>
                <a:spcPct val="115000"/>
              </a:lnSpc>
              <a:spcAft>
                <a:spcPts val="0"/>
              </a:spcAft>
            </a:pPr>
            <a:r>
              <a:rPr lang="ru-RU" sz="2800" b="0" i="0" dirty="0">
                <a:solidFill>
                  <a:srgbClr val="000000"/>
                </a:solidFill>
                <a:effectLst/>
                <a:latin typeface="Georgia" panose="02040502050405020303" pitchFamily="18" charset="0"/>
              </a:rPr>
              <a:t>Коли </a:t>
            </a:r>
            <a:r>
              <a:rPr lang="ru-RU" sz="2800" b="0" i="0" dirty="0" err="1">
                <a:solidFill>
                  <a:srgbClr val="000000"/>
                </a:solidFill>
                <a:effectLst/>
                <a:latin typeface="Georgia" panose="02040502050405020303" pitchFamily="18" charset="0"/>
              </a:rPr>
              <a:t>ви</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приймаєте</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рішення</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чи</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подавати</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позов</a:t>
            </a:r>
            <a:r>
              <a:rPr lang="ru-RU" sz="2800" b="0" i="0" dirty="0">
                <a:solidFill>
                  <a:srgbClr val="000000"/>
                </a:solidFill>
                <a:effectLst/>
                <a:latin typeface="Georgia" panose="02040502050405020303" pitchFamily="18" charset="0"/>
              </a:rPr>
              <a:t> до суду, у першу </a:t>
            </a:r>
            <a:r>
              <a:rPr lang="ru-RU" sz="2800" b="0" i="0" dirty="0" err="1">
                <a:solidFill>
                  <a:srgbClr val="000000"/>
                </a:solidFill>
                <a:effectLst/>
                <a:latin typeface="Georgia" panose="02040502050405020303" pitchFamily="18" charset="0"/>
              </a:rPr>
              <a:t>чергу</a:t>
            </a:r>
            <a:r>
              <a:rPr lang="ru-RU" sz="2800" b="0" i="0" dirty="0">
                <a:solidFill>
                  <a:srgbClr val="000000"/>
                </a:solidFill>
                <a:effectLst/>
                <a:latin typeface="Georgia" panose="02040502050405020303" pitchFamily="18" charset="0"/>
              </a:rPr>
              <a:t> </a:t>
            </a:r>
            <a:r>
              <a:rPr lang="ru-RU" sz="2800" b="1" i="0" dirty="0" err="1">
                <a:solidFill>
                  <a:srgbClr val="000000"/>
                </a:solidFill>
                <a:effectLst/>
                <a:latin typeface="Georgia" panose="02040502050405020303" pitchFamily="18" charset="0"/>
              </a:rPr>
              <a:t>переконайтеся</a:t>
            </a:r>
            <a:r>
              <a:rPr lang="ru-RU" sz="2800" b="1" i="0" dirty="0">
                <a:solidFill>
                  <a:srgbClr val="000000"/>
                </a:solidFill>
                <a:effectLst/>
                <a:latin typeface="Georgia" panose="02040502050405020303" pitchFamily="18" charset="0"/>
              </a:rPr>
              <a:t> у </a:t>
            </a:r>
            <a:r>
              <a:rPr lang="ru-RU" sz="2800" b="1" i="0" dirty="0" err="1">
                <a:solidFill>
                  <a:srgbClr val="000000"/>
                </a:solidFill>
                <a:effectLst/>
                <a:latin typeface="Georgia" panose="02040502050405020303" pitchFamily="18" charset="0"/>
              </a:rPr>
              <a:t>власній</a:t>
            </a:r>
            <a:r>
              <a:rPr lang="ru-RU" sz="2800" b="1" i="0" dirty="0">
                <a:solidFill>
                  <a:srgbClr val="000000"/>
                </a:solidFill>
                <a:effectLst/>
                <a:latin typeface="Georgia" panose="02040502050405020303" pitchFamily="18" charset="0"/>
              </a:rPr>
              <a:t> </a:t>
            </a:r>
            <a:r>
              <a:rPr lang="ru-RU" sz="2800" b="1" i="0" dirty="0" err="1">
                <a:solidFill>
                  <a:srgbClr val="000000"/>
                </a:solidFill>
                <a:effectLst/>
                <a:latin typeface="Georgia" panose="02040502050405020303" pitchFamily="18" charset="0"/>
              </a:rPr>
              <a:t>правоті</a:t>
            </a:r>
            <a:r>
              <a:rPr lang="ru-RU" sz="2800" b="0" i="0" dirty="0">
                <a:solidFill>
                  <a:srgbClr val="000000"/>
                </a:solidFill>
                <a:effectLst/>
                <a:latin typeface="Georgia" panose="02040502050405020303" pitchFamily="18" charset="0"/>
              </a:rPr>
              <a:t> по </a:t>
            </a:r>
            <a:r>
              <a:rPr lang="ru-RU" sz="2800" b="0" i="0" dirty="0" err="1">
                <a:solidFill>
                  <a:srgbClr val="000000"/>
                </a:solidFill>
                <a:effectLst/>
                <a:latin typeface="Georgia" panose="02040502050405020303" pitchFamily="18" charset="0"/>
              </a:rPr>
              <a:t>суті</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врахуйте</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всі</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обставини</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дотичні</a:t>
            </a:r>
            <a:r>
              <a:rPr lang="ru-RU" sz="2800" b="0" i="0" dirty="0">
                <a:solidFill>
                  <a:srgbClr val="000000"/>
                </a:solidFill>
                <a:effectLst/>
                <a:latin typeface="Georgia" panose="02040502050405020303" pitchFamily="18" charset="0"/>
              </a:rPr>
              <a:t> до предмету спору, та </a:t>
            </a:r>
            <a:r>
              <a:rPr lang="ru-RU" sz="2800" b="0" i="0" dirty="0" err="1">
                <a:solidFill>
                  <a:srgbClr val="000000"/>
                </a:solidFill>
                <a:effectLst/>
                <a:latin typeface="Georgia" panose="02040502050405020303" pitchFamily="18" charset="0"/>
              </a:rPr>
              <a:t>ознайомтеся</a:t>
            </a:r>
            <a:r>
              <a:rPr lang="ru-RU" sz="2800" b="0" i="0" dirty="0">
                <a:solidFill>
                  <a:srgbClr val="000000"/>
                </a:solidFill>
                <a:effectLst/>
                <a:latin typeface="Georgia" panose="02040502050405020303" pitchFamily="18" charset="0"/>
              </a:rPr>
              <a:t> з актуальною судовою практикою у </a:t>
            </a:r>
            <a:r>
              <a:rPr lang="ru-RU" sz="2800" b="0" i="0" dirty="0" err="1">
                <a:solidFill>
                  <a:srgbClr val="000000"/>
                </a:solidFill>
                <a:effectLst/>
                <a:latin typeface="Georgia" panose="02040502050405020303" pitchFamily="18" charset="0"/>
              </a:rPr>
              <a:t>подібних</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правовідносинах</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PT Serif" panose="020A0603040505020204" pitchFamily="18" charset="-52"/>
              </a:rPr>
              <a:t>Передбачити</a:t>
            </a:r>
            <a:r>
              <a:rPr lang="ru-RU" sz="2800" b="0" i="0" dirty="0">
                <a:solidFill>
                  <a:srgbClr val="000000"/>
                </a:solidFill>
                <a:effectLst/>
                <a:latin typeface="PT Serif" panose="020A0603040505020204" pitchFamily="18" charset="-52"/>
              </a:rPr>
              <a:t> результат </a:t>
            </a:r>
            <a:r>
              <a:rPr lang="ru-RU" sz="2800" b="0" i="0" dirty="0" err="1">
                <a:solidFill>
                  <a:srgbClr val="000000"/>
                </a:solidFill>
                <a:effectLst/>
                <a:latin typeface="PT Serif" panose="020A0603040505020204" pitchFamily="18" charset="-52"/>
              </a:rPr>
              <a:t>хоча</a:t>
            </a:r>
            <a:r>
              <a:rPr lang="ru-RU" sz="2800" b="0" i="0" dirty="0">
                <a:solidFill>
                  <a:srgbClr val="000000"/>
                </a:solidFill>
                <a:effectLst/>
                <a:latin typeface="PT Serif" panose="020A0603040505020204" pitchFamily="18" charset="-52"/>
              </a:rPr>
              <a:t> б одного не </a:t>
            </a:r>
            <a:r>
              <a:rPr lang="ru-RU" sz="2800" b="0" i="0" dirty="0" err="1">
                <a:solidFill>
                  <a:srgbClr val="000000"/>
                </a:solidFill>
                <a:effectLst/>
                <a:latin typeface="PT Serif" panose="020A0603040505020204" pitchFamily="18" charset="-52"/>
              </a:rPr>
              <a:t>можна</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Він</a:t>
            </a:r>
            <a:r>
              <a:rPr lang="ru-RU" sz="2800" b="0"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залежить</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від</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багатьох</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чинників</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судової</a:t>
            </a:r>
            <a:r>
              <a:rPr lang="ru-RU" sz="2800" b="0" i="0" dirty="0">
                <a:solidFill>
                  <a:srgbClr val="000000"/>
                </a:solidFill>
                <a:effectLst/>
                <a:latin typeface="PT Serif" panose="020A0603040505020204" pitchFamily="18" charset="-52"/>
              </a:rPr>
              <a:t> практики </a:t>
            </a:r>
            <a:r>
              <a:rPr lang="ru-RU" sz="2800" b="0" i="0" dirty="0" err="1">
                <a:solidFill>
                  <a:srgbClr val="000000"/>
                </a:solidFill>
                <a:effectLst/>
                <a:latin typeface="PT Serif" panose="020A0603040505020204" pitchFamily="18" charset="-52"/>
              </a:rPr>
              <a:t>області</a:t>
            </a:r>
            <a:r>
              <a:rPr lang="ru-RU" sz="2800" b="0" i="0" dirty="0">
                <a:solidFill>
                  <a:srgbClr val="000000"/>
                </a:solidFill>
                <a:effectLst/>
                <a:latin typeface="PT Serif" panose="020A0603040505020204" pitchFamily="18" charset="-52"/>
              </a:rPr>
              <a:t>, де </a:t>
            </a:r>
            <a:r>
              <a:rPr lang="ru-RU" sz="2800" b="0" i="0" dirty="0" err="1">
                <a:solidFill>
                  <a:srgbClr val="000000"/>
                </a:solidFill>
                <a:effectLst/>
                <a:latin typeface="PT Serif" panose="020A0603040505020204" pitchFamily="18" charset="-52"/>
              </a:rPr>
              <a:t>розглядають</a:t>
            </a:r>
            <a:r>
              <a:rPr lang="ru-RU" sz="2800" b="0" i="0" dirty="0">
                <a:solidFill>
                  <a:srgbClr val="000000"/>
                </a:solidFill>
                <a:effectLst/>
                <a:latin typeface="PT Serif" panose="020A0603040505020204" pitchFamily="18" charset="-52"/>
              </a:rPr>
              <a:t> справу, </a:t>
            </a:r>
            <a:r>
              <a:rPr lang="ru-RU" sz="2800" b="0" i="0" dirty="0" err="1">
                <a:solidFill>
                  <a:srgbClr val="000000"/>
                </a:solidFill>
                <a:effectLst/>
                <a:latin typeface="PT Serif" panose="020A0603040505020204" pitchFamily="18" charset="-52"/>
              </a:rPr>
              <a:t>змісту</a:t>
            </a:r>
            <a:r>
              <a:rPr lang="ru-RU" sz="2800" b="0" i="0" dirty="0">
                <a:solidFill>
                  <a:srgbClr val="000000"/>
                </a:solidFill>
                <a:effectLst/>
                <a:latin typeface="PT Serif" panose="020A0603040505020204" pitchFamily="18" charset="-52"/>
              </a:rPr>
              <a:t> самих </a:t>
            </a:r>
            <a:r>
              <a:rPr lang="ru-RU" sz="2800" b="0" i="0" dirty="0" err="1">
                <a:solidFill>
                  <a:srgbClr val="000000"/>
                </a:solidFill>
                <a:effectLst/>
                <a:latin typeface="PT Serif" panose="020A0603040505020204" pitchFamily="18" charset="-52"/>
              </a:rPr>
              <a:t>порушень</a:t>
            </a:r>
            <a:r>
              <a:rPr lang="ru-RU" sz="2800" b="0" i="0" dirty="0">
                <a:solidFill>
                  <a:srgbClr val="000000"/>
                </a:solidFill>
                <a:effectLst/>
                <a:latin typeface="PT Serif" panose="020A0603040505020204" pitchFamily="18" charset="-52"/>
              </a:rPr>
              <a:t> та того, як </a:t>
            </a:r>
            <a:r>
              <a:rPr lang="ru-RU" sz="2800" b="0" i="0" dirty="0" err="1">
                <a:solidFill>
                  <a:srgbClr val="000000"/>
                </a:solidFill>
                <a:effectLst/>
                <a:latin typeface="PT Serif" panose="020A0603040505020204" pitchFamily="18" charset="-52"/>
              </a:rPr>
              <a:t>ревізори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висвітлили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їх</a:t>
            </a:r>
            <a:r>
              <a:rPr lang="ru-RU" sz="2800" b="0" i="0" dirty="0">
                <a:solidFill>
                  <a:srgbClr val="000000"/>
                </a:solidFill>
                <a:effectLst/>
                <a:latin typeface="PT Serif" panose="020A0603040505020204" pitchFamily="18" charset="-52"/>
              </a:rPr>
              <a:t> в </a:t>
            </a:r>
            <a:r>
              <a:rPr lang="ru-RU" sz="2800" b="0" i="0" dirty="0" err="1">
                <a:solidFill>
                  <a:srgbClr val="000000"/>
                </a:solidFill>
                <a:effectLst/>
                <a:latin typeface="PT Serif" panose="020A0603040505020204" pitchFamily="18" charset="-52"/>
              </a:rPr>
              <a:t>акті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ревізії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тощо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Вибирати</a:t>
            </a:r>
            <a:r>
              <a:rPr lang="ru-RU" sz="2800" b="0" i="0" dirty="0">
                <a:solidFill>
                  <a:srgbClr val="000000"/>
                </a:solidFill>
                <a:effectLst/>
                <a:latin typeface="PT Serif" panose="020A0603040505020204" pitchFamily="18" charset="-52"/>
              </a:rPr>
              <a:t> — вам. </a:t>
            </a:r>
            <a:r>
              <a:rPr lang="ru-RU" sz="2800" b="0" i="0" dirty="0" err="1">
                <a:solidFill>
                  <a:srgbClr val="000000"/>
                </a:solidFill>
                <a:effectLst/>
                <a:latin typeface="PT Serif" panose="020A0603040505020204" pitchFamily="18" charset="-52"/>
              </a:rPr>
              <a:t>Тож</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якщо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доведеться</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відстоювати</a:t>
            </a:r>
            <a:r>
              <a:rPr lang="ru-RU" sz="2800" b="0" i="0" dirty="0">
                <a:solidFill>
                  <a:srgbClr val="000000"/>
                </a:solidFill>
                <a:effectLst/>
                <a:latin typeface="PT Serif" panose="020A0603040505020204" pitchFamily="18" charset="-52"/>
              </a:rPr>
              <a:t> в </a:t>
            </a:r>
            <a:r>
              <a:rPr lang="ru-RU" sz="2800" b="0" i="0" dirty="0" err="1">
                <a:solidFill>
                  <a:srgbClr val="000000"/>
                </a:solidFill>
                <a:effectLst/>
                <a:latin typeface="PT Serif" panose="020A0603040505020204" pitchFamily="18" charset="-52"/>
              </a:rPr>
              <a:t>суді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свої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інтереси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пам’ятайте</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ключові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позиції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статті</a:t>
            </a:r>
            <a:r>
              <a:rPr lang="ru-RU" sz="2800" b="0" i="0" dirty="0">
                <a:solidFill>
                  <a:srgbClr val="000000"/>
                </a:solidFill>
                <a:effectLst/>
                <a:latin typeface="PT Serif" panose="020A0603040505020204" pitchFamily="18" charset="-52"/>
              </a:rPr>
              <a:t> 89 ЦПК. Суд </a:t>
            </a:r>
            <a:r>
              <a:rPr lang="ru-RU" sz="2800" b="0" i="0" dirty="0" err="1">
                <a:solidFill>
                  <a:srgbClr val="000000"/>
                </a:solidFill>
                <a:effectLst/>
                <a:latin typeface="PT Serif" panose="020A0603040505020204" pitchFamily="18" charset="-52"/>
              </a:rPr>
              <a:t>оцінює</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докази</a:t>
            </a:r>
            <a:r>
              <a:rPr lang="ru-RU" sz="2800" b="0" i="0" dirty="0">
                <a:solidFill>
                  <a:srgbClr val="000000"/>
                </a:solidFill>
                <a:effectLst/>
                <a:latin typeface="PT Serif" panose="020A0603040505020204" pitchFamily="18" charset="-52"/>
              </a:rPr>
              <a:t> за </a:t>
            </a:r>
            <a:r>
              <a:rPr lang="ru-RU" sz="2800" b="0" i="0" dirty="0" err="1">
                <a:solidFill>
                  <a:srgbClr val="000000"/>
                </a:solidFill>
                <a:effectLst/>
                <a:latin typeface="PT Serif" panose="020A0603040505020204" pitchFamily="18" charset="-52"/>
              </a:rPr>
              <a:t>своїм</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внутрішнім</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переконанням</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що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ґрунтується</a:t>
            </a:r>
            <a:r>
              <a:rPr lang="ru-RU" sz="2800" b="0" i="0" dirty="0">
                <a:solidFill>
                  <a:srgbClr val="000000"/>
                </a:solidFill>
                <a:effectLst/>
                <a:latin typeface="PT Serif" panose="020A0603040505020204" pitchFamily="18" charset="-52"/>
              </a:rPr>
              <a:t> на </a:t>
            </a:r>
            <a:r>
              <a:rPr lang="ru-RU" sz="2800" b="0" i="0" dirty="0" err="1">
                <a:solidFill>
                  <a:srgbClr val="000000"/>
                </a:solidFill>
                <a:effectLst/>
                <a:latin typeface="PT Serif" panose="020A0603040505020204" pitchFamily="18" charset="-52"/>
              </a:rPr>
              <a:t>всебічному</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повному</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об’єктивному</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дослідженні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наявних</a:t>
            </a:r>
            <a:r>
              <a:rPr lang="ru-RU" sz="2800" b="0" i="0" dirty="0">
                <a:solidFill>
                  <a:srgbClr val="000000"/>
                </a:solidFill>
                <a:effectLst/>
                <a:latin typeface="PT Serif" panose="020A0603040505020204" pitchFamily="18" charset="-52"/>
              </a:rPr>
              <a:t> у </a:t>
            </a:r>
            <a:r>
              <a:rPr lang="ru-RU" sz="2800" b="0" i="0" dirty="0" err="1">
                <a:solidFill>
                  <a:srgbClr val="000000"/>
                </a:solidFill>
                <a:effectLst/>
                <a:latin typeface="PT Serif" panose="020A0603040505020204" pitchFamily="18" charset="-52"/>
              </a:rPr>
              <a:t>справі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доказів</a:t>
            </a:r>
            <a:r>
              <a:rPr lang="ru-RU" sz="2800" b="0" i="0" dirty="0">
                <a:solidFill>
                  <a:srgbClr val="000000"/>
                </a:solidFill>
                <a:effectLst/>
                <a:latin typeface="PT Serif" panose="020A0603040505020204" pitchFamily="18" charset="-52"/>
              </a:rPr>
              <a:t>. </a:t>
            </a:r>
            <a:endParaRPr lang="ru-RU" sz="2800" b="0" i="0" dirty="0">
              <a:solidFill>
                <a:srgbClr val="000000"/>
              </a:solidFill>
              <a:effectLst/>
              <a:latin typeface="Georgia" panose="02040502050405020303" pitchFamily="18" charset="0"/>
            </a:endParaRPr>
          </a:p>
          <a:p>
            <a:pPr indent="450215" algn="just">
              <a:lnSpc>
                <a:spcPct val="115000"/>
              </a:lnSpc>
              <a:spcAft>
                <a:spcPts val="0"/>
              </a:spcAft>
            </a:pPr>
            <a:endParaRPr lang="ru-RU" sz="2800" dirty="0">
              <a:solidFill>
                <a:srgbClr val="000000"/>
              </a:solidFill>
              <a:latin typeface="Georgia" panose="02040502050405020303" pitchFamily="18" charset="0"/>
              <a:ea typeface="SimSun"/>
              <a:cs typeface="Times New Roman"/>
            </a:endParaRPr>
          </a:p>
          <a:p>
            <a:pPr indent="450215" algn="just">
              <a:lnSpc>
                <a:spcPct val="115000"/>
              </a:lnSpc>
              <a:spcAft>
                <a:spcPts val="0"/>
              </a:spcAft>
            </a:pPr>
            <a:endParaRPr lang="uk-UA" sz="3200" dirty="0">
              <a:solidFill>
                <a:schemeClr val="tx1"/>
              </a:solidFill>
              <a:ea typeface="SimSun"/>
              <a:cs typeface="Times New Roman"/>
            </a:endParaRPr>
          </a:p>
        </p:txBody>
      </p:sp>
    </p:spTree>
    <p:extLst>
      <p:ext uri="{BB962C8B-B14F-4D97-AF65-F5344CB8AC3E}">
        <p14:creationId xmlns:p14="http://schemas.microsoft.com/office/powerpoint/2010/main" val="3384044992"/>
      </p:ext>
    </p:extLst>
  </p:cSld>
  <p:clrMapOvr>
    <a:masterClrMapping/>
  </p:clrMapOvr>
  <p:transition spd="slow">
    <p:push/>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7136569"/>
          </a:xfrm>
          <a:prstGeom prst="rect">
            <a:avLst/>
          </a:prstGeom>
        </p:spPr>
        <p:txBody>
          <a:bodyPr wrap="square">
            <a:spAutoFit/>
          </a:bodyPr>
          <a:lstStyle/>
          <a:p>
            <a:pPr>
              <a:lnSpc>
                <a:spcPct val="107000"/>
              </a:lnSpc>
              <a:spcAft>
                <a:spcPts val="800"/>
              </a:spcAft>
            </a:pP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Чи</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відповідає</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керівник</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за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помилки</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бухгалтера</a:t>
            </a:r>
            <a:endParaRPr lang="ru-UA" sz="3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ru-RU" sz="2800" b="0" dirty="0">
                <a:solidFill>
                  <a:srgbClr val="000000"/>
                </a:solidFill>
                <a:effectLst/>
                <a:latin typeface="Times New Roman" panose="02020603050405020304" pitchFamily="18" charset="0"/>
                <a:cs typeface="Times New Roman" panose="02020603050405020304" pitchFamily="18" charset="0"/>
              </a:rPr>
              <a:t>Робота бухгалтера складна, </a:t>
            </a:r>
            <a:r>
              <a:rPr lang="ru-RU" sz="2800" b="0" dirty="0" err="1">
                <a:solidFill>
                  <a:srgbClr val="000000"/>
                </a:solidFill>
                <a:effectLst/>
                <a:latin typeface="Times New Roman" panose="02020603050405020304" pitchFamily="18" charset="0"/>
                <a:cs typeface="Times New Roman" panose="02020603050405020304" pitchFamily="18" charset="0"/>
              </a:rPr>
              <a:t>тож</a:t>
            </a:r>
            <a:r>
              <a:rPr lang="ru-RU" sz="2800" b="0" dirty="0">
                <a:solidFill>
                  <a:srgbClr val="000000"/>
                </a:solidFill>
                <a:effectLst/>
                <a:latin typeface="Times New Roman" panose="02020603050405020304" pitchFamily="18" charset="0"/>
                <a:cs typeface="Times New Roman" panose="02020603050405020304" pitchFamily="18" charset="0"/>
              </a:rPr>
              <a:t> є </a:t>
            </a:r>
            <a:r>
              <a:rPr lang="ru-RU" sz="2800" b="0" dirty="0" err="1">
                <a:solidFill>
                  <a:srgbClr val="000000"/>
                </a:solidFill>
                <a:effectLst/>
                <a:latin typeface="Times New Roman" panose="02020603050405020304" pitchFamily="18" charset="0"/>
                <a:cs typeface="Times New Roman" panose="02020603050405020304" pitchFamily="18" charset="0"/>
              </a:rPr>
              <a:t>ризик</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помилитися</a:t>
            </a:r>
            <a:r>
              <a:rPr lang="ru-RU" sz="2800" b="0" dirty="0">
                <a:solidFill>
                  <a:srgbClr val="000000"/>
                </a:solidFill>
                <a:effectLst/>
                <a:latin typeface="Times New Roman" panose="02020603050405020304" pitchFamily="18" charset="0"/>
                <a:cs typeface="Times New Roman" panose="02020603050405020304" pitchFamily="18" charset="0"/>
              </a:rPr>
              <a:t>. А через </a:t>
            </a:r>
            <a:r>
              <a:rPr lang="ru-RU" sz="2800" b="0" dirty="0" err="1">
                <a:solidFill>
                  <a:srgbClr val="000000"/>
                </a:solidFill>
                <a:effectLst/>
                <a:latin typeface="Times New Roman" panose="02020603050405020304" pitchFamily="18" charset="0"/>
                <a:cs typeface="Times New Roman" panose="02020603050405020304" pitchFamily="18" charset="0"/>
              </a:rPr>
              <a:t>прорахунки</a:t>
            </a:r>
            <a:r>
              <a:rPr lang="ru-RU" sz="2800" b="0" dirty="0">
                <a:solidFill>
                  <a:srgbClr val="000000"/>
                </a:solidFill>
                <a:effectLst/>
                <a:latin typeface="Times New Roman" panose="02020603050405020304" pitchFamily="18" charset="0"/>
                <a:cs typeface="Times New Roman" panose="02020603050405020304" pitchFamily="18" charset="0"/>
              </a:rPr>
              <a:t> бухгалтера </a:t>
            </a:r>
            <a:r>
              <a:rPr lang="ru-RU" sz="2800" b="0" dirty="0" err="1">
                <a:solidFill>
                  <a:srgbClr val="000000"/>
                </a:solidFill>
                <a:effectLst/>
                <a:latin typeface="Times New Roman" panose="02020603050405020304" pitchFamily="18" charset="0"/>
                <a:cs typeface="Times New Roman" panose="02020603050405020304" pitchFamily="18" charset="0"/>
              </a:rPr>
              <a:t>проблеми</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можуть</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виникнути</a:t>
            </a:r>
            <a:r>
              <a:rPr lang="ru-RU" sz="2800" b="0" dirty="0">
                <a:solidFill>
                  <a:srgbClr val="000000"/>
                </a:solidFill>
                <a:effectLst/>
                <a:latin typeface="Times New Roman" panose="02020603050405020304" pitchFamily="18" charset="0"/>
                <a:cs typeface="Times New Roman" panose="02020603050405020304" pitchFamily="18" charset="0"/>
              </a:rPr>
              <a:t> у </a:t>
            </a:r>
            <a:r>
              <a:rPr lang="ru-RU" sz="2800" b="0" dirty="0" err="1">
                <a:solidFill>
                  <a:srgbClr val="000000"/>
                </a:solidFill>
                <a:effectLst/>
                <a:latin typeface="Times New Roman" panose="02020603050405020304" pitchFamily="18" charset="0"/>
                <a:cs typeface="Times New Roman" panose="02020603050405020304" pitchFamily="18" charset="0"/>
              </a:rPr>
              <a:t>керівника</a:t>
            </a:r>
            <a:r>
              <a:rPr lang="ru-RU" sz="2800" b="0" dirty="0">
                <a:solidFill>
                  <a:srgbClr val="000000"/>
                </a:solidFill>
                <a:effectLst/>
                <a:latin typeface="Times New Roman" panose="02020603050405020304" pitchFamily="18" charset="0"/>
                <a:cs typeface="Times New Roman" panose="02020603050405020304" pitchFamily="18" charset="0"/>
              </a:rPr>
              <a:t>. Не </a:t>
            </a:r>
            <a:r>
              <a:rPr lang="ru-RU" sz="2800" b="0" dirty="0" err="1">
                <a:solidFill>
                  <a:srgbClr val="000000"/>
                </a:solidFill>
                <a:effectLst/>
                <a:latin typeface="Times New Roman" panose="02020603050405020304" pitchFamily="18" charset="0"/>
                <a:cs typeface="Times New Roman" panose="02020603050405020304" pitchFamily="18" charset="0"/>
              </a:rPr>
              <a:t>всі</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керівники</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це</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усвідомлюють</a:t>
            </a:r>
            <a:r>
              <a:rPr lang="ru-RU" sz="2800" b="0" dirty="0">
                <a:solidFill>
                  <a:srgbClr val="000000"/>
                </a:solidFill>
                <a:effectLst/>
                <a:latin typeface="Times New Roman" panose="02020603050405020304" pitchFamily="18" charset="0"/>
                <a:cs typeface="Times New Roman" panose="02020603050405020304" pitchFamily="18" charset="0"/>
              </a:rPr>
              <a:t>, тому й неохоче </a:t>
            </a:r>
            <a:r>
              <a:rPr lang="ru-RU" sz="2800" b="0" dirty="0" err="1">
                <a:solidFill>
                  <a:srgbClr val="000000"/>
                </a:solidFill>
                <a:effectLst/>
                <a:latin typeface="Times New Roman" panose="02020603050405020304" pitchFamily="18" charset="0"/>
                <a:cs typeface="Times New Roman" panose="02020603050405020304" pitchFamily="18" charset="0"/>
              </a:rPr>
              <a:t>виділяють</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гроші</a:t>
            </a:r>
            <a:r>
              <a:rPr lang="ru-RU" sz="2800" b="0" dirty="0">
                <a:solidFill>
                  <a:srgbClr val="000000"/>
                </a:solidFill>
                <a:effectLst/>
                <a:latin typeface="Times New Roman" panose="02020603050405020304" pitchFamily="18" charset="0"/>
                <a:cs typeface="Times New Roman" panose="02020603050405020304" pitchFamily="18" charset="0"/>
              </a:rPr>
              <a:t> на </a:t>
            </a:r>
            <a:r>
              <a:rPr lang="ru-RU" sz="2800" b="0" dirty="0" err="1">
                <a:solidFill>
                  <a:srgbClr val="000000"/>
                </a:solidFill>
                <a:effectLst/>
                <a:latin typeface="Times New Roman" panose="02020603050405020304" pitchFamily="18" charset="0"/>
                <a:cs typeface="Times New Roman" panose="02020603050405020304" pitchFamily="18" charset="0"/>
              </a:rPr>
              <a:t>передплату</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бухгалтерського</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видання</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Якщо</a:t>
            </a:r>
            <a:r>
              <a:rPr lang="ru-RU" sz="2800" b="0" dirty="0">
                <a:solidFill>
                  <a:srgbClr val="000000"/>
                </a:solidFill>
                <a:effectLst/>
                <a:latin typeface="Times New Roman" panose="02020603050405020304" pitchFamily="18" charset="0"/>
                <a:cs typeface="Times New Roman" panose="02020603050405020304" pitchFamily="18" charset="0"/>
              </a:rPr>
              <a:t> ж ваш </a:t>
            </a:r>
            <a:r>
              <a:rPr lang="ru-RU" sz="2800" b="0" dirty="0" err="1">
                <a:solidFill>
                  <a:srgbClr val="000000"/>
                </a:solidFill>
                <a:effectLst/>
                <a:latin typeface="Times New Roman" panose="02020603050405020304" pitchFamily="18" charset="0"/>
                <a:cs typeface="Times New Roman" panose="02020603050405020304" pitchFamily="18" charset="0"/>
              </a:rPr>
              <a:t>керівник</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ухвалює</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рішення</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самостійно</a:t>
            </a:r>
            <a:r>
              <a:rPr lang="ru-RU" sz="2800" b="0" dirty="0">
                <a:solidFill>
                  <a:srgbClr val="000000"/>
                </a:solidFill>
                <a:effectLst/>
                <a:latin typeface="Times New Roman" panose="02020603050405020304" pitchFamily="18" charset="0"/>
                <a:cs typeface="Times New Roman" panose="02020603050405020304" pitchFamily="18" charset="0"/>
              </a:rPr>
              <a:t> і </a:t>
            </a:r>
            <a:r>
              <a:rPr lang="ru-RU" sz="2800" b="0" dirty="0" err="1">
                <a:solidFill>
                  <a:srgbClr val="000000"/>
                </a:solidFill>
                <a:effectLst/>
                <a:latin typeface="Times New Roman" panose="02020603050405020304" pitchFamily="18" charset="0"/>
                <a:cs typeface="Times New Roman" panose="02020603050405020304" pitchFamily="18" charset="0"/>
              </a:rPr>
              <a:t>вважає</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що</a:t>
            </a:r>
            <a:r>
              <a:rPr lang="ru-RU" sz="2800" b="0" dirty="0">
                <a:solidFill>
                  <a:srgbClr val="000000"/>
                </a:solidFill>
                <a:effectLst/>
                <a:latin typeface="Times New Roman" panose="02020603050405020304" pitchFamily="18" charset="0"/>
                <a:cs typeface="Times New Roman" panose="02020603050405020304" pitchFamily="18" charset="0"/>
              </a:rPr>
              <a:t> бухгалтер </a:t>
            </a:r>
            <a:r>
              <a:rPr lang="ru-RU" sz="2800" b="0" dirty="0" err="1">
                <a:solidFill>
                  <a:srgbClr val="000000"/>
                </a:solidFill>
                <a:effectLst/>
                <a:latin typeface="Times New Roman" panose="02020603050405020304" pitchFamily="18" charset="0"/>
                <a:cs typeface="Times New Roman" panose="02020603050405020304" pitchFamily="18" charset="0"/>
              </a:rPr>
              <a:t>зобов’язаний</a:t>
            </a:r>
            <a:r>
              <a:rPr lang="ru-RU" sz="2800" b="0" dirty="0">
                <a:solidFill>
                  <a:srgbClr val="000000"/>
                </a:solidFill>
                <a:effectLst/>
                <a:latin typeface="Times New Roman" panose="02020603050405020304" pitchFamily="18" charset="0"/>
                <a:cs typeface="Times New Roman" panose="02020603050405020304" pitchFamily="18" charset="0"/>
              </a:rPr>
              <a:t> все знати й не </a:t>
            </a:r>
            <a:r>
              <a:rPr lang="ru-RU" sz="2800" b="0" dirty="0" err="1">
                <a:solidFill>
                  <a:srgbClr val="000000"/>
                </a:solidFill>
                <a:effectLst/>
                <a:latin typeface="Times New Roman" panose="02020603050405020304" pitchFamily="18" charset="0"/>
                <a:cs typeface="Times New Roman" panose="02020603050405020304" pitchFamily="18" charset="0"/>
              </a:rPr>
              <a:t>має</a:t>
            </a:r>
            <a:r>
              <a:rPr lang="ru-RU" sz="2800" b="0" dirty="0">
                <a:solidFill>
                  <a:srgbClr val="000000"/>
                </a:solidFill>
                <a:effectLst/>
                <a:latin typeface="Times New Roman" panose="02020603050405020304" pitchFamily="18" charset="0"/>
                <a:cs typeface="Times New Roman" panose="02020603050405020304" pitchFamily="18" charset="0"/>
              </a:rPr>
              <a:t> права на </a:t>
            </a:r>
            <a:r>
              <a:rPr lang="ru-RU" sz="2800" b="0" dirty="0" err="1">
                <a:solidFill>
                  <a:srgbClr val="000000"/>
                </a:solidFill>
                <a:effectLst/>
                <a:latin typeface="Times New Roman" panose="02020603050405020304" pitchFamily="18" charset="0"/>
                <a:cs typeface="Times New Roman" panose="02020603050405020304" pitchFamily="18" charset="0"/>
              </a:rPr>
              <a:t>похибку</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він</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дуже</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помиляється</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Законодавство</a:t>
            </a:r>
            <a:r>
              <a:rPr lang="ru-RU" sz="2800" b="0" dirty="0">
                <a:solidFill>
                  <a:srgbClr val="000000"/>
                </a:solidFill>
                <a:effectLst/>
                <a:latin typeface="Times New Roman" panose="02020603050405020304" pitchFamily="18" charset="0"/>
                <a:cs typeface="Times New Roman" panose="02020603050405020304" pitchFamily="18" charset="0"/>
              </a:rPr>
              <a:t> в наш час </a:t>
            </a:r>
            <a:r>
              <a:rPr lang="ru-RU" sz="2800" b="0" dirty="0" err="1">
                <a:solidFill>
                  <a:srgbClr val="000000"/>
                </a:solidFill>
                <a:effectLst/>
                <a:latin typeface="Times New Roman" panose="02020603050405020304" pitchFamily="18" charset="0"/>
                <a:cs typeface="Times New Roman" panose="02020603050405020304" pitchFamily="18" charset="0"/>
              </a:rPr>
              <a:t>змінюється</a:t>
            </a:r>
            <a:r>
              <a:rPr lang="ru-RU" sz="2800" b="0" dirty="0">
                <a:solidFill>
                  <a:srgbClr val="000000"/>
                </a:solidFill>
                <a:effectLst/>
                <a:latin typeface="Times New Roman" panose="02020603050405020304" pitchFamily="18" charset="0"/>
                <a:cs typeface="Times New Roman" panose="02020603050405020304" pitchFamily="18" charset="0"/>
              </a:rPr>
              <a:t>, і бухгалтеру </a:t>
            </a:r>
            <a:r>
              <a:rPr lang="ru-RU" sz="2800" b="0" dirty="0" err="1">
                <a:solidFill>
                  <a:srgbClr val="000000"/>
                </a:solidFill>
                <a:effectLst/>
                <a:latin typeface="Times New Roman" panose="02020603050405020304" pitchFamily="18" charset="0"/>
                <a:cs typeface="Times New Roman" panose="02020603050405020304" pitchFamily="18" charset="0"/>
              </a:rPr>
              <a:t>потрібно</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постійно</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підвищувати</a:t>
            </a:r>
            <a:r>
              <a:rPr lang="ru-RU" sz="2800" b="0" dirty="0">
                <a:solidFill>
                  <a:srgbClr val="000000"/>
                </a:solidFill>
                <a:effectLst/>
                <a:latin typeface="Times New Roman" panose="02020603050405020304" pitchFamily="18" charset="0"/>
                <a:cs typeface="Times New Roman" panose="02020603050405020304" pitchFamily="18" charset="0"/>
              </a:rPr>
              <a:t> свою </a:t>
            </a:r>
            <a:r>
              <a:rPr lang="ru-RU" sz="2800" b="0" dirty="0" err="1">
                <a:solidFill>
                  <a:srgbClr val="000000"/>
                </a:solidFill>
                <a:effectLst/>
                <a:latin typeface="Times New Roman" panose="02020603050405020304" pitchFamily="18" charset="0"/>
                <a:cs typeface="Times New Roman" panose="02020603050405020304" pitchFamily="18" charset="0"/>
              </a:rPr>
              <a:t>кваліфікацію</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читати</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періодичні</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видання</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відвідувати</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семінари</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тощо</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Переконати</a:t>
            </a:r>
            <a:r>
              <a:rPr lang="ru-RU" sz="2800" b="0" dirty="0">
                <a:solidFill>
                  <a:srgbClr val="000000"/>
                </a:solidFill>
                <a:effectLst/>
                <a:latin typeface="Times New Roman" panose="02020603050405020304" pitchFamily="18" charset="0"/>
                <a:cs typeface="Times New Roman" panose="02020603050405020304" pitchFamily="18" charset="0"/>
              </a:rPr>
              <a:t> в </a:t>
            </a:r>
            <a:r>
              <a:rPr lang="ru-RU" sz="2800" b="0" dirty="0" err="1">
                <a:solidFill>
                  <a:srgbClr val="000000"/>
                </a:solidFill>
                <a:effectLst/>
                <a:latin typeface="Times New Roman" panose="02020603050405020304" pitchFamily="18" charset="0"/>
                <a:cs typeface="Times New Roman" panose="02020603050405020304" pitchFamily="18" charset="0"/>
              </a:rPr>
              <a:t>цьому</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керівника</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зможуть</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витяги</a:t>
            </a:r>
            <a:r>
              <a:rPr lang="ru-RU" sz="2800" b="0" dirty="0">
                <a:solidFill>
                  <a:srgbClr val="000000"/>
                </a:solidFill>
                <a:effectLst/>
                <a:latin typeface="Times New Roman" panose="02020603050405020304" pitchFamily="18" charset="0"/>
                <a:cs typeface="Times New Roman" panose="02020603050405020304" pitchFamily="18" charset="0"/>
              </a:rPr>
              <a:t> з </a:t>
            </a:r>
            <a:r>
              <a:rPr lang="ru-RU" sz="2800" b="0" dirty="0" err="1">
                <a:solidFill>
                  <a:srgbClr val="000000"/>
                </a:solidFill>
                <a:effectLst/>
                <a:latin typeface="Times New Roman" panose="02020603050405020304" pitchFamily="18" charset="0"/>
                <a:cs typeface="Times New Roman" panose="02020603050405020304" pitchFamily="18" charset="0"/>
              </a:rPr>
              <a:t>актів</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ревізії</a:t>
            </a:r>
            <a:r>
              <a:rPr lang="ru-RU" sz="2800" b="0" dirty="0">
                <a:solidFill>
                  <a:srgbClr val="000000"/>
                </a:solidFill>
                <a:effectLst/>
                <a:latin typeface="Times New Roman" panose="02020603050405020304" pitchFamily="18" charset="0"/>
                <a:cs typeface="Times New Roman" panose="02020603050405020304" pitchFamily="18" charset="0"/>
              </a:rPr>
              <a:t> про те, </a:t>
            </a:r>
            <a:r>
              <a:rPr lang="ru-RU" sz="2800" b="0" dirty="0" err="1">
                <a:solidFill>
                  <a:srgbClr val="000000"/>
                </a:solidFill>
                <a:effectLst/>
                <a:latin typeface="Times New Roman" panose="02020603050405020304" pitchFamily="18" charset="0"/>
                <a:cs typeface="Times New Roman" panose="02020603050405020304" pitchFamily="18" charset="0"/>
              </a:rPr>
              <a:t>що</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керівник</a:t>
            </a:r>
            <a:r>
              <a:rPr lang="ru-RU" sz="2800" b="0" dirty="0">
                <a:solidFill>
                  <a:srgbClr val="000000"/>
                </a:solidFill>
                <a:effectLst/>
                <a:latin typeface="Times New Roman" panose="02020603050405020304" pitchFamily="18" charset="0"/>
                <a:cs typeface="Times New Roman" panose="02020603050405020304" pitchFamily="18" charset="0"/>
              </a:rPr>
              <a:t> </a:t>
            </a:r>
            <a:r>
              <a:rPr lang="ru-RU" sz="2800" b="0" dirty="0" err="1">
                <a:solidFill>
                  <a:srgbClr val="000000"/>
                </a:solidFill>
                <a:effectLst/>
                <a:latin typeface="Times New Roman" panose="02020603050405020304" pitchFamily="18" charset="0"/>
                <a:cs typeface="Times New Roman" panose="02020603050405020304" pitchFamily="18" charset="0"/>
              </a:rPr>
              <a:t>відповідає</a:t>
            </a:r>
            <a:r>
              <a:rPr lang="ru-RU" sz="2800" b="0" dirty="0">
                <a:solidFill>
                  <a:srgbClr val="000000"/>
                </a:solidFill>
                <a:effectLst/>
                <a:latin typeface="Times New Roman" panose="02020603050405020304" pitchFamily="18" charset="0"/>
                <a:cs typeface="Times New Roman" panose="02020603050405020304" pitchFamily="18" charset="0"/>
              </a:rPr>
              <a:t> за </a:t>
            </a:r>
            <a:r>
              <a:rPr lang="ru-RU" sz="2800" b="0" dirty="0" err="1">
                <a:solidFill>
                  <a:srgbClr val="000000"/>
                </a:solidFill>
                <a:effectLst/>
                <a:latin typeface="Times New Roman" panose="02020603050405020304" pitchFamily="18" charset="0"/>
                <a:cs typeface="Times New Roman" panose="02020603050405020304" pitchFamily="18" charset="0"/>
              </a:rPr>
              <a:t>помилки</a:t>
            </a:r>
            <a:r>
              <a:rPr lang="ru-RU" sz="2800" b="0" dirty="0">
                <a:solidFill>
                  <a:srgbClr val="000000"/>
                </a:solidFill>
                <a:effectLst/>
                <a:latin typeface="Times New Roman" panose="02020603050405020304" pitchFamily="18" charset="0"/>
                <a:cs typeface="Times New Roman" panose="02020603050405020304" pitchFamily="18" charset="0"/>
              </a:rPr>
              <a:t> бухгалтера.</a:t>
            </a:r>
          </a:p>
          <a:p>
            <a:pPr algn="l"/>
            <a:r>
              <a:rPr lang="ru-RU" sz="2800" b="1" i="0" dirty="0">
                <a:solidFill>
                  <a:srgbClr val="000000"/>
                </a:solidFill>
                <a:effectLst/>
                <a:latin typeface="PT Sans" panose="020B0503020203020204" pitchFamily="34" charset="-52"/>
              </a:rPr>
              <a:t>«</a:t>
            </a:r>
            <a:r>
              <a:rPr lang="ru-RU" sz="2800" b="1" i="0" dirty="0" err="1">
                <a:solidFill>
                  <a:srgbClr val="000000"/>
                </a:solidFill>
                <a:effectLst/>
                <a:latin typeface="PT Sans" panose="020B0503020203020204" pitchFamily="34" charset="-52"/>
              </a:rPr>
              <a:t>Чи</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покарають</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ревізори</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керівника</a:t>
            </a:r>
            <a:r>
              <a:rPr lang="ru-RU" sz="2800" b="1" i="0" dirty="0">
                <a:solidFill>
                  <a:srgbClr val="000000"/>
                </a:solidFill>
                <a:effectLst/>
                <a:latin typeface="PT Sans" panose="020B0503020203020204" pitchFamily="34" charset="-52"/>
              </a:rPr>
              <a:t> за </a:t>
            </a:r>
            <a:r>
              <a:rPr lang="ru-RU" sz="2800" b="1" i="0" dirty="0" err="1">
                <a:solidFill>
                  <a:srgbClr val="000000"/>
                </a:solidFill>
                <a:effectLst/>
                <a:latin typeface="PT Sans" panose="020B0503020203020204" pitchFamily="34" charset="-52"/>
              </a:rPr>
              <a:t>помилки</a:t>
            </a:r>
            <a:r>
              <a:rPr lang="ru-RU" sz="2800" b="1" i="0" dirty="0">
                <a:solidFill>
                  <a:srgbClr val="000000"/>
                </a:solidFill>
                <a:effectLst/>
                <a:latin typeface="PT Sans" panose="020B0503020203020204" pitchFamily="34" charset="-52"/>
              </a:rPr>
              <a:t> бухгалтера» №25/2022</a:t>
            </a:r>
          </a:p>
          <a:p>
            <a:pPr indent="450215" algn="just">
              <a:lnSpc>
                <a:spcPct val="115000"/>
              </a:lnSpc>
              <a:spcAft>
                <a:spcPts val="0"/>
              </a:spcAft>
            </a:pPr>
            <a:endParaRPr lang="ru-RU" sz="2800" b="0" dirty="0">
              <a:solidFill>
                <a:srgbClr val="000000"/>
              </a:solidFill>
              <a:effectLst/>
              <a:latin typeface="Times New Roman" panose="02020603050405020304" pitchFamily="18" charset="0"/>
              <a:cs typeface="Times New Roman" panose="02020603050405020304" pitchFamily="18" charset="0"/>
            </a:endParaRPr>
          </a:p>
          <a:p>
            <a:pPr indent="450215" algn="just">
              <a:lnSpc>
                <a:spcPct val="115000"/>
              </a:lnSpc>
              <a:spcAft>
                <a:spcPts val="0"/>
              </a:spcAft>
            </a:pPr>
            <a:endParaRPr lang="uk-UA" sz="3200" dirty="0">
              <a:solidFill>
                <a:schemeClr val="tx1"/>
              </a:solidFill>
              <a:ea typeface="SimSun"/>
              <a:cs typeface="Times New Roman"/>
            </a:endParaRPr>
          </a:p>
        </p:txBody>
      </p:sp>
    </p:spTree>
    <p:extLst>
      <p:ext uri="{BB962C8B-B14F-4D97-AF65-F5344CB8AC3E}">
        <p14:creationId xmlns:p14="http://schemas.microsoft.com/office/powerpoint/2010/main" val="1093222013"/>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77505" y="1472860"/>
            <a:ext cx="11702642" cy="5355312"/>
          </a:xfrm>
          <a:prstGeom prst="rect">
            <a:avLst/>
          </a:prstGeom>
        </p:spPr>
        <p:txBody>
          <a:bodyPr wrap="square">
            <a:spAutoFit/>
          </a:bodyPr>
          <a:lstStyle/>
          <a:p>
            <a:pPr algn="just"/>
            <a:r>
              <a:rPr kumimoji="0" lang="uk-UA" sz="2800" b="1" i="0" u="none" strike="noStrike" kern="1200" cap="none" spc="0" normalizeH="0" baseline="0" noProof="0" dirty="0">
                <a:ln>
                  <a:noFill/>
                </a:ln>
                <a:solidFill>
                  <a:prstClr val="black">
                    <a:lumMod val="85000"/>
                    <a:lumOff val="15000"/>
                  </a:prstClr>
                </a:solidFill>
                <a:effectLst/>
                <a:uLnTx/>
                <a:uFillTx/>
                <a:latin typeface="Times New Roman"/>
                <a:ea typeface="+mj-ea"/>
                <a:cs typeface="+mj-cs"/>
              </a:rPr>
              <a:t>Постанова КМУ «Про затвердження Положення про Державну аудиторську  службу України» від 03.05.2016 №43</a:t>
            </a:r>
          </a:p>
          <a:p>
            <a:pPr algn="just"/>
            <a:endParaRPr lang="ru-RU" b="1" i="1" dirty="0">
              <a:solidFill>
                <a:srgbClr val="C00000"/>
              </a:solidFill>
              <a:latin typeface="Arial" panose="020B0604020202020204" pitchFamily="34" charset="0"/>
              <a:cs typeface="Arial" panose="020B0604020202020204" pitchFamily="34" charset="0"/>
            </a:endParaRPr>
          </a:p>
          <a:p>
            <a:pPr marL="0" indent="0" algn="just">
              <a:buNone/>
            </a:pPr>
            <a:r>
              <a:rPr lang="uk-UA" sz="2400" dirty="0" err="1">
                <a:solidFill>
                  <a:schemeClr val="tx1"/>
                </a:solidFill>
              </a:rPr>
              <a:t>Держаудитслужба</a:t>
            </a:r>
            <a:r>
              <a:rPr lang="uk-UA" sz="2400" dirty="0">
                <a:solidFill>
                  <a:schemeClr val="tx1"/>
                </a:solidFill>
              </a:rPr>
              <a:t> проводитиме державний фінансовий контроль у міністерствах, інших органах виконавчої влади, державних фондах, фондах загальнообов’язкового державного соціального страхування, бюджетних установах, суб’єктах господарювання державного сектору економіки, а також на підприємствах, які отримували у періоді, який перевіряється кошти з бюджетів усіх рівнів, державних фондів та фондів загальнообов’язкового державного соціального страхування або використовували у періоді, який перевіряється державне чи комунальне майно.</a:t>
            </a:r>
          </a:p>
          <a:p>
            <a:pPr algn="just"/>
            <a:r>
              <a:rPr lang="uk-UA" sz="2400" dirty="0">
                <a:solidFill>
                  <a:schemeClr val="tx1"/>
                </a:solidFill>
              </a:rPr>
              <a:t> </a:t>
            </a:r>
            <a:r>
              <a:rPr lang="uk-UA" sz="2400" b="1" dirty="0">
                <a:solidFill>
                  <a:schemeClr val="tx1"/>
                </a:solidFill>
              </a:rPr>
              <a:t>Формами такого контролю є:</a:t>
            </a:r>
          </a:p>
          <a:p>
            <a:pPr algn="just"/>
            <a:r>
              <a:rPr lang="uk-UA" sz="2400" dirty="0">
                <a:solidFill>
                  <a:schemeClr val="tx1"/>
                </a:solidFill>
              </a:rPr>
              <a:t> державний фінансовий аудит, перевірки </a:t>
            </a:r>
            <a:r>
              <a:rPr lang="uk-UA" sz="2400" dirty="0" err="1">
                <a:solidFill>
                  <a:schemeClr val="tx1"/>
                </a:solidFill>
              </a:rPr>
              <a:t>закупівель</a:t>
            </a:r>
            <a:r>
              <a:rPr lang="uk-UA" sz="2400" dirty="0">
                <a:solidFill>
                  <a:schemeClr val="tx1"/>
                </a:solidFill>
              </a:rPr>
              <a:t>, </a:t>
            </a:r>
            <a:r>
              <a:rPr lang="uk-UA" sz="2400" b="1" dirty="0">
                <a:solidFill>
                  <a:schemeClr val="tx1"/>
                </a:solidFill>
              </a:rPr>
              <a:t>інспектування (ревізії), </a:t>
            </a:r>
            <a:r>
              <a:rPr lang="uk-UA" sz="2400" dirty="0">
                <a:solidFill>
                  <a:schemeClr val="tx1"/>
                </a:solidFill>
              </a:rPr>
              <a:t>моніторинг </a:t>
            </a:r>
            <a:r>
              <a:rPr lang="uk-UA" sz="2400" dirty="0" err="1">
                <a:solidFill>
                  <a:schemeClr val="tx1"/>
                </a:solidFill>
              </a:rPr>
              <a:t>закупівель</a:t>
            </a:r>
            <a:r>
              <a:rPr lang="uk-UA" sz="2400" dirty="0">
                <a:solidFill>
                  <a:schemeClr val="tx1"/>
                </a:solidFill>
              </a:rPr>
              <a:t>.</a:t>
            </a:r>
            <a:r>
              <a:rPr lang="ru-RU" sz="2400" b="0" i="0" dirty="0">
                <a:solidFill>
                  <a:srgbClr val="333333"/>
                </a:solidFill>
                <a:effectLst/>
                <a:latin typeface="Times New Roman" panose="02020603050405020304" pitchFamily="18" charset="0"/>
              </a:rPr>
              <a:t> </a:t>
            </a:r>
            <a:endParaRPr lang="uk-UA" sz="2400" dirty="0">
              <a:solidFill>
                <a:schemeClr val="tx1"/>
              </a:solidFill>
            </a:endParaRP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7204008"/>
      </p:ext>
    </p:extLst>
  </p:cSld>
  <p:clrMapOvr>
    <a:masterClrMapping/>
  </p:clrMapOvr>
  <p:transition spd="slow">
    <p:push/>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5483809"/>
          </a:xfrm>
          <a:prstGeom prst="rect">
            <a:avLst/>
          </a:prstGeom>
        </p:spPr>
        <p:txBody>
          <a:bodyPr wrap="square">
            <a:spAutoFit/>
          </a:bodyPr>
          <a:lstStyle/>
          <a:p>
            <a:pPr>
              <a:lnSpc>
                <a:spcPct val="107000"/>
              </a:lnSpc>
              <a:spcAft>
                <a:spcPts val="800"/>
              </a:spcAft>
            </a:pP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Чи</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відповідає</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керівник</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за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помилки</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бухгалтера</a:t>
            </a:r>
            <a:endParaRPr lang="ru-UA" sz="3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sz="2400" b="0" i="0" dirty="0" err="1">
                <a:solidFill>
                  <a:srgbClr val="000000"/>
                </a:solidFill>
                <a:effectLst/>
                <a:latin typeface="PT Serif" panose="020A0603040505020204" pitchFamily="18" charset="-52"/>
              </a:rPr>
              <a:t>Якщо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поріг</a:t>
            </a:r>
            <a:r>
              <a:rPr lang="ru-RU" sz="2400" b="0" i="0" dirty="0">
                <a:solidFill>
                  <a:srgbClr val="000000"/>
                </a:solidFill>
                <a:effectLst/>
                <a:latin typeface="PT Serif" panose="020A0603040505020204" pitchFamily="18" charset="-52"/>
              </a:rPr>
              <a:t> установи </a:t>
            </a:r>
            <a:r>
              <a:rPr lang="ru-RU" sz="2400" b="0" i="0" dirty="0" err="1">
                <a:solidFill>
                  <a:srgbClr val="000000"/>
                </a:solidFill>
                <a:effectLst/>
                <a:latin typeface="PT Serif" panose="020A0603040505020204" pitchFamily="18" charset="-52"/>
              </a:rPr>
              <a:t>переступають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посадові</a:t>
            </a:r>
            <a:r>
              <a:rPr lang="ru-RU" sz="2400" b="0" i="0" dirty="0">
                <a:solidFill>
                  <a:srgbClr val="000000"/>
                </a:solidFill>
                <a:effectLst/>
                <a:latin typeface="PT Serif" panose="020A0603040505020204" pitchFamily="18" charset="-52"/>
              </a:rPr>
              <a:t> особи </a:t>
            </a:r>
            <a:r>
              <a:rPr lang="ru-RU" sz="2400" b="0" i="0" dirty="0" err="1">
                <a:solidFill>
                  <a:srgbClr val="000000"/>
                </a:solidFill>
                <a:effectLst/>
                <a:latin typeface="PT Serif" panose="020A0603040505020204" pitchFamily="18" charset="-52"/>
              </a:rPr>
              <a:t>Держаудитслужби</a:t>
            </a:r>
            <a:r>
              <a:rPr lang="ru-RU" sz="2400" b="0" i="0" dirty="0">
                <a:solidFill>
                  <a:srgbClr val="000000"/>
                </a:solidFill>
                <a:effectLst/>
                <a:latin typeface="PT Serif" panose="020A0603040505020204" pitchFamily="18" charset="-52"/>
              </a:rPr>
              <a:t>, то </a:t>
            </a:r>
            <a:r>
              <a:rPr lang="ru-RU" sz="2400" b="0" i="0" dirty="0" err="1">
                <a:solidFill>
                  <a:srgbClr val="000000"/>
                </a:solidFill>
                <a:effectLst/>
                <a:latin typeface="PT Serif" panose="020A0603040505020204" pitchFamily="18" charset="-52"/>
              </a:rPr>
              <a:t>адміністративної</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відповідальності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уникнути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дуже</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важко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Бо</a:t>
            </a:r>
            <a:r>
              <a:rPr lang="ru-RU" sz="2400" b="0" i="0" dirty="0">
                <a:solidFill>
                  <a:srgbClr val="000000"/>
                </a:solidFill>
                <a:effectLst/>
                <a:latin typeface="PT Serif" panose="020A0603040505020204" pitchFamily="18" charset="-52"/>
              </a:rPr>
              <a:t> протокол за </a:t>
            </a:r>
            <a:r>
              <a:rPr lang="ru-RU" sz="2400" b="0" i="0" dirty="0" err="1">
                <a:solidFill>
                  <a:srgbClr val="000000"/>
                </a:solidFill>
                <a:effectLst/>
                <a:latin typeface="PT Serif" panose="020A0603040505020204" pitchFamily="18" charset="-52"/>
              </a:rPr>
              <a:t>статтею</a:t>
            </a:r>
            <a:r>
              <a:rPr lang="ru-RU" sz="2400" b="0" i="0" dirty="0">
                <a:solidFill>
                  <a:srgbClr val="000000"/>
                </a:solidFill>
                <a:effectLst/>
                <a:latin typeface="PT Serif" panose="020A0603040505020204" pitchFamily="18" charset="-52"/>
              </a:rPr>
              <a:t> 164-2 </a:t>
            </a:r>
            <a:r>
              <a:rPr lang="ru-RU" sz="2400" b="0" i="0" dirty="0" err="1">
                <a:solidFill>
                  <a:srgbClr val="000000"/>
                </a:solidFill>
                <a:effectLst/>
                <a:latin typeface="PT Serif" panose="020A0603040505020204" pitchFamily="18" charset="-52"/>
              </a:rPr>
              <a:t>КпАП</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складають</a:t>
            </a:r>
            <a:r>
              <a:rPr lang="ru-RU" sz="2400" b="0" i="0" dirty="0">
                <a:solidFill>
                  <a:srgbClr val="000000"/>
                </a:solidFill>
                <a:effectLst/>
                <a:latin typeface="PT Serif" panose="020A0603040505020204" pitchFamily="18" charset="-52"/>
              </a:rPr>
              <a:t> за </a:t>
            </a:r>
            <a:r>
              <a:rPr lang="ru-RU" sz="2400" b="1" i="0" dirty="0" err="1">
                <a:solidFill>
                  <a:srgbClr val="000000"/>
                </a:solidFill>
                <a:effectLst/>
                <a:latin typeface="PT Serif" panose="020A0603040505020204" pitchFamily="18" charset="-52"/>
              </a:rPr>
              <a:t>порушення</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законодавства</a:t>
            </a:r>
            <a:r>
              <a:rPr lang="ru-RU" sz="2400" b="1" i="0" dirty="0">
                <a:solidFill>
                  <a:srgbClr val="000000"/>
                </a:solidFill>
                <a:effectLst/>
                <a:latin typeface="PT Serif" panose="020A0603040505020204" pitchFamily="18" charset="-52"/>
              </a:rPr>
              <a:t> з </a:t>
            </a:r>
            <a:r>
              <a:rPr lang="ru-RU" sz="2400" b="1" i="0" dirty="0" err="1">
                <a:solidFill>
                  <a:srgbClr val="000000"/>
                </a:solidFill>
                <a:effectLst/>
                <a:latin typeface="PT Serif" panose="020A0603040505020204" pitchFamily="18" charset="-52"/>
              </a:rPr>
              <a:t>фінансових</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питань</a:t>
            </a:r>
            <a:r>
              <a:rPr lang="ru-RU" sz="2400" b="0" i="0" dirty="0">
                <a:solidFill>
                  <a:srgbClr val="000000"/>
                </a:solidFill>
                <a:effectLst/>
                <a:latin typeface="PT Serif" panose="020A0603040505020204" pitchFamily="18" charset="-52"/>
              </a:rPr>
              <a:t>. Штраф </a:t>
            </a:r>
            <a:r>
              <a:rPr lang="ru-RU" sz="2400" b="0" i="0" dirty="0" err="1">
                <a:solidFill>
                  <a:srgbClr val="000000"/>
                </a:solidFill>
                <a:effectLst/>
                <a:latin typeface="PT Serif" panose="020A0603040505020204" pitchFamily="18" charset="-52"/>
              </a:rPr>
              <a:t>накладуть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якщо</a:t>
            </a:r>
            <a:r>
              <a:rPr lang="ru-RU" sz="2400" b="0" i="0" dirty="0">
                <a:solidFill>
                  <a:srgbClr val="000000"/>
                </a:solidFill>
                <a:effectLst/>
                <a:latin typeface="PT Serif" panose="020A0603040505020204" pitchFamily="18" charset="-52"/>
              </a:rPr>
              <a:t>:</a:t>
            </a:r>
          </a:p>
          <a:p>
            <a:pPr algn="just">
              <a:buFont typeface="Arial" panose="020B0604020202020204" pitchFamily="34" charset="0"/>
              <a:buChar char="•"/>
            </a:pPr>
            <a:r>
              <a:rPr lang="ru-RU" sz="2400" b="0" i="0" dirty="0" err="1">
                <a:solidFill>
                  <a:srgbClr val="000000"/>
                </a:solidFill>
                <a:effectLst/>
                <a:latin typeface="PT Serif" panose="020A0603040505020204" pitchFamily="18" charset="-52"/>
              </a:rPr>
              <a:t>установа</a:t>
            </a:r>
            <a:r>
              <a:rPr lang="ru-RU" sz="2400" b="0" i="0" dirty="0">
                <a:solidFill>
                  <a:srgbClr val="000000"/>
                </a:solidFill>
                <a:effectLst/>
                <a:latin typeface="PT Serif" panose="020A0603040505020204" pitchFamily="18" charset="-52"/>
              </a:rPr>
              <a:t> не веде </a:t>
            </a:r>
            <a:r>
              <a:rPr lang="ru-RU" sz="2400" b="0" i="0" dirty="0" err="1">
                <a:solidFill>
                  <a:srgbClr val="000000"/>
                </a:solidFill>
                <a:effectLst/>
                <a:latin typeface="PT Serif" panose="020A0603040505020204" pitchFamily="18" charset="-52"/>
              </a:rPr>
              <a:t>бухгалтерського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обліку</a:t>
            </a:r>
            <a:r>
              <a:rPr lang="ru-RU" sz="2400" b="0" i="0" dirty="0">
                <a:solidFill>
                  <a:srgbClr val="000000"/>
                </a:solidFill>
                <a:effectLst/>
                <a:latin typeface="PT Serif" panose="020A0603040505020204" pitchFamily="18" charset="-52"/>
              </a:rPr>
              <a:t>;</a:t>
            </a:r>
          </a:p>
          <a:p>
            <a:pPr algn="just">
              <a:buFont typeface="Arial" panose="020B0604020202020204" pitchFamily="34" charset="0"/>
              <a:buChar char="•"/>
            </a:pPr>
            <a:r>
              <a:rPr lang="ru-RU" sz="2400" b="0" i="0" dirty="0">
                <a:solidFill>
                  <a:srgbClr val="000000"/>
                </a:solidFill>
                <a:effectLst/>
                <a:latin typeface="PT Serif" panose="020A0603040505020204" pitchFamily="18" charset="-52"/>
              </a:rPr>
              <a:t>бухгалтер веде </a:t>
            </a:r>
            <a:r>
              <a:rPr lang="ru-RU" sz="2400" b="0" i="0" dirty="0" err="1">
                <a:solidFill>
                  <a:srgbClr val="000000"/>
                </a:solidFill>
                <a:effectLst/>
                <a:latin typeface="PT Serif" panose="020A0603040505020204" pitchFamily="18" charset="-52"/>
              </a:rPr>
              <a:t>бухгалтерський</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облік</a:t>
            </a:r>
            <a:r>
              <a:rPr lang="ru-RU" sz="2400" b="0" i="0" dirty="0">
                <a:solidFill>
                  <a:srgbClr val="000000"/>
                </a:solidFill>
                <a:effectLst/>
                <a:latin typeface="PT Serif" panose="020A0603040505020204" pitchFamily="18" charset="-52"/>
              </a:rPr>
              <a:t> з </a:t>
            </a:r>
            <a:r>
              <a:rPr lang="ru-RU" sz="2400" b="0" i="0" dirty="0" err="1">
                <a:solidFill>
                  <a:srgbClr val="000000"/>
                </a:solidFill>
                <a:effectLst/>
                <a:latin typeface="PT Serif" panose="020A0603040505020204" pitchFamily="18" charset="-52"/>
              </a:rPr>
              <a:t>порушенням</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установленого</a:t>
            </a:r>
            <a:r>
              <a:rPr lang="ru-RU" sz="2400" b="0" i="0" dirty="0">
                <a:solidFill>
                  <a:srgbClr val="000000"/>
                </a:solidFill>
                <a:effectLst/>
                <a:latin typeface="PT Serif" panose="020A0603040505020204" pitchFamily="18" charset="-52"/>
              </a:rPr>
              <a:t> порядку;</a:t>
            </a:r>
          </a:p>
          <a:p>
            <a:pPr algn="just">
              <a:buFont typeface="Arial" panose="020B0604020202020204" pitchFamily="34" charset="0"/>
              <a:buChar char="•"/>
            </a:pPr>
            <a:r>
              <a:rPr lang="ru-RU" sz="2400" b="0" i="0" dirty="0">
                <a:solidFill>
                  <a:srgbClr val="000000"/>
                </a:solidFill>
                <a:effectLst/>
                <a:latin typeface="PT Serif" panose="020A0603040505020204" pitchFamily="18" charset="-52"/>
              </a:rPr>
              <a:t>бухгалтер </a:t>
            </a:r>
            <a:r>
              <a:rPr lang="ru-RU" sz="2400" b="0" i="0" dirty="0" err="1">
                <a:solidFill>
                  <a:srgbClr val="000000"/>
                </a:solidFill>
                <a:effectLst/>
                <a:latin typeface="PT Serif" panose="020A0603040505020204" pitchFamily="18" charset="-52"/>
              </a:rPr>
              <a:t>уніс</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неправдиві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дані</a:t>
            </a:r>
            <a:r>
              <a:rPr lang="ru-RU" sz="2400" b="0" i="0" dirty="0">
                <a:solidFill>
                  <a:srgbClr val="000000"/>
                </a:solidFill>
                <a:effectLst/>
                <a:latin typeface="PT Serif" panose="020A0603040505020204" pitchFamily="18" charset="-52"/>
              </a:rPr>
              <a:t> до </a:t>
            </a:r>
            <a:r>
              <a:rPr lang="ru-RU" sz="2400" b="0" i="0" dirty="0" err="1">
                <a:solidFill>
                  <a:srgbClr val="000000"/>
                </a:solidFill>
                <a:effectLst/>
                <a:latin typeface="PT Serif" panose="020A0603040505020204" pitchFamily="18" charset="-52"/>
              </a:rPr>
              <a:t>фінансової</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звітності</a:t>
            </a:r>
            <a:r>
              <a:rPr lang="ru-RU" sz="2400" b="0" i="0" dirty="0">
                <a:solidFill>
                  <a:srgbClr val="000000"/>
                </a:solidFill>
                <a:effectLst/>
                <a:latin typeface="PT Serif" panose="020A0603040505020204" pitchFamily="18" charset="-52"/>
              </a:rPr>
              <a:t>;</a:t>
            </a:r>
          </a:p>
          <a:p>
            <a:pPr algn="just">
              <a:buFont typeface="Arial" panose="020B0604020202020204" pitchFamily="34" charset="0"/>
              <a:buChar char="•"/>
            </a:pPr>
            <a:r>
              <a:rPr lang="ru-RU" sz="2400" b="0" i="0" dirty="0">
                <a:solidFill>
                  <a:srgbClr val="000000"/>
                </a:solidFill>
                <a:effectLst/>
                <a:latin typeface="PT Serif" panose="020A0603040505020204" pitchFamily="18" charset="-52"/>
              </a:rPr>
              <a:t>бухгалтер не подав </a:t>
            </a:r>
            <a:r>
              <a:rPr lang="ru-RU" sz="2400" b="0" i="0" dirty="0" err="1">
                <a:solidFill>
                  <a:srgbClr val="000000"/>
                </a:solidFill>
                <a:effectLst/>
                <a:latin typeface="PT Serif" panose="020A0603040505020204" pitchFamily="18" charset="-52"/>
              </a:rPr>
              <a:t>фінансову</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звітність</a:t>
            </a:r>
            <a:r>
              <a:rPr lang="ru-RU" sz="2400" dirty="0">
                <a:solidFill>
                  <a:srgbClr val="000000"/>
                </a:solidFill>
                <a:latin typeface="PT Serif" panose="020A0603040505020204" pitchFamily="18" charset="-52"/>
              </a:rPr>
              <a:t> </a:t>
            </a:r>
            <a:r>
              <a:rPr lang="ru-RU" sz="2400" dirty="0" err="1">
                <a:solidFill>
                  <a:srgbClr val="000000"/>
                </a:solidFill>
                <a:latin typeface="PT Serif" panose="020A0603040505020204" pitchFamily="18" charset="-52"/>
              </a:rPr>
              <a:t>тощо</a:t>
            </a:r>
            <a:r>
              <a:rPr lang="ru-RU" sz="2400" dirty="0">
                <a:solidFill>
                  <a:srgbClr val="000000"/>
                </a:solidFill>
                <a:latin typeface="PT Serif" panose="020A0603040505020204" pitchFamily="18" charset="-52"/>
              </a:rPr>
              <a:t>.</a:t>
            </a:r>
            <a:endParaRPr lang="ru-RU" sz="2400" b="0" i="0" dirty="0">
              <a:solidFill>
                <a:srgbClr val="000000"/>
              </a:solidFill>
              <a:effectLst/>
              <a:latin typeface="PT Serif" panose="020A0603040505020204" pitchFamily="18" charset="-52"/>
            </a:endParaRPr>
          </a:p>
          <a:p>
            <a:pPr indent="450215" algn="just">
              <a:lnSpc>
                <a:spcPct val="115000"/>
              </a:lnSpc>
              <a:spcAft>
                <a:spcPts val="0"/>
              </a:spcAft>
            </a:pPr>
            <a:r>
              <a:rPr lang="ru-RU" sz="2400" b="0" i="0" dirty="0">
                <a:solidFill>
                  <a:srgbClr val="000000"/>
                </a:solidFill>
                <a:effectLst/>
                <a:latin typeface="PT Serif" panose="020A0603040505020204" pitchFamily="18" charset="-52"/>
              </a:rPr>
              <a:t>Як </a:t>
            </a:r>
            <a:r>
              <a:rPr lang="ru-RU" sz="2400" b="0" i="0" dirty="0" err="1">
                <a:solidFill>
                  <a:srgbClr val="000000"/>
                </a:solidFill>
                <a:effectLst/>
                <a:latin typeface="PT Serif" panose="020A0603040505020204" pitchFamily="18" charset="-52"/>
              </a:rPr>
              <a:t>бачимо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щоб</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скласти</a:t>
            </a:r>
            <a:r>
              <a:rPr lang="ru-RU" sz="2400" b="0" i="0" dirty="0">
                <a:solidFill>
                  <a:srgbClr val="000000"/>
                </a:solidFill>
                <a:effectLst/>
                <a:latin typeface="PT Serif" panose="020A0603040505020204" pitchFamily="18" charset="-52"/>
              </a:rPr>
              <a:t> протокол на бухгалтера за </a:t>
            </a:r>
            <a:r>
              <a:rPr lang="ru-RU" sz="2400" b="0" i="0" dirty="0" err="1">
                <a:solidFill>
                  <a:srgbClr val="000000"/>
                </a:solidFill>
                <a:effectLst/>
                <a:latin typeface="PT Serif" panose="020A0603040505020204" pitchFamily="18" charset="-52"/>
              </a:rPr>
              <a:t>статтею</a:t>
            </a:r>
            <a:r>
              <a:rPr lang="ru-RU" sz="2400" b="0" i="0" dirty="0">
                <a:solidFill>
                  <a:srgbClr val="000000"/>
                </a:solidFill>
                <a:effectLst/>
                <a:latin typeface="PT Serif" panose="020A0603040505020204" pitchFamily="18" charset="-52"/>
              </a:rPr>
              <a:t> 164-2 </a:t>
            </a:r>
            <a:r>
              <a:rPr lang="ru-RU" sz="2400" b="0" i="0" dirty="0" err="1">
                <a:solidFill>
                  <a:srgbClr val="000000"/>
                </a:solidFill>
                <a:effectLst/>
                <a:latin typeface="PT Serif" panose="020A0603040505020204" pitchFamily="18" charset="-52"/>
              </a:rPr>
              <a:t>КпАП</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підстави</a:t>
            </a:r>
            <a:r>
              <a:rPr lang="ru-RU" sz="2400" b="0" i="0" dirty="0">
                <a:solidFill>
                  <a:srgbClr val="000000"/>
                </a:solidFill>
                <a:effectLst/>
                <a:latin typeface="PT Serif" panose="020A0603040505020204" pitchFamily="18" charset="-52"/>
              </a:rPr>
              <a:t> у </a:t>
            </a:r>
            <a:r>
              <a:rPr lang="ru-RU" sz="2400" b="0" i="0" dirty="0" err="1">
                <a:solidFill>
                  <a:srgbClr val="000000"/>
                </a:solidFill>
                <a:effectLst/>
                <a:latin typeface="PT Serif" panose="020A0603040505020204" pitchFamily="18" charset="-52"/>
              </a:rPr>
              <a:t>ревізора</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завжди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знайдуться</a:t>
            </a:r>
            <a:r>
              <a:rPr lang="ru-RU" sz="2400" b="0" i="0" dirty="0">
                <a:solidFill>
                  <a:srgbClr val="000000"/>
                </a:solidFill>
                <a:effectLst/>
                <a:latin typeface="PT Serif" panose="020A0603040505020204" pitchFamily="18" charset="-52"/>
              </a:rPr>
              <a:t>. У </a:t>
            </a:r>
            <a:r>
              <a:rPr lang="ru-RU" sz="2400" b="0" i="0" dirty="0" err="1">
                <a:solidFill>
                  <a:srgbClr val="000000"/>
                </a:solidFill>
                <a:effectLst/>
                <a:latin typeface="PT Serif" panose="020A0603040505020204" pitchFamily="18" charset="-52"/>
              </a:rPr>
              <a:t>яких</a:t>
            </a:r>
            <a:r>
              <a:rPr lang="ru-RU" sz="2400" b="0" i="0" dirty="0">
                <a:solidFill>
                  <a:srgbClr val="000000"/>
                </a:solidFill>
                <a:effectLst/>
                <a:latin typeface="PT Serif" panose="020A0603040505020204" pitchFamily="18" charset="-52"/>
              </a:rPr>
              <a:t> же </a:t>
            </a:r>
            <a:r>
              <a:rPr lang="ru-RU" sz="2400" b="0" i="0" dirty="0" err="1">
                <a:solidFill>
                  <a:srgbClr val="000000"/>
                </a:solidFill>
                <a:effectLst/>
                <a:latin typeface="PT Serif" panose="020A0603040505020204" pitchFamily="18" charset="-52"/>
              </a:rPr>
              <a:t>випадках</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ревізори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можуть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притягти</a:t>
            </a:r>
            <a:r>
              <a:rPr lang="ru-RU" sz="2400" b="0" i="0" dirty="0">
                <a:solidFill>
                  <a:srgbClr val="000000"/>
                </a:solidFill>
                <a:effectLst/>
                <a:latin typeface="PT Serif" panose="020A0603040505020204" pitchFamily="18" charset="-52"/>
              </a:rPr>
              <a:t> до </a:t>
            </a:r>
            <a:r>
              <a:rPr lang="ru-RU" sz="2400" b="0" i="0" dirty="0" err="1">
                <a:solidFill>
                  <a:srgbClr val="000000"/>
                </a:solidFill>
                <a:effectLst/>
                <a:latin typeface="PT Serif" panose="020A0603040505020204" pitchFamily="18" charset="-52"/>
              </a:rPr>
              <a:t>відповідальності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керівника</a:t>
            </a:r>
            <a:r>
              <a:rPr lang="ru-RU" sz="2400" b="0" i="0" dirty="0">
                <a:solidFill>
                  <a:srgbClr val="000000"/>
                </a:solidFill>
                <a:effectLst/>
                <a:latin typeface="PT Serif" panose="020A0603040505020204" pitchFamily="18" charset="-52"/>
              </a:rPr>
              <a:t> за </a:t>
            </a:r>
            <a:r>
              <a:rPr lang="ru-RU" sz="2400" b="0" i="0" dirty="0" err="1">
                <a:solidFill>
                  <a:srgbClr val="000000"/>
                </a:solidFill>
                <a:effectLst/>
                <a:latin typeface="PT Serif" panose="020A0603040505020204" pitchFamily="18" charset="-52"/>
              </a:rPr>
              <a:t>помилки</a:t>
            </a:r>
            <a:r>
              <a:rPr lang="ru-RU" sz="2400" b="0" i="0" dirty="0">
                <a:solidFill>
                  <a:srgbClr val="000000"/>
                </a:solidFill>
                <a:effectLst/>
                <a:latin typeface="PT Serif" panose="020A0603040505020204" pitchFamily="18" charset="-52"/>
              </a:rPr>
              <a:t> бухгалтера?</a:t>
            </a:r>
            <a:endParaRPr lang="ru-RU" sz="2400" b="0" dirty="0">
              <a:solidFill>
                <a:srgbClr val="000000"/>
              </a:solidFill>
              <a:effectLst/>
              <a:latin typeface="Times New Roman" panose="02020603050405020304" pitchFamily="18" charset="0"/>
              <a:cs typeface="Times New Roman" panose="02020603050405020304" pitchFamily="18" charset="0"/>
            </a:endParaRPr>
          </a:p>
          <a:p>
            <a:pPr indent="450215" algn="just">
              <a:lnSpc>
                <a:spcPct val="115000"/>
              </a:lnSpc>
              <a:spcAft>
                <a:spcPts val="0"/>
              </a:spcAft>
            </a:pPr>
            <a:endParaRPr lang="uk-UA" sz="3200" dirty="0">
              <a:solidFill>
                <a:schemeClr val="tx1"/>
              </a:solidFill>
              <a:ea typeface="SimSun"/>
              <a:cs typeface="Times New Roman"/>
            </a:endParaRPr>
          </a:p>
        </p:txBody>
      </p:sp>
    </p:spTree>
    <p:extLst>
      <p:ext uri="{BB962C8B-B14F-4D97-AF65-F5344CB8AC3E}">
        <p14:creationId xmlns:p14="http://schemas.microsoft.com/office/powerpoint/2010/main" val="3981871007"/>
      </p:ext>
    </p:extLst>
  </p:cSld>
  <p:clrMapOvr>
    <a:masterClrMapping/>
  </p:clrMapOvr>
  <p:transition spd="slow">
    <p:push/>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5686941"/>
          </a:xfrm>
          <a:prstGeom prst="rect">
            <a:avLst/>
          </a:prstGeom>
        </p:spPr>
        <p:txBody>
          <a:bodyPr wrap="square">
            <a:spAutoFit/>
          </a:bodyPr>
          <a:lstStyle/>
          <a:p>
            <a:pPr>
              <a:lnSpc>
                <a:spcPct val="107000"/>
              </a:lnSpc>
              <a:spcAft>
                <a:spcPts val="800"/>
              </a:spcAft>
            </a:pP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Чи</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відповідає</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керівник</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за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помилки</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бухгалтера</a:t>
            </a:r>
            <a:endParaRPr lang="ru-UA" sz="3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ru-RU" sz="2400" b="0" i="0" dirty="0">
                <a:solidFill>
                  <a:srgbClr val="000000"/>
                </a:solidFill>
                <a:effectLst/>
                <a:latin typeface="PT Serif" panose="020A0603040505020204" pitchFamily="18" charset="-52"/>
              </a:rPr>
              <a:t>До </a:t>
            </a:r>
            <a:r>
              <a:rPr lang="ru-RU" sz="2400" b="0" i="0" dirty="0" err="1">
                <a:solidFill>
                  <a:srgbClr val="000000"/>
                </a:solidFill>
                <a:effectLst/>
                <a:latin typeface="PT Serif" panose="020A0603040505020204" pitchFamily="18" charset="-52"/>
              </a:rPr>
              <a:t>відповідальності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керівника</a:t>
            </a:r>
            <a:r>
              <a:rPr lang="ru-RU" sz="2400" b="0" i="0" dirty="0">
                <a:solidFill>
                  <a:srgbClr val="000000"/>
                </a:solidFill>
                <a:effectLst/>
                <a:latin typeface="PT Serif" panose="020A0603040505020204" pitchFamily="18" charset="-52"/>
              </a:rPr>
              <a:t> установи </a:t>
            </a:r>
            <a:r>
              <a:rPr lang="ru-RU" sz="2400" b="0" i="0" dirty="0" err="1">
                <a:solidFill>
                  <a:srgbClr val="000000"/>
                </a:solidFill>
                <a:effectLst/>
                <a:latin typeface="PT Serif" panose="020A0603040505020204" pitchFamily="18" charset="-52"/>
              </a:rPr>
              <a:t>ревізори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можуть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притягти</a:t>
            </a:r>
            <a:r>
              <a:rPr lang="ru-RU" sz="2400" b="0" i="0" dirty="0">
                <a:solidFill>
                  <a:srgbClr val="000000"/>
                </a:solidFill>
                <a:effectLst/>
                <a:latin typeface="PT Serif" panose="020A0603040505020204" pitchFamily="18" charset="-52"/>
              </a:rPr>
              <a:t> за будь-яку </a:t>
            </a:r>
            <a:r>
              <a:rPr lang="ru-RU" sz="2400" b="0" i="0" dirty="0" err="1">
                <a:solidFill>
                  <a:srgbClr val="000000"/>
                </a:solidFill>
                <a:effectLst/>
                <a:latin typeface="PT Serif" panose="020A0603040505020204" pitchFamily="18" charset="-52"/>
              </a:rPr>
              <a:t>помилку</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якої</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припустився</a:t>
            </a:r>
            <a:r>
              <a:rPr lang="ru-RU" sz="2400" b="0" i="0" dirty="0">
                <a:solidFill>
                  <a:srgbClr val="000000"/>
                </a:solidFill>
                <a:effectLst/>
                <a:latin typeface="PT Serif" panose="020A0603040505020204" pitchFamily="18" charset="-52"/>
              </a:rPr>
              <a:t> у </a:t>
            </a:r>
            <a:r>
              <a:rPr lang="ru-RU" sz="2400" b="0" i="0" dirty="0" err="1">
                <a:solidFill>
                  <a:srgbClr val="000000"/>
                </a:solidFill>
                <a:effectLst/>
                <a:latin typeface="PT Serif" panose="020A0603040505020204" pitchFamily="18" charset="-52"/>
              </a:rPr>
              <a:t>роботі</a:t>
            </a:r>
            <a:r>
              <a:rPr lang="ru-RU" sz="2400" b="0" i="0" dirty="0">
                <a:solidFill>
                  <a:srgbClr val="000000"/>
                </a:solidFill>
                <a:effectLst/>
                <a:latin typeface="PT Serif" panose="020A0603040505020204" pitchFamily="18" charset="-52"/>
              </a:rPr>
              <a:t> бухгалтер. І </a:t>
            </a:r>
            <a:r>
              <a:rPr lang="ru-RU" sz="2400" b="0" i="0" dirty="0" err="1">
                <a:solidFill>
                  <a:srgbClr val="000000"/>
                </a:solidFill>
                <a:effectLst/>
                <a:latin typeface="PT Serif" panose="020A0603040505020204" pitchFamily="18" charset="-52"/>
              </a:rPr>
              <a:t>підстави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знайдуться</a:t>
            </a:r>
            <a:r>
              <a:rPr lang="ru-RU" sz="2400" b="0" i="0" dirty="0">
                <a:solidFill>
                  <a:srgbClr val="000000"/>
                </a:solidFill>
                <a:effectLst/>
                <a:latin typeface="PT Serif" panose="020A0603040505020204" pitchFamily="18" charset="-52"/>
              </a:rPr>
              <a:t>.</a:t>
            </a:r>
          </a:p>
          <a:p>
            <a:r>
              <a:rPr lang="ru-RU" sz="2400" b="0" i="0" dirty="0" err="1">
                <a:solidFill>
                  <a:srgbClr val="000000"/>
                </a:solidFill>
                <a:effectLst/>
                <a:latin typeface="PT Serif" panose="020A0603040505020204" pitchFamily="18" charset="-52"/>
              </a:rPr>
              <a:t>Наприклад</a:t>
            </a:r>
            <a:r>
              <a:rPr lang="ru-RU" sz="2400" b="0" i="0" dirty="0">
                <a:solidFill>
                  <a:srgbClr val="000000"/>
                </a:solidFill>
                <a:effectLst/>
                <a:latin typeface="PT Serif" panose="020A0603040505020204" pitchFamily="18" charset="-52"/>
              </a:rPr>
              <a:t>, бухгалтер </a:t>
            </a:r>
            <a:r>
              <a:rPr lang="ru-RU" sz="2400" b="1" i="0" dirty="0">
                <a:solidFill>
                  <a:srgbClr val="000000"/>
                </a:solidFill>
                <a:effectLst/>
                <a:latin typeface="PT Serif" panose="020A0603040505020204" pitchFamily="18" charset="-52"/>
              </a:rPr>
              <a:t>не </a:t>
            </a:r>
            <a:r>
              <a:rPr lang="ru-RU" sz="2400" b="1" i="0" dirty="0" err="1">
                <a:solidFill>
                  <a:srgbClr val="000000"/>
                </a:solidFill>
                <a:effectLst/>
                <a:latin typeface="PT Serif" panose="020A0603040505020204" pitchFamily="18" charset="-52"/>
              </a:rPr>
              <a:t>відобразив</a:t>
            </a:r>
            <a:r>
              <a:rPr lang="ru-RU" sz="2400" b="1" i="0" dirty="0">
                <a:solidFill>
                  <a:srgbClr val="000000"/>
                </a:solidFill>
                <a:effectLst/>
                <a:latin typeface="PT Serif" panose="020A0603040505020204" pitchFamily="18" charset="-52"/>
              </a:rPr>
              <a:t> в у </a:t>
            </a:r>
            <a:r>
              <a:rPr lang="ru-RU" sz="2400" b="1" i="0" dirty="0" err="1">
                <a:solidFill>
                  <a:srgbClr val="000000"/>
                </a:solidFill>
                <a:effectLst/>
                <a:latin typeface="PT Serif" panose="020A0603040505020204" pitchFamily="18" charset="-52"/>
              </a:rPr>
              <a:t>первинних</a:t>
            </a:r>
            <a:r>
              <a:rPr lang="ru-RU" sz="2400" b="1" i="0" dirty="0">
                <a:solidFill>
                  <a:srgbClr val="000000"/>
                </a:solidFill>
                <a:effectLst/>
                <a:latin typeface="PT Serif" panose="020A0603040505020204" pitchFamily="18" charset="-52"/>
              </a:rPr>
              <a:t> документах</a:t>
            </a:r>
            <a:r>
              <a:rPr lang="ru-RU" sz="2400" b="0" i="0" dirty="0">
                <a:solidFill>
                  <a:srgbClr val="000000"/>
                </a:solidFill>
                <a:effectLst/>
                <a:latin typeface="PT Serif" panose="020A0603040505020204" pitchFamily="18" charset="-52"/>
              </a:rPr>
              <a:t> будь-яку </a:t>
            </a:r>
            <a:r>
              <a:rPr lang="ru-RU" sz="2400" b="0" i="0" dirty="0" err="1">
                <a:solidFill>
                  <a:srgbClr val="000000"/>
                </a:solidFill>
                <a:effectLst/>
                <a:latin typeface="PT Serif" panose="020A0603040505020204" pitchFamily="18" charset="-52"/>
              </a:rPr>
              <a:t>господарську</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операцію</a:t>
            </a:r>
            <a:r>
              <a:rPr lang="ru-RU" sz="2400" dirty="0">
                <a:solidFill>
                  <a:srgbClr val="000000"/>
                </a:solidFill>
                <a:latin typeface="PT Serif" panose="020A0603040505020204" pitchFamily="18" charset="-52"/>
              </a:rPr>
              <a:t>. </a:t>
            </a:r>
            <a:r>
              <a:rPr lang="ru-RU" sz="2400" dirty="0" err="1">
                <a:solidFill>
                  <a:srgbClr val="000000"/>
                </a:solidFill>
                <a:latin typeface="PT Serif" panose="020A0603040505020204" pitchFamily="18" charset="-52"/>
              </a:rPr>
              <a:t>Хто</a:t>
            </a:r>
            <a:r>
              <a:rPr lang="ru-RU" sz="2400" dirty="0">
                <a:solidFill>
                  <a:srgbClr val="000000"/>
                </a:solidFill>
                <a:latin typeface="PT Serif" panose="020A0603040505020204" pitchFamily="18" charset="-52"/>
              </a:rPr>
              <a:t> </a:t>
            </a:r>
            <a:r>
              <a:rPr lang="ru-RU" sz="2400" dirty="0" err="1">
                <a:solidFill>
                  <a:srgbClr val="000000"/>
                </a:solidFill>
                <a:latin typeface="PT Serif" panose="020A0603040505020204" pitchFamily="18" charset="-52"/>
              </a:rPr>
              <a:t>відповідатиме</a:t>
            </a:r>
            <a:r>
              <a:rPr lang="ru-RU" sz="2400" dirty="0">
                <a:solidFill>
                  <a:srgbClr val="000000"/>
                </a:solidFill>
                <a:latin typeface="PT Serif" panose="020A0603040505020204" pitchFamily="18" charset="-52"/>
              </a:rPr>
              <a:t>? </a:t>
            </a:r>
            <a:r>
              <a:rPr lang="ru-RU" sz="2400" dirty="0" err="1">
                <a:solidFill>
                  <a:srgbClr val="000000"/>
                </a:solidFill>
                <a:latin typeface="PT Serif" panose="020A0603040505020204" pitchFamily="18" charset="-52"/>
              </a:rPr>
              <a:t>Читаємо</a:t>
            </a:r>
            <a:r>
              <a:rPr lang="ru-RU" sz="2400" dirty="0">
                <a:solidFill>
                  <a:srgbClr val="000000"/>
                </a:solidFill>
                <a:latin typeface="PT Serif" panose="020A0603040505020204" pitchFamily="18" charset="-52"/>
              </a:rPr>
              <a:t> норму:</a:t>
            </a:r>
            <a:endParaRPr lang="ru-RU" sz="2400" b="0" i="0" dirty="0">
              <a:solidFill>
                <a:srgbClr val="000000"/>
              </a:solidFill>
              <a:effectLst/>
              <a:latin typeface="PT Serif" panose="020A0603040505020204" pitchFamily="18" charset="-52"/>
            </a:endParaRPr>
          </a:p>
          <a:p>
            <a:pPr algn="l"/>
            <a:r>
              <a:rPr lang="ru-RU" sz="2400" b="0" i="1" dirty="0">
                <a:solidFill>
                  <a:srgbClr val="000000"/>
                </a:solidFill>
                <a:effectLst/>
                <a:latin typeface="Georgia" panose="02040502050405020303" pitchFamily="18" charset="0"/>
              </a:rPr>
              <a:t>«</a:t>
            </a:r>
            <a:r>
              <a:rPr lang="ru-RU" sz="2400" b="0" i="1" dirty="0" err="1">
                <a:solidFill>
                  <a:srgbClr val="000000"/>
                </a:solidFill>
                <a:effectLst/>
                <a:latin typeface="Georgia" panose="02040502050405020303" pitchFamily="18" charset="0"/>
              </a:rPr>
              <a:t>Відповідальність</a:t>
            </a:r>
            <a:r>
              <a:rPr lang="ru-RU" sz="2400" b="0" i="1" dirty="0">
                <a:solidFill>
                  <a:srgbClr val="000000"/>
                </a:solidFill>
                <a:effectLst/>
                <a:latin typeface="Georgia" panose="02040502050405020303" pitchFamily="18" charset="0"/>
              </a:rPr>
              <a:t> за </a:t>
            </a:r>
            <a:r>
              <a:rPr lang="ru-RU" sz="2400" b="0" i="1" dirty="0" err="1">
                <a:solidFill>
                  <a:srgbClr val="000000"/>
                </a:solidFill>
                <a:effectLst/>
                <a:latin typeface="Georgia" panose="02040502050405020303" pitchFamily="18" charset="0"/>
              </a:rPr>
              <a:t>організацію</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бухгалтерського</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обліку</a:t>
            </a:r>
            <a:r>
              <a:rPr lang="ru-RU" sz="2400" b="0" i="1" dirty="0">
                <a:solidFill>
                  <a:srgbClr val="000000"/>
                </a:solidFill>
                <a:effectLst/>
                <a:latin typeface="Georgia" panose="02040502050405020303" pitchFamily="18" charset="0"/>
              </a:rPr>
              <a:t> та </a:t>
            </a:r>
            <a:r>
              <a:rPr lang="ru-RU" sz="2400" b="0" i="1" dirty="0" err="1">
                <a:solidFill>
                  <a:srgbClr val="000000"/>
                </a:solidFill>
                <a:effectLst/>
                <a:latin typeface="Georgia" panose="02040502050405020303" pitchFamily="18" charset="0"/>
              </a:rPr>
              <a:t>забезпечення</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фіксування</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фактів</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всіх</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господарських</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операцій</a:t>
            </a:r>
            <a:r>
              <a:rPr lang="ru-RU" sz="2400" b="0" i="1" dirty="0">
                <a:solidFill>
                  <a:srgbClr val="000000"/>
                </a:solidFill>
                <a:effectLst/>
                <a:latin typeface="Georgia" panose="02040502050405020303" pitchFamily="18" charset="0"/>
              </a:rPr>
              <a:t> у </a:t>
            </a:r>
            <a:r>
              <a:rPr lang="ru-RU" sz="2400" b="0" i="1" dirty="0" err="1">
                <a:solidFill>
                  <a:srgbClr val="000000"/>
                </a:solidFill>
                <a:effectLst/>
                <a:latin typeface="Georgia" panose="02040502050405020303" pitchFamily="18" charset="0"/>
              </a:rPr>
              <a:t>первинних</a:t>
            </a:r>
            <a:r>
              <a:rPr lang="ru-RU" sz="2400" b="0" i="1" dirty="0">
                <a:solidFill>
                  <a:srgbClr val="000000"/>
                </a:solidFill>
                <a:effectLst/>
                <a:latin typeface="Georgia" panose="02040502050405020303" pitchFamily="18" charset="0"/>
              </a:rPr>
              <a:t> документах </a:t>
            </a:r>
            <a:r>
              <a:rPr lang="ru-RU" sz="2400" b="0" i="1" dirty="0" err="1">
                <a:solidFill>
                  <a:srgbClr val="000000"/>
                </a:solidFill>
                <a:effectLst/>
                <a:latin typeface="Georgia" panose="02040502050405020303" pitchFamily="18" charset="0"/>
              </a:rPr>
              <a:t>несе</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посадова</a:t>
            </a:r>
            <a:r>
              <a:rPr lang="ru-RU" sz="2400" b="0" i="1" dirty="0">
                <a:solidFill>
                  <a:srgbClr val="000000"/>
                </a:solidFill>
                <a:effectLst/>
                <a:latin typeface="Georgia" panose="02040502050405020303" pitchFamily="18" charset="0"/>
              </a:rPr>
              <a:t> особа, яка </a:t>
            </a:r>
            <a:r>
              <a:rPr lang="ru-RU" sz="2400" b="0" i="1" dirty="0" err="1">
                <a:solidFill>
                  <a:srgbClr val="000000"/>
                </a:solidFill>
                <a:effectLst/>
                <a:latin typeface="Georgia" panose="02040502050405020303" pitchFamily="18" charset="0"/>
              </a:rPr>
              <a:t>здійснює</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керівництво</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установою</a:t>
            </a:r>
            <a:r>
              <a:rPr lang="ru-RU" sz="2400" b="0" i="1" dirty="0">
                <a:solidFill>
                  <a:srgbClr val="000000"/>
                </a:solidFill>
                <a:effectLst/>
                <a:latin typeface="Georgia" panose="02040502050405020303" pitchFamily="18" charset="0"/>
              </a:rPr>
              <a:t>» (п. 3 ст. 8 Закону № 996).</a:t>
            </a:r>
          </a:p>
          <a:p>
            <a:pPr algn="l"/>
            <a:r>
              <a:rPr lang="ru-RU" sz="2400" b="0" i="0" dirty="0" err="1">
                <a:solidFill>
                  <a:srgbClr val="000000"/>
                </a:solidFill>
                <a:effectLst/>
                <a:latin typeface="PT Serif" panose="020A0603040505020204" pitchFamily="18" charset="-52"/>
              </a:rPr>
              <a:t>Саме</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таке</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обґрунтування</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керівник</a:t>
            </a:r>
            <a:r>
              <a:rPr lang="ru-RU" sz="2400" b="0" i="0" dirty="0">
                <a:solidFill>
                  <a:srgbClr val="000000"/>
                </a:solidFill>
                <a:effectLst/>
                <a:latin typeface="PT Serif" panose="020A0603040505020204" pitchFamily="18" charset="-52"/>
              </a:rPr>
              <a:t> установи </a:t>
            </a:r>
            <a:r>
              <a:rPr lang="ru-RU" sz="2400" b="0" i="0" dirty="0" err="1">
                <a:solidFill>
                  <a:srgbClr val="000000"/>
                </a:solidFill>
                <a:effectLst/>
                <a:latin typeface="PT Serif" panose="020A0603040505020204" pitchFamily="18" charset="-52"/>
              </a:rPr>
              <a:t>прочитає</a:t>
            </a:r>
            <a:r>
              <a:rPr lang="ru-RU" sz="2400" b="0" i="0" dirty="0">
                <a:solidFill>
                  <a:srgbClr val="000000"/>
                </a:solidFill>
                <a:effectLst/>
                <a:latin typeface="PT Serif" panose="020A0603040505020204" pitchFamily="18" charset="-52"/>
              </a:rPr>
              <a:t> в </a:t>
            </a:r>
            <a:r>
              <a:rPr lang="ru-RU" sz="2400" b="0" i="0" dirty="0" err="1">
                <a:solidFill>
                  <a:srgbClr val="000000"/>
                </a:solidFill>
                <a:effectLst/>
                <a:latin typeface="PT Serif" panose="020A0603040505020204" pitchFamily="18" charset="-52"/>
              </a:rPr>
              <a:t>акті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ревізії</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Ще</a:t>
            </a:r>
            <a:r>
              <a:rPr lang="ru-RU" sz="2400" b="0" i="0" dirty="0">
                <a:solidFill>
                  <a:srgbClr val="000000"/>
                </a:solidFill>
                <a:effectLst/>
                <a:latin typeface="PT Serif" panose="020A0603040505020204" pitchFamily="18" charset="-52"/>
              </a:rPr>
              <a:t> й </a:t>
            </a:r>
            <a:r>
              <a:rPr lang="ru-RU" sz="2400" b="0" i="0" dirty="0" err="1">
                <a:solidFill>
                  <a:srgbClr val="000000"/>
                </a:solidFill>
                <a:effectLst/>
                <a:latin typeface="PT Serif" panose="020A0603040505020204" pitchFamily="18" charset="-52"/>
              </a:rPr>
              <a:t>пояснення</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напише</a:t>
            </a:r>
            <a:r>
              <a:rPr lang="ru-RU" sz="2400" b="0" i="0" dirty="0">
                <a:solidFill>
                  <a:srgbClr val="000000"/>
                </a:solidFill>
                <a:effectLst/>
                <a:latin typeface="PT Serif" panose="020A0603040505020204" pitchFamily="18" charset="-52"/>
              </a:rPr>
              <a:t>.</a:t>
            </a:r>
          </a:p>
          <a:p>
            <a:pPr algn="l"/>
            <a:r>
              <a:rPr lang="ru-RU" sz="2400" b="0" i="0" dirty="0">
                <a:solidFill>
                  <a:srgbClr val="000000"/>
                </a:solidFill>
                <a:effectLst/>
                <a:latin typeface="PT Serif" panose="020A0603040505020204" pitchFamily="18" charset="-52"/>
              </a:rPr>
              <a:t>Є </a:t>
            </a:r>
            <a:r>
              <a:rPr lang="ru-RU" sz="2400" b="0" i="0" dirty="0" err="1">
                <a:solidFill>
                  <a:srgbClr val="000000"/>
                </a:solidFill>
                <a:effectLst/>
                <a:latin typeface="PT Serif" panose="020A0603040505020204" pitchFamily="18" charset="-52"/>
              </a:rPr>
              <a:t>ще</a:t>
            </a:r>
            <a:r>
              <a:rPr lang="ru-RU" sz="2400" b="0" i="0" dirty="0">
                <a:solidFill>
                  <a:srgbClr val="000000"/>
                </a:solidFill>
                <a:effectLst/>
                <a:latin typeface="PT Serif" panose="020A0603040505020204" pitchFamily="18" charset="-52"/>
              </a:rPr>
              <a:t> одна норма, яку </a:t>
            </a:r>
            <a:r>
              <a:rPr lang="ru-RU" sz="2400" b="0" i="0" dirty="0" err="1">
                <a:solidFill>
                  <a:srgbClr val="000000"/>
                </a:solidFill>
                <a:effectLst/>
                <a:latin typeface="PT Serif" panose="020A0603040505020204" pitchFamily="18" charset="-52"/>
              </a:rPr>
              <a:t>зазначають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ревізори</a:t>
            </a:r>
            <a:r>
              <a:rPr lang="ru-RU" sz="2400" b="0" i="0" dirty="0">
                <a:solidFill>
                  <a:srgbClr val="000000"/>
                </a:solidFill>
                <a:effectLst/>
                <a:latin typeface="PT Serif" panose="020A0603040505020204" pitchFamily="18" charset="-52"/>
              </a:rPr>
              <a:t> в актах </a:t>
            </a:r>
            <a:r>
              <a:rPr lang="ru-RU" sz="2400" b="0" i="0" dirty="0" err="1">
                <a:solidFill>
                  <a:srgbClr val="000000"/>
                </a:solidFill>
                <a:effectLst/>
                <a:latin typeface="PT Serif" panose="020A0603040505020204" pitchFamily="18" charset="-52"/>
              </a:rPr>
              <a:t>ревізії</a:t>
            </a:r>
            <a:r>
              <a:rPr lang="ru-RU" sz="2400" b="0" i="0" dirty="0">
                <a:solidFill>
                  <a:srgbClr val="000000"/>
                </a:solidFill>
                <a:effectLst/>
                <a:latin typeface="PT Serif" panose="020A0603040505020204" pitchFamily="18" charset="-52"/>
              </a:rPr>
              <a:t>, коли </a:t>
            </a:r>
            <a:r>
              <a:rPr lang="ru-RU" sz="2400" b="0" i="0" dirty="0" err="1">
                <a:solidFill>
                  <a:srgbClr val="000000"/>
                </a:solidFill>
                <a:effectLst/>
                <a:latin typeface="PT Serif" panose="020A0603040505020204" pitchFamily="18" charset="-52"/>
              </a:rPr>
              <a:t>хочуть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притягти</a:t>
            </a:r>
            <a:r>
              <a:rPr lang="ru-RU" sz="2400" b="0" i="0" dirty="0">
                <a:solidFill>
                  <a:srgbClr val="000000"/>
                </a:solidFill>
                <a:effectLst/>
                <a:latin typeface="PT Serif" panose="020A0603040505020204" pitchFamily="18" charset="-52"/>
              </a:rPr>
              <a:t> до </a:t>
            </a:r>
            <a:r>
              <a:rPr lang="ru-RU" sz="2400" b="0" i="0" dirty="0" err="1">
                <a:solidFill>
                  <a:srgbClr val="000000"/>
                </a:solidFill>
                <a:effectLst/>
                <a:latin typeface="PT Serif" panose="020A0603040505020204" pitchFamily="18" charset="-52"/>
              </a:rPr>
              <a:t>відповідальності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керівника</a:t>
            </a:r>
            <a:r>
              <a:rPr lang="ru-RU" sz="2400" b="0" i="0" dirty="0">
                <a:solidFill>
                  <a:srgbClr val="000000"/>
                </a:solidFill>
                <a:effectLst/>
                <a:latin typeface="PT Serif" panose="020A0603040505020204" pitchFamily="18" charset="-52"/>
              </a:rPr>
              <a:t> установи.</a:t>
            </a:r>
          </a:p>
          <a:p>
            <a:pPr indent="450215" algn="just">
              <a:lnSpc>
                <a:spcPct val="115000"/>
              </a:lnSpc>
              <a:spcAft>
                <a:spcPts val="0"/>
              </a:spcAft>
            </a:pPr>
            <a:endParaRPr lang="uk-UA" sz="3200" dirty="0">
              <a:solidFill>
                <a:schemeClr val="tx1"/>
              </a:solidFill>
              <a:ea typeface="SimSun"/>
              <a:cs typeface="Times New Roman"/>
            </a:endParaRPr>
          </a:p>
        </p:txBody>
      </p:sp>
    </p:spTree>
    <p:extLst>
      <p:ext uri="{BB962C8B-B14F-4D97-AF65-F5344CB8AC3E}">
        <p14:creationId xmlns:p14="http://schemas.microsoft.com/office/powerpoint/2010/main" val="3310703545"/>
      </p:ext>
    </p:extLst>
  </p:cSld>
  <p:clrMapOvr>
    <a:masterClrMapping/>
  </p:clrMapOvr>
  <p:transition spd="slow">
    <p:push/>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6425605"/>
          </a:xfrm>
          <a:prstGeom prst="rect">
            <a:avLst/>
          </a:prstGeom>
        </p:spPr>
        <p:txBody>
          <a:bodyPr wrap="square">
            <a:spAutoFit/>
          </a:bodyPr>
          <a:lstStyle/>
          <a:p>
            <a:pPr>
              <a:lnSpc>
                <a:spcPct val="107000"/>
              </a:lnSpc>
              <a:spcAft>
                <a:spcPts val="800"/>
              </a:spcAft>
            </a:pP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Чи</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відповідає</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керівник</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за </a:t>
            </a:r>
            <a:r>
              <a:rPr lang="ru-UA" sz="32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помилки</a:t>
            </a:r>
            <a:r>
              <a:rPr lang="ru-UA" sz="3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бухгалтера</a:t>
            </a:r>
            <a:endParaRPr lang="ru-UA" sz="3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sz="2400" b="0" i="1" dirty="0">
                <a:solidFill>
                  <a:srgbClr val="000000"/>
                </a:solidFill>
                <a:effectLst/>
                <a:latin typeface="Georgia" panose="02040502050405020303" pitchFamily="18" charset="0"/>
              </a:rPr>
              <a:t>«</a:t>
            </a:r>
            <a:r>
              <a:rPr lang="ru-RU" sz="2400" b="0" i="1" dirty="0" err="1">
                <a:solidFill>
                  <a:srgbClr val="000000"/>
                </a:solidFill>
                <a:effectLst/>
                <a:latin typeface="Georgia" panose="02040502050405020303" pitchFamily="18" charset="0"/>
              </a:rPr>
              <a:t>Розпорядники</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бюджетних</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коштів</a:t>
            </a:r>
            <a:r>
              <a:rPr lang="ru-RU" sz="2400" b="0" i="1" dirty="0">
                <a:solidFill>
                  <a:srgbClr val="000000"/>
                </a:solidFill>
                <a:effectLst/>
                <a:latin typeface="Georgia" panose="02040502050405020303" pitchFamily="18" charset="0"/>
              </a:rPr>
              <a:t> в </a:t>
            </a:r>
            <a:r>
              <a:rPr lang="ru-RU" sz="2400" b="0" i="1" dirty="0" err="1">
                <a:solidFill>
                  <a:srgbClr val="000000"/>
                </a:solidFill>
                <a:effectLst/>
                <a:latin typeface="Georgia" panose="02040502050405020303" pitchFamily="18" charset="0"/>
              </a:rPr>
              <a:t>особі</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їхніх</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керівників</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мають</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організувати</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внутрішній</a:t>
            </a:r>
            <a:r>
              <a:rPr lang="ru-RU" sz="2400" b="0" i="1" dirty="0">
                <a:solidFill>
                  <a:srgbClr val="000000"/>
                </a:solidFill>
                <a:effectLst/>
                <a:latin typeface="Georgia" panose="02040502050405020303" pitchFamily="18" charset="0"/>
              </a:rPr>
              <a:t> контроль і </a:t>
            </a:r>
            <a:r>
              <a:rPr lang="ru-RU" sz="2400" b="0" i="1" dirty="0" err="1">
                <a:solidFill>
                  <a:srgbClr val="000000"/>
                </a:solidFill>
                <a:effectLst/>
                <a:latin typeface="Georgia" panose="02040502050405020303" pitchFamily="18" charset="0"/>
              </a:rPr>
              <a:t>внутрішній</a:t>
            </a:r>
            <a:r>
              <a:rPr lang="ru-RU" sz="2400" b="0" i="1" dirty="0">
                <a:solidFill>
                  <a:srgbClr val="000000"/>
                </a:solidFill>
                <a:effectLst/>
                <a:latin typeface="Georgia" panose="02040502050405020303" pitchFamily="18" charset="0"/>
              </a:rPr>
              <a:t> аудит та </a:t>
            </a:r>
            <a:r>
              <a:rPr lang="ru-RU" sz="2400" b="0" i="1" dirty="0" err="1">
                <a:solidFill>
                  <a:srgbClr val="000000"/>
                </a:solidFill>
                <a:effectLst/>
                <a:latin typeface="Georgia" panose="02040502050405020303" pitchFamily="18" charset="0"/>
              </a:rPr>
              <a:t>забезпечити</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їх</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проведення</a:t>
            </a:r>
            <a:r>
              <a:rPr lang="ru-RU" sz="2400" b="0" i="1" dirty="0">
                <a:solidFill>
                  <a:srgbClr val="000000"/>
                </a:solidFill>
                <a:effectLst/>
                <a:latin typeface="Georgia" panose="02040502050405020303" pitchFamily="18" charset="0"/>
              </a:rPr>
              <a:t> у </a:t>
            </a:r>
            <a:r>
              <a:rPr lang="ru-RU" sz="2400" b="0" i="1" dirty="0" err="1">
                <a:solidFill>
                  <a:srgbClr val="000000"/>
                </a:solidFill>
                <a:effectLst/>
                <a:latin typeface="Georgia" panose="02040502050405020303" pitchFamily="18" charset="0"/>
              </a:rPr>
              <a:t>своїх</a:t>
            </a:r>
            <a:r>
              <a:rPr lang="ru-RU" sz="2400" b="0" i="1" dirty="0">
                <a:solidFill>
                  <a:srgbClr val="000000"/>
                </a:solidFill>
                <a:effectLst/>
                <a:latin typeface="Georgia" panose="02040502050405020303" pitchFamily="18" charset="0"/>
              </a:rPr>
              <a:t> закладах та у </a:t>
            </a:r>
            <a:r>
              <a:rPr lang="ru-RU" sz="2400" b="0" i="1" dirty="0" err="1">
                <a:solidFill>
                  <a:srgbClr val="000000"/>
                </a:solidFill>
                <a:effectLst/>
                <a:latin typeface="Georgia" panose="02040502050405020303" pitchFamily="18" charset="0"/>
              </a:rPr>
              <a:t>підвідомчих</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бюджетних</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установах</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Внутрішнім</a:t>
            </a:r>
            <a:r>
              <a:rPr lang="ru-RU" sz="2400" b="0" i="1" dirty="0">
                <a:solidFill>
                  <a:srgbClr val="000000"/>
                </a:solidFill>
                <a:effectLst/>
                <a:latin typeface="Georgia" panose="02040502050405020303" pitchFamily="18" charset="0"/>
              </a:rPr>
              <a:t> контролем є комплекс </a:t>
            </a:r>
            <a:r>
              <a:rPr lang="ru-RU" sz="2400" b="0" i="1" dirty="0" err="1">
                <a:solidFill>
                  <a:srgbClr val="000000"/>
                </a:solidFill>
                <a:effectLst/>
                <a:latin typeface="Georgia" panose="02040502050405020303" pitchFamily="18" charset="0"/>
              </a:rPr>
              <a:t>заходів</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які</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вживає</a:t>
            </a:r>
            <a:r>
              <a:rPr lang="ru-RU" sz="2400" b="0" i="1" dirty="0">
                <a:solidFill>
                  <a:srgbClr val="000000"/>
                </a:solidFill>
                <a:effectLst/>
                <a:latin typeface="Georgia" panose="02040502050405020303" pitchFamily="18" charset="0"/>
              </a:rPr>
              <a:t> </a:t>
            </a:r>
            <a:r>
              <a:rPr lang="ru-RU" sz="2400" b="0" i="1" dirty="0" err="1">
                <a:solidFill>
                  <a:srgbClr val="000000"/>
                </a:solidFill>
                <a:effectLst/>
                <a:latin typeface="Georgia" panose="02040502050405020303" pitchFamily="18" charset="0"/>
              </a:rPr>
              <a:t>керівник</a:t>
            </a:r>
            <a:r>
              <a:rPr lang="ru-RU" sz="2400" b="0" i="1" dirty="0">
                <a:solidFill>
                  <a:srgbClr val="000000"/>
                </a:solidFill>
                <a:effectLst/>
                <a:latin typeface="Georgia" panose="02040502050405020303" pitchFamily="18" charset="0"/>
              </a:rPr>
              <a:t>, </a:t>
            </a:r>
            <a:r>
              <a:rPr lang="ru-RU" sz="2400" b="1" i="1" dirty="0" err="1">
                <a:solidFill>
                  <a:srgbClr val="000000"/>
                </a:solidFill>
                <a:effectLst/>
                <a:latin typeface="Georgia" panose="02040502050405020303" pitchFamily="18" charset="0"/>
              </a:rPr>
              <a:t>аби</a:t>
            </a:r>
            <a:r>
              <a:rPr lang="ru-RU" sz="2400" b="1" i="1" dirty="0">
                <a:solidFill>
                  <a:srgbClr val="000000"/>
                </a:solidFill>
                <a:effectLst/>
                <a:latin typeface="Georgia" panose="02040502050405020303" pitchFamily="18" charset="0"/>
              </a:rPr>
              <a:t> </a:t>
            </a:r>
            <a:r>
              <a:rPr lang="ru-RU" sz="2400" b="1" i="1" dirty="0" err="1">
                <a:solidFill>
                  <a:srgbClr val="000000"/>
                </a:solidFill>
                <a:effectLst/>
                <a:latin typeface="Georgia" panose="02040502050405020303" pitchFamily="18" charset="0"/>
              </a:rPr>
              <a:t>забезпечити</a:t>
            </a:r>
            <a:r>
              <a:rPr lang="ru-RU" sz="2400" b="1" i="1" dirty="0">
                <a:solidFill>
                  <a:srgbClr val="000000"/>
                </a:solidFill>
                <a:effectLst/>
                <a:latin typeface="Georgia" panose="02040502050405020303" pitchFamily="18" charset="0"/>
              </a:rPr>
              <a:t> </a:t>
            </a:r>
            <a:r>
              <a:rPr lang="ru-RU" sz="2400" b="1" i="1" dirty="0" err="1">
                <a:solidFill>
                  <a:srgbClr val="000000"/>
                </a:solidFill>
                <a:effectLst/>
                <a:latin typeface="Georgia" panose="02040502050405020303" pitchFamily="18" charset="0"/>
              </a:rPr>
              <a:t>законність</a:t>
            </a:r>
            <a:r>
              <a:rPr lang="ru-RU" sz="2400" b="1" i="1" dirty="0">
                <a:solidFill>
                  <a:srgbClr val="000000"/>
                </a:solidFill>
                <a:effectLst/>
                <a:latin typeface="Georgia" panose="02040502050405020303" pitchFamily="18" charset="0"/>
              </a:rPr>
              <a:t> та </a:t>
            </a:r>
            <a:r>
              <a:rPr lang="ru-RU" sz="2400" b="1" i="1" dirty="0" err="1">
                <a:solidFill>
                  <a:srgbClr val="000000"/>
                </a:solidFill>
                <a:effectLst/>
                <a:latin typeface="Georgia" panose="02040502050405020303" pitchFamily="18" charset="0"/>
              </a:rPr>
              <a:t>ефективність</a:t>
            </a:r>
            <a:r>
              <a:rPr lang="ru-RU" sz="2400" b="1" i="1" dirty="0">
                <a:solidFill>
                  <a:srgbClr val="000000"/>
                </a:solidFill>
                <a:effectLst/>
                <a:latin typeface="Georgia" panose="02040502050405020303" pitchFamily="18" charset="0"/>
              </a:rPr>
              <a:t> </a:t>
            </a:r>
            <a:r>
              <a:rPr lang="ru-RU" sz="2400" b="1" i="1" dirty="0" err="1">
                <a:solidFill>
                  <a:srgbClr val="000000"/>
                </a:solidFill>
                <a:effectLst/>
                <a:latin typeface="Georgia" panose="02040502050405020303" pitchFamily="18" charset="0"/>
              </a:rPr>
              <a:t>використання</a:t>
            </a:r>
            <a:r>
              <a:rPr lang="ru-RU" sz="2400" b="1" i="1" dirty="0">
                <a:solidFill>
                  <a:srgbClr val="000000"/>
                </a:solidFill>
                <a:effectLst/>
                <a:latin typeface="Georgia" panose="02040502050405020303" pitchFamily="18" charset="0"/>
              </a:rPr>
              <a:t> </a:t>
            </a:r>
            <a:r>
              <a:rPr lang="ru-RU" sz="2400" b="1" i="1" dirty="0" err="1">
                <a:solidFill>
                  <a:srgbClr val="000000"/>
                </a:solidFill>
                <a:effectLst/>
                <a:latin typeface="Georgia" panose="02040502050405020303" pitchFamily="18" charset="0"/>
              </a:rPr>
              <a:t>бюджетних</a:t>
            </a:r>
            <a:r>
              <a:rPr lang="ru-RU" sz="2400" b="1" i="1" dirty="0">
                <a:solidFill>
                  <a:srgbClr val="000000"/>
                </a:solidFill>
                <a:effectLst/>
                <a:latin typeface="Georgia" panose="02040502050405020303" pitchFamily="18" charset="0"/>
              </a:rPr>
              <a:t> </a:t>
            </a:r>
            <a:r>
              <a:rPr lang="ru-RU" sz="2400" b="1" i="1" dirty="0" err="1">
                <a:solidFill>
                  <a:srgbClr val="000000"/>
                </a:solidFill>
                <a:effectLst/>
                <a:latin typeface="Georgia" panose="02040502050405020303" pitchFamily="18" charset="0"/>
              </a:rPr>
              <a:t>коштів</a:t>
            </a:r>
            <a:r>
              <a:rPr lang="ru-RU" sz="2400" b="0" i="1" dirty="0">
                <a:solidFill>
                  <a:srgbClr val="000000"/>
                </a:solidFill>
                <a:effectLst/>
                <a:latin typeface="Georgia" panose="02040502050405020303" pitchFamily="18" charset="0"/>
              </a:rPr>
              <a:t>» (ч. 3 ст. 26 БК).</a:t>
            </a:r>
            <a:endParaRPr lang="ru-RU" sz="2400" i="1" dirty="0">
              <a:solidFill>
                <a:srgbClr val="000000"/>
              </a:solidFill>
              <a:latin typeface="Georgia" panose="02040502050405020303" pitchFamily="18" charset="0"/>
            </a:endParaRPr>
          </a:p>
          <a:p>
            <a:pPr algn="l"/>
            <a:endParaRPr lang="ru-RU" sz="2400" b="0" i="0" dirty="0">
              <a:solidFill>
                <a:srgbClr val="000000"/>
              </a:solidFill>
              <a:effectLst/>
              <a:latin typeface="Georgia" panose="02040502050405020303" pitchFamily="18" charset="0"/>
            </a:endParaRPr>
          </a:p>
          <a:p>
            <a:pPr algn="l"/>
            <a:r>
              <a:rPr lang="ru-RU" sz="2400" b="0" i="0" dirty="0" err="1">
                <a:solidFill>
                  <a:srgbClr val="000000"/>
                </a:solidFill>
                <a:effectLst/>
                <a:latin typeface="PT Serif" panose="020A0603040505020204" pitchFamily="18" charset="-52"/>
              </a:rPr>
              <a:t>Тобто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якщо</a:t>
            </a:r>
            <a:r>
              <a:rPr lang="ru-RU" sz="2400" b="0" i="0" dirty="0">
                <a:solidFill>
                  <a:srgbClr val="000000"/>
                </a:solidFill>
                <a:effectLst/>
                <a:latin typeface="PT Serif" panose="020A0603040505020204" pitchFamily="18" charset="-52"/>
              </a:rPr>
              <a:t> бухгалтер </a:t>
            </a:r>
            <a:r>
              <a:rPr lang="ru-RU" sz="2400" b="1" i="0" dirty="0">
                <a:solidFill>
                  <a:srgbClr val="000000"/>
                </a:solidFill>
                <a:effectLst/>
                <a:latin typeface="PT Serif" panose="020A0603040505020204" pitchFamily="18" charset="-52"/>
              </a:rPr>
              <a:t>незаконно </a:t>
            </a:r>
            <a:r>
              <a:rPr lang="ru-RU" sz="2400" b="1" i="0" dirty="0" err="1">
                <a:solidFill>
                  <a:srgbClr val="000000"/>
                </a:solidFill>
                <a:effectLst/>
                <a:latin typeface="PT Serif" panose="020A0603040505020204" pitchFamily="18" charset="-52"/>
              </a:rPr>
              <a:t>нарахував</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виплати</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чи</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провів</a:t>
            </a:r>
            <a:r>
              <a:rPr lang="ru-RU" sz="2400" b="0" i="0" dirty="0">
                <a:solidFill>
                  <a:srgbClr val="000000"/>
                </a:solidFill>
                <a:effectLst/>
                <a:latin typeface="PT Serif" panose="020A0603040505020204" pitchFamily="18" charset="-52"/>
              </a:rPr>
              <a:t> з </a:t>
            </a:r>
            <a:r>
              <a:rPr lang="ru-RU" sz="2400" b="0" i="0" dirty="0" err="1">
                <a:solidFill>
                  <a:srgbClr val="000000"/>
                </a:solidFill>
                <a:effectLst/>
                <a:latin typeface="PT Serif" panose="020A0603040505020204" pitchFamily="18" charset="-52"/>
              </a:rPr>
              <a:t>порушенням</a:t>
            </a:r>
            <a:r>
              <a:rPr lang="ru-RU" sz="2400" b="0" i="0" dirty="0">
                <a:solidFill>
                  <a:srgbClr val="000000"/>
                </a:solidFill>
                <a:effectLst/>
                <a:latin typeface="PT Serif" panose="020A0603040505020204" pitchFamily="18" charset="-52"/>
              </a:rPr>
              <a:t> норм </a:t>
            </a:r>
            <a:r>
              <a:rPr lang="ru-RU" sz="2400" b="0" i="0" dirty="0" err="1">
                <a:solidFill>
                  <a:srgbClr val="000000"/>
                </a:solidFill>
                <a:effectLst/>
                <a:latin typeface="PT Serif" panose="020A0603040505020204" pitchFamily="18" charset="-52"/>
              </a:rPr>
              <a:t>законодавства</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господарську</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операцію</a:t>
            </a:r>
            <a:r>
              <a:rPr lang="ru-RU" sz="2400" b="0" i="0" dirty="0">
                <a:solidFill>
                  <a:srgbClr val="000000"/>
                </a:solidFill>
                <a:effectLst/>
                <a:latin typeface="PT Serif" panose="020A0603040505020204" pitchFamily="18" charset="-52"/>
              </a:rPr>
              <a:t> — </a:t>
            </a:r>
            <a:r>
              <a:rPr lang="ru-RU" sz="2400" b="0" i="0" dirty="0" err="1">
                <a:solidFill>
                  <a:srgbClr val="000000"/>
                </a:solidFill>
                <a:effectLst/>
                <a:latin typeface="PT Serif" panose="020A0603040505020204" pitchFamily="18" charset="-52"/>
              </a:rPr>
              <a:t>відповідатиме</a:t>
            </a:r>
            <a:r>
              <a:rPr lang="ru-RU" sz="2400" b="0" i="0" dirty="0">
                <a:solidFill>
                  <a:srgbClr val="000000"/>
                </a:solidFill>
                <a:effectLst/>
                <a:latin typeface="PT Serif" panose="020A0603040505020204" pitchFamily="18" charset="-52"/>
              </a:rPr>
              <a:t> не </a:t>
            </a:r>
            <a:r>
              <a:rPr lang="ru-RU" sz="2400" b="0" i="0" dirty="0" err="1">
                <a:solidFill>
                  <a:srgbClr val="000000"/>
                </a:solidFill>
                <a:effectLst/>
                <a:latin typeface="PT Serif" panose="020A0603040505020204" pitchFamily="18" charset="-52"/>
              </a:rPr>
              <a:t>тільки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він</a:t>
            </a:r>
            <a:r>
              <a:rPr lang="ru-RU" sz="2400" b="0" i="0" dirty="0">
                <a:solidFill>
                  <a:srgbClr val="000000"/>
                </a:solidFill>
                <a:effectLst/>
                <a:latin typeface="PT Serif" panose="020A0603040505020204" pitchFamily="18" charset="-52"/>
              </a:rPr>
              <a:t>, а й </a:t>
            </a:r>
            <a:r>
              <a:rPr lang="ru-RU" sz="2400" b="0" i="0" dirty="0" err="1">
                <a:solidFill>
                  <a:srgbClr val="000000"/>
                </a:solidFill>
                <a:effectLst/>
                <a:latin typeface="PT Serif" panose="020A0603040505020204" pitchFamily="18" charset="-52"/>
              </a:rPr>
              <a:t>керівник</a:t>
            </a:r>
            <a:r>
              <a:rPr lang="ru-RU" sz="2400" b="0" i="0" dirty="0">
                <a:solidFill>
                  <a:srgbClr val="000000"/>
                </a:solidFill>
                <a:effectLst/>
                <a:latin typeface="PT Serif" panose="020A0603040505020204" pitchFamily="18" charset="-52"/>
              </a:rPr>
              <a:t> установи.</a:t>
            </a:r>
          </a:p>
          <a:p>
            <a:pPr algn="l"/>
            <a:endParaRPr lang="ru-RU" sz="2400" dirty="0">
              <a:solidFill>
                <a:srgbClr val="000000"/>
              </a:solidFill>
              <a:latin typeface="PT Serif" panose="020A0603040505020204" pitchFamily="18" charset="-52"/>
            </a:endParaRPr>
          </a:p>
          <a:p>
            <a:pPr algn="l"/>
            <a:r>
              <a:rPr lang="ru-RU" sz="2400" b="1" dirty="0"/>
              <a:t>«</a:t>
            </a:r>
            <a:r>
              <a:rPr lang="ru-RU" sz="2400" b="1" dirty="0" err="1"/>
              <a:t>Що</a:t>
            </a:r>
            <a:r>
              <a:rPr lang="ru-RU" sz="2400" b="1" dirty="0"/>
              <a:t> </a:t>
            </a:r>
            <a:r>
              <a:rPr lang="ru-RU" sz="2400" b="1" dirty="0" err="1"/>
              <a:t>сказати</a:t>
            </a:r>
            <a:r>
              <a:rPr lang="ru-RU" sz="2400" b="1" dirty="0"/>
              <a:t> </a:t>
            </a:r>
            <a:r>
              <a:rPr lang="ru-RU" sz="2400" b="1" dirty="0" err="1"/>
              <a:t>керівнику</a:t>
            </a:r>
            <a:r>
              <a:rPr lang="ru-RU" sz="2400" b="1" dirty="0"/>
              <a:t>, </a:t>
            </a:r>
            <a:r>
              <a:rPr lang="ru-RU" sz="2400" b="1" dirty="0" err="1"/>
              <a:t>який</a:t>
            </a:r>
            <a:r>
              <a:rPr lang="ru-RU" sz="2400" b="1" dirty="0"/>
              <a:t> </a:t>
            </a:r>
            <a:r>
              <a:rPr lang="ru-RU" sz="2400" b="1" dirty="0" err="1"/>
              <a:t>відмовляється</a:t>
            </a:r>
            <a:r>
              <a:rPr lang="ru-RU" sz="2400" b="1" dirty="0"/>
              <a:t> </a:t>
            </a:r>
            <a:r>
              <a:rPr lang="ru-RU" sz="2400" b="1" dirty="0" err="1"/>
              <a:t>передплатити</a:t>
            </a:r>
            <a:r>
              <a:rPr lang="ru-RU" sz="2400" b="1" dirty="0"/>
              <a:t> журнал «</a:t>
            </a:r>
            <a:r>
              <a:rPr lang="ru-RU" sz="2400" b="1" dirty="0" err="1"/>
              <a:t>Головбух</a:t>
            </a:r>
            <a:r>
              <a:rPr lang="ru-RU" sz="2400" b="1" dirty="0"/>
              <a:t>: Бюджет» № 5/2022 </a:t>
            </a:r>
          </a:p>
          <a:p>
            <a:pPr algn="l"/>
            <a:r>
              <a:rPr lang="ru-RU" sz="2400" b="1" dirty="0"/>
              <a:t>«</a:t>
            </a:r>
            <a:r>
              <a:rPr lang="ru-RU" sz="2400" b="1" dirty="0" err="1"/>
              <a:t>Незаконне</a:t>
            </a:r>
            <a:r>
              <a:rPr lang="ru-RU" sz="2400" b="1" dirty="0"/>
              <a:t> </a:t>
            </a:r>
            <a:r>
              <a:rPr lang="ru-RU" sz="2400" b="1" dirty="0" err="1"/>
              <a:t>звільнення</a:t>
            </a:r>
            <a:r>
              <a:rPr lang="ru-RU" sz="2400" b="1" dirty="0"/>
              <a:t>: </a:t>
            </a:r>
            <a:r>
              <a:rPr lang="ru-RU" sz="2400" b="1" dirty="0" err="1"/>
              <a:t>чиїм</a:t>
            </a:r>
            <a:r>
              <a:rPr lang="ru-RU" sz="2400" b="1" dirty="0"/>
              <a:t> коштом </a:t>
            </a:r>
            <a:r>
              <a:rPr lang="ru-RU" sz="2400" b="1" dirty="0" err="1"/>
              <a:t>відгукнеться</a:t>
            </a:r>
            <a:r>
              <a:rPr lang="ru-RU" sz="2400" b="1" dirty="0"/>
              <a:t>» «</a:t>
            </a:r>
            <a:r>
              <a:rPr lang="ru-RU" sz="2400" b="1" dirty="0" err="1"/>
              <a:t>Головбух</a:t>
            </a:r>
            <a:r>
              <a:rPr lang="ru-RU" sz="2400" b="1" dirty="0"/>
              <a:t>: Бюджет» № 19/2022 </a:t>
            </a:r>
            <a:endParaRPr lang="ru-RU" sz="2400" b="1" i="0" dirty="0">
              <a:solidFill>
                <a:srgbClr val="000000"/>
              </a:solidFill>
              <a:effectLst/>
              <a:latin typeface="PT Serif" panose="020A0603040505020204" pitchFamily="18" charset="-52"/>
            </a:endParaRPr>
          </a:p>
          <a:p>
            <a:pPr indent="450215" algn="just">
              <a:lnSpc>
                <a:spcPct val="115000"/>
              </a:lnSpc>
              <a:spcAft>
                <a:spcPts val="0"/>
              </a:spcAft>
            </a:pPr>
            <a:endParaRPr lang="uk-UA" sz="3200" dirty="0">
              <a:solidFill>
                <a:schemeClr val="tx1"/>
              </a:solidFill>
              <a:ea typeface="SimSun"/>
              <a:cs typeface="Times New Roman"/>
            </a:endParaRPr>
          </a:p>
        </p:txBody>
      </p:sp>
    </p:spTree>
    <p:extLst>
      <p:ext uri="{BB962C8B-B14F-4D97-AF65-F5344CB8AC3E}">
        <p14:creationId xmlns:p14="http://schemas.microsoft.com/office/powerpoint/2010/main" val="3924851405"/>
      </p:ext>
    </p:extLst>
  </p:cSld>
  <p:clrMapOvr>
    <a:masterClrMapping/>
  </p:clrMapOvr>
  <p:transition spd="slow">
    <p:push/>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7476342"/>
          </a:xfrm>
          <a:prstGeom prst="rect">
            <a:avLst/>
          </a:prstGeom>
        </p:spPr>
        <p:txBody>
          <a:bodyPr wrap="square">
            <a:spAutoFit/>
          </a:bodyPr>
          <a:lstStyle/>
          <a:p>
            <a:pPr>
              <a:lnSpc>
                <a:spcPct val="107000"/>
              </a:lnSpc>
              <a:spcAft>
                <a:spcPts val="800"/>
              </a:spcAft>
            </a:pP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Як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окреслити</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межі</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відповідальності</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бухгалтера</a:t>
            </a:r>
            <a:endParaRPr lang="ru-UA" sz="3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l"/>
            <a:endParaRPr lang="ru-RU" sz="3200" b="1" i="0" dirty="0">
              <a:solidFill>
                <a:srgbClr val="000000"/>
              </a:solidFill>
              <a:effectLst/>
              <a:latin typeface="PT Sans" panose="020B0503020203020204" pitchFamily="34" charset="-52"/>
            </a:endParaRPr>
          </a:p>
          <a:p>
            <a:pPr algn="just"/>
            <a:r>
              <a:rPr lang="ru-RU" sz="2800" b="0" i="0" dirty="0" err="1">
                <a:solidFill>
                  <a:srgbClr val="000000"/>
                </a:solidFill>
                <a:effectLst/>
                <a:latin typeface="PT Serif" panose="020A0603040505020204" pitchFamily="18" charset="-52"/>
              </a:rPr>
              <a:t>Головними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дійовими</a:t>
            </a:r>
            <a:r>
              <a:rPr lang="ru-RU" sz="2800" b="0" i="0" dirty="0">
                <a:solidFill>
                  <a:srgbClr val="000000"/>
                </a:solidFill>
                <a:effectLst/>
                <a:latin typeface="PT Serif" panose="020A0603040505020204" pitchFamily="18" charset="-52"/>
              </a:rPr>
              <a:t> особами в </a:t>
            </a:r>
            <a:r>
              <a:rPr lang="ru-RU" sz="2800" b="0" i="0" dirty="0" err="1">
                <a:solidFill>
                  <a:srgbClr val="000000"/>
                </a:solidFill>
                <a:effectLst/>
                <a:latin typeface="PT Serif" panose="020A0603040505020204" pitchFamily="18" charset="-52"/>
              </a:rPr>
              <a:t>установі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зазвичай</a:t>
            </a:r>
            <a:r>
              <a:rPr lang="ru-RU" sz="2800" b="0" i="0" dirty="0">
                <a:solidFill>
                  <a:srgbClr val="000000"/>
                </a:solidFill>
                <a:effectLst/>
                <a:latin typeface="PT Serif" panose="020A0603040505020204" pitchFamily="18" charset="-52"/>
              </a:rPr>
              <a:t> є </a:t>
            </a:r>
            <a:r>
              <a:rPr lang="ru-RU" sz="2800" b="0" i="0" dirty="0" err="1">
                <a:solidFill>
                  <a:srgbClr val="000000"/>
                </a:solidFill>
                <a:effectLst/>
                <a:latin typeface="PT Serif" panose="020A0603040505020204" pitchFamily="18" charset="-52"/>
              </a:rPr>
              <a:t>керівник</a:t>
            </a:r>
            <a:r>
              <a:rPr lang="ru-RU" sz="2800" b="0" i="0" dirty="0">
                <a:solidFill>
                  <a:srgbClr val="000000"/>
                </a:solidFill>
                <a:effectLst/>
                <a:latin typeface="PT Serif" panose="020A0603040505020204" pitchFamily="18" charset="-52"/>
              </a:rPr>
              <a:t> та </a:t>
            </a:r>
            <a:r>
              <a:rPr lang="ru-RU" sz="2800" b="0" i="0" dirty="0" err="1">
                <a:solidFill>
                  <a:srgbClr val="000000"/>
                </a:solidFill>
                <a:effectLst/>
                <a:latin typeface="PT Serif" panose="020A0603040505020204" pitchFamily="18" charset="-52"/>
              </a:rPr>
              <a:t>головний</a:t>
            </a:r>
            <a:r>
              <a:rPr lang="ru-RU" sz="2800" b="0" i="0" dirty="0">
                <a:solidFill>
                  <a:srgbClr val="000000"/>
                </a:solidFill>
                <a:effectLst/>
                <a:latin typeface="PT Serif" panose="020A0603040505020204" pitchFamily="18" charset="-52"/>
              </a:rPr>
              <a:t> бухгалтер. І </a:t>
            </a:r>
            <a:r>
              <a:rPr lang="ru-RU" sz="2800" b="0" i="0" dirty="0" err="1">
                <a:solidFill>
                  <a:srgbClr val="000000"/>
                </a:solidFill>
                <a:effectLst/>
                <a:latin typeface="PT Serif" panose="020A0603040505020204" pitchFamily="18" charset="-52"/>
              </a:rPr>
              <a:t>саме</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їх</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визнають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винними</a:t>
            </a:r>
            <a:r>
              <a:rPr lang="ru-RU" sz="2800" b="0" i="0" dirty="0">
                <a:solidFill>
                  <a:srgbClr val="000000"/>
                </a:solidFill>
                <a:effectLst/>
                <a:latin typeface="PT Serif" panose="020A0603040505020204" pitchFamily="18" charset="-52"/>
              </a:rPr>
              <a:t> в </a:t>
            </a:r>
            <a:r>
              <a:rPr lang="ru-RU" sz="2800" b="0" i="0" dirty="0" err="1">
                <a:solidFill>
                  <a:srgbClr val="000000"/>
                </a:solidFill>
                <a:effectLst/>
                <a:latin typeface="PT Serif" panose="020A0603040505020204" pitchFamily="18" charset="-52"/>
              </a:rPr>
              <a:t>більшості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випадків</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якщо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ревізори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виявляють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порушення</a:t>
            </a:r>
            <a:r>
              <a:rPr lang="ru-RU" sz="2800" b="0" i="0" dirty="0">
                <a:solidFill>
                  <a:srgbClr val="000000"/>
                </a:solidFill>
                <a:effectLst/>
                <a:latin typeface="PT Serif" panose="020A0603040505020204" pitchFamily="18" charset="-52"/>
              </a:rPr>
              <a:t>. Причина — </a:t>
            </a:r>
            <a:r>
              <a:rPr lang="ru-RU" sz="2800" b="0" i="0" dirty="0" err="1">
                <a:solidFill>
                  <a:srgbClr val="000000"/>
                </a:solidFill>
                <a:effectLst/>
                <a:latin typeface="PT Serif" panose="020A0603040505020204" pitchFamily="18" charset="-52"/>
              </a:rPr>
              <a:t>нерідко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інші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служби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бюджетної</a:t>
            </a:r>
            <a:r>
              <a:rPr lang="ru-RU" sz="2800" b="0" i="0" dirty="0">
                <a:solidFill>
                  <a:srgbClr val="000000"/>
                </a:solidFill>
                <a:effectLst/>
                <a:latin typeface="PT Serif" panose="020A0603040505020204" pitchFamily="18" charset="-52"/>
              </a:rPr>
              <a:t> установи </a:t>
            </a:r>
            <a:r>
              <a:rPr lang="ru-RU" sz="2800" b="0" i="0" dirty="0" err="1">
                <a:solidFill>
                  <a:srgbClr val="000000"/>
                </a:solidFill>
                <a:effectLst/>
                <a:latin typeface="PT Serif" panose="020A0603040505020204" pitchFamily="18" charset="-52"/>
              </a:rPr>
              <a:t>перекладають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свої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обов’язки</a:t>
            </a:r>
            <a:r>
              <a:rPr lang="ru-RU" sz="2800" b="0" i="0" dirty="0">
                <a:solidFill>
                  <a:srgbClr val="000000"/>
                </a:solidFill>
                <a:effectLst/>
                <a:latin typeface="PT Serif" panose="020A0603040505020204" pitchFamily="18" charset="-52"/>
              </a:rPr>
              <a:t> і </a:t>
            </a:r>
            <a:r>
              <a:rPr lang="ru-RU" sz="2800" b="0" i="0" dirty="0" err="1">
                <a:solidFill>
                  <a:srgbClr val="000000"/>
                </a:solidFill>
                <a:effectLst/>
                <a:latin typeface="PT Serif" panose="020A0603040505020204" pitchFamily="18" charset="-52"/>
              </a:rPr>
              <a:t>відповідальність</a:t>
            </a:r>
            <a:r>
              <a:rPr lang="ru-RU" sz="2800" b="0" i="0" dirty="0">
                <a:solidFill>
                  <a:srgbClr val="000000"/>
                </a:solidFill>
                <a:effectLst/>
                <a:latin typeface="PT Serif" panose="020A0603040505020204" pitchFamily="18" charset="-52"/>
              </a:rPr>
              <a:t> на </a:t>
            </a:r>
            <a:r>
              <a:rPr lang="ru-RU" sz="2800" b="0" i="0" dirty="0" err="1">
                <a:solidFill>
                  <a:srgbClr val="000000"/>
                </a:solidFill>
                <a:effectLst/>
                <a:latin typeface="PT Serif" panose="020A0603040505020204" pitchFamily="18" charset="-52"/>
              </a:rPr>
              <a:t>відділ</a:t>
            </a:r>
            <a:r>
              <a:rPr lang="ru-RU" sz="2800" b="0" i="0" dirty="0">
                <a:solidFill>
                  <a:srgbClr val="000000"/>
                </a:solidFill>
                <a:effectLst/>
                <a:latin typeface="PT Serif" panose="020A0603040505020204" pitchFamily="18" charset="-52"/>
              </a:rPr>
              <a:t> бухгалтерского </a:t>
            </a:r>
            <a:r>
              <a:rPr lang="ru-RU" sz="2800" b="0" i="0" dirty="0" err="1">
                <a:solidFill>
                  <a:srgbClr val="000000"/>
                </a:solidFill>
                <a:effectLst/>
                <a:latin typeface="PT Serif" panose="020A0603040505020204" pitchFamily="18" charset="-52"/>
              </a:rPr>
              <a:t>обліку</a:t>
            </a:r>
            <a:r>
              <a:rPr lang="ru-RU" sz="2800" b="0" i="0" dirty="0">
                <a:solidFill>
                  <a:srgbClr val="000000"/>
                </a:solidFill>
                <a:effectLst/>
                <a:latin typeface="PT Serif" panose="020A0603040505020204" pitchFamily="18" charset="-52"/>
              </a:rPr>
              <a:t>. То </a:t>
            </a:r>
            <a:r>
              <a:rPr lang="ru-RU" sz="2800" b="0" i="0" dirty="0" err="1">
                <a:solidFill>
                  <a:srgbClr val="000000"/>
                </a:solidFill>
                <a:effectLst/>
                <a:latin typeface="PT Serif" panose="020A0603040505020204" pitchFamily="18" charset="-52"/>
              </a:rPr>
              <a:t>хто</a:t>
            </a:r>
            <a:r>
              <a:rPr lang="ru-RU" sz="2800" b="0" i="0" dirty="0">
                <a:solidFill>
                  <a:srgbClr val="000000"/>
                </a:solidFill>
                <a:effectLst/>
                <a:latin typeface="PT Serif" panose="020A0603040505020204" pitchFamily="18" charset="-52"/>
              </a:rPr>
              <a:t> ж і за </a:t>
            </a:r>
            <a:r>
              <a:rPr lang="ru-RU" sz="2800" b="0" i="0" dirty="0" err="1">
                <a:solidFill>
                  <a:srgbClr val="000000"/>
                </a:solidFill>
                <a:effectLst/>
                <a:latin typeface="PT Serif" panose="020A0603040505020204" pitchFamily="18" charset="-52"/>
              </a:rPr>
              <a:t>що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має</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відповідати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Якщо</a:t>
            </a:r>
            <a:r>
              <a:rPr lang="ru-RU" sz="2800" b="0" i="0" dirty="0">
                <a:solidFill>
                  <a:srgbClr val="000000"/>
                </a:solidFill>
                <a:effectLst/>
                <a:latin typeface="PT Serif" panose="020A0603040505020204" pitchFamily="18" charset="-52"/>
              </a:rPr>
              <a:t> в </a:t>
            </a:r>
            <a:r>
              <a:rPr lang="ru-RU" sz="2800" b="0" i="0" dirty="0" err="1">
                <a:solidFill>
                  <a:srgbClr val="000000"/>
                </a:solidFill>
                <a:effectLst/>
                <a:latin typeface="PT Serif" panose="020A0603040505020204" pitchFamily="18" charset="-52"/>
              </a:rPr>
              <a:t>акті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ревізії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ревізори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зафіксували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порушення</a:t>
            </a:r>
            <a:r>
              <a:rPr lang="ru-RU" sz="2800" b="0" i="0" dirty="0">
                <a:solidFill>
                  <a:srgbClr val="000000"/>
                </a:solidFill>
                <a:effectLst/>
                <a:latin typeface="PT Serif" panose="020A0603040505020204" pitchFamily="18" charset="-52"/>
              </a:rPr>
              <a:t>, вони </a:t>
            </a:r>
            <a:r>
              <a:rPr lang="ru-RU" sz="2800" b="0" i="0" dirty="0" err="1">
                <a:solidFill>
                  <a:srgbClr val="000000"/>
                </a:solidFill>
                <a:effectLst/>
                <a:latin typeface="PT Serif" panose="020A0603040505020204" pitchFamily="18" charset="-52"/>
              </a:rPr>
              <a:t>обов’язково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зазначають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винних</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осіб</a:t>
            </a:r>
            <a:r>
              <a:rPr lang="ru-RU" sz="2800" b="0" i="0" dirty="0">
                <a:solidFill>
                  <a:srgbClr val="000000"/>
                </a:solidFill>
                <a:effectLst/>
                <a:latin typeface="PT Serif" panose="020A0603040505020204" pitchFamily="18" charset="-52"/>
              </a:rPr>
              <a:t>. </a:t>
            </a:r>
            <a:r>
              <a:rPr lang="ru-RU" sz="2800" b="1" i="0" dirty="0">
                <a:solidFill>
                  <a:srgbClr val="000000"/>
                </a:solidFill>
                <a:effectLst/>
                <a:latin typeface="PT Serif" panose="020A0603040505020204" pitchFamily="18" charset="-52"/>
              </a:rPr>
              <a:t> </a:t>
            </a:r>
          </a:p>
          <a:p>
            <a:pPr algn="just"/>
            <a:r>
              <a:rPr lang="ru-RU" sz="2800" b="1" i="0" dirty="0" err="1">
                <a:solidFill>
                  <a:srgbClr val="000000"/>
                </a:solidFill>
                <a:effectLst/>
                <a:latin typeface="PT Serif" panose="020A0603040505020204" pitchFamily="18" charset="-52"/>
              </a:rPr>
              <a:t>Винними</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вважають</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осіб</a:t>
            </a:r>
            <a:r>
              <a:rPr lang="ru-RU" sz="2800" b="1" i="0" dirty="0">
                <a:solidFill>
                  <a:srgbClr val="000000"/>
                </a:solidFill>
                <a:effectLst/>
                <a:latin typeface="PT Serif" panose="020A0603040505020204" pitchFamily="18" charset="-52"/>
              </a:rPr>
              <a:t>:</a:t>
            </a:r>
            <a:endParaRPr lang="ru-RU" sz="2800" b="0" i="0" dirty="0">
              <a:solidFill>
                <a:srgbClr val="000000"/>
              </a:solidFill>
              <a:effectLst/>
              <a:latin typeface="PT Serif" panose="020A0603040505020204" pitchFamily="18" charset="-52"/>
            </a:endParaRPr>
          </a:p>
          <a:p>
            <a:pPr algn="just">
              <a:buFont typeface="Arial" panose="020B0604020202020204" pitchFamily="34" charset="0"/>
              <a:buChar char="•"/>
            </a:pPr>
            <a:r>
              <a:rPr lang="ru-RU" sz="2800" b="0" i="0" dirty="0" err="1">
                <a:solidFill>
                  <a:srgbClr val="000000"/>
                </a:solidFill>
                <a:effectLst/>
                <a:latin typeface="PT Serif" panose="020A0603040505020204" pitchFamily="18" charset="-52"/>
              </a:rPr>
              <a:t>які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згідно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із</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законодавством</a:t>
            </a:r>
            <a:r>
              <a:rPr lang="ru-RU" sz="2800" b="0" i="0" dirty="0">
                <a:solidFill>
                  <a:srgbClr val="000000"/>
                </a:solidFill>
                <a:effectLst/>
                <a:latin typeface="PT Serif" panose="020A0603040505020204" pitchFamily="18" charset="-52"/>
              </a:rPr>
              <a:t> та </a:t>
            </a:r>
            <a:r>
              <a:rPr lang="ru-RU" sz="2800" b="0" i="0" dirty="0" err="1">
                <a:solidFill>
                  <a:srgbClr val="000000"/>
                </a:solidFill>
                <a:effectLst/>
                <a:latin typeface="PT Serif" panose="020A0603040505020204" pitchFamily="18" charset="-52"/>
              </a:rPr>
              <a:t>своїми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посадовими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обов’язками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відповідають</a:t>
            </a:r>
            <a:r>
              <a:rPr lang="ru-RU" sz="2800" b="0" i="0" dirty="0">
                <a:solidFill>
                  <a:srgbClr val="000000"/>
                </a:solidFill>
                <a:effectLst/>
                <a:latin typeface="PT Serif" panose="020A0603040505020204" pitchFamily="18" charset="-52"/>
              </a:rPr>
              <a:t> за </a:t>
            </a:r>
            <a:r>
              <a:rPr lang="ru-RU" sz="2800" b="0" i="0" dirty="0" err="1">
                <a:solidFill>
                  <a:srgbClr val="000000"/>
                </a:solidFill>
                <a:effectLst/>
                <a:latin typeface="PT Serif" panose="020A0603040505020204" pitchFamily="18" charset="-52"/>
              </a:rPr>
              <a:t>фінансово-господарські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операції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які</a:t>
            </a:r>
            <a:r>
              <a:rPr lang="ru-RU" sz="2800" b="0" i="0" dirty="0">
                <a:solidFill>
                  <a:srgbClr val="000000"/>
                </a:solidFill>
                <a:effectLst/>
                <a:latin typeface="PT Serif" panose="020A0603040505020204" pitchFamily="18" charset="-52"/>
              </a:rPr>
              <a:t> вони провели з </a:t>
            </a:r>
            <a:r>
              <a:rPr lang="ru-RU" sz="2800" b="0" i="0" dirty="0" err="1">
                <a:solidFill>
                  <a:srgbClr val="000000"/>
                </a:solidFill>
                <a:effectLst/>
                <a:latin typeface="PT Serif" panose="020A0603040505020204" pitchFamily="18" charset="-52"/>
              </a:rPr>
              <a:t>порушенням</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законодавства</a:t>
            </a:r>
            <a:r>
              <a:rPr lang="ru-RU" sz="2800" b="0" i="0" dirty="0">
                <a:solidFill>
                  <a:srgbClr val="000000"/>
                </a:solidFill>
                <a:effectLst/>
                <a:latin typeface="PT Serif" panose="020A0603040505020204" pitchFamily="18" charset="-52"/>
              </a:rPr>
              <a:t>;</a:t>
            </a:r>
          </a:p>
          <a:p>
            <a:pPr algn="just">
              <a:buFont typeface="Arial" panose="020B0604020202020204" pitchFamily="34" charset="0"/>
              <a:buChar char="•"/>
            </a:pPr>
            <a:r>
              <a:rPr lang="ru-RU" sz="2800" b="0" i="0" dirty="0" err="1">
                <a:solidFill>
                  <a:srgbClr val="000000"/>
                </a:solidFill>
                <a:effectLst/>
                <a:latin typeface="PT Serif" panose="020A0603040505020204" pitchFamily="18" charset="-52"/>
              </a:rPr>
              <a:t>дії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бездіяльність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яких</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призвели</a:t>
            </a:r>
            <a:r>
              <a:rPr lang="ru-RU" sz="2800" b="0" i="0" dirty="0">
                <a:solidFill>
                  <a:srgbClr val="000000"/>
                </a:solidFill>
                <a:effectLst/>
                <a:latin typeface="PT Serif" panose="020A0603040505020204" pitchFamily="18" charset="-52"/>
              </a:rPr>
              <a:t> до такого </a:t>
            </a:r>
            <a:r>
              <a:rPr lang="ru-RU" sz="2800" b="0" i="0" dirty="0" err="1">
                <a:solidFill>
                  <a:srgbClr val="000000"/>
                </a:solidFill>
                <a:effectLst/>
                <a:latin typeface="PT Serif" panose="020A0603040505020204" pitchFamily="18" charset="-52"/>
              </a:rPr>
              <a:t>порушення</a:t>
            </a:r>
            <a:r>
              <a:rPr lang="ru-RU" sz="2800" b="0" i="0" dirty="0">
                <a:solidFill>
                  <a:srgbClr val="000000"/>
                </a:solidFill>
                <a:effectLst/>
                <a:latin typeface="PT Serif" panose="020A0603040505020204" pitchFamily="18" charset="-52"/>
              </a:rPr>
              <a:t>.</a:t>
            </a:r>
          </a:p>
          <a:p>
            <a:pPr algn="l"/>
            <a:endParaRPr lang="ru-RU" sz="3200" b="0" i="0" dirty="0">
              <a:solidFill>
                <a:srgbClr val="000000"/>
              </a:solidFill>
              <a:effectLst/>
              <a:latin typeface="PT Serif" panose="020A0603040505020204" pitchFamily="18" charset="-52"/>
            </a:endParaRPr>
          </a:p>
          <a:p>
            <a:pPr indent="450215" algn="just">
              <a:lnSpc>
                <a:spcPct val="115000"/>
              </a:lnSpc>
              <a:spcAft>
                <a:spcPts val="0"/>
              </a:spcAft>
            </a:pPr>
            <a:endParaRPr lang="uk-UA" sz="3200" dirty="0">
              <a:solidFill>
                <a:schemeClr val="tx1"/>
              </a:solidFill>
              <a:ea typeface="SimSun"/>
              <a:cs typeface="Times New Roman"/>
            </a:endParaRPr>
          </a:p>
        </p:txBody>
      </p:sp>
    </p:spTree>
    <p:extLst>
      <p:ext uri="{BB962C8B-B14F-4D97-AF65-F5344CB8AC3E}">
        <p14:creationId xmlns:p14="http://schemas.microsoft.com/office/powerpoint/2010/main" val="3076675429"/>
      </p:ext>
    </p:extLst>
  </p:cSld>
  <p:clrMapOvr>
    <a:masterClrMapping/>
  </p:clrMapOvr>
  <p:transition spd="slow">
    <p:push/>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4957255"/>
          </a:xfrm>
          <a:prstGeom prst="rect">
            <a:avLst/>
          </a:prstGeom>
        </p:spPr>
        <p:txBody>
          <a:bodyPr wrap="square">
            <a:spAutoFit/>
          </a:bodyPr>
          <a:lstStyle/>
          <a:p>
            <a:pPr>
              <a:lnSpc>
                <a:spcPct val="107000"/>
              </a:lnSpc>
              <a:spcAft>
                <a:spcPts val="800"/>
              </a:spcAft>
            </a:pP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Як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окреслити</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межі</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відповідальності</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бухгалтера</a:t>
            </a:r>
            <a:endParaRPr lang="ru-RU" sz="3200" b="0" i="0" dirty="0">
              <a:solidFill>
                <a:srgbClr val="0070C0"/>
              </a:solidFill>
              <a:effectLst/>
              <a:latin typeface="PT Serif" panose="020A0603040505020204" pitchFamily="18" charset="-52"/>
            </a:endParaRPr>
          </a:p>
          <a:p>
            <a:pPr algn="just"/>
            <a:r>
              <a:rPr lang="ru-RU" sz="2800" b="0" i="0" dirty="0" err="1">
                <a:solidFill>
                  <a:srgbClr val="000000"/>
                </a:solidFill>
                <a:effectLst/>
                <a:latin typeface="PT Serif" panose="020A0603040505020204" pitchFamily="18" charset="-52"/>
              </a:rPr>
              <a:t>Щоб</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встановити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винних</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осіб</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ревізори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під</a:t>
            </a:r>
            <a:r>
              <a:rPr lang="ru-RU" sz="2800" b="0" i="0" dirty="0">
                <a:solidFill>
                  <a:srgbClr val="000000"/>
                </a:solidFill>
                <a:effectLst/>
                <a:latin typeface="PT Serif" panose="020A0603040505020204" pitchFamily="18" charset="-52"/>
              </a:rPr>
              <a:t> час </a:t>
            </a:r>
            <a:r>
              <a:rPr lang="ru-RU" sz="2800" b="0" i="0" dirty="0" err="1">
                <a:solidFill>
                  <a:srgbClr val="000000"/>
                </a:solidFill>
                <a:effectLst/>
                <a:latin typeface="PT Serif" panose="020A0603040505020204" pitchFamily="18" charset="-52"/>
              </a:rPr>
              <a:t>ревізії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всебічно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досліджують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порушення</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виявили</a:t>
            </a:r>
            <a:r>
              <a:rPr lang="ru-RU" sz="2800" b="0"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вивчають</a:t>
            </a:r>
            <a:r>
              <a:rPr lang="ru-RU" sz="2800" b="1" i="0" dirty="0">
                <a:solidFill>
                  <a:srgbClr val="000000"/>
                </a:solidFill>
                <a:effectLst/>
                <a:latin typeface="PT Serif" panose="020A0603040505020204" pitchFamily="18" charset="-52"/>
              </a:rPr>
              <a:t> </a:t>
            </a:r>
            <a:r>
              <a:rPr lang="ru-RU" sz="2800" b="1" i="0" dirty="0" err="1">
                <a:solidFill>
                  <a:srgbClr val="000000"/>
                </a:solidFill>
                <a:effectLst/>
                <a:latin typeface="PT Serif" panose="020A0603040505020204" pitchFamily="18" charset="-52"/>
              </a:rPr>
              <a:t>пояснення</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що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отримали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від</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працівників</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причетних</a:t>
            </a:r>
            <a:r>
              <a:rPr lang="ru-RU" sz="2800" b="0" i="0" dirty="0">
                <a:solidFill>
                  <a:srgbClr val="000000"/>
                </a:solidFill>
                <a:effectLst/>
                <a:latin typeface="PT Serif" panose="020A0603040505020204" pitchFamily="18" charset="-52"/>
              </a:rPr>
              <a:t> до </a:t>
            </a:r>
            <a:r>
              <a:rPr lang="ru-RU" sz="2800" b="0" i="0" dirty="0" err="1">
                <a:solidFill>
                  <a:srgbClr val="000000"/>
                </a:solidFill>
                <a:effectLst/>
                <a:latin typeface="PT Serif" panose="020A0603040505020204" pitchFamily="18" charset="-52"/>
              </a:rPr>
              <a:t>цих</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порушень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посадові</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інструкції</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працівників</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тощо</a:t>
            </a:r>
            <a:r>
              <a:rPr lang="ru-RU" sz="2800" b="0" i="0" dirty="0">
                <a:solidFill>
                  <a:srgbClr val="000000"/>
                </a:solidFill>
                <a:effectLst/>
                <a:latin typeface="PT Serif" panose="020A0603040505020204" pitchFamily="18" charset="-52"/>
              </a:rPr>
              <a:t>.</a:t>
            </a:r>
          </a:p>
          <a:p>
            <a:pPr indent="450215" algn="just">
              <a:lnSpc>
                <a:spcPct val="115000"/>
              </a:lnSpc>
              <a:spcAft>
                <a:spcPts val="0"/>
              </a:spcAft>
            </a:pPr>
            <a:r>
              <a:rPr lang="ru-RU" sz="2800" b="1" i="0" dirty="0">
                <a:solidFill>
                  <a:srgbClr val="000000"/>
                </a:solidFill>
                <a:effectLst/>
                <a:latin typeface="Georgia" panose="02040502050405020303" pitchFamily="18" charset="0"/>
              </a:rPr>
              <a:t>ПОРАДА. </a:t>
            </a:r>
            <a:r>
              <a:rPr lang="ru-RU" sz="2800" b="0" i="0" dirty="0">
                <a:solidFill>
                  <a:srgbClr val="000000"/>
                </a:solidFill>
                <a:effectLst/>
                <a:latin typeface="Georgia" panose="02040502050405020303" pitchFamily="18" charset="0"/>
              </a:rPr>
              <a:t>Коли </a:t>
            </a:r>
            <a:r>
              <a:rPr lang="ru-RU" sz="2800" b="0" i="0" dirty="0" err="1">
                <a:solidFill>
                  <a:srgbClr val="000000"/>
                </a:solidFill>
                <a:effectLst/>
                <a:latin typeface="Georgia" panose="02040502050405020303" pitchFamily="18" charset="0"/>
              </a:rPr>
              <a:t>розробляєте</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посадові</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інструкції</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працівників</a:t>
            </a:r>
            <a:r>
              <a:rPr lang="ru-RU" sz="2800" b="0" i="0" dirty="0">
                <a:solidFill>
                  <a:srgbClr val="000000"/>
                </a:solidFill>
                <a:effectLst/>
                <a:latin typeface="Georgia" panose="02040502050405020303" pitchFamily="18" charset="0"/>
              </a:rPr>
              <a:t> установи, </a:t>
            </a:r>
            <a:r>
              <a:rPr lang="ru-RU" sz="2800" b="0" i="0" dirty="0" err="1">
                <a:solidFill>
                  <a:srgbClr val="000000"/>
                </a:solidFill>
                <a:effectLst/>
                <a:latin typeface="Georgia" panose="02040502050405020303" pitchFamily="18" charset="0"/>
              </a:rPr>
              <a:t>докладно</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прописуйте</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всі</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обов’язки</a:t>
            </a:r>
            <a:r>
              <a:rPr lang="ru-RU" sz="2800" b="0" i="0" dirty="0">
                <a:solidFill>
                  <a:srgbClr val="000000"/>
                </a:solidFill>
                <a:effectLst/>
                <a:latin typeface="Georgia" panose="02040502050405020303" pitchFamily="18" charset="0"/>
              </a:rPr>
              <a:t> та </a:t>
            </a:r>
            <a:r>
              <a:rPr lang="ru-RU" sz="2800" b="0" i="0" dirty="0" err="1">
                <a:solidFill>
                  <a:srgbClr val="000000"/>
                </a:solidFill>
                <a:effectLst/>
                <a:latin typeface="Georgia" panose="02040502050405020303" pitchFamily="18" charset="0"/>
              </a:rPr>
              <a:t>відповідальність</a:t>
            </a:r>
            <a:r>
              <a:rPr lang="ru-RU" sz="2800" b="0" i="0" dirty="0">
                <a:solidFill>
                  <a:srgbClr val="000000"/>
                </a:solidFill>
                <a:effectLst/>
                <a:latin typeface="Georgia" panose="02040502050405020303" pitchFamily="18" charset="0"/>
              </a:rPr>
              <a:t> за </a:t>
            </a:r>
            <a:r>
              <a:rPr lang="ru-RU" sz="2800" b="0" i="0" dirty="0" err="1">
                <a:solidFill>
                  <a:srgbClr val="000000"/>
                </a:solidFill>
                <a:effectLst/>
                <a:latin typeface="Georgia" panose="02040502050405020303" pitchFamily="18" charset="0"/>
              </a:rPr>
              <a:t>допущені</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порушення</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Саме</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перелік</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обов’язків</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які</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зазначили</a:t>
            </a:r>
            <a:r>
              <a:rPr lang="ru-RU" sz="2800" b="0" i="0" dirty="0">
                <a:solidFill>
                  <a:srgbClr val="000000"/>
                </a:solidFill>
                <a:effectLst/>
                <a:latin typeface="Georgia" panose="02040502050405020303" pitchFamily="18" charset="0"/>
              </a:rPr>
              <a:t> у </a:t>
            </a:r>
            <a:r>
              <a:rPr lang="ru-RU" sz="2800" b="0" i="0" dirty="0" err="1">
                <a:solidFill>
                  <a:srgbClr val="000000"/>
                </a:solidFill>
                <a:effectLst/>
                <a:latin typeface="Georgia" panose="02040502050405020303" pitchFamily="18" charset="0"/>
              </a:rPr>
              <a:t>посадовій</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інструкції</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впливає</a:t>
            </a:r>
            <a:r>
              <a:rPr lang="ru-RU" sz="2800" b="0" i="0" dirty="0">
                <a:solidFill>
                  <a:srgbClr val="000000"/>
                </a:solidFill>
                <a:effectLst/>
                <a:latin typeface="Georgia" panose="02040502050405020303" pitchFamily="18" charset="0"/>
              </a:rPr>
              <a:t> на </a:t>
            </a:r>
            <a:r>
              <a:rPr lang="ru-RU" sz="2800" b="0" i="0" dirty="0" err="1">
                <a:solidFill>
                  <a:srgbClr val="000000"/>
                </a:solidFill>
                <a:effectLst/>
                <a:latin typeface="Georgia" panose="02040502050405020303" pitchFamily="18" charset="0"/>
              </a:rPr>
              <a:t>висновок</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ревізорів</a:t>
            </a:r>
            <a:r>
              <a:rPr lang="ru-RU" sz="2800" b="0" i="0" dirty="0">
                <a:solidFill>
                  <a:srgbClr val="000000"/>
                </a:solidFill>
                <a:effectLst/>
                <a:latin typeface="Georgia" panose="02040502050405020303" pitchFamily="18" charset="0"/>
              </a:rPr>
              <a:t>, коли вони </a:t>
            </a:r>
            <a:r>
              <a:rPr lang="ru-RU" sz="2800" b="0" i="0" dirty="0" err="1">
                <a:solidFill>
                  <a:srgbClr val="000000"/>
                </a:solidFill>
                <a:effectLst/>
                <a:latin typeface="Georgia" panose="02040502050405020303" pitchFamily="18" charset="0"/>
              </a:rPr>
              <a:t>встановлюватимуть</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винних</a:t>
            </a:r>
            <a:r>
              <a:rPr lang="ru-RU" sz="2800" b="0" i="0" dirty="0">
                <a:solidFill>
                  <a:srgbClr val="000000"/>
                </a:solidFill>
                <a:effectLst/>
                <a:latin typeface="Georgia" panose="02040502050405020303" pitchFamily="18" charset="0"/>
              </a:rPr>
              <a:t> </a:t>
            </a:r>
            <a:r>
              <a:rPr lang="ru-RU" sz="2800" b="0" i="0" dirty="0" err="1">
                <a:solidFill>
                  <a:srgbClr val="000000"/>
                </a:solidFill>
                <a:effectLst/>
                <a:latin typeface="Georgia" panose="02040502050405020303" pitchFamily="18" charset="0"/>
              </a:rPr>
              <a:t>осіб</a:t>
            </a:r>
            <a:r>
              <a:rPr lang="ru-RU" sz="2800" b="0" i="0" dirty="0">
                <a:solidFill>
                  <a:srgbClr val="000000"/>
                </a:solidFill>
                <a:effectLst/>
                <a:latin typeface="Georgia" panose="02040502050405020303" pitchFamily="18" charset="0"/>
              </a:rPr>
              <a:t>.</a:t>
            </a:r>
            <a:endParaRPr lang="uk-UA" sz="2800" dirty="0">
              <a:solidFill>
                <a:schemeClr val="tx1"/>
              </a:solidFill>
              <a:ea typeface="SimSun"/>
              <a:cs typeface="Times New Roman"/>
            </a:endParaRPr>
          </a:p>
        </p:txBody>
      </p:sp>
    </p:spTree>
    <p:extLst>
      <p:ext uri="{BB962C8B-B14F-4D97-AF65-F5344CB8AC3E}">
        <p14:creationId xmlns:p14="http://schemas.microsoft.com/office/powerpoint/2010/main" val="930781126"/>
      </p:ext>
    </p:extLst>
  </p:cSld>
  <p:clrMapOvr>
    <a:masterClrMapping/>
  </p:clrMapOvr>
  <p:transition spd="slow">
    <p:push/>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4481035"/>
          </a:xfrm>
          <a:prstGeom prst="rect">
            <a:avLst/>
          </a:prstGeom>
        </p:spPr>
        <p:txBody>
          <a:bodyPr wrap="square">
            <a:spAutoFit/>
          </a:bodyPr>
          <a:lstStyle/>
          <a:p>
            <a:pPr>
              <a:lnSpc>
                <a:spcPct val="107000"/>
              </a:lnSpc>
              <a:spcAft>
                <a:spcPts val="800"/>
              </a:spcAft>
            </a:pP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Як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окреслити</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межі</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відповідальності</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бухгалтера</a:t>
            </a:r>
            <a:endParaRPr lang="ru-RU" sz="3200" b="0" i="0" dirty="0">
              <a:solidFill>
                <a:srgbClr val="0070C0"/>
              </a:solidFill>
              <a:effectLst/>
              <a:latin typeface="PT Serif" panose="020A0603040505020204" pitchFamily="18" charset="-52"/>
            </a:endParaRPr>
          </a:p>
          <a:p>
            <a:pPr algn="just"/>
            <a:r>
              <a:rPr lang="ru-RU" sz="2400" b="0" i="0" dirty="0" err="1">
                <a:solidFill>
                  <a:srgbClr val="000000"/>
                </a:solidFill>
                <a:effectLst/>
                <a:latin typeface="PT Serif" panose="020A0603040505020204" pitchFamily="18" charset="-52"/>
              </a:rPr>
              <a:t>Аби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мати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підстави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зазначити</a:t>
            </a:r>
            <a:r>
              <a:rPr lang="ru-RU" sz="2400" b="0" i="0" dirty="0">
                <a:solidFill>
                  <a:srgbClr val="000000"/>
                </a:solidFill>
                <a:effectLst/>
                <a:latin typeface="PT Serif" panose="020A0603040505020204" pitchFamily="18" charset="-52"/>
              </a:rPr>
              <a:t> в </a:t>
            </a:r>
            <a:r>
              <a:rPr lang="ru-RU" sz="2400" b="0" i="0" dirty="0" err="1">
                <a:solidFill>
                  <a:srgbClr val="000000"/>
                </a:solidFill>
                <a:effectLst/>
                <a:latin typeface="PT Serif" panose="020A0603040505020204" pitchFamily="18" charset="-52"/>
              </a:rPr>
              <a:t>акті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ревізії</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винну</a:t>
            </a:r>
            <a:r>
              <a:rPr lang="ru-RU" sz="2400" b="0" i="0" dirty="0">
                <a:solidFill>
                  <a:srgbClr val="000000"/>
                </a:solidFill>
                <a:effectLst/>
                <a:latin typeface="PT Serif" panose="020A0603040505020204" pitchFamily="18" charset="-52"/>
              </a:rPr>
              <a:t> особу, </a:t>
            </a:r>
            <a:r>
              <a:rPr lang="ru-RU" sz="2400" b="0" i="0" dirty="0" err="1">
                <a:solidFill>
                  <a:srgbClr val="000000"/>
                </a:solidFill>
                <a:effectLst/>
                <a:latin typeface="PT Serif" panose="020A0603040505020204" pitchFamily="18" charset="-52"/>
              </a:rPr>
              <a:t>ревізори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зазвичай</a:t>
            </a:r>
            <a:r>
              <a:rPr lang="ru-RU" sz="2400" b="0"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просять</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надати</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завірену</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копію</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посадової</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інструкції</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Якщо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наприклад</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посадова</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інструкція</a:t>
            </a:r>
            <a:r>
              <a:rPr lang="ru-RU" sz="2400" b="0" i="0" dirty="0">
                <a:solidFill>
                  <a:srgbClr val="000000"/>
                </a:solidFill>
                <a:effectLst/>
                <a:latin typeface="PT Serif" panose="020A0603040505020204" pitchFamily="18" charset="-52"/>
              </a:rPr>
              <a:t> головного бухгалтера </a:t>
            </a:r>
            <a:r>
              <a:rPr lang="ru-RU" sz="2400" b="0" i="0" dirty="0" err="1">
                <a:solidFill>
                  <a:srgbClr val="000000"/>
                </a:solidFill>
                <a:effectLst/>
                <a:latin typeface="PT Serif" panose="020A0603040505020204" pitchFamily="18" charset="-52"/>
              </a:rPr>
              <a:t>визначає</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що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нараховувати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заробітну</a:t>
            </a:r>
            <a:r>
              <a:rPr lang="ru-RU" sz="2400" b="0" i="0" dirty="0">
                <a:solidFill>
                  <a:srgbClr val="000000"/>
                </a:solidFill>
                <a:effectLst/>
                <a:latin typeface="PT Serif" panose="020A0603040505020204" pitchFamily="18" charset="-52"/>
              </a:rPr>
              <a:t> плату </a:t>
            </a:r>
            <a:r>
              <a:rPr lang="ru-RU" sz="2400" b="0" i="0" dirty="0" err="1">
                <a:solidFill>
                  <a:srgbClr val="000000"/>
                </a:solidFill>
                <a:effectLst/>
                <a:latin typeface="PT Serif" panose="020A0603040505020204" pitchFamily="18" charset="-52"/>
              </a:rPr>
              <a:t>працівникам</a:t>
            </a:r>
            <a:r>
              <a:rPr lang="ru-RU" sz="2400" b="0" i="0" dirty="0">
                <a:solidFill>
                  <a:srgbClr val="000000"/>
                </a:solidFill>
                <a:effectLst/>
                <a:latin typeface="PT Serif" panose="020A0603040505020204" pitchFamily="18" charset="-52"/>
              </a:rPr>
              <a:t> — </a:t>
            </a:r>
            <a:r>
              <a:rPr lang="ru-RU" sz="2400" b="0" i="0" dirty="0" err="1">
                <a:solidFill>
                  <a:srgbClr val="000000"/>
                </a:solidFill>
                <a:effectLst/>
                <a:latin typeface="PT Serif" panose="020A0603040505020204" pitchFamily="18" charset="-52"/>
              </a:rPr>
              <a:t>саме</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його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обов’язок</a:t>
            </a:r>
            <a:r>
              <a:rPr lang="ru-RU" sz="2400" b="0" i="0" dirty="0">
                <a:solidFill>
                  <a:srgbClr val="000000"/>
                </a:solidFill>
                <a:effectLst/>
                <a:latin typeface="PT Serif" panose="020A0603040505020204" pitchFamily="18" charset="-52"/>
              </a:rPr>
              <a:t>, то </a:t>
            </a:r>
            <a:r>
              <a:rPr lang="ru-RU" sz="2400" b="1" i="0" dirty="0">
                <a:solidFill>
                  <a:srgbClr val="000000"/>
                </a:solidFill>
                <a:effectLst/>
                <a:latin typeface="PT Serif" panose="020A0603040505020204" pitchFamily="18" charset="-52"/>
              </a:rPr>
              <a:t>у </a:t>
            </a:r>
            <a:r>
              <a:rPr lang="ru-RU" sz="2400" b="1" i="0" dirty="0" err="1">
                <a:solidFill>
                  <a:srgbClr val="000000"/>
                </a:solidFill>
                <a:effectLst/>
                <a:latin typeface="PT Serif" panose="020A0603040505020204" pitchFamily="18" charset="-52"/>
              </a:rPr>
              <a:t>ревізорів</a:t>
            </a:r>
            <a:r>
              <a:rPr lang="ru-RU" sz="2400" b="1" i="0" dirty="0">
                <a:solidFill>
                  <a:srgbClr val="000000"/>
                </a:solidFill>
                <a:effectLst/>
                <a:latin typeface="PT Serif" panose="020A0603040505020204" pitchFamily="18" charset="-52"/>
              </a:rPr>
              <a:t> буде </a:t>
            </a:r>
            <a:r>
              <a:rPr lang="ru-RU" sz="2400" b="1" i="0" dirty="0" err="1">
                <a:solidFill>
                  <a:srgbClr val="000000"/>
                </a:solidFill>
                <a:effectLst/>
                <a:latin typeface="PT Serif" panose="020A0603040505020204" pitchFamily="18" charset="-52"/>
              </a:rPr>
              <a:t>підстава</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зазначити</a:t>
            </a:r>
            <a:r>
              <a:rPr lang="ru-RU" sz="2400" b="0" i="0" dirty="0">
                <a:solidFill>
                  <a:srgbClr val="000000"/>
                </a:solidFill>
                <a:effectLst/>
                <a:latin typeface="PT Serif" panose="020A0603040505020204" pitchFamily="18" charset="-52"/>
              </a:rPr>
              <a:t> в </a:t>
            </a:r>
            <a:r>
              <a:rPr lang="ru-RU" sz="2400" b="0" i="0" dirty="0" err="1">
                <a:solidFill>
                  <a:srgbClr val="000000"/>
                </a:solidFill>
                <a:effectLst/>
                <a:latin typeface="PT Serif" panose="020A0603040505020204" pitchFamily="18" charset="-52"/>
              </a:rPr>
              <a:t>акті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ревізії</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що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порушення</a:t>
            </a:r>
            <a:r>
              <a:rPr lang="ru-RU" sz="2400" b="0" i="0" dirty="0">
                <a:solidFill>
                  <a:srgbClr val="000000"/>
                </a:solidFill>
                <a:effectLst/>
                <a:latin typeface="PT Serif" panose="020A0603040505020204" pitchFamily="18" charset="-52"/>
              </a:rPr>
              <a:t> допущено з вини головного бухгалтера. А </a:t>
            </a:r>
            <a:r>
              <a:rPr lang="ru-RU" sz="2400" b="0" i="0" dirty="0" err="1">
                <a:solidFill>
                  <a:srgbClr val="000000"/>
                </a:solidFill>
                <a:effectLst/>
                <a:latin typeface="PT Serif" panose="020A0603040505020204" pitchFamily="18" charset="-52"/>
              </a:rPr>
              <a:t>якщо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такий</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обов’язок</a:t>
            </a:r>
            <a:r>
              <a:rPr lang="ru-RU" sz="2400" b="0" i="0" dirty="0">
                <a:solidFill>
                  <a:srgbClr val="000000"/>
                </a:solidFill>
                <a:effectLst/>
                <a:latin typeface="PT Serif" panose="020A0603040505020204" pitchFamily="18" charset="-52"/>
              </a:rPr>
              <a:t> прописали у </a:t>
            </a:r>
            <a:r>
              <a:rPr lang="ru-RU" sz="2400" b="0" i="0" dirty="0" err="1">
                <a:solidFill>
                  <a:srgbClr val="000000"/>
                </a:solidFill>
                <a:effectLst/>
                <a:latin typeface="PT Serif" panose="020A0603040505020204" pitchFamily="18" charset="-52"/>
              </a:rPr>
              <a:t>посадовій</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інструкції</a:t>
            </a:r>
            <a:r>
              <a:rPr lang="ru-RU" sz="2400" b="0" i="0" dirty="0">
                <a:solidFill>
                  <a:srgbClr val="000000"/>
                </a:solidFill>
                <a:effectLst/>
                <a:latin typeface="PT Serif" panose="020A0603040505020204" pitchFamily="18" charset="-52"/>
              </a:rPr>
              <a:t> бухгалтера </a:t>
            </a:r>
            <a:r>
              <a:rPr lang="ru-RU" sz="2400" b="0" i="0" dirty="0" err="1">
                <a:solidFill>
                  <a:srgbClr val="000000"/>
                </a:solidFill>
                <a:effectLst/>
                <a:latin typeface="PT Serif" panose="020A0603040505020204" pitchFamily="18" charset="-52"/>
              </a:rPr>
              <a:t>із</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зарплати</a:t>
            </a:r>
            <a:r>
              <a:rPr lang="ru-RU" sz="2400" b="0" i="0" dirty="0">
                <a:solidFill>
                  <a:srgbClr val="000000"/>
                </a:solidFill>
                <a:effectLst/>
                <a:latin typeface="PT Serif" panose="020A0603040505020204" pitchFamily="18" charset="-52"/>
              </a:rPr>
              <a:t>, то винною особою </a:t>
            </a:r>
            <a:r>
              <a:rPr lang="ru-RU" sz="2400" b="0" i="0" dirty="0" err="1">
                <a:solidFill>
                  <a:srgbClr val="000000"/>
                </a:solidFill>
                <a:effectLst/>
                <a:latin typeface="PT Serif" panose="020A0603040505020204" pitchFamily="18" charset="-52"/>
              </a:rPr>
              <a:t>ревізори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визнають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саме</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його</a:t>
            </a:r>
            <a:r>
              <a:rPr lang="ru-RU" sz="2400" b="0" i="0" dirty="0">
                <a:solidFill>
                  <a:srgbClr val="000000"/>
                </a:solidFill>
                <a:effectLst/>
                <a:latin typeface="PT Serif" panose="020A0603040505020204" pitchFamily="18" charset="-52"/>
              </a:rPr>
              <a:t> і </a:t>
            </a:r>
            <a:r>
              <a:rPr lang="ru-RU" sz="2400" b="0" i="0" dirty="0" err="1">
                <a:solidFill>
                  <a:srgbClr val="000000"/>
                </a:solidFill>
                <a:effectLst/>
                <a:latin typeface="PT Serif" panose="020A0603040505020204" pitchFamily="18" charset="-52"/>
              </a:rPr>
              <a:t>складуть</a:t>
            </a:r>
            <a:r>
              <a:rPr lang="ru-RU" sz="2400" b="0" i="0" dirty="0">
                <a:solidFill>
                  <a:srgbClr val="000000"/>
                </a:solidFill>
                <a:effectLst/>
                <a:latin typeface="PT Serif" panose="020A0603040505020204" pitchFamily="18" charset="-52"/>
              </a:rPr>
              <a:t> протокол за </a:t>
            </a:r>
            <a:r>
              <a:rPr lang="ru-RU" sz="2400" b="0" i="0" dirty="0" err="1">
                <a:solidFill>
                  <a:srgbClr val="000000"/>
                </a:solidFill>
                <a:effectLst/>
                <a:latin typeface="PT Serif" panose="020A0603040505020204" pitchFamily="18" charset="-52"/>
              </a:rPr>
              <a:t>статтею</a:t>
            </a:r>
            <a:r>
              <a:rPr lang="ru-RU" sz="2400" b="0" i="0" dirty="0">
                <a:solidFill>
                  <a:srgbClr val="000000"/>
                </a:solidFill>
                <a:effectLst/>
                <a:latin typeface="PT Serif" panose="020A0603040505020204" pitchFamily="18" charset="-52"/>
              </a:rPr>
              <a:t> 164-2 </a:t>
            </a:r>
            <a:r>
              <a:rPr lang="ru-RU" sz="2400" b="0" i="0" dirty="0" err="1">
                <a:solidFill>
                  <a:srgbClr val="000000"/>
                </a:solidFill>
                <a:effectLst/>
                <a:latin typeface="PT Serif" panose="020A0603040505020204" pitchFamily="18" charset="-52"/>
              </a:rPr>
              <a:t>КпАП</a:t>
            </a:r>
            <a:r>
              <a:rPr lang="ru-RU" sz="2400" b="0" i="0" dirty="0">
                <a:solidFill>
                  <a:srgbClr val="000000"/>
                </a:solidFill>
                <a:effectLst/>
                <a:latin typeface="PT Serif" panose="020A0603040505020204" pitchFamily="18" charset="-52"/>
              </a:rPr>
              <a:t>. Усе </a:t>
            </a:r>
            <a:r>
              <a:rPr lang="ru-RU" sz="2400" b="0" i="0" dirty="0" err="1">
                <a:solidFill>
                  <a:srgbClr val="000000"/>
                </a:solidFill>
                <a:effectLst/>
                <a:latin typeface="PT Serif" panose="020A0603040505020204" pitchFamily="18" charset="-52"/>
              </a:rPr>
              <a:t>залежить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від</a:t>
            </a:r>
            <a:r>
              <a:rPr lang="ru-RU" sz="2400" b="0" i="0" dirty="0">
                <a:solidFill>
                  <a:srgbClr val="000000"/>
                </a:solidFill>
                <a:effectLst/>
                <a:latin typeface="PT Serif" panose="020A0603040505020204" pitchFamily="18" charset="-52"/>
              </a:rPr>
              <a:t> того, </a:t>
            </a:r>
            <a:r>
              <a:rPr lang="ru-RU" sz="2400" b="0" i="0" dirty="0" err="1">
                <a:solidFill>
                  <a:srgbClr val="000000"/>
                </a:solidFill>
                <a:effectLst/>
                <a:latin typeface="PT Serif" panose="020A0603040505020204" pitchFamily="18" charset="-52"/>
              </a:rPr>
              <a:t>які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посадові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обов’язки</a:t>
            </a:r>
            <a:r>
              <a:rPr lang="ru-RU" sz="2400" b="0" i="0" dirty="0">
                <a:solidFill>
                  <a:srgbClr val="000000"/>
                </a:solidFill>
                <a:effectLst/>
                <a:latin typeface="PT Serif" panose="020A0603040505020204" pitchFamily="18" charset="-52"/>
              </a:rPr>
              <a:t> головному бухгалтеру та бухгалтеру </a:t>
            </a:r>
            <a:r>
              <a:rPr lang="ru-RU" sz="2400" b="0" i="0" dirty="0" err="1">
                <a:solidFill>
                  <a:srgbClr val="000000"/>
                </a:solidFill>
                <a:effectLst/>
                <a:latin typeface="PT Serif" panose="020A0603040505020204" pitchFamily="18" charset="-52"/>
              </a:rPr>
              <a:t>із</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зарплати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визначають</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їхні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посадові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інструкції</a:t>
            </a:r>
            <a:r>
              <a:rPr lang="ru-RU" sz="2400" b="0" i="0" dirty="0">
                <a:solidFill>
                  <a:srgbClr val="000000"/>
                </a:solidFill>
                <a:effectLst/>
                <a:latin typeface="PT Serif" panose="020A0603040505020204" pitchFamily="18" charset="-52"/>
              </a:rPr>
              <a:t>.</a:t>
            </a:r>
          </a:p>
        </p:txBody>
      </p:sp>
    </p:spTree>
    <p:extLst>
      <p:ext uri="{BB962C8B-B14F-4D97-AF65-F5344CB8AC3E}">
        <p14:creationId xmlns:p14="http://schemas.microsoft.com/office/powerpoint/2010/main" val="4288699186"/>
      </p:ext>
    </p:extLst>
  </p:cSld>
  <p:clrMapOvr>
    <a:masterClrMapping/>
  </p:clrMapOvr>
  <p:transition spd="slow">
    <p:push/>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4111703"/>
          </a:xfrm>
          <a:prstGeom prst="rect">
            <a:avLst/>
          </a:prstGeom>
        </p:spPr>
        <p:txBody>
          <a:bodyPr wrap="square">
            <a:spAutoFit/>
          </a:bodyPr>
          <a:lstStyle/>
          <a:p>
            <a:pPr>
              <a:lnSpc>
                <a:spcPct val="107000"/>
              </a:lnSpc>
              <a:spcAft>
                <a:spcPts val="800"/>
              </a:spcAft>
            </a:pP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Як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окреслити</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межі</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36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відповідальності</a:t>
            </a:r>
            <a:r>
              <a:rPr lang="ru-UA"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бухгалтера</a:t>
            </a:r>
            <a:endParaRPr lang="ru-RU" sz="3200" b="0" i="0" dirty="0">
              <a:solidFill>
                <a:srgbClr val="0070C0"/>
              </a:solidFill>
              <a:effectLst/>
              <a:latin typeface="PT Serif" panose="020A0603040505020204" pitchFamily="18" charset="-52"/>
            </a:endParaRPr>
          </a:p>
          <a:p>
            <a:pPr algn="just"/>
            <a:r>
              <a:rPr lang="ru-RU" sz="2400" b="0" i="0" dirty="0">
                <a:solidFill>
                  <a:srgbClr val="000000"/>
                </a:solidFill>
                <a:effectLst/>
                <a:latin typeface="PT Serif" panose="020A0603040505020204" pitchFamily="18" charset="-52"/>
              </a:rPr>
              <a:t>У </a:t>
            </a:r>
            <a:r>
              <a:rPr lang="ru-RU" sz="2400" b="0" i="0" dirty="0" err="1">
                <a:solidFill>
                  <a:srgbClr val="000000"/>
                </a:solidFill>
                <a:effectLst/>
                <a:latin typeface="PT Serif" panose="020A0603040505020204" pitchFamily="18" charset="-52"/>
              </a:rPr>
              <a:t>посадових</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інструкціях</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працівників</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кадрової</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служби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доцільно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прописати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обов’язок</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забезпечувати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достовірний</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облік</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виконуваної</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працівниками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роботи</a:t>
            </a:r>
            <a:r>
              <a:rPr lang="ru-RU" sz="2400" b="0" i="0" dirty="0">
                <a:solidFill>
                  <a:srgbClr val="000000"/>
                </a:solidFill>
                <a:effectLst/>
                <a:latin typeface="PT Serif" panose="020A0603040505020204" pitchFamily="18" charset="-52"/>
              </a:rPr>
              <a:t> (вести табель </a:t>
            </a:r>
            <a:r>
              <a:rPr lang="ru-RU" sz="2400" b="0" i="0" dirty="0" err="1">
                <a:solidFill>
                  <a:srgbClr val="000000"/>
                </a:solidFill>
                <a:effectLst/>
                <a:latin typeface="PT Serif" panose="020A0603040505020204" pitchFamily="18" charset="-52"/>
              </a:rPr>
              <a:t>обліку</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використання</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робочого</a:t>
            </a:r>
            <a:r>
              <a:rPr lang="ru-RU" sz="2400" b="0" i="0" dirty="0">
                <a:solidFill>
                  <a:srgbClr val="000000"/>
                </a:solidFill>
                <a:effectLst/>
                <a:latin typeface="PT Serif" panose="020A0603040505020204" pitchFamily="18" charset="-52"/>
              </a:rPr>
              <a:t> часу), </a:t>
            </a:r>
            <a:r>
              <a:rPr lang="ru-RU" sz="2400" b="0" i="0" dirty="0" err="1">
                <a:solidFill>
                  <a:srgbClr val="000000"/>
                </a:solidFill>
                <a:effectLst/>
                <a:latin typeface="PT Serif" panose="020A0603040505020204" pitchFamily="18" charset="-52"/>
              </a:rPr>
              <a:t>контролювати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термін</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встановлення</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працівникам</a:t>
            </a:r>
            <a:r>
              <a:rPr lang="ru-RU" sz="2400" b="0" i="0" dirty="0">
                <a:solidFill>
                  <a:srgbClr val="000000"/>
                </a:solidFill>
                <a:effectLst/>
                <a:latin typeface="PT Serif" panose="020A0603040505020204" pitchFamily="18" charset="-52"/>
              </a:rPr>
              <a:t> надбавки за стаж </a:t>
            </a:r>
            <a:r>
              <a:rPr lang="ru-RU" sz="2400" b="0" i="0" dirty="0" err="1">
                <a:solidFill>
                  <a:srgbClr val="000000"/>
                </a:solidFill>
                <a:effectLst/>
                <a:latin typeface="PT Serif" panose="020A0603040505020204" pitchFamily="18" charset="-52"/>
              </a:rPr>
              <a:t>роботи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тощо</a:t>
            </a:r>
            <a:r>
              <a:rPr lang="ru-RU" sz="2400" b="0" i="0" dirty="0">
                <a:solidFill>
                  <a:srgbClr val="000000"/>
                </a:solidFill>
                <a:effectLst/>
                <a:latin typeface="PT Serif" panose="020A0603040505020204" pitchFamily="18" charset="-52"/>
              </a:rPr>
              <a:t>. </a:t>
            </a:r>
          </a:p>
          <a:p>
            <a:pPr algn="just"/>
            <a:endParaRPr lang="ru-RU" sz="2400" dirty="0">
              <a:solidFill>
                <a:srgbClr val="000000"/>
              </a:solidFill>
              <a:latin typeface="PT Serif" panose="020A0603040505020204" pitchFamily="18" charset="-52"/>
            </a:endParaRPr>
          </a:p>
          <a:p>
            <a:pPr algn="just"/>
            <a:r>
              <a:rPr lang="ru-RU" sz="2400" b="0" i="0" dirty="0" err="1">
                <a:solidFill>
                  <a:srgbClr val="000000"/>
                </a:solidFill>
                <a:effectLst/>
                <a:latin typeface="PT Serif" panose="020A0603040505020204" pitchFamily="18" charset="-52"/>
              </a:rPr>
              <a:t>Тож</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аби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відділ</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бухгалтерського</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обліку</a:t>
            </a:r>
            <a:r>
              <a:rPr lang="ru-RU" sz="2400" b="0" i="0" dirty="0">
                <a:solidFill>
                  <a:srgbClr val="000000"/>
                </a:solidFill>
                <a:effectLst/>
                <a:latin typeface="PT Serif" panose="020A0603040505020204" pitchFamily="18" charset="-52"/>
              </a:rPr>
              <a:t> установи не </a:t>
            </a:r>
            <a:r>
              <a:rPr lang="ru-RU" sz="2400" b="0" i="0" dirty="0" err="1">
                <a:solidFill>
                  <a:srgbClr val="000000"/>
                </a:solidFill>
                <a:effectLst/>
                <a:latin typeface="PT Serif" panose="020A0603040505020204" pitchFamily="18" charset="-52"/>
              </a:rPr>
              <a:t>відповідав</a:t>
            </a:r>
            <a:r>
              <a:rPr lang="ru-RU" sz="2400" b="0" i="0" dirty="0">
                <a:solidFill>
                  <a:srgbClr val="000000"/>
                </a:solidFill>
                <a:effectLst/>
                <a:latin typeface="PT Serif" panose="020A0603040505020204" pitchFamily="18" charset="-52"/>
              </a:rPr>
              <a:t> за </a:t>
            </a:r>
            <a:r>
              <a:rPr lang="ru-RU" sz="2400" b="0" i="0" dirty="0" err="1">
                <a:solidFill>
                  <a:srgbClr val="000000"/>
                </a:solidFill>
                <a:effectLst/>
                <a:latin typeface="PT Serif" panose="020A0603040505020204" pitchFamily="18" charset="-52"/>
              </a:rPr>
              <a:t>чужі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помилки</a:t>
            </a:r>
            <a:r>
              <a:rPr lang="ru-RU" sz="2400" b="0" i="0" dirty="0">
                <a:solidFill>
                  <a:srgbClr val="000000"/>
                </a:solidFill>
                <a:effectLst/>
                <a:latin typeface="PT Serif" panose="020A0603040505020204" pitchFamily="18" charset="-52"/>
              </a:rPr>
              <a:t>, у </a:t>
            </a:r>
            <a:r>
              <a:rPr lang="ru-RU" sz="2400" b="0" i="0" dirty="0" err="1">
                <a:solidFill>
                  <a:srgbClr val="000000"/>
                </a:solidFill>
                <a:effectLst/>
                <a:latin typeface="PT Serif" panose="020A0603040505020204" pitchFamily="18" charset="-52"/>
              </a:rPr>
              <a:t>посадовій</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інструкції</a:t>
            </a:r>
            <a:r>
              <a:rPr lang="ru-RU" sz="2400" b="0" i="0" dirty="0">
                <a:solidFill>
                  <a:srgbClr val="000000"/>
                </a:solidFill>
                <a:effectLst/>
                <a:latin typeface="PT Serif" panose="020A0603040505020204" pitchFamily="18" charset="-52"/>
              </a:rPr>
              <a:t> бухгалтера </a:t>
            </a:r>
            <a:r>
              <a:rPr lang="ru-RU" sz="2400" b="0" i="0" dirty="0" err="1">
                <a:solidFill>
                  <a:srgbClr val="000000"/>
                </a:solidFill>
                <a:effectLst/>
                <a:latin typeface="PT Serif" panose="020A0603040505020204" pitchFamily="18" charset="-52"/>
              </a:rPr>
              <a:t>потрібно</a:t>
            </a:r>
            <a:r>
              <a:rPr lang="ru-RU" sz="2400" b="0"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визначати</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конкретні</a:t>
            </a:r>
            <a:r>
              <a:rPr lang="ru-RU" sz="2400" b="1" i="0" dirty="0">
                <a:solidFill>
                  <a:srgbClr val="000000"/>
                </a:solidFill>
                <a:effectLst/>
                <a:latin typeface="PT Serif" panose="020A0603040505020204" pitchFamily="18" charset="-52"/>
              </a:rPr>
              <a:t> </a:t>
            </a:r>
            <a:r>
              <a:rPr lang="ru-RU" sz="2400" b="1" i="0" dirty="0" err="1">
                <a:solidFill>
                  <a:srgbClr val="000000"/>
                </a:solidFill>
                <a:effectLst/>
                <a:latin typeface="PT Serif" panose="020A0603040505020204" pitchFamily="18" charset="-52"/>
              </a:rPr>
              <a:t>обов’язки</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які</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стосуються</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компетенції</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відділу</a:t>
            </a:r>
            <a:r>
              <a:rPr lang="ru-RU" sz="2400" b="0" i="0" dirty="0">
                <a:solidFill>
                  <a:srgbClr val="000000"/>
                </a:solidFill>
                <a:effectLst/>
                <a:latin typeface="PT Serif" panose="020A0603040505020204" pitchFamily="18" charset="-52"/>
              </a:rPr>
              <a:t>, а не </a:t>
            </a:r>
            <a:r>
              <a:rPr lang="ru-RU" sz="2400" b="0" i="0" dirty="0" err="1">
                <a:solidFill>
                  <a:srgbClr val="000000"/>
                </a:solidFill>
                <a:effectLst/>
                <a:latin typeface="PT Serif" panose="020A0603040505020204" pitchFamily="18" charset="-52"/>
              </a:rPr>
              <a:t>інших</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структурних</a:t>
            </a:r>
            <a:r>
              <a:rPr lang="ru-RU" sz="2400" b="0" i="0" dirty="0">
                <a:solidFill>
                  <a:srgbClr val="000000"/>
                </a:solidFill>
                <a:effectLst/>
                <a:latin typeface="PT Serif" panose="020A0603040505020204" pitchFamily="18" charset="-52"/>
              </a:rPr>
              <a:t> </a:t>
            </a:r>
            <a:r>
              <a:rPr lang="ru-RU" sz="2400" b="0" i="0" dirty="0" err="1">
                <a:solidFill>
                  <a:srgbClr val="000000"/>
                </a:solidFill>
                <a:effectLst/>
                <a:latin typeface="PT Serif" panose="020A0603040505020204" pitchFamily="18" charset="-52"/>
              </a:rPr>
              <a:t>підрозділів</a:t>
            </a:r>
            <a:r>
              <a:rPr lang="ru-RU" sz="2400" b="0" i="0" dirty="0">
                <a:solidFill>
                  <a:srgbClr val="000000"/>
                </a:solidFill>
                <a:effectLst/>
                <a:latin typeface="PT Serif" panose="020A0603040505020204" pitchFamily="18" charset="-52"/>
              </a:rPr>
              <a:t> установи.</a:t>
            </a:r>
            <a:endParaRPr lang="uk-UA" sz="2400" dirty="0">
              <a:solidFill>
                <a:schemeClr val="tx1"/>
              </a:solidFill>
              <a:ea typeface="SimSun"/>
              <a:cs typeface="Times New Roman"/>
            </a:endParaRPr>
          </a:p>
        </p:txBody>
      </p:sp>
    </p:spTree>
    <p:extLst>
      <p:ext uri="{BB962C8B-B14F-4D97-AF65-F5344CB8AC3E}">
        <p14:creationId xmlns:p14="http://schemas.microsoft.com/office/powerpoint/2010/main" val="3716762883"/>
      </p:ext>
    </p:extLst>
  </p:cSld>
  <p:clrMapOvr>
    <a:masterClrMapping/>
  </p:clrMapOvr>
  <p:transition spd="slow">
    <p:push/>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6617196"/>
          </a:xfrm>
          <a:prstGeom prst="rect">
            <a:avLst/>
          </a:prstGeom>
        </p:spPr>
        <p:txBody>
          <a:bodyPr wrap="square">
            <a:spAutoFit/>
          </a:bodyPr>
          <a:lstStyle/>
          <a:p>
            <a:pPr algn="just"/>
            <a:r>
              <a:rPr lang="uk-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Я</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кщо</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ревізор</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не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бере</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до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уваги</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норми</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законодавчих</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актів</a:t>
            </a:r>
            <a:r>
              <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як довести правоту бухгалтера</a:t>
            </a:r>
            <a:r>
              <a:rPr lang="uk-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t>
            </a:r>
            <a:endParaRPr lang="ru-UA"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ru-RU" sz="2000" b="1" i="0" dirty="0" err="1">
                <a:solidFill>
                  <a:srgbClr val="000000"/>
                </a:solidFill>
                <a:effectLst/>
                <a:latin typeface="PT Serif" panose="020A0603040505020204" pitchFamily="18" charset="-52"/>
              </a:rPr>
              <a:t>Перевіряйте</a:t>
            </a:r>
            <a:r>
              <a:rPr lang="ru-RU" sz="2000" b="1" i="0" dirty="0">
                <a:solidFill>
                  <a:srgbClr val="000000"/>
                </a:solidFill>
                <a:effectLst/>
                <a:latin typeface="PT Serif" panose="020A0603040505020204" pitchFamily="18" charset="-52"/>
              </a:rPr>
              <a:t> в </a:t>
            </a:r>
            <a:r>
              <a:rPr lang="ru-RU" sz="2000" b="1" i="0" dirty="0" err="1">
                <a:solidFill>
                  <a:srgbClr val="000000"/>
                </a:solidFill>
                <a:effectLst/>
                <a:latin typeface="PT Serif" panose="020A0603040505020204" pitchFamily="18" charset="-52"/>
              </a:rPr>
              <a:t>акті</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посилання</a:t>
            </a:r>
            <a:r>
              <a:rPr lang="ru-RU" sz="2000" b="1" i="0" dirty="0">
                <a:solidFill>
                  <a:srgbClr val="000000"/>
                </a:solidFill>
                <a:effectLst/>
                <a:latin typeface="PT Serif" panose="020A0603040505020204" pitchFamily="18" charset="-52"/>
              </a:rPr>
              <a:t> на </a:t>
            </a:r>
            <a:r>
              <a:rPr lang="ru-RU" sz="2000" b="1" i="0" dirty="0" err="1">
                <a:solidFill>
                  <a:srgbClr val="000000"/>
                </a:solidFill>
                <a:effectLst/>
                <a:latin typeface="PT Serif" panose="020A0603040505020204" pitchFamily="18" charset="-52"/>
              </a:rPr>
              <a:t>норми</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законів</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якщо</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ревізори</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виявлять</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порушення</a:t>
            </a:r>
            <a:r>
              <a:rPr lang="ru-RU" sz="2000" b="1"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Фіксувати</a:t>
            </a:r>
            <a:r>
              <a:rPr lang="ru-RU" sz="2000" b="0" i="0" dirty="0">
                <a:solidFill>
                  <a:srgbClr val="000000"/>
                </a:solidFill>
                <a:effectLst/>
                <a:latin typeface="PT Serif" panose="020A0603040505020204" pitchFamily="18" charset="-52"/>
              </a:rPr>
              <a:t> в </a:t>
            </a:r>
            <a:r>
              <a:rPr lang="ru-RU" sz="2000" b="0" i="0" dirty="0" err="1">
                <a:solidFill>
                  <a:srgbClr val="000000"/>
                </a:solidFill>
                <a:effectLst/>
                <a:latin typeface="PT Serif" panose="020A0603040505020204" pitchFamily="18" charset="-52"/>
              </a:rPr>
              <a:t>акті</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ревізії</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порушення</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законодавства</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ревізори</a:t>
            </a:r>
            <a:r>
              <a:rPr lang="ru-RU" sz="2000" b="0"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мають</a:t>
            </a:r>
            <a:r>
              <a:rPr lang="ru-RU" sz="2000" b="1" i="0" dirty="0">
                <a:solidFill>
                  <a:srgbClr val="000000"/>
                </a:solidFill>
                <a:effectLst/>
                <a:latin typeface="PT Serif" panose="020A0603040505020204" pitchFamily="18" charset="-52"/>
              </a:rPr>
              <a:t> право, </a:t>
            </a:r>
            <a:r>
              <a:rPr lang="ru-RU" sz="2000" b="1" i="0" dirty="0" err="1">
                <a:solidFill>
                  <a:srgbClr val="000000"/>
                </a:solidFill>
                <a:effectLst/>
                <a:latin typeface="PT Serif" panose="020A0603040505020204" pitchFamily="18" charset="-52"/>
              </a:rPr>
              <a:t>якщо</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зазначать</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норми</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законів</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чи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інших</a:t>
            </a:r>
            <a:r>
              <a:rPr lang="ru-RU" sz="2000" b="0" i="0" dirty="0">
                <a:solidFill>
                  <a:srgbClr val="000000"/>
                </a:solidFill>
                <a:effectLst/>
                <a:latin typeface="PT Serif" panose="020A0603040505020204" pitchFamily="18" charset="-52"/>
              </a:rPr>
              <a:t> нормативно-</a:t>
            </a:r>
            <a:r>
              <a:rPr lang="ru-RU" sz="2000" b="0" i="0" dirty="0" err="1">
                <a:solidFill>
                  <a:srgbClr val="000000"/>
                </a:solidFill>
                <a:effectLst/>
                <a:latin typeface="PT Serif" panose="020A0603040505020204" pitchFamily="18" charset="-52"/>
              </a:rPr>
              <a:t>правових</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актів</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які</a:t>
            </a:r>
            <a:r>
              <a:rPr lang="ru-RU" sz="2000" b="0" i="0" dirty="0">
                <a:solidFill>
                  <a:srgbClr val="000000"/>
                </a:solidFill>
                <a:effectLst/>
                <a:latin typeface="PT Serif" panose="020A0603040505020204" pitchFamily="18" charset="-52"/>
              </a:rPr>
              <a:t> порушено (</a:t>
            </a:r>
            <a:r>
              <a:rPr lang="ru-RU" sz="2000" b="0" i="0" dirty="0" err="1">
                <a:solidFill>
                  <a:srgbClr val="000000"/>
                </a:solidFill>
                <a:effectLst/>
                <a:latin typeface="PT Serif" panose="020A0603040505020204" pitchFamily="18" charset="-52"/>
              </a:rPr>
              <a:t>абз</a:t>
            </a:r>
            <a:r>
              <a:rPr lang="ru-RU" sz="2000" b="0" i="0" dirty="0">
                <a:solidFill>
                  <a:srgbClr val="000000"/>
                </a:solidFill>
                <a:effectLst/>
                <a:latin typeface="PT Serif" panose="020A0603040505020204" pitchFamily="18" charset="-52"/>
              </a:rPr>
              <a:t>. 5 п. 35 Порядку № 550). </a:t>
            </a:r>
            <a:r>
              <a:rPr lang="ru-RU" sz="2000" b="0" i="0" dirty="0" err="1">
                <a:solidFill>
                  <a:srgbClr val="000000"/>
                </a:solidFill>
                <a:effectLst/>
                <a:latin typeface="PT Serif" panose="020A0603040505020204" pitchFamily="18" charset="-52"/>
              </a:rPr>
              <a:t>Усі</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висновки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ревізорів</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мають</a:t>
            </a:r>
            <a:r>
              <a:rPr lang="ru-RU" sz="2000" b="0" i="0" dirty="0">
                <a:solidFill>
                  <a:srgbClr val="000000"/>
                </a:solidFill>
                <a:effectLst/>
                <a:latin typeface="PT Serif" panose="020A0603040505020204" pitchFamily="18" charset="-52"/>
              </a:rPr>
              <a:t> бути </a:t>
            </a:r>
            <a:r>
              <a:rPr lang="ru-RU" sz="2000" b="0" i="0" dirty="0" err="1">
                <a:solidFill>
                  <a:srgbClr val="000000"/>
                </a:solidFill>
                <a:effectLst/>
                <a:latin typeface="PT Serif" panose="020A0603040505020204" pitchFamily="18" charset="-52"/>
              </a:rPr>
              <a:t>підтверджені</a:t>
            </a:r>
            <a:r>
              <a:rPr lang="ru-RU" sz="2000" b="0" i="0" dirty="0">
                <a:solidFill>
                  <a:srgbClr val="000000"/>
                </a:solidFill>
                <a:effectLst/>
                <a:latin typeface="PT Serif" panose="020A0603040505020204" pitchFamily="18" charset="-52"/>
              </a:rPr>
              <a:t> документально і не </a:t>
            </a:r>
            <a:r>
              <a:rPr lang="ru-RU" sz="2000" b="0" i="0" dirty="0" err="1">
                <a:solidFill>
                  <a:srgbClr val="000000"/>
                </a:solidFill>
                <a:effectLst/>
                <a:latin typeface="PT Serif" panose="020A0603040505020204" pitchFamily="18" charset="-52"/>
              </a:rPr>
              <a:t>суперечити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законодавству</a:t>
            </a:r>
            <a:r>
              <a:rPr lang="ru-RU" sz="2000" b="0" i="0" dirty="0">
                <a:solidFill>
                  <a:srgbClr val="000000"/>
                </a:solidFill>
                <a:effectLst/>
                <a:latin typeface="PT Serif" panose="020A0603040505020204" pitchFamily="18" charset="-52"/>
              </a:rPr>
              <a:t>.</a:t>
            </a:r>
          </a:p>
          <a:p>
            <a:pPr algn="just"/>
            <a:r>
              <a:rPr lang="ru-RU" sz="2000" b="0" i="0" dirty="0">
                <a:solidFill>
                  <a:srgbClr val="000000"/>
                </a:solidFill>
                <a:effectLst/>
                <a:latin typeface="PT Serif" panose="020A0603040505020204" pitchFamily="18" charset="-52"/>
              </a:rPr>
              <a:t>За </a:t>
            </a:r>
            <a:r>
              <a:rPr lang="ru-RU" sz="2000" b="0" i="0" dirty="0" err="1">
                <a:solidFill>
                  <a:srgbClr val="000000"/>
                </a:solidFill>
                <a:effectLst/>
                <a:latin typeface="PT Serif" panose="020A0603040505020204" pitchFamily="18" charset="-52"/>
              </a:rPr>
              <a:t>цим</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має</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постійно</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стежити</a:t>
            </a:r>
            <a:r>
              <a:rPr lang="ru-RU" sz="2000" b="0" i="0" dirty="0">
                <a:solidFill>
                  <a:srgbClr val="000000"/>
                </a:solidFill>
                <a:effectLst/>
                <a:latin typeface="PT Serif" panose="020A0603040505020204" pitchFamily="18" charset="-52"/>
              </a:rPr>
              <a:t> бухгалтер, а особливо, коли </a:t>
            </a:r>
            <a:r>
              <a:rPr lang="ru-RU" sz="2000" b="0" i="0" dirty="0" err="1">
                <a:solidFill>
                  <a:srgbClr val="000000"/>
                </a:solidFill>
                <a:effectLst/>
                <a:latin typeface="PT Serif" panose="020A0603040505020204" pitchFamily="18" charset="-52"/>
              </a:rPr>
              <a:t>підписує</a:t>
            </a:r>
            <a:r>
              <a:rPr lang="ru-RU" sz="2000" b="0" i="0" dirty="0">
                <a:solidFill>
                  <a:srgbClr val="000000"/>
                </a:solidFill>
                <a:effectLst/>
                <a:latin typeface="PT Serif" panose="020A0603040505020204" pitchFamily="18" charset="-52"/>
              </a:rPr>
              <a:t> акт </a:t>
            </a:r>
            <a:r>
              <a:rPr lang="ru-RU" sz="2000" b="0" i="0" dirty="0" err="1">
                <a:solidFill>
                  <a:srgbClr val="000000"/>
                </a:solidFill>
                <a:effectLst/>
                <a:latin typeface="PT Serif" panose="020A0603040505020204" pitchFamily="18" charset="-52"/>
              </a:rPr>
              <a:t>ревізії</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Іноді</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ревізори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щоб</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збільшити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кількість</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виявлених</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порушень</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можуть</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зазначати</a:t>
            </a:r>
            <a:r>
              <a:rPr lang="ru-RU" sz="2000" b="0" i="0" dirty="0">
                <a:solidFill>
                  <a:srgbClr val="000000"/>
                </a:solidFill>
                <a:effectLst/>
                <a:latin typeface="PT Serif" panose="020A0603040505020204" pitchFamily="18" charset="-52"/>
              </a:rPr>
              <a:t> в </a:t>
            </a:r>
            <a:r>
              <a:rPr lang="ru-RU" sz="2000" b="0" i="0" dirty="0" err="1">
                <a:solidFill>
                  <a:srgbClr val="000000"/>
                </a:solidFill>
                <a:effectLst/>
                <a:latin typeface="PT Serif" panose="020A0603040505020204" pitchFamily="18" charset="-52"/>
              </a:rPr>
              <a:t>акті</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ревізії</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порушення</a:t>
            </a:r>
            <a:r>
              <a:rPr lang="ru-RU" sz="2000" b="0" i="0" dirty="0">
                <a:solidFill>
                  <a:srgbClr val="000000"/>
                </a:solidFill>
                <a:effectLst/>
                <a:latin typeface="PT Serif" panose="020A0603040505020204" pitchFamily="18" charset="-52"/>
              </a:rPr>
              <a:t> і </a:t>
            </a:r>
            <a:r>
              <a:rPr lang="ru-RU" sz="2000" b="0" i="0" dirty="0" err="1">
                <a:solidFill>
                  <a:srgbClr val="000000"/>
                </a:solidFill>
                <a:effectLst/>
                <a:latin typeface="PT Serif" panose="020A0603040505020204" pitchFamily="18" charset="-52"/>
              </a:rPr>
              <a:t>посилатися</a:t>
            </a:r>
            <a:r>
              <a:rPr lang="ru-RU" sz="2000" b="0" i="0" dirty="0">
                <a:solidFill>
                  <a:srgbClr val="000000"/>
                </a:solidFill>
                <a:effectLst/>
                <a:latin typeface="PT Serif" panose="020A0603040505020204" pitchFamily="18" charset="-52"/>
              </a:rPr>
              <a:t> на </a:t>
            </a:r>
            <a:r>
              <a:rPr lang="ru-RU" sz="2000" b="0" i="0" dirty="0" err="1">
                <a:solidFill>
                  <a:srgbClr val="000000"/>
                </a:solidFill>
                <a:effectLst/>
                <a:latin typeface="PT Serif" panose="020A0603040505020204" pitchFamily="18" charset="-52"/>
              </a:rPr>
              <a:t>норми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законів</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чи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інших</a:t>
            </a:r>
            <a:r>
              <a:rPr lang="ru-RU" sz="2000" b="0" i="0" dirty="0">
                <a:solidFill>
                  <a:srgbClr val="000000"/>
                </a:solidFill>
                <a:effectLst/>
                <a:latin typeface="PT Serif" panose="020A0603040505020204" pitchFamily="18" charset="-52"/>
              </a:rPr>
              <a:t> нормативно-</a:t>
            </a:r>
            <a:r>
              <a:rPr lang="ru-RU" sz="2000" b="0" i="0" dirty="0" err="1">
                <a:solidFill>
                  <a:srgbClr val="000000"/>
                </a:solidFill>
                <a:effectLst/>
                <a:latin typeface="PT Serif" panose="020A0603040505020204" pitchFamily="18" charset="-52"/>
              </a:rPr>
              <a:t>правових</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актів</a:t>
            </a:r>
            <a:r>
              <a:rPr lang="ru-RU" sz="2000" b="0" i="0" dirty="0">
                <a:solidFill>
                  <a:srgbClr val="000000"/>
                </a:solidFill>
                <a:effectLst/>
                <a:latin typeface="PT Serif" panose="020A0603040505020204" pitchFamily="18" charset="-52"/>
              </a:rPr>
              <a:t>, але </a:t>
            </a:r>
            <a:r>
              <a:rPr lang="ru-RU" sz="2000" b="0" i="0" dirty="0" err="1">
                <a:solidFill>
                  <a:srgbClr val="000000"/>
                </a:solidFill>
                <a:effectLst/>
                <a:latin typeface="PT Serif" panose="020A0603040505020204" pitchFamily="18" charset="-52"/>
              </a:rPr>
              <a:t>господарські</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операції</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відображені</a:t>
            </a:r>
            <a:r>
              <a:rPr lang="ru-RU" sz="2000" b="0" i="0" dirty="0">
                <a:solidFill>
                  <a:srgbClr val="000000"/>
                </a:solidFill>
                <a:effectLst/>
                <a:latin typeface="PT Serif" panose="020A0603040505020204" pitchFamily="18" charset="-52"/>
              </a:rPr>
              <a:t> в </a:t>
            </a:r>
            <a:r>
              <a:rPr lang="ru-RU" sz="2000" b="0" i="0" dirty="0" err="1">
                <a:solidFill>
                  <a:srgbClr val="000000"/>
                </a:solidFill>
                <a:effectLst/>
                <a:latin typeface="PT Serif" panose="020A0603040505020204" pitchFamily="18" charset="-52"/>
              </a:rPr>
              <a:t>первинних</a:t>
            </a:r>
            <a:r>
              <a:rPr lang="ru-RU" sz="2000" b="0" i="0" dirty="0">
                <a:solidFill>
                  <a:srgbClr val="000000"/>
                </a:solidFill>
                <a:effectLst/>
                <a:latin typeface="PT Serif" panose="020A0603040505020204" pitchFamily="18" charset="-52"/>
              </a:rPr>
              <a:t> документах, </a:t>
            </a:r>
            <a:r>
              <a:rPr lang="ru-RU" sz="2000" b="1" i="0" dirty="0">
                <a:solidFill>
                  <a:srgbClr val="000000"/>
                </a:solidFill>
                <a:effectLst/>
                <a:latin typeface="PT Serif" panose="020A0603040505020204" pitchFamily="18" charset="-52"/>
              </a:rPr>
              <a:t>не </a:t>
            </a:r>
            <a:r>
              <a:rPr lang="ru-RU" sz="2000" b="1" i="0" dirty="0" err="1">
                <a:solidFill>
                  <a:srgbClr val="000000"/>
                </a:solidFill>
                <a:effectLst/>
                <a:latin typeface="PT Serif" panose="020A0603040505020204" pitchFamily="18" charset="-52"/>
              </a:rPr>
              <a:t>відповідатимуть</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суті</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зазначеного</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порушення</a:t>
            </a:r>
            <a:r>
              <a:rPr lang="ru-RU" sz="2000" b="0" i="0" dirty="0">
                <a:solidFill>
                  <a:srgbClr val="000000"/>
                </a:solidFill>
                <a:effectLst/>
                <a:latin typeface="PT Serif" panose="020A0603040505020204" pitchFamily="18" charset="-52"/>
              </a:rPr>
              <a:t>. Варто в </a:t>
            </a:r>
            <a:r>
              <a:rPr lang="ru-RU" sz="2000" b="0" i="0" dirty="0" err="1">
                <a:solidFill>
                  <a:srgbClr val="000000"/>
                </a:solidFill>
                <a:effectLst/>
                <a:latin typeface="PT Serif" panose="020A0603040505020204" pitchFamily="18" charset="-52"/>
              </a:rPr>
              <a:t>кожній</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конкретній</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ситуації</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уважно</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вивчати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нормативний</a:t>
            </a:r>
            <a:r>
              <a:rPr lang="ru-RU" sz="2000" b="0" i="0" dirty="0">
                <a:solidFill>
                  <a:srgbClr val="000000"/>
                </a:solidFill>
                <a:effectLst/>
                <a:latin typeface="PT Serif" panose="020A0603040505020204" pitchFamily="18" charset="-52"/>
              </a:rPr>
              <a:t> документ і бути готовим за потреби </a:t>
            </a:r>
            <a:r>
              <a:rPr lang="ru-RU" sz="2000" b="0" i="0" dirty="0" err="1">
                <a:solidFill>
                  <a:srgbClr val="000000"/>
                </a:solidFill>
                <a:effectLst/>
                <a:latin typeface="PT Serif" panose="020A0603040505020204" pitchFamily="18" charset="-52"/>
              </a:rPr>
              <a:t>оскаржувати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висновки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ревізорів</a:t>
            </a:r>
            <a:r>
              <a:rPr lang="ru-RU" sz="2000" b="0" i="0" dirty="0">
                <a:solidFill>
                  <a:srgbClr val="000000"/>
                </a:solidFill>
                <a:effectLst/>
                <a:latin typeface="PT Serif" panose="020A0603040505020204" pitchFamily="18" charset="-52"/>
              </a:rPr>
              <a:t>. І </a:t>
            </a:r>
            <a:r>
              <a:rPr lang="ru-RU" sz="2000" b="0" i="0" dirty="0" err="1">
                <a:solidFill>
                  <a:srgbClr val="000000"/>
                </a:solidFill>
                <a:effectLst/>
                <a:latin typeface="PT Serif" panose="020A0603040505020204" pitchFamily="18" charset="-52"/>
              </a:rPr>
              <a:t>пам’ятайте</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що</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ревізори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теж</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помиляються</a:t>
            </a:r>
            <a:r>
              <a:rPr lang="ru-RU" sz="2000" b="0" i="0" dirty="0">
                <a:solidFill>
                  <a:srgbClr val="000000"/>
                </a:solidFill>
                <a:effectLst/>
                <a:latin typeface="PT Serif" panose="020A0603040505020204" pitchFamily="18" charset="-52"/>
              </a:rPr>
              <a:t>. </a:t>
            </a:r>
          </a:p>
          <a:p>
            <a:pPr algn="just"/>
            <a:r>
              <a:rPr lang="ru-RU" sz="2000" b="1" i="0" dirty="0" err="1">
                <a:solidFill>
                  <a:srgbClr val="000000"/>
                </a:solidFill>
                <a:effectLst/>
                <a:latin typeface="PT Serif" panose="020A0603040505020204" pitchFamily="18" charset="-52"/>
              </a:rPr>
              <a:t>Учіться</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відзрізняти</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справжнє</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порушення</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від</a:t>
            </a:r>
            <a:r>
              <a:rPr lang="ru-RU" sz="2000" b="1" i="0" dirty="0">
                <a:solidFill>
                  <a:srgbClr val="000000"/>
                </a:solidFill>
                <a:effectLst/>
                <a:latin typeface="PT Serif" panose="020A0603040505020204" pitchFamily="18" charset="-52"/>
              </a:rPr>
              <a:t> </a:t>
            </a:r>
            <a:r>
              <a:rPr lang="ru-RU" sz="2000" b="1" i="0" dirty="0" err="1">
                <a:solidFill>
                  <a:srgbClr val="000000"/>
                </a:solidFill>
                <a:effectLst/>
                <a:latin typeface="PT Serif" panose="020A0603040505020204" pitchFamily="18" charset="-52"/>
              </a:rPr>
              <a:t>вигаданого</a:t>
            </a:r>
            <a:r>
              <a:rPr lang="ru-RU" sz="2000" b="1" i="0" dirty="0">
                <a:solidFill>
                  <a:srgbClr val="000000"/>
                </a:solidFill>
                <a:effectLst/>
                <a:latin typeface="PT Serif" panose="020A0603040505020204" pitchFamily="18" charset="-52"/>
              </a:rPr>
              <a:t>.</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Щоб</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зафіксувати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якнайбільше</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порушень</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ревізори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ретельно</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переглядають</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документи</a:t>
            </a:r>
            <a:r>
              <a:rPr lang="ru-RU" sz="2000" b="0" i="0" dirty="0">
                <a:solidFill>
                  <a:srgbClr val="000000"/>
                </a:solidFill>
                <a:effectLst/>
                <a:latin typeface="PT Serif" panose="020A0603040505020204" pitchFamily="18" charset="-52"/>
              </a:rPr>
              <a:t> в </a:t>
            </a:r>
            <a:r>
              <a:rPr lang="ru-RU" sz="2000" b="0" i="0" dirty="0" err="1">
                <a:solidFill>
                  <a:srgbClr val="000000"/>
                </a:solidFill>
                <a:effectLst/>
                <a:latin typeface="PT Serif" panose="020A0603040505020204" pitchFamily="18" charset="-52"/>
              </a:rPr>
              <a:t>пошуках</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можливої</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помилки</a:t>
            </a:r>
            <a:r>
              <a:rPr lang="ru-RU" sz="2000" b="0" i="0" dirty="0">
                <a:solidFill>
                  <a:srgbClr val="000000"/>
                </a:solidFill>
                <a:effectLst/>
                <a:latin typeface="PT Serif" panose="020A0603040505020204" pitchFamily="18" charset="-52"/>
              </a:rPr>
              <a:t>. А </a:t>
            </a:r>
            <a:r>
              <a:rPr lang="ru-RU" sz="2000" b="0" i="0" dirty="0" err="1">
                <a:solidFill>
                  <a:srgbClr val="000000"/>
                </a:solidFill>
                <a:effectLst/>
                <a:latin typeface="PT Serif" panose="020A0603040505020204" pitchFamily="18" charset="-52"/>
              </a:rPr>
              <a:t>якщо</a:t>
            </a:r>
            <a:r>
              <a:rPr lang="ru-RU" sz="2000" b="0" i="0" dirty="0">
                <a:solidFill>
                  <a:srgbClr val="000000"/>
                </a:solidFill>
                <a:effectLst/>
                <a:latin typeface="PT Serif" panose="020A0603040505020204" pitchFamily="18" charset="-52"/>
              </a:rPr>
              <a:t> не </a:t>
            </a:r>
            <a:r>
              <a:rPr lang="ru-RU" sz="2000" b="0" i="0" dirty="0" err="1">
                <a:solidFill>
                  <a:srgbClr val="000000"/>
                </a:solidFill>
                <a:effectLst/>
                <a:latin typeface="PT Serif" panose="020A0603040505020204" pitchFamily="18" charset="-52"/>
              </a:rPr>
              <a:t>знаходять</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можуть</a:t>
            </a:r>
            <a:r>
              <a:rPr lang="ru-RU" sz="2000" b="0" i="0" dirty="0">
                <a:solidFill>
                  <a:srgbClr val="000000"/>
                </a:solidFill>
                <a:effectLst/>
                <a:latin typeface="PT Serif" panose="020A0603040505020204" pitchFamily="18" charset="-52"/>
              </a:rPr>
              <a:t> і </a:t>
            </a:r>
            <a:r>
              <a:rPr lang="ru-RU" sz="2000" b="0" i="0" dirty="0" err="1">
                <a:solidFill>
                  <a:srgbClr val="000000"/>
                </a:solidFill>
                <a:effectLst/>
                <a:latin typeface="PT Serif" panose="020A0603040505020204" pitchFamily="18" charset="-52"/>
              </a:rPr>
              <a:t>вигадати</a:t>
            </a:r>
            <a:r>
              <a:rPr lang="ru-RU" sz="2000" b="0" i="0" dirty="0">
                <a:solidFill>
                  <a:srgbClr val="000000"/>
                </a:solidFill>
                <a:effectLst/>
                <a:latin typeface="PT Serif" panose="020A0603040505020204" pitchFamily="18" charset="-52"/>
              </a:rPr>
              <a:t>. Головне, </a:t>
            </a:r>
            <a:r>
              <a:rPr lang="ru-RU" sz="2000" b="0" i="0" dirty="0" err="1">
                <a:solidFill>
                  <a:srgbClr val="000000"/>
                </a:solidFill>
                <a:effectLst/>
                <a:latin typeface="PT Serif" panose="020A0603040505020204" pitchFamily="18" charset="-52"/>
              </a:rPr>
              <a:t>аби</a:t>
            </a:r>
            <a:r>
              <a:rPr lang="ru-RU" sz="2000" b="0" i="0" dirty="0">
                <a:solidFill>
                  <a:srgbClr val="000000"/>
                </a:solidFill>
                <a:effectLst/>
                <a:latin typeface="PT Serif" panose="020A0603040505020204" pitchFamily="18" charset="-52"/>
              </a:rPr>
              <a:t> бухгалтер </a:t>
            </a:r>
            <a:r>
              <a:rPr lang="ru-RU" sz="2000" b="0" i="0" dirty="0" err="1">
                <a:solidFill>
                  <a:srgbClr val="000000"/>
                </a:solidFill>
                <a:effectLst/>
                <a:latin typeface="PT Serif" panose="020A0603040505020204" pitchFamily="18" charset="-52"/>
              </a:rPr>
              <a:t>підписав</a:t>
            </a:r>
            <a:r>
              <a:rPr lang="ru-RU" sz="2000" b="0" i="0" dirty="0">
                <a:solidFill>
                  <a:srgbClr val="000000"/>
                </a:solidFill>
                <a:effectLst/>
                <a:latin typeface="PT Serif" panose="020A0603040505020204" pitchFamily="18" charset="-52"/>
              </a:rPr>
              <a:t> акт </a:t>
            </a:r>
            <a:r>
              <a:rPr lang="ru-RU" sz="2000" b="0" i="0" dirty="0" err="1">
                <a:solidFill>
                  <a:srgbClr val="000000"/>
                </a:solidFill>
                <a:effectLst/>
                <a:latin typeface="PT Serif" panose="020A0603040505020204" pitchFamily="18" charset="-52"/>
              </a:rPr>
              <a:t>ревізії</a:t>
            </a:r>
            <a:r>
              <a:rPr lang="ru-RU" sz="2000" b="0" i="0" dirty="0">
                <a:solidFill>
                  <a:srgbClr val="000000"/>
                </a:solidFill>
                <a:effectLst/>
                <a:latin typeface="PT Serif" panose="020A0603040505020204" pitchFamily="18" charset="-52"/>
              </a:rPr>
              <a:t> без </a:t>
            </a:r>
            <a:r>
              <a:rPr lang="ru-RU" sz="2000" b="0" i="0" dirty="0" err="1">
                <a:solidFill>
                  <a:srgbClr val="000000"/>
                </a:solidFill>
                <a:effectLst/>
                <a:latin typeface="PT Serif" panose="020A0603040505020204" pitchFamily="18" charset="-52"/>
              </a:rPr>
              <a:t>заперечень</a:t>
            </a:r>
            <a:r>
              <a:rPr lang="ru-RU" sz="2000" b="0" i="0" dirty="0">
                <a:solidFill>
                  <a:srgbClr val="000000"/>
                </a:solidFill>
                <a:effectLst/>
                <a:latin typeface="PT Serif" panose="020A0603040505020204" pitchFamily="18" charset="-52"/>
              </a:rPr>
              <a:t>. І як </a:t>
            </a:r>
            <a:r>
              <a:rPr lang="ru-RU" sz="2000" b="0" i="0" dirty="0" err="1">
                <a:solidFill>
                  <a:srgbClr val="000000"/>
                </a:solidFill>
                <a:effectLst/>
                <a:latin typeface="PT Serif" panose="020A0603040505020204" pitchFamily="18" charset="-52"/>
              </a:rPr>
              <a:t>показує</a:t>
            </a:r>
            <a:r>
              <a:rPr lang="ru-RU" sz="2000" b="0" i="0" dirty="0">
                <a:solidFill>
                  <a:srgbClr val="000000"/>
                </a:solidFill>
                <a:effectLst/>
                <a:latin typeface="PT Serif" panose="020A0603040505020204" pitchFamily="18" charset="-52"/>
              </a:rPr>
              <a:t> практика, </a:t>
            </a:r>
            <a:r>
              <a:rPr lang="ru-RU" sz="2000" b="0" i="0" dirty="0" err="1">
                <a:solidFill>
                  <a:srgbClr val="000000"/>
                </a:solidFill>
                <a:effectLst/>
                <a:latin typeface="PT Serif" panose="020A0603040505020204" pitchFamily="18" charset="-52"/>
              </a:rPr>
              <a:t>їм</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це</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вдається</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Бо</a:t>
            </a:r>
            <a:r>
              <a:rPr lang="ru-RU" sz="2000" b="0" i="0" dirty="0">
                <a:solidFill>
                  <a:srgbClr val="000000"/>
                </a:solidFill>
                <a:effectLst/>
                <a:latin typeface="PT Serif" panose="020A0603040505020204" pitchFamily="18" charset="-52"/>
              </a:rPr>
              <a:t> в </a:t>
            </a:r>
            <a:r>
              <a:rPr lang="ru-RU" sz="2000" b="0" i="0" dirty="0" err="1">
                <a:solidFill>
                  <a:srgbClr val="000000"/>
                </a:solidFill>
                <a:effectLst/>
                <a:latin typeface="PT Serif" panose="020A0603040505020204" pitchFamily="18" charset="-52"/>
              </a:rPr>
              <a:t>більшості</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випадків</a:t>
            </a:r>
            <a:r>
              <a:rPr lang="ru-RU" sz="2000" b="0" i="0" dirty="0">
                <a:solidFill>
                  <a:srgbClr val="000000"/>
                </a:solidFill>
                <a:effectLst/>
                <a:latin typeface="PT Serif" panose="020A0603040505020204" pitchFamily="18" charset="-52"/>
              </a:rPr>
              <a:t> бухгалтер </a:t>
            </a:r>
            <a:r>
              <a:rPr lang="ru-RU" sz="2000" b="0" i="0" dirty="0" err="1">
                <a:solidFill>
                  <a:srgbClr val="000000"/>
                </a:solidFill>
                <a:effectLst/>
                <a:latin typeface="PT Serif" panose="020A0603040505020204" pitchFamily="18" charset="-52"/>
              </a:rPr>
              <a:t>вірить</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ревізору</a:t>
            </a:r>
            <a:r>
              <a:rPr lang="ru-RU" sz="2000" b="0" i="0" dirty="0">
                <a:solidFill>
                  <a:srgbClr val="000000"/>
                </a:solidFill>
                <a:effectLst/>
                <a:latin typeface="PT Serif" panose="020A0603040505020204" pitchFamily="18" charset="-52"/>
              </a:rPr>
              <a:t> та </a:t>
            </a:r>
            <a:r>
              <a:rPr lang="ru-RU" sz="2000" b="0" i="0" dirty="0" err="1">
                <a:solidFill>
                  <a:srgbClr val="000000"/>
                </a:solidFill>
                <a:effectLst/>
                <a:latin typeface="PT Serif" panose="020A0603040505020204" pitchFamily="18" charset="-52"/>
              </a:rPr>
              <a:t>визнає</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свої</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дії</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порушенням</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Ревізор</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користується</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необізнаністю</a:t>
            </a:r>
            <a:r>
              <a:rPr lang="ru-RU" sz="2000" b="0" i="0" dirty="0">
                <a:solidFill>
                  <a:srgbClr val="000000"/>
                </a:solidFill>
                <a:effectLst/>
                <a:latin typeface="PT Serif" panose="020A0603040505020204" pitchFamily="18" charset="-52"/>
              </a:rPr>
              <a:t> бухгалтера і </a:t>
            </a:r>
            <a:r>
              <a:rPr lang="ru-RU" sz="2000" b="0" i="0" dirty="0" err="1">
                <a:solidFill>
                  <a:srgbClr val="000000"/>
                </a:solidFill>
                <a:effectLst/>
                <a:latin typeface="PT Serif" panose="020A0603040505020204" pitchFamily="18" charset="-52"/>
              </a:rPr>
              <a:t>щоб</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відобразити</a:t>
            </a:r>
            <a:r>
              <a:rPr lang="ru-RU" sz="2000" b="0" i="0" dirty="0">
                <a:solidFill>
                  <a:srgbClr val="000000"/>
                </a:solidFill>
                <a:effectLst/>
                <a:latin typeface="PT Serif" panose="020A0603040505020204" pitchFamily="18" charset="-52"/>
              </a:rPr>
              <a:t> в </a:t>
            </a:r>
            <a:r>
              <a:rPr lang="ru-RU" sz="2000" b="0" i="0" dirty="0" err="1">
                <a:solidFill>
                  <a:srgbClr val="000000"/>
                </a:solidFill>
                <a:effectLst/>
                <a:latin typeface="PT Serif" panose="020A0603040505020204" pitchFamily="18" charset="-52"/>
              </a:rPr>
              <a:t>акті</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ревізії</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інформацію</a:t>
            </a:r>
            <a:r>
              <a:rPr lang="ru-RU" sz="2000" b="0" i="0" dirty="0">
                <a:solidFill>
                  <a:srgbClr val="000000"/>
                </a:solidFill>
                <a:effectLst/>
                <a:latin typeface="PT Serif" panose="020A0603040505020204" pitchFamily="18" charset="-52"/>
              </a:rPr>
              <a:t> про </a:t>
            </a:r>
            <a:r>
              <a:rPr lang="ru-RU" sz="2000" b="0" i="0" dirty="0" err="1">
                <a:solidFill>
                  <a:srgbClr val="000000"/>
                </a:solidFill>
                <a:effectLst/>
                <a:latin typeface="PT Serif" panose="020A0603040505020204" pitchFamily="18" charset="-52"/>
              </a:rPr>
              <a:t>порушення</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надає</a:t>
            </a:r>
            <a:r>
              <a:rPr lang="ru-RU" sz="2000" b="0" i="0" dirty="0">
                <a:solidFill>
                  <a:srgbClr val="000000"/>
                </a:solidFill>
                <a:effectLst/>
                <a:latin typeface="PT Serif" panose="020A0603040505020204" pitchFamily="18" charset="-52"/>
              </a:rPr>
              <a:t> бухгалтеру бланк </a:t>
            </a:r>
            <a:r>
              <a:rPr lang="ru-RU" sz="2000" b="0" i="0" dirty="0" err="1">
                <a:solidFill>
                  <a:srgbClr val="000000"/>
                </a:solidFill>
                <a:effectLst/>
                <a:latin typeface="PT Serif" panose="020A0603040505020204" pitchFamily="18" charset="-52"/>
              </a:rPr>
              <a:t>пояснення</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абз</a:t>
            </a:r>
            <a:r>
              <a:rPr lang="ru-RU" sz="2000" b="0" i="0" dirty="0">
                <a:solidFill>
                  <a:srgbClr val="000000"/>
                </a:solidFill>
                <a:effectLst/>
                <a:latin typeface="PT Serif" panose="020A0603040505020204" pitchFamily="18" charset="-52"/>
              </a:rPr>
              <a:t>. 1 п. 18 Порядку № 550). </a:t>
            </a:r>
          </a:p>
        </p:txBody>
      </p:sp>
    </p:spTree>
    <p:extLst>
      <p:ext uri="{BB962C8B-B14F-4D97-AF65-F5344CB8AC3E}">
        <p14:creationId xmlns:p14="http://schemas.microsoft.com/office/powerpoint/2010/main" val="973733970"/>
      </p:ext>
    </p:extLst>
  </p:cSld>
  <p:clrMapOvr>
    <a:masterClrMapping/>
  </p:clrMapOvr>
  <p:transition spd="slow">
    <p:push/>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6655668"/>
          </a:xfrm>
          <a:prstGeom prst="rect">
            <a:avLst/>
          </a:prstGeom>
        </p:spPr>
        <p:txBody>
          <a:bodyPr wrap="square">
            <a:spAutoFit/>
          </a:bodyPr>
          <a:lstStyle/>
          <a:p>
            <a:pPr>
              <a:lnSpc>
                <a:spcPct val="107000"/>
              </a:lnSpc>
              <a:spcAft>
                <a:spcPts val="800"/>
              </a:spcAft>
            </a:pP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Який</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розмір</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виплати</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матеріальної</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допомоги</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на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оздоровлення</a:t>
            </a:r>
            <a:r>
              <a:rPr lang="uk-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при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наданні</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відпустки</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посадовим</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особам ОМС(</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посадовий</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оклад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чи</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середньомісячний</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зазначається</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при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розрахунку</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потреби до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кошторисів</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та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плануванні</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видатків</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на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заробітну</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плату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апарату</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UA" sz="28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сільської</a:t>
            </a:r>
            <a:r>
              <a:rPr lang="ru-UA" sz="2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ради?</a:t>
            </a:r>
          </a:p>
          <a:p>
            <a:pPr algn="just" fontAlgn="base"/>
            <a:r>
              <a:rPr lang="ru-RU" sz="2000" b="0" i="0" dirty="0" err="1">
                <a:solidFill>
                  <a:srgbClr val="333333"/>
                </a:solidFill>
                <a:effectLst/>
                <a:latin typeface="Times New Roman" panose="02020603050405020304" pitchFamily="18" charset="0"/>
                <a:cs typeface="Times New Roman" panose="02020603050405020304" pitchFamily="18" charset="0"/>
              </a:rPr>
              <a:t>Згідно</a:t>
            </a:r>
            <a:r>
              <a:rPr lang="ru-RU" sz="2000" b="0" i="0" dirty="0">
                <a:solidFill>
                  <a:srgbClr val="333333"/>
                </a:solidFill>
                <a:effectLst/>
                <a:latin typeface="Times New Roman" panose="02020603050405020304" pitchFamily="18" charset="0"/>
                <a:cs typeface="Times New Roman" panose="02020603050405020304" pitchFamily="18" charset="0"/>
              </a:rPr>
              <a:t> з </a:t>
            </a:r>
            <a:r>
              <a:rPr lang="ru-RU" sz="2000" b="0" i="0" u="sng" dirty="0">
                <a:solidFill>
                  <a:srgbClr val="26539A"/>
                </a:solidFill>
                <a:effectLst/>
                <a:latin typeface="Times New Roman" panose="02020603050405020304" pitchFamily="18" charset="0"/>
                <a:cs typeface="Times New Roman" panose="02020603050405020304" pitchFamily="18" charset="0"/>
                <a:hlinkClick r:id="rId3" tooltip="ч. 5 ст. 21 Закону України «Про службу в органах місцевого самоврядування» від 07.06.2001 р. № 2493-III"/>
              </a:rPr>
              <a:t>ч. 5 ст. 21 Закону </a:t>
            </a:r>
            <a:r>
              <a:rPr lang="ru-RU" sz="2000" b="0" i="0" u="sng" dirty="0" err="1">
                <a:solidFill>
                  <a:srgbClr val="26539A"/>
                </a:solidFill>
                <a:effectLst/>
                <a:latin typeface="Times New Roman" panose="02020603050405020304" pitchFamily="18" charset="0"/>
                <a:cs typeface="Times New Roman" panose="02020603050405020304" pitchFamily="18" charset="0"/>
                <a:hlinkClick r:id="rId3" tooltip="ч. 5 ст. 21 Закону України «Про службу в органах місцевого самоврядування» від 07.06.2001 р. № 2493-III"/>
              </a:rPr>
              <a:t>України</a:t>
            </a:r>
            <a:r>
              <a:rPr lang="ru-RU" sz="2000" b="0" i="0" u="sng" dirty="0">
                <a:solidFill>
                  <a:srgbClr val="26539A"/>
                </a:solidFill>
                <a:effectLst/>
                <a:latin typeface="Times New Roman" panose="02020603050405020304" pitchFamily="18" charset="0"/>
                <a:cs typeface="Times New Roman" panose="02020603050405020304" pitchFamily="18" charset="0"/>
                <a:hlinkClick r:id="rId3" tooltip="ч. 5 ст. 21 Закону України «Про службу в органах місцевого самоврядування» від 07.06.2001 р. № 2493-III"/>
              </a:rPr>
              <a:t> «Про службу в органах </a:t>
            </a:r>
            <a:r>
              <a:rPr lang="ru-RU" sz="2000" b="0" i="0" u="sng" dirty="0" err="1">
                <a:solidFill>
                  <a:srgbClr val="26539A"/>
                </a:solidFill>
                <a:effectLst/>
                <a:latin typeface="Times New Roman" panose="02020603050405020304" pitchFamily="18" charset="0"/>
                <a:cs typeface="Times New Roman" panose="02020603050405020304" pitchFamily="18" charset="0"/>
                <a:hlinkClick r:id="rId3" tooltip="ч. 5 ст. 21 Закону України «Про службу в органах місцевого самоврядування» від 07.06.2001 р. № 2493-III"/>
              </a:rPr>
              <a:t>місцевого</a:t>
            </a:r>
            <a:r>
              <a:rPr lang="ru-RU" sz="2000" b="0" i="0" u="sng" dirty="0">
                <a:solidFill>
                  <a:srgbClr val="26539A"/>
                </a:solidFill>
                <a:effectLst/>
                <a:latin typeface="Times New Roman" panose="02020603050405020304" pitchFamily="18" charset="0"/>
                <a:cs typeface="Times New Roman" panose="02020603050405020304" pitchFamily="18" charset="0"/>
                <a:hlinkClick r:id="rId3" tooltip="ч. 5 ст. 21 Закону України «Про службу в органах місцевого самоврядування» від 07.06.2001 р. № 2493-III"/>
              </a:rPr>
              <a:t> </a:t>
            </a:r>
            <a:r>
              <a:rPr lang="ru-RU" sz="2000" b="0" i="0" u="sng" dirty="0" err="1">
                <a:solidFill>
                  <a:srgbClr val="26539A"/>
                </a:solidFill>
                <a:effectLst/>
                <a:latin typeface="Times New Roman" panose="02020603050405020304" pitchFamily="18" charset="0"/>
                <a:cs typeface="Times New Roman" panose="02020603050405020304" pitchFamily="18" charset="0"/>
                <a:hlinkClick r:id="rId3" tooltip="ч. 5 ст. 21 Закону України «Про службу в органах місцевого самоврядування» від 07.06.2001 р. № 2493-III"/>
              </a:rPr>
              <a:t>самоврядування</a:t>
            </a:r>
            <a:r>
              <a:rPr lang="ru-RU" sz="2000" b="0" i="0" u="sng" dirty="0">
                <a:solidFill>
                  <a:srgbClr val="26539A"/>
                </a:solidFill>
                <a:effectLst/>
                <a:latin typeface="Times New Roman" panose="02020603050405020304" pitchFamily="18" charset="0"/>
                <a:cs typeface="Times New Roman" panose="02020603050405020304" pitchFamily="18" charset="0"/>
                <a:hlinkClick r:id="rId3" tooltip="ч. 5 ст. 21 Закону України «Про службу в органах місцевого самоврядування» від 07.06.2001 р. № 2493-III"/>
              </a:rPr>
              <a:t>» </a:t>
            </a:r>
            <a:r>
              <a:rPr lang="ru-RU" sz="2000" b="0" i="0" u="sng" dirty="0" err="1">
                <a:solidFill>
                  <a:srgbClr val="26539A"/>
                </a:solidFill>
                <a:effectLst/>
                <a:latin typeface="Times New Roman" panose="02020603050405020304" pitchFamily="18" charset="0"/>
                <a:cs typeface="Times New Roman" panose="02020603050405020304" pitchFamily="18" charset="0"/>
                <a:hlinkClick r:id="rId3" tooltip="ч. 5 ст. 21 Закону України «Про службу в органах місцевого самоврядування» від 07.06.2001 р. № 2493-III"/>
              </a:rPr>
              <a:t>від</a:t>
            </a:r>
            <a:r>
              <a:rPr lang="ru-RU" sz="2000" b="0" i="0" u="sng" dirty="0">
                <a:solidFill>
                  <a:srgbClr val="26539A"/>
                </a:solidFill>
                <a:effectLst/>
                <a:latin typeface="Times New Roman" panose="02020603050405020304" pitchFamily="18" charset="0"/>
                <a:cs typeface="Times New Roman" panose="02020603050405020304" pitchFamily="18" charset="0"/>
                <a:hlinkClick r:id="rId3" tooltip="ч. 5 ст. 21 Закону України «Про службу в органах місцевого самоврядування» від 07.06.2001 р. № 2493-III"/>
              </a:rPr>
              <a:t> 07.06.2001 р. № 2493-III</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посадовим</a:t>
            </a:r>
            <a:r>
              <a:rPr lang="ru-RU" sz="2000" b="0" i="0" dirty="0">
                <a:solidFill>
                  <a:srgbClr val="333333"/>
                </a:solidFill>
                <a:effectLst/>
                <a:latin typeface="Times New Roman" panose="02020603050405020304" pitchFamily="18" charset="0"/>
                <a:cs typeface="Times New Roman" panose="02020603050405020304" pitchFamily="18" charset="0"/>
              </a:rPr>
              <a:t> особам МС </a:t>
            </a:r>
            <a:r>
              <a:rPr lang="ru-RU" sz="2000" b="0" i="0" dirty="0" err="1">
                <a:solidFill>
                  <a:srgbClr val="333333"/>
                </a:solidFill>
                <a:effectLst/>
                <a:latin typeface="Times New Roman" panose="02020603050405020304" pitchFamily="18" charset="0"/>
                <a:cs typeface="Times New Roman" panose="02020603050405020304" pitchFamily="18" charset="0"/>
              </a:rPr>
              <a:t>надають</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щорічну</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відпустку</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тривалістю</a:t>
            </a:r>
            <a:r>
              <a:rPr lang="ru-RU" sz="2000" b="0" i="0" dirty="0">
                <a:solidFill>
                  <a:srgbClr val="333333"/>
                </a:solidFill>
                <a:effectLst/>
                <a:latin typeface="Times New Roman" panose="02020603050405020304" pitchFamily="18" charset="0"/>
                <a:cs typeface="Times New Roman" panose="02020603050405020304" pitchFamily="18" charset="0"/>
              </a:rPr>
              <a:t> 30 к. д., </a:t>
            </a:r>
            <a:r>
              <a:rPr lang="ru-RU" sz="2000" b="1" i="0" dirty="0">
                <a:solidFill>
                  <a:srgbClr val="333333"/>
                </a:solidFill>
                <a:effectLst/>
                <a:latin typeface="Times New Roman" panose="02020603050405020304" pitchFamily="18" charset="0"/>
                <a:cs typeface="Times New Roman" panose="02020603050405020304" pitchFamily="18" charset="0"/>
              </a:rPr>
              <a:t>з </a:t>
            </a:r>
            <a:r>
              <a:rPr lang="ru-RU" sz="2000" b="1" i="0" dirty="0" err="1">
                <a:solidFill>
                  <a:srgbClr val="333333"/>
                </a:solidFill>
                <a:effectLst/>
                <a:latin typeface="Times New Roman" panose="02020603050405020304" pitchFamily="18" charset="0"/>
                <a:cs typeface="Times New Roman" panose="02020603050405020304" pitchFamily="18" charset="0"/>
              </a:rPr>
              <a:t>виплатою</a:t>
            </a:r>
            <a:r>
              <a:rPr lang="ru-RU" sz="2000" b="1" i="0" dirty="0">
                <a:solidFill>
                  <a:srgbClr val="333333"/>
                </a:solidFill>
                <a:effectLst/>
                <a:latin typeface="Times New Roman" panose="02020603050405020304" pitchFamily="18" charset="0"/>
                <a:cs typeface="Times New Roman" panose="02020603050405020304" pitchFamily="18" charset="0"/>
              </a:rPr>
              <a:t> </a:t>
            </a:r>
            <a:r>
              <a:rPr lang="ru-RU" sz="2000" b="1" i="0" dirty="0" err="1">
                <a:solidFill>
                  <a:srgbClr val="333333"/>
                </a:solidFill>
                <a:effectLst/>
                <a:latin typeface="Times New Roman" panose="02020603050405020304" pitchFamily="18" charset="0"/>
                <a:cs typeface="Times New Roman" panose="02020603050405020304" pitchFamily="18" charset="0"/>
              </a:rPr>
              <a:t>допомоги</a:t>
            </a:r>
            <a:r>
              <a:rPr lang="ru-RU" sz="2000" b="1" i="0" dirty="0">
                <a:solidFill>
                  <a:srgbClr val="333333"/>
                </a:solidFill>
                <a:effectLst/>
                <a:latin typeface="Times New Roman" panose="02020603050405020304" pitchFamily="18" charset="0"/>
                <a:cs typeface="Times New Roman" panose="02020603050405020304" pitchFamily="18" charset="0"/>
              </a:rPr>
              <a:t> на </a:t>
            </a:r>
            <a:r>
              <a:rPr lang="ru-RU" sz="2000" b="1" i="0" dirty="0" err="1">
                <a:solidFill>
                  <a:srgbClr val="333333"/>
                </a:solidFill>
                <a:effectLst/>
                <a:latin typeface="Times New Roman" panose="02020603050405020304" pitchFamily="18" charset="0"/>
                <a:cs typeface="Times New Roman" panose="02020603050405020304" pitchFamily="18" charset="0"/>
              </a:rPr>
              <a:t>оздоровлення</a:t>
            </a:r>
            <a:r>
              <a:rPr lang="ru-RU" sz="2000" b="1" i="0" dirty="0">
                <a:solidFill>
                  <a:srgbClr val="333333"/>
                </a:solidFill>
                <a:effectLst/>
                <a:latin typeface="Times New Roman" panose="02020603050405020304" pitchFamily="18" charset="0"/>
                <a:cs typeface="Times New Roman" panose="02020603050405020304" pitchFamily="18" charset="0"/>
              </a:rPr>
              <a:t> у </a:t>
            </a:r>
            <a:r>
              <a:rPr lang="ru-RU" sz="2000" b="1" i="0" dirty="0" err="1">
                <a:solidFill>
                  <a:srgbClr val="333333"/>
                </a:solidFill>
                <a:effectLst/>
                <a:latin typeface="Times New Roman" panose="02020603050405020304" pitchFamily="18" charset="0"/>
                <a:cs typeface="Times New Roman" panose="02020603050405020304" pitchFamily="18" charset="0"/>
              </a:rPr>
              <a:t>розмірі</a:t>
            </a:r>
            <a:r>
              <a:rPr lang="ru-RU" sz="2000" b="1" i="0" dirty="0">
                <a:solidFill>
                  <a:srgbClr val="333333"/>
                </a:solidFill>
                <a:effectLst/>
                <a:latin typeface="Times New Roman" panose="02020603050405020304" pitchFamily="18" charset="0"/>
                <a:cs typeface="Times New Roman" panose="02020603050405020304" pitchFamily="18" charset="0"/>
              </a:rPr>
              <a:t> </a:t>
            </a:r>
            <a:r>
              <a:rPr lang="ru-RU" sz="2000" b="1" i="0" dirty="0" err="1">
                <a:solidFill>
                  <a:srgbClr val="333333"/>
                </a:solidFill>
                <a:effectLst/>
                <a:latin typeface="Times New Roman" panose="02020603050405020304" pitchFamily="18" charset="0"/>
                <a:cs typeface="Times New Roman" panose="02020603050405020304" pitchFamily="18" charset="0"/>
              </a:rPr>
              <a:t>посадового</a:t>
            </a:r>
            <a:r>
              <a:rPr lang="ru-RU" sz="2000" b="1" i="0" dirty="0">
                <a:solidFill>
                  <a:srgbClr val="333333"/>
                </a:solidFill>
                <a:effectLst/>
                <a:latin typeface="Times New Roman" panose="02020603050405020304" pitchFamily="18" charset="0"/>
                <a:cs typeface="Times New Roman" panose="02020603050405020304" pitchFamily="18" charset="0"/>
              </a:rPr>
              <a:t> окладу</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Тобто</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посадовим</a:t>
            </a:r>
            <a:r>
              <a:rPr lang="ru-RU" sz="2000" b="0" i="0" dirty="0">
                <a:solidFill>
                  <a:srgbClr val="333333"/>
                </a:solidFill>
                <a:effectLst/>
                <a:latin typeface="Times New Roman" panose="02020603050405020304" pitchFamily="18" charset="0"/>
                <a:cs typeface="Times New Roman" panose="02020603050405020304" pitchFamily="18" charset="0"/>
              </a:rPr>
              <a:t> особам МС </a:t>
            </a:r>
            <a:r>
              <a:rPr lang="ru-RU" sz="2000" b="0" i="0" dirty="0" err="1">
                <a:solidFill>
                  <a:srgbClr val="333333"/>
                </a:solidFill>
                <a:effectLst/>
                <a:latin typeface="Times New Roman" panose="02020603050405020304" pitchFamily="18" charset="0"/>
                <a:cs typeface="Times New Roman" panose="02020603050405020304" pitchFamily="18" charset="0"/>
              </a:rPr>
              <a:t>гарантовано</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виплачують</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допомогу</a:t>
            </a:r>
            <a:r>
              <a:rPr lang="ru-RU" sz="2000" b="0" i="0" dirty="0">
                <a:solidFill>
                  <a:srgbClr val="333333"/>
                </a:solidFill>
                <a:effectLst/>
                <a:latin typeface="Times New Roman" panose="02020603050405020304" pitchFamily="18" charset="0"/>
                <a:cs typeface="Times New Roman" panose="02020603050405020304" pitchFamily="18" charset="0"/>
              </a:rPr>
              <a:t> на </a:t>
            </a:r>
            <a:r>
              <a:rPr lang="ru-RU" sz="2000" b="0" i="0" dirty="0" err="1">
                <a:solidFill>
                  <a:srgbClr val="333333"/>
                </a:solidFill>
                <a:effectLst/>
                <a:latin typeface="Times New Roman" panose="02020603050405020304" pitchFamily="18" charset="0"/>
                <a:cs typeface="Times New Roman" panose="02020603050405020304" pitchFamily="18" charset="0"/>
              </a:rPr>
              <a:t>оздоровлення</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1" i="0" dirty="0">
                <a:solidFill>
                  <a:srgbClr val="333333"/>
                </a:solidFill>
                <a:effectLst/>
                <a:latin typeface="Times New Roman" panose="02020603050405020304" pitchFamily="18" charset="0"/>
                <a:cs typeface="Times New Roman" panose="02020603050405020304" pitchFamily="18" charset="0"/>
              </a:rPr>
              <a:t>у </a:t>
            </a:r>
            <a:r>
              <a:rPr lang="ru-RU" sz="2000" b="1" i="0" dirty="0" err="1">
                <a:solidFill>
                  <a:srgbClr val="333333"/>
                </a:solidFill>
                <a:effectLst/>
                <a:latin typeface="Times New Roman" panose="02020603050405020304" pitchFamily="18" charset="0"/>
                <a:cs typeface="Times New Roman" panose="02020603050405020304" pitchFamily="18" charset="0"/>
              </a:rPr>
              <a:t>розмірі</a:t>
            </a:r>
            <a:r>
              <a:rPr lang="ru-RU" sz="2000" b="1" i="0" dirty="0">
                <a:solidFill>
                  <a:srgbClr val="333333"/>
                </a:solidFill>
                <a:effectLst/>
                <a:latin typeface="Times New Roman" panose="02020603050405020304" pitchFamily="18" charset="0"/>
                <a:cs typeface="Times New Roman" panose="02020603050405020304" pitchFamily="18" charset="0"/>
              </a:rPr>
              <a:t> </a:t>
            </a:r>
            <a:r>
              <a:rPr lang="ru-RU" sz="2000" b="1" i="0" dirty="0" err="1">
                <a:solidFill>
                  <a:srgbClr val="333333"/>
                </a:solidFill>
                <a:effectLst/>
                <a:latin typeface="Times New Roman" panose="02020603050405020304" pitchFamily="18" charset="0"/>
                <a:cs typeface="Times New Roman" panose="02020603050405020304" pitchFamily="18" charset="0"/>
              </a:rPr>
              <a:t>посадового</a:t>
            </a:r>
            <a:r>
              <a:rPr lang="ru-RU" sz="2000" b="1" i="0" dirty="0">
                <a:solidFill>
                  <a:srgbClr val="333333"/>
                </a:solidFill>
                <a:effectLst/>
                <a:latin typeface="Times New Roman" panose="02020603050405020304" pitchFamily="18" charset="0"/>
                <a:cs typeface="Times New Roman" panose="02020603050405020304" pitchFamily="18" charset="0"/>
              </a:rPr>
              <a:t> окладу</a:t>
            </a:r>
            <a:r>
              <a:rPr lang="ru-RU" sz="2000" b="0" i="0" dirty="0">
                <a:solidFill>
                  <a:srgbClr val="333333"/>
                </a:solidFill>
                <a:effectLst/>
                <a:latin typeface="Times New Roman" panose="02020603050405020304" pitchFamily="18" charset="0"/>
                <a:cs typeface="Times New Roman" panose="02020603050405020304" pitchFamily="18" charset="0"/>
              </a:rPr>
              <a:t> коли </a:t>
            </a:r>
            <a:r>
              <a:rPr lang="ru-RU" sz="2000" b="0" i="0" dirty="0" err="1">
                <a:solidFill>
                  <a:srgbClr val="333333"/>
                </a:solidFill>
                <a:effectLst/>
                <a:latin typeface="Times New Roman" panose="02020603050405020304" pitchFamily="18" charset="0"/>
                <a:cs typeface="Times New Roman" panose="02020603050405020304" pitchFamily="18" charset="0"/>
              </a:rPr>
              <a:t>надають</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щорічну</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відпустку</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Інша</a:t>
            </a:r>
            <a:r>
              <a:rPr lang="ru-RU" sz="2000" b="0" i="0" dirty="0">
                <a:solidFill>
                  <a:srgbClr val="333333"/>
                </a:solidFill>
                <a:effectLst/>
                <a:latin typeface="Times New Roman" panose="02020603050405020304" pitchFamily="18" charset="0"/>
                <a:cs typeface="Times New Roman" panose="02020603050405020304" pitchFamily="18" charset="0"/>
              </a:rPr>
              <a:t> норма, </a:t>
            </a:r>
            <a:r>
              <a:rPr lang="ru-RU" sz="2000" b="0" i="0" dirty="0" err="1">
                <a:solidFill>
                  <a:srgbClr val="333333"/>
                </a:solidFill>
                <a:effectLst/>
                <a:latin typeface="Times New Roman" panose="02020603050405020304" pitchFamily="18" charset="0"/>
                <a:cs typeface="Times New Roman" panose="02020603050405020304" pitchFamily="18" charset="0"/>
              </a:rPr>
              <a:t>що</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стосується</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виплати</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оздоровчих</a:t>
            </a:r>
            <a:r>
              <a:rPr lang="ru-RU" sz="2000" b="0" i="0" dirty="0">
                <a:solidFill>
                  <a:srgbClr val="333333"/>
                </a:solidFill>
                <a:effectLst/>
                <a:latin typeface="Times New Roman" panose="02020603050405020304" pitchFamily="18" charset="0"/>
                <a:cs typeface="Times New Roman" panose="02020603050405020304" pitchFamily="18" charset="0"/>
              </a:rPr>
              <a:t>» в ОМС, — </a:t>
            </a:r>
            <a:r>
              <a:rPr lang="ru-RU" sz="2000" b="0" i="0" u="sng" dirty="0" err="1">
                <a:solidFill>
                  <a:srgbClr val="26539A"/>
                </a:solidFill>
                <a:effectLst/>
                <a:latin typeface="Times New Roman" panose="02020603050405020304" pitchFamily="18" charset="0"/>
                <a:cs typeface="Times New Roman" panose="02020603050405020304" pitchFamily="18" charset="0"/>
                <a:hlinkClick r:id="rId4" tooltip="п.п. 3 п. 2 постанови КМУ «Про впорядкування структури та умов оплати праці працівників апарату органів виконавчої влади, органів прокуратури, судів та інших органів» від 09.03.2006 р. № 268"/>
              </a:rPr>
              <a:t>п.п</a:t>
            </a:r>
            <a:r>
              <a:rPr lang="ru-RU" sz="2000" b="0" i="0" u="sng" dirty="0">
                <a:solidFill>
                  <a:srgbClr val="26539A"/>
                </a:solidFill>
                <a:effectLst/>
                <a:latin typeface="Times New Roman" panose="02020603050405020304" pitchFamily="18" charset="0"/>
                <a:cs typeface="Times New Roman" panose="02020603050405020304" pitchFamily="18" charset="0"/>
                <a:hlinkClick r:id="rId4" tooltip="п.п. 3 п. 2 постанови КМУ «Про впорядкування структури та умов оплати праці працівників апарату органів виконавчої влади, органів прокуратури, судів та інших органів» від 09.03.2006 р. № 268"/>
              </a:rPr>
              <a:t>. 3 п. 2 постанови КМУ </a:t>
            </a:r>
            <a:r>
              <a:rPr lang="ru-RU" sz="2000" b="0" i="0" u="sng" dirty="0" err="1">
                <a:solidFill>
                  <a:srgbClr val="26539A"/>
                </a:solidFill>
                <a:effectLst/>
                <a:latin typeface="Times New Roman" panose="02020603050405020304" pitchFamily="18" charset="0"/>
                <a:cs typeface="Times New Roman" panose="02020603050405020304" pitchFamily="18" charset="0"/>
                <a:hlinkClick r:id="rId4" tooltip="п.п. 3 п. 2 постанови КМУ «Про впорядкування структури та умов оплати праці працівників апарату органів виконавчої влади, органів прокуратури, судів та інших органів» від 09.03.2006 р. № 268"/>
              </a:rPr>
              <a:t>від</a:t>
            </a:r>
            <a:r>
              <a:rPr lang="ru-RU" sz="2000" b="0" i="0" u="sng" dirty="0">
                <a:solidFill>
                  <a:srgbClr val="26539A"/>
                </a:solidFill>
                <a:effectLst/>
                <a:latin typeface="Times New Roman" panose="02020603050405020304" pitchFamily="18" charset="0"/>
                <a:cs typeface="Times New Roman" panose="02020603050405020304" pitchFamily="18" charset="0"/>
                <a:hlinkClick r:id="rId4" tooltip="п.п. 3 п. 2 постанови КМУ «Про впорядкування структури та умов оплати праці працівників апарату органів виконавчої влади, органів прокуратури, судів та інших органів» від 09.03.2006 р. № 268"/>
              </a:rPr>
              <a:t> 09.03.2006 р. № 268</a:t>
            </a:r>
            <a:r>
              <a:rPr lang="ru-RU" sz="2000" b="0" i="0" dirty="0">
                <a:solidFill>
                  <a:srgbClr val="333333"/>
                </a:solidFill>
                <a:effectLst/>
                <a:latin typeface="Times New Roman" panose="02020603050405020304" pitchFamily="18" charset="0"/>
                <a:cs typeface="Times New Roman" panose="02020603050405020304" pitchFamily="18" charset="0"/>
              </a:rPr>
              <a:t> .</a:t>
            </a:r>
          </a:p>
          <a:p>
            <a:pPr algn="just" fontAlgn="base"/>
            <a:r>
              <a:rPr lang="ru-RU" sz="2000" b="0" i="0" dirty="0">
                <a:solidFill>
                  <a:srgbClr val="333333"/>
                </a:solidFill>
                <a:effectLst/>
                <a:latin typeface="Times New Roman" panose="02020603050405020304" pitchFamily="18" charset="0"/>
                <a:cs typeface="Times New Roman" panose="02020603050405020304" pitchFamily="18" charset="0"/>
              </a:rPr>
              <a:t>Тут </a:t>
            </a:r>
            <a:r>
              <a:rPr lang="ru-RU" sz="2000" b="0" i="0" dirty="0" err="1">
                <a:solidFill>
                  <a:srgbClr val="333333"/>
                </a:solidFill>
                <a:effectLst/>
                <a:latin typeface="Times New Roman" panose="02020603050405020304" pitchFamily="18" charset="0"/>
                <a:cs typeface="Times New Roman" panose="02020603050405020304" pitchFamily="18" charset="0"/>
              </a:rPr>
              <a:t>передбачено</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що</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керівники</a:t>
            </a:r>
            <a:r>
              <a:rPr lang="ru-RU" sz="2000" b="0" i="0" dirty="0">
                <a:solidFill>
                  <a:srgbClr val="333333"/>
                </a:solidFill>
                <a:effectLst/>
                <a:latin typeface="Times New Roman" panose="02020603050405020304" pitchFamily="18" charset="0"/>
                <a:cs typeface="Times New Roman" panose="02020603050405020304" pitchFamily="18" charset="0"/>
              </a:rPr>
              <a:t> ОМС </a:t>
            </a:r>
            <a:r>
              <a:rPr lang="ru-RU" sz="2000" b="1" i="0" dirty="0">
                <a:solidFill>
                  <a:srgbClr val="333333"/>
                </a:solidFill>
                <a:effectLst/>
                <a:latin typeface="Times New Roman" panose="02020603050405020304" pitchFamily="18" charset="0"/>
                <a:cs typeface="Times New Roman" panose="02020603050405020304" pitchFamily="18" charset="0"/>
              </a:rPr>
              <a:t>у межах </a:t>
            </a:r>
            <a:r>
              <a:rPr lang="ru-RU" sz="2000" b="1" i="0" dirty="0" err="1">
                <a:solidFill>
                  <a:srgbClr val="333333"/>
                </a:solidFill>
                <a:effectLst/>
                <a:latin typeface="Times New Roman" panose="02020603050405020304" pitchFamily="18" charset="0"/>
                <a:cs typeface="Times New Roman" panose="02020603050405020304" pitchFamily="18" charset="0"/>
              </a:rPr>
              <a:t>затвердженого</a:t>
            </a:r>
            <a:r>
              <a:rPr lang="ru-RU" sz="2000" b="1" i="0" dirty="0">
                <a:solidFill>
                  <a:srgbClr val="333333"/>
                </a:solidFill>
                <a:effectLst/>
                <a:latin typeface="Times New Roman" panose="02020603050405020304" pitchFamily="18" charset="0"/>
                <a:cs typeface="Times New Roman" panose="02020603050405020304" pitchFamily="18" charset="0"/>
              </a:rPr>
              <a:t> фонду оплати </a:t>
            </a:r>
            <a:r>
              <a:rPr lang="ru-RU" sz="2000" b="1" i="0" dirty="0" err="1">
                <a:solidFill>
                  <a:srgbClr val="333333"/>
                </a:solidFill>
                <a:effectLst/>
                <a:latin typeface="Times New Roman" panose="02020603050405020304" pitchFamily="18" charset="0"/>
                <a:cs typeface="Times New Roman" panose="02020603050405020304" pitchFamily="18" charset="0"/>
              </a:rPr>
              <a:t>праці</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мають</a:t>
            </a:r>
            <a:r>
              <a:rPr lang="ru-RU" sz="2000" b="0" i="0" dirty="0">
                <a:solidFill>
                  <a:srgbClr val="333333"/>
                </a:solidFill>
                <a:effectLst/>
                <a:latin typeface="Times New Roman" panose="02020603050405020304" pitchFamily="18" charset="0"/>
                <a:cs typeface="Times New Roman" panose="02020603050405020304" pitchFamily="18" charset="0"/>
              </a:rPr>
              <a:t> право </a:t>
            </a:r>
            <a:r>
              <a:rPr lang="ru-RU" sz="2000" b="0" i="0" dirty="0" err="1">
                <a:solidFill>
                  <a:srgbClr val="333333"/>
                </a:solidFill>
                <a:effectLst/>
                <a:latin typeface="Times New Roman" panose="02020603050405020304" pitchFamily="18" charset="0"/>
                <a:cs typeface="Times New Roman" panose="02020603050405020304" pitchFamily="18" charset="0"/>
              </a:rPr>
              <a:t>виплачувати</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1" i="0" dirty="0" err="1">
                <a:solidFill>
                  <a:srgbClr val="333333"/>
                </a:solidFill>
                <a:effectLst/>
                <a:latin typeface="Times New Roman" panose="02020603050405020304" pitchFamily="18" charset="0"/>
                <a:cs typeface="Times New Roman" panose="02020603050405020304" pitchFamily="18" charset="0"/>
              </a:rPr>
              <a:t>працівникам</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допомогу</a:t>
            </a:r>
            <a:r>
              <a:rPr lang="ru-RU" sz="2000" b="0" i="0" dirty="0">
                <a:solidFill>
                  <a:srgbClr val="333333"/>
                </a:solidFill>
                <a:effectLst/>
                <a:latin typeface="Times New Roman" panose="02020603050405020304" pitchFamily="18" charset="0"/>
                <a:cs typeface="Times New Roman" panose="02020603050405020304" pitchFamily="18" charset="0"/>
              </a:rPr>
              <a:t> на </a:t>
            </a:r>
            <a:r>
              <a:rPr lang="ru-RU" sz="2000" b="0" i="0" dirty="0" err="1">
                <a:solidFill>
                  <a:srgbClr val="333333"/>
                </a:solidFill>
                <a:effectLst/>
                <a:latin typeface="Times New Roman" panose="02020603050405020304" pitchFamily="18" charset="0"/>
                <a:cs typeface="Times New Roman" panose="02020603050405020304" pitchFamily="18" charset="0"/>
              </a:rPr>
              <a:t>оздоровлення</a:t>
            </a:r>
            <a:r>
              <a:rPr lang="ru-RU" sz="2000" b="0" i="0" dirty="0">
                <a:solidFill>
                  <a:srgbClr val="333333"/>
                </a:solidFill>
                <a:effectLst/>
                <a:latin typeface="Times New Roman" panose="02020603050405020304" pitchFamily="18" charset="0"/>
                <a:cs typeface="Times New Roman" panose="02020603050405020304" pitchFamily="18" charset="0"/>
              </a:rPr>
              <a:t> коли </a:t>
            </a:r>
            <a:r>
              <a:rPr lang="ru-RU" sz="2000" b="0" i="0" dirty="0" err="1">
                <a:solidFill>
                  <a:srgbClr val="333333"/>
                </a:solidFill>
                <a:effectLst/>
                <a:latin typeface="Times New Roman" panose="02020603050405020304" pitchFamily="18" charset="0"/>
                <a:cs typeface="Times New Roman" panose="02020603050405020304" pitchFamily="18" charset="0"/>
              </a:rPr>
              <a:t>надають</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щорічну</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відпустку</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1" i="0" dirty="0">
                <a:solidFill>
                  <a:srgbClr val="333333"/>
                </a:solidFill>
                <a:effectLst/>
                <a:latin typeface="Times New Roman" panose="02020603050405020304" pitchFamily="18" charset="0"/>
                <a:cs typeface="Times New Roman" panose="02020603050405020304" pitchFamily="18" charset="0"/>
              </a:rPr>
              <a:t>не </a:t>
            </a:r>
            <a:r>
              <a:rPr lang="ru-RU" sz="2000" b="1" i="0" dirty="0" err="1">
                <a:solidFill>
                  <a:srgbClr val="333333"/>
                </a:solidFill>
                <a:effectLst/>
                <a:latin typeface="Times New Roman" panose="02020603050405020304" pitchFamily="18" charset="0"/>
                <a:cs typeface="Times New Roman" panose="02020603050405020304" pitchFamily="18" charset="0"/>
              </a:rPr>
              <a:t>більше</a:t>
            </a:r>
            <a:r>
              <a:rPr lang="ru-RU" sz="2000" b="1" i="0" dirty="0">
                <a:solidFill>
                  <a:srgbClr val="333333"/>
                </a:solidFill>
                <a:effectLst/>
                <a:latin typeface="Times New Roman" panose="02020603050405020304" pitchFamily="18" charset="0"/>
                <a:cs typeface="Times New Roman" panose="02020603050405020304" pitchFamily="18" charset="0"/>
              </a:rPr>
              <a:t> </a:t>
            </a:r>
            <a:r>
              <a:rPr lang="ru-RU" sz="2000" b="1" i="0" dirty="0" err="1">
                <a:solidFill>
                  <a:srgbClr val="333333"/>
                </a:solidFill>
                <a:effectLst/>
                <a:latin typeface="Times New Roman" panose="02020603050405020304" pitchFamily="18" charset="0"/>
                <a:cs typeface="Times New Roman" panose="02020603050405020304" pitchFamily="18" charset="0"/>
              </a:rPr>
              <a:t>середньомісячної</a:t>
            </a:r>
            <a:r>
              <a:rPr lang="ru-RU" sz="2000" b="1" i="0" dirty="0">
                <a:solidFill>
                  <a:srgbClr val="333333"/>
                </a:solidFill>
                <a:effectLst/>
                <a:latin typeface="Times New Roman" panose="02020603050405020304" pitchFamily="18" charset="0"/>
                <a:cs typeface="Times New Roman" panose="02020603050405020304" pitchFamily="18" charset="0"/>
              </a:rPr>
              <a:t> </a:t>
            </a:r>
            <a:r>
              <a:rPr lang="ru-RU" sz="2000" b="1" i="0" dirty="0" err="1">
                <a:solidFill>
                  <a:srgbClr val="333333"/>
                </a:solidFill>
                <a:effectLst/>
                <a:latin typeface="Times New Roman" panose="02020603050405020304" pitchFamily="18" charset="0"/>
                <a:cs typeface="Times New Roman" panose="02020603050405020304" pitchFamily="18" charset="0"/>
              </a:rPr>
              <a:t>зарплати</a:t>
            </a:r>
            <a:r>
              <a:rPr lang="ru-RU" sz="2000" b="1" i="0" dirty="0">
                <a:solidFill>
                  <a:srgbClr val="333333"/>
                </a:solidFill>
                <a:effectLst/>
                <a:latin typeface="Times New Roman" panose="02020603050405020304" pitchFamily="18" charset="0"/>
                <a:cs typeface="Times New Roman" panose="02020603050405020304" pitchFamily="18" charset="0"/>
              </a:rPr>
              <a:t> </a:t>
            </a:r>
            <a:r>
              <a:rPr lang="ru-RU" sz="2000" b="1" i="0" dirty="0" err="1">
                <a:solidFill>
                  <a:srgbClr val="333333"/>
                </a:solidFill>
                <a:effectLst/>
                <a:latin typeface="Times New Roman" panose="02020603050405020304" pitchFamily="18" charset="0"/>
                <a:cs typeface="Times New Roman" panose="02020603050405020304" pitchFamily="18" charset="0"/>
              </a:rPr>
              <a:t>працівника</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Тобто</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виплачувати</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допомогу</a:t>
            </a:r>
            <a:r>
              <a:rPr lang="ru-RU" sz="2000" b="0" i="0" dirty="0">
                <a:solidFill>
                  <a:srgbClr val="333333"/>
                </a:solidFill>
                <a:effectLst/>
                <a:latin typeface="Times New Roman" panose="02020603050405020304" pitchFamily="18" charset="0"/>
                <a:cs typeface="Times New Roman" panose="02020603050405020304" pitchFamily="18" charset="0"/>
              </a:rPr>
              <a:t> на </a:t>
            </a:r>
            <a:r>
              <a:rPr lang="ru-RU" sz="2000" b="0" i="0" dirty="0" err="1">
                <a:solidFill>
                  <a:srgbClr val="333333"/>
                </a:solidFill>
                <a:effectLst/>
                <a:latin typeface="Times New Roman" panose="02020603050405020304" pitchFamily="18" charset="0"/>
                <a:cs typeface="Times New Roman" panose="02020603050405020304" pitchFamily="18" charset="0"/>
              </a:rPr>
              <a:t>оздоровлення</a:t>
            </a:r>
            <a:r>
              <a:rPr lang="ru-RU" sz="2000" b="0" i="0" dirty="0">
                <a:solidFill>
                  <a:srgbClr val="333333"/>
                </a:solidFill>
                <a:effectLst/>
                <a:latin typeface="Times New Roman" panose="02020603050405020304" pitchFamily="18" charset="0"/>
                <a:cs typeface="Times New Roman" panose="02020603050405020304" pitchFamily="18" charset="0"/>
              </a:rPr>
              <a:t> у </a:t>
            </a:r>
            <a:r>
              <a:rPr lang="ru-RU" sz="2000" b="0" i="0" dirty="0" err="1">
                <a:solidFill>
                  <a:srgbClr val="333333"/>
                </a:solidFill>
                <a:effectLst/>
                <a:latin typeface="Times New Roman" panose="02020603050405020304" pitchFamily="18" charset="0"/>
                <a:cs typeface="Times New Roman" panose="02020603050405020304" pitchFamily="18" charset="0"/>
              </a:rPr>
              <a:t>розмірі</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посадового</a:t>
            </a:r>
            <a:r>
              <a:rPr lang="ru-RU" sz="2000" b="0" i="0" dirty="0">
                <a:solidFill>
                  <a:srgbClr val="333333"/>
                </a:solidFill>
                <a:effectLst/>
                <a:latin typeface="Times New Roman" panose="02020603050405020304" pitchFamily="18" charset="0"/>
                <a:cs typeface="Times New Roman" panose="02020603050405020304" pitchFamily="18" charset="0"/>
              </a:rPr>
              <a:t> окладу </a:t>
            </a:r>
            <a:r>
              <a:rPr lang="ru-RU" sz="2000" b="0" i="0" dirty="0" err="1">
                <a:solidFill>
                  <a:srgbClr val="333333"/>
                </a:solidFill>
                <a:effectLst/>
                <a:latin typeface="Times New Roman" panose="02020603050405020304" pitchFamily="18" charset="0"/>
                <a:cs typeface="Times New Roman" panose="02020603050405020304" pitchFamily="18" charset="0"/>
              </a:rPr>
              <a:t>слід</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1" i="0" dirty="0" err="1">
                <a:solidFill>
                  <a:srgbClr val="333333"/>
                </a:solidFill>
                <a:effectLst/>
                <a:latin typeface="Times New Roman" panose="02020603050405020304" pitchFamily="18" charset="0"/>
                <a:cs typeface="Times New Roman" panose="02020603050405020304" pitchFamily="18" charset="0"/>
              </a:rPr>
              <a:t>обов’язково</a:t>
            </a:r>
            <a:r>
              <a:rPr lang="ru-RU" sz="2000" b="0" i="0" dirty="0">
                <a:solidFill>
                  <a:srgbClr val="333333"/>
                </a:solidFill>
                <a:effectLst/>
                <a:latin typeface="Times New Roman" panose="02020603050405020304" pitchFamily="18" charset="0"/>
                <a:cs typeface="Times New Roman" panose="02020603050405020304" pitchFamily="18" charset="0"/>
              </a:rPr>
              <a:t>, а от </a:t>
            </a:r>
            <a:r>
              <a:rPr lang="ru-RU" sz="2000" b="1" i="0" dirty="0">
                <a:solidFill>
                  <a:srgbClr val="333333"/>
                </a:solidFill>
                <a:effectLst/>
                <a:latin typeface="Times New Roman" panose="02020603050405020304" pitchFamily="18" charset="0"/>
                <a:cs typeface="Times New Roman" panose="02020603050405020304" pitchFamily="18" charset="0"/>
              </a:rPr>
              <a:t>за </a:t>
            </a:r>
            <a:r>
              <a:rPr lang="ru-RU" sz="2000" b="1" i="0" dirty="0" err="1">
                <a:solidFill>
                  <a:srgbClr val="333333"/>
                </a:solidFill>
                <a:effectLst/>
                <a:latin typeface="Times New Roman" panose="02020603050405020304" pitchFamily="18" charset="0"/>
                <a:cs typeface="Times New Roman" panose="02020603050405020304" pitchFamily="18" charset="0"/>
              </a:rPr>
              <a:t>наявності</a:t>
            </a:r>
            <a:r>
              <a:rPr lang="ru-RU" sz="2000" b="1" i="0" dirty="0">
                <a:solidFill>
                  <a:srgbClr val="333333"/>
                </a:solidFill>
                <a:effectLst/>
                <a:latin typeface="Times New Roman" panose="02020603050405020304" pitchFamily="18" charset="0"/>
                <a:cs typeface="Times New Roman" panose="02020603050405020304" pitchFamily="18" charset="0"/>
              </a:rPr>
              <a:t> </a:t>
            </a:r>
            <a:r>
              <a:rPr lang="ru-RU" sz="2000" b="1" i="0" dirty="0" err="1">
                <a:solidFill>
                  <a:srgbClr val="333333"/>
                </a:solidFill>
                <a:effectLst/>
                <a:latin typeface="Times New Roman" panose="02020603050405020304" pitchFamily="18" charset="0"/>
                <a:cs typeface="Times New Roman" panose="02020603050405020304" pitchFamily="18" charset="0"/>
              </a:rPr>
              <a:t>коштів</a:t>
            </a:r>
            <a:r>
              <a:rPr lang="ru-RU" sz="2000" b="0" i="0" dirty="0">
                <a:solidFill>
                  <a:srgbClr val="333333"/>
                </a:solidFill>
                <a:effectLst/>
                <a:latin typeface="Times New Roman" panose="02020603050405020304" pitchFamily="18" charset="0"/>
                <a:cs typeface="Times New Roman" panose="02020603050405020304" pitchFamily="18" charset="0"/>
              </a:rPr>
              <a:t> — </a:t>
            </a:r>
            <a:r>
              <a:rPr lang="ru-RU" sz="2000" b="0" i="0" dirty="0" err="1">
                <a:solidFill>
                  <a:srgbClr val="333333"/>
                </a:solidFill>
                <a:effectLst/>
                <a:latin typeface="Times New Roman" panose="02020603050405020304" pitchFamily="18" charset="0"/>
                <a:cs typeface="Times New Roman" panose="02020603050405020304" pitchFamily="18" charset="0"/>
              </a:rPr>
              <a:t>можна</a:t>
            </a:r>
            <a:r>
              <a:rPr lang="ru-RU" sz="2000" b="0" i="0" dirty="0">
                <a:solidFill>
                  <a:srgbClr val="333333"/>
                </a:solidFill>
                <a:effectLst/>
                <a:latin typeface="Times New Roman" panose="02020603050405020304" pitchFamily="18" charset="0"/>
                <a:cs typeface="Times New Roman" panose="02020603050405020304" pitchFamily="18" charset="0"/>
              </a:rPr>
              <a:t> й у </a:t>
            </a:r>
            <a:r>
              <a:rPr lang="ru-RU" sz="2000" b="0" i="0" dirty="0" err="1">
                <a:solidFill>
                  <a:srgbClr val="333333"/>
                </a:solidFill>
                <a:effectLst/>
                <a:latin typeface="Times New Roman" panose="02020603050405020304" pitchFamily="18" charset="0"/>
                <a:cs typeface="Times New Roman" panose="02020603050405020304" pitchFamily="18" charset="0"/>
              </a:rPr>
              <a:t>розмірі</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середньомісячної</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зарплати</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Відповідне</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рішення</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приймає</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керівник</a:t>
            </a:r>
            <a:r>
              <a:rPr lang="ru-RU" sz="2000" b="0" i="0" dirty="0">
                <a:solidFill>
                  <a:srgbClr val="333333"/>
                </a:solidFill>
                <a:effectLst/>
                <a:latin typeface="Times New Roman" panose="02020603050405020304" pitchFamily="18" charset="0"/>
                <a:cs typeface="Times New Roman" panose="02020603050405020304" pitchFamily="18" charset="0"/>
              </a:rPr>
              <a:t> ОМС.</a:t>
            </a:r>
          </a:p>
          <a:p>
            <a:pPr algn="just" fontAlgn="base"/>
            <a:r>
              <a:rPr lang="ru-RU" sz="2000" dirty="0" err="1">
                <a:solidFill>
                  <a:srgbClr val="333333"/>
                </a:solidFill>
                <a:latin typeface="Times New Roman" panose="02020603050405020304" pitchFamily="18" charset="0"/>
                <a:cs typeface="Times New Roman" panose="02020603050405020304" pitchFamily="18" charset="0"/>
              </a:rPr>
              <a:t>К</a:t>
            </a:r>
            <a:r>
              <a:rPr lang="ru-RU" sz="2000" b="0" i="0" dirty="0" err="1">
                <a:solidFill>
                  <a:srgbClr val="333333"/>
                </a:solidFill>
                <a:effectLst/>
                <a:latin typeface="Times New Roman" panose="02020603050405020304" pitchFamily="18" charset="0"/>
                <a:cs typeface="Times New Roman" panose="02020603050405020304" pitchFamily="18" charset="0"/>
              </a:rPr>
              <a:t>онкретний</a:t>
            </a:r>
            <a:r>
              <a:rPr lang="ru-RU" sz="2000" b="0" i="0" dirty="0">
                <a:solidFill>
                  <a:srgbClr val="333333"/>
                </a:solidFill>
                <a:effectLst/>
                <a:latin typeface="Times New Roman" panose="02020603050405020304" pitchFamily="18" charset="0"/>
                <a:cs typeface="Times New Roman" panose="02020603050405020304" pitchFamily="18" charset="0"/>
              </a:rPr>
              <a:t> порядок </a:t>
            </a:r>
            <a:r>
              <a:rPr lang="ru-RU" sz="2000" b="0" i="0" dirty="0" err="1">
                <a:solidFill>
                  <a:srgbClr val="333333"/>
                </a:solidFill>
                <a:effectLst/>
                <a:latin typeface="Times New Roman" panose="02020603050405020304" pitchFamily="18" charset="0"/>
                <a:cs typeface="Times New Roman" panose="02020603050405020304" pitchFamily="18" charset="0"/>
              </a:rPr>
              <a:t>надання</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допомоги</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має</a:t>
            </a:r>
            <a:r>
              <a:rPr lang="ru-RU" sz="2000" b="0" i="0" dirty="0">
                <a:solidFill>
                  <a:srgbClr val="333333"/>
                </a:solidFill>
                <a:effectLst/>
                <a:latin typeface="Times New Roman" panose="02020603050405020304" pitchFamily="18" charset="0"/>
                <a:cs typeface="Times New Roman" panose="02020603050405020304" pitchFamily="18" charset="0"/>
              </a:rPr>
              <a:t> бути </a:t>
            </a:r>
            <a:r>
              <a:rPr lang="ru-RU" sz="2000" b="0" i="0" dirty="0" err="1">
                <a:solidFill>
                  <a:srgbClr val="333333"/>
                </a:solidFill>
                <a:effectLst/>
                <a:latin typeface="Times New Roman" panose="02020603050405020304" pitchFamily="18" charset="0"/>
                <a:cs typeface="Times New Roman" panose="02020603050405020304" pitchFamily="18" charset="0"/>
              </a:rPr>
              <a:t>встановлений</a:t>
            </a:r>
            <a:r>
              <a:rPr lang="ru-RU" sz="2000" b="0" i="0" dirty="0">
                <a:solidFill>
                  <a:srgbClr val="333333"/>
                </a:solidFill>
                <a:effectLst/>
                <a:latin typeface="Times New Roman" panose="02020603050405020304" pitchFamily="18" charset="0"/>
                <a:cs typeface="Times New Roman" panose="02020603050405020304" pitchFamily="18" charset="0"/>
              </a:rPr>
              <a:t> у </a:t>
            </a:r>
            <a:r>
              <a:rPr lang="ru-RU" sz="2000" b="0" i="0" dirty="0" err="1">
                <a:solidFill>
                  <a:srgbClr val="333333"/>
                </a:solidFill>
                <a:effectLst/>
                <a:latin typeface="Times New Roman" panose="02020603050405020304" pitchFamily="18" charset="0"/>
                <a:cs typeface="Times New Roman" panose="02020603050405020304" pitchFamily="18" charset="0"/>
              </a:rPr>
              <a:t>Положенні</a:t>
            </a:r>
            <a:r>
              <a:rPr lang="ru-RU" sz="2000" b="0" i="0" dirty="0">
                <a:solidFill>
                  <a:srgbClr val="333333"/>
                </a:solidFill>
                <a:effectLst/>
                <a:latin typeface="Times New Roman" panose="02020603050405020304" pitchFamily="18" charset="0"/>
                <a:cs typeface="Times New Roman" panose="02020603050405020304" pitchFamily="18" charset="0"/>
              </a:rPr>
              <a:t> про </a:t>
            </a:r>
            <a:r>
              <a:rPr lang="ru-RU" sz="2000" b="0" i="0" dirty="0" err="1">
                <a:solidFill>
                  <a:srgbClr val="333333"/>
                </a:solidFill>
                <a:effectLst/>
                <a:latin typeface="Times New Roman" panose="02020603050405020304" pitchFamily="18" charset="0"/>
                <a:cs typeface="Times New Roman" panose="02020603050405020304" pitchFamily="18" charset="0"/>
              </a:rPr>
              <a:t>надання</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працівникам</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матеріальної</a:t>
            </a:r>
            <a:r>
              <a:rPr lang="ru-RU" sz="2000" b="0" i="0" dirty="0">
                <a:solidFill>
                  <a:srgbClr val="333333"/>
                </a:solidFill>
                <a:effectLst/>
                <a:latin typeface="Times New Roman" panose="02020603050405020304" pitchFamily="18" charset="0"/>
                <a:cs typeface="Times New Roman" panose="02020603050405020304" pitchFamily="18" charset="0"/>
              </a:rPr>
              <a:t> </a:t>
            </a:r>
            <a:r>
              <a:rPr lang="ru-RU" sz="2000" b="0" i="0" dirty="0" err="1">
                <a:solidFill>
                  <a:srgbClr val="333333"/>
                </a:solidFill>
                <a:effectLst/>
                <a:latin typeface="Times New Roman" panose="02020603050405020304" pitchFamily="18" charset="0"/>
                <a:cs typeface="Times New Roman" panose="02020603050405020304" pitchFamily="18" charset="0"/>
              </a:rPr>
              <a:t>допомоги</a:t>
            </a:r>
            <a:r>
              <a:rPr lang="ru-RU" sz="2000" b="0" i="0" dirty="0">
                <a:solidFill>
                  <a:srgbClr val="333333"/>
                </a:solidFill>
                <a:effectLst/>
                <a:latin typeface="Times New Roman" panose="02020603050405020304" pitchFamily="18" charset="0"/>
                <a:cs typeface="Times New Roman" panose="02020603050405020304" pitchFamily="18" charset="0"/>
              </a:rPr>
              <a:t>, яке є </a:t>
            </a:r>
            <a:r>
              <a:rPr lang="ru-RU" sz="2000" b="0" i="0" dirty="0" err="1">
                <a:solidFill>
                  <a:srgbClr val="333333"/>
                </a:solidFill>
                <a:effectLst/>
                <a:latin typeface="Times New Roman" panose="02020603050405020304" pitchFamily="18" charset="0"/>
                <a:cs typeface="Times New Roman" panose="02020603050405020304" pitchFamily="18" charset="0"/>
              </a:rPr>
              <a:t>додатком</a:t>
            </a:r>
            <a:r>
              <a:rPr lang="ru-RU" sz="2000" b="0" i="0" dirty="0">
                <a:solidFill>
                  <a:srgbClr val="333333"/>
                </a:solidFill>
                <a:effectLst/>
                <a:latin typeface="Times New Roman" panose="02020603050405020304" pitchFamily="18" charset="0"/>
                <a:cs typeface="Times New Roman" panose="02020603050405020304" pitchFamily="18" charset="0"/>
              </a:rPr>
              <a:t> до </a:t>
            </a:r>
            <a:r>
              <a:rPr lang="ru-RU" sz="2000" b="0" i="0" dirty="0" err="1">
                <a:solidFill>
                  <a:srgbClr val="333333"/>
                </a:solidFill>
                <a:effectLst/>
                <a:latin typeface="Times New Roman" panose="02020603050405020304" pitchFamily="18" charset="0"/>
                <a:cs typeface="Times New Roman" panose="02020603050405020304" pitchFamily="18" charset="0"/>
              </a:rPr>
              <a:t>колективного</a:t>
            </a:r>
            <a:r>
              <a:rPr lang="ru-RU" sz="2000" b="0" i="0" dirty="0">
                <a:solidFill>
                  <a:srgbClr val="333333"/>
                </a:solidFill>
                <a:effectLst/>
                <a:latin typeface="Times New Roman" panose="02020603050405020304" pitchFamily="18" charset="0"/>
                <a:cs typeface="Times New Roman" panose="02020603050405020304" pitchFamily="18" charset="0"/>
              </a:rPr>
              <a:t> договору</a:t>
            </a:r>
            <a:r>
              <a:rPr lang="ru-RU" sz="2000" b="0" i="1" dirty="0">
                <a:solidFill>
                  <a:srgbClr val="333333"/>
                </a:solidFill>
                <a:effectLst/>
                <a:latin typeface="Roboto" panose="02000000000000000000" pitchFamily="2" charset="0"/>
              </a:rPr>
              <a:t> </a:t>
            </a:r>
            <a:r>
              <a:rPr lang="ru-RU" sz="2000" b="0" i="1" dirty="0">
                <a:solidFill>
                  <a:srgbClr val="333333"/>
                </a:solidFill>
                <a:effectLst/>
                <a:latin typeface="Times New Roman" panose="02020603050405020304" pitchFamily="18" charset="0"/>
                <a:cs typeface="Times New Roman" panose="02020603050405020304" pitchFamily="18" charset="0"/>
              </a:rPr>
              <a:t>(лист </a:t>
            </a:r>
            <a:r>
              <a:rPr lang="ru-RU" sz="2000" i="1" dirty="0" err="1">
                <a:solidFill>
                  <a:srgbClr val="333333"/>
                </a:solidFill>
                <a:latin typeface="Times New Roman" panose="02020603050405020304" pitchFamily="18" charset="0"/>
                <a:cs typeface="Times New Roman" panose="02020603050405020304" pitchFamily="18" charset="0"/>
              </a:rPr>
              <a:t>Мінекономики</a:t>
            </a:r>
            <a:r>
              <a:rPr lang="ru-RU" sz="2000" i="1" dirty="0">
                <a:solidFill>
                  <a:srgbClr val="333333"/>
                </a:solidFill>
                <a:latin typeface="Times New Roman" panose="02020603050405020304" pitchFamily="18" charset="0"/>
                <a:cs typeface="Times New Roman" panose="02020603050405020304" pitchFamily="18" charset="0"/>
              </a:rPr>
              <a:t> </a:t>
            </a:r>
            <a:r>
              <a:rPr lang="ru-RU" sz="2000" b="0" i="1" dirty="0" err="1">
                <a:solidFill>
                  <a:srgbClr val="333333"/>
                </a:solidFill>
                <a:effectLst/>
                <a:latin typeface="Times New Roman" panose="02020603050405020304" pitchFamily="18" charset="0"/>
                <a:cs typeface="Times New Roman" panose="02020603050405020304" pitchFamily="18" charset="0"/>
              </a:rPr>
              <a:t>від</a:t>
            </a:r>
            <a:r>
              <a:rPr lang="ru-RU" sz="2000" b="0" i="1" dirty="0">
                <a:solidFill>
                  <a:srgbClr val="333333"/>
                </a:solidFill>
                <a:effectLst/>
                <a:latin typeface="Times New Roman" panose="02020603050405020304" pitchFamily="18" charset="0"/>
                <a:cs typeface="Times New Roman" panose="02020603050405020304" pitchFamily="18" charset="0"/>
              </a:rPr>
              <a:t> 06.04.2020 р. № 3511-06/22904-09</a:t>
            </a:r>
            <a:r>
              <a:rPr lang="ru-RU" sz="2000" i="1" dirty="0">
                <a:solidFill>
                  <a:srgbClr val="333333"/>
                </a:solidFill>
                <a:latin typeface="Times New Roman" panose="02020603050405020304" pitchFamily="18" charset="0"/>
                <a:cs typeface="Times New Roman" panose="02020603050405020304" pitchFamily="18" charset="0"/>
              </a:rPr>
              <a:t>).</a:t>
            </a:r>
            <a:endParaRPr lang="ru-RU" sz="2000" b="0" i="1" dirty="0">
              <a:solidFill>
                <a:srgbClr val="333333"/>
              </a:solidFill>
              <a:effectLst/>
              <a:latin typeface="Times New Roman" panose="02020603050405020304" pitchFamily="18" charset="0"/>
              <a:cs typeface="Times New Roman" panose="02020603050405020304" pitchFamily="18" charset="0"/>
            </a:endParaRPr>
          </a:p>
          <a:p>
            <a:pPr algn="l" fontAlgn="base"/>
            <a:endParaRPr lang="ru-RU" sz="2000" b="0" i="0" dirty="0">
              <a:solidFill>
                <a:srgbClr val="333333"/>
              </a:solidFill>
              <a:effectLst/>
              <a:latin typeface="Roboto" panose="02000000000000000000" pitchFamily="2" charset="0"/>
            </a:endParaRPr>
          </a:p>
          <a:p>
            <a:pPr algn="just"/>
            <a:endParaRPr lang="ru-RU" sz="2000" b="0" i="0" dirty="0">
              <a:solidFill>
                <a:srgbClr val="000000"/>
              </a:solidFill>
              <a:effectLst/>
              <a:latin typeface="PT Serif" panose="020A0603040505020204" pitchFamily="18" charset="-52"/>
            </a:endParaRPr>
          </a:p>
        </p:txBody>
      </p:sp>
    </p:spTree>
    <p:extLst>
      <p:ext uri="{BB962C8B-B14F-4D97-AF65-F5344CB8AC3E}">
        <p14:creationId xmlns:p14="http://schemas.microsoft.com/office/powerpoint/2010/main" val="2730579000"/>
      </p:ext>
    </p:extLst>
  </p:cSld>
  <p:clrMapOvr>
    <a:masterClrMapping/>
  </p:clrMapOvr>
  <p:transition spd="slow">
    <p:push/>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9378080"/>
          </a:xfrm>
          <a:prstGeom prst="rect">
            <a:avLst/>
          </a:prstGeom>
        </p:spPr>
        <p:txBody>
          <a:bodyPr wrap="square">
            <a:spAutoFit/>
          </a:bodyPr>
          <a:lstStyle/>
          <a:p>
            <a:pPr>
              <a:lnSpc>
                <a:spcPct val="107000"/>
              </a:lnSpc>
              <a:spcAft>
                <a:spcPts val="800"/>
              </a:spcAft>
            </a:pPr>
            <a:r>
              <a:rPr lang="uk-UA" sz="3200" dirty="0">
                <a:solidFill>
                  <a:srgbClr val="7030A0"/>
                </a:solidFill>
                <a:latin typeface="Calibri" panose="020F0502020204030204" pitchFamily="34" charset="0"/>
                <a:ea typeface="Calibri" panose="020F0502020204030204" pitchFamily="34" charset="0"/>
                <a:cs typeface="Times New Roman" panose="02020603050405020304" pitchFamily="18" charset="0"/>
              </a:rPr>
              <a:t>З</a:t>
            </a:r>
            <a:r>
              <a:rPr lang="ru-UA" sz="3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а </a:t>
            </a:r>
            <a:r>
              <a:rPr lang="ru-UA" sz="32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який</a:t>
            </a:r>
            <a:r>
              <a:rPr lang="ru-UA" sz="3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uk-UA" sz="3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період</a:t>
            </a:r>
            <a:r>
              <a:rPr lang="ru-UA" sz="3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провод</a:t>
            </a:r>
            <a:r>
              <a:rPr lang="uk-UA" sz="3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ять</a:t>
            </a:r>
            <a:r>
              <a:rPr lang="ru-UA" sz="3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перевірк</a:t>
            </a:r>
            <a:r>
              <a:rPr lang="uk-UA" sz="3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у</a:t>
            </a:r>
            <a:r>
              <a:rPr lang="ru-UA" sz="3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ru-UA" sz="32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ревізори</a:t>
            </a:r>
            <a:r>
              <a:rPr lang="ru-UA" sz="32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t>
            </a:r>
          </a:p>
          <a:p>
            <a:pPr algn="just"/>
            <a:r>
              <a:rPr lang="ru-RU" sz="2000" b="0" i="0" dirty="0" err="1">
                <a:solidFill>
                  <a:srgbClr val="000000"/>
                </a:solidFill>
                <a:effectLst/>
                <a:latin typeface="PT Serif" panose="020A0603040505020204" pitchFamily="18" charset="-52"/>
              </a:rPr>
              <a:t>Планову</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ревізію</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проводять</a:t>
            </a:r>
            <a:r>
              <a:rPr lang="ru-RU" sz="2000" b="0" i="0" dirty="0">
                <a:solidFill>
                  <a:srgbClr val="000000"/>
                </a:solidFill>
                <a:effectLst/>
                <a:latin typeface="PT Serif" panose="020A0603040505020204" pitchFamily="18" charset="-52"/>
              </a:rPr>
              <a:t> не </a:t>
            </a:r>
            <a:r>
              <a:rPr lang="ru-RU" sz="2000" b="0" i="0" dirty="0" err="1">
                <a:solidFill>
                  <a:srgbClr val="000000"/>
                </a:solidFill>
                <a:effectLst/>
                <a:latin typeface="PT Serif" panose="020A0603040505020204" pitchFamily="18" charset="-52"/>
              </a:rPr>
              <a:t>частіше</a:t>
            </a:r>
            <a:r>
              <a:rPr lang="ru-RU" sz="2000" b="0" i="0" dirty="0">
                <a:solidFill>
                  <a:srgbClr val="000000"/>
                </a:solidFill>
                <a:effectLst/>
                <a:latin typeface="PT Serif" panose="020A0603040505020204" pitchFamily="18" charset="-52"/>
              </a:rPr>
              <a:t> одного разу на </a:t>
            </a:r>
            <a:r>
              <a:rPr lang="ru-RU" sz="2000" b="0" i="0" dirty="0" err="1">
                <a:solidFill>
                  <a:srgbClr val="000000"/>
                </a:solidFill>
                <a:effectLst/>
                <a:latin typeface="PT Serif" panose="020A0603040505020204" pitchFamily="18" charset="-52"/>
              </a:rPr>
              <a:t>рік</a:t>
            </a:r>
            <a:r>
              <a:rPr lang="ru-RU" sz="2000" b="0" i="0" dirty="0">
                <a:solidFill>
                  <a:srgbClr val="000000"/>
                </a:solidFill>
                <a:effectLst/>
                <a:latin typeface="PT Serif" panose="020A0603040505020204" pitchFamily="18" charset="-52"/>
              </a:rPr>
              <a:t>. А </a:t>
            </a:r>
            <a:r>
              <a:rPr lang="ru-RU" sz="2000" b="0" i="0" dirty="0" err="1">
                <a:solidFill>
                  <a:srgbClr val="000000"/>
                </a:solidFill>
                <a:effectLst/>
                <a:latin typeface="PT Serif" panose="020A0603040505020204" pitchFamily="18" charset="-52"/>
              </a:rPr>
              <a:t>перевіряти</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можуть</a:t>
            </a:r>
            <a:r>
              <a:rPr lang="ru-RU" sz="2000" b="0" i="0" dirty="0">
                <a:solidFill>
                  <a:srgbClr val="000000"/>
                </a:solidFill>
                <a:effectLst/>
                <a:latin typeface="PT Serif" panose="020A0603040505020204" pitchFamily="18" charset="-52"/>
              </a:rPr>
              <a:t> і за 5 </a:t>
            </a:r>
            <a:r>
              <a:rPr lang="ru-RU" sz="2000" b="0" i="0" dirty="0" err="1">
                <a:solidFill>
                  <a:srgbClr val="000000"/>
                </a:solidFill>
                <a:effectLst/>
                <a:latin typeface="PT Serif" panose="020A0603040505020204" pitchFamily="18" charset="-52"/>
              </a:rPr>
              <a:t>років</a:t>
            </a:r>
            <a:r>
              <a:rPr lang="ru-RU" sz="2000" b="0" i="0" dirty="0">
                <a:solidFill>
                  <a:srgbClr val="000000"/>
                </a:solidFill>
                <a:effectLst/>
                <a:latin typeface="PT Serif" panose="020A0603040505020204" pitchFamily="18" charset="-52"/>
              </a:rPr>
              <a:t>. Все </a:t>
            </a:r>
            <a:r>
              <a:rPr lang="ru-RU" sz="2000" b="0" i="0" dirty="0" err="1">
                <a:solidFill>
                  <a:srgbClr val="000000"/>
                </a:solidFill>
                <a:effectLst/>
                <a:latin typeface="PT Serif" panose="020A0603040505020204" pitchFamily="18" charset="-52"/>
              </a:rPr>
              <a:t>залежить</a:t>
            </a:r>
            <a:r>
              <a:rPr lang="ru-RU" sz="2000" b="0" i="0" dirty="0">
                <a:solidFill>
                  <a:srgbClr val="000000"/>
                </a:solidFill>
                <a:effectLst/>
                <a:latin typeface="PT Serif" panose="020A0603040505020204" pitchFamily="18" charset="-52"/>
              </a:rPr>
              <a:t> </a:t>
            </a:r>
            <a:r>
              <a:rPr lang="ru-RU" sz="2000" b="0" i="0" dirty="0" err="1">
                <a:solidFill>
                  <a:srgbClr val="000000"/>
                </a:solidFill>
                <a:effectLst/>
                <a:latin typeface="PT Serif" panose="020A0603040505020204" pitchFamily="18" charset="-52"/>
              </a:rPr>
              <a:t>від</a:t>
            </a:r>
            <a:r>
              <a:rPr lang="ru-RU" sz="2000" b="0" i="0" dirty="0">
                <a:solidFill>
                  <a:srgbClr val="000000"/>
                </a:solidFill>
                <a:effectLst/>
                <a:latin typeface="PT Serif" panose="020A0603040505020204" pitchFamily="18" charset="-52"/>
              </a:rPr>
              <a:t> того як давно </a:t>
            </a:r>
            <a:r>
              <a:rPr lang="ru-RU" sz="2000" b="0" i="0" dirty="0" err="1">
                <a:solidFill>
                  <a:srgbClr val="000000"/>
                </a:solidFill>
                <a:effectLst/>
                <a:latin typeface="PT Serif" panose="020A0603040505020204" pitchFamily="18" charset="-52"/>
              </a:rPr>
              <a:t>ревізори</a:t>
            </a:r>
            <a:r>
              <a:rPr lang="ru-RU" sz="2000" b="0" i="0" dirty="0">
                <a:solidFill>
                  <a:srgbClr val="000000"/>
                </a:solidFill>
                <a:effectLst/>
                <a:latin typeface="PT Serif" panose="020A0603040505020204" pitchFamily="18" charset="-52"/>
              </a:rPr>
              <a:t> проводили </a:t>
            </a:r>
            <a:r>
              <a:rPr lang="ru-RU" sz="2000" b="0" i="0" dirty="0" err="1">
                <a:solidFill>
                  <a:srgbClr val="000000"/>
                </a:solidFill>
                <a:effectLst/>
                <a:latin typeface="PT Serif" panose="020A0603040505020204" pitchFamily="18" charset="-52"/>
              </a:rPr>
              <a:t>ревізію</a:t>
            </a:r>
            <a:r>
              <a:rPr lang="ru-RU" sz="2000" b="0" i="0" dirty="0">
                <a:solidFill>
                  <a:srgbClr val="000000"/>
                </a:solidFill>
                <a:effectLst/>
                <a:latin typeface="PT Serif" panose="020A0603040505020204" pitchFamily="18" charset="-52"/>
              </a:rPr>
              <a:t>.</a:t>
            </a:r>
          </a:p>
          <a:p>
            <a:pPr algn="just"/>
            <a:endParaRPr lang="ru-RU" sz="2000" dirty="0">
              <a:solidFill>
                <a:srgbClr val="000000"/>
              </a:solidFill>
              <a:latin typeface="PT Serif" panose="020A0603040505020204" pitchFamily="18" charset="-52"/>
            </a:endParaRPr>
          </a:p>
          <a:p>
            <a:pPr>
              <a:lnSpc>
                <a:spcPct val="107000"/>
              </a:lnSpc>
              <a:spcAft>
                <a:spcPts val="800"/>
              </a:spcAft>
            </a:pPr>
            <a:r>
              <a:rPr lang="uk-UA"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Які</a:t>
            </a:r>
            <a:r>
              <a:rPr lang="ru-UA"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порушення</a:t>
            </a:r>
            <a:r>
              <a:rPr lang="ru-UA"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у </a:t>
            </a:r>
            <a:r>
              <a:rPr lang="ru-UA" sz="28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сфері</a:t>
            </a:r>
            <a:r>
              <a:rPr lang="ru-UA"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надання</a:t>
            </a:r>
            <a:r>
              <a:rPr lang="ru-UA"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в </a:t>
            </a:r>
            <a:r>
              <a:rPr lang="ru-UA" sz="28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оренду</a:t>
            </a:r>
            <a:r>
              <a:rPr lang="ru-UA"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комунального</a:t>
            </a:r>
            <a:r>
              <a:rPr lang="ru-UA"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майна</a:t>
            </a:r>
            <a:r>
              <a:rPr lang="uk-UA"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a:t>
            </a:r>
          </a:p>
          <a:p>
            <a:pPr algn="l"/>
            <a:r>
              <a:rPr lang="ru-RU" sz="2800" b="0" i="0" dirty="0">
                <a:solidFill>
                  <a:srgbClr val="000000"/>
                </a:solidFill>
                <a:effectLst/>
                <a:latin typeface="PT Serif" panose="020A0603040505020204" pitchFamily="18" charset="-52"/>
              </a:rPr>
              <a:t>Практика </a:t>
            </a:r>
            <a:r>
              <a:rPr lang="ru-RU" sz="2800" b="0" i="0" dirty="0" err="1">
                <a:solidFill>
                  <a:srgbClr val="000000"/>
                </a:solidFill>
                <a:effectLst/>
                <a:latin typeface="PT Serif" panose="020A0603040505020204" pitchFamily="18" charset="-52"/>
              </a:rPr>
              <a:t>ревізій</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показує</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що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установа</a:t>
            </a:r>
            <a:r>
              <a:rPr lang="ru-RU" sz="2800" b="0" i="0" dirty="0">
                <a:solidFill>
                  <a:srgbClr val="000000"/>
                </a:solidFill>
                <a:effectLst/>
                <a:latin typeface="PT Serif" panose="020A0603040505020204" pitchFamily="18" charset="-52"/>
              </a:rPr>
              <a:t>, яка </a:t>
            </a:r>
            <a:r>
              <a:rPr lang="ru-RU" sz="2800" b="0" i="0" dirty="0" err="1">
                <a:solidFill>
                  <a:srgbClr val="000000"/>
                </a:solidFill>
                <a:effectLst/>
                <a:latin typeface="PT Serif" panose="020A0603040505020204" pitchFamily="18" charset="-52"/>
              </a:rPr>
              <a:t>надала</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приміщення</a:t>
            </a:r>
            <a:r>
              <a:rPr lang="ru-RU" sz="2800" b="0" i="0" dirty="0">
                <a:solidFill>
                  <a:srgbClr val="000000"/>
                </a:solidFill>
                <a:effectLst/>
                <a:latin typeface="PT Serif" panose="020A0603040505020204" pitchFamily="18" charset="-52"/>
              </a:rPr>
              <a:t> в </a:t>
            </a:r>
            <a:r>
              <a:rPr lang="ru-RU" sz="2800" b="0" i="0" dirty="0" err="1">
                <a:solidFill>
                  <a:srgbClr val="000000"/>
                </a:solidFill>
                <a:effectLst/>
                <a:latin typeface="PT Serif" panose="020A0603040505020204" pitchFamily="18" charset="-52"/>
              </a:rPr>
              <a:t>оренду</a:t>
            </a:r>
            <a:r>
              <a:rPr lang="ru-RU" sz="2800" b="0" i="0" dirty="0">
                <a:solidFill>
                  <a:srgbClr val="000000"/>
                </a:solidFill>
                <a:effectLst/>
                <a:latin typeface="PT Serif" panose="020A0603040505020204" pitchFamily="18" charset="-52"/>
              </a:rPr>
              <a:t>, не </a:t>
            </a:r>
            <a:r>
              <a:rPr lang="ru-RU" sz="2800" b="0" i="0" dirty="0" err="1">
                <a:solidFill>
                  <a:srgbClr val="000000"/>
                </a:solidFill>
                <a:effectLst/>
                <a:latin typeface="PT Serif" panose="020A0603040505020204" pitchFamily="18" charset="-52"/>
              </a:rPr>
              <a:t>завжди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знає</a:t>
            </a:r>
            <a:r>
              <a:rPr lang="ru-RU" sz="2800" b="0" i="0" dirty="0">
                <a:solidFill>
                  <a:srgbClr val="000000"/>
                </a:solidFill>
                <a:effectLst/>
                <a:latin typeface="PT Serif" panose="020A0603040505020204" pitchFamily="18" charset="-52"/>
              </a:rPr>
              <a:t>, як правильно </a:t>
            </a:r>
            <a:r>
              <a:rPr lang="ru-RU" sz="2800" b="0" i="0" dirty="0" err="1">
                <a:solidFill>
                  <a:srgbClr val="000000"/>
                </a:solidFill>
                <a:effectLst/>
                <a:latin typeface="PT Serif" panose="020A0603040505020204" pitchFamily="18" charset="-52"/>
              </a:rPr>
              <a:t>розрахувати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послуги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що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споживає</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орендар</a:t>
            </a:r>
            <a:r>
              <a:rPr lang="ru-RU" sz="2800" b="0" i="0" dirty="0">
                <a:solidFill>
                  <a:srgbClr val="000000"/>
                </a:solidFill>
                <a:effectLst/>
                <a:latin typeface="PT Serif" panose="020A0603040505020204" pitchFamily="18" charset="-52"/>
              </a:rPr>
              <a:t>, та </a:t>
            </a:r>
            <a:r>
              <a:rPr lang="ru-RU" sz="2800" b="0" i="0" dirty="0" err="1">
                <a:solidFill>
                  <a:srgbClr val="000000"/>
                </a:solidFill>
                <a:effectLst/>
                <a:latin typeface="PT Serif" panose="020A0603040505020204" pitchFamily="18" charset="-52"/>
              </a:rPr>
              <a:t>куди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їх</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зарахувати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Наслідок</a:t>
            </a:r>
            <a:r>
              <a:rPr lang="ru-RU" sz="2800" b="0" i="0" dirty="0">
                <a:solidFill>
                  <a:srgbClr val="000000"/>
                </a:solidFill>
                <a:effectLst/>
                <a:latin typeface="PT Serif" panose="020A0603040505020204" pitchFamily="18" charset="-52"/>
              </a:rPr>
              <a:t> — </a:t>
            </a:r>
            <a:r>
              <a:rPr lang="ru-RU" sz="2800" b="0" i="0" dirty="0" err="1">
                <a:solidFill>
                  <a:srgbClr val="000000"/>
                </a:solidFill>
                <a:effectLst/>
                <a:latin typeface="PT Serif" panose="020A0603040505020204" pitchFamily="18" charset="-52"/>
              </a:rPr>
              <a:t>ревізори</a:t>
            </a:r>
            <a:r>
              <a:rPr lang="ru-RU" sz="2800" b="0" i="0" dirty="0">
                <a:solidFill>
                  <a:srgbClr val="000000"/>
                </a:solidFill>
                <a:effectLst/>
                <a:latin typeface="PT Serif" panose="020A0603040505020204" pitchFamily="18" charset="-52"/>
              </a:rPr>
              <a:t> в актах </a:t>
            </a:r>
            <a:r>
              <a:rPr lang="ru-RU" sz="2800" b="0" i="0" dirty="0" err="1">
                <a:solidFill>
                  <a:srgbClr val="000000"/>
                </a:solidFill>
                <a:effectLst/>
                <a:latin typeface="PT Serif" panose="020A0603040505020204" pitchFamily="18" charset="-52"/>
              </a:rPr>
              <a:t>фіксують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що</a:t>
            </a:r>
            <a:r>
              <a:rPr lang="ru-RU" sz="2800" b="0" i="0" dirty="0">
                <a:solidFill>
                  <a:srgbClr val="000000"/>
                </a:solidFill>
                <a:effectLst/>
                <a:latin typeface="PT Serif" panose="020A0603040505020204" pitchFamily="18" charset="-52"/>
              </a:rPr>
              <a:t> бюджет, </a:t>
            </a:r>
            <a:r>
              <a:rPr lang="ru-RU" sz="2800" b="0" i="0" dirty="0" err="1">
                <a:solidFill>
                  <a:srgbClr val="000000"/>
                </a:solidFill>
                <a:effectLst/>
                <a:latin typeface="PT Serif" panose="020A0603040505020204" pitchFamily="18" charset="-52"/>
              </a:rPr>
              <a:t>із</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якого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фінансують</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установу</a:t>
            </a:r>
            <a:r>
              <a:rPr lang="ru-RU" sz="2800" b="0" i="0" dirty="0">
                <a:solidFill>
                  <a:srgbClr val="000000"/>
                </a:solidFill>
                <a:effectLst/>
                <a:latin typeface="PT Serif" panose="020A0603040505020204" pitchFamily="18" charset="-52"/>
              </a:rPr>
              <a:t>, не </a:t>
            </a:r>
            <a:r>
              <a:rPr lang="ru-RU" sz="2800" b="0" i="0" dirty="0" err="1">
                <a:solidFill>
                  <a:srgbClr val="000000"/>
                </a:solidFill>
                <a:effectLst/>
                <a:latin typeface="PT Serif" panose="020A0603040505020204" pitchFamily="18" charset="-52"/>
              </a:rPr>
              <a:t>доотримав</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кошти</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або</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установа</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використала</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їх</a:t>
            </a:r>
            <a:r>
              <a:rPr lang="ru-RU" sz="2800" b="0" i="0" dirty="0">
                <a:solidFill>
                  <a:srgbClr val="000000"/>
                </a:solidFill>
                <a:effectLst/>
                <a:latin typeface="PT Serif" panose="020A0603040505020204" pitchFamily="18" charset="-52"/>
              </a:rPr>
              <a:t> не за </a:t>
            </a:r>
            <a:r>
              <a:rPr lang="ru-RU" sz="2800" b="0" i="0" dirty="0" err="1">
                <a:solidFill>
                  <a:srgbClr val="000000"/>
                </a:solidFill>
                <a:effectLst/>
                <a:latin typeface="PT Serif" panose="020A0603040505020204" pitchFamily="18" charset="-52"/>
              </a:rPr>
              <a:t>цільовим</a:t>
            </a:r>
            <a:r>
              <a:rPr lang="ru-RU" sz="2800" b="0" i="0" dirty="0">
                <a:solidFill>
                  <a:srgbClr val="000000"/>
                </a:solidFill>
                <a:effectLst/>
                <a:latin typeface="PT Serif" panose="020A0603040505020204" pitchFamily="18" charset="-52"/>
              </a:rPr>
              <a:t> </a:t>
            </a:r>
            <a:r>
              <a:rPr lang="ru-RU" sz="2800" b="0" i="0" dirty="0" err="1">
                <a:solidFill>
                  <a:srgbClr val="000000"/>
                </a:solidFill>
                <a:effectLst/>
                <a:latin typeface="PT Serif" panose="020A0603040505020204" pitchFamily="18" charset="-52"/>
              </a:rPr>
              <a:t>призначенням</a:t>
            </a:r>
            <a:r>
              <a:rPr lang="ru-RU" sz="2800" b="0" i="0" dirty="0">
                <a:solidFill>
                  <a:srgbClr val="000000"/>
                </a:solidFill>
                <a:effectLst/>
                <a:latin typeface="PT Serif" panose="020A0603040505020204" pitchFamily="18" charset="-52"/>
              </a:rPr>
              <a:t>.</a:t>
            </a:r>
          </a:p>
          <a:p>
            <a:r>
              <a:rPr lang="ru-RU" sz="2800" b="1" i="0" dirty="0" err="1">
                <a:solidFill>
                  <a:srgbClr val="000000"/>
                </a:solidFill>
                <a:effectLst/>
                <a:latin typeface="PT Sans" panose="020B0503020203020204" pitchFamily="34" charset="-52"/>
              </a:rPr>
              <a:t>Що</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має</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відшкодувати</a:t>
            </a:r>
            <a:r>
              <a:rPr lang="ru-RU" sz="2800" b="1" i="0" dirty="0">
                <a:solidFill>
                  <a:srgbClr val="000000"/>
                </a:solidFill>
                <a:effectLst/>
                <a:latin typeface="PT Sans" panose="020B0503020203020204" pitchFamily="34" charset="-52"/>
              </a:rPr>
              <a:t> </a:t>
            </a:r>
            <a:r>
              <a:rPr lang="ru-RU" sz="2800" b="1" i="0" dirty="0" err="1">
                <a:solidFill>
                  <a:srgbClr val="000000"/>
                </a:solidFill>
                <a:effectLst/>
                <a:latin typeface="PT Sans" panose="020B0503020203020204" pitchFamily="34" charset="-52"/>
              </a:rPr>
              <a:t>орендар</a:t>
            </a:r>
            <a:r>
              <a:rPr lang="ru-RU" sz="2800" b="1" i="0" dirty="0">
                <a:solidFill>
                  <a:srgbClr val="000000"/>
                </a:solidFill>
                <a:effectLst/>
                <a:latin typeface="PT Sans" panose="020B0503020203020204" pitchFamily="34" charset="-52"/>
              </a:rPr>
              <a:t> читайте </a:t>
            </a:r>
            <a:r>
              <a:rPr lang="ru-RU" sz="2800" b="1" dirty="0">
                <a:solidFill>
                  <a:srgbClr val="000000"/>
                </a:solidFill>
                <a:latin typeface="PT Sans" panose="020B0503020203020204" pitchFamily="34" charset="-52"/>
              </a:rPr>
              <a:t>у </a:t>
            </a:r>
            <a:r>
              <a:rPr lang="ru-RU" sz="2800" b="1" dirty="0" err="1">
                <a:solidFill>
                  <a:srgbClr val="000000"/>
                </a:solidFill>
                <a:latin typeface="PT Sans" panose="020B0503020203020204" pitchFamily="34" charset="-52"/>
              </a:rPr>
              <a:t>статті</a:t>
            </a:r>
            <a:r>
              <a:rPr lang="ru-RU" sz="2800" b="1" dirty="0">
                <a:solidFill>
                  <a:srgbClr val="000000"/>
                </a:solidFill>
                <a:latin typeface="PT Sans" panose="020B0503020203020204" pitchFamily="34" charset="-52"/>
              </a:rPr>
              <a:t> </a:t>
            </a:r>
            <a:r>
              <a:rPr lang="ru-RU" sz="2800" b="1" dirty="0">
                <a:latin typeface="Calibri" panose="020F0502020204030204" pitchFamily="34" charset="0"/>
                <a:ea typeface="Calibri" panose="020F0502020204030204" pitchFamily="34" charset="0"/>
                <a:cs typeface="Times New Roman" panose="02020603050405020304" pitchFamily="18" charset="0"/>
              </a:rPr>
              <a:t>«</a:t>
            </a:r>
            <a:r>
              <a:rPr lang="ru-RU" sz="2800" b="1" dirty="0" err="1">
                <a:latin typeface="Calibri" panose="020F0502020204030204" pitchFamily="34" charset="0"/>
                <a:ea typeface="Calibri" panose="020F0502020204030204" pitchFamily="34" charset="0"/>
                <a:cs typeface="Times New Roman" panose="02020603050405020304" pitchFamily="18" charset="0"/>
              </a:rPr>
              <a:t>Здаєте</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ru-RU" sz="2800" b="1" dirty="0" err="1">
                <a:latin typeface="Calibri" panose="020F0502020204030204" pitchFamily="34" charset="0"/>
                <a:ea typeface="Calibri" panose="020F0502020204030204" pitchFamily="34" charset="0"/>
                <a:cs typeface="Times New Roman" panose="02020603050405020304" pitchFamily="18" charset="0"/>
              </a:rPr>
              <a:t>приміщення</a:t>
            </a:r>
            <a:r>
              <a:rPr lang="ru-RU" sz="2800" b="1" dirty="0">
                <a:latin typeface="Calibri" panose="020F0502020204030204" pitchFamily="34" charset="0"/>
                <a:ea typeface="Calibri" panose="020F0502020204030204" pitchFamily="34" charset="0"/>
                <a:cs typeface="Times New Roman" panose="02020603050405020304" pitchFamily="18" charset="0"/>
              </a:rPr>
              <a:t> в </a:t>
            </a:r>
            <a:r>
              <a:rPr lang="ru-RU" sz="2800" b="1" dirty="0" err="1">
                <a:latin typeface="Calibri" panose="020F0502020204030204" pitchFamily="34" charset="0"/>
                <a:ea typeface="Calibri" panose="020F0502020204030204" pitchFamily="34" charset="0"/>
                <a:cs typeface="Times New Roman" panose="02020603050405020304" pitchFamily="18" charset="0"/>
              </a:rPr>
              <a:t>оренду</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ru-RU" sz="2800" b="1" dirty="0" err="1">
                <a:latin typeface="Calibri" panose="020F0502020204030204" pitchFamily="34" charset="0"/>
                <a:ea typeface="Calibri" panose="020F0502020204030204" pitchFamily="34" charset="0"/>
                <a:cs typeface="Times New Roman" panose="02020603050405020304" pitchFamily="18" charset="0"/>
              </a:rPr>
              <a:t>Контролюйте</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en-US" sz="2800" b="1" dirty="0">
                <a:latin typeface="MS Gothic" panose="020B0609070205080204" pitchFamily="49" charset="-128"/>
                <a:ea typeface="Calibri" panose="020F0502020204030204" pitchFamily="34" charset="0"/>
                <a:cs typeface="MS Gothic" panose="020B0609070205080204" pitchFamily="49" charset="-128"/>
              </a:rPr>
              <a:t> </a:t>
            </a:r>
            <a:r>
              <a:rPr lang="ru-RU" sz="2800" b="1" dirty="0">
                <a:latin typeface="Calibri" panose="020F0502020204030204" pitchFamily="34" charset="0"/>
                <a:ea typeface="Calibri" panose="020F0502020204030204" pitchFamily="34" charset="0"/>
                <a:cs typeface="Calibri" panose="020F0502020204030204" pitchFamily="34" charset="0"/>
              </a:rPr>
              <a:t>як</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ru-RU" sz="2800" b="1" dirty="0" err="1">
                <a:latin typeface="Calibri" panose="020F0502020204030204" pitchFamily="34" charset="0"/>
                <a:ea typeface="Calibri" panose="020F0502020204030204" pitchFamily="34" charset="0"/>
                <a:cs typeface="Calibri" panose="020F0502020204030204" pitchFamily="34" charset="0"/>
              </a:rPr>
              <a:t>орендар</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ru-RU" sz="2800" b="1" dirty="0" err="1">
                <a:latin typeface="Calibri" panose="020F0502020204030204" pitchFamily="34" charset="0"/>
                <a:ea typeface="Calibri" panose="020F0502020204030204" pitchFamily="34" charset="0"/>
                <a:cs typeface="Calibri" panose="020F0502020204030204" pitchFamily="34" charset="0"/>
              </a:rPr>
              <a:t>відшкодовує</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ru-RU" sz="2800" b="1" dirty="0" err="1">
                <a:latin typeface="Calibri" panose="020F0502020204030204" pitchFamily="34" charset="0"/>
                <a:ea typeface="Calibri" panose="020F0502020204030204" pitchFamily="34" charset="0"/>
                <a:cs typeface="Calibri" panose="020F0502020204030204" pitchFamily="34" charset="0"/>
              </a:rPr>
              <a:t>спожиті</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ru-RU" sz="2800" b="1" dirty="0" err="1">
                <a:latin typeface="Calibri" panose="020F0502020204030204" pitchFamily="34" charset="0"/>
                <a:ea typeface="Calibri" panose="020F0502020204030204" pitchFamily="34" charset="0"/>
                <a:cs typeface="Calibri" panose="020F0502020204030204" pitchFamily="34" charset="0"/>
              </a:rPr>
              <a:t>послуги</a:t>
            </a:r>
            <a:r>
              <a:rPr lang="ru-RU" sz="2800" b="1" dirty="0">
                <a:latin typeface="Calibri" panose="020F0502020204030204" pitchFamily="34" charset="0"/>
                <a:ea typeface="Calibri" panose="020F0502020204030204" pitchFamily="34" charset="0"/>
                <a:cs typeface="Calibri" panose="020F0502020204030204" pitchFamily="34" charset="0"/>
              </a:rPr>
              <a:t>»</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ru-RU" sz="2800" b="1" dirty="0" err="1">
                <a:latin typeface="Calibri" panose="020F0502020204030204" pitchFamily="34" charset="0"/>
                <a:ea typeface="Calibri" panose="020F0502020204030204" pitchFamily="34" charset="0"/>
                <a:cs typeface="Times New Roman" panose="02020603050405020304" pitchFamily="18" charset="0"/>
              </a:rPr>
              <a:t>Головбух</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ru-RU" sz="2800" b="1" dirty="0">
                <a:latin typeface="Calibri" panose="020F0502020204030204" pitchFamily="34" charset="0"/>
                <a:ea typeface="Calibri" panose="020F0502020204030204" pitchFamily="34" charset="0"/>
                <a:cs typeface="Calibri" panose="020F0502020204030204" pitchFamily="34" charset="0"/>
              </a:rPr>
              <a:t>Бюджет</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ru-RU" sz="2800" b="1" dirty="0">
                <a:latin typeface="Calibri" panose="020F0502020204030204" pitchFamily="34" charset="0"/>
                <a:ea typeface="Calibri" panose="020F0502020204030204" pitchFamily="34" charset="0"/>
                <a:cs typeface="Calibri" panose="020F0502020204030204" pitchFamily="34" charset="0"/>
              </a:rPr>
              <a:t>№</a:t>
            </a:r>
            <a:r>
              <a:rPr lang="ru-RU" sz="2800" b="1" dirty="0">
                <a:latin typeface="Calibri" panose="020F0502020204030204" pitchFamily="34" charset="0"/>
                <a:ea typeface="Calibri" panose="020F0502020204030204" pitchFamily="34" charset="0"/>
                <a:cs typeface="Times New Roman" panose="02020603050405020304" pitchFamily="18" charset="0"/>
              </a:rPr>
              <a:t> 15/2019</a:t>
            </a:r>
          </a:p>
          <a:p>
            <a:r>
              <a:rPr lang="uk-UA" sz="2800" b="1" dirty="0">
                <a:latin typeface="Calibri" panose="020F0502020204030204" pitchFamily="34" charset="0"/>
                <a:ea typeface="Calibri" panose="020F0502020204030204" pitchFamily="34" charset="0"/>
                <a:cs typeface="Times New Roman" panose="02020603050405020304" pitchFamily="18" charset="0"/>
              </a:rPr>
              <a:t>«Орендар заборгував? Що робити, порадить ревізор» </a:t>
            </a:r>
            <a:r>
              <a:rPr lang="ru-RU" sz="2800" b="1" dirty="0" err="1">
                <a:latin typeface="Calibri" panose="020F0502020204030204" pitchFamily="34" charset="0"/>
                <a:ea typeface="Calibri" panose="020F0502020204030204" pitchFamily="34" charset="0"/>
                <a:cs typeface="Times New Roman" panose="02020603050405020304" pitchFamily="18" charset="0"/>
              </a:rPr>
              <a:t>Головбух</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ru-RU" sz="2800" b="1" dirty="0">
                <a:latin typeface="Calibri" panose="020F0502020204030204" pitchFamily="34" charset="0"/>
                <a:ea typeface="Calibri" panose="020F0502020204030204" pitchFamily="34" charset="0"/>
                <a:cs typeface="Calibri" panose="020F0502020204030204" pitchFamily="34" charset="0"/>
              </a:rPr>
              <a:t>Бюджет</a:t>
            </a:r>
            <a:r>
              <a:rPr lang="ru-RU" sz="2800" b="1" dirty="0">
                <a:latin typeface="Calibri" panose="020F0502020204030204" pitchFamily="34" charset="0"/>
                <a:ea typeface="Calibri" panose="020F0502020204030204" pitchFamily="34" charset="0"/>
                <a:cs typeface="Times New Roman" panose="02020603050405020304" pitchFamily="18" charset="0"/>
              </a:rPr>
              <a:t>, </a:t>
            </a:r>
            <a:r>
              <a:rPr lang="ru-RU" sz="2800" b="1" dirty="0">
                <a:latin typeface="Calibri" panose="020F0502020204030204" pitchFamily="34" charset="0"/>
                <a:ea typeface="Calibri" panose="020F0502020204030204" pitchFamily="34" charset="0"/>
                <a:cs typeface="Calibri" panose="020F0502020204030204" pitchFamily="34" charset="0"/>
              </a:rPr>
              <a:t>№</a:t>
            </a:r>
            <a:r>
              <a:rPr lang="ru-RU" sz="2800" b="1" dirty="0">
                <a:latin typeface="Calibri" panose="020F0502020204030204" pitchFamily="34" charset="0"/>
                <a:ea typeface="Calibri" panose="020F0502020204030204" pitchFamily="34" charset="0"/>
                <a:cs typeface="Times New Roman" panose="02020603050405020304" pitchFamily="18" charset="0"/>
              </a:rPr>
              <a:t> 43/2019</a:t>
            </a:r>
            <a:endParaRPr lang="uk-UA" sz="2800" b="1" dirty="0">
              <a:latin typeface="Calibri" panose="020F0502020204030204" pitchFamily="34" charset="0"/>
              <a:ea typeface="Calibri" panose="020F0502020204030204" pitchFamily="34" charset="0"/>
              <a:cs typeface="Times New Roman" panose="02020603050405020304" pitchFamily="18" charset="0"/>
            </a:endParaRPr>
          </a:p>
          <a:p>
            <a:pPr algn="l"/>
            <a:endParaRPr lang="ru-RU" sz="2800" b="1" i="0" dirty="0">
              <a:solidFill>
                <a:srgbClr val="000000"/>
              </a:solidFill>
              <a:effectLst/>
              <a:latin typeface="PT Sans" panose="020B0503020203020204" pitchFamily="34" charset="-52"/>
            </a:endParaRPr>
          </a:p>
          <a:p>
            <a:pPr>
              <a:lnSpc>
                <a:spcPct val="107000"/>
              </a:lnSpc>
              <a:spcAft>
                <a:spcPts val="800"/>
              </a:spcAft>
            </a:pPr>
            <a:endParaRPr lang="uk-UA"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RU" sz="2000" b="0" i="0" dirty="0">
              <a:solidFill>
                <a:srgbClr val="000000"/>
              </a:solidFill>
              <a:effectLst/>
              <a:latin typeface="PT Serif" panose="020A0603040505020204" pitchFamily="18" charset="-52"/>
            </a:endParaRPr>
          </a:p>
        </p:txBody>
      </p:sp>
    </p:spTree>
    <p:extLst>
      <p:ext uri="{BB962C8B-B14F-4D97-AF65-F5344CB8AC3E}">
        <p14:creationId xmlns:p14="http://schemas.microsoft.com/office/powerpoint/2010/main" val="3812983767"/>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77505" y="1472860"/>
            <a:ext cx="11702642" cy="5724644"/>
          </a:xfrm>
          <a:prstGeom prst="rect">
            <a:avLst/>
          </a:prstGeom>
        </p:spPr>
        <p:txBody>
          <a:bodyPr wrap="square">
            <a:spAutoFit/>
          </a:bodyPr>
          <a:lstStyle/>
          <a:p>
            <a:pPr algn="just"/>
            <a:r>
              <a:rPr kumimoji="0" lang="uk-UA" sz="2800" b="1" i="0" u="none" strike="noStrike" kern="1200" cap="none" spc="0" normalizeH="0" baseline="0" noProof="0" dirty="0">
                <a:ln>
                  <a:noFill/>
                </a:ln>
                <a:solidFill>
                  <a:prstClr val="black">
                    <a:lumMod val="85000"/>
                    <a:lumOff val="15000"/>
                  </a:prstClr>
                </a:solidFill>
                <a:effectLst/>
                <a:uLnTx/>
                <a:uFillTx/>
                <a:latin typeface="Times New Roman"/>
                <a:ea typeface="+mj-ea"/>
                <a:cs typeface="+mj-cs"/>
              </a:rPr>
              <a:t>Постанова КМУ «</a:t>
            </a:r>
            <a:r>
              <a:rPr lang="ru-RU" sz="2800" b="1" i="0" dirty="0" err="1">
                <a:solidFill>
                  <a:srgbClr val="333333"/>
                </a:solidFill>
                <a:effectLst/>
                <a:latin typeface="Times New Roman" panose="02020603050405020304" pitchFamily="18" charset="0"/>
              </a:rPr>
              <a:t>Деякі</a:t>
            </a:r>
            <a:r>
              <a:rPr lang="ru-RU" sz="2800" b="1" i="0" dirty="0">
                <a:solidFill>
                  <a:srgbClr val="333333"/>
                </a:solidFill>
                <a:effectLst/>
                <a:latin typeface="Times New Roman" panose="02020603050405020304" pitchFamily="18" charset="0"/>
              </a:rPr>
              <a:t> </a:t>
            </a:r>
            <a:r>
              <a:rPr lang="ru-RU" sz="2800" b="1" i="0" dirty="0" err="1">
                <a:solidFill>
                  <a:srgbClr val="333333"/>
                </a:solidFill>
                <a:effectLst/>
                <a:latin typeface="Times New Roman" panose="02020603050405020304" pitchFamily="18" charset="0"/>
              </a:rPr>
              <a:t>питання</a:t>
            </a:r>
            <a:r>
              <a:rPr lang="ru-RU" sz="2800" b="1" i="0" dirty="0">
                <a:solidFill>
                  <a:srgbClr val="333333"/>
                </a:solidFill>
                <a:effectLst/>
                <a:latin typeface="Times New Roman" panose="02020603050405020304" pitchFamily="18" charset="0"/>
              </a:rPr>
              <a:t> </a:t>
            </a:r>
            <a:r>
              <a:rPr lang="ru-RU" sz="2800" b="1" i="0" dirty="0" err="1">
                <a:solidFill>
                  <a:srgbClr val="333333"/>
                </a:solidFill>
                <a:effectLst/>
                <a:latin typeface="Times New Roman" panose="02020603050405020304" pitchFamily="18" charset="0"/>
              </a:rPr>
              <a:t>здійснення</a:t>
            </a:r>
            <a:r>
              <a:rPr lang="ru-RU" sz="2800" b="1" i="0" dirty="0">
                <a:solidFill>
                  <a:srgbClr val="333333"/>
                </a:solidFill>
                <a:effectLst/>
                <a:latin typeface="Times New Roman" panose="02020603050405020304" pitchFamily="18" charset="0"/>
              </a:rPr>
              <a:t> державного </a:t>
            </a:r>
            <a:r>
              <a:rPr lang="ru-RU" sz="2800" b="1" i="0" dirty="0" err="1">
                <a:solidFill>
                  <a:srgbClr val="333333"/>
                </a:solidFill>
                <a:effectLst/>
                <a:latin typeface="Times New Roman" panose="02020603050405020304" pitchFamily="18" charset="0"/>
              </a:rPr>
              <a:t>фінансового</a:t>
            </a:r>
            <a:r>
              <a:rPr lang="ru-RU" sz="2800" b="1" i="0" dirty="0">
                <a:solidFill>
                  <a:srgbClr val="333333"/>
                </a:solidFill>
                <a:effectLst/>
                <a:latin typeface="Times New Roman" panose="02020603050405020304" pitchFamily="18" charset="0"/>
              </a:rPr>
              <a:t> контролю в </a:t>
            </a:r>
            <a:r>
              <a:rPr lang="ru-RU" sz="2800" b="1" i="0" dirty="0" err="1">
                <a:solidFill>
                  <a:srgbClr val="333333"/>
                </a:solidFill>
                <a:effectLst/>
                <a:latin typeface="Times New Roman" panose="02020603050405020304" pitchFamily="18" charset="0"/>
              </a:rPr>
              <a:t>умовах</a:t>
            </a:r>
            <a:r>
              <a:rPr lang="ru-RU" sz="2800" b="1" i="0" dirty="0">
                <a:solidFill>
                  <a:srgbClr val="333333"/>
                </a:solidFill>
                <a:effectLst/>
                <a:latin typeface="Times New Roman" panose="02020603050405020304" pitchFamily="18" charset="0"/>
              </a:rPr>
              <a:t> </a:t>
            </a:r>
            <a:r>
              <a:rPr lang="ru-RU" sz="2800" b="1" i="0" dirty="0" err="1">
                <a:solidFill>
                  <a:srgbClr val="333333"/>
                </a:solidFill>
                <a:effectLst/>
                <a:latin typeface="Times New Roman" panose="02020603050405020304" pitchFamily="18" charset="0"/>
              </a:rPr>
              <a:t>воєнного</a:t>
            </a:r>
            <a:r>
              <a:rPr lang="ru-RU" sz="2800" b="1" i="0" dirty="0">
                <a:solidFill>
                  <a:srgbClr val="333333"/>
                </a:solidFill>
                <a:effectLst/>
                <a:latin typeface="Times New Roman" panose="02020603050405020304" pitchFamily="18" charset="0"/>
              </a:rPr>
              <a:t> стану</a:t>
            </a:r>
            <a:r>
              <a:rPr kumimoji="0" lang="uk-UA" sz="2800" b="1" i="0" u="none" strike="noStrike" kern="1200" cap="none" spc="0" normalizeH="0" baseline="0" noProof="0" dirty="0">
                <a:ln>
                  <a:noFill/>
                </a:ln>
                <a:solidFill>
                  <a:prstClr val="black">
                    <a:lumMod val="85000"/>
                    <a:lumOff val="15000"/>
                  </a:prstClr>
                </a:solidFill>
                <a:effectLst/>
                <a:uLnTx/>
                <a:uFillTx/>
                <a:latin typeface="Times New Roman"/>
                <a:ea typeface="+mj-ea"/>
                <a:cs typeface="+mj-cs"/>
              </a:rPr>
              <a:t>» </a:t>
            </a:r>
            <a:r>
              <a:rPr lang="ru-RU" sz="2800" b="1" i="0" dirty="0" err="1">
                <a:solidFill>
                  <a:srgbClr val="333333"/>
                </a:solidFill>
                <a:effectLst/>
                <a:latin typeface="Times New Roman" panose="02020603050405020304" pitchFamily="18" charset="0"/>
              </a:rPr>
              <a:t>від</a:t>
            </a:r>
            <a:r>
              <a:rPr lang="ru-RU" sz="2800" b="1" i="0" dirty="0">
                <a:solidFill>
                  <a:srgbClr val="333333"/>
                </a:solidFill>
                <a:effectLst/>
                <a:latin typeface="Times New Roman" panose="02020603050405020304" pitchFamily="18" charset="0"/>
              </a:rPr>
              <a:t> 7 </a:t>
            </a:r>
            <a:r>
              <a:rPr lang="ru-RU" sz="2800" b="1" i="0" dirty="0" err="1">
                <a:solidFill>
                  <a:srgbClr val="333333"/>
                </a:solidFill>
                <a:effectLst/>
                <a:latin typeface="Times New Roman" panose="02020603050405020304" pitchFamily="18" charset="0"/>
              </a:rPr>
              <a:t>травня</a:t>
            </a:r>
            <a:r>
              <a:rPr lang="ru-RU" sz="2800" b="1" i="0" dirty="0">
                <a:solidFill>
                  <a:srgbClr val="333333"/>
                </a:solidFill>
                <a:effectLst/>
                <a:latin typeface="Times New Roman" panose="02020603050405020304" pitchFamily="18" charset="0"/>
              </a:rPr>
              <a:t> 2022 року № 561</a:t>
            </a:r>
            <a:endParaRPr kumimoji="0" lang="uk-UA" sz="2800" b="1" i="0" u="none" strike="noStrike" kern="1200" cap="none" spc="0" normalizeH="0" baseline="0" noProof="0" dirty="0">
              <a:ln>
                <a:noFill/>
              </a:ln>
              <a:solidFill>
                <a:prstClr val="black">
                  <a:lumMod val="85000"/>
                  <a:lumOff val="15000"/>
                </a:prstClr>
              </a:solidFill>
              <a:effectLst/>
              <a:uLnTx/>
              <a:uFillTx/>
              <a:latin typeface="Times New Roman"/>
              <a:ea typeface="+mj-ea"/>
              <a:cs typeface="+mj-cs"/>
            </a:endParaRPr>
          </a:p>
          <a:p>
            <a:pPr algn="just"/>
            <a:endParaRPr lang="ru-RU" b="1" i="1" dirty="0">
              <a:solidFill>
                <a:srgbClr val="C00000"/>
              </a:solidFill>
              <a:latin typeface="Arial" panose="020B0604020202020204" pitchFamily="34" charset="0"/>
              <a:cs typeface="Arial" panose="020B0604020202020204" pitchFamily="34" charset="0"/>
            </a:endParaRPr>
          </a:p>
          <a:p>
            <a:pPr algn="just"/>
            <a:r>
              <a:rPr lang="ru-RU" sz="2400" b="0" i="0" dirty="0" err="1">
                <a:solidFill>
                  <a:srgbClr val="333333"/>
                </a:solidFill>
                <a:effectLst/>
                <a:latin typeface="Times New Roman" panose="02020603050405020304" pitchFamily="18" charset="0"/>
              </a:rPr>
              <a:t>Установити</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що</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Державна</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аудиторська</a:t>
            </a:r>
            <a:r>
              <a:rPr lang="ru-RU" sz="2400" b="0" i="0" dirty="0">
                <a:solidFill>
                  <a:srgbClr val="333333"/>
                </a:solidFill>
                <a:effectLst/>
                <a:latin typeface="Times New Roman" panose="02020603050405020304" pitchFamily="18" charset="0"/>
              </a:rPr>
              <a:t> служба та </a:t>
            </a:r>
            <a:r>
              <a:rPr lang="ru-RU" sz="2400" b="0" i="0" dirty="0" err="1">
                <a:solidFill>
                  <a:srgbClr val="333333"/>
                </a:solidFill>
                <a:effectLst/>
                <a:latin typeface="Times New Roman" panose="02020603050405020304" pitchFamily="18" charset="0"/>
              </a:rPr>
              <a:t>її</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міжрегіональні</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територіальні</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органи</a:t>
            </a:r>
            <a:r>
              <a:rPr lang="ru-RU" sz="2400" b="0" i="0" dirty="0">
                <a:solidFill>
                  <a:srgbClr val="333333"/>
                </a:solidFill>
                <a:effectLst/>
                <a:latin typeface="Times New Roman" panose="02020603050405020304" pitchFamily="18" charset="0"/>
              </a:rPr>
              <a:t> </a:t>
            </a:r>
            <a:r>
              <a:rPr lang="ru-RU" sz="2400" b="1" i="0" dirty="0" err="1">
                <a:solidFill>
                  <a:srgbClr val="333333"/>
                </a:solidFill>
                <a:effectLst/>
                <a:latin typeface="Times New Roman" panose="02020603050405020304" pitchFamily="18" charset="0"/>
              </a:rPr>
              <a:t>під</a:t>
            </a:r>
            <a:r>
              <a:rPr lang="ru-RU" sz="2400" b="1" i="0" dirty="0">
                <a:solidFill>
                  <a:srgbClr val="333333"/>
                </a:solidFill>
                <a:effectLst/>
                <a:latin typeface="Times New Roman" panose="02020603050405020304" pitchFamily="18" charset="0"/>
              </a:rPr>
              <a:t> час </a:t>
            </a:r>
            <a:r>
              <a:rPr lang="ru-RU" sz="2400" b="1" i="0" dirty="0" err="1">
                <a:solidFill>
                  <a:srgbClr val="333333"/>
                </a:solidFill>
                <a:effectLst/>
                <a:latin typeface="Times New Roman" panose="02020603050405020304" pitchFamily="18" charset="0"/>
              </a:rPr>
              <a:t>воєнного</a:t>
            </a:r>
            <a:r>
              <a:rPr lang="ru-RU" sz="2400" b="1" i="0" dirty="0">
                <a:solidFill>
                  <a:srgbClr val="333333"/>
                </a:solidFill>
                <a:effectLst/>
                <a:latin typeface="Times New Roman" panose="02020603050405020304" pitchFamily="18" charset="0"/>
              </a:rPr>
              <a:t> стану та </a:t>
            </a:r>
            <a:r>
              <a:rPr lang="ru-RU" sz="2400" b="1" i="0" dirty="0" err="1">
                <a:solidFill>
                  <a:srgbClr val="333333"/>
                </a:solidFill>
                <a:effectLst/>
                <a:latin typeface="Times New Roman" panose="02020603050405020304" pitchFamily="18" charset="0"/>
              </a:rPr>
              <a:t>протягом</a:t>
            </a:r>
            <a:r>
              <a:rPr lang="ru-RU" sz="2400" b="1" i="0" dirty="0">
                <a:solidFill>
                  <a:srgbClr val="333333"/>
                </a:solidFill>
                <a:effectLst/>
                <a:latin typeface="Times New Roman" panose="02020603050405020304" pitchFamily="18" charset="0"/>
              </a:rPr>
              <a:t> </a:t>
            </a:r>
            <a:r>
              <a:rPr lang="ru-RU" sz="2400" b="1" i="0" dirty="0" err="1">
                <a:solidFill>
                  <a:srgbClr val="333333"/>
                </a:solidFill>
                <a:effectLst/>
                <a:latin typeface="Times New Roman" panose="02020603050405020304" pitchFamily="18" charset="0"/>
              </a:rPr>
              <a:t>місяця</a:t>
            </a:r>
            <a:r>
              <a:rPr lang="ru-RU" sz="2400" b="1"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після</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його</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припинення</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або</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скасування</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виконують</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свої</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повноваження</a:t>
            </a:r>
            <a:r>
              <a:rPr lang="ru-RU" sz="2400" b="0" i="0" dirty="0">
                <a:solidFill>
                  <a:srgbClr val="333333"/>
                </a:solidFill>
                <a:effectLst/>
                <a:latin typeface="Times New Roman" panose="02020603050405020304" pitchFamily="18" charset="0"/>
              </a:rPr>
              <a:t> з </a:t>
            </a:r>
            <a:r>
              <a:rPr lang="ru-RU" sz="2400" b="0" i="0" dirty="0" err="1">
                <a:solidFill>
                  <a:srgbClr val="333333"/>
                </a:solidFill>
                <a:effectLst/>
                <a:latin typeface="Times New Roman" panose="02020603050405020304" pitchFamily="18" charset="0"/>
              </a:rPr>
              <a:t>урахуванням</a:t>
            </a:r>
            <a:r>
              <a:rPr lang="ru-RU" sz="2400" b="0" i="0" dirty="0">
                <a:solidFill>
                  <a:srgbClr val="333333"/>
                </a:solidFill>
                <a:effectLst/>
                <a:latin typeface="Times New Roman" panose="02020603050405020304" pitchFamily="18" charset="0"/>
              </a:rPr>
              <a:t> таких </a:t>
            </a:r>
            <a:r>
              <a:rPr lang="ru-RU" sz="2400" b="0" i="0" dirty="0" err="1">
                <a:solidFill>
                  <a:srgbClr val="333333"/>
                </a:solidFill>
                <a:effectLst/>
                <a:latin typeface="Times New Roman" panose="02020603050405020304" pitchFamily="18" charset="0"/>
              </a:rPr>
              <a:t>особливостей</a:t>
            </a:r>
            <a:r>
              <a:rPr lang="ru-RU" sz="2400" b="0" i="0" dirty="0">
                <a:solidFill>
                  <a:srgbClr val="333333"/>
                </a:solidFill>
                <a:effectLst/>
                <a:latin typeface="Times New Roman" panose="02020603050405020304" pitchFamily="18" charset="0"/>
              </a:rPr>
              <a:t>:</a:t>
            </a:r>
          </a:p>
          <a:p>
            <a:pPr algn="just"/>
            <a:endParaRPr lang="ru-RU" sz="2400" b="0" i="0" dirty="0">
              <a:solidFill>
                <a:srgbClr val="333333"/>
              </a:solidFill>
              <a:effectLst/>
              <a:latin typeface="Times New Roman" panose="02020603050405020304" pitchFamily="18" charset="0"/>
            </a:endParaRPr>
          </a:p>
          <a:p>
            <a:pPr algn="just"/>
            <a:r>
              <a:rPr lang="ru-RU" sz="2400" b="1" i="0" dirty="0" err="1">
                <a:solidFill>
                  <a:srgbClr val="333333"/>
                </a:solidFill>
                <a:effectLst/>
                <a:latin typeface="Times New Roman" panose="02020603050405020304" pitchFamily="18" charset="0"/>
              </a:rPr>
              <a:t>здійснюють</a:t>
            </a:r>
            <a:r>
              <a:rPr lang="ru-RU" sz="2400" b="1" i="0" dirty="0">
                <a:solidFill>
                  <a:srgbClr val="333333"/>
                </a:solidFill>
                <a:effectLst/>
                <a:latin typeface="Times New Roman" panose="02020603050405020304" pitchFamily="18" charset="0"/>
              </a:rPr>
              <a:t> заходи державного </a:t>
            </a:r>
            <a:r>
              <a:rPr lang="ru-RU" sz="2400" b="1" i="0" dirty="0" err="1">
                <a:solidFill>
                  <a:srgbClr val="333333"/>
                </a:solidFill>
                <a:effectLst/>
                <a:latin typeface="Times New Roman" panose="02020603050405020304" pitchFamily="18" charset="0"/>
              </a:rPr>
              <a:t>фінансового</a:t>
            </a:r>
            <a:r>
              <a:rPr lang="ru-RU" sz="2400" b="1" i="0" dirty="0">
                <a:solidFill>
                  <a:srgbClr val="333333"/>
                </a:solidFill>
                <a:effectLst/>
                <a:latin typeface="Times New Roman" panose="02020603050405020304" pitchFamily="18" charset="0"/>
              </a:rPr>
              <a:t> контролю </a:t>
            </a:r>
            <a:r>
              <a:rPr lang="ru-RU" sz="2400" b="0" i="0" dirty="0">
                <a:solidFill>
                  <a:srgbClr val="333333"/>
                </a:solidFill>
                <a:effectLst/>
                <a:latin typeface="Times New Roman" panose="02020603050405020304" pitchFamily="18" charset="0"/>
              </a:rPr>
              <a:t>з </a:t>
            </a:r>
            <a:r>
              <a:rPr lang="ru-RU" sz="2400" b="0" i="0" dirty="0" err="1">
                <a:solidFill>
                  <a:srgbClr val="333333"/>
                </a:solidFill>
                <a:effectLst/>
                <a:latin typeface="Times New Roman" panose="02020603050405020304" pitchFamily="18" charset="0"/>
              </a:rPr>
              <a:t>урахуванням</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воєнного</a:t>
            </a:r>
            <a:r>
              <a:rPr lang="ru-RU" sz="2400" b="0" i="0" dirty="0">
                <a:solidFill>
                  <a:srgbClr val="333333"/>
                </a:solidFill>
                <a:effectLst/>
                <a:latin typeface="Times New Roman" panose="02020603050405020304" pitchFamily="18" charset="0"/>
              </a:rPr>
              <a:t> стану;</a:t>
            </a:r>
          </a:p>
          <a:p>
            <a:pPr algn="just"/>
            <a:r>
              <a:rPr lang="ru-RU" sz="2400" b="0" i="0" dirty="0">
                <a:solidFill>
                  <a:srgbClr val="333333"/>
                </a:solidFill>
                <a:effectLst/>
                <a:latin typeface="Times New Roman" panose="02020603050405020304" pitchFamily="18" charset="0"/>
              </a:rPr>
              <a:t>до </a:t>
            </a:r>
            <a:r>
              <a:rPr lang="ru-RU" sz="2400" b="0" i="0" dirty="0" err="1">
                <a:solidFill>
                  <a:srgbClr val="333333"/>
                </a:solidFill>
                <a:effectLst/>
                <a:latin typeface="Times New Roman" panose="02020603050405020304" pitchFamily="18" charset="0"/>
              </a:rPr>
              <a:t>тривалості</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заходів</a:t>
            </a:r>
            <a:r>
              <a:rPr lang="ru-RU" sz="2400" b="0" i="0" dirty="0">
                <a:solidFill>
                  <a:srgbClr val="333333"/>
                </a:solidFill>
                <a:effectLst/>
                <a:latin typeface="Times New Roman" panose="02020603050405020304" pitchFamily="18" charset="0"/>
              </a:rPr>
              <a:t> державного </a:t>
            </a:r>
            <a:r>
              <a:rPr lang="ru-RU" sz="2400" b="0" i="0" dirty="0" err="1">
                <a:solidFill>
                  <a:srgbClr val="333333"/>
                </a:solidFill>
                <a:effectLst/>
                <a:latin typeface="Times New Roman" panose="02020603050405020304" pitchFamily="18" charset="0"/>
              </a:rPr>
              <a:t>фінансового</a:t>
            </a:r>
            <a:r>
              <a:rPr lang="ru-RU" sz="2400" b="0" i="0" dirty="0">
                <a:solidFill>
                  <a:srgbClr val="333333"/>
                </a:solidFill>
                <a:effectLst/>
                <a:latin typeface="Times New Roman" panose="02020603050405020304" pitchFamily="18" charset="0"/>
              </a:rPr>
              <a:t> контролю (</a:t>
            </a:r>
            <a:r>
              <a:rPr lang="ru-RU" sz="2400" b="0" i="0" dirty="0" err="1">
                <a:solidFill>
                  <a:srgbClr val="333333"/>
                </a:solidFill>
                <a:effectLst/>
                <a:latin typeface="Times New Roman" panose="02020603050405020304" pitchFamily="18" charset="0"/>
              </a:rPr>
              <a:t>інспектування</a:t>
            </a:r>
            <a:r>
              <a:rPr lang="ru-RU" sz="2400" b="0" i="0" dirty="0">
                <a:solidFill>
                  <a:srgbClr val="333333"/>
                </a:solidFill>
                <a:effectLst/>
                <a:latin typeface="Times New Roman" panose="02020603050405020304" pitchFamily="18" charset="0"/>
              </a:rPr>
              <a:t>, державного </a:t>
            </a:r>
            <a:r>
              <a:rPr lang="ru-RU" sz="2400" b="0" i="0" dirty="0" err="1">
                <a:solidFill>
                  <a:srgbClr val="333333"/>
                </a:solidFill>
                <a:effectLst/>
                <a:latin typeface="Times New Roman" panose="02020603050405020304" pitchFamily="18" charset="0"/>
              </a:rPr>
              <a:t>фінансового</a:t>
            </a:r>
            <a:r>
              <a:rPr lang="ru-RU" sz="2400" b="0" i="0" dirty="0">
                <a:solidFill>
                  <a:srgbClr val="333333"/>
                </a:solidFill>
                <a:effectLst/>
                <a:latin typeface="Times New Roman" panose="02020603050405020304" pitchFamily="18" charset="0"/>
              </a:rPr>
              <a:t> аудиту, </a:t>
            </a:r>
            <a:r>
              <a:rPr lang="ru-RU" sz="2400" b="0" i="0" dirty="0" err="1">
                <a:solidFill>
                  <a:srgbClr val="333333"/>
                </a:solidFill>
                <a:effectLst/>
                <a:latin typeface="Times New Roman" panose="02020603050405020304" pitchFamily="18" charset="0"/>
              </a:rPr>
              <a:t>перевірки</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закупівель</a:t>
            </a:r>
            <a:r>
              <a:rPr lang="ru-RU" sz="2400" b="0" i="0" dirty="0">
                <a:solidFill>
                  <a:srgbClr val="333333"/>
                </a:solidFill>
                <a:effectLst/>
                <a:latin typeface="Times New Roman" panose="02020603050405020304" pitchFamily="18" charset="0"/>
              </a:rPr>
              <a:t>) та </a:t>
            </a:r>
            <a:r>
              <a:rPr lang="ru-RU" sz="2400" b="0" i="0" dirty="0" err="1">
                <a:solidFill>
                  <a:srgbClr val="333333"/>
                </a:solidFill>
                <a:effectLst/>
                <a:latin typeface="Times New Roman" panose="02020603050405020304" pitchFamily="18" charset="0"/>
              </a:rPr>
              <a:t>інших</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строків</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визначених</a:t>
            </a:r>
            <a:r>
              <a:rPr lang="ru-RU" sz="2400" b="0" i="0" dirty="0">
                <a:solidFill>
                  <a:srgbClr val="333333"/>
                </a:solidFill>
                <a:effectLst/>
                <a:latin typeface="Times New Roman" panose="02020603050405020304" pitchFamily="18" charset="0"/>
              </a:rPr>
              <a:t> порядками </a:t>
            </a:r>
            <a:r>
              <a:rPr lang="ru-RU" sz="2400" b="0" i="0" dirty="0" err="1">
                <a:solidFill>
                  <a:srgbClr val="333333"/>
                </a:solidFill>
                <a:effectLst/>
                <a:latin typeface="Times New Roman" panose="02020603050405020304" pitchFamily="18" charset="0"/>
              </a:rPr>
              <a:t>проведення</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цих</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заходів</a:t>
            </a:r>
            <a:r>
              <a:rPr lang="ru-RU" sz="2400" b="0" i="0" dirty="0">
                <a:solidFill>
                  <a:srgbClr val="333333"/>
                </a:solidFill>
                <a:effectLst/>
                <a:latin typeface="Times New Roman" panose="02020603050405020304" pitchFamily="18" charset="0"/>
              </a:rPr>
              <a:t> державного </a:t>
            </a:r>
            <a:r>
              <a:rPr lang="ru-RU" sz="2400" b="0" i="0" dirty="0" err="1">
                <a:solidFill>
                  <a:srgbClr val="333333"/>
                </a:solidFill>
                <a:effectLst/>
                <a:latin typeface="Times New Roman" panose="02020603050405020304" pitchFamily="18" charset="0"/>
              </a:rPr>
              <a:t>фінансового</a:t>
            </a:r>
            <a:r>
              <a:rPr lang="ru-RU" sz="2400" b="0" i="0" dirty="0">
                <a:solidFill>
                  <a:srgbClr val="333333"/>
                </a:solidFill>
                <a:effectLst/>
                <a:latin typeface="Times New Roman" panose="02020603050405020304" pitchFamily="18" charset="0"/>
              </a:rPr>
              <a:t> контролю, </a:t>
            </a:r>
            <a:r>
              <a:rPr lang="ru-RU" sz="2400" b="1" i="0" dirty="0">
                <a:solidFill>
                  <a:srgbClr val="333333"/>
                </a:solidFill>
                <a:effectLst/>
                <a:latin typeface="Times New Roman" panose="02020603050405020304" pitchFamily="18" charset="0"/>
              </a:rPr>
              <a:t>не </a:t>
            </a:r>
            <a:r>
              <a:rPr lang="ru-RU" sz="2400" b="1" i="0" dirty="0" err="1">
                <a:solidFill>
                  <a:srgbClr val="333333"/>
                </a:solidFill>
                <a:effectLst/>
                <a:latin typeface="Times New Roman" panose="02020603050405020304" pitchFamily="18" charset="0"/>
              </a:rPr>
              <a:t>включають</a:t>
            </a:r>
            <a:r>
              <a:rPr lang="ru-RU" sz="2400" b="1" i="0" dirty="0">
                <a:solidFill>
                  <a:srgbClr val="333333"/>
                </a:solidFill>
                <a:effectLst/>
                <a:latin typeface="Times New Roman" panose="02020603050405020304" pitchFamily="18" charset="0"/>
              </a:rPr>
              <a:t> строк</a:t>
            </a:r>
            <a:r>
              <a:rPr lang="ru-RU" sz="2400" b="0" i="0" dirty="0">
                <a:solidFill>
                  <a:srgbClr val="333333"/>
                </a:solidFill>
                <a:effectLst/>
                <a:latin typeface="Times New Roman" panose="02020603050405020304" pitchFamily="18" charset="0"/>
              </a:rPr>
              <a:t>, </a:t>
            </a:r>
            <a:r>
              <a:rPr lang="ru-RU" sz="2400" b="1" i="0" dirty="0" err="1">
                <a:solidFill>
                  <a:srgbClr val="333333"/>
                </a:solidFill>
                <a:effectLst/>
                <a:latin typeface="Times New Roman" panose="02020603050405020304" pitchFamily="18" charset="0"/>
              </a:rPr>
              <a:t>протягом</a:t>
            </a:r>
            <a:r>
              <a:rPr lang="ru-RU" sz="2400" b="1" i="0" dirty="0">
                <a:solidFill>
                  <a:srgbClr val="333333"/>
                </a:solidFill>
                <a:effectLst/>
                <a:latin typeface="Times New Roman" panose="02020603050405020304" pitchFamily="18" charset="0"/>
              </a:rPr>
              <a:t> </a:t>
            </a:r>
            <a:r>
              <a:rPr lang="ru-RU" sz="2400" b="1" i="0" dirty="0" err="1">
                <a:solidFill>
                  <a:srgbClr val="333333"/>
                </a:solidFill>
                <a:effectLst/>
                <a:latin typeface="Times New Roman" panose="02020603050405020304" pitchFamily="18" charset="0"/>
              </a:rPr>
              <a:t>якого</a:t>
            </a:r>
            <a:r>
              <a:rPr lang="ru-RU" sz="2400" b="1" i="0" dirty="0">
                <a:solidFill>
                  <a:srgbClr val="333333"/>
                </a:solidFill>
                <a:effectLst/>
                <a:latin typeface="Times New Roman" panose="02020603050405020304" pitchFamily="18" charset="0"/>
              </a:rPr>
              <a:t> </a:t>
            </a:r>
            <a:r>
              <a:rPr lang="ru-RU" sz="2400" b="1" i="0" dirty="0" err="1">
                <a:solidFill>
                  <a:srgbClr val="333333"/>
                </a:solidFill>
                <a:effectLst/>
                <a:latin typeface="Times New Roman" panose="02020603050405020304" pitchFamily="18" charset="0"/>
              </a:rPr>
              <a:t>такий</a:t>
            </a:r>
            <a:r>
              <a:rPr lang="ru-RU" sz="2400" b="1" i="0" dirty="0">
                <a:solidFill>
                  <a:srgbClr val="333333"/>
                </a:solidFill>
                <a:effectLst/>
                <a:latin typeface="Times New Roman" panose="02020603050405020304" pitchFamily="18" charset="0"/>
              </a:rPr>
              <a:t> </a:t>
            </a:r>
            <a:r>
              <a:rPr lang="ru-RU" sz="2400" b="1" i="0" dirty="0" err="1">
                <a:solidFill>
                  <a:srgbClr val="333333"/>
                </a:solidFill>
                <a:effectLst/>
                <a:latin typeface="Times New Roman" panose="02020603050405020304" pitchFamily="18" charset="0"/>
              </a:rPr>
              <a:t>захід</a:t>
            </a:r>
            <a:r>
              <a:rPr lang="ru-RU" sz="2400" b="1" i="0" dirty="0">
                <a:solidFill>
                  <a:srgbClr val="333333"/>
                </a:solidFill>
                <a:effectLst/>
                <a:latin typeface="Times New Roman" panose="02020603050405020304" pitchFamily="18" charset="0"/>
              </a:rPr>
              <a:t> </a:t>
            </a:r>
            <a:r>
              <a:rPr lang="ru-RU" sz="2400" b="0" i="0" dirty="0">
                <a:solidFill>
                  <a:srgbClr val="333333"/>
                </a:solidFill>
                <a:effectLst/>
                <a:latin typeface="Times New Roman" panose="02020603050405020304" pitchFamily="18" charset="0"/>
              </a:rPr>
              <a:t>(</a:t>
            </a:r>
            <a:r>
              <a:rPr lang="ru-RU" sz="2400" b="0" i="0" dirty="0" err="1">
                <a:solidFill>
                  <a:srgbClr val="333333"/>
                </a:solidFill>
                <a:effectLst/>
                <a:latin typeface="Times New Roman" panose="02020603050405020304" pitchFamily="18" charset="0"/>
              </a:rPr>
              <a:t>організація</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проведення</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оформлення</a:t>
            </a:r>
            <a:r>
              <a:rPr lang="ru-RU" sz="2400" b="0" i="0" dirty="0">
                <a:solidFill>
                  <a:srgbClr val="333333"/>
                </a:solidFill>
                <a:effectLst/>
                <a:latin typeface="Times New Roman" panose="02020603050405020304" pitchFamily="18" charset="0"/>
              </a:rPr>
              <a:t>, </a:t>
            </a:r>
            <a:r>
              <a:rPr lang="ru-RU" sz="2400" b="0" i="0" dirty="0" err="1">
                <a:solidFill>
                  <a:srgbClr val="333333"/>
                </a:solidFill>
                <a:effectLst/>
                <a:latin typeface="Times New Roman" panose="02020603050405020304" pitchFamily="18" charset="0"/>
              </a:rPr>
              <a:t>реалізація</a:t>
            </a:r>
            <a:r>
              <a:rPr lang="ru-RU" sz="2400" b="0" i="0" dirty="0">
                <a:solidFill>
                  <a:srgbClr val="333333"/>
                </a:solidFill>
                <a:effectLst/>
                <a:latin typeface="Times New Roman" panose="02020603050405020304" pitchFamily="18" charset="0"/>
              </a:rPr>
              <a:t>) </a:t>
            </a:r>
            <a:r>
              <a:rPr lang="ru-RU" sz="2400" b="1" i="0" dirty="0">
                <a:solidFill>
                  <a:srgbClr val="333333"/>
                </a:solidFill>
                <a:effectLst/>
                <a:latin typeface="Times New Roman" panose="02020603050405020304" pitchFamily="18" charset="0"/>
              </a:rPr>
              <a:t>не </a:t>
            </a:r>
            <a:r>
              <a:rPr lang="uk-UA" sz="2400" b="1" dirty="0">
                <a:solidFill>
                  <a:srgbClr val="333333"/>
                </a:solidFill>
                <a:latin typeface="Times New Roman" panose="02020603050405020304" pitchFamily="18" charset="0"/>
              </a:rPr>
              <a:t>проводили</a:t>
            </a:r>
            <a:r>
              <a:rPr lang="ru-RU" sz="2400" b="1" i="0" dirty="0">
                <a:solidFill>
                  <a:srgbClr val="333333"/>
                </a:solidFill>
                <a:effectLst/>
                <a:latin typeface="Times New Roman" panose="02020603050405020304" pitchFamily="18" charset="0"/>
              </a:rPr>
              <a:t> у </a:t>
            </a:r>
            <a:r>
              <a:rPr lang="ru-RU" sz="2400" b="1" i="0" dirty="0" err="1">
                <a:solidFill>
                  <a:srgbClr val="333333"/>
                </a:solidFill>
                <a:effectLst/>
                <a:latin typeface="Times New Roman" panose="02020603050405020304" pitchFamily="18" charset="0"/>
              </a:rPr>
              <a:t>зв’язку</a:t>
            </a:r>
            <a:r>
              <a:rPr lang="ru-RU" sz="2400" b="1" i="0" dirty="0">
                <a:solidFill>
                  <a:srgbClr val="333333"/>
                </a:solidFill>
                <a:effectLst/>
                <a:latin typeface="Times New Roman" panose="02020603050405020304" pitchFamily="18" charset="0"/>
              </a:rPr>
              <a:t> з </a:t>
            </a:r>
            <a:r>
              <a:rPr lang="ru-RU" sz="2400" b="1" i="0" dirty="0" err="1">
                <a:solidFill>
                  <a:srgbClr val="333333"/>
                </a:solidFill>
                <a:effectLst/>
                <a:latin typeface="Times New Roman" panose="02020603050405020304" pitchFamily="18" charset="0"/>
              </a:rPr>
              <a:t>обставинами</a:t>
            </a:r>
            <a:r>
              <a:rPr lang="ru-RU" sz="2400" b="1" i="0" dirty="0">
                <a:solidFill>
                  <a:srgbClr val="333333"/>
                </a:solidFill>
                <a:effectLst/>
                <a:latin typeface="Times New Roman" panose="02020603050405020304" pitchFamily="18" charset="0"/>
              </a:rPr>
              <a:t>, </a:t>
            </a:r>
            <a:r>
              <a:rPr lang="ru-RU" sz="2400" b="1" i="0" dirty="0" err="1">
                <a:solidFill>
                  <a:srgbClr val="333333"/>
                </a:solidFill>
                <a:effectLst/>
                <a:latin typeface="Times New Roman" panose="02020603050405020304" pitchFamily="18" charset="0"/>
              </a:rPr>
              <a:t>обумовленими</a:t>
            </a:r>
            <a:r>
              <a:rPr lang="ru-RU" sz="2400" b="1" i="0" dirty="0">
                <a:solidFill>
                  <a:srgbClr val="333333"/>
                </a:solidFill>
                <a:effectLst/>
                <a:latin typeface="Times New Roman" panose="02020603050405020304" pitchFamily="18" charset="0"/>
              </a:rPr>
              <a:t> </a:t>
            </a:r>
            <a:r>
              <a:rPr lang="ru-RU" sz="2400" b="1" i="0" dirty="0" err="1">
                <a:solidFill>
                  <a:srgbClr val="333333"/>
                </a:solidFill>
                <a:effectLst/>
                <a:latin typeface="Times New Roman" panose="02020603050405020304" pitchFamily="18" charset="0"/>
              </a:rPr>
              <a:t>воєнним</a:t>
            </a:r>
            <a:r>
              <a:rPr lang="ru-RU" sz="2400" b="1" i="0" dirty="0">
                <a:solidFill>
                  <a:srgbClr val="333333"/>
                </a:solidFill>
                <a:effectLst/>
                <a:latin typeface="Times New Roman" panose="02020603050405020304" pitchFamily="18" charset="0"/>
              </a:rPr>
              <a:t> станом;</a:t>
            </a: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8189564"/>
      </p:ext>
    </p:extLst>
  </p:cSld>
  <p:clrMapOvr>
    <a:masterClrMapping/>
  </p:clrMapOvr>
  <p:transition spd="slow">
    <p:push/>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5989075"/>
          </a:xfrm>
          <a:prstGeom prst="rect">
            <a:avLst/>
          </a:prstGeom>
        </p:spPr>
        <p:txBody>
          <a:bodyPr wrap="square">
            <a:spAutoFit/>
          </a:bodyPr>
          <a:lstStyle/>
          <a:p>
            <a:pPr>
              <a:lnSpc>
                <a:spcPct val="107000"/>
              </a:lnSpc>
              <a:spcAft>
                <a:spcPts val="800"/>
              </a:spcAft>
            </a:pP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Громада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знаходиться</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у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зоні</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бойових</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дій</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частина</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старостинських</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округів</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безпосоредньо</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на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кордоні</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під</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обстрілами</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чи</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обов`язково</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проводити</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річну</a:t>
            </a:r>
            <a:r>
              <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UA" b="1"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інвентаризацію</a:t>
            </a:r>
            <a:r>
              <a:rPr lang="uk-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a:t>
            </a:r>
            <a:endParaRPr lang="ru-UA"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ru-RU" sz="2000" b="0" i="0" dirty="0" err="1">
                <a:solidFill>
                  <a:srgbClr val="333333"/>
                </a:solidFill>
                <a:effectLst/>
                <a:latin typeface="Times New Roman" panose="02020603050405020304" pitchFamily="18" charset="0"/>
              </a:rPr>
              <a:t>Підприємства</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які</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мали</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мають</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місцезнаходження</a:t>
            </a:r>
            <a:r>
              <a:rPr lang="ru-RU" sz="2000" b="0" i="0" dirty="0">
                <a:solidFill>
                  <a:srgbClr val="333333"/>
                </a:solidFill>
                <a:effectLst/>
                <a:latin typeface="Times New Roman" panose="02020603050405020304" pitchFamily="18" charset="0"/>
              </a:rPr>
              <a:t> в районах </a:t>
            </a:r>
            <a:r>
              <a:rPr lang="ru-RU" sz="2000" b="0" i="0" dirty="0" err="1">
                <a:solidFill>
                  <a:srgbClr val="333333"/>
                </a:solidFill>
                <a:effectLst/>
                <a:latin typeface="Times New Roman" panose="02020603050405020304" pitchFamily="18" charset="0"/>
              </a:rPr>
              <a:t>проведення</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воєнних</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бойових</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дій</a:t>
            </a:r>
            <a:r>
              <a:rPr lang="ru-RU" sz="2000" b="0" i="0" dirty="0">
                <a:solidFill>
                  <a:srgbClr val="333333"/>
                </a:solidFill>
                <a:effectLst/>
                <a:latin typeface="Times New Roman" panose="02020603050405020304" pitchFamily="18" charset="0"/>
              </a:rPr>
              <a:t> у </a:t>
            </a:r>
            <a:r>
              <a:rPr lang="ru-RU" sz="2000" b="0" i="0" dirty="0" err="1">
                <a:solidFill>
                  <a:srgbClr val="333333"/>
                </a:solidFill>
                <a:effectLst/>
                <a:latin typeface="Times New Roman" panose="02020603050405020304" pitchFamily="18" charset="0"/>
              </a:rPr>
              <a:t>період</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дії</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воєнного</a:t>
            </a:r>
            <a:r>
              <a:rPr lang="ru-RU" sz="2000" b="0" i="0" dirty="0">
                <a:solidFill>
                  <a:srgbClr val="333333"/>
                </a:solidFill>
                <a:effectLst/>
                <a:latin typeface="Times New Roman" panose="02020603050405020304" pitchFamily="18" charset="0"/>
              </a:rPr>
              <a:t> стану, </a:t>
            </a:r>
            <a:r>
              <a:rPr lang="ru-RU" sz="2000" b="0" i="0" dirty="0" err="1">
                <a:solidFill>
                  <a:srgbClr val="333333"/>
                </a:solidFill>
                <a:effectLst/>
                <a:latin typeface="Times New Roman" panose="02020603050405020304" pitchFamily="18" charset="0"/>
              </a:rPr>
              <a:t>або</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підприємства</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структурні</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підрозділи</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відокремлене</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майно</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яких</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розташовані</a:t>
            </a:r>
            <a:r>
              <a:rPr lang="ru-RU" sz="2000" b="0" i="0" dirty="0">
                <a:solidFill>
                  <a:srgbClr val="333333"/>
                </a:solidFill>
                <a:effectLst/>
                <a:latin typeface="Times New Roman" panose="02020603050405020304" pitchFamily="18" charset="0"/>
              </a:rPr>
              <a:t> на (в) таких </a:t>
            </a:r>
            <a:r>
              <a:rPr lang="ru-RU" sz="2000" b="0" i="0" dirty="0" err="1">
                <a:solidFill>
                  <a:srgbClr val="333333"/>
                </a:solidFill>
                <a:effectLst/>
                <a:latin typeface="Times New Roman" panose="02020603050405020304" pitchFamily="18" charset="0"/>
              </a:rPr>
              <a:t>територіях</a:t>
            </a:r>
            <a:r>
              <a:rPr lang="ru-RU" sz="2000" b="0" i="0" dirty="0">
                <a:solidFill>
                  <a:srgbClr val="333333"/>
                </a:solidFill>
                <a:effectLst/>
                <a:latin typeface="Times New Roman" panose="02020603050405020304" pitchFamily="18" charset="0"/>
              </a:rPr>
              <a:t> (районах), </a:t>
            </a:r>
            <a:r>
              <a:rPr lang="ru-RU" sz="2000" b="1" i="0" dirty="0" err="1">
                <a:solidFill>
                  <a:srgbClr val="333333"/>
                </a:solidFill>
                <a:effectLst/>
                <a:latin typeface="Times New Roman" panose="02020603050405020304" pitchFamily="18" charset="0"/>
              </a:rPr>
              <a:t>проводять</a:t>
            </a:r>
            <a:r>
              <a:rPr lang="ru-RU" sz="2000" b="1" i="0" dirty="0">
                <a:solidFill>
                  <a:srgbClr val="333333"/>
                </a:solidFill>
                <a:effectLst/>
                <a:latin typeface="Times New Roman" panose="02020603050405020304" pitchFamily="18" charset="0"/>
              </a:rPr>
              <a:t> </a:t>
            </a:r>
            <a:r>
              <a:rPr lang="ru-RU" sz="2000" b="1" i="0" dirty="0" err="1">
                <a:solidFill>
                  <a:srgbClr val="333333"/>
                </a:solidFill>
                <a:effectLst/>
                <a:latin typeface="Times New Roman" panose="02020603050405020304" pitchFamily="18" charset="0"/>
              </a:rPr>
              <a:t>інвентаризацію</a:t>
            </a:r>
            <a:r>
              <a:rPr lang="ru-RU" sz="2000" b="1" i="0" dirty="0">
                <a:solidFill>
                  <a:srgbClr val="333333"/>
                </a:solidFill>
                <a:effectLst/>
                <a:latin typeface="Times New Roman" panose="02020603050405020304" pitchFamily="18" charset="0"/>
              </a:rPr>
              <a:t> у </a:t>
            </a:r>
            <a:r>
              <a:rPr lang="ru-RU" sz="2000" b="1" i="0" dirty="0" err="1">
                <a:solidFill>
                  <a:srgbClr val="333333"/>
                </a:solidFill>
                <a:effectLst/>
                <a:latin typeface="Times New Roman" panose="02020603050405020304" pitchFamily="18" charset="0"/>
              </a:rPr>
              <a:t>разі</a:t>
            </a:r>
            <a:r>
              <a:rPr lang="ru-RU" sz="2000" b="1" i="0" dirty="0">
                <a:solidFill>
                  <a:srgbClr val="333333"/>
                </a:solidFill>
                <a:effectLst/>
                <a:latin typeface="Times New Roman" panose="02020603050405020304" pitchFamily="18" charset="0"/>
              </a:rPr>
              <a:t> </a:t>
            </a:r>
            <a:r>
              <a:rPr lang="ru-RU" sz="2000" b="1" i="0" dirty="0" err="1">
                <a:solidFill>
                  <a:srgbClr val="333333"/>
                </a:solidFill>
                <a:effectLst/>
                <a:latin typeface="Times New Roman" panose="02020603050405020304" pitchFamily="18" charset="0"/>
              </a:rPr>
              <a:t>можливості</a:t>
            </a:r>
            <a:r>
              <a:rPr lang="ru-RU" sz="2000" b="1" i="0" dirty="0">
                <a:solidFill>
                  <a:srgbClr val="333333"/>
                </a:solidFill>
                <a:effectLst/>
                <a:latin typeface="Times New Roman" panose="02020603050405020304" pitchFamily="18" charset="0"/>
              </a:rPr>
              <a:t> </a:t>
            </a:r>
            <a:r>
              <a:rPr lang="ru-RU" sz="2000" b="1" i="0" dirty="0" err="1">
                <a:solidFill>
                  <a:srgbClr val="333333"/>
                </a:solidFill>
                <a:effectLst/>
                <a:latin typeface="Times New Roman" panose="02020603050405020304" pitchFamily="18" charset="0"/>
              </a:rPr>
              <a:t>безпечного</a:t>
            </a:r>
            <a:r>
              <a:rPr lang="ru-RU" sz="2000" b="1" i="0" dirty="0">
                <a:solidFill>
                  <a:srgbClr val="333333"/>
                </a:solidFill>
                <a:effectLst/>
                <a:latin typeface="Times New Roman" panose="02020603050405020304" pitchFamily="18" charset="0"/>
              </a:rPr>
              <a:t> та </a:t>
            </a:r>
            <a:r>
              <a:rPr lang="ru-RU" sz="2000" b="1" i="0" dirty="0" err="1">
                <a:solidFill>
                  <a:srgbClr val="333333"/>
                </a:solidFill>
                <a:effectLst/>
                <a:latin typeface="Times New Roman" panose="02020603050405020304" pitchFamily="18" charset="0"/>
              </a:rPr>
              <a:t>безперешкодного</a:t>
            </a:r>
            <a:r>
              <a:rPr lang="ru-RU" sz="2000" b="1" i="0" dirty="0">
                <a:solidFill>
                  <a:srgbClr val="333333"/>
                </a:solidFill>
                <a:effectLst/>
                <a:latin typeface="Times New Roman" panose="02020603050405020304" pitchFamily="18" charset="0"/>
              </a:rPr>
              <a:t> доступу</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уповноважених</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осіб</a:t>
            </a:r>
            <a:r>
              <a:rPr lang="ru-RU" sz="2000" b="0" i="0" dirty="0">
                <a:solidFill>
                  <a:srgbClr val="333333"/>
                </a:solidFill>
                <a:effectLst/>
                <a:latin typeface="Times New Roman" panose="02020603050405020304" pitchFamily="18" charset="0"/>
              </a:rPr>
              <a:t> до </a:t>
            </a:r>
            <a:r>
              <a:rPr lang="ru-RU" sz="2000" b="0" i="0" dirty="0" err="1">
                <a:solidFill>
                  <a:srgbClr val="333333"/>
                </a:solidFill>
                <a:effectLst/>
                <a:latin typeface="Times New Roman" panose="02020603050405020304" pitchFamily="18" charset="0"/>
              </a:rPr>
              <a:t>активів</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первинних</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документів</a:t>
            </a:r>
            <a:r>
              <a:rPr lang="ru-RU" sz="2000" b="0" i="0" dirty="0">
                <a:solidFill>
                  <a:srgbClr val="333333"/>
                </a:solidFill>
                <a:effectLst/>
                <a:latin typeface="Times New Roman" panose="02020603050405020304" pitchFamily="18" charset="0"/>
              </a:rPr>
              <a:t> і </a:t>
            </a:r>
            <a:r>
              <a:rPr lang="ru-RU" sz="2000" b="0" i="0" dirty="0" err="1">
                <a:solidFill>
                  <a:srgbClr val="333333"/>
                </a:solidFill>
                <a:effectLst/>
                <a:latin typeface="Times New Roman" panose="02020603050405020304" pitchFamily="18" charset="0"/>
              </a:rPr>
              <a:t>регістрів</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бухгалтерського</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обліку</a:t>
            </a:r>
            <a:r>
              <a:rPr lang="ru-RU" sz="2000" b="0" i="0" dirty="0">
                <a:solidFill>
                  <a:srgbClr val="333333"/>
                </a:solidFill>
                <a:effectLst/>
                <a:latin typeface="Times New Roman" panose="02020603050405020304" pitchFamily="18" charset="0"/>
              </a:rPr>
              <a:t>, в </a:t>
            </a:r>
            <a:r>
              <a:rPr lang="ru-RU" sz="2000" b="0" i="0" dirty="0" err="1">
                <a:solidFill>
                  <a:srgbClr val="333333"/>
                </a:solidFill>
                <a:effectLst/>
                <a:latin typeface="Times New Roman" panose="02020603050405020304" pitchFamily="18" charset="0"/>
              </a:rPr>
              <a:t>яких</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відображені</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зобов'язання</a:t>
            </a:r>
            <a:r>
              <a:rPr lang="ru-RU" sz="2000" b="0" i="0" dirty="0">
                <a:solidFill>
                  <a:srgbClr val="333333"/>
                </a:solidFill>
                <a:effectLst/>
                <a:latin typeface="Times New Roman" panose="02020603050405020304" pitchFamily="18" charset="0"/>
              </a:rPr>
              <a:t> та </a:t>
            </a:r>
            <a:r>
              <a:rPr lang="ru-RU" sz="2000" b="0" i="0" dirty="0" err="1">
                <a:solidFill>
                  <a:srgbClr val="333333"/>
                </a:solidFill>
                <a:effectLst/>
                <a:latin typeface="Times New Roman" panose="02020603050405020304" pitchFamily="18" charset="0"/>
              </a:rPr>
              <a:t>власний</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капітал</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підприємств</a:t>
            </a:r>
            <a:r>
              <a:rPr lang="ru-RU" sz="2000" b="0" i="0" dirty="0">
                <a:solidFill>
                  <a:srgbClr val="333333"/>
                </a:solidFill>
                <a:effectLst/>
                <a:latin typeface="Times New Roman" panose="02020603050405020304" pitchFamily="18" charset="0"/>
              </a:rPr>
              <a:t>.(абз.1 п. 8  </a:t>
            </a:r>
            <a:r>
              <a:rPr lang="ru-RU" sz="2000" b="0" i="0" dirty="0" err="1">
                <a:solidFill>
                  <a:srgbClr val="333333"/>
                </a:solidFill>
                <a:effectLst/>
                <a:latin typeface="Times New Roman" panose="02020603050405020304" pitchFamily="18" charset="0"/>
              </a:rPr>
              <a:t>розд</a:t>
            </a:r>
            <a:r>
              <a:rPr lang="ru-RU" sz="2000" b="0" i="0" dirty="0">
                <a:solidFill>
                  <a:srgbClr val="333333"/>
                </a:solidFill>
                <a:effectLst/>
                <a:latin typeface="Times New Roman" panose="02020603050405020304" pitchFamily="18" charset="0"/>
              </a:rPr>
              <a:t>. І </a:t>
            </a:r>
            <a:r>
              <a:rPr lang="ru-RU" sz="2000" b="0" i="0" dirty="0" err="1">
                <a:solidFill>
                  <a:srgbClr val="333333"/>
                </a:solidFill>
                <a:effectLst/>
                <a:latin typeface="Times New Roman" panose="02020603050405020304" pitchFamily="18" charset="0"/>
              </a:rPr>
              <a:t>Положення</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від</a:t>
            </a:r>
            <a:r>
              <a:rPr lang="ru-RU" sz="2000" b="0" i="0" dirty="0">
                <a:solidFill>
                  <a:srgbClr val="333333"/>
                </a:solidFill>
                <a:effectLst/>
                <a:latin typeface="Times New Roman" panose="02020603050405020304" pitchFamily="18" charset="0"/>
              </a:rPr>
              <a:t> </a:t>
            </a:r>
            <a:r>
              <a:rPr lang="ru-UA" sz="2000" i="0" dirty="0">
                <a:solidFill>
                  <a:srgbClr val="333333"/>
                </a:solidFill>
                <a:effectLst/>
                <a:latin typeface="Times New Roman" panose="02020603050405020304" pitchFamily="18" charset="0"/>
              </a:rPr>
              <a:t>02.09.2014  № 879</a:t>
            </a:r>
            <a:r>
              <a:rPr lang="uk-UA" sz="2000" i="0" dirty="0">
                <a:solidFill>
                  <a:srgbClr val="333333"/>
                </a:solidFill>
                <a:effectLst/>
                <a:latin typeface="Times New Roman" panose="02020603050405020304" pitchFamily="18" charset="0"/>
              </a:rPr>
              <a:t>).</a:t>
            </a:r>
            <a:endParaRPr lang="ru-RU" sz="2000" i="0" dirty="0">
              <a:solidFill>
                <a:srgbClr val="333333"/>
              </a:solidFill>
              <a:effectLst/>
              <a:latin typeface="Times New Roman" panose="02020603050405020304" pitchFamily="18" charset="0"/>
            </a:endParaRPr>
          </a:p>
          <a:p>
            <a:pPr algn="just"/>
            <a:r>
              <a:rPr lang="ru-RU" sz="2000" b="0" i="0" dirty="0" err="1">
                <a:solidFill>
                  <a:srgbClr val="333333"/>
                </a:solidFill>
                <a:effectLst/>
                <a:latin typeface="Times New Roman" panose="02020603050405020304" pitchFamily="18" charset="0"/>
              </a:rPr>
              <a:t>Райони</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проведення</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воєнних</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бойових</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дій</a:t>
            </a:r>
            <a:r>
              <a:rPr lang="ru-RU" sz="2000" b="0" i="0" dirty="0">
                <a:solidFill>
                  <a:srgbClr val="333333"/>
                </a:solidFill>
                <a:effectLst/>
                <a:latin typeface="Times New Roman" panose="02020603050405020304" pitchFamily="18" charset="0"/>
              </a:rPr>
              <a:t> у </a:t>
            </a:r>
            <a:r>
              <a:rPr lang="ru-RU" sz="2000" b="0" i="0" dirty="0" err="1">
                <a:solidFill>
                  <a:srgbClr val="333333"/>
                </a:solidFill>
                <a:effectLst/>
                <a:latin typeface="Times New Roman" panose="02020603050405020304" pitchFamily="18" charset="0"/>
              </a:rPr>
              <a:t>період</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дії</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воєнного</a:t>
            </a:r>
            <a:r>
              <a:rPr lang="ru-RU" sz="2000" b="0" i="0" dirty="0">
                <a:solidFill>
                  <a:srgbClr val="333333"/>
                </a:solidFill>
                <a:effectLst/>
                <a:latin typeface="Times New Roman" panose="02020603050405020304" pitchFamily="18" charset="0"/>
              </a:rPr>
              <a:t> стану </a:t>
            </a:r>
            <a:r>
              <a:rPr lang="ru-RU" sz="2000" b="0" i="0" dirty="0" err="1">
                <a:solidFill>
                  <a:srgbClr val="333333"/>
                </a:solidFill>
                <a:effectLst/>
                <a:latin typeface="Times New Roman" panose="02020603050405020304" pitchFamily="18" charset="0"/>
              </a:rPr>
              <a:t>визначаються</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відповідно</a:t>
            </a:r>
            <a:r>
              <a:rPr lang="ru-RU" sz="2000" b="0" i="0" dirty="0">
                <a:solidFill>
                  <a:srgbClr val="333333"/>
                </a:solidFill>
                <a:effectLst/>
                <a:latin typeface="Times New Roman" panose="02020603050405020304" pitchFamily="18" charset="0"/>
              </a:rPr>
              <a:t> до </a:t>
            </a:r>
            <a:r>
              <a:rPr lang="ru-RU" sz="2000" b="0" i="0" dirty="0" err="1">
                <a:solidFill>
                  <a:srgbClr val="333333"/>
                </a:solidFill>
                <a:effectLst/>
                <a:latin typeface="Times New Roman" panose="02020603050405020304" pitchFamily="18" charset="0"/>
              </a:rPr>
              <a:t>законодавства</a:t>
            </a:r>
            <a:r>
              <a:rPr lang="ru-RU" sz="2000" b="0" i="0" dirty="0">
                <a:solidFill>
                  <a:srgbClr val="333333"/>
                </a:solidFill>
                <a:effectLst/>
                <a:latin typeface="Times New Roman" panose="02020603050405020304" pitchFamily="18" charset="0"/>
              </a:rPr>
              <a:t>.</a:t>
            </a:r>
          </a:p>
          <a:p>
            <a:pPr algn="just"/>
            <a:r>
              <a:rPr lang="ru-RU" sz="2000" b="0" i="0" dirty="0" err="1">
                <a:solidFill>
                  <a:srgbClr val="333333"/>
                </a:solidFill>
                <a:effectLst/>
                <a:latin typeface="Times New Roman" panose="02020603050405020304" pitchFamily="18" charset="0"/>
              </a:rPr>
              <a:t>Керівники</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підприємств</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зазначених</a:t>
            </a:r>
            <a:r>
              <a:rPr lang="ru-RU" sz="2000" b="0" i="0" dirty="0">
                <a:solidFill>
                  <a:srgbClr val="333333"/>
                </a:solidFill>
                <a:effectLst/>
                <a:latin typeface="Times New Roman" panose="02020603050405020304" pitchFamily="18" charset="0"/>
              </a:rPr>
              <a:t> в </a:t>
            </a:r>
            <a:r>
              <a:rPr lang="ru-RU" sz="2000" b="0" i="0" dirty="0" err="1">
                <a:solidFill>
                  <a:srgbClr val="333333"/>
                </a:solidFill>
                <a:effectLst/>
                <a:latin typeface="Times New Roman" panose="02020603050405020304" pitchFamily="18" charset="0"/>
              </a:rPr>
              <a:t>абзаці</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першому</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цього</a:t>
            </a:r>
            <a:r>
              <a:rPr lang="ru-RU" sz="2000" b="0" i="0" dirty="0">
                <a:solidFill>
                  <a:srgbClr val="333333"/>
                </a:solidFill>
                <a:effectLst/>
                <a:latin typeface="Times New Roman" panose="02020603050405020304" pitchFamily="18" charset="0"/>
              </a:rPr>
              <a:t> пункту, у </a:t>
            </a:r>
            <a:r>
              <a:rPr lang="ru-RU" sz="2000" b="0" i="0" dirty="0" err="1">
                <a:solidFill>
                  <a:srgbClr val="333333"/>
                </a:solidFill>
                <a:effectLst/>
                <a:latin typeface="Times New Roman" panose="02020603050405020304" pitchFamily="18" charset="0"/>
              </a:rPr>
              <a:t>разі</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встановлення</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фактів</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викрадення</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розкрадання</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нестачі</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знищення</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псування</a:t>
            </a:r>
            <a:r>
              <a:rPr lang="ru-RU" sz="2000" b="0" i="0" dirty="0">
                <a:solidFill>
                  <a:srgbClr val="333333"/>
                </a:solidFill>
                <a:effectLst/>
                <a:latin typeface="Times New Roman" panose="02020603050405020304" pitchFamily="18" charset="0"/>
              </a:rPr>
              <a:t>) майна, </a:t>
            </a:r>
            <a:r>
              <a:rPr lang="ru-RU" sz="2000" b="0" i="0" dirty="0" err="1">
                <a:solidFill>
                  <a:srgbClr val="333333"/>
                </a:solidFill>
                <a:effectLst/>
                <a:latin typeface="Times New Roman" panose="02020603050405020304" pitchFamily="18" charset="0"/>
              </a:rPr>
              <a:t>можуть</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прийняти</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рішення</a:t>
            </a:r>
            <a:r>
              <a:rPr lang="ru-RU" sz="2000" b="0" i="0" dirty="0">
                <a:solidFill>
                  <a:srgbClr val="333333"/>
                </a:solidFill>
                <a:effectLst/>
                <a:latin typeface="Times New Roman" panose="02020603050405020304" pitchFamily="18" charset="0"/>
              </a:rPr>
              <a:t> про </a:t>
            </a:r>
            <a:r>
              <a:rPr lang="ru-RU" sz="2000" b="0" i="0" dirty="0" err="1">
                <a:solidFill>
                  <a:srgbClr val="333333"/>
                </a:solidFill>
                <a:effectLst/>
                <a:latin typeface="Times New Roman" panose="02020603050405020304" pitchFamily="18" charset="0"/>
              </a:rPr>
              <a:t>проведення</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інвентаризації</a:t>
            </a:r>
            <a:r>
              <a:rPr lang="ru-RU" sz="2000" b="0" i="0" dirty="0">
                <a:solidFill>
                  <a:srgbClr val="333333"/>
                </a:solidFill>
                <a:effectLst/>
                <a:latin typeface="Times New Roman" panose="02020603050405020304" pitchFamily="18" charset="0"/>
              </a:rPr>
              <a:t> такого </a:t>
            </a:r>
            <a:r>
              <a:rPr lang="ru-RU" sz="2000" b="0" i="0" dirty="0" err="1">
                <a:solidFill>
                  <a:srgbClr val="333333"/>
                </a:solidFill>
                <a:effectLst/>
                <a:latin typeface="Times New Roman" panose="02020603050405020304" pitchFamily="18" charset="0"/>
              </a:rPr>
              <a:t>окремо</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визначеного</a:t>
            </a:r>
            <a:r>
              <a:rPr lang="ru-RU" sz="2000" b="0" i="0" dirty="0">
                <a:solidFill>
                  <a:srgbClr val="333333"/>
                </a:solidFill>
                <a:effectLst/>
                <a:latin typeface="Times New Roman" panose="02020603050405020304" pitchFamily="18" charset="0"/>
              </a:rPr>
              <a:t> майна </a:t>
            </a:r>
            <a:r>
              <a:rPr lang="ru-RU" sz="2000" b="1" i="0" dirty="0">
                <a:solidFill>
                  <a:srgbClr val="333333"/>
                </a:solidFill>
                <a:effectLst/>
                <a:latin typeface="Times New Roman" panose="02020603050405020304" pitchFamily="18" charset="0"/>
              </a:rPr>
              <a:t>на день </a:t>
            </a:r>
            <a:r>
              <a:rPr lang="ru-RU" sz="2000" b="1" i="0" dirty="0" err="1">
                <a:solidFill>
                  <a:srgbClr val="333333"/>
                </a:solidFill>
                <a:effectLst/>
                <a:latin typeface="Times New Roman" panose="02020603050405020304" pitchFamily="18" charset="0"/>
              </a:rPr>
              <a:t>встановлення</a:t>
            </a:r>
            <a:r>
              <a:rPr lang="ru-RU" sz="2000" b="1" i="0" dirty="0">
                <a:solidFill>
                  <a:srgbClr val="333333"/>
                </a:solidFill>
                <a:effectLst/>
                <a:latin typeface="Times New Roman" panose="02020603050405020304" pitchFamily="18" charset="0"/>
              </a:rPr>
              <a:t> таких </a:t>
            </a:r>
            <a:r>
              <a:rPr lang="ru-RU" sz="2000" b="1" i="0" dirty="0" err="1">
                <a:solidFill>
                  <a:srgbClr val="333333"/>
                </a:solidFill>
                <a:effectLst/>
                <a:latin typeface="Times New Roman" panose="02020603050405020304" pitchFamily="18" charset="0"/>
              </a:rPr>
              <a:t>фактів</a:t>
            </a:r>
            <a:r>
              <a:rPr lang="ru-RU" sz="2000" b="0" i="0" dirty="0">
                <a:solidFill>
                  <a:srgbClr val="333333"/>
                </a:solidFill>
                <a:effectLst/>
                <a:latin typeface="Times New Roman" panose="02020603050405020304" pitchFamily="18" charset="0"/>
              </a:rPr>
              <a:t>.</a:t>
            </a:r>
          </a:p>
          <a:p>
            <a:pPr algn="just"/>
            <a:r>
              <a:rPr lang="ru-RU" sz="1800" b="0" i="1" u="none" strike="noStrike" dirty="0">
                <a:solidFill>
                  <a:srgbClr val="333333"/>
                </a:solidFill>
                <a:effectLst/>
                <a:latin typeface="Times New Roman" panose="02020603050405020304" pitchFamily="18" charset="0"/>
              </a:rPr>
              <a:t>{Пункт 8 </a:t>
            </a:r>
            <a:r>
              <a:rPr lang="ru-RU" sz="1800" b="0" i="1" u="none" strike="noStrike" dirty="0" err="1">
                <a:solidFill>
                  <a:srgbClr val="333333"/>
                </a:solidFill>
                <a:effectLst/>
                <a:latin typeface="Times New Roman" panose="02020603050405020304" pitchFamily="18" charset="0"/>
              </a:rPr>
              <a:t>розділу</a:t>
            </a:r>
            <a:r>
              <a:rPr lang="ru-RU" sz="1800" b="0" i="1" u="none" strike="noStrike" dirty="0">
                <a:solidFill>
                  <a:srgbClr val="333333"/>
                </a:solidFill>
                <a:effectLst/>
                <a:latin typeface="Times New Roman" panose="02020603050405020304" pitchFamily="18" charset="0"/>
              </a:rPr>
              <a:t> </a:t>
            </a:r>
            <a:r>
              <a:rPr lang="en-US" sz="1800" b="0" i="1" u="none" strike="noStrike" dirty="0">
                <a:solidFill>
                  <a:srgbClr val="333333"/>
                </a:solidFill>
                <a:effectLst/>
                <a:latin typeface="Times New Roman" panose="02020603050405020304" pitchFamily="18" charset="0"/>
              </a:rPr>
              <a:t>I </a:t>
            </a:r>
            <a:r>
              <a:rPr lang="ru-RU" sz="1800" b="0" i="1" u="none" strike="noStrike" dirty="0" err="1">
                <a:solidFill>
                  <a:srgbClr val="333333"/>
                </a:solidFill>
                <a:effectLst/>
                <a:latin typeface="Times New Roman" panose="02020603050405020304" pitchFamily="18" charset="0"/>
              </a:rPr>
              <a:t>доповнено</a:t>
            </a:r>
            <a:r>
              <a:rPr lang="ru-RU" sz="1800" b="0" i="1" u="none" strike="noStrike" dirty="0">
                <a:solidFill>
                  <a:srgbClr val="333333"/>
                </a:solidFill>
                <a:effectLst/>
                <a:latin typeface="Times New Roman" panose="02020603050405020304" pitchFamily="18" charset="0"/>
              </a:rPr>
              <a:t> </a:t>
            </a:r>
            <a:r>
              <a:rPr lang="ru-RU" sz="1800" b="0" i="1" u="none" strike="noStrike" dirty="0" err="1">
                <a:solidFill>
                  <a:srgbClr val="333333"/>
                </a:solidFill>
                <a:effectLst/>
                <a:latin typeface="Times New Roman" panose="02020603050405020304" pitchFamily="18" charset="0"/>
              </a:rPr>
              <a:t>абзацом</a:t>
            </a:r>
            <a:r>
              <a:rPr lang="ru-RU" sz="1800" b="0" i="1" u="none" strike="noStrike" dirty="0">
                <a:solidFill>
                  <a:srgbClr val="333333"/>
                </a:solidFill>
                <a:effectLst/>
                <a:latin typeface="Times New Roman" panose="02020603050405020304" pitchFamily="18" charset="0"/>
              </a:rPr>
              <a:t> </a:t>
            </a:r>
            <a:r>
              <a:rPr lang="ru-RU" sz="1800" b="0" i="1" u="none" strike="noStrike" dirty="0" err="1">
                <a:solidFill>
                  <a:srgbClr val="333333"/>
                </a:solidFill>
                <a:effectLst/>
                <a:latin typeface="Times New Roman" panose="02020603050405020304" pitchFamily="18" charset="0"/>
              </a:rPr>
              <a:t>третім</a:t>
            </a:r>
            <a:r>
              <a:rPr lang="ru-RU" sz="1800" b="0" i="1" u="none" strike="noStrike" dirty="0">
                <a:solidFill>
                  <a:srgbClr val="333333"/>
                </a:solidFill>
                <a:effectLst/>
                <a:latin typeface="Times New Roman" panose="02020603050405020304" pitchFamily="18" charset="0"/>
              </a:rPr>
              <a:t> </a:t>
            </a:r>
            <a:r>
              <a:rPr lang="ru-RU" sz="1800" b="0" i="1" u="none" strike="noStrike" dirty="0" err="1">
                <a:solidFill>
                  <a:srgbClr val="333333"/>
                </a:solidFill>
                <a:effectLst/>
                <a:latin typeface="Times New Roman" panose="02020603050405020304" pitchFamily="18" charset="0"/>
              </a:rPr>
              <a:t>згідно</a:t>
            </a:r>
            <a:r>
              <a:rPr lang="ru-RU" sz="1800" b="0" i="1" u="none" strike="noStrike" dirty="0">
                <a:solidFill>
                  <a:srgbClr val="333333"/>
                </a:solidFill>
                <a:effectLst/>
                <a:latin typeface="Times New Roman" panose="02020603050405020304" pitchFamily="18" charset="0"/>
              </a:rPr>
              <a:t> з Наказом </a:t>
            </a:r>
            <a:r>
              <a:rPr lang="ru-RU" sz="1800" b="0" i="1" u="none" strike="noStrike" dirty="0" err="1">
                <a:solidFill>
                  <a:srgbClr val="333333"/>
                </a:solidFill>
                <a:effectLst/>
                <a:latin typeface="Times New Roman" panose="02020603050405020304" pitchFamily="18" charset="0"/>
              </a:rPr>
              <a:t>Міністерства</a:t>
            </a:r>
            <a:r>
              <a:rPr lang="ru-RU" sz="1800" b="0" i="1" u="none" strike="noStrike" dirty="0">
                <a:solidFill>
                  <a:srgbClr val="333333"/>
                </a:solidFill>
                <a:effectLst/>
                <a:latin typeface="Times New Roman" panose="02020603050405020304" pitchFamily="18" charset="0"/>
              </a:rPr>
              <a:t> </a:t>
            </a:r>
            <a:r>
              <a:rPr lang="ru-RU" sz="1800" b="0" i="1" u="none" strike="noStrike" dirty="0" err="1">
                <a:solidFill>
                  <a:srgbClr val="333333"/>
                </a:solidFill>
                <a:effectLst/>
                <a:latin typeface="Times New Roman" panose="02020603050405020304" pitchFamily="18" charset="0"/>
              </a:rPr>
              <a:t>фінансів</a:t>
            </a:r>
            <a:r>
              <a:rPr lang="ru-RU" sz="1800" b="0" i="1" u="none" strike="noStrike" dirty="0">
                <a:solidFill>
                  <a:srgbClr val="333333"/>
                </a:solidFill>
                <a:effectLst/>
                <a:latin typeface="Times New Roman" panose="02020603050405020304" pitchFamily="18" charset="0"/>
              </a:rPr>
              <a:t> </a:t>
            </a:r>
            <a:r>
              <a:rPr lang="ru-RU" sz="1800" b="0" i="1" u="sng" dirty="0">
                <a:solidFill>
                  <a:srgbClr val="000099"/>
                </a:solidFill>
                <a:effectLst/>
                <a:latin typeface="Times New Roman" panose="02020603050405020304" pitchFamily="18" charset="0"/>
                <a:hlinkClick r:id="rId3"/>
              </a:rPr>
              <a:t>№ 148 </a:t>
            </a:r>
            <a:r>
              <a:rPr lang="ru-RU" sz="1800" b="0" i="1" u="sng" dirty="0" err="1">
                <a:solidFill>
                  <a:srgbClr val="000099"/>
                </a:solidFill>
                <a:effectLst/>
                <a:latin typeface="Times New Roman" panose="02020603050405020304" pitchFamily="18" charset="0"/>
                <a:hlinkClick r:id="rId3"/>
              </a:rPr>
              <a:t>від</a:t>
            </a:r>
            <a:r>
              <a:rPr lang="ru-RU" sz="1800" b="0" i="1" u="sng" dirty="0">
                <a:solidFill>
                  <a:srgbClr val="000099"/>
                </a:solidFill>
                <a:effectLst/>
                <a:latin typeface="Times New Roman" panose="02020603050405020304" pitchFamily="18" charset="0"/>
                <a:hlinkClick r:id="rId3"/>
              </a:rPr>
              <a:t> 26.05.2022</a:t>
            </a:r>
            <a:r>
              <a:rPr lang="ru-RU" sz="1800" b="0" i="1" u="none" strike="noStrike" dirty="0">
                <a:solidFill>
                  <a:srgbClr val="333333"/>
                </a:solidFill>
                <a:effectLst/>
                <a:latin typeface="Times New Roman" panose="02020603050405020304" pitchFamily="18" charset="0"/>
              </a:rPr>
              <a:t>}</a:t>
            </a:r>
            <a:endParaRPr lang="ru-RU" sz="2000" b="0" i="0" dirty="0">
              <a:solidFill>
                <a:srgbClr val="333333"/>
              </a:solidFill>
              <a:effectLst/>
              <a:latin typeface="Times New Roman" panose="02020603050405020304" pitchFamily="18" charset="0"/>
            </a:endParaRPr>
          </a:p>
          <a:p>
            <a:pPr algn="just"/>
            <a:r>
              <a:rPr lang="ru-RU" sz="2000" b="0" i="0" dirty="0" err="1">
                <a:solidFill>
                  <a:srgbClr val="333333"/>
                </a:solidFill>
                <a:effectLst/>
                <a:latin typeface="Times New Roman" panose="02020603050405020304" pitchFamily="18" charset="0"/>
              </a:rPr>
              <a:t>Зазначені</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підприємства</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зобов’язані</a:t>
            </a:r>
            <a:r>
              <a:rPr lang="ru-RU" sz="2000" b="0" i="0" dirty="0">
                <a:solidFill>
                  <a:srgbClr val="333333"/>
                </a:solidFill>
                <a:effectLst/>
                <a:latin typeface="Times New Roman" panose="02020603050405020304" pitchFamily="18" charset="0"/>
              </a:rPr>
              <a:t> провести </a:t>
            </a:r>
            <a:r>
              <a:rPr lang="ru-RU" sz="2000" b="0" i="0" dirty="0" err="1">
                <a:solidFill>
                  <a:srgbClr val="333333"/>
                </a:solidFill>
                <a:effectLst/>
                <a:latin typeface="Times New Roman" panose="02020603050405020304" pitchFamily="18" charset="0"/>
              </a:rPr>
              <a:t>інвентаризацію</a:t>
            </a:r>
            <a:r>
              <a:rPr lang="ru-RU" sz="2000" b="0" i="0" dirty="0">
                <a:solidFill>
                  <a:srgbClr val="333333"/>
                </a:solidFill>
                <a:effectLst/>
                <a:latin typeface="Times New Roman" panose="02020603050405020304" pitchFamily="18" charset="0"/>
              </a:rPr>
              <a:t> станом на 01 число </a:t>
            </a:r>
            <a:r>
              <a:rPr lang="ru-RU" sz="2000" b="0" i="0" dirty="0" err="1">
                <a:solidFill>
                  <a:srgbClr val="333333"/>
                </a:solidFill>
                <a:effectLst/>
                <a:latin typeface="Times New Roman" panose="02020603050405020304" pitchFamily="18" charset="0"/>
              </a:rPr>
              <a:t>місяця</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що</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настає</a:t>
            </a:r>
            <a:r>
              <a:rPr lang="ru-RU" sz="2000" b="0" i="0" dirty="0">
                <a:solidFill>
                  <a:srgbClr val="333333"/>
                </a:solidFill>
                <a:effectLst/>
                <a:latin typeface="Times New Roman" panose="02020603050405020304" pitchFamily="18" charset="0"/>
              </a:rPr>
              <a:t> за </a:t>
            </a:r>
            <a:r>
              <a:rPr lang="ru-RU" sz="2000" b="0" i="0" dirty="0" err="1">
                <a:solidFill>
                  <a:srgbClr val="333333"/>
                </a:solidFill>
                <a:effectLst/>
                <a:latin typeface="Times New Roman" panose="02020603050405020304" pitchFamily="18" charset="0"/>
              </a:rPr>
              <a:t>місяцем</a:t>
            </a:r>
            <a:r>
              <a:rPr lang="ru-RU" sz="2000" b="0" i="0" dirty="0">
                <a:solidFill>
                  <a:srgbClr val="333333"/>
                </a:solidFill>
                <a:effectLst/>
                <a:latin typeface="Times New Roman" panose="02020603050405020304" pitchFamily="18" charset="0"/>
              </a:rPr>
              <a:t>, у </a:t>
            </a:r>
            <a:r>
              <a:rPr lang="ru-RU" sz="2000" b="0" i="0" dirty="0" err="1">
                <a:solidFill>
                  <a:srgbClr val="333333"/>
                </a:solidFill>
                <a:effectLst/>
                <a:latin typeface="Times New Roman" panose="02020603050405020304" pitchFamily="18" charset="0"/>
              </a:rPr>
              <a:t>якому</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зникли</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перешкоди</a:t>
            </a:r>
            <a:r>
              <a:rPr lang="ru-RU" sz="2000" b="0" i="0" dirty="0">
                <a:solidFill>
                  <a:srgbClr val="333333"/>
                </a:solidFill>
                <a:effectLst/>
                <a:latin typeface="Times New Roman" panose="02020603050405020304" pitchFamily="18" charset="0"/>
              </a:rPr>
              <a:t> доступу до </a:t>
            </a:r>
            <a:r>
              <a:rPr lang="ru-RU" sz="2000" b="0" i="0" dirty="0" err="1">
                <a:solidFill>
                  <a:srgbClr val="333333"/>
                </a:solidFill>
                <a:effectLst/>
                <a:latin typeface="Times New Roman" panose="02020603050405020304" pitchFamily="18" charset="0"/>
              </a:rPr>
              <a:t>активів</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первинних</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документів</a:t>
            </a:r>
            <a:r>
              <a:rPr lang="ru-RU" sz="2000" b="0" i="0" dirty="0">
                <a:solidFill>
                  <a:srgbClr val="333333"/>
                </a:solidFill>
                <a:effectLst/>
                <a:latin typeface="Times New Roman" panose="02020603050405020304" pitchFamily="18" charset="0"/>
              </a:rPr>
              <a:t> і </a:t>
            </a:r>
            <a:r>
              <a:rPr lang="ru-RU" sz="2000" b="0" i="0" dirty="0" err="1">
                <a:solidFill>
                  <a:srgbClr val="333333"/>
                </a:solidFill>
                <a:effectLst/>
                <a:latin typeface="Times New Roman" panose="02020603050405020304" pitchFamily="18" charset="0"/>
              </a:rPr>
              <a:t>регістрів</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бухгалтерського</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обліку</a:t>
            </a:r>
            <a:r>
              <a:rPr lang="ru-RU" sz="2000" b="0" i="0" dirty="0">
                <a:solidFill>
                  <a:srgbClr val="333333"/>
                </a:solidFill>
                <a:effectLst/>
                <a:latin typeface="Times New Roman" panose="02020603050405020304" pitchFamily="18" charset="0"/>
              </a:rPr>
              <a:t>, та </a:t>
            </a:r>
            <a:r>
              <a:rPr lang="ru-RU" sz="2000" b="0" i="0" dirty="0" err="1">
                <a:solidFill>
                  <a:srgbClr val="333333"/>
                </a:solidFill>
                <a:effectLst/>
                <a:latin typeface="Times New Roman" panose="02020603050405020304" pitchFamily="18" charset="0"/>
              </a:rPr>
              <a:t>відобразити</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результати</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інвентаризації</a:t>
            </a:r>
            <a:r>
              <a:rPr lang="ru-RU" sz="2000" b="0" i="0" dirty="0">
                <a:solidFill>
                  <a:srgbClr val="333333"/>
                </a:solidFill>
                <a:effectLst/>
                <a:latin typeface="Times New Roman" panose="02020603050405020304" pitchFamily="18" charset="0"/>
              </a:rPr>
              <a:t> в </a:t>
            </a:r>
            <a:r>
              <a:rPr lang="ru-RU" sz="2000" b="0" i="0" dirty="0" err="1">
                <a:solidFill>
                  <a:srgbClr val="333333"/>
                </a:solidFill>
                <a:effectLst/>
                <a:latin typeface="Times New Roman" panose="02020603050405020304" pitchFamily="18" charset="0"/>
              </a:rPr>
              <a:t>бухгалтерському</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обліку</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відповідного</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звітного</a:t>
            </a:r>
            <a:r>
              <a:rPr lang="ru-RU" sz="2000" b="0" i="0" dirty="0">
                <a:solidFill>
                  <a:srgbClr val="333333"/>
                </a:solidFill>
                <a:effectLst/>
                <a:latin typeface="Times New Roman" panose="02020603050405020304" pitchFamily="18" charset="0"/>
              </a:rPr>
              <a:t> </a:t>
            </a:r>
            <a:r>
              <a:rPr lang="ru-RU" sz="2000" b="0" i="0" dirty="0" err="1">
                <a:solidFill>
                  <a:srgbClr val="333333"/>
                </a:solidFill>
                <a:effectLst/>
                <a:latin typeface="Times New Roman" panose="02020603050405020304" pitchFamily="18" charset="0"/>
              </a:rPr>
              <a:t>періоду</a:t>
            </a:r>
            <a:r>
              <a:rPr lang="ru-RU" sz="2000" b="0" i="0" dirty="0">
                <a:solidFill>
                  <a:srgbClr val="333333"/>
                </a:solidFill>
                <a:effectLst/>
                <a:latin typeface="Times New Roman" panose="02020603050405020304" pitchFamily="18" charset="0"/>
              </a:rPr>
              <a:t>.</a:t>
            </a:r>
          </a:p>
          <a:p>
            <a:pPr algn="just"/>
            <a:endParaRPr lang="ru-RU" sz="2000" b="0" i="0" dirty="0">
              <a:solidFill>
                <a:srgbClr val="000000"/>
              </a:solidFill>
              <a:effectLst/>
              <a:latin typeface="PT Serif" panose="020A0603040505020204" pitchFamily="18" charset="-52"/>
            </a:endParaRPr>
          </a:p>
        </p:txBody>
      </p:sp>
    </p:spTree>
    <p:extLst>
      <p:ext uri="{BB962C8B-B14F-4D97-AF65-F5344CB8AC3E}">
        <p14:creationId xmlns:p14="http://schemas.microsoft.com/office/powerpoint/2010/main" val="1220449762"/>
      </p:ext>
    </p:extLst>
  </p:cSld>
  <p:clrMapOvr>
    <a:masterClrMapping/>
  </p:clrMapOvr>
  <p:transition spd="slow">
    <p:push/>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026" y="468653"/>
            <a:ext cx="11702642" cy="7291227"/>
          </a:xfrm>
          <a:prstGeom prst="rect">
            <a:avLst/>
          </a:prstGeom>
        </p:spPr>
        <p:txBody>
          <a:bodyPr wrap="square">
            <a:spAutoFit/>
          </a:bodyPr>
          <a:lstStyle/>
          <a:p>
            <a:pPr>
              <a:lnSpc>
                <a:spcPct val="107000"/>
              </a:lnSpc>
              <a:spcAft>
                <a:spcPts val="800"/>
              </a:spcAft>
            </a:pP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Хто</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відповіда</a:t>
            </a:r>
            <a:r>
              <a:rPr lang="uk-UA" sz="2800" b="1" dirty="0">
                <a:effectLst/>
                <a:latin typeface="Calibri" panose="020F0502020204030204" pitchFamily="34" charset="0"/>
                <a:ea typeface="Calibri" panose="020F0502020204030204" pitchFamily="34" charset="0"/>
                <a:cs typeface="Times New Roman" panose="02020603050405020304" pitchFamily="18" charset="0"/>
              </a:rPr>
              <a:t>є</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за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порушення</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та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помилки</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виявлені</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під</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час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перевірки,якщо</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за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перевіряємий</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період</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головний</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бухгалтер не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займав</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дану</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посаду?</a:t>
            </a:r>
          </a:p>
          <a:p>
            <a:pPr algn="just"/>
            <a:r>
              <a:rPr lang="uk-UA" sz="2800" dirty="0">
                <a:solidFill>
                  <a:srgbClr val="333333"/>
                </a:solidFill>
                <a:latin typeface="Times New Roman" panose="02020603050405020304" pitchFamily="18" charset="0"/>
              </a:rPr>
              <a:t>Відповідають посадові особи, які відповідали за фінансово-господарську діяльність в той час, коли були виявлені порушення. ПОРАДА! Вписувати в акт ревізії всіх відповідальних осіб!</a:t>
            </a:r>
          </a:p>
          <a:p>
            <a:pPr algn="just"/>
            <a:endParaRPr lang="uk-UA" sz="2800" b="0" i="0" dirty="0">
              <a:solidFill>
                <a:srgbClr val="333333"/>
              </a:solidFill>
              <a:effectLst/>
              <a:latin typeface="Times New Roman" panose="02020603050405020304" pitchFamily="18" charset="0"/>
            </a:endParaRPr>
          </a:p>
          <a:p>
            <a:pPr>
              <a:lnSpc>
                <a:spcPct val="107000"/>
              </a:lnSpc>
              <a:spcAft>
                <a:spcPts val="800"/>
              </a:spcAft>
            </a:pPr>
            <a:r>
              <a:rPr lang="uk-UA" sz="2800" b="1" dirty="0">
                <a:effectLst/>
                <a:latin typeface="Calibri" panose="020F0502020204030204" pitchFamily="34" charset="0"/>
                <a:ea typeface="Calibri" panose="020F0502020204030204" pitchFamily="34" charset="0"/>
                <a:cs typeface="Times New Roman" panose="02020603050405020304" pitchFamily="18" charset="0"/>
              </a:rPr>
              <a:t>Ч</a:t>
            </a:r>
            <a:r>
              <a:rPr lang="ru-UA" sz="2800" b="1" dirty="0">
                <a:effectLst/>
                <a:latin typeface="Calibri" panose="020F0502020204030204" pitchFamily="34" charset="0"/>
                <a:ea typeface="Calibri" panose="020F0502020204030204" pitchFamily="34" charset="0"/>
                <a:cs typeface="Times New Roman" panose="02020603050405020304" pitchFamily="18" charset="0"/>
              </a:rPr>
              <a:t>и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мож</a:t>
            </a:r>
            <a:r>
              <a:rPr lang="uk-UA" sz="2800" b="1" dirty="0">
                <a:effectLst/>
                <a:latin typeface="Calibri" panose="020F0502020204030204" pitchFamily="34" charset="0"/>
                <a:ea typeface="Calibri" panose="020F0502020204030204" pitchFamily="34" charset="0"/>
                <a:cs typeface="Times New Roman" panose="02020603050405020304" pitchFamily="18" charset="0"/>
              </a:rPr>
              <a:t>на</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в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заробітну</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відомість</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по банку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включити</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близького</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родича та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перерахувати</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частину</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своєї</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заробітної</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плати</a:t>
            </a:r>
            <a:r>
              <a:rPr lang="uk-UA" sz="2800" b="1" dirty="0">
                <a:effectLst/>
                <a:latin typeface="Calibri" panose="020F0502020204030204" pitchFamily="34" charset="0"/>
                <a:ea typeface="Calibri" panose="020F0502020204030204" pitchFamily="34" charset="0"/>
                <a:cs typeface="Times New Roman" panose="02020603050405020304" pitchFamily="18" charset="0"/>
              </a:rPr>
              <a:t>?</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Як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після</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таких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дій</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можливо</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здати</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об''</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єднану</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звітність</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якщо</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мати</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не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являється</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робітницею</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КНП в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трудових</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відносинах</a:t>
            </a:r>
            <a:r>
              <a:rPr lang="ru-UA" sz="2800" b="1" dirty="0">
                <a:effectLst/>
                <a:latin typeface="Calibri" panose="020F0502020204030204" pitchFamily="34" charset="0"/>
                <a:ea typeface="Calibri" panose="020F0502020204030204" pitchFamily="34" charset="0"/>
                <a:cs typeface="Times New Roman" panose="02020603050405020304" pitchFamily="18" charset="0"/>
              </a:rPr>
              <a:t>  не </a:t>
            </a:r>
            <a:r>
              <a:rPr lang="ru-UA" sz="2800" b="1" dirty="0" err="1">
                <a:effectLst/>
                <a:latin typeface="Calibri" panose="020F0502020204030204" pitchFamily="34" charset="0"/>
                <a:ea typeface="Calibri" panose="020F0502020204030204" pitchFamily="34" charset="0"/>
                <a:cs typeface="Times New Roman" panose="02020603050405020304" pitchFamily="18" charset="0"/>
              </a:rPr>
              <a:t>перебуває</a:t>
            </a:r>
            <a:endParaRPr lang="uk-UA" sz="2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2800" dirty="0">
                <a:latin typeface="Calibri" panose="020F0502020204030204" pitchFamily="34" charset="0"/>
                <a:ea typeface="Calibri" panose="020F0502020204030204" pitchFamily="34" charset="0"/>
                <a:cs typeface="Times New Roman" panose="02020603050405020304" pitchFamily="18" charset="0"/>
              </a:rPr>
              <a:t>Не можна.</a:t>
            </a:r>
          </a:p>
          <a:p>
            <a:pPr>
              <a:lnSpc>
                <a:spcPct val="107000"/>
              </a:lnSpc>
              <a:spcAft>
                <a:spcPts val="800"/>
              </a:spcAft>
            </a:pPr>
            <a:endParaRPr lang="uk-UA"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ru-UA"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RU" sz="2000" b="0" i="0" dirty="0">
              <a:solidFill>
                <a:srgbClr val="333333"/>
              </a:solidFill>
              <a:effectLst/>
              <a:latin typeface="Times New Roman" panose="02020603050405020304" pitchFamily="18" charset="0"/>
            </a:endParaRPr>
          </a:p>
          <a:p>
            <a:pPr algn="just"/>
            <a:endParaRPr lang="ru-RU" sz="2000" b="0" i="0" dirty="0">
              <a:solidFill>
                <a:srgbClr val="000000"/>
              </a:solidFill>
              <a:effectLst/>
              <a:latin typeface="PT Serif" panose="020A0603040505020204" pitchFamily="18" charset="-52"/>
            </a:endParaRPr>
          </a:p>
        </p:txBody>
      </p:sp>
    </p:spTree>
    <p:extLst>
      <p:ext uri="{BB962C8B-B14F-4D97-AF65-F5344CB8AC3E}">
        <p14:creationId xmlns:p14="http://schemas.microsoft.com/office/powerpoint/2010/main" val="3682428709"/>
      </p:ext>
    </p:extLst>
  </p:cSld>
  <p:clrMapOvr>
    <a:masterClrMapping/>
  </p:clrMapOvr>
  <p:transition spd="slow">
    <p:push/>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4514850" y="468653"/>
            <a:ext cx="7677150" cy="6617196"/>
          </a:xfrm>
          <a:prstGeom prst="rect">
            <a:avLst/>
          </a:prstGeom>
        </p:spPr>
        <p:txBody>
          <a:bodyPr wrap="square">
            <a:spAutoFit/>
          </a:bodyPr>
          <a:lstStyle/>
          <a:p>
            <a:endParaRPr lang="uk-UA" sz="2800" b="0" i="0" dirty="0">
              <a:solidFill>
                <a:srgbClr val="242424"/>
              </a:solidFill>
              <a:effectLst/>
              <a:latin typeface="-apple-system"/>
            </a:endParaRPr>
          </a:p>
          <a:p>
            <a:pPr algn="just"/>
            <a:r>
              <a:rPr lang="ru-RU" b="0" i="0" dirty="0">
                <a:solidFill>
                  <a:srgbClr val="000000"/>
                </a:solidFill>
                <a:effectLst/>
                <a:latin typeface="Verdana" panose="020B0604030504040204" pitchFamily="34" charset="0"/>
              </a:rPr>
              <a:t>Журнал </a:t>
            </a:r>
            <a:r>
              <a:rPr lang="ru-RU" b="0" i="0" dirty="0">
                <a:solidFill>
                  <a:srgbClr val="2980B9"/>
                </a:solidFill>
                <a:effectLst/>
                <a:latin typeface="Verdana" panose="020B0604030504040204" pitchFamily="34" charset="0"/>
              </a:rPr>
              <a:t> </a:t>
            </a:r>
            <a:r>
              <a:rPr lang="ru-RU" b="0" i="0" dirty="0">
                <a:solidFill>
                  <a:srgbClr val="111111"/>
                </a:solidFill>
                <a:effectLst/>
                <a:latin typeface="Verdana" panose="020B0604030504040204" pitchFamily="34" charset="0"/>
              </a:rPr>
              <a:t>«</a:t>
            </a:r>
            <a:r>
              <a:rPr lang="ru-RU" b="0" i="0" dirty="0" err="1">
                <a:solidFill>
                  <a:srgbClr val="111111"/>
                </a:solidFill>
                <a:effectLst/>
                <a:latin typeface="Verdana" panose="020B0604030504040204" pitchFamily="34" charset="0"/>
              </a:rPr>
              <a:t>Головбух</a:t>
            </a:r>
            <a:r>
              <a:rPr lang="ru-RU" b="0" i="0" dirty="0">
                <a:solidFill>
                  <a:srgbClr val="111111"/>
                </a:solidFill>
                <a:effectLst/>
                <a:latin typeface="Verdana" panose="020B0604030504040204" pitchFamily="34" charset="0"/>
              </a:rPr>
              <a:t>: Бюджет» — </a:t>
            </a:r>
            <a:r>
              <a:rPr lang="en-US" b="1" i="0" u="none" strike="noStrike" dirty="0">
                <a:solidFill>
                  <a:srgbClr val="2F3192"/>
                </a:solidFill>
                <a:effectLst/>
                <a:latin typeface="Roboto" panose="02000000000000000000" pitchFamily="2" charset="0"/>
                <a:hlinkClick r:id="rId3"/>
              </a:rPr>
              <a:t>ebudget.expertus.com.ua</a:t>
            </a:r>
            <a:r>
              <a:rPr lang="en-US" b="0" i="0" dirty="0">
                <a:solidFill>
                  <a:srgbClr val="111111"/>
                </a:solidFill>
                <a:effectLst/>
                <a:latin typeface="Verdana" panose="020B0604030504040204" pitchFamily="34" charset="0"/>
              </a:rPr>
              <a:t> —</a:t>
            </a:r>
            <a:r>
              <a:rPr lang="en-US"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професійне</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видання</a:t>
            </a:r>
            <a:r>
              <a:rPr lang="ru-RU" b="0" i="0" dirty="0">
                <a:solidFill>
                  <a:srgbClr val="000000"/>
                </a:solidFill>
                <a:effectLst/>
                <a:latin typeface="Verdana" panose="020B0604030504040204" pitchFamily="34" charset="0"/>
              </a:rPr>
              <a:t>, яке </a:t>
            </a:r>
            <a:r>
              <a:rPr lang="ru-RU" b="0" i="0" dirty="0" err="1">
                <a:solidFill>
                  <a:srgbClr val="000000"/>
                </a:solidFill>
                <a:effectLst/>
                <a:latin typeface="Verdana" panose="020B0604030504040204" pitchFamily="34" charset="0"/>
              </a:rPr>
              <a:t>вже</a:t>
            </a:r>
            <a:r>
              <a:rPr lang="ru-RU" b="0" i="0" dirty="0">
                <a:solidFill>
                  <a:srgbClr val="000000"/>
                </a:solidFill>
                <a:effectLst/>
                <a:latin typeface="Verdana" panose="020B0604030504040204" pitchFamily="34" charset="0"/>
              </a:rPr>
              <a:t> 10 </a:t>
            </a:r>
            <a:r>
              <a:rPr lang="ru-RU" b="0" i="0" dirty="0" err="1">
                <a:solidFill>
                  <a:srgbClr val="000000"/>
                </a:solidFill>
                <a:effectLst/>
                <a:latin typeface="Verdana" panose="020B0604030504040204" pitchFamily="34" charset="0"/>
              </a:rPr>
              <a:t>років</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читають</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понад</a:t>
            </a:r>
            <a:r>
              <a:rPr lang="ru-RU" b="0" i="0" dirty="0">
                <a:solidFill>
                  <a:srgbClr val="000000"/>
                </a:solidFill>
                <a:effectLst/>
                <a:latin typeface="Verdana" panose="020B0604030504040204" pitchFamily="34" charset="0"/>
              </a:rPr>
              <a:t> 10 000 </a:t>
            </a:r>
            <a:r>
              <a:rPr lang="ru-RU" b="0" i="0" dirty="0" err="1">
                <a:solidFill>
                  <a:srgbClr val="000000"/>
                </a:solidFill>
                <a:effectLst/>
                <a:latin typeface="Verdana" panose="020B0604030504040204" pitchFamily="34" charset="0"/>
              </a:rPr>
              <a:t>бухгалтерів</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бюджетних</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установ</a:t>
            </a:r>
            <a:r>
              <a:rPr lang="ru-RU" b="0" i="0" dirty="0">
                <a:solidFill>
                  <a:srgbClr val="000000"/>
                </a:solidFill>
                <a:effectLst/>
                <a:latin typeface="Verdana" panose="020B0604030504040204" pitchFamily="34" charset="0"/>
              </a:rPr>
              <a:t>. Ми не </a:t>
            </a:r>
            <a:r>
              <a:rPr lang="ru-RU" b="0" i="0" dirty="0" err="1">
                <a:solidFill>
                  <a:srgbClr val="000000"/>
                </a:solidFill>
                <a:effectLst/>
                <a:latin typeface="Verdana" panose="020B0604030504040204" pitchFamily="34" charset="0"/>
              </a:rPr>
              <a:t>пишемо</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розлогих</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тлумачень</a:t>
            </a:r>
            <a:r>
              <a:rPr lang="ru-RU" b="0" i="0" dirty="0">
                <a:solidFill>
                  <a:srgbClr val="000000"/>
                </a:solidFill>
                <a:effectLst/>
                <a:latin typeface="Verdana" panose="020B0604030504040204" pitchFamily="34" charset="0"/>
              </a:rPr>
              <a:t> — ми </a:t>
            </a:r>
            <a:r>
              <a:rPr lang="ru-RU" b="0" i="0" dirty="0" err="1">
                <a:solidFill>
                  <a:srgbClr val="000000"/>
                </a:solidFill>
                <a:effectLst/>
                <a:latin typeface="Verdana" panose="020B0604030504040204" pitchFamily="34" charset="0"/>
              </a:rPr>
              <a:t>даємо</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готові</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рішення</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робочих</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ситуацій</a:t>
            </a:r>
            <a:r>
              <a:rPr lang="ru-RU" b="0" i="0" dirty="0">
                <a:solidFill>
                  <a:srgbClr val="000000"/>
                </a:solidFill>
                <a:effectLst/>
                <a:latin typeface="Verdana" panose="020B0604030504040204" pitchFamily="34" charset="0"/>
              </a:rPr>
              <a:t> на </a:t>
            </a:r>
            <a:r>
              <a:rPr lang="ru-RU" b="0" i="0" dirty="0" err="1">
                <a:solidFill>
                  <a:srgbClr val="000000"/>
                </a:solidFill>
                <a:effectLst/>
                <a:latin typeface="Verdana" panose="020B0604030504040204" pitchFamily="34" charset="0"/>
              </a:rPr>
              <a:t>кожен</a:t>
            </a:r>
            <a:r>
              <a:rPr lang="ru-RU" b="0" i="0" dirty="0">
                <a:solidFill>
                  <a:srgbClr val="000000"/>
                </a:solidFill>
                <a:effectLst/>
                <a:latin typeface="Verdana" panose="020B0604030504040204" pitchFamily="34" charset="0"/>
              </a:rPr>
              <a:t> день. </a:t>
            </a:r>
            <a:r>
              <a:rPr lang="ru-RU" b="0" i="0" dirty="0" err="1">
                <a:solidFill>
                  <a:srgbClr val="000000"/>
                </a:solidFill>
                <a:effectLst/>
                <a:latin typeface="Verdana" panose="020B0604030504040204" pitchFamily="34" charset="0"/>
              </a:rPr>
              <a:t>Щотижня</a:t>
            </a:r>
            <a:r>
              <a:rPr lang="ru-RU" b="0" i="0" dirty="0">
                <a:solidFill>
                  <a:srgbClr val="000000"/>
                </a:solidFill>
                <a:effectLst/>
                <a:latin typeface="Verdana" panose="020B0604030504040204" pitchFamily="34" charset="0"/>
              </a:rPr>
              <a:t> — </a:t>
            </a:r>
            <a:r>
              <a:rPr lang="ru-RU" b="0" i="0" dirty="0" err="1">
                <a:solidFill>
                  <a:srgbClr val="000000"/>
                </a:solidFill>
                <a:effectLst/>
                <a:latin typeface="Verdana" panose="020B0604030504040204" pitchFamily="34" charset="0"/>
              </a:rPr>
              <a:t>огляд</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усіх</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змін</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законодавства</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щодо</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бюджетної</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сфери</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розв'язання</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робочих</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ситуацій</a:t>
            </a:r>
            <a:r>
              <a:rPr lang="ru-RU" b="0" i="0" dirty="0">
                <a:solidFill>
                  <a:srgbClr val="000000"/>
                </a:solidFill>
                <a:effectLst/>
                <a:latin typeface="Verdana" panose="020B0604030504040204" pitchFamily="34" charset="0"/>
              </a:rPr>
              <a:t> бюджетного </a:t>
            </a:r>
            <a:r>
              <a:rPr lang="ru-RU" b="0" i="0" dirty="0" err="1">
                <a:solidFill>
                  <a:srgbClr val="000000"/>
                </a:solidFill>
                <a:effectLst/>
                <a:latin typeface="Verdana" panose="020B0604030504040204" pitchFamily="34" charset="0"/>
              </a:rPr>
              <a:t>обліку</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зразки</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заповнення</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звітів</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приклади</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розрахунків</a:t>
            </a:r>
            <a:r>
              <a:rPr lang="ru-RU" b="0" i="0" dirty="0">
                <a:solidFill>
                  <a:srgbClr val="000000"/>
                </a:solidFill>
                <a:effectLst/>
                <a:latin typeface="Verdana" panose="020B0604030504040204" pitchFamily="34" charset="0"/>
              </a:rPr>
              <a:t> та </a:t>
            </a:r>
            <a:r>
              <a:rPr lang="ru-RU" b="0" i="0" dirty="0" err="1">
                <a:solidFill>
                  <a:srgbClr val="000000"/>
                </a:solidFill>
                <a:effectLst/>
                <a:latin typeface="Verdana" panose="020B0604030504040204" pitchFamily="34" charset="0"/>
              </a:rPr>
              <a:t>багато</a:t>
            </a:r>
            <a:r>
              <a:rPr lang="ru-RU" b="0" i="0" dirty="0">
                <a:solidFill>
                  <a:srgbClr val="000000"/>
                </a:solidFill>
                <a:effectLst/>
                <a:latin typeface="Verdana" panose="020B0604030504040204" pitchFamily="34" charset="0"/>
              </a:rPr>
              <a:t> </a:t>
            </a:r>
            <a:r>
              <a:rPr lang="ru-RU" b="0" i="0" dirty="0" err="1">
                <a:solidFill>
                  <a:srgbClr val="000000"/>
                </a:solidFill>
                <a:effectLst/>
                <a:latin typeface="Verdana" panose="020B0604030504040204" pitchFamily="34" charset="0"/>
              </a:rPr>
              <a:t>іншого</a:t>
            </a:r>
            <a:r>
              <a:rPr lang="ru-RU" b="0" i="0" dirty="0">
                <a:solidFill>
                  <a:srgbClr val="000000"/>
                </a:solidFill>
                <a:effectLst/>
                <a:latin typeface="Verdana" panose="020B0604030504040204" pitchFamily="34" charset="0"/>
              </a:rPr>
              <a:t>.</a:t>
            </a:r>
          </a:p>
          <a:p>
            <a:endParaRPr lang="uk-UA" sz="2800" dirty="0">
              <a:solidFill>
                <a:srgbClr val="242424"/>
              </a:solidFill>
              <a:latin typeface="-apple-system"/>
            </a:endParaRPr>
          </a:p>
          <a:p>
            <a:r>
              <a:rPr lang="uk-UA" sz="2800" b="0" i="0" dirty="0">
                <a:solidFill>
                  <a:srgbClr val="FF0000"/>
                </a:solidFill>
                <a:effectLst/>
                <a:latin typeface="-apple-system"/>
              </a:rPr>
              <a:t>Безкоштовна вхідна лінія для дзвінків</a:t>
            </a:r>
          </a:p>
          <a:p>
            <a:r>
              <a:rPr lang="ru-UA" sz="2800" dirty="0">
                <a:solidFill>
                  <a:srgbClr val="FF0000"/>
                </a:solidFill>
                <a:latin typeface="-apple-system"/>
              </a:rPr>
              <a:t>0 800 21 12 20</a:t>
            </a:r>
            <a:endParaRPr lang="uk-UA" sz="2800" dirty="0">
              <a:solidFill>
                <a:srgbClr val="FF0000"/>
              </a:solidFill>
              <a:latin typeface="-apple-system"/>
            </a:endParaRPr>
          </a:p>
          <a:p>
            <a:r>
              <a:rPr lang="uk-UA" sz="2800" dirty="0">
                <a:solidFill>
                  <a:srgbClr val="FF0000"/>
                </a:solidFill>
                <a:latin typeface="-apple-system"/>
              </a:rPr>
              <a:t>Тут вам запропонують найліпші акції, сформують рахунок, </a:t>
            </a:r>
            <a:r>
              <a:rPr lang="uk-UA" sz="2800" dirty="0" err="1">
                <a:solidFill>
                  <a:srgbClr val="FF0000"/>
                </a:solidFill>
                <a:latin typeface="-apple-system"/>
              </a:rPr>
              <a:t>нададуть</a:t>
            </a:r>
            <a:r>
              <a:rPr lang="uk-UA" sz="2800" dirty="0">
                <a:solidFill>
                  <a:srgbClr val="FF0000"/>
                </a:solidFill>
                <a:latin typeface="-apple-system"/>
              </a:rPr>
              <a:t> </a:t>
            </a:r>
            <a:r>
              <a:rPr lang="uk-UA" sz="2800" dirty="0" err="1">
                <a:solidFill>
                  <a:srgbClr val="FF0000"/>
                </a:solidFill>
                <a:latin typeface="-apple-system"/>
              </a:rPr>
              <a:t>демодоступ</a:t>
            </a:r>
            <a:r>
              <a:rPr lang="uk-UA" sz="2800" dirty="0">
                <a:solidFill>
                  <a:srgbClr val="FF0000"/>
                </a:solidFill>
                <a:latin typeface="-apple-system"/>
              </a:rPr>
              <a:t>.</a:t>
            </a:r>
          </a:p>
          <a:p>
            <a:endParaRPr lang="uk-UA" sz="2800" b="0" i="0" dirty="0">
              <a:solidFill>
                <a:srgbClr val="242424"/>
              </a:solidFill>
              <a:effectLst/>
              <a:latin typeface="-apple-system"/>
            </a:endParaRPr>
          </a:p>
          <a:p>
            <a:r>
              <a:rPr lang="en-US" sz="2800" b="1" dirty="0">
                <a:latin typeface="Arial" panose="020B0604020202020204" pitchFamily="34" charset="0"/>
                <a:ea typeface="Tahoma" panose="020B0604030504040204" pitchFamily="34" charset="0"/>
                <a:cs typeface="Arial" panose="020B0604020202020204" pitchFamily="34" charset="0"/>
                <a:hlinkClick r:id="rId4"/>
              </a:rPr>
              <a:t>https://shop.expertus.com.ua/catalog/bukhgalteriya/golovbukh-byudzhet/</a:t>
            </a:r>
            <a:endParaRPr lang="uk-UA" sz="2800" b="1" dirty="0">
              <a:latin typeface="Arial" panose="020B0604020202020204" pitchFamily="34" charset="0"/>
              <a:ea typeface="Tahoma" panose="020B0604030504040204" pitchFamily="34" charset="0"/>
              <a:cs typeface="Arial" panose="020B0604020202020204" pitchFamily="34" charset="0"/>
            </a:endParaRPr>
          </a:p>
          <a:p>
            <a:endParaRPr lang="ru-RU" sz="2800" b="1" dirty="0">
              <a:latin typeface="Arial" panose="020B0604020202020204" pitchFamily="34" charset="0"/>
              <a:ea typeface="Tahoma" panose="020B0604030504040204" pitchFamily="34" charset="0"/>
              <a:cs typeface="Arial" panose="020B0604020202020204" pitchFamily="34" charset="0"/>
            </a:endParaRPr>
          </a:p>
        </p:txBody>
      </p:sp>
      <p:pic>
        <p:nvPicPr>
          <p:cNvPr id="3" name="Объект 2">
            <a:extLst>
              <a:ext uri="{FF2B5EF4-FFF2-40B4-BE49-F238E27FC236}">
                <a16:creationId xmlns:a16="http://schemas.microsoft.com/office/drawing/2014/main" id="{C2A726E4-765E-F76F-8F03-098844186E7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974254"/>
            <a:ext cx="4123843" cy="5451039"/>
          </a:xfrm>
          <a:prstGeom prst="rect">
            <a:avLst/>
          </a:prstGeom>
        </p:spPr>
      </p:pic>
    </p:spTree>
    <p:extLst>
      <p:ext uri="{BB962C8B-B14F-4D97-AF65-F5344CB8AC3E}">
        <p14:creationId xmlns:p14="http://schemas.microsoft.com/office/powerpoint/2010/main" val="3564380252"/>
      </p:ext>
    </p:extLst>
  </p:cSld>
  <p:clrMapOvr>
    <a:masterClrMapping/>
  </p:clrMapOvr>
  <p:transition spd="slow">
    <p:push/>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4514850" y="468653"/>
            <a:ext cx="7677150" cy="954107"/>
          </a:xfrm>
          <a:prstGeom prst="rect">
            <a:avLst/>
          </a:prstGeom>
        </p:spPr>
        <p:txBody>
          <a:bodyPr wrap="square">
            <a:spAutoFit/>
          </a:bodyPr>
          <a:lstStyle/>
          <a:p>
            <a:endParaRPr lang="uk-UA" sz="2800" b="0" i="0" dirty="0">
              <a:solidFill>
                <a:srgbClr val="242424"/>
              </a:solidFill>
              <a:effectLst/>
              <a:latin typeface="-apple-system"/>
            </a:endParaRPr>
          </a:p>
          <a:p>
            <a:endParaRPr lang="ru-RU" sz="2800" b="1" dirty="0">
              <a:latin typeface="Arial" panose="020B0604020202020204" pitchFamily="34" charset="0"/>
              <a:ea typeface="Tahoma" panose="020B0604030504040204" pitchFamily="34" charset="0"/>
              <a:cs typeface="Arial" panose="020B0604020202020204" pitchFamily="34" charset="0"/>
            </a:endParaRPr>
          </a:p>
        </p:txBody>
      </p:sp>
      <p:pic>
        <p:nvPicPr>
          <p:cNvPr id="3" name="Объект 2">
            <a:extLst>
              <a:ext uri="{FF2B5EF4-FFF2-40B4-BE49-F238E27FC236}">
                <a16:creationId xmlns:a16="http://schemas.microsoft.com/office/drawing/2014/main" id="{C2A726E4-765E-F76F-8F03-098844186E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9228" y="974254"/>
            <a:ext cx="4185556" cy="6275632"/>
          </a:xfrm>
          <a:prstGeom prst="rect">
            <a:avLst/>
          </a:prstGeom>
        </p:spPr>
      </p:pic>
      <p:sp>
        <p:nvSpPr>
          <p:cNvPr id="5" name="TextBox 4">
            <a:extLst>
              <a:ext uri="{FF2B5EF4-FFF2-40B4-BE49-F238E27FC236}">
                <a16:creationId xmlns:a16="http://schemas.microsoft.com/office/drawing/2014/main" id="{0FF177B1-A48C-E752-A70A-4324D0FCFCF2}"/>
              </a:ext>
            </a:extLst>
          </p:cNvPr>
          <p:cNvSpPr txBox="1"/>
          <p:nvPr/>
        </p:nvSpPr>
        <p:spPr>
          <a:xfrm>
            <a:off x="4041321" y="1836964"/>
            <a:ext cx="7935686" cy="6740307"/>
          </a:xfrm>
          <a:prstGeom prst="rect">
            <a:avLst/>
          </a:prstGeom>
          <a:noFill/>
        </p:spPr>
        <p:txBody>
          <a:bodyPr wrap="square">
            <a:spAutoFit/>
          </a:bodyPr>
          <a:lstStyle/>
          <a:p>
            <a:r>
              <a:rPr lang="ru-RU" b="0" i="0" dirty="0">
                <a:solidFill>
                  <a:srgbClr val="000000"/>
                </a:solidFill>
                <a:effectLst/>
                <a:latin typeface="georgia_numerals"/>
              </a:rPr>
              <a:t> </a:t>
            </a:r>
            <a:r>
              <a:rPr lang="ru-RU" b="1" i="0" u="none" strike="noStrike" dirty="0">
                <a:solidFill>
                  <a:srgbClr val="1252A1"/>
                </a:solidFill>
                <a:effectLst/>
                <a:latin typeface="georgia_numerals"/>
                <a:hlinkClick r:id="rId4"/>
              </a:rPr>
              <a:t>А </a:t>
            </a:r>
            <a:r>
              <a:rPr lang="ru-RU" b="1" i="0" u="none" strike="noStrike" dirty="0" err="1">
                <a:solidFill>
                  <a:srgbClr val="1252A1"/>
                </a:solidFill>
                <a:effectLst/>
                <a:latin typeface="georgia_numerals"/>
                <a:hlinkClick r:id="rId4"/>
              </a:rPr>
              <a:t>ви</a:t>
            </a:r>
            <a:r>
              <a:rPr lang="ru-RU" b="1" i="0" u="none" strike="noStrike" dirty="0">
                <a:solidFill>
                  <a:srgbClr val="1252A1"/>
                </a:solidFill>
                <a:effectLst/>
                <a:latin typeface="georgia_numerals"/>
                <a:hlinkClick r:id="rId4"/>
              </a:rPr>
              <a:t> </a:t>
            </a:r>
            <a:r>
              <a:rPr lang="ru-RU" b="1" i="0" u="none" strike="noStrike" dirty="0" err="1">
                <a:solidFill>
                  <a:srgbClr val="1252A1"/>
                </a:solidFill>
                <a:effectLst/>
                <a:latin typeface="georgia_numerals"/>
                <a:hlinkClick r:id="rId4"/>
              </a:rPr>
              <a:t>готові</a:t>
            </a:r>
            <a:r>
              <a:rPr lang="ru-RU" b="1" i="0" u="none" strike="noStrike" dirty="0">
                <a:solidFill>
                  <a:srgbClr val="1252A1"/>
                </a:solidFill>
                <a:effectLst/>
                <a:latin typeface="georgia_numerals"/>
                <a:hlinkClick r:id="rId4"/>
              </a:rPr>
              <a:t> до </a:t>
            </a:r>
            <a:r>
              <a:rPr lang="ru-RU" b="1" i="0" u="none" strike="noStrike" dirty="0" err="1">
                <a:solidFill>
                  <a:srgbClr val="1252A1"/>
                </a:solidFill>
                <a:effectLst/>
                <a:latin typeface="georgia_numerals"/>
                <a:hlinkClick r:id="rId4"/>
              </a:rPr>
              <a:t>ревізії</a:t>
            </a:r>
            <a:r>
              <a:rPr lang="ru-RU" b="1" i="0" u="none" strike="noStrike" dirty="0">
                <a:solidFill>
                  <a:srgbClr val="1252A1"/>
                </a:solidFill>
                <a:effectLst/>
                <a:latin typeface="georgia_numerals"/>
                <a:hlinkClick r:id="rId4"/>
              </a:rPr>
              <a:t>? </a:t>
            </a:r>
            <a:r>
              <a:rPr lang="ru-RU" b="1" i="0" u="none" strike="noStrike" dirty="0" err="1">
                <a:solidFill>
                  <a:srgbClr val="1252A1"/>
                </a:solidFill>
                <a:effectLst/>
                <a:latin typeface="georgia_numerals"/>
                <a:hlinkClick r:id="rId4"/>
              </a:rPr>
              <a:t>Ексклюзивні</a:t>
            </a:r>
            <a:r>
              <a:rPr lang="ru-RU" b="1" i="0" u="none" strike="noStrike" dirty="0">
                <a:solidFill>
                  <a:srgbClr val="1252A1"/>
                </a:solidFill>
                <a:effectLst/>
                <a:latin typeface="georgia_numerals"/>
                <a:hlinkClick r:id="rId4"/>
              </a:rPr>
              <a:t> </a:t>
            </a:r>
            <a:r>
              <a:rPr lang="ru-RU" b="1" i="0" u="none" strike="noStrike" dirty="0" err="1">
                <a:solidFill>
                  <a:srgbClr val="1252A1"/>
                </a:solidFill>
                <a:effectLst/>
                <a:latin typeface="georgia_numerals"/>
                <a:hlinkClick r:id="rId4"/>
              </a:rPr>
              <a:t>статті</a:t>
            </a:r>
            <a:r>
              <a:rPr lang="ru-RU" b="1" i="0" u="none" strike="noStrike" dirty="0">
                <a:solidFill>
                  <a:srgbClr val="1252A1"/>
                </a:solidFill>
                <a:effectLst/>
                <a:latin typeface="georgia_numerals"/>
                <a:hlinkClick r:id="rId4"/>
              </a:rPr>
              <a:t> </a:t>
            </a:r>
            <a:r>
              <a:rPr lang="ru-RU" b="1" i="0" u="none" strike="noStrike" dirty="0" err="1">
                <a:solidFill>
                  <a:srgbClr val="1252A1"/>
                </a:solidFill>
                <a:effectLst/>
                <a:latin typeface="georgia_numerals"/>
                <a:hlinkClick r:id="rId4"/>
              </a:rPr>
              <a:t>від</a:t>
            </a:r>
            <a:r>
              <a:rPr lang="ru-RU" b="1" i="0" u="none" strike="noStrike" dirty="0">
                <a:solidFill>
                  <a:srgbClr val="1252A1"/>
                </a:solidFill>
                <a:effectLst/>
                <a:latin typeface="georgia_numerals"/>
                <a:hlinkClick r:id="rId4"/>
              </a:rPr>
              <a:t> </a:t>
            </a:r>
            <a:r>
              <a:rPr lang="ru-RU" b="1" i="0" u="none" strike="noStrike" dirty="0" err="1">
                <a:solidFill>
                  <a:srgbClr val="1252A1"/>
                </a:solidFill>
                <a:effectLst/>
                <a:latin typeface="georgia_numerals"/>
                <a:hlinkClick r:id="rId4"/>
              </a:rPr>
              <a:t>ексревізора</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№43, Листопад 2020</a:t>
            </a:r>
            <a:endParaRPr lang="ru-RU" b="1" i="0" u="none" strike="noStrike" dirty="0">
              <a:solidFill>
                <a:srgbClr val="1252A1"/>
              </a:solidFill>
              <a:effectLst/>
              <a:latin typeface="georgia_numerals"/>
            </a:endParaRPr>
          </a:p>
          <a:p>
            <a:r>
              <a:rPr lang="ru-RU" b="1" i="0" u="none" strike="noStrike" dirty="0" err="1">
                <a:solidFill>
                  <a:srgbClr val="1252A1"/>
                </a:solidFill>
                <a:effectLst/>
                <a:latin typeface="georgia_numerals"/>
                <a:hlinkClick r:id="rId5"/>
              </a:rPr>
              <a:t>Підготовка</a:t>
            </a:r>
            <a:r>
              <a:rPr lang="ru-RU" b="1" i="0" u="none" strike="noStrike" dirty="0">
                <a:solidFill>
                  <a:srgbClr val="1252A1"/>
                </a:solidFill>
                <a:effectLst/>
                <a:latin typeface="georgia_numerals"/>
                <a:hlinkClick r:id="rId5"/>
              </a:rPr>
              <a:t> </a:t>
            </a:r>
            <a:r>
              <a:rPr lang="ru-RU" b="1" i="0" u="none" strike="noStrike" dirty="0" err="1">
                <a:solidFill>
                  <a:srgbClr val="1252A1"/>
                </a:solidFill>
                <a:effectLst/>
                <a:latin typeface="georgia_numerals"/>
                <a:hlinkClick r:id="rId5"/>
              </a:rPr>
              <a:t>ревізорів</a:t>
            </a:r>
            <a:r>
              <a:rPr lang="ru-RU" b="1" i="0" u="none" strike="noStrike" dirty="0">
                <a:solidFill>
                  <a:srgbClr val="1252A1"/>
                </a:solidFill>
                <a:effectLst/>
                <a:latin typeface="georgia_numerals"/>
                <a:hlinkClick r:id="rId5"/>
              </a:rPr>
              <a:t> до </a:t>
            </a:r>
            <a:r>
              <a:rPr lang="ru-RU" b="1" i="0" u="none" strike="noStrike" dirty="0" err="1">
                <a:solidFill>
                  <a:srgbClr val="1252A1"/>
                </a:solidFill>
                <a:effectLst/>
                <a:latin typeface="georgia_numerals"/>
                <a:hlinkClick r:id="rId5"/>
              </a:rPr>
              <a:t>перевірки</a:t>
            </a:r>
            <a:r>
              <a:rPr lang="ru-RU" b="1" i="0" u="none" strike="noStrike" dirty="0">
                <a:solidFill>
                  <a:srgbClr val="1252A1"/>
                </a:solidFill>
                <a:effectLst/>
                <a:latin typeface="georgia_numerals"/>
                <a:hlinkClick r:id="rId5"/>
              </a:rPr>
              <a:t>: </a:t>
            </a:r>
            <a:r>
              <a:rPr lang="ru-RU" b="1" i="0" u="none" strike="noStrike" dirty="0" err="1">
                <a:solidFill>
                  <a:srgbClr val="1252A1"/>
                </a:solidFill>
                <a:effectLst/>
                <a:latin typeface="georgia_numerals"/>
                <a:hlinkClick r:id="rId5"/>
              </a:rPr>
              <a:t>що</a:t>
            </a:r>
            <a:r>
              <a:rPr lang="ru-RU" b="1" i="0" u="none" strike="noStrike" dirty="0">
                <a:solidFill>
                  <a:srgbClr val="1252A1"/>
                </a:solidFill>
                <a:effectLst/>
                <a:latin typeface="georgia_numerals"/>
                <a:hlinkClick r:id="rId5"/>
              </a:rPr>
              <a:t> </a:t>
            </a:r>
            <a:r>
              <a:rPr lang="ru-RU" b="1" i="0" u="none" strike="noStrike" dirty="0" err="1">
                <a:solidFill>
                  <a:srgbClr val="1252A1"/>
                </a:solidFill>
                <a:effectLst/>
                <a:latin typeface="georgia_numerals"/>
                <a:hlinkClick r:id="rId5"/>
              </a:rPr>
              <a:t>має</a:t>
            </a:r>
            <a:r>
              <a:rPr lang="ru-RU" b="1" i="0" u="none" strike="noStrike" dirty="0">
                <a:solidFill>
                  <a:srgbClr val="1252A1"/>
                </a:solidFill>
                <a:effectLst/>
                <a:latin typeface="georgia_numerals"/>
                <a:hlinkClick r:id="rId5"/>
              </a:rPr>
              <a:t> знати бухгалтер </a:t>
            </a:r>
            <a:r>
              <a:rPr lang="ru-RU" b="0" i="0" dirty="0">
                <a:solidFill>
                  <a:srgbClr val="786666"/>
                </a:solidFill>
                <a:effectLst/>
                <a:latin typeface="Arial" panose="020B0604020202020204" pitchFamily="34" charset="0"/>
              </a:rPr>
              <a:t>№8, </a:t>
            </a:r>
            <a:r>
              <a:rPr lang="ru-RU" b="0" i="0" dirty="0" err="1">
                <a:solidFill>
                  <a:srgbClr val="786666"/>
                </a:solidFill>
                <a:effectLst/>
                <a:latin typeface="Arial" panose="020B0604020202020204" pitchFamily="34" charset="0"/>
              </a:rPr>
              <a:t>лютий</a:t>
            </a:r>
            <a:r>
              <a:rPr lang="ru-RU" b="0" i="0" dirty="0">
                <a:solidFill>
                  <a:srgbClr val="786666"/>
                </a:solidFill>
                <a:effectLst/>
                <a:latin typeface="Arial" panose="020B0604020202020204" pitchFamily="34" charset="0"/>
              </a:rPr>
              <a:t> 2022</a:t>
            </a:r>
            <a:endParaRPr lang="ru-RU" b="1" i="0" u="none" strike="noStrike" dirty="0">
              <a:solidFill>
                <a:srgbClr val="1252A1"/>
              </a:solidFill>
              <a:effectLst/>
              <a:latin typeface="georgia_numerals"/>
            </a:endParaRPr>
          </a:p>
          <a:p>
            <a:r>
              <a:rPr lang="ru-RU" b="1" i="0" u="none" strike="noStrike" dirty="0">
                <a:solidFill>
                  <a:srgbClr val="1252A1"/>
                </a:solidFill>
                <a:effectLst/>
                <a:latin typeface="georgia_numerals"/>
                <a:hlinkClick r:id="rId6"/>
              </a:rPr>
              <a:t>«</a:t>
            </a:r>
            <a:r>
              <a:rPr lang="ru-RU" b="1" i="0" u="none" strike="noStrike" dirty="0" err="1">
                <a:solidFill>
                  <a:srgbClr val="1252A1"/>
                </a:solidFill>
                <a:effectLst/>
                <a:latin typeface="georgia_numerals"/>
                <a:hlinkClick r:id="rId6"/>
              </a:rPr>
              <a:t>Зіграйте</a:t>
            </a:r>
            <a:r>
              <a:rPr lang="ru-RU" b="1" i="0" u="none" strike="noStrike" dirty="0">
                <a:solidFill>
                  <a:srgbClr val="1252A1"/>
                </a:solidFill>
                <a:effectLst/>
                <a:latin typeface="georgia_numerals"/>
                <a:hlinkClick r:id="rId6"/>
              </a:rPr>
              <a:t>» на </a:t>
            </a:r>
            <a:r>
              <a:rPr lang="ru-RU" b="1" i="0" u="none" strike="noStrike" dirty="0" err="1">
                <a:solidFill>
                  <a:srgbClr val="1252A1"/>
                </a:solidFill>
                <a:effectLst/>
                <a:latin typeface="georgia_numerals"/>
                <a:hlinkClick r:id="rId6"/>
              </a:rPr>
              <a:t>помилках</a:t>
            </a:r>
            <a:r>
              <a:rPr lang="ru-RU" b="1" i="0" u="none" strike="noStrike" dirty="0">
                <a:solidFill>
                  <a:srgbClr val="1252A1"/>
                </a:solidFill>
                <a:effectLst/>
                <a:latin typeface="georgia_numerals"/>
                <a:hlinkClick r:id="rId6"/>
              </a:rPr>
              <a:t> </a:t>
            </a:r>
            <a:r>
              <a:rPr lang="ru-RU" b="1" i="0" u="none" strike="noStrike" dirty="0" err="1">
                <a:solidFill>
                  <a:srgbClr val="1252A1"/>
                </a:solidFill>
                <a:effectLst/>
                <a:latin typeface="georgia_numerals"/>
                <a:hlinkClick r:id="rId6"/>
              </a:rPr>
              <a:t>ревізорів</a:t>
            </a:r>
            <a:r>
              <a:rPr lang="ru-RU" b="1" i="0" u="none" strike="noStrike" dirty="0">
                <a:solidFill>
                  <a:srgbClr val="1252A1"/>
                </a:solidFill>
                <a:effectLst/>
                <a:latin typeface="georgia_numerals"/>
                <a:hlinkClick r:id="rId6"/>
              </a:rPr>
              <a:t>, </a:t>
            </a:r>
            <a:r>
              <a:rPr lang="ru-RU" b="1" i="0" u="none" strike="noStrike" dirty="0" err="1">
                <a:solidFill>
                  <a:srgbClr val="1252A1"/>
                </a:solidFill>
                <a:effectLst/>
                <a:latin typeface="georgia_numerals"/>
                <a:hlinkClick r:id="rId6"/>
              </a:rPr>
              <a:t>щоб</a:t>
            </a:r>
            <a:r>
              <a:rPr lang="ru-RU" b="1" i="0" u="none" strike="noStrike" dirty="0">
                <a:solidFill>
                  <a:srgbClr val="1252A1"/>
                </a:solidFill>
                <a:effectLst/>
                <a:latin typeface="georgia_numerals"/>
                <a:hlinkClick r:id="rId6"/>
              </a:rPr>
              <a:t> </a:t>
            </a:r>
            <a:r>
              <a:rPr lang="ru-RU" b="1" i="0" u="none" strike="noStrike" dirty="0" err="1">
                <a:solidFill>
                  <a:srgbClr val="1252A1"/>
                </a:solidFill>
                <a:effectLst/>
                <a:latin typeface="georgia_numerals"/>
                <a:hlinkClick r:id="rId6"/>
              </a:rPr>
              <a:t>оскаржити</a:t>
            </a:r>
            <a:r>
              <a:rPr lang="ru-RU" b="1" i="0" u="none" strike="noStrike" dirty="0">
                <a:solidFill>
                  <a:srgbClr val="1252A1"/>
                </a:solidFill>
                <a:effectLst/>
                <a:latin typeface="georgia_numerals"/>
                <a:hlinkClick r:id="rId6"/>
              </a:rPr>
              <a:t> </a:t>
            </a:r>
            <a:r>
              <a:rPr lang="ru-RU" b="1" i="0" u="none" strike="noStrike" dirty="0" err="1">
                <a:solidFill>
                  <a:srgbClr val="1252A1"/>
                </a:solidFill>
                <a:effectLst/>
                <a:latin typeface="georgia_numerals"/>
                <a:hlinkClick r:id="rId6"/>
              </a:rPr>
              <a:t>їхні</a:t>
            </a:r>
            <a:r>
              <a:rPr lang="ru-RU" b="1" i="0" u="none" strike="noStrike" dirty="0">
                <a:solidFill>
                  <a:srgbClr val="1252A1"/>
                </a:solidFill>
                <a:effectLst/>
                <a:latin typeface="georgia_numerals"/>
                <a:hlinkClick r:id="rId6"/>
              </a:rPr>
              <a:t> </a:t>
            </a:r>
            <a:r>
              <a:rPr lang="ru-RU" b="1" i="0" u="none" strike="noStrike" dirty="0" err="1">
                <a:solidFill>
                  <a:srgbClr val="1252A1"/>
                </a:solidFill>
                <a:effectLst/>
                <a:latin typeface="georgia_numerals"/>
                <a:hlinkClick r:id="rId6"/>
              </a:rPr>
              <a:t>вимоги</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№26, липень 2021</a:t>
            </a:r>
          </a:p>
          <a:p>
            <a:r>
              <a:rPr lang="ru-RU" b="1" i="0" u="none" strike="noStrike" dirty="0" err="1">
                <a:solidFill>
                  <a:srgbClr val="1252A1"/>
                </a:solidFill>
                <a:effectLst/>
                <a:latin typeface="georgia_numerals"/>
                <a:hlinkClick r:id="rId7"/>
              </a:rPr>
              <a:t>Незаконні</a:t>
            </a:r>
            <a:r>
              <a:rPr lang="ru-RU" b="1" i="0" u="none" strike="noStrike" dirty="0">
                <a:solidFill>
                  <a:srgbClr val="1252A1"/>
                </a:solidFill>
                <a:effectLst/>
                <a:latin typeface="georgia_numerals"/>
                <a:hlinkClick r:id="rId7"/>
              </a:rPr>
              <a:t> </a:t>
            </a:r>
            <a:r>
              <a:rPr lang="ru-RU" b="1" i="0" u="none" strike="noStrike" dirty="0" err="1">
                <a:solidFill>
                  <a:srgbClr val="1252A1"/>
                </a:solidFill>
                <a:effectLst/>
                <a:latin typeface="georgia_numerals"/>
                <a:hlinkClick r:id="rId7"/>
              </a:rPr>
              <a:t>витрати</a:t>
            </a:r>
            <a:r>
              <a:rPr lang="ru-RU" b="1" i="0" u="none" strike="noStrike" dirty="0">
                <a:solidFill>
                  <a:srgbClr val="1252A1"/>
                </a:solidFill>
                <a:effectLst/>
                <a:latin typeface="georgia_numerals"/>
                <a:hlinkClick r:id="rId7"/>
              </a:rPr>
              <a:t> на </a:t>
            </a:r>
            <a:r>
              <a:rPr lang="ru-RU" b="1" i="0" u="none" strike="noStrike" dirty="0" err="1">
                <a:solidFill>
                  <a:srgbClr val="1252A1"/>
                </a:solidFill>
                <a:effectLst/>
                <a:latin typeface="georgia_numerals"/>
                <a:hlinkClick r:id="rId7"/>
              </a:rPr>
              <a:t>відрядження</a:t>
            </a:r>
            <a:r>
              <a:rPr lang="ru-RU" b="1" i="0" u="none" strike="noStrike" dirty="0">
                <a:solidFill>
                  <a:srgbClr val="1252A1"/>
                </a:solidFill>
                <a:effectLst/>
                <a:latin typeface="georgia_numerals"/>
                <a:hlinkClick r:id="rId7"/>
              </a:rPr>
              <a:t>: </a:t>
            </a:r>
            <a:r>
              <a:rPr lang="ru-RU" b="1" i="0" u="none" strike="noStrike" dirty="0" err="1">
                <a:solidFill>
                  <a:srgbClr val="1252A1"/>
                </a:solidFill>
                <a:effectLst/>
                <a:latin typeface="georgia_numerals"/>
                <a:hlinkClick r:id="rId7"/>
              </a:rPr>
              <a:t>аналіз</a:t>
            </a:r>
            <a:r>
              <a:rPr lang="ru-RU" b="1" i="0" u="none" strike="noStrike" dirty="0">
                <a:solidFill>
                  <a:srgbClr val="1252A1"/>
                </a:solidFill>
                <a:effectLst/>
                <a:latin typeface="georgia_numerals"/>
                <a:hlinkClick r:id="rId7"/>
              </a:rPr>
              <a:t> </a:t>
            </a:r>
            <a:r>
              <a:rPr lang="ru-RU" b="1" i="0" u="none" strike="noStrike" dirty="0" err="1">
                <a:solidFill>
                  <a:srgbClr val="1252A1"/>
                </a:solidFill>
                <a:effectLst/>
                <a:latin typeface="georgia_numerals"/>
                <a:hlinkClick r:id="rId7"/>
              </a:rPr>
              <a:t>із</a:t>
            </a:r>
            <a:r>
              <a:rPr lang="ru-RU" b="1" i="0" u="none" strike="noStrike" dirty="0">
                <a:solidFill>
                  <a:srgbClr val="1252A1"/>
                </a:solidFill>
                <a:effectLst/>
                <a:latin typeface="georgia_numerals"/>
                <a:hlinkClick r:id="rId7"/>
              </a:rPr>
              <a:t> практики </a:t>
            </a:r>
            <a:r>
              <a:rPr lang="ru-RU" b="1" i="0" u="none" strike="noStrike" dirty="0" err="1">
                <a:solidFill>
                  <a:srgbClr val="1252A1"/>
                </a:solidFill>
                <a:effectLst/>
                <a:latin typeface="georgia_numerals"/>
                <a:hlinkClick r:id="rId7"/>
              </a:rPr>
              <a:t>ревізора</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№13, </a:t>
            </a:r>
            <a:r>
              <a:rPr lang="ru-RU" b="0" i="0" dirty="0" err="1">
                <a:solidFill>
                  <a:srgbClr val="786666"/>
                </a:solidFill>
                <a:effectLst/>
                <a:latin typeface="Arial" panose="020B0604020202020204" pitchFamily="34" charset="0"/>
              </a:rPr>
              <a:t>Квітень</a:t>
            </a:r>
            <a:r>
              <a:rPr lang="ru-RU" b="0" i="0" dirty="0">
                <a:solidFill>
                  <a:srgbClr val="786666"/>
                </a:solidFill>
                <a:effectLst/>
                <a:latin typeface="Arial" panose="020B0604020202020204" pitchFamily="34" charset="0"/>
              </a:rPr>
              <a:t> 2021</a:t>
            </a:r>
          </a:p>
          <a:p>
            <a:r>
              <a:rPr lang="ru-RU" b="0" i="0" dirty="0">
                <a:solidFill>
                  <a:srgbClr val="000000"/>
                </a:solidFill>
                <a:effectLst/>
                <a:latin typeface="georgia_numerals"/>
              </a:rPr>
              <a:t> </a:t>
            </a:r>
            <a:r>
              <a:rPr lang="ru-RU" b="1" i="0" u="none" strike="noStrike" dirty="0" err="1">
                <a:solidFill>
                  <a:srgbClr val="1252A1"/>
                </a:solidFill>
                <a:effectLst/>
                <a:latin typeface="georgia_numerals"/>
                <a:hlinkClick r:id="rId8"/>
              </a:rPr>
              <a:t>Позапланова</a:t>
            </a:r>
            <a:r>
              <a:rPr lang="ru-RU" b="1" i="0" u="none" strike="noStrike" dirty="0">
                <a:solidFill>
                  <a:srgbClr val="1252A1"/>
                </a:solidFill>
                <a:effectLst/>
                <a:latin typeface="georgia_numerals"/>
                <a:hlinkClick r:id="rId8"/>
              </a:rPr>
              <a:t> </a:t>
            </a:r>
            <a:r>
              <a:rPr lang="ru-RU" b="1" i="0" u="none" strike="noStrike" dirty="0" err="1">
                <a:solidFill>
                  <a:srgbClr val="1252A1"/>
                </a:solidFill>
                <a:effectLst/>
                <a:latin typeface="georgia_numerals"/>
                <a:hlinkClick r:id="rId8"/>
              </a:rPr>
              <a:t>ревізія</a:t>
            </a:r>
            <a:r>
              <a:rPr lang="ru-RU" b="1" i="0" u="none" strike="noStrike" dirty="0">
                <a:solidFill>
                  <a:srgbClr val="1252A1"/>
                </a:solidFill>
                <a:effectLst/>
                <a:latin typeface="georgia_numerals"/>
                <a:hlinkClick r:id="rId8"/>
              </a:rPr>
              <a:t>. А </a:t>
            </a:r>
            <a:r>
              <a:rPr lang="ru-RU" b="1" i="0" u="none" strike="noStrike" dirty="0" err="1">
                <a:solidFill>
                  <a:srgbClr val="1252A1"/>
                </a:solidFill>
                <a:effectLst/>
                <a:latin typeface="georgia_numerals"/>
                <a:hlinkClick r:id="rId8"/>
              </a:rPr>
              <a:t>ви</a:t>
            </a:r>
            <a:r>
              <a:rPr lang="ru-RU" b="1" i="0" u="none" strike="noStrike" dirty="0">
                <a:solidFill>
                  <a:srgbClr val="1252A1"/>
                </a:solidFill>
                <a:effectLst/>
                <a:latin typeface="georgia_numerals"/>
                <a:hlinkClick r:id="rId8"/>
              </a:rPr>
              <a:t> </a:t>
            </a:r>
            <a:r>
              <a:rPr lang="ru-RU" b="1" i="0" u="none" strike="noStrike" dirty="0" err="1">
                <a:solidFill>
                  <a:srgbClr val="1252A1"/>
                </a:solidFill>
                <a:effectLst/>
                <a:latin typeface="georgia_numerals"/>
                <a:hlinkClick r:id="rId8"/>
              </a:rPr>
              <a:t>готові</a:t>
            </a:r>
            <a:r>
              <a:rPr lang="ru-RU" b="1" i="0" u="none" strike="noStrike" dirty="0">
                <a:solidFill>
                  <a:srgbClr val="1252A1"/>
                </a:solidFill>
                <a:effectLst/>
                <a:latin typeface="georgia_numerals"/>
                <a:hlinkClick r:id="rId8"/>
              </a:rPr>
              <a:t> </a:t>
            </a:r>
            <a:r>
              <a:rPr lang="ru-RU" b="1" i="0" u="none" strike="noStrike" dirty="0" err="1">
                <a:solidFill>
                  <a:srgbClr val="1252A1"/>
                </a:solidFill>
                <a:effectLst/>
                <a:latin typeface="georgia_numerals"/>
                <a:hlinkClick r:id="rId8"/>
              </a:rPr>
              <a:t>дати</a:t>
            </a:r>
            <a:r>
              <a:rPr lang="ru-RU" b="1" i="0" u="none" strike="noStrike" dirty="0">
                <a:solidFill>
                  <a:srgbClr val="1252A1"/>
                </a:solidFill>
                <a:effectLst/>
                <a:latin typeface="georgia_numerals"/>
                <a:hlinkClick r:id="rId8"/>
              </a:rPr>
              <a:t> </a:t>
            </a:r>
            <a:r>
              <a:rPr lang="ru-RU" b="1" i="0" u="none" strike="noStrike" dirty="0" err="1">
                <a:solidFill>
                  <a:srgbClr val="1252A1"/>
                </a:solidFill>
                <a:effectLst/>
                <a:latin typeface="georgia_numerals"/>
                <a:hlinkClick r:id="rId8"/>
              </a:rPr>
              <a:t>відсіч</a:t>
            </a:r>
            <a:r>
              <a:rPr lang="ru-RU" b="1" i="0" u="none" strike="noStrike" dirty="0">
                <a:solidFill>
                  <a:srgbClr val="1252A1"/>
                </a:solidFill>
                <a:effectLst/>
                <a:latin typeface="georgia_numerals"/>
                <a:hlinkClick r:id="rId8"/>
              </a:rPr>
              <a:t> </a:t>
            </a:r>
            <a:r>
              <a:rPr lang="ru-RU" b="1" i="0" u="none" strike="noStrike" dirty="0" err="1">
                <a:solidFill>
                  <a:srgbClr val="1252A1"/>
                </a:solidFill>
                <a:effectLst/>
                <a:latin typeface="georgia_numerals"/>
                <a:hlinkClick r:id="rId8"/>
              </a:rPr>
              <a:t>ревізорам</a:t>
            </a:r>
            <a:r>
              <a:rPr lang="ru-RU" b="1" i="0" u="none" strike="noStrike" dirty="0">
                <a:solidFill>
                  <a:srgbClr val="1252A1"/>
                </a:solidFill>
                <a:effectLst/>
                <a:latin typeface="georgia_numerals"/>
                <a:hlinkClick r:id="rId8"/>
              </a:rPr>
              <a:t>?</a:t>
            </a:r>
            <a:r>
              <a:rPr lang="ru-RU" b="0" i="0" dirty="0">
                <a:solidFill>
                  <a:srgbClr val="786666"/>
                </a:solidFill>
                <a:effectLst/>
                <a:latin typeface="Arial" panose="020B0604020202020204" pitchFamily="34" charset="0"/>
              </a:rPr>
              <a:t> №27, липень 2020</a:t>
            </a:r>
          </a:p>
          <a:p>
            <a:r>
              <a:rPr lang="ru-RU" b="1" i="0" u="none" strike="noStrike" dirty="0">
                <a:solidFill>
                  <a:srgbClr val="1252A1"/>
                </a:solidFill>
                <a:effectLst/>
                <a:latin typeface="georgia_numerals"/>
                <a:hlinkClick r:id="rId9"/>
              </a:rPr>
              <a:t>Не </a:t>
            </a:r>
            <a:r>
              <a:rPr lang="ru-RU" b="1" i="0" u="none" strike="noStrike" dirty="0" err="1">
                <a:solidFill>
                  <a:srgbClr val="1252A1"/>
                </a:solidFill>
                <a:effectLst/>
                <a:latin typeface="georgia_numerals"/>
                <a:hlinkClick r:id="rId9"/>
              </a:rPr>
              <a:t>погоджуєтеся</a:t>
            </a:r>
            <a:r>
              <a:rPr lang="ru-RU" b="1" i="0" u="none" strike="noStrike" dirty="0">
                <a:solidFill>
                  <a:srgbClr val="1252A1"/>
                </a:solidFill>
                <a:effectLst/>
                <a:latin typeface="georgia_numerals"/>
                <a:hlinkClick r:id="rId9"/>
              </a:rPr>
              <a:t> з </a:t>
            </a:r>
            <a:r>
              <a:rPr lang="ru-RU" b="1" i="0" u="none" strike="noStrike" dirty="0" err="1">
                <a:solidFill>
                  <a:srgbClr val="1252A1"/>
                </a:solidFill>
                <a:effectLst/>
                <a:latin typeface="georgia_numerals"/>
                <a:hlinkClick r:id="rId9"/>
              </a:rPr>
              <a:t>висновками</a:t>
            </a:r>
            <a:r>
              <a:rPr lang="ru-RU" b="1" i="0" u="none" strike="noStrike" dirty="0">
                <a:solidFill>
                  <a:srgbClr val="1252A1"/>
                </a:solidFill>
                <a:effectLst/>
                <a:latin typeface="georgia_numerals"/>
                <a:hlinkClick r:id="rId9"/>
              </a:rPr>
              <a:t> </a:t>
            </a:r>
            <a:r>
              <a:rPr lang="ru-RU" b="1" i="0" u="none" strike="noStrike" dirty="0" err="1">
                <a:solidFill>
                  <a:srgbClr val="1252A1"/>
                </a:solidFill>
                <a:effectLst/>
                <a:latin typeface="georgia_numerals"/>
                <a:hlinkClick r:id="rId9"/>
              </a:rPr>
              <a:t>ревізорів</a:t>
            </a:r>
            <a:r>
              <a:rPr lang="ru-RU" b="1" i="0" u="none" strike="noStrike" dirty="0">
                <a:solidFill>
                  <a:srgbClr val="1252A1"/>
                </a:solidFill>
                <a:effectLst/>
                <a:latin typeface="georgia_numerals"/>
                <a:hlinkClick r:id="rId9"/>
              </a:rPr>
              <a:t> — </a:t>
            </a:r>
            <a:r>
              <a:rPr lang="ru-RU" b="1" i="0" u="none" strike="noStrike" dirty="0" err="1">
                <a:solidFill>
                  <a:srgbClr val="1252A1"/>
                </a:solidFill>
                <a:effectLst/>
                <a:latin typeface="georgia_numerals"/>
                <a:hlinkClick r:id="rId9"/>
              </a:rPr>
              <a:t>пишіть</a:t>
            </a:r>
            <a:r>
              <a:rPr lang="ru-RU" b="1" i="0" u="none" strike="noStrike" dirty="0">
                <a:solidFill>
                  <a:srgbClr val="1252A1"/>
                </a:solidFill>
                <a:effectLst/>
                <a:latin typeface="georgia_numerals"/>
                <a:hlinkClick r:id="rId9"/>
              </a:rPr>
              <a:t> </a:t>
            </a:r>
            <a:r>
              <a:rPr lang="ru-RU" b="1" i="0" u="none" strike="noStrike" dirty="0" err="1">
                <a:solidFill>
                  <a:srgbClr val="1252A1"/>
                </a:solidFill>
                <a:effectLst/>
                <a:latin typeface="georgia_numerals"/>
                <a:hlinkClick r:id="rId9"/>
              </a:rPr>
              <a:t>заперечення</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№36, вересень 2021</a:t>
            </a:r>
          </a:p>
          <a:p>
            <a:pPr algn="l"/>
            <a:r>
              <a:rPr lang="ru-RU" b="1" i="0" u="none" strike="noStrike" dirty="0">
                <a:solidFill>
                  <a:srgbClr val="1252A1"/>
                </a:solidFill>
                <a:effectLst/>
                <a:latin typeface="georgia_numerals"/>
                <a:hlinkClick r:id="rId10"/>
              </a:rPr>
              <a:t>Як </a:t>
            </a:r>
            <a:r>
              <a:rPr lang="ru-RU" b="1" i="0" u="none" strike="noStrike" dirty="0" err="1">
                <a:solidFill>
                  <a:srgbClr val="1252A1"/>
                </a:solidFill>
                <a:effectLst/>
                <a:latin typeface="georgia_numerals"/>
                <a:hlinkClick r:id="rId10"/>
              </a:rPr>
              <a:t>зреагує</a:t>
            </a:r>
            <a:r>
              <a:rPr lang="ru-RU" b="1" i="0" u="none" strike="noStrike" dirty="0">
                <a:solidFill>
                  <a:srgbClr val="1252A1"/>
                </a:solidFill>
                <a:effectLst/>
                <a:latin typeface="georgia_numerals"/>
                <a:hlinkClick r:id="rId10"/>
              </a:rPr>
              <a:t> </a:t>
            </a:r>
            <a:r>
              <a:rPr lang="ru-RU" b="1" i="0" u="none" strike="noStrike" dirty="0" err="1">
                <a:solidFill>
                  <a:srgbClr val="1252A1"/>
                </a:solidFill>
                <a:effectLst/>
                <a:latin typeface="georgia_numerals"/>
                <a:hlinkClick r:id="rId10"/>
              </a:rPr>
              <a:t>Держаудитслужба</a:t>
            </a:r>
            <a:r>
              <a:rPr lang="ru-RU" b="1" i="0" u="none" strike="noStrike" dirty="0">
                <a:solidFill>
                  <a:srgbClr val="1252A1"/>
                </a:solidFill>
                <a:effectLst/>
                <a:latin typeface="georgia_numerals"/>
                <a:hlinkClick r:id="rId10"/>
              </a:rPr>
              <a:t>, </a:t>
            </a:r>
            <a:r>
              <a:rPr lang="ru-RU" b="1" i="0" u="none" strike="noStrike" dirty="0" err="1">
                <a:solidFill>
                  <a:srgbClr val="1252A1"/>
                </a:solidFill>
                <a:effectLst/>
                <a:latin typeface="georgia_numerals"/>
                <a:hlinkClick r:id="rId10"/>
              </a:rPr>
              <a:t>якщо</a:t>
            </a:r>
            <a:r>
              <a:rPr lang="ru-RU" b="1" i="0" u="none" strike="noStrike" dirty="0">
                <a:solidFill>
                  <a:srgbClr val="1252A1"/>
                </a:solidFill>
                <a:effectLst/>
                <a:latin typeface="georgia_numerals"/>
                <a:hlinkClick r:id="rId10"/>
              </a:rPr>
              <a:t> </a:t>
            </a:r>
            <a:r>
              <a:rPr lang="ru-RU" b="1" i="0" u="none" strike="noStrike" dirty="0" err="1">
                <a:solidFill>
                  <a:srgbClr val="1252A1"/>
                </a:solidFill>
                <a:effectLst/>
                <a:latin typeface="georgia_numerals"/>
                <a:hlinkClick r:id="rId10"/>
              </a:rPr>
              <a:t>керівник</a:t>
            </a:r>
            <a:r>
              <a:rPr lang="ru-RU" b="1" i="0" u="none" strike="noStrike" dirty="0">
                <a:solidFill>
                  <a:srgbClr val="1252A1"/>
                </a:solidFill>
                <a:effectLst/>
                <a:latin typeface="georgia_numerals"/>
                <a:hlinkClick r:id="rId10"/>
              </a:rPr>
              <a:t> </a:t>
            </a:r>
            <a:r>
              <a:rPr lang="ru-RU" b="1" i="0" u="none" strike="noStrike" dirty="0" err="1">
                <a:solidFill>
                  <a:srgbClr val="1252A1"/>
                </a:solidFill>
                <a:effectLst/>
                <a:latin typeface="georgia_numerals"/>
                <a:hlinkClick r:id="rId10"/>
              </a:rPr>
              <a:t>відмовиться</a:t>
            </a:r>
            <a:r>
              <a:rPr lang="ru-RU" b="1" i="0" u="none" strike="noStrike" dirty="0">
                <a:solidFill>
                  <a:srgbClr val="1252A1"/>
                </a:solidFill>
                <a:effectLst/>
                <a:latin typeface="georgia_numerals"/>
                <a:hlinkClick r:id="rId10"/>
              </a:rPr>
              <a:t> </a:t>
            </a:r>
            <a:r>
              <a:rPr lang="ru-RU" b="1" i="0" u="none" strike="noStrike" dirty="0" err="1">
                <a:solidFill>
                  <a:srgbClr val="1252A1"/>
                </a:solidFill>
                <a:effectLst/>
                <a:latin typeface="georgia_numerals"/>
                <a:hlinkClick r:id="rId10"/>
              </a:rPr>
              <a:t>від</a:t>
            </a:r>
            <a:r>
              <a:rPr lang="ru-RU" b="1" i="0" u="none" strike="noStrike" dirty="0">
                <a:solidFill>
                  <a:srgbClr val="1252A1"/>
                </a:solidFill>
                <a:effectLst/>
                <a:latin typeface="georgia_numerals"/>
                <a:hlinkClick r:id="rId10"/>
              </a:rPr>
              <a:t> </a:t>
            </a:r>
            <a:r>
              <a:rPr lang="ru-RU" b="1" i="0" u="none" strike="noStrike" dirty="0" err="1">
                <a:solidFill>
                  <a:srgbClr val="1252A1"/>
                </a:solidFill>
                <a:effectLst/>
                <a:latin typeface="georgia_numerals"/>
                <a:hlinkClick r:id="rId10"/>
              </a:rPr>
              <a:t>інвентаризації</a:t>
            </a:r>
            <a:endParaRPr lang="ru-RU" b="0" i="0" dirty="0">
              <a:solidFill>
                <a:srgbClr val="000000"/>
              </a:solidFill>
              <a:effectLst/>
              <a:latin typeface="georgia_numerals"/>
            </a:endParaRPr>
          </a:p>
          <a:p>
            <a:pPr algn="l"/>
            <a:r>
              <a:rPr lang="ru-RU" b="0" i="0" dirty="0">
                <a:solidFill>
                  <a:srgbClr val="786666"/>
                </a:solidFill>
                <a:effectLst/>
                <a:latin typeface="Arial" panose="020B0604020202020204" pitchFamily="34" charset="0"/>
              </a:rPr>
              <a:t>№43, листопад 2021</a:t>
            </a:r>
          </a:p>
          <a:p>
            <a:r>
              <a:rPr lang="ru-RU" b="1" i="0" u="none" strike="noStrike" dirty="0">
                <a:solidFill>
                  <a:srgbClr val="1252A1"/>
                </a:solidFill>
                <a:effectLst/>
                <a:latin typeface="georgia_numerals"/>
                <a:hlinkClick r:id="rId11"/>
              </a:rPr>
              <a:t>Бухгалтер </a:t>
            </a:r>
            <a:r>
              <a:rPr lang="ru-RU" b="1" i="0" u="none" strike="noStrike" dirty="0" err="1">
                <a:solidFill>
                  <a:srgbClr val="1252A1"/>
                </a:solidFill>
                <a:effectLst/>
                <a:latin typeface="georgia_numerals"/>
                <a:hlinkClick r:id="rId11"/>
              </a:rPr>
              <a:t>виправив</a:t>
            </a:r>
            <a:r>
              <a:rPr lang="ru-RU" b="1" i="0" u="none" strike="noStrike" dirty="0">
                <a:solidFill>
                  <a:srgbClr val="1252A1"/>
                </a:solidFill>
                <a:effectLst/>
                <a:latin typeface="georgia_numerals"/>
                <a:hlinkClick r:id="rId11"/>
              </a:rPr>
              <a:t> </a:t>
            </a:r>
            <a:r>
              <a:rPr lang="ru-RU" b="1" i="0" u="none" strike="noStrike" dirty="0" err="1">
                <a:solidFill>
                  <a:srgbClr val="1252A1"/>
                </a:solidFill>
                <a:effectLst/>
                <a:latin typeface="georgia_numerals"/>
                <a:hlinkClick r:id="rId11"/>
              </a:rPr>
              <a:t>помилку</a:t>
            </a:r>
            <a:r>
              <a:rPr lang="ru-RU" b="1" i="0" u="none" strike="noStrike" dirty="0">
                <a:solidFill>
                  <a:srgbClr val="1252A1"/>
                </a:solidFill>
                <a:effectLst/>
                <a:latin typeface="georgia_numerals"/>
                <a:hlinkClick r:id="rId11"/>
              </a:rPr>
              <a:t> </a:t>
            </a:r>
            <a:r>
              <a:rPr lang="ru-RU" b="1" i="0" u="none" strike="noStrike" dirty="0" err="1">
                <a:solidFill>
                  <a:srgbClr val="1252A1"/>
                </a:solidFill>
                <a:effectLst/>
                <a:latin typeface="georgia_numerals"/>
                <a:hlinkClick r:id="rId11"/>
              </a:rPr>
              <a:t>самостійно</a:t>
            </a:r>
            <a:r>
              <a:rPr lang="ru-RU" b="1" i="0" u="none" strike="noStrike" dirty="0">
                <a:solidFill>
                  <a:srgbClr val="1252A1"/>
                </a:solidFill>
                <a:effectLst/>
                <a:latin typeface="georgia_numerals"/>
                <a:hlinkClick r:id="rId11"/>
              </a:rPr>
              <a:t>: </a:t>
            </a:r>
            <a:r>
              <a:rPr lang="ru-RU" b="1" i="0" u="none" strike="noStrike" dirty="0" err="1">
                <a:solidFill>
                  <a:srgbClr val="1252A1"/>
                </a:solidFill>
                <a:effectLst/>
                <a:latin typeface="georgia_numerals"/>
                <a:hlinkClick r:id="rId11"/>
              </a:rPr>
              <a:t>покарають</a:t>
            </a:r>
            <a:r>
              <a:rPr lang="ru-RU" b="1" i="0" u="none" strike="noStrike" dirty="0">
                <a:solidFill>
                  <a:srgbClr val="1252A1"/>
                </a:solidFill>
                <a:effectLst/>
                <a:latin typeface="georgia_numerals"/>
                <a:hlinkClick r:id="rId11"/>
              </a:rPr>
              <a:t> </a:t>
            </a:r>
            <a:r>
              <a:rPr lang="ru-RU" b="1" i="0" u="none" strike="noStrike" dirty="0" err="1">
                <a:solidFill>
                  <a:srgbClr val="1252A1"/>
                </a:solidFill>
                <a:effectLst/>
                <a:latin typeface="georgia_numerals"/>
                <a:hlinkClick r:id="rId11"/>
              </a:rPr>
              <a:t>чи</a:t>
            </a:r>
            <a:r>
              <a:rPr lang="ru-RU" b="1" i="0" u="none" strike="noStrike" dirty="0">
                <a:solidFill>
                  <a:srgbClr val="1252A1"/>
                </a:solidFill>
                <a:effectLst/>
                <a:latin typeface="georgia_numerals"/>
                <a:hlinkClick r:id="rId11"/>
              </a:rPr>
              <a:t> </a:t>
            </a:r>
            <a:r>
              <a:rPr lang="ru-RU" b="1" i="0" u="none" strike="noStrike" dirty="0" err="1">
                <a:solidFill>
                  <a:srgbClr val="1252A1"/>
                </a:solidFill>
                <a:effectLst/>
                <a:latin typeface="georgia_numerals"/>
                <a:hlinkClick r:id="rId11"/>
              </a:rPr>
              <a:t>помилують</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№29, </a:t>
            </a:r>
            <a:r>
              <a:rPr lang="ru-RU" b="0" i="0" dirty="0" err="1">
                <a:solidFill>
                  <a:srgbClr val="786666"/>
                </a:solidFill>
                <a:effectLst/>
                <a:latin typeface="Arial" panose="020B0604020202020204" pitchFamily="34" charset="0"/>
              </a:rPr>
              <a:t>серпень</a:t>
            </a:r>
            <a:r>
              <a:rPr lang="ru-RU" b="0" i="0" dirty="0">
                <a:solidFill>
                  <a:srgbClr val="786666"/>
                </a:solidFill>
                <a:effectLst/>
                <a:latin typeface="Arial" panose="020B0604020202020204" pitchFamily="34" charset="0"/>
              </a:rPr>
              <a:t> 2021</a:t>
            </a:r>
          </a:p>
          <a:p>
            <a:r>
              <a:rPr lang="ru-RU" b="1" i="0" u="none" strike="noStrike" dirty="0" err="1">
                <a:solidFill>
                  <a:srgbClr val="1252A1"/>
                </a:solidFill>
                <a:effectLst/>
                <a:latin typeface="georgia_numerals"/>
                <a:hlinkClick r:id="rId12"/>
              </a:rPr>
              <a:t>Підготуйтеся</a:t>
            </a:r>
            <a:r>
              <a:rPr lang="ru-RU" b="1" i="0" u="none" strike="noStrike" dirty="0">
                <a:solidFill>
                  <a:srgbClr val="1252A1"/>
                </a:solidFill>
                <a:effectLst/>
                <a:latin typeface="georgia_numerals"/>
                <a:hlinkClick r:id="rId12"/>
              </a:rPr>
              <a:t> до </a:t>
            </a:r>
            <a:r>
              <a:rPr lang="ru-RU" b="1" i="0" u="none" strike="noStrike" dirty="0" err="1">
                <a:solidFill>
                  <a:srgbClr val="1252A1"/>
                </a:solidFill>
                <a:effectLst/>
                <a:latin typeface="georgia_numerals"/>
                <a:hlinkClick r:id="rId12"/>
              </a:rPr>
              <a:t>ревізії</a:t>
            </a:r>
            <a:r>
              <a:rPr lang="ru-RU" b="1" i="0" u="none" strike="noStrike" dirty="0">
                <a:solidFill>
                  <a:srgbClr val="1252A1"/>
                </a:solidFill>
                <a:effectLst/>
                <a:latin typeface="georgia_numerals"/>
                <a:hlinkClick r:id="rId12"/>
              </a:rPr>
              <a:t> — </a:t>
            </a:r>
            <a:r>
              <a:rPr lang="ru-RU" b="1" i="0" u="none" strike="noStrike" dirty="0" err="1">
                <a:solidFill>
                  <a:srgbClr val="1252A1"/>
                </a:solidFill>
                <a:effectLst/>
                <a:latin typeface="georgia_numerals"/>
                <a:hlinkClick r:id="rId12"/>
              </a:rPr>
              <a:t>перегляньте</a:t>
            </a:r>
            <a:r>
              <a:rPr lang="ru-RU" b="1" i="0" u="none" strike="noStrike" dirty="0">
                <a:solidFill>
                  <a:srgbClr val="1252A1"/>
                </a:solidFill>
                <a:effectLst/>
                <a:latin typeface="georgia_numerals"/>
                <a:hlinkClick r:id="rId12"/>
              </a:rPr>
              <a:t> </a:t>
            </a:r>
            <a:r>
              <a:rPr lang="ru-RU" b="1" i="0" u="none" strike="noStrike" dirty="0" err="1">
                <a:solidFill>
                  <a:srgbClr val="1252A1"/>
                </a:solidFill>
                <a:effectLst/>
                <a:latin typeface="georgia_numerals"/>
                <a:hlinkClick r:id="rId12"/>
              </a:rPr>
              <a:t>матеріали</a:t>
            </a:r>
            <a:r>
              <a:rPr lang="ru-RU" b="1" i="0" u="none" strike="noStrike" dirty="0">
                <a:solidFill>
                  <a:srgbClr val="1252A1"/>
                </a:solidFill>
                <a:effectLst/>
                <a:latin typeface="georgia_numerals"/>
                <a:hlinkClick r:id="rId12"/>
              </a:rPr>
              <a:t> </a:t>
            </a:r>
            <a:r>
              <a:rPr lang="ru-RU" b="1" i="0" u="none" strike="noStrike" dirty="0" err="1">
                <a:solidFill>
                  <a:srgbClr val="1252A1"/>
                </a:solidFill>
                <a:effectLst/>
                <a:latin typeface="georgia_numerals"/>
                <a:hlinkClick r:id="rId12"/>
              </a:rPr>
              <a:t>інвентаризації</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№20, </a:t>
            </a:r>
            <a:r>
              <a:rPr lang="ru-RU" b="0" i="0" dirty="0" err="1">
                <a:solidFill>
                  <a:srgbClr val="786666"/>
                </a:solidFill>
                <a:effectLst/>
                <a:latin typeface="Arial" panose="020B0604020202020204" pitchFamily="34" charset="0"/>
              </a:rPr>
              <a:t>Травень</a:t>
            </a:r>
            <a:r>
              <a:rPr lang="ru-RU" b="0" i="0" dirty="0">
                <a:solidFill>
                  <a:srgbClr val="786666"/>
                </a:solidFill>
                <a:effectLst/>
                <a:latin typeface="Arial" panose="020B0604020202020204" pitchFamily="34" charset="0"/>
              </a:rPr>
              <a:t> 2019</a:t>
            </a:r>
          </a:p>
          <a:p>
            <a:r>
              <a:rPr lang="ru-RU" b="1" i="0" u="none" strike="noStrike" dirty="0">
                <a:solidFill>
                  <a:srgbClr val="1252A1"/>
                </a:solidFill>
                <a:effectLst/>
                <a:latin typeface="georgia_numerals"/>
                <a:hlinkClick r:id="rId13"/>
              </a:rPr>
              <a:t>Неправильно </a:t>
            </a:r>
            <a:r>
              <a:rPr lang="ru-RU" b="1" i="0" u="none" strike="noStrike" dirty="0" err="1">
                <a:solidFill>
                  <a:srgbClr val="1252A1"/>
                </a:solidFill>
                <a:effectLst/>
                <a:latin typeface="georgia_numerals"/>
                <a:hlinkClick r:id="rId13"/>
              </a:rPr>
              <a:t>склали</a:t>
            </a:r>
            <a:r>
              <a:rPr lang="ru-RU" b="1" i="0" u="none" strike="noStrike" dirty="0">
                <a:solidFill>
                  <a:srgbClr val="1252A1"/>
                </a:solidFill>
                <a:effectLst/>
                <a:latin typeface="georgia_numerals"/>
                <a:hlinkClick r:id="rId13"/>
              </a:rPr>
              <a:t> </a:t>
            </a:r>
            <a:r>
              <a:rPr lang="ru-RU" b="1" i="0" u="none" strike="noStrike" dirty="0" err="1">
                <a:solidFill>
                  <a:srgbClr val="1252A1"/>
                </a:solidFill>
                <a:effectLst/>
                <a:latin typeface="georgia_numerals"/>
                <a:hlinkClick r:id="rId13"/>
              </a:rPr>
              <a:t>штатний</a:t>
            </a:r>
            <a:r>
              <a:rPr lang="ru-RU" b="1" i="0" u="none" strike="noStrike" dirty="0">
                <a:solidFill>
                  <a:srgbClr val="1252A1"/>
                </a:solidFill>
                <a:effectLst/>
                <a:latin typeface="georgia_numerals"/>
                <a:hlinkClick r:id="rId13"/>
              </a:rPr>
              <a:t> </a:t>
            </a:r>
            <a:r>
              <a:rPr lang="ru-RU" b="1" i="0" u="none" strike="noStrike" dirty="0" err="1">
                <a:solidFill>
                  <a:srgbClr val="1252A1"/>
                </a:solidFill>
                <a:effectLst/>
                <a:latin typeface="georgia_numerals"/>
                <a:hlinkClick r:id="rId13"/>
              </a:rPr>
              <a:t>розпис</a:t>
            </a:r>
            <a:r>
              <a:rPr lang="ru-RU" b="1" i="0" u="none" strike="noStrike" dirty="0">
                <a:solidFill>
                  <a:srgbClr val="1252A1"/>
                </a:solidFill>
                <a:effectLst/>
                <a:latin typeface="georgia_numerals"/>
                <a:hlinkClick r:id="rId13"/>
              </a:rPr>
              <a:t>? </a:t>
            </a:r>
            <a:r>
              <a:rPr lang="ru-RU" b="1" i="0" u="none" strike="noStrike" dirty="0" err="1">
                <a:solidFill>
                  <a:srgbClr val="1252A1"/>
                </a:solidFill>
                <a:effectLst/>
                <a:latin typeface="georgia_numerals"/>
                <a:hlinkClick r:id="rId13"/>
              </a:rPr>
              <a:t>Чекайте</a:t>
            </a:r>
            <a:r>
              <a:rPr lang="ru-RU" b="1" i="0" u="none" strike="noStrike" dirty="0">
                <a:solidFill>
                  <a:srgbClr val="1252A1"/>
                </a:solidFill>
                <a:effectLst/>
                <a:latin typeface="georgia_numerals"/>
                <a:hlinkClick r:id="rId13"/>
              </a:rPr>
              <a:t> </a:t>
            </a:r>
            <a:r>
              <a:rPr lang="ru-RU" b="1" i="0" u="none" strike="noStrike" dirty="0" err="1">
                <a:solidFill>
                  <a:srgbClr val="1252A1"/>
                </a:solidFill>
                <a:effectLst/>
                <a:latin typeface="georgia_numerals"/>
                <a:hlinkClick r:id="rId13"/>
              </a:rPr>
              <a:t>наслідків</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№1, </a:t>
            </a:r>
            <a:r>
              <a:rPr lang="ru-RU" b="0" i="0" dirty="0" err="1">
                <a:solidFill>
                  <a:srgbClr val="786666"/>
                </a:solidFill>
                <a:effectLst/>
                <a:latin typeface="Arial" panose="020B0604020202020204" pitchFamily="34" charset="0"/>
              </a:rPr>
              <a:t>Січень</a:t>
            </a:r>
            <a:r>
              <a:rPr lang="ru-RU" b="0" i="0" dirty="0">
                <a:solidFill>
                  <a:srgbClr val="786666"/>
                </a:solidFill>
                <a:effectLst/>
                <a:latin typeface="Arial" panose="020B0604020202020204" pitchFamily="34" charset="0"/>
              </a:rPr>
              <a:t> 2021</a:t>
            </a:r>
          </a:p>
          <a:p>
            <a:r>
              <a:rPr lang="ru-RU" b="1" i="0" u="none" strike="noStrike" dirty="0">
                <a:solidFill>
                  <a:srgbClr val="1252A1"/>
                </a:solidFill>
                <a:effectLst/>
                <a:latin typeface="georgia_numerals"/>
                <a:hlinkClick r:id="rId14"/>
              </a:rPr>
              <a:t>Не </a:t>
            </a:r>
            <a:r>
              <a:rPr lang="ru-RU" b="1" i="0" u="none" strike="noStrike" dirty="0" err="1">
                <a:solidFill>
                  <a:srgbClr val="1252A1"/>
                </a:solidFill>
                <a:effectLst/>
                <a:latin typeface="georgia_numerals"/>
                <a:hlinkClick r:id="rId14"/>
              </a:rPr>
              <a:t>згодні</a:t>
            </a:r>
            <a:r>
              <a:rPr lang="ru-RU" b="1" i="0" u="none" strike="noStrike" dirty="0">
                <a:solidFill>
                  <a:srgbClr val="1252A1"/>
                </a:solidFill>
                <a:effectLst/>
                <a:latin typeface="georgia_numerals"/>
                <a:hlinkClick r:id="rId14"/>
              </a:rPr>
              <a:t> з результатами </a:t>
            </a:r>
            <a:r>
              <a:rPr lang="ru-RU" b="1" i="0" u="none" strike="noStrike" dirty="0" err="1">
                <a:solidFill>
                  <a:srgbClr val="1252A1"/>
                </a:solidFill>
                <a:effectLst/>
                <a:latin typeface="georgia_numerals"/>
                <a:hlinkClick r:id="rId14"/>
              </a:rPr>
              <a:t>ревізії</a:t>
            </a:r>
            <a:r>
              <a:rPr lang="ru-RU" b="1" i="0" u="none" strike="noStrike" dirty="0">
                <a:solidFill>
                  <a:srgbClr val="1252A1"/>
                </a:solidFill>
                <a:effectLst/>
                <a:latin typeface="georgia_numerals"/>
                <a:hlinkClick r:id="rId14"/>
              </a:rPr>
              <a:t>? </a:t>
            </a:r>
            <a:r>
              <a:rPr lang="ru-RU" b="1" i="0" u="none" strike="noStrike" dirty="0" err="1">
                <a:solidFill>
                  <a:srgbClr val="1252A1"/>
                </a:solidFill>
                <a:effectLst/>
                <a:latin typeface="georgia_numerals"/>
                <a:hlinkClick r:id="rId14"/>
              </a:rPr>
              <a:t>Вибір</a:t>
            </a:r>
            <a:r>
              <a:rPr lang="ru-RU" b="1" i="0" u="none" strike="noStrike" dirty="0">
                <a:solidFill>
                  <a:srgbClr val="1252A1"/>
                </a:solidFill>
                <a:effectLst/>
                <a:latin typeface="georgia_numerals"/>
                <a:hlinkClick r:id="rId14"/>
              </a:rPr>
              <a:t> </a:t>
            </a:r>
            <a:r>
              <a:rPr lang="ru-RU" b="1" i="0" u="none" strike="noStrike" dirty="0" err="1">
                <a:solidFill>
                  <a:srgbClr val="1252A1"/>
                </a:solidFill>
                <a:effectLst/>
                <a:latin typeface="georgia_numerals"/>
                <a:hlinkClick r:id="rId14"/>
              </a:rPr>
              <a:t>завжди</a:t>
            </a:r>
            <a:r>
              <a:rPr lang="ru-RU" b="1" i="0" u="none" strike="noStrike" dirty="0">
                <a:solidFill>
                  <a:srgbClr val="1252A1"/>
                </a:solidFill>
                <a:effectLst/>
                <a:latin typeface="georgia_numerals"/>
                <a:hlinkClick r:id="rId14"/>
              </a:rPr>
              <a:t> є</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№45, </a:t>
            </a:r>
            <a:r>
              <a:rPr lang="ru-RU" b="0" i="0" dirty="0" err="1">
                <a:solidFill>
                  <a:srgbClr val="786666"/>
                </a:solidFill>
                <a:effectLst/>
                <a:latin typeface="Arial" panose="020B0604020202020204" pitchFamily="34" charset="0"/>
              </a:rPr>
              <a:t>Грудень</a:t>
            </a:r>
            <a:r>
              <a:rPr lang="ru-RU" b="0" i="0" dirty="0">
                <a:solidFill>
                  <a:srgbClr val="786666"/>
                </a:solidFill>
                <a:effectLst/>
                <a:latin typeface="Arial" panose="020B0604020202020204" pitchFamily="34" charset="0"/>
              </a:rPr>
              <a:t> 2019 </a:t>
            </a:r>
          </a:p>
          <a:p>
            <a:r>
              <a:rPr lang="ru-RU" b="1" i="0" u="none" strike="noStrike" dirty="0" err="1">
                <a:solidFill>
                  <a:srgbClr val="1252A1"/>
                </a:solidFill>
                <a:effectLst/>
                <a:latin typeface="georgia_numerals"/>
                <a:hlinkClick r:id="rId15"/>
              </a:rPr>
              <a:t>Чи</a:t>
            </a:r>
            <a:r>
              <a:rPr lang="ru-RU" b="1" i="0" u="none" strike="noStrike" dirty="0">
                <a:solidFill>
                  <a:srgbClr val="1252A1"/>
                </a:solidFill>
                <a:effectLst/>
                <a:latin typeface="georgia_numerals"/>
                <a:hlinkClick r:id="rId15"/>
              </a:rPr>
              <a:t> </a:t>
            </a:r>
            <a:r>
              <a:rPr lang="ru-RU" b="1" i="0" u="none" strike="noStrike" dirty="0" err="1">
                <a:solidFill>
                  <a:srgbClr val="1252A1"/>
                </a:solidFill>
                <a:effectLst/>
                <a:latin typeface="georgia_numerals"/>
                <a:hlinkClick r:id="rId15"/>
              </a:rPr>
              <a:t>завжди</a:t>
            </a:r>
            <a:r>
              <a:rPr lang="ru-RU" b="1" i="0" u="none" strike="noStrike" dirty="0">
                <a:solidFill>
                  <a:srgbClr val="1252A1"/>
                </a:solidFill>
                <a:effectLst/>
                <a:latin typeface="georgia_numerals"/>
                <a:hlinkClick r:id="rId15"/>
              </a:rPr>
              <a:t> </a:t>
            </a:r>
            <a:r>
              <a:rPr lang="ru-RU" b="1" i="0" u="none" strike="noStrike" dirty="0" err="1">
                <a:solidFill>
                  <a:srgbClr val="1252A1"/>
                </a:solidFill>
                <a:effectLst/>
                <a:latin typeface="georgia_numerals"/>
                <a:hlinkClick r:id="rId15"/>
              </a:rPr>
              <a:t>розрахунки</a:t>
            </a:r>
            <a:r>
              <a:rPr lang="ru-RU" b="1" i="0" u="none" strike="noStrike" dirty="0">
                <a:solidFill>
                  <a:srgbClr val="1252A1"/>
                </a:solidFill>
                <a:effectLst/>
                <a:latin typeface="georgia_numerals"/>
                <a:hlinkClick r:id="rId15"/>
              </a:rPr>
              <a:t> </a:t>
            </a:r>
            <a:r>
              <a:rPr lang="ru-RU" b="1" i="0" u="none" strike="noStrike" dirty="0" err="1">
                <a:solidFill>
                  <a:srgbClr val="1252A1"/>
                </a:solidFill>
                <a:effectLst/>
                <a:latin typeface="georgia_numerals"/>
                <a:hlinkClick r:id="rId15"/>
              </a:rPr>
              <a:t>ревізорів</a:t>
            </a:r>
            <a:r>
              <a:rPr lang="ru-RU" b="1" i="0" u="none" strike="noStrike" dirty="0">
                <a:solidFill>
                  <a:srgbClr val="1252A1"/>
                </a:solidFill>
                <a:effectLst/>
                <a:latin typeface="georgia_numerals"/>
                <a:hlinkClick r:id="rId15"/>
              </a:rPr>
              <a:t> </a:t>
            </a:r>
            <a:r>
              <a:rPr lang="ru-RU" b="1" i="0" u="none" strike="noStrike" dirty="0" err="1">
                <a:solidFill>
                  <a:srgbClr val="1252A1"/>
                </a:solidFill>
                <a:effectLst/>
                <a:latin typeface="georgia_numerals"/>
                <a:hlinkClick r:id="rId15"/>
              </a:rPr>
              <a:t>обґрунтовані</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№48, </a:t>
            </a:r>
            <a:r>
              <a:rPr lang="ru-RU" b="0" i="0" dirty="0" err="1">
                <a:solidFill>
                  <a:srgbClr val="786666"/>
                </a:solidFill>
                <a:effectLst/>
                <a:latin typeface="Arial" panose="020B0604020202020204" pitchFamily="34" charset="0"/>
              </a:rPr>
              <a:t>грудень</a:t>
            </a:r>
            <a:r>
              <a:rPr lang="ru-RU" b="0" i="0" dirty="0">
                <a:solidFill>
                  <a:srgbClr val="786666"/>
                </a:solidFill>
                <a:effectLst/>
                <a:latin typeface="Arial" panose="020B0604020202020204" pitchFamily="34" charset="0"/>
              </a:rPr>
              <a:t> 2021</a:t>
            </a:r>
          </a:p>
          <a:p>
            <a:r>
              <a:rPr lang="ru-RU" b="1" i="0" u="none" strike="noStrike" dirty="0" err="1">
                <a:solidFill>
                  <a:srgbClr val="1252A1"/>
                </a:solidFill>
                <a:effectLst/>
                <a:latin typeface="georgia_numerals"/>
                <a:hlinkClick r:id="rId16"/>
              </a:rPr>
              <a:t>Чи</a:t>
            </a:r>
            <a:r>
              <a:rPr lang="ru-RU" b="1" i="0" u="none" strike="noStrike" dirty="0">
                <a:solidFill>
                  <a:srgbClr val="1252A1"/>
                </a:solidFill>
                <a:effectLst/>
                <a:latin typeface="georgia_numerals"/>
                <a:hlinkClick r:id="rId16"/>
              </a:rPr>
              <a:t> </a:t>
            </a:r>
            <a:r>
              <a:rPr lang="ru-RU" b="1" i="0" u="none" strike="noStrike" dirty="0" err="1">
                <a:solidFill>
                  <a:srgbClr val="1252A1"/>
                </a:solidFill>
                <a:effectLst/>
                <a:latin typeface="georgia_numerals"/>
                <a:hlinkClick r:id="rId16"/>
              </a:rPr>
              <a:t>має</a:t>
            </a:r>
            <a:r>
              <a:rPr lang="ru-RU" b="1" i="0" u="none" strike="noStrike" dirty="0">
                <a:solidFill>
                  <a:srgbClr val="1252A1"/>
                </a:solidFill>
                <a:effectLst/>
                <a:latin typeface="georgia_numerals"/>
                <a:hlinkClick r:id="rId16"/>
              </a:rPr>
              <a:t> право </a:t>
            </a:r>
            <a:r>
              <a:rPr lang="ru-RU" b="1" i="0" u="none" strike="noStrike" dirty="0" err="1">
                <a:solidFill>
                  <a:srgbClr val="1252A1"/>
                </a:solidFill>
                <a:effectLst/>
                <a:latin typeface="georgia_numerals"/>
                <a:hlinkClick r:id="rId16"/>
              </a:rPr>
              <a:t>Держаудитслужба</a:t>
            </a:r>
            <a:r>
              <a:rPr lang="ru-RU" b="1" i="0" u="none" strike="noStrike" dirty="0">
                <a:solidFill>
                  <a:srgbClr val="1252A1"/>
                </a:solidFill>
                <a:effectLst/>
                <a:latin typeface="georgia_numerals"/>
                <a:hlinkClick r:id="rId16"/>
              </a:rPr>
              <a:t> </a:t>
            </a:r>
            <a:r>
              <a:rPr lang="ru-RU" b="1" i="0" u="none" strike="noStrike" dirty="0" err="1">
                <a:solidFill>
                  <a:srgbClr val="1252A1"/>
                </a:solidFill>
                <a:effectLst/>
                <a:latin typeface="georgia_numerals"/>
                <a:hlinkClick r:id="rId16"/>
              </a:rPr>
              <a:t>перевіряти</a:t>
            </a:r>
            <a:r>
              <a:rPr lang="ru-RU" b="1" i="0" u="none" strike="noStrike" dirty="0">
                <a:solidFill>
                  <a:srgbClr val="1252A1"/>
                </a:solidFill>
                <a:effectLst/>
                <a:latin typeface="georgia_numerals"/>
                <a:hlinkClick r:id="rId16"/>
              </a:rPr>
              <a:t> оплату </a:t>
            </a:r>
            <a:r>
              <a:rPr lang="ru-RU" b="1" i="0" u="none" strike="noStrike" dirty="0" err="1">
                <a:solidFill>
                  <a:srgbClr val="1252A1"/>
                </a:solidFill>
                <a:effectLst/>
                <a:latin typeface="georgia_numerals"/>
                <a:hlinkClick r:id="rId16"/>
              </a:rPr>
              <a:t>праці</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№1, </a:t>
            </a:r>
            <a:r>
              <a:rPr lang="ru-RU" b="0" i="0" dirty="0" err="1">
                <a:solidFill>
                  <a:srgbClr val="786666"/>
                </a:solidFill>
                <a:effectLst/>
                <a:latin typeface="Arial" panose="020B0604020202020204" pitchFamily="34" charset="0"/>
              </a:rPr>
              <a:t>Січень</a:t>
            </a:r>
            <a:r>
              <a:rPr lang="ru-RU" b="0" i="0" dirty="0">
                <a:solidFill>
                  <a:srgbClr val="786666"/>
                </a:solidFill>
                <a:effectLst/>
                <a:latin typeface="Arial" panose="020B0604020202020204" pitchFamily="34" charset="0"/>
              </a:rPr>
              <a:t> 2021</a:t>
            </a:r>
          </a:p>
          <a:p>
            <a:r>
              <a:rPr lang="ru-RU" b="1" i="0" u="none" strike="noStrike" dirty="0" err="1">
                <a:solidFill>
                  <a:srgbClr val="1252A1"/>
                </a:solidFill>
                <a:effectLst/>
                <a:latin typeface="georgia_numerals"/>
                <a:hlinkClick r:id="rId17"/>
              </a:rPr>
              <a:t>Чи</a:t>
            </a:r>
            <a:r>
              <a:rPr lang="ru-RU" b="1" i="0" u="none" strike="noStrike" dirty="0">
                <a:solidFill>
                  <a:srgbClr val="1252A1"/>
                </a:solidFill>
                <a:effectLst/>
                <a:latin typeface="georgia_numerals"/>
                <a:hlinkClick r:id="rId17"/>
              </a:rPr>
              <a:t> </a:t>
            </a:r>
            <a:r>
              <a:rPr lang="ru-RU" b="1" i="0" u="none" strike="noStrike" dirty="0" err="1">
                <a:solidFill>
                  <a:srgbClr val="1252A1"/>
                </a:solidFill>
                <a:effectLst/>
                <a:latin typeface="georgia_numerals"/>
                <a:hlinkClick r:id="rId17"/>
              </a:rPr>
              <a:t>покарають</a:t>
            </a:r>
            <a:r>
              <a:rPr lang="ru-RU" b="1" i="0" u="none" strike="noStrike" dirty="0">
                <a:solidFill>
                  <a:srgbClr val="1252A1"/>
                </a:solidFill>
                <a:effectLst/>
                <a:latin typeface="georgia_numerals"/>
                <a:hlinkClick r:id="rId17"/>
              </a:rPr>
              <a:t> </a:t>
            </a:r>
            <a:r>
              <a:rPr lang="ru-RU" b="1" i="0" u="none" strike="noStrike" dirty="0" err="1">
                <a:solidFill>
                  <a:srgbClr val="1252A1"/>
                </a:solidFill>
                <a:effectLst/>
                <a:latin typeface="georgia_numerals"/>
                <a:hlinkClick r:id="rId17"/>
              </a:rPr>
              <a:t>ревізори</a:t>
            </a:r>
            <a:r>
              <a:rPr lang="ru-RU" b="1" i="0" u="none" strike="noStrike" dirty="0">
                <a:solidFill>
                  <a:srgbClr val="1252A1"/>
                </a:solidFill>
                <a:effectLst/>
                <a:latin typeface="georgia_numerals"/>
                <a:hlinkClick r:id="rId17"/>
              </a:rPr>
              <a:t> </a:t>
            </a:r>
            <a:r>
              <a:rPr lang="ru-RU" b="1" i="0" u="none" strike="noStrike" dirty="0" err="1">
                <a:solidFill>
                  <a:srgbClr val="1252A1"/>
                </a:solidFill>
                <a:effectLst/>
                <a:latin typeface="georgia_numerals"/>
                <a:hlinkClick r:id="rId17"/>
              </a:rPr>
              <a:t>керівника</a:t>
            </a:r>
            <a:r>
              <a:rPr lang="ru-RU" b="1" i="0" u="none" strike="noStrike" dirty="0">
                <a:solidFill>
                  <a:srgbClr val="1252A1"/>
                </a:solidFill>
                <a:effectLst/>
                <a:latin typeface="georgia_numerals"/>
                <a:hlinkClick r:id="rId17"/>
              </a:rPr>
              <a:t> за </a:t>
            </a:r>
            <a:r>
              <a:rPr lang="ru-RU" b="1" i="0" u="none" strike="noStrike" dirty="0" err="1">
                <a:solidFill>
                  <a:srgbClr val="1252A1"/>
                </a:solidFill>
                <a:effectLst/>
                <a:latin typeface="georgia_numerals"/>
                <a:hlinkClick r:id="rId17"/>
              </a:rPr>
              <a:t>помилки</a:t>
            </a:r>
            <a:r>
              <a:rPr lang="ru-RU" b="1" i="0" u="none" strike="noStrike" dirty="0">
                <a:solidFill>
                  <a:srgbClr val="1252A1"/>
                </a:solidFill>
                <a:effectLst/>
                <a:latin typeface="georgia_numerals"/>
                <a:hlinkClick r:id="rId17"/>
              </a:rPr>
              <a:t> бухгалтера</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№25, липень 2022</a:t>
            </a:r>
          </a:p>
          <a:p>
            <a:r>
              <a:rPr lang="ru-RU" b="1" i="0" u="none" strike="noStrike" dirty="0" err="1">
                <a:solidFill>
                  <a:srgbClr val="1252A1"/>
                </a:solidFill>
                <a:effectLst/>
                <a:latin typeface="georgia_numerals"/>
                <a:hlinkClick r:id="rId18"/>
              </a:rPr>
              <a:t>Хто</a:t>
            </a:r>
            <a:r>
              <a:rPr lang="ru-RU" b="1" i="0" u="none" strike="noStrike" dirty="0">
                <a:solidFill>
                  <a:srgbClr val="1252A1"/>
                </a:solidFill>
                <a:effectLst/>
                <a:latin typeface="georgia_numerals"/>
                <a:hlinkClick r:id="rId18"/>
              </a:rPr>
              <a:t> </a:t>
            </a:r>
            <a:r>
              <a:rPr lang="ru-RU" b="1" i="0" u="none" strike="noStrike" dirty="0" err="1">
                <a:solidFill>
                  <a:srgbClr val="1252A1"/>
                </a:solidFill>
                <a:effectLst/>
                <a:latin typeface="georgia_numerals"/>
                <a:hlinkClick r:id="rId18"/>
              </a:rPr>
              <a:t>шукає</a:t>
            </a:r>
            <a:r>
              <a:rPr lang="ru-RU" b="1" i="0" u="none" strike="noStrike" dirty="0">
                <a:solidFill>
                  <a:srgbClr val="1252A1"/>
                </a:solidFill>
                <a:effectLst/>
                <a:latin typeface="georgia_numerals"/>
                <a:hlinkClick r:id="rId18"/>
              </a:rPr>
              <a:t>, той </a:t>
            </a:r>
            <a:r>
              <a:rPr lang="ru-RU" b="1" i="0" u="none" strike="noStrike" dirty="0" err="1">
                <a:solidFill>
                  <a:srgbClr val="1252A1"/>
                </a:solidFill>
                <a:effectLst/>
                <a:latin typeface="georgia_numerals"/>
                <a:hlinkClick r:id="rId18"/>
              </a:rPr>
              <a:t>знаходить</a:t>
            </a:r>
            <a:r>
              <a:rPr lang="ru-RU" b="1" i="0" u="none" strike="noStrike" dirty="0">
                <a:solidFill>
                  <a:srgbClr val="1252A1"/>
                </a:solidFill>
                <a:effectLst/>
                <a:latin typeface="georgia_numerals"/>
                <a:hlinkClick r:id="rId18"/>
              </a:rPr>
              <a:t> </a:t>
            </a:r>
            <a:r>
              <a:rPr lang="ru-RU" b="1" i="0" u="none" strike="noStrike" dirty="0" err="1">
                <a:solidFill>
                  <a:srgbClr val="1252A1"/>
                </a:solidFill>
                <a:effectLst/>
                <a:latin typeface="georgia_numerals"/>
                <a:hlinkClick r:id="rId18"/>
              </a:rPr>
              <a:t>кошти</a:t>
            </a:r>
            <a:r>
              <a:rPr lang="ru-RU" b="1" i="0" u="none" strike="noStrike" dirty="0">
                <a:solidFill>
                  <a:srgbClr val="1252A1"/>
                </a:solidFill>
                <a:effectLst/>
                <a:latin typeface="georgia_numerals"/>
                <a:hlinkClick r:id="rId18"/>
              </a:rPr>
              <a:t> на </a:t>
            </a:r>
            <a:r>
              <a:rPr lang="ru-RU" b="1" i="0" u="none" strike="noStrike" dirty="0" err="1">
                <a:solidFill>
                  <a:srgbClr val="1252A1"/>
                </a:solidFill>
                <a:effectLst/>
                <a:latin typeface="georgia_numerals"/>
                <a:hlinkClick r:id="rId18"/>
              </a:rPr>
              <a:t>передплату</a:t>
            </a:r>
            <a:r>
              <a:rPr lang="ru-RU" b="1" i="0" u="none" strike="noStrike" dirty="0">
                <a:solidFill>
                  <a:srgbClr val="1252A1"/>
                </a:solidFill>
                <a:effectLst/>
                <a:latin typeface="georgia_numerals"/>
                <a:hlinkClick r:id="rId18"/>
              </a:rPr>
              <a:t> </a:t>
            </a:r>
            <a:r>
              <a:rPr lang="ru-RU" b="1" i="0" u="none" strike="noStrike" dirty="0" err="1">
                <a:solidFill>
                  <a:srgbClr val="1252A1"/>
                </a:solidFill>
                <a:effectLst/>
                <a:latin typeface="georgia_numerals"/>
                <a:hlinkClick r:id="rId18"/>
              </a:rPr>
              <a:t>періодики</a:t>
            </a:r>
            <a:r>
              <a:rPr lang="ru-RU" b="1" i="0" u="none" strike="noStrike" dirty="0">
                <a:solidFill>
                  <a:srgbClr val="1252A1"/>
                </a:solidFill>
                <a:effectLst/>
                <a:latin typeface="georgia_numerals"/>
              </a:rPr>
              <a:t> </a:t>
            </a:r>
            <a:r>
              <a:rPr lang="ru-RU" b="0" i="0" dirty="0">
                <a:solidFill>
                  <a:srgbClr val="786666"/>
                </a:solidFill>
                <a:effectLst/>
                <a:latin typeface="Arial" panose="020B0604020202020204" pitchFamily="34" charset="0"/>
              </a:rPr>
              <a:t>№20, </a:t>
            </a:r>
            <a:r>
              <a:rPr lang="ru-RU" b="0" i="0" dirty="0" err="1">
                <a:solidFill>
                  <a:srgbClr val="786666"/>
                </a:solidFill>
                <a:effectLst/>
                <a:latin typeface="Arial" panose="020B0604020202020204" pitchFamily="34" charset="0"/>
              </a:rPr>
              <a:t>травень</a:t>
            </a:r>
            <a:r>
              <a:rPr lang="ru-RU" b="0" i="0" dirty="0">
                <a:solidFill>
                  <a:srgbClr val="786666"/>
                </a:solidFill>
                <a:effectLst/>
                <a:latin typeface="Arial" panose="020B0604020202020204" pitchFamily="34" charset="0"/>
              </a:rPr>
              <a:t> 2022</a:t>
            </a:r>
          </a:p>
          <a:p>
            <a:endParaRPr lang="ru-UA" dirty="0"/>
          </a:p>
        </p:txBody>
      </p:sp>
    </p:spTree>
    <p:extLst>
      <p:ext uri="{BB962C8B-B14F-4D97-AF65-F5344CB8AC3E}">
        <p14:creationId xmlns:p14="http://schemas.microsoft.com/office/powerpoint/2010/main" val="468448511"/>
      </p:ext>
    </p:extLst>
  </p:cSld>
  <p:clrMapOvr>
    <a:masterClrMapping/>
  </p:clrMapOvr>
  <p:transition spd="slow">
    <p:push/>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4514850" y="468653"/>
            <a:ext cx="7677150" cy="954107"/>
          </a:xfrm>
          <a:prstGeom prst="rect">
            <a:avLst/>
          </a:prstGeom>
        </p:spPr>
        <p:txBody>
          <a:bodyPr wrap="square">
            <a:spAutoFit/>
          </a:bodyPr>
          <a:lstStyle/>
          <a:p>
            <a:endParaRPr lang="uk-UA" sz="2800" b="0" i="0" dirty="0">
              <a:solidFill>
                <a:srgbClr val="242424"/>
              </a:solidFill>
              <a:effectLst/>
              <a:latin typeface="-apple-system"/>
            </a:endParaRPr>
          </a:p>
          <a:p>
            <a:endParaRPr lang="ru-RU" sz="2800" b="1" dirty="0">
              <a:latin typeface="Arial" panose="020B0604020202020204" pitchFamily="34" charset="0"/>
              <a:ea typeface="Tahoma" panose="020B0604030504040204" pitchFamily="34" charset="0"/>
              <a:cs typeface="Arial" panose="020B0604020202020204" pitchFamily="34" charset="0"/>
            </a:endParaRPr>
          </a:p>
        </p:txBody>
      </p:sp>
      <p:pic>
        <p:nvPicPr>
          <p:cNvPr id="3" name="Объект 2">
            <a:extLst>
              <a:ext uri="{FF2B5EF4-FFF2-40B4-BE49-F238E27FC236}">
                <a16:creationId xmlns:a16="http://schemas.microsoft.com/office/drawing/2014/main" id="{C2A726E4-765E-F76F-8F03-098844186E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9228" y="974254"/>
            <a:ext cx="4185556" cy="6275632"/>
          </a:xfrm>
          <a:prstGeom prst="rect">
            <a:avLst/>
          </a:prstGeom>
        </p:spPr>
      </p:pic>
      <p:sp>
        <p:nvSpPr>
          <p:cNvPr id="5" name="TextBox 4">
            <a:extLst>
              <a:ext uri="{FF2B5EF4-FFF2-40B4-BE49-F238E27FC236}">
                <a16:creationId xmlns:a16="http://schemas.microsoft.com/office/drawing/2014/main" id="{0FF177B1-A48C-E752-A70A-4324D0FCFCF2}"/>
              </a:ext>
            </a:extLst>
          </p:cNvPr>
          <p:cNvSpPr txBox="1"/>
          <p:nvPr/>
        </p:nvSpPr>
        <p:spPr>
          <a:xfrm>
            <a:off x="4245429" y="1836964"/>
            <a:ext cx="5690507" cy="1200329"/>
          </a:xfrm>
          <a:prstGeom prst="rect">
            <a:avLst/>
          </a:prstGeom>
          <a:noFill/>
        </p:spPr>
        <p:txBody>
          <a:bodyPr wrap="square">
            <a:spAutoFit/>
          </a:bodyPr>
          <a:lstStyle/>
          <a:p>
            <a:r>
              <a:rPr lang="ru-RU" b="0" i="0" dirty="0">
                <a:solidFill>
                  <a:srgbClr val="000000"/>
                </a:solidFill>
                <a:effectLst/>
                <a:latin typeface="georgia_numerals"/>
              </a:rPr>
              <a:t> </a:t>
            </a:r>
            <a:r>
              <a:rPr lang="ru-RU" sz="5400" b="1" i="0" u="none" strike="noStrike" dirty="0">
                <a:solidFill>
                  <a:srgbClr val="00B0F0"/>
                </a:solidFill>
                <a:effectLst/>
                <a:latin typeface="georgia_numerals"/>
              </a:rPr>
              <a:t>ДЯКУЮ ЗА УВАГУ!</a:t>
            </a:r>
            <a:endParaRPr lang="ru-RU" sz="5400" b="0" i="0" dirty="0">
              <a:solidFill>
                <a:srgbClr val="00B0F0"/>
              </a:solidFill>
              <a:effectLst/>
              <a:latin typeface="Arial" panose="020B0604020202020204" pitchFamily="34" charset="0"/>
            </a:endParaRPr>
          </a:p>
          <a:p>
            <a:endParaRPr lang="ru-UA" dirty="0"/>
          </a:p>
        </p:txBody>
      </p:sp>
    </p:spTree>
    <p:extLst>
      <p:ext uri="{BB962C8B-B14F-4D97-AF65-F5344CB8AC3E}">
        <p14:creationId xmlns:p14="http://schemas.microsoft.com/office/powerpoint/2010/main" val="466370562"/>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0" y="1472860"/>
            <a:ext cx="12080147" cy="6466001"/>
          </a:xfrm>
          <a:prstGeom prst="rect">
            <a:avLst/>
          </a:prstGeom>
        </p:spPr>
        <p:txBody>
          <a:bodyPr wrap="square">
            <a:spAutoFit/>
          </a:bodyPr>
          <a:lstStyle/>
          <a:p>
            <a:pPr>
              <a:lnSpc>
                <a:spcPct val="107000"/>
              </a:lnSpc>
              <a:spcAft>
                <a:spcPts val="800"/>
              </a:spcAft>
            </a:pPr>
            <a:r>
              <a:rPr lang="ru-UA" sz="2800" dirty="0" err="1">
                <a:solidFill>
                  <a:srgbClr val="369438"/>
                </a:solidFill>
                <a:effectLst/>
                <a:latin typeface="Calibri" panose="020F0502020204030204" pitchFamily="34" charset="0"/>
                <a:ea typeface="Calibri" panose="020F0502020204030204" pitchFamily="34" charset="0"/>
                <a:cs typeface="Times New Roman" panose="02020603050405020304" pitchFamily="18" charset="0"/>
              </a:rPr>
              <a:t>Планова</a:t>
            </a:r>
            <a:r>
              <a:rPr lang="ru-UA" sz="2800" dirty="0">
                <a:solidFill>
                  <a:srgbClr val="369438"/>
                </a:solidFill>
                <a:effectLst/>
                <a:latin typeface="Calibri" panose="020F0502020204030204" pitchFamily="34" charset="0"/>
                <a:ea typeface="Calibri" panose="020F0502020204030204" pitchFamily="34" charset="0"/>
                <a:cs typeface="Times New Roman" panose="02020603050405020304" pitchFamily="18" charset="0"/>
              </a:rPr>
              <a:t> </a:t>
            </a:r>
            <a:r>
              <a:rPr lang="ru-UA" sz="2800" dirty="0" err="1">
                <a:solidFill>
                  <a:srgbClr val="369438"/>
                </a:solidFill>
                <a:effectLst/>
                <a:latin typeface="Calibri" panose="020F0502020204030204" pitchFamily="34" charset="0"/>
                <a:ea typeface="Calibri" panose="020F0502020204030204" pitchFamily="34" charset="0"/>
                <a:cs typeface="Times New Roman" panose="02020603050405020304" pitchFamily="18" charset="0"/>
              </a:rPr>
              <a:t>виїзна</a:t>
            </a:r>
            <a:r>
              <a:rPr lang="ru-UA" sz="2800" dirty="0">
                <a:solidFill>
                  <a:srgbClr val="369438"/>
                </a:solidFill>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solidFill>
                  <a:srgbClr val="369438"/>
                </a:solidFill>
                <a:effectLst/>
                <a:latin typeface="Calibri" panose="020F0502020204030204" pitchFamily="34" charset="0"/>
                <a:ea typeface="Calibri" panose="020F0502020204030204" pitchFamily="34" charset="0"/>
                <a:cs typeface="Times New Roman" panose="02020603050405020304" pitchFamily="18" charset="0"/>
              </a:rPr>
              <a:t>ревізія</a:t>
            </a:r>
            <a:r>
              <a:rPr lang="ru-UA" sz="2800" b="1" dirty="0">
                <a:solidFill>
                  <a:srgbClr val="369438"/>
                </a:solidFill>
                <a:effectLst/>
                <a:latin typeface="Calibri" panose="020F0502020204030204" pitchFamily="34" charset="0"/>
                <a:ea typeface="Calibri" panose="020F0502020204030204" pitchFamily="34" charset="0"/>
                <a:cs typeface="Times New Roman" panose="02020603050405020304" pitchFamily="18" charset="0"/>
              </a:rPr>
              <a:t> </a:t>
            </a:r>
            <a:r>
              <a:rPr lang="ru-UA" sz="2800" b="1" dirty="0" err="1">
                <a:solidFill>
                  <a:srgbClr val="369438"/>
                </a:solidFill>
                <a:effectLst/>
                <a:latin typeface="Calibri" panose="020F0502020204030204" pitchFamily="34" charset="0"/>
                <a:ea typeface="Calibri" panose="020F0502020204030204" pitchFamily="34" charset="0"/>
                <a:cs typeface="Times New Roman" panose="02020603050405020304" pitchFamily="18" charset="0"/>
              </a:rPr>
              <a:t>може</a:t>
            </a:r>
            <a:r>
              <a:rPr lang="ru-UA" sz="2800" b="1" dirty="0">
                <a:solidFill>
                  <a:srgbClr val="369438"/>
                </a:solidFill>
                <a:effectLst/>
                <a:latin typeface="Calibri" panose="020F0502020204030204" pitchFamily="34" charset="0"/>
                <a:ea typeface="Calibri" panose="020F0502020204030204" pitchFamily="34" charset="0"/>
                <a:cs typeface="Times New Roman" panose="02020603050405020304" pitchFamily="18" charset="0"/>
              </a:rPr>
              <a:t> бути </a:t>
            </a:r>
            <a:r>
              <a:rPr lang="ru-UA" sz="2800" b="1" dirty="0" err="1">
                <a:solidFill>
                  <a:srgbClr val="369438"/>
                </a:solidFill>
                <a:effectLst/>
                <a:latin typeface="Calibri" panose="020F0502020204030204" pitchFamily="34" charset="0"/>
                <a:ea typeface="Calibri" panose="020F0502020204030204" pitchFamily="34" charset="0"/>
                <a:cs typeface="Times New Roman" panose="02020603050405020304" pitchFamily="18" charset="0"/>
              </a:rPr>
              <a:t>зупинена</a:t>
            </a:r>
            <a:r>
              <a:rPr lang="ru-UA" sz="2800" b="1" dirty="0">
                <a:solidFill>
                  <a:srgbClr val="369438"/>
                </a:solidFill>
                <a:effectLst/>
                <a:latin typeface="Calibri" panose="020F0502020204030204" pitchFamily="34" charset="0"/>
                <a:ea typeface="Calibri" panose="020F0502020204030204" pitchFamily="34" charset="0"/>
                <a:cs typeface="Times New Roman" panose="02020603050405020304" pitchFamily="18" charset="0"/>
              </a:rPr>
              <a:t> </a:t>
            </a:r>
            <a:endParaRPr lang="uk-UA" sz="2800" b="1" dirty="0">
              <a:solidFill>
                <a:srgbClr val="369438"/>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UA" sz="2400" b="1" dirty="0">
                <a:effectLst/>
                <a:latin typeface="Calibri" panose="020F0502020204030204" pitchFamily="34" charset="0"/>
                <a:ea typeface="Calibri" panose="020F0502020204030204" pitchFamily="34" charset="0"/>
                <a:cs typeface="Times New Roman" panose="02020603050405020304" pitchFamily="18" charset="0"/>
              </a:rPr>
              <a:t>у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разі</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необхідності</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проведення</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зустрічних</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звірок</a:t>
            </a:r>
            <a:r>
              <a:rPr lang="ru-UA" sz="2400" dirty="0">
                <a:effectLst/>
                <a:latin typeface="Calibri" panose="020F0502020204030204" pitchFamily="34" charset="0"/>
                <a:ea typeface="Calibri" panose="020F0502020204030204" pitchFamily="34" charset="0"/>
                <a:cs typeface="Times New Roman" panose="02020603050405020304" pitchFamily="18" charset="0"/>
              </a:rPr>
              <a:t>, без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завершення</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яких</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неможливе</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якісне</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проведення</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ревізії</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endParaRPr lang="uk-UA"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термінового</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виконання</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інших</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завдань</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відповідно</a:t>
            </a:r>
            <a:r>
              <a:rPr lang="ru-UA" sz="2400" dirty="0">
                <a:latin typeface="Calibri" panose="020F0502020204030204" pitchFamily="34" charset="0"/>
                <a:ea typeface="Calibri" panose="020F0502020204030204" pitchFamily="34" charset="0"/>
                <a:cs typeface="Times New Roman" panose="02020603050405020304" pitchFamily="18" charset="0"/>
              </a:rPr>
              <a:t> </a:t>
            </a:r>
            <a:r>
              <a:rPr lang="ru-UA" sz="2400" dirty="0" err="1">
                <a:latin typeface="Calibri" panose="020F0502020204030204" pitchFamily="34" charset="0"/>
                <a:ea typeface="Calibri" panose="020F0502020204030204" pitchFamily="34" charset="0"/>
                <a:cs typeface="Times New Roman" panose="02020603050405020304" pitchFamily="18" charset="0"/>
              </a:rPr>
              <a:t>доповноважень,передбачених</a:t>
            </a:r>
            <a:r>
              <a:rPr lang="ru-UA" sz="2400" dirty="0">
                <a:solidFill>
                  <a:srgbClr val="293A55"/>
                </a:solidFill>
                <a:latin typeface="Open Sans" panose="020B0606030504020204" pitchFamily="34" charset="0"/>
                <a:ea typeface="Calibri" panose="020F0502020204030204" pitchFamily="34" charset="0"/>
                <a:cs typeface="Times New Roman" panose="02020603050405020304" pitchFamily="18" charset="0"/>
              </a:rPr>
              <a:t> </a:t>
            </a:r>
            <a:r>
              <a:rPr lang="ru-UA"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Законом</a:t>
            </a:r>
            <a:r>
              <a:rPr lang="ru-UA" sz="2400" dirty="0">
                <a:effectLst/>
                <a:latin typeface="Calibri" panose="020F0502020204030204" pitchFamily="34" charset="0"/>
                <a:ea typeface="Calibri" panose="020F0502020204030204" pitchFamily="34" charset="0"/>
                <a:cs typeface="Times New Roman" panose="02020603050405020304" pitchFamily="18" charset="0"/>
              </a:rPr>
              <a:t>,</a:t>
            </a:r>
            <a:r>
              <a:rPr lang="ru-UA" sz="2400" dirty="0">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 </a:t>
            </a:r>
            <a:endParaRPr lang="uk-UA" sz="2400" dirty="0">
              <a:solidFill>
                <a:srgbClr val="293A55"/>
              </a:solidFill>
              <a:effectLst/>
              <a:latin typeface="Open Sans" panose="020B0606030504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400" dirty="0" err="1">
                <a:effectLst/>
                <a:latin typeface="Calibri" panose="020F0502020204030204" pitchFamily="34" charset="0"/>
                <a:ea typeface="Calibri" panose="020F0502020204030204" pitchFamily="34" charset="0"/>
                <a:cs typeface="Times New Roman" panose="02020603050405020304" pitchFamily="18" charset="0"/>
              </a:rPr>
              <a:t>унаслідок</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дії</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непереборної</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сили</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a:effectLst/>
                <a:latin typeface="Calibri" panose="020F0502020204030204" pitchFamily="34" charset="0"/>
                <a:ea typeface="Calibri" panose="020F0502020204030204" pitchFamily="34" charset="0"/>
                <a:cs typeface="Times New Roman" panose="02020603050405020304" pitchFamily="18" charset="0"/>
              </a:rPr>
              <a:t>на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період</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воєнного</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або</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dirty="0" err="1">
                <a:effectLst/>
                <a:latin typeface="Calibri" panose="020F0502020204030204" pitchFamily="34" charset="0"/>
                <a:ea typeface="Calibri" panose="020F0502020204030204" pitchFamily="34" charset="0"/>
                <a:cs typeface="Times New Roman" panose="02020603050405020304" pitchFamily="18" charset="0"/>
              </a:rPr>
              <a:t>надзвичайного</a:t>
            </a:r>
            <a:r>
              <a:rPr lang="ru-UA" sz="2400" b="1" dirty="0">
                <a:effectLst/>
                <a:latin typeface="Calibri" panose="020F0502020204030204" pitchFamily="34" charset="0"/>
                <a:ea typeface="Calibri" panose="020F0502020204030204" pitchFamily="34" charset="0"/>
                <a:cs typeface="Times New Roman" panose="02020603050405020304" pitchFamily="18" charset="0"/>
              </a:rPr>
              <a:t> стану </a:t>
            </a:r>
            <a:r>
              <a:rPr lang="ru-UA" sz="2400" dirty="0">
                <a:effectLst/>
                <a:latin typeface="Calibri" panose="020F0502020204030204" pitchFamily="34" charset="0"/>
                <a:ea typeface="Calibri" panose="020F0502020204030204" pitchFamily="34" charset="0"/>
                <a:cs typeface="Times New Roman" panose="02020603050405020304" pitchFamily="18" charset="0"/>
              </a:rPr>
              <a:t>на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території</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України</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чи</a:t>
            </a:r>
            <a:r>
              <a:rPr lang="ru-UA" sz="2400" dirty="0">
                <a:effectLst/>
                <a:latin typeface="Calibri" panose="020F0502020204030204" pitchFamily="34" charset="0"/>
                <a:ea typeface="Calibri" panose="020F0502020204030204" pitchFamily="34" charset="0"/>
                <a:cs typeface="Times New Roman" panose="02020603050405020304" pitchFamily="18" charset="0"/>
              </a:rPr>
              <a:t> в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окремих</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її</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місцевостях</a:t>
            </a:r>
            <a:r>
              <a:rPr lang="ru-UA" sz="2400" dirty="0">
                <a:effectLst/>
                <a:latin typeface="Calibri" panose="020F0502020204030204" pitchFamily="34" charset="0"/>
                <a:ea typeface="Calibri" panose="020F0502020204030204" pitchFamily="34" charset="0"/>
                <a:cs typeface="Times New Roman" panose="02020603050405020304" pitchFamily="18" charset="0"/>
              </a:rPr>
              <a:t>,</a:t>
            </a:r>
            <a:r>
              <a:rPr lang="ru-UA" sz="2400" dirty="0">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 </a:t>
            </a:r>
            <a:r>
              <a:rPr lang="ru-UA" sz="2400" dirty="0">
                <a:effectLst/>
                <a:latin typeface="Calibri" panose="020F0502020204030204" pitchFamily="34" charset="0"/>
                <a:ea typeface="Calibri" panose="020F0502020204030204" pitchFamily="34" charset="0"/>
                <a:cs typeface="Times New Roman" panose="02020603050405020304" pitchFamily="18" charset="0"/>
              </a:rPr>
              <a:t>а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також</a:t>
            </a:r>
            <a:r>
              <a:rPr lang="ru-UA" sz="2400" dirty="0">
                <a:effectLst/>
                <a:latin typeface="Calibri" panose="020F0502020204030204" pitchFamily="34" charset="0"/>
                <a:ea typeface="Calibri" panose="020F0502020204030204" pitchFamily="34" charset="0"/>
                <a:cs typeface="Times New Roman" panose="02020603050405020304" pitchFamily="18" charset="0"/>
              </a:rPr>
              <a:t> у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разі</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обґрунтованого</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звернення</a:t>
            </a:r>
            <a:r>
              <a:rPr lang="ru-UA" sz="2400" dirty="0">
                <a:effectLst/>
                <a:latin typeface="Calibri" panose="020F0502020204030204" pitchFamily="34" charset="0"/>
                <a:ea typeface="Calibri" panose="020F0502020204030204" pitchFamily="34" charset="0"/>
                <a:cs typeface="Times New Roman" panose="02020603050405020304" pitchFamily="18" charset="0"/>
              </a:rPr>
              <a:t>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об'єкта</a:t>
            </a:r>
            <a:r>
              <a:rPr lang="ru-UA" sz="2400" dirty="0">
                <a:effectLst/>
                <a:latin typeface="Calibri" panose="020F0502020204030204" pitchFamily="34" charset="0"/>
                <a:ea typeface="Calibri" panose="020F0502020204030204" pitchFamily="34" charset="0"/>
                <a:cs typeface="Times New Roman" panose="02020603050405020304" pitchFamily="18" charset="0"/>
              </a:rPr>
              <a:t> контролю за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погодженням</a:t>
            </a:r>
            <a:r>
              <a:rPr lang="ru-UA" sz="2400" dirty="0">
                <a:effectLst/>
                <a:latin typeface="Calibri" panose="020F0502020204030204" pitchFamily="34" charset="0"/>
                <a:ea typeface="Calibri" panose="020F0502020204030204" pitchFamily="34" charset="0"/>
                <a:cs typeface="Times New Roman" panose="02020603050405020304" pitchFamily="18" charset="0"/>
              </a:rPr>
              <a:t> з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керівником</a:t>
            </a:r>
            <a:r>
              <a:rPr lang="ru-UA" sz="2400" dirty="0">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 </a:t>
            </a:r>
            <a:r>
              <a:rPr lang="ru-UA" sz="2400" dirty="0">
                <a:effectLst/>
                <a:latin typeface="Calibri" panose="020F0502020204030204" pitchFamily="34" charset="0"/>
                <a:ea typeface="Calibri" panose="020F0502020204030204" pitchFamily="34" charset="0"/>
                <a:cs typeface="Times New Roman" panose="02020603050405020304" pitchFamily="18" charset="0"/>
              </a:rPr>
              <a:t>органу державного </a:t>
            </a:r>
            <a:r>
              <a:rPr lang="ru-UA" sz="2400" dirty="0" err="1">
                <a:effectLst/>
                <a:latin typeface="Calibri" panose="020F0502020204030204" pitchFamily="34" charset="0"/>
                <a:ea typeface="Calibri" panose="020F0502020204030204" pitchFamily="34" charset="0"/>
                <a:cs typeface="Times New Roman" panose="02020603050405020304" pitchFamily="18" charset="0"/>
              </a:rPr>
              <a:t>фінансового</a:t>
            </a:r>
            <a:r>
              <a:rPr lang="ru-UA" sz="2400" dirty="0">
                <a:effectLst/>
                <a:latin typeface="Calibri" panose="020F0502020204030204" pitchFamily="34" charset="0"/>
                <a:ea typeface="Calibri" panose="020F0502020204030204" pitchFamily="34" charset="0"/>
                <a:cs typeface="Times New Roman" panose="02020603050405020304" pitchFamily="18" charset="0"/>
              </a:rPr>
              <a:t> контролю.</a:t>
            </a:r>
            <a:r>
              <a:rPr lang="ru-UA" sz="2400" dirty="0">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 </a:t>
            </a:r>
            <a:r>
              <a:rPr lang="ru-UA" sz="2400" b="1" i="1" dirty="0">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При </a:t>
            </a:r>
            <a:r>
              <a:rPr lang="ru-UA" sz="2400" b="1" i="1" dirty="0" err="1">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цьому</a:t>
            </a:r>
            <a:r>
              <a:rPr lang="ru-UA" sz="2400" b="1" i="1" dirty="0">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 </a:t>
            </a:r>
            <a:r>
              <a:rPr lang="ru-UA" sz="2400" b="1" i="1" dirty="0" err="1">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ревізія</a:t>
            </a:r>
            <a:r>
              <a:rPr lang="ru-UA" sz="2400" b="1" i="1" dirty="0">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 повинна бути </a:t>
            </a:r>
            <a:r>
              <a:rPr lang="ru-UA" sz="2400" b="1" i="1" dirty="0" err="1">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закінчена</a:t>
            </a:r>
            <a:r>
              <a:rPr lang="ru-UA" sz="2400" b="1" i="1" dirty="0">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 </a:t>
            </a:r>
            <a:r>
              <a:rPr lang="ru-UA" sz="2400" b="1" i="1" dirty="0" err="1">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протягом</a:t>
            </a:r>
            <a:r>
              <a:rPr lang="ru-UA" sz="2400" b="1" i="1" dirty="0">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 60 </a:t>
            </a:r>
            <a:r>
              <a:rPr lang="ru-UA" sz="2400" b="1" i="1" dirty="0" err="1">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робочих</a:t>
            </a:r>
            <a:r>
              <a:rPr lang="ru-UA" sz="2400" b="1" i="1" dirty="0">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 </a:t>
            </a:r>
            <a:r>
              <a:rPr lang="ru-UA" sz="2400" b="1" i="1" dirty="0" err="1">
                <a:solidFill>
                  <a:srgbClr val="293A55"/>
                </a:solidFill>
                <a:effectLst/>
                <a:latin typeface="Open Sans" panose="020B0606030504020204" pitchFamily="34" charset="0"/>
                <a:ea typeface="Calibri" panose="020F0502020204030204" pitchFamily="34" charset="0"/>
                <a:cs typeface="Times New Roman" panose="02020603050405020304" pitchFamily="18" charset="0"/>
              </a:rPr>
              <a:t>днів</a:t>
            </a:r>
            <a:r>
              <a:rPr lang="ru-UA" sz="2400" b="1"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a:effectLst/>
                <a:latin typeface="Calibri" panose="020F0502020204030204" pitchFamily="34" charset="0"/>
                <a:ea typeface="Calibri" panose="020F0502020204030204" pitchFamily="34" charset="0"/>
                <a:cs typeface="Times New Roman" panose="02020603050405020304" pitchFamily="18" charset="0"/>
              </a:rPr>
              <a:t>а у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разі</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зупинення</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планової</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виїзної</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ревізії</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унаслідок</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дії</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непереборної</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сили</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чи</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введення</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воєнного</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або</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надзвичайного</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стану на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території</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України</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чи</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в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окремих</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її</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місцевостях</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 </a:t>
            </a:r>
            <a:r>
              <a:rPr lang="ru-UA" sz="2400" b="1" i="1" dirty="0" err="1">
                <a:effectLst/>
                <a:latin typeface="Calibri" panose="020F0502020204030204" pitchFamily="34" charset="0"/>
                <a:ea typeface="Calibri" panose="020F0502020204030204" pitchFamily="34" charset="0"/>
                <a:cs typeface="Times New Roman" panose="02020603050405020304" pitchFamily="18" charset="0"/>
              </a:rPr>
              <a:t>протягом</a:t>
            </a:r>
            <a:r>
              <a:rPr lang="ru-UA" sz="2400" b="1" i="1" dirty="0">
                <a:effectLst/>
                <a:latin typeface="Calibri" panose="020F0502020204030204" pitchFamily="34" charset="0"/>
                <a:ea typeface="Calibri" panose="020F0502020204030204" pitchFamily="34" charset="0"/>
                <a:cs typeface="Times New Roman" panose="02020603050405020304" pitchFamily="18" charset="0"/>
              </a:rPr>
              <a:t> 60 </a:t>
            </a:r>
            <a:r>
              <a:rPr lang="ru-UA" sz="2400" b="1" i="1" dirty="0" err="1">
                <a:effectLst/>
                <a:latin typeface="Calibri" panose="020F0502020204030204" pitchFamily="34" charset="0"/>
                <a:ea typeface="Calibri" panose="020F0502020204030204" pitchFamily="34" charset="0"/>
                <a:cs typeface="Times New Roman" panose="02020603050405020304" pitchFamily="18" charset="0"/>
              </a:rPr>
              <a:t>робочих</a:t>
            </a:r>
            <a:r>
              <a:rPr lang="ru-UA" sz="2400" b="1"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i="1" dirty="0" err="1">
                <a:effectLst/>
                <a:latin typeface="Calibri" panose="020F0502020204030204" pitchFamily="34" charset="0"/>
                <a:ea typeface="Calibri" panose="020F0502020204030204" pitchFamily="34" charset="0"/>
                <a:cs typeface="Times New Roman" panose="02020603050405020304" pitchFamily="18" charset="0"/>
              </a:rPr>
              <a:t>днів</a:t>
            </a:r>
            <a:r>
              <a:rPr lang="ru-UA" sz="2400" b="1"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i="1" dirty="0" err="1">
                <a:effectLst/>
                <a:latin typeface="Calibri" panose="020F0502020204030204" pitchFamily="34" charset="0"/>
                <a:ea typeface="Calibri" panose="020F0502020204030204" pitchFamily="34" charset="0"/>
                <a:cs typeface="Times New Roman" panose="02020603050405020304" pitchFamily="18" charset="0"/>
              </a:rPr>
              <a:t>після</a:t>
            </a:r>
            <a:r>
              <a:rPr lang="ru-UA" sz="2400" b="1"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b="1" i="1" dirty="0" err="1">
                <a:effectLst/>
                <a:latin typeface="Calibri" panose="020F0502020204030204" pitchFamily="34" charset="0"/>
                <a:ea typeface="Calibri" panose="020F0502020204030204" pitchFamily="34" charset="0"/>
                <a:cs typeface="Times New Roman" panose="02020603050405020304" pitchFamily="18" charset="0"/>
              </a:rPr>
              <a:t>припинення</a:t>
            </a:r>
            <a:r>
              <a:rPr lang="ru-UA" sz="2400" b="1"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дії</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непереборної</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сили</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чи</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припинення</a:t>
            </a:r>
            <a:r>
              <a:rPr lang="ru-UA" sz="2400" i="1" dirty="0">
                <a:effectLst/>
                <a:latin typeface="Calibri" panose="020F0502020204030204" pitchFamily="34" charset="0"/>
                <a:ea typeface="Calibri" panose="020F0502020204030204" pitchFamily="34" charset="0"/>
                <a:cs typeface="Times New Roman" panose="02020603050405020304" pitchFamily="18" charset="0"/>
              </a:rPr>
              <a:t>/</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скасування</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воєнного</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або</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надзвичайного</a:t>
            </a:r>
            <a:r>
              <a:rPr lang="ru-UA" sz="2400" i="1" dirty="0">
                <a:effectLst/>
                <a:latin typeface="Calibri" panose="020F0502020204030204" pitchFamily="34" charset="0"/>
                <a:ea typeface="Calibri" panose="020F0502020204030204" pitchFamily="34" charset="0"/>
                <a:cs typeface="Times New Roman" panose="02020603050405020304" pitchFamily="18" charset="0"/>
              </a:rPr>
              <a:t> стану </a:t>
            </a:r>
            <a:r>
              <a:rPr lang="ru-UA" sz="2400" i="1" dirty="0" err="1">
                <a:effectLst/>
                <a:latin typeface="Calibri" panose="020F0502020204030204" pitchFamily="34" charset="0"/>
                <a:ea typeface="Calibri" panose="020F0502020204030204" pitchFamily="34" charset="0"/>
                <a:cs typeface="Times New Roman" panose="02020603050405020304" pitchFamily="18" charset="0"/>
              </a:rPr>
              <a:t>відповідно</a:t>
            </a:r>
            <a:r>
              <a:rPr lang="uk-UA" sz="2400" i="1" dirty="0">
                <a:solidFill>
                  <a:srgbClr val="293A55"/>
                </a:solidFill>
                <a:latin typeface="Open Sans" panose="020B0606030504020204" pitchFamily="34" charset="0"/>
                <a:ea typeface="Calibri" panose="020F0502020204030204" pitchFamily="34" charset="0"/>
                <a:cs typeface="Times New Roman" panose="02020603050405020304" pitchFamily="18" charset="0"/>
              </a:rPr>
              <a:t> </a:t>
            </a:r>
            <a:r>
              <a:rPr lang="uk-UA" sz="2000" dirty="0">
                <a:solidFill>
                  <a:srgbClr val="293A55"/>
                </a:solidFill>
                <a:latin typeface="Open Sans" panose="020B0606030504020204" pitchFamily="34" charset="0"/>
                <a:ea typeface="Calibri" panose="020F0502020204030204" pitchFamily="34" charset="0"/>
                <a:cs typeface="Times New Roman" panose="02020603050405020304" pitchFamily="18" charset="0"/>
              </a:rPr>
              <a:t>(п. 22 Порядку №550 зі змінами внесеними Постановою</a:t>
            </a:r>
            <a:r>
              <a:rPr lang="pt-BR" sz="2000" b="0" i="0" dirty="0">
                <a:solidFill>
                  <a:srgbClr val="293A55"/>
                </a:solidFill>
                <a:effectLst/>
                <a:latin typeface="Open Sans" panose="020B0606030504020204" pitchFamily="34" charset="0"/>
              </a:rPr>
              <a:t> </a:t>
            </a:r>
            <a:r>
              <a:rPr lang="pt-BR" sz="2000" dirty="0">
                <a:solidFill>
                  <a:srgbClr val="293A55"/>
                </a:solidFill>
                <a:latin typeface="Open Sans" panose="020B0606030504020204" pitchFamily="34" charset="0"/>
              </a:rPr>
              <a:t>N 1123</a:t>
            </a:r>
            <a:r>
              <a:rPr lang="uk-UA" sz="2000" dirty="0">
                <a:solidFill>
                  <a:srgbClr val="293A55"/>
                </a:solidFill>
                <a:latin typeface="Open Sans" panose="020B0606030504020204" pitchFamily="34" charset="0"/>
              </a:rPr>
              <a:t> </a:t>
            </a:r>
            <a:r>
              <a:rPr lang="pt-BR" sz="2000" dirty="0">
                <a:solidFill>
                  <a:srgbClr val="293A55"/>
                </a:solidFill>
                <a:latin typeface="Open Sans" panose="020B0606030504020204" pitchFamily="34" charset="0"/>
              </a:rPr>
              <a:t>від 08.10.2022</a:t>
            </a:r>
            <a:r>
              <a:rPr lang="uk-UA" sz="2000" dirty="0">
                <a:solidFill>
                  <a:srgbClr val="293A55"/>
                </a:solidFill>
                <a:latin typeface="Open Sans" panose="020B0606030504020204" pitchFamily="34" charset="0"/>
              </a:rPr>
              <a:t>).</a:t>
            </a:r>
            <a:endParaRPr lang="ru-UA"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0604758"/>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0" y="1472860"/>
            <a:ext cx="12080147" cy="7848302"/>
          </a:xfrm>
          <a:prstGeom prst="rect">
            <a:avLst/>
          </a:prstGeom>
        </p:spPr>
        <p:txBody>
          <a:bodyPr wrap="square">
            <a:spAutoFit/>
          </a:bodyPr>
          <a:lstStyle/>
          <a:p>
            <a:pPr algn="ctr" fontAlgn="base"/>
            <a:r>
              <a:rPr lang="ru-RU" sz="2800" b="1" i="0" dirty="0" err="1">
                <a:solidFill>
                  <a:srgbClr val="FF0000"/>
                </a:solidFill>
                <a:effectLst/>
                <a:latin typeface="Source Sans Pro" panose="020B0503030403020204" pitchFamily="34" charset="0"/>
              </a:rPr>
              <a:t>Результати</a:t>
            </a:r>
            <a:r>
              <a:rPr lang="ru-RU" sz="2800" b="1" i="0" dirty="0">
                <a:solidFill>
                  <a:srgbClr val="FF0000"/>
                </a:solidFill>
                <a:effectLst/>
                <a:latin typeface="Source Sans Pro" panose="020B0503030403020204" pitchFamily="34" charset="0"/>
              </a:rPr>
              <a:t> </a:t>
            </a:r>
            <a:r>
              <a:rPr lang="ru-RU" sz="2800" b="1" i="0" dirty="0" err="1">
                <a:solidFill>
                  <a:srgbClr val="FF0000"/>
                </a:solidFill>
                <a:effectLst/>
                <a:latin typeface="Source Sans Pro" panose="020B0503030403020204" pitchFamily="34" charset="0"/>
              </a:rPr>
              <a:t>ревізій</a:t>
            </a:r>
            <a:r>
              <a:rPr lang="ru-RU" sz="2800" b="1" i="0" dirty="0">
                <a:solidFill>
                  <a:srgbClr val="FF0000"/>
                </a:solidFill>
                <a:effectLst/>
                <a:latin typeface="Source Sans Pro" panose="020B0503030403020204" pitchFamily="34" charset="0"/>
              </a:rPr>
              <a:t> за 8 </a:t>
            </a:r>
            <a:r>
              <a:rPr lang="ru-RU" sz="2800" b="1" i="0" dirty="0" err="1">
                <a:solidFill>
                  <a:srgbClr val="FF0000"/>
                </a:solidFill>
                <a:effectLst/>
                <a:latin typeface="Source Sans Pro" panose="020B0503030403020204" pitchFamily="34" charset="0"/>
              </a:rPr>
              <a:t>місяців</a:t>
            </a:r>
            <a:r>
              <a:rPr lang="ru-RU" sz="2800" b="1" i="0" dirty="0">
                <a:solidFill>
                  <a:srgbClr val="FF0000"/>
                </a:solidFill>
                <a:effectLst/>
                <a:latin typeface="Source Sans Pro" panose="020B0503030403020204" pitchFamily="34" charset="0"/>
              </a:rPr>
              <a:t> 2022 року</a:t>
            </a:r>
            <a:endParaRPr lang="ru-RU" sz="2800" b="0" i="0" dirty="0">
              <a:solidFill>
                <a:srgbClr val="FF0000"/>
              </a:solidFill>
              <a:effectLst/>
              <a:latin typeface="Source Sans Pro" panose="020B0503030403020204" pitchFamily="34" charset="0"/>
            </a:endParaRPr>
          </a:p>
          <a:p>
            <a:pPr algn="ctr" fontAlgn="base"/>
            <a:r>
              <a:rPr lang="ru-RU" sz="2800" b="1" i="0" dirty="0">
                <a:solidFill>
                  <a:srgbClr val="FF0000"/>
                </a:solidFill>
                <a:effectLst/>
                <a:latin typeface="Source Sans Pro" panose="020B0503030403020204" pitchFamily="34" charset="0"/>
              </a:rPr>
              <a:t>у </a:t>
            </a:r>
            <a:r>
              <a:rPr lang="ru-RU" sz="2800" b="1" i="0" dirty="0" err="1">
                <a:solidFill>
                  <a:srgbClr val="FF0000"/>
                </a:solidFill>
                <a:effectLst/>
                <a:latin typeface="Source Sans Pro" panose="020B0503030403020204" pitchFamily="34" charset="0"/>
              </a:rPr>
              <a:t>Черкаській</a:t>
            </a:r>
            <a:r>
              <a:rPr lang="ru-RU" sz="2800" b="1" i="0" dirty="0">
                <a:solidFill>
                  <a:srgbClr val="FF0000"/>
                </a:solidFill>
                <a:effectLst/>
                <a:latin typeface="Source Sans Pro" panose="020B0503030403020204" pitchFamily="34" charset="0"/>
              </a:rPr>
              <a:t> </a:t>
            </a:r>
            <a:r>
              <a:rPr lang="ru-RU" sz="2800" b="1" i="0" dirty="0" err="1">
                <a:solidFill>
                  <a:srgbClr val="FF0000"/>
                </a:solidFill>
                <a:effectLst/>
                <a:latin typeface="Source Sans Pro" panose="020B0503030403020204" pitchFamily="34" charset="0"/>
              </a:rPr>
              <a:t>області</a:t>
            </a:r>
            <a:endParaRPr lang="ru-RU" sz="2800" b="0" i="0" dirty="0">
              <a:solidFill>
                <a:srgbClr val="FF0000"/>
              </a:solidFill>
              <a:effectLst/>
              <a:latin typeface="Source Sans Pro" panose="020B0503030403020204" pitchFamily="34" charset="0"/>
            </a:endParaRPr>
          </a:p>
          <a:p>
            <a:pPr algn="just" fontAlgn="base"/>
            <a:r>
              <a:rPr lang="ru-RU" sz="2800" b="0" i="0" dirty="0" err="1">
                <a:solidFill>
                  <a:srgbClr val="2B2E38"/>
                </a:solidFill>
                <a:effectLst/>
                <a:latin typeface="Source Sans Pro" panose="020B0503030403020204" pitchFamily="34" charset="0"/>
              </a:rPr>
              <a:t>Фахівці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Управління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Північного</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офісу</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Держаудитслужби</a:t>
            </a:r>
            <a:r>
              <a:rPr lang="ru-RU" sz="2800" b="0" i="0" dirty="0">
                <a:solidFill>
                  <a:srgbClr val="2B2E38"/>
                </a:solidFill>
                <a:effectLst/>
                <a:latin typeface="Source Sans Pro" panose="020B0503030403020204" pitchFamily="34" charset="0"/>
              </a:rPr>
              <a:t> в </a:t>
            </a:r>
            <a:r>
              <a:rPr lang="ru-RU" sz="2800" b="0" i="0" dirty="0" err="1">
                <a:solidFill>
                  <a:srgbClr val="2B2E38"/>
                </a:solidFill>
                <a:effectLst/>
                <a:latin typeface="Source Sans Pro" panose="020B0503030403020204" pitchFamily="34" charset="0"/>
              </a:rPr>
              <a:t>Черкаській</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області</a:t>
            </a:r>
            <a:r>
              <a:rPr lang="ru-RU" sz="2800" b="0" i="0" dirty="0">
                <a:solidFill>
                  <a:srgbClr val="2B2E38"/>
                </a:solidFill>
                <a:effectLst/>
                <a:latin typeface="Source Sans Pro" panose="020B0503030403020204" pitchFamily="34" charset="0"/>
              </a:rPr>
              <a:t> у </a:t>
            </a:r>
            <a:r>
              <a:rPr lang="ru-RU" sz="2800" b="0" i="0" dirty="0" err="1">
                <a:solidFill>
                  <a:srgbClr val="2B2E38"/>
                </a:solidFill>
                <a:effectLst/>
                <a:latin typeface="Source Sans Pro" panose="020B0503030403020204" pitchFamily="34" charset="0"/>
              </a:rPr>
              <a:t>січні</a:t>
            </a:r>
            <a:r>
              <a:rPr lang="ru-RU" sz="2800" b="0" i="0" dirty="0">
                <a:solidFill>
                  <a:srgbClr val="2B2E38"/>
                </a:solidFill>
                <a:effectLst/>
                <a:latin typeface="Source Sans Pro" panose="020B0503030403020204" pitchFamily="34" charset="0"/>
              </a:rPr>
              <a:t> — </a:t>
            </a:r>
            <a:r>
              <a:rPr lang="ru-RU" sz="2800" b="0" i="0" dirty="0" err="1">
                <a:solidFill>
                  <a:srgbClr val="2B2E38"/>
                </a:solidFill>
                <a:effectLst/>
                <a:latin typeface="Source Sans Pro" panose="020B0503030403020204" pitchFamily="34" charset="0"/>
              </a:rPr>
              <a:t>серпні</a:t>
            </a:r>
            <a:r>
              <a:rPr lang="ru-RU" sz="2800" b="0" i="0" dirty="0">
                <a:solidFill>
                  <a:srgbClr val="2B2E38"/>
                </a:solidFill>
                <a:effectLst/>
                <a:latin typeface="Source Sans Pro" panose="020B0503030403020204" pitchFamily="34" charset="0"/>
              </a:rPr>
              <a:t> 2022 року завершили 17 </a:t>
            </a:r>
            <a:r>
              <a:rPr lang="ru-RU" sz="2800" b="0" i="0" dirty="0" err="1">
                <a:solidFill>
                  <a:srgbClr val="2B2E38"/>
                </a:solidFill>
                <a:effectLst/>
                <a:latin typeface="Source Sans Pro" panose="020B0503030403020204" pitchFamily="34" charset="0"/>
              </a:rPr>
              <a:t>ревізій</a:t>
            </a:r>
            <a:r>
              <a:rPr lang="ru-RU" sz="2800" b="0" i="0" dirty="0">
                <a:solidFill>
                  <a:srgbClr val="2B2E38"/>
                </a:solidFill>
                <a:effectLst/>
                <a:latin typeface="Source Sans Pro" panose="020B0503030403020204" pitchFamily="34" charset="0"/>
              </a:rPr>
              <a:t> та 5 </a:t>
            </a:r>
            <a:r>
              <a:rPr lang="ru-RU" sz="2800" b="0" i="0" dirty="0" err="1">
                <a:solidFill>
                  <a:srgbClr val="2B2E38"/>
                </a:solidFill>
                <a:effectLst/>
                <a:latin typeface="Source Sans Pro" panose="020B0503030403020204" pitchFamily="34" charset="0"/>
              </a:rPr>
              <a:t>аудитів</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Під</a:t>
            </a:r>
            <a:r>
              <a:rPr lang="ru-RU" sz="2800" b="0" i="0" dirty="0">
                <a:solidFill>
                  <a:srgbClr val="2B2E38"/>
                </a:solidFill>
                <a:effectLst/>
                <a:latin typeface="Source Sans Pro" panose="020B0503030403020204" pitchFamily="34" charset="0"/>
              </a:rPr>
              <a:t> час </a:t>
            </a:r>
            <a:r>
              <a:rPr lang="ru-RU" sz="2800" b="0" i="0" dirty="0" err="1">
                <a:solidFill>
                  <a:srgbClr val="2B2E38"/>
                </a:solidFill>
                <a:effectLst/>
                <a:latin typeface="Source Sans Pro" panose="020B0503030403020204" pitchFamily="34" charset="0"/>
              </a:rPr>
              <a:t>ревізій</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виявили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порушення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законодавства</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що</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призвели</a:t>
            </a:r>
            <a:r>
              <a:rPr lang="ru-RU" sz="2800" b="0" i="0" dirty="0">
                <a:solidFill>
                  <a:srgbClr val="2B2E38"/>
                </a:solidFill>
                <a:effectLst/>
                <a:latin typeface="Source Sans Pro" panose="020B0503030403020204" pitchFamily="34" charset="0"/>
              </a:rPr>
              <a:t> до </a:t>
            </a:r>
            <a:r>
              <a:rPr lang="ru-RU" sz="2800" b="0" i="0" dirty="0" err="1">
                <a:solidFill>
                  <a:srgbClr val="2B2E38"/>
                </a:solidFill>
                <a:effectLst/>
                <a:latin typeface="Source Sans Pro" panose="020B0503030403020204" pitchFamily="34" charset="0"/>
              </a:rPr>
              <a:t>втрат</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фінансових</a:t>
            </a:r>
            <a:r>
              <a:rPr lang="ru-RU" sz="2800" b="0" i="0" dirty="0">
                <a:solidFill>
                  <a:srgbClr val="2B2E38"/>
                </a:solidFill>
                <a:effectLst/>
                <a:latin typeface="Source Sans Pro" panose="020B0503030403020204" pitchFamily="34" charset="0"/>
              </a:rPr>
              <a:t> і </a:t>
            </a:r>
            <a:r>
              <a:rPr lang="ru-RU" sz="2800" b="0" i="0" dirty="0" err="1">
                <a:solidFill>
                  <a:srgbClr val="2B2E38"/>
                </a:solidFill>
                <a:effectLst/>
                <a:latin typeface="Source Sans Pro" panose="020B0503030403020204" pitchFamily="34" charset="0"/>
              </a:rPr>
              <a:t>матеріальних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ресурсів</a:t>
            </a:r>
            <a:r>
              <a:rPr lang="ru-RU" sz="2800" b="0" i="0" dirty="0">
                <a:solidFill>
                  <a:srgbClr val="2B2E38"/>
                </a:solidFill>
                <a:effectLst/>
                <a:latin typeface="Source Sans Pro" panose="020B0503030403020204" pitchFamily="34" charset="0"/>
              </a:rPr>
              <a:t>, на суму 87,2 млн грн. </a:t>
            </a:r>
            <a:r>
              <a:rPr lang="ru-RU" sz="2800" b="0" i="0" dirty="0" err="1">
                <a:solidFill>
                  <a:srgbClr val="2B2E38"/>
                </a:solidFill>
                <a:effectLst/>
                <a:latin typeface="Source Sans Pro" panose="020B0503030403020204" pitchFamily="34" charset="0"/>
              </a:rPr>
              <a:t>Правоохоронним</a:t>
            </a:r>
            <a:r>
              <a:rPr lang="ru-RU" sz="2800" b="0" i="0" dirty="0">
                <a:solidFill>
                  <a:srgbClr val="2B2E38"/>
                </a:solidFill>
                <a:effectLst/>
                <a:latin typeface="Source Sans Pro" panose="020B0503030403020204" pitchFamily="34" charset="0"/>
              </a:rPr>
              <a:t> органам передали </a:t>
            </a:r>
            <a:r>
              <a:rPr lang="ru-RU" sz="2800" b="0" i="0" dirty="0" err="1">
                <a:solidFill>
                  <a:srgbClr val="2B2E38"/>
                </a:solidFill>
                <a:effectLst/>
                <a:latin typeface="Source Sans Pro" panose="020B0503030403020204" pitchFamily="34" charset="0"/>
              </a:rPr>
              <a:t>матеріали</a:t>
            </a:r>
            <a:r>
              <a:rPr lang="ru-RU" sz="2800" b="0" i="0" dirty="0">
                <a:solidFill>
                  <a:srgbClr val="2B2E38"/>
                </a:solidFill>
                <a:effectLst/>
                <a:latin typeface="Source Sans Pro" panose="020B0503030403020204" pitchFamily="34" charset="0"/>
              </a:rPr>
              <a:t> 16 </a:t>
            </a:r>
            <a:r>
              <a:rPr lang="ru-RU" sz="2800" b="0" i="0" dirty="0" err="1">
                <a:solidFill>
                  <a:srgbClr val="2B2E38"/>
                </a:solidFill>
                <a:effectLst/>
                <a:latin typeface="Source Sans Pro" panose="020B0503030403020204" pitchFamily="34" charset="0"/>
              </a:rPr>
              <a:t>заходів</a:t>
            </a:r>
            <a:r>
              <a:rPr lang="ru-RU" sz="2800" b="0" i="0" dirty="0">
                <a:solidFill>
                  <a:srgbClr val="2B2E38"/>
                </a:solidFill>
                <a:effectLst/>
                <a:latin typeface="Source Sans Pro" panose="020B0503030403020204" pitchFamily="34" charset="0"/>
              </a:rPr>
              <a:t> державного </a:t>
            </a:r>
            <a:r>
              <a:rPr lang="ru-RU" sz="2800" b="0" i="0" dirty="0" err="1">
                <a:solidFill>
                  <a:srgbClr val="2B2E38"/>
                </a:solidFill>
                <a:effectLst/>
                <a:latin typeface="Source Sans Pro" panose="020B0503030403020204" pitchFamily="34" charset="0"/>
              </a:rPr>
              <a:t>фінансового</a:t>
            </a:r>
            <a:r>
              <a:rPr lang="ru-RU" sz="2800" b="0" i="0" dirty="0">
                <a:solidFill>
                  <a:srgbClr val="2B2E38"/>
                </a:solidFill>
                <a:effectLst/>
                <a:latin typeface="Source Sans Pro" panose="020B0503030403020204" pitchFamily="34" charset="0"/>
              </a:rPr>
              <a:t> контролю, за результатами </a:t>
            </a:r>
            <a:r>
              <a:rPr lang="ru-RU" sz="2800" b="0" i="0" dirty="0" err="1">
                <a:solidFill>
                  <a:srgbClr val="2B2E38"/>
                </a:solidFill>
                <a:effectLst/>
                <a:latin typeface="Source Sans Pro" panose="020B0503030403020204" pitchFamily="34" charset="0"/>
              </a:rPr>
              <a:t>яких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розпочали</a:t>
            </a:r>
            <a:r>
              <a:rPr lang="ru-RU" sz="2800" b="0" i="0" dirty="0">
                <a:solidFill>
                  <a:srgbClr val="2B2E38"/>
                </a:solidFill>
                <a:effectLst/>
                <a:latin typeface="Source Sans Pro" panose="020B0503030403020204" pitchFamily="34" charset="0"/>
              </a:rPr>
              <a:t> 8 </a:t>
            </a:r>
            <a:r>
              <a:rPr lang="ru-RU" sz="2800" b="0" i="0" dirty="0" err="1">
                <a:solidFill>
                  <a:srgbClr val="2B2E38"/>
                </a:solidFill>
                <a:effectLst/>
                <a:latin typeface="Source Sans Pro" panose="020B0503030403020204" pitchFamily="34" charset="0"/>
              </a:rPr>
              <a:t>досудових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розслідувань</a:t>
            </a:r>
            <a:r>
              <a:rPr lang="ru-RU" sz="2800" b="0" i="0" dirty="0">
                <a:solidFill>
                  <a:srgbClr val="2B2E38"/>
                </a:solidFill>
                <a:effectLst/>
                <a:latin typeface="Source Sans Pro" panose="020B0503030403020204" pitchFamily="34" charset="0"/>
              </a:rPr>
              <a:t>.</a:t>
            </a:r>
          </a:p>
          <a:p>
            <a:pPr algn="just" fontAlgn="base"/>
            <a:r>
              <a:rPr lang="ru-RU" sz="2800" b="0" i="0" dirty="0">
                <a:solidFill>
                  <a:srgbClr val="2B2E38"/>
                </a:solidFill>
                <a:effectLst/>
                <a:latin typeface="Source Sans Pro" panose="020B0503030403020204" pitchFamily="34" charset="0"/>
              </a:rPr>
              <a:t>До 3 </a:t>
            </a:r>
            <a:r>
              <a:rPr lang="ru-RU" sz="2800" b="0" i="0" dirty="0" err="1">
                <a:solidFill>
                  <a:srgbClr val="2B2E38"/>
                </a:solidFill>
                <a:effectLst/>
                <a:latin typeface="Source Sans Pro" panose="020B0503030403020204" pitchFamily="34" charset="0"/>
              </a:rPr>
              <a:t>об’єктів</a:t>
            </a:r>
            <a:r>
              <a:rPr lang="ru-RU" sz="2800" b="0" i="0" dirty="0">
                <a:solidFill>
                  <a:srgbClr val="2B2E38"/>
                </a:solidFill>
                <a:effectLst/>
                <a:latin typeface="Source Sans Pro" panose="020B0503030403020204" pitchFamily="34" charset="0"/>
              </a:rPr>
              <a:t> контролю, де </a:t>
            </a:r>
            <a:r>
              <a:rPr lang="ru-RU" sz="2800" b="0" i="0" dirty="0" err="1">
                <a:solidFill>
                  <a:srgbClr val="2B2E38"/>
                </a:solidFill>
                <a:effectLst/>
                <a:latin typeface="Source Sans Pro" panose="020B0503030403020204" pitchFamily="34" charset="0"/>
              </a:rPr>
              <a:t>виявлені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порушення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застосували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захід</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впливу</a:t>
            </a:r>
            <a:r>
              <a:rPr lang="ru-RU" sz="2800" b="0" i="0" dirty="0">
                <a:solidFill>
                  <a:srgbClr val="2B2E38"/>
                </a:solidFill>
                <a:effectLst/>
                <a:latin typeface="Source Sans Pro" panose="020B0503030403020204" pitchFamily="34" charset="0"/>
              </a:rPr>
              <a:t> </a:t>
            </a:r>
            <a:r>
              <a:rPr lang="ru-RU" sz="2800" b="1" i="0" dirty="0">
                <a:solidFill>
                  <a:srgbClr val="2B2E38"/>
                </a:solidFill>
                <a:effectLst/>
                <a:latin typeface="Source Sans Pro" panose="020B0503030403020204" pitchFamily="34" charset="0"/>
              </a:rPr>
              <a:t>у </a:t>
            </a:r>
            <a:r>
              <a:rPr lang="ru-RU" sz="2800" b="1" i="0" dirty="0" err="1">
                <a:solidFill>
                  <a:srgbClr val="2B2E38"/>
                </a:solidFill>
                <a:effectLst/>
                <a:latin typeface="Source Sans Pro" panose="020B0503030403020204" pitchFamily="34" charset="0"/>
              </a:rPr>
              <a:t>вигляді</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зупинення</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операцій</a:t>
            </a:r>
            <a:r>
              <a:rPr lang="ru-RU" sz="2800" b="1" i="0" dirty="0">
                <a:solidFill>
                  <a:srgbClr val="2B2E38"/>
                </a:solidFill>
                <a:effectLst/>
                <a:latin typeface="Source Sans Pro" panose="020B0503030403020204" pitchFamily="34" charset="0"/>
              </a:rPr>
              <a:t> з </a:t>
            </a:r>
            <a:r>
              <a:rPr lang="ru-RU" sz="2800" b="1" i="0" dirty="0" err="1">
                <a:solidFill>
                  <a:srgbClr val="2B2E38"/>
                </a:solidFill>
                <a:effectLst/>
                <a:latin typeface="Source Sans Pro" panose="020B0503030403020204" pitchFamily="34" charset="0"/>
              </a:rPr>
              <a:t>бюджетними</a:t>
            </a:r>
            <a:r>
              <a:rPr lang="ru-RU" sz="2800" b="1" i="0" dirty="0">
                <a:solidFill>
                  <a:srgbClr val="2B2E38"/>
                </a:solidFill>
                <a:effectLst/>
                <a:latin typeface="Source Sans Pro" panose="020B0503030403020204" pitchFamily="34" charset="0"/>
              </a:rPr>
              <a:t> коштами</a:t>
            </a:r>
            <a:r>
              <a:rPr lang="ru-RU" sz="2800" b="0" i="0" dirty="0">
                <a:solidFill>
                  <a:srgbClr val="2B2E38"/>
                </a:solidFill>
                <a:effectLst/>
                <a:latin typeface="Source Sans Pro" panose="020B0503030403020204" pitchFamily="34" charset="0"/>
              </a:rPr>
              <a:t>. За </a:t>
            </a:r>
            <a:r>
              <a:rPr lang="ru-RU" sz="2800" b="0" i="0" dirty="0" err="1">
                <a:solidFill>
                  <a:srgbClr val="2B2E38"/>
                </a:solidFill>
                <a:effectLst/>
                <a:latin typeface="Source Sans Pro" panose="020B0503030403020204" pitchFamily="34" charset="0"/>
              </a:rPr>
              <a:t>допущені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порушення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склали</a:t>
            </a:r>
            <a:r>
              <a:rPr lang="ru-RU" sz="2800" b="0" i="0" dirty="0">
                <a:solidFill>
                  <a:srgbClr val="2B2E38"/>
                </a:solidFill>
                <a:effectLst/>
                <a:latin typeface="Source Sans Pro" panose="020B0503030403020204" pitchFamily="34" charset="0"/>
              </a:rPr>
              <a:t> 69 </a:t>
            </a:r>
            <a:r>
              <a:rPr lang="ru-RU" sz="2800" b="0" i="0" dirty="0" err="1">
                <a:solidFill>
                  <a:srgbClr val="2B2E38"/>
                </a:solidFill>
                <a:effectLst/>
                <a:latin typeface="Source Sans Pro" panose="020B0503030403020204" pitchFamily="34" charset="0"/>
              </a:rPr>
              <a:t>протоколів</a:t>
            </a:r>
            <a:r>
              <a:rPr lang="ru-RU" sz="2800" b="0" i="0" dirty="0">
                <a:solidFill>
                  <a:srgbClr val="2B2E38"/>
                </a:solidFill>
                <a:effectLst/>
                <a:latin typeface="Source Sans Pro" panose="020B0503030403020204" pitchFamily="34" charset="0"/>
              </a:rPr>
              <a:t> про </a:t>
            </a:r>
            <a:r>
              <a:rPr lang="ru-RU" sz="2800" b="0" i="0" dirty="0" err="1">
                <a:solidFill>
                  <a:srgbClr val="2B2E38"/>
                </a:solidFill>
                <a:effectLst/>
                <a:latin typeface="Source Sans Pro" panose="020B0503030403020204" pitchFamily="34" charset="0"/>
              </a:rPr>
              <a:t>адміністративні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правопорушення</a:t>
            </a:r>
            <a:r>
              <a:rPr lang="ru-RU" sz="2800" b="0" i="0" dirty="0">
                <a:solidFill>
                  <a:srgbClr val="2B2E38"/>
                </a:solidFill>
                <a:effectLst/>
                <a:latin typeface="Source Sans Pro" panose="020B0503030403020204" pitchFamily="34" charset="0"/>
              </a:rPr>
              <a:t>, 23 </a:t>
            </a:r>
            <a:r>
              <a:rPr lang="ru-RU" sz="2800" b="0" i="0" dirty="0" err="1">
                <a:solidFill>
                  <a:srgbClr val="2B2E38"/>
                </a:solidFill>
                <a:effectLst/>
                <a:latin typeface="Source Sans Pro" panose="020B0503030403020204" pitchFamily="34" charset="0"/>
              </a:rPr>
              <a:t>осіб</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притягнули</a:t>
            </a:r>
            <a:r>
              <a:rPr lang="ru-RU" sz="2800" b="0" i="0" dirty="0">
                <a:solidFill>
                  <a:srgbClr val="2B2E38"/>
                </a:solidFill>
                <a:effectLst/>
                <a:latin typeface="Source Sans Pro" panose="020B0503030403020204" pitchFamily="34" charset="0"/>
              </a:rPr>
              <a:t> до </a:t>
            </a:r>
            <a:r>
              <a:rPr lang="ru-RU" sz="2800" b="0" i="0" dirty="0" err="1">
                <a:solidFill>
                  <a:srgbClr val="2B2E38"/>
                </a:solidFill>
                <a:effectLst/>
                <a:latin typeface="Source Sans Pro" panose="020B0503030403020204" pitchFamily="34" charset="0"/>
              </a:rPr>
              <a:t>дисциплінарної</a:t>
            </a:r>
            <a:r>
              <a:rPr lang="ru-RU" sz="2800" b="0" i="0" dirty="0">
                <a:solidFill>
                  <a:srgbClr val="2B2E38"/>
                </a:solidFill>
                <a:effectLst/>
                <a:latin typeface="Source Sans Pro" panose="020B0503030403020204" pitchFamily="34" charset="0"/>
              </a:rPr>
              <a:t> та </a:t>
            </a:r>
            <a:r>
              <a:rPr lang="ru-RU" sz="2800" b="0" i="0" dirty="0" err="1">
                <a:solidFill>
                  <a:srgbClr val="2B2E38"/>
                </a:solidFill>
                <a:effectLst/>
                <a:latin typeface="Source Sans Pro" panose="020B0503030403020204" pitchFamily="34" charset="0"/>
              </a:rPr>
              <a:t>матеріальної</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відповідальності</a:t>
            </a:r>
            <a:r>
              <a:rPr lang="ru-RU" sz="2800" b="0" i="0" dirty="0">
                <a:solidFill>
                  <a:srgbClr val="2B2E38"/>
                </a:solidFill>
                <a:effectLst/>
                <a:latin typeface="Source Sans Pro" panose="020B0503030403020204" pitchFamily="34" charset="0"/>
              </a:rPr>
              <a:t>, </a:t>
            </a:r>
            <a:r>
              <a:rPr lang="ru-RU" sz="2800" b="1" i="0" dirty="0">
                <a:solidFill>
                  <a:srgbClr val="2B2E38"/>
                </a:solidFill>
                <a:effectLst/>
                <a:latin typeface="Source Sans Pro" panose="020B0503030403020204" pitchFamily="34" charset="0"/>
              </a:rPr>
              <a:t>6 </a:t>
            </a:r>
            <a:r>
              <a:rPr lang="ru-RU" sz="2800" b="1" i="0" dirty="0" err="1">
                <a:solidFill>
                  <a:srgbClr val="2B2E38"/>
                </a:solidFill>
                <a:effectLst/>
                <a:latin typeface="Source Sans Pro" panose="020B0503030403020204" pitchFamily="34" charset="0"/>
              </a:rPr>
              <a:t>посадових</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осіб</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об’єктів</a:t>
            </a:r>
            <a:r>
              <a:rPr lang="ru-RU" sz="2800" b="1" i="0" dirty="0">
                <a:solidFill>
                  <a:srgbClr val="2B2E38"/>
                </a:solidFill>
                <a:effectLst/>
                <a:latin typeface="Source Sans Pro" panose="020B0503030403020204" pitchFamily="34" charset="0"/>
              </a:rPr>
              <a:t> контролю </a:t>
            </a:r>
            <a:r>
              <a:rPr lang="ru-RU" sz="2800" b="1" i="0" dirty="0" err="1">
                <a:solidFill>
                  <a:srgbClr val="2B2E38"/>
                </a:solidFill>
                <a:effectLst/>
                <a:latin typeface="Source Sans Pro" panose="020B0503030403020204" pitchFamily="34" charset="0"/>
              </a:rPr>
              <a:t>звільнили</a:t>
            </a:r>
            <a:r>
              <a:rPr lang="ru-RU" sz="2800" b="1" i="0" dirty="0">
                <a:solidFill>
                  <a:srgbClr val="2B2E38"/>
                </a:solidFill>
                <a:effectLst/>
                <a:latin typeface="Source Sans Pro" panose="020B0503030403020204" pitchFamily="34" charset="0"/>
              </a:rPr>
              <a:t> з посад</a:t>
            </a:r>
            <a:r>
              <a:rPr lang="ru-RU" sz="2800" b="0" i="0" dirty="0">
                <a:solidFill>
                  <a:srgbClr val="2B2E38"/>
                </a:solidFill>
                <a:effectLst/>
                <a:latin typeface="Source Sans Pro" panose="020B0503030403020204" pitchFamily="34" charset="0"/>
              </a:rPr>
              <a:t>.</a:t>
            </a:r>
          </a:p>
          <a:p>
            <a:pPr algn="l" fontAlgn="base"/>
            <a:r>
              <a:rPr lang="ru-RU" sz="2800" b="0" i="0" dirty="0">
                <a:solidFill>
                  <a:srgbClr val="2B2E38"/>
                </a:solidFill>
                <a:effectLst/>
                <a:latin typeface="Source Sans Pro" panose="020B0503030403020204" pitchFamily="34" charset="0"/>
              </a:rPr>
              <a:t/>
            </a:r>
            <a:br>
              <a:rPr lang="ru-RU" sz="2800" b="0" i="0" dirty="0">
                <a:solidFill>
                  <a:srgbClr val="2B2E38"/>
                </a:solidFill>
                <a:effectLst/>
                <a:latin typeface="Source Sans Pro" panose="020B0503030403020204" pitchFamily="34" charset="0"/>
              </a:rPr>
            </a:br>
            <a:endParaRPr lang="ru-RU" sz="2800" b="0" i="0" dirty="0">
              <a:solidFill>
                <a:srgbClr val="2B2E38"/>
              </a:solidFill>
              <a:effectLst/>
              <a:latin typeface="Source Sans Pro" panose="020B0503030403020204" pitchFamily="34" charset="0"/>
            </a:endParaRPr>
          </a:p>
          <a:p>
            <a:pPr algn="r" fontAlgn="base"/>
            <a:r>
              <a:rPr lang="ru-RU" sz="2800" b="0" i="1" dirty="0" err="1">
                <a:solidFill>
                  <a:srgbClr val="2B2E38"/>
                </a:solidFill>
                <a:effectLst/>
                <a:latin typeface="Source Sans Pro" panose="020B0503030403020204" pitchFamily="34" charset="0"/>
              </a:rPr>
              <a:t>Пресслужба</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Управління</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Північного</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офісу</a:t>
            </a:r>
            <a:endParaRPr lang="ru-RU" sz="2800" b="0" i="0" dirty="0">
              <a:solidFill>
                <a:srgbClr val="2B2E38"/>
              </a:solidFill>
              <a:effectLst/>
              <a:latin typeface="Source Sans Pro" panose="020B0503030403020204" pitchFamily="34" charset="0"/>
            </a:endParaRPr>
          </a:p>
          <a:p>
            <a:pPr algn="r" fontAlgn="base"/>
            <a:r>
              <a:rPr lang="ru-RU" sz="2800" b="0" i="1" dirty="0" err="1">
                <a:solidFill>
                  <a:srgbClr val="2B2E38"/>
                </a:solidFill>
                <a:effectLst/>
                <a:latin typeface="Source Sans Pro" panose="020B0503030403020204" pitchFamily="34" charset="0"/>
              </a:rPr>
              <a:t>Держаудитслужби</a:t>
            </a:r>
            <a:r>
              <a:rPr lang="ru-RU" sz="2800" b="0" i="1" dirty="0">
                <a:solidFill>
                  <a:srgbClr val="2B2E38"/>
                </a:solidFill>
                <a:effectLst/>
                <a:latin typeface="Source Sans Pro" panose="020B0503030403020204" pitchFamily="34" charset="0"/>
              </a:rPr>
              <a:t> в </a:t>
            </a:r>
            <a:r>
              <a:rPr lang="ru-RU" sz="2800" b="0" i="1" dirty="0" err="1">
                <a:solidFill>
                  <a:srgbClr val="2B2E38"/>
                </a:solidFill>
                <a:effectLst/>
                <a:latin typeface="Source Sans Pro" panose="020B0503030403020204" pitchFamily="34" charset="0"/>
              </a:rPr>
              <a:t>Черкаській</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області</a:t>
            </a:r>
            <a:endParaRPr lang="ru-RU" sz="2800" b="0" i="0" dirty="0">
              <a:solidFill>
                <a:srgbClr val="2B2E38"/>
              </a:solidFill>
              <a:effectLst/>
              <a:latin typeface="Source Sans Pro" panose="020B0503030403020204" pitchFamily="34" charset="0"/>
            </a:endParaRP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9240622"/>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0" y="1472860"/>
            <a:ext cx="12080147" cy="7417415"/>
          </a:xfrm>
          <a:prstGeom prst="rect">
            <a:avLst/>
          </a:prstGeom>
        </p:spPr>
        <p:txBody>
          <a:bodyPr wrap="square">
            <a:spAutoFit/>
          </a:bodyPr>
          <a:lstStyle/>
          <a:p>
            <a:pPr algn="ctr" fontAlgn="base"/>
            <a:r>
              <a:rPr lang="ru-RU" sz="2800" b="1" i="0" dirty="0" err="1">
                <a:solidFill>
                  <a:srgbClr val="FF0000"/>
                </a:solidFill>
                <a:effectLst/>
                <a:latin typeface="Source Sans Pro" panose="020B0503030403020204" pitchFamily="34" charset="0"/>
              </a:rPr>
              <a:t>Результати</a:t>
            </a:r>
            <a:r>
              <a:rPr lang="ru-RU" sz="2800" b="1" i="0" dirty="0">
                <a:solidFill>
                  <a:srgbClr val="FF0000"/>
                </a:solidFill>
                <a:effectLst/>
                <a:latin typeface="Source Sans Pro" panose="020B0503030403020204" pitchFamily="34" charset="0"/>
              </a:rPr>
              <a:t> </a:t>
            </a:r>
            <a:r>
              <a:rPr lang="ru-RU" sz="2800" b="1" i="0" dirty="0" err="1">
                <a:solidFill>
                  <a:srgbClr val="FF0000"/>
                </a:solidFill>
                <a:effectLst/>
                <a:latin typeface="Source Sans Pro" panose="020B0503030403020204" pitchFamily="34" charset="0"/>
              </a:rPr>
              <a:t>ревізій</a:t>
            </a:r>
            <a:r>
              <a:rPr lang="ru-RU" sz="2800" b="1" i="0" dirty="0">
                <a:solidFill>
                  <a:srgbClr val="FF0000"/>
                </a:solidFill>
                <a:effectLst/>
                <a:latin typeface="Source Sans Pro" panose="020B0503030403020204" pitchFamily="34" charset="0"/>
              </a:rPr>
              <a:t> за 8 </a:t>
            </a:r>
            <a:r>
              <a:rPr lang="ru-RU" sz="2800" b="1" i="0" dirty="0" err="1">
                <a:solidFill>
                  <a:srgbClr val="FF0000"/>
                </a:solidFill>
                <a:effectLst/>
                <a:latin typeface="Source Sans Pro" panose="020B0503030403020204" pitchFamily="34" charset="0"/>
              </a:rPr>
              <a:t>місяців</a:t>
            </a:r>
            <a:r>
              <a:rPr lang="ru-RU" sz="2800" b="1" i="0" dirty="0">
                <a:solidFill>
                  <a:srgbClr val="FF0000"/>
                </a:solidFill>
                <a:effectLst/>
                <a:latin typeface="Source Sans Pro" panose="020B0503030403020204" pitchFamily="34" charset="0"/>
              </a:rPr>
              <a:t> 2022 року у </a:t>
            </a:r>
            <a:r>
              <a:rPr lang="ru-RU" sz="2800" b="1" i="0" dirty="0" err="1">
                <a:solidFill>
                  <a:srgbClr val="FF0000"/>
                </a:solidFill>
                <a:effectLst/>
                <a:latin typeface="Source Sans Pro" panose="020B0503030403020204" pitchFamily="34" charset="0"/>
              </a:rPr>
              <a:t>Волинській</a:t>
            </a:r>
            <a:r>
              <a:rPr lang="ru-RU" sz="2800" b="1" i="0" dirty="0">
                <a:solidFill>
                  <a:srgbClr val="FF0000"/>
                </a:solidFill>
                <a:effectLst/>
                <a:latin typeface="Source Sans Pro" panose="020B0503030403020204" pitchFamily="34" charset="0"/>
              </a:rPr>
              <a:t> </a:t>
            </a:r>
            <a:r>
              <a:rPr lang="ru-RU" sz="2800" b="1" i="0" dirty="0" err="1">
                <a:solidFill>
                  <a:srgbClr val="FF0000"/>
                </a:solidFill>
                <a:effectLst/>
                <a:latin typeface="Source Sans Pro" panose="020B0503030403020204" pitchFamily="34" charset="0"/>
              </a:rPr>
              <a:t>області</a:t>
            </a:r>
            <a:endParaRPr lang="ru-RU" sz="2800" b="0" i="0" dirty="0">
              <a:solidFill>
                <a:srgbClr val="FF0000"/>
              </a:solidFill>
              <a:effectLst/>
              <a:latin typeface="Source Sans Pro" panose="020B0503030403020204" pitchFamily="34" charset="0"/>
            </a:endParaRPr>
          </a:p>
          <a:p>
            <a:pPr algn="just" fontAlgn="base"/>
            <a:r>
              <a:rPr lang="ru-RU" sz="2800" b="0" i="0" dirty="0">
                <a:solidFill>
                  <a:srgbClr val="2B2E38"/>
                </a:solidFill>
                <a:effectLst/>
                <a:latin typeface="Source Sans Pro" panose="020B0503030403020204" pitchFamily="34" charset="0"/>
              </a:rPr>
              <a:t>У </a:t>
            </a:r>
            <a:r>
              <a:rPr lang="ru-RU" sz="2800" b="0" i="0" dirty="0" err="1">
                <a:solidFill>
                  <a:srgbClr val="2B2E38"/>
                </a:solidFill>
                <a:effectLst/>
                <a:latin typeface="Source Sans Pro" panose="020B0503030403020204" pitchFamily="34" charset="0"/>
              </a:rPr>
              <a:t>січні</a:t>
            </a:r>
            <a:r>
              <a:rPr lang="ru-RU" sz="2800" b="0" i="0" dirty="0">
                <a:solidFill>
                  <a:srgbClr val="2B2E38"/>
                </a:solidFill>
                <a:effectLst/>
                <a:latin typeface="Source Sans Pro" panose="020B0503030403020204" pitchFamily="34" charset="0"/>
              </a:rPr>
              <a:t> — </a:t>
            </a:r>
            <a:r>
              <a:rPr lang="ru-RU" sz="2800" b="0" i="0" dirty="0" err="1">
                <a:solidFill>
                  <a:srgbClr val="2B2E38"/>
                </a:solidFill>
                <a:effectLst/>
                <a:latin typeface="Source Sans Pro" panose="020B0503030403020204" pitchFamily="34" charset="0"/>
              </a:rPr>
              <a:t>серпні</a:t>
            </a:r>
            <a:r>
              <a:rPr lang="ru-RU" sz="2800" b="0" i="0" dirty="0">
                <a:solidFill>
                  <a:srgbClr val="2B2E38"/>
                </a:solidFill>
                <a:effectLst/>
                <a:latin typeface="Source Sans Pro" panose="020B0503030403020204" pitchFamily="34" charset="0"/>
              </a:rPr>
              <a:t> 2022 року </a:t>
            </a:r>
            <a:r>
              <a:rPr lang="ru-RU" sz="2800" b="0" i="0" dirty="0" err="1">
                <a:solidFill>
                  <a:srgbClr val="2B2E38"/>
                </a:solidFill>
                <a:effectLst/>
                <a:latin typeface="Source Sans Pro" panose="020B0503030403020204" pitchFamily="34" charset="0"/>
              </a:rPr>
              <a:t>фахівці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Управління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Західного</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офісу</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Держаудитслужби</a:t>
            </a:r>
            <a:r>
              <a:rPr lang="ru-RU" sz="2800" b="0" i="0" dirty="0">
                <a:solidFill>
                  <a:srgbClr val="2B2E38"/>
                </a:solidFill>
                <a:effectLst/>
                <a:latin typeface="Source Sans Pro" panose="020B0503030403020204" pitchFamily="34" charset="0"/>
              </a:rPr>
              <a:t> у </a:t>
            </a:r>
            <a:r>
              <a:rPr lang="ru-RU" sz="2800" b="0" i="0" dirty="0" err="1">
                <a:solidFill>
                  <a:srgbClr val="2B2E38"/>
                </a:solidFill>
                <a:effectLst/>
                <a:latin typeface="Source Sans Pro" panose="020B0503030403020204" pitchFamily="34" charset="0"/>
              </a:rPr>
              <a:t>Волинській</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області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виявили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порушення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що</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призвели</a:t>
            </a:r>
            <a:r>
              <a:rPr lang="ru-RU" sz="2800" b="0" i="0" dirty="0">
                <a:solidFill>
                  <a:srgbClr val="2B2E38"/>
                </a:solidFill>
                <a:effectLst/>
                <a:latin typeface="Source Sans Pro" panose="020B0503030403020204" pitchFamily="34" charset="0"/>
              </a:rPr>
              <a:t> до </a:t>
            </a:r>
            <a:r>
              <a:rPr lang="ru-RU" sz="2800" b="0" i="0" dirty="0" err="1">
                <a:solidFill>
                  <a:srgbClr val="2B2E38"/>
                </a:solidFill>
                <a:effectLst/>
                <a:latin typeface="Source Sans Pro" panose="020B0503030403020204" pitchFamily="34" charset="0"/>
              </a:rPr>
              <a:t>втрат</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фінансових</a:t>
            </a:r>
            <a:r>
              <a:rPr lang="ru-RU" sz="2800" b="0" i="0" dirty="0">
                <a:solidFill>
                  <a:srgbClr val="2B2E38"/>
                </a:solidFill>
                <a:effectLst/>
                <a:latin typeface="Source Sans Pro" panose="020B0503030403020204" pitchFamily="34" charset="0"/>
              </a:rPr>
              <a:t> і </a:t>
            </a:r>
            <a:r>
              <a:rPr lang="ru-RU" sz="2800" b="0" i="0" dirty="0" err="1">
                <a:solidFill>
                  <a:srgbClr val="2B2E38"/>
                </a:solidFill>
                <a:effectLst/>
                <a:latin typeface="Source Sans Pro" panose="020B0503030403020204" pitchFamily="34" charset="0"/>
              </a:rPr>
              <a:t>матеріальних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ресурсів</a:t>
            </a:r>
            <a:r>
              <a:rPr lang="ru-RU" sz="2800" b="0" i="0" dirty="0">
                <a:solidFill>
                  <a:srgbClr val="2B2E38"/>
                </a:solidFill>
                <a:effectLst/>
                <a:latin typeface="Source Sans Pro" panose="020B0503030403020204" pitchFamily="34" charset="0"/>
              </a:rPr>
              <a:t> на 35,2 млн </a:t>
            </a:r>
            <a:r>
              <a:rPr lang="ru-RU" sz="2800" b="0" i="0" dirty="0" err="1">
                <a:solidFill>
                  <a:srgbClr val="2B2E38"/>
                </a:solidFill>
                <a:effectLst/>
                <a:latin typeface="Source Sans Pro" panose="020B0503030403020204" pitchFamily="34" charset="0"/>
              </a:rPr>
              <a:t>грн</a:t>
            </a:r>
            <a:r>
              <a:rPr lang="ru-RU" sz="2800" b="0" i="0" dirty="0">
                <a:solidFill>
                  <a:srgbClr val="2B2E38"/>
                </a:solidFill>
                <a:effectLst/>
                <a:latin typeface="Source Sans Pro" panose="020B0503030403020204" pitchFamily="34" charset="0"/>
              </a:rPr>
              <a:t>, та </a:t>
            </a:r>
            <a:r>
              <a:rPr lang="ru-RU" sz="2800" b="0" i="0" dirty="0" err="1">
                <a:solidFill>
                  <a:srgbClr val="2B2E38"/>
                </a:solidFill>
                <a:effectLst/>
                <a:latin typeface="Source Sans Pro" panose="020B0503030403020204" pitchFamily="34" charset="0"/>
              </a:rPr>
              <a:t>забезпечили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відшкодування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втрат</a:t>
            </a:r>
            <a:r>
              <a:rPr lang="ru-RU" sz="2800" b="0" i="0" dirty="0">
                <a:solidFill>
                  <a:srgbClr val="2B2E38"/>
                </a:solidFill>
                <a:effectLst/>
                <a:latin typeface="Source Sans Pro" panose="020B0503030403020204" pitchFamily="34" charset="0"/>
              </a:rPr>
              <a:t> на 28,3 млн грн. За </a:t>
            </a:r>
            <a:r>
              <a:rPr lang="ru-RU" sz="2800" b="0" i="0" dirty="0" err="1">
                <a:solidFill>
                  <a:srgbClr val="2B2E38"/>
                </a:solidFill>
                <a:effectLst/>
                <a:latin typeface="Source Sans Pro" panose="020B0503030403020204" pitchFamily="34" charset="0"/>
              </a:rPr>
              <a:t>допущені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фінансові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порушення</a:t>
            </a:r>
            <a:r>
              <a:rPr lang="ru-RU" sz="2800" b="0" i="0" dirty="0">
                <a:solidFill>
                  <a:srgbClr val="2B2E38"/>
                </a:solidFill>
                <a:effectLst/>
                <a:latin typeface="Source Sans Pro" panose="020B0503030403020204" pitchFamily="34" charset="0"/>
              </a:rPr>
              <a:t> 15 </a:t>
            </a:r>
            <a:r>
              <a:rPr lang="ru-RU" sz="2800" b="0" i="0" dirty="0" err="1">
                <a:solidFill>
                  <a:srgbClr val="2B2E38"/>
                </a:solidFill>
                <a:effectLst/>
                <a:latin typeface="Source Sans Pro" panose="020B0503030403020204" pitchFamily="34" charset="0"/>
              </a:rPr>
              <a:t>посадових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осіб</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притягнули</a:t>
            </a:r>
            <a:r>
              <a:rPr lang="ru-RU" sz="2800" b="0" i="0" dirty="0">
                <a:solidFill>
                  <a:srgbClr val="2B2E38"/>
                </a:solidFill>
                <a:effectLst/>
                <a:latin typeface="Source Sans Pro" panose="020B0503030403020204" pitchFamily="34" charset="0"/>
              </a:rPr>
              <a:t> до </a:t>
            </a:r>
            <a:r>
              <a:rPr lang="ru-RU" sz="2800" b="0" i="0" dirty="0" err="1">
                <a:solidFill>
                  <a:srgbClr val="2B2E38"/>
                </a:solidFill>
                <a:effectLst/>
                <a:latin typeface="Source Sans Pro" panose="020B0503030403020204" pitchFamily="34" charset="0"/>
              </a:rPr>
              <a:t>адміністративної</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відповідальності</a:t>
            </a:r>
            <a:r>
              <a:rPr lang="ru-RU" sz="2800" b="0" i="0" dirty="0">
                <a:solidFill>
                  <a:srgbClr val="2B2E38"/>
                </a:solidFill>
                <a:effectLst/>
                <a:latin typeface="Source Sans Pro" panose="020B0503030403020204" pitchFamily="34" charset="0"/>
              </a:rPr>
              <a:t>. До </a:t>
            </a:r>
            <a:r>
              <a:rPr lang="ru-RU" sz="2800" b="0" i="0" dirty="0" err="1">
                <a:solidFill>
                  <a:srgbClr val="2B2E38"/>
                </a:solidFill>
                <a:effectLst/>
                <a:latin typeface="Source Sans Pro" panose="020B0503030403020204" pitchFamily="34" charset="0"/>
              </a:rPr>
              <a:t>правоохоронних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органів</a:t>
            </a:r>
            <a:r>
              <a:rPr lang="ru-RU" sz="2800" b="0" i="0" dirty="0">
                <a:solidFill>
                  <a:srgbClr val="2B2E38"/>
                </a:solidFill>
                <a:effectLst/>
                <a:latin typeface="Source Sans Pro" panose="020B0503030403020204" pitchFamily="34" charset="0"/>
              </a:rPr>
              <a:t> передали 17 </a:t>
            </a:r>
            <a:r>
              <a:rPr lang="ru-RU" sz="2800" b="0" i="0" dirty="0" err="1">
                <a:solidFill>
                  <a:srgbClr val="2B2E38"/>
                </a:solidFill>
                <a:effectLst/>
                <a:latin typeface="Source Sans Pro" panose="020B0503030403020204" pitchFamily="34" charset="0"/>
              </a:rPr>
              <a:t>ревізійних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матеріалів</a:t>
            </a:r>
            <a:r>
              <a:rPr lang="ru-RU" sz="2800" b="0" i="0" dirty="0">
                <a:solidFill>
                  <a:srgbClr val="2B2E38"/>
                </a:solidFill>
                <a:effectLst/>
                <a:latin typeface="Source Sans Pro" panose="020B0503030403020204" pitchFamily="34" charset="0"/>
              </a:rPr>
              <a:t>, за результатами </a:t>
            </a:r>
            <a:r>
              <a:rPr lang="ru-RU" sz="2800" b="0" i="0" dirty="0" err="1">
                <a:solidFill>
                  <a:srgbClr val="2B2E38"/>
                </a:solidFill>
                <a:effectLst/>
                <a:latin typeface="Source Sans Pro" panose="020B0503030403020204" pitchFamily="34" charset="0"/>
              </a:rPr>
              <a:t>розгляду</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яких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розпочали</a:t>
            </a:r>
            <a:r>
              <a:rPr lang="ru-RU" sz="2800" b="0" i="0" dirty="0">
                <a:solidFill>
                  <a:srgbClr val="2B2E38"/>
                </a:solidFill>
                <a:effectLst/>
                <a:latin typeface="Source Sans Pro" panose="020B0503030403020204" pitchFamily="34" charset="0"/>
              </a:rPr>
              <a:t> 8 </a:t>
            </a:r>
            <a:r>
              <a:rPr lang="ru-RU" sz="2800" b="0" i="0" dirty="0" err="1">
                <a:solidFill>
                  <a:srgbClr val="2B2E38"/>
                </a:solidFill>
                <a:effectLst/>
                <a:latin typeface="Source Sans Pro" panose="020B0503030403020204" pitchFamily="34" charset="0"/>
              </a:rPr>
              <a:t>досудових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розслідувань</a:t>
            </a:r>
            <a:r>
              <a:rPr lang="ru-RU" sz="2800" b="0" i="0" dirty="0">
                <a:solidFill>
                  <a:srgbClr val="2B2E38"/>
                </a:solidFill>
                <a:effectLst/>
                <a:latin typeface="Source Sans Pro" panose="020B0503030403020204" pitchFamily="34" charset="0"/>
              </a:rPr>
              <a:t> та </a:t>
            </a:r>
            <a:r>
              <a:rPr lang="ru-RU" sz="2800" b="1" i="0" dirty="0">
                <a:solidFill>
                  <a:srgbClr val="2B2E38"/>
                </a:solidFill>
                <a:effectLst/>
                <a:latin typeface="Source Sans Pro" panose="020B0503030403020204" pitchFamily="34" charset="0"/>
              </a:rPr>
              <a:t>4 особам </a:t>
            </a:r>
            <a:r>
              <a:rPr lang="ru-RU" sz="2800" b="1" i="0" dirty="0" err="1">
                <a:solidFill>
                  <a:srgbClr val="2B2E38"/>
                </a:solidFill>
                <a:effectLst/>
                <a:latin typeface="Source Sans Pro" panose="020B0503030403020204" pitchFamily="34" charset="0"/>
              </a:rPr>
              <a:t>оголосили</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підозру</a:t>
            </a:r>
            <a:r>
              <a:rPr lang="ru-RU" sz="2800" b="1" i="0" dirty="0">
                <a:solidFill>
                  <a:srgbClr val="2B2E38"/>
                </a:solidFill>
                <a:effectLst/>
                <a:latin typeface="Source Sans Pro" panose="020B0503030403020204" pitchFamily="34" charset="0"/>
              </a:rPr>
              <a:t> про </a:t>
            </a:r>
            <a:r>
              <a:rPr lang="ru-RU" sz="2800" b="1" i="0" dirty="0" err="1">
                <a:solidFill>
                  <a:srgbClr val="2B2E38"/>
                </a:solidFill>
                <a:effectLst/>
                <a:latin typeface="Source Sans Pro" panose="020B0503030403020204" pitchFamily="34" charset="0"/>
              </a:rPr>
              <a:t>вчинення</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кримінального</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правопорушення</a:t>
            </a:r>
            <a:r>
              <a:rPr lang="ru-RU" sz="2800" b="0" i="0" dirty="0">
                <a:solidFill>
                  <a:srgbClr val="2B2E38"/>
                </a:solidFill>
                <a:effectLst/>
                <a:latin typeface="Source Sans Pro" panose="020B0503030403020204" pitchFamily="34" charset="0"/>
              </a:rPr>
              <a:t>. У 7 </a:t>
            </a:r>
            <a:r>
              <a:rPr lang="ru-RU" sz="2800" b="0" i="0" dirty="0" err="1">
                <a:solidFill>
                  <a:srgbClr val="2B2E38"/>
                </a:solidFill>
                <a:effectLst/>
                <a:latin typeface="Source Sans Pro" panose="020B0503030403020204" pitchFamily="34" charset="0"/>
              </a:rPr>
              <a:t>випадках</a:t>
            </a:r>
            <a:r>
              <a:rPr lang="ru-RU" sz="2800" b="0" i="0" dirty="0">
                <a:solidFill>
                  <a:srgbClr val="2B2E38"/>
                </a:solidFill>
                <a:effectLst/>
                <a:latin typeface="Source Sans Pro" panose="020B0503030403020204" pitchFamily="34" charset="0"/>
              </a:rPr>
              <a:t> до </a:t>
            </a:r>
            <a:r>
              <a:rPr lang="ru-RU" sz="2800" b="0" i="0" dirty="0" err="1">
                <a:solidFill>
                  <a:srgbClr val="2B2E38"/>
                </a:solidFill>
                <a:effectLst/>
                <a:latin typeface="Source Sans Pro" panose="020B0503030403020204" pitchFamily="34" charset="0"/>
              </a:rPr>
              <a:t>об’єкта</a:t>
            </a:r>
            <a:r>
              <a:rPr lang="ru-RU" sz="2800" b="0" i="0" dirty="0">
                <a:solidFill>
                  <a:srgbClr val="2B2E38"/>
                </a:solidFill>
                <a:effectLst/>
                <a:latin typeface="Source Sans Pro" panose="020B0503030403020204" pitchFamily="34" charset="0"/>
              </a:rPr>
              <a:t> контролю, де </a:t>
            </a:r>
            <a:r>
              <a:rPr lang="ru-RU" sz="2800" b="0" i="0" dirty="0" err="1">
                <a:solidFill>
                  <a:srgbClr val="2B2E38"/>
                </a:solidFill>
                <a:effectLst/>
                <a:latin typeface="Source Sans Pro" panose="020B0503030403020204" pitchFamily="34" charset="0"/>
              </a:rPr>
              <a:t>виявлені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порушення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застосували</a:t>
            </a:r>
            <a:r>
              <a:rPr lang="ru-RU" sz="2800" b="0" i="0" dirty="0">
                <a:solidFill>
                  <a:srgbClr val="2B2E38"/>
                </a:solidFill>
                <a:effectLst/>
                <a:latin typeface="Source Sans Pro" panose="020B0503030403020204" pitchFamily="34" charset="0"/>
              </a:rPr>
              <a:t> заходи </a:t>
            </a:r>
            <a:r>
              <a:rPr lang="ru-RU" sz="2800" b="0" i="0" dirty="0" err="1">
                <a:solidFill>
                  <a:srgbClr val="2B2E38"/>
                </a:solidFill>
                <a:effectLst/>
                <a:latin typeface="Source Sans Pro" panose="020B0503030403020204" pitchFamily="34" charset="0"/>
              </a:rPr>
              <a:t>впливу</a:t>
            </a:r>
            <a:r>
              <a:rPr lang="ru-RU" sz="2800" b="0" i="0" dirty="0">
                <a:solidFill>
                  <a:srgbClr val="2B2E38"/>
                </a:solidFill>
                <a:effectLst/>
                <a:latin typeface="Source Sans Pro" panose="020B0503030403020204" pitchFamily="34" charset="0"/>
              </a:rPr>
              <a:t> у </a:t>
            </a:r>
            <a:r>
              <a:rPr lang="ru-RU" sz="2800" b="0" i="0" dirty="0" err="1">
                <a:solidFill>
                  <a:srgbClr val="2B2E38"/>
                </a:solidFill>
                <a:effectLst/>
                <a:latin typeface="Source Sans Pro" panose="020B0503030403020204" pitchFamily="34" charset="0"/>
              </a:rPr>
              <a:t>вигляді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зупинення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операцій</a:t>
            </a:r>
            <a:r>
              <a:rPr lang="ru-RU" sz="2800" b="0" i="0" dirty="0">
                <a:solidFill>
                  <a:srgbClr val="2B2E38"/>
                </a:solidFill>
                <a:effectLst/>
                <a:latin typeface="Source Sans Pro" panose="020B0503030403020204" pitchFamily="34" charset="0"/>
              </a:rPr>
              <a:t> з </a:t>
            </a:r>
            <a:r>
              <a:rPr lang="ru-RU" sz="2800" b="0" i="0" dirty="0" err="1">
                <a:solidFill>
                  <a:srgbClr val="2B2E38"/>
                </a:solidFill>
                <a:effectLst/>
                <a:latin typeface="Source Sans Pro" panose="020B0503030403020204" pitchFamily="34" charset="0"/>
              </a:rPr>
              <a:t>бюджетними</a:t>
            </a:r>
            <a:r>
              <a:rPr lang="ru-RU" sz="2800" b="0" i="0" dirty="0">
                <a:solidFill>
                  <a:srgbClr val="2B2E38"/>
                </a:solidFill>
                <a:effectLst/>
                <a:latin typeface="Source Sans Pro" panose="020B0503030403020204" pitchFamily="34" charset="0"/>
              </a:rPr>
              <a:t> коштами, </a:t>
            </a:r>
            <a:r>
              <a:rPr lang="ru-RU" sz="2800" b="0" i="0" dirty="0" err="1">
                <a:solidFill>
                  <a:srgbClr val="2B2E38"/>
                </a:solidFill>
                <a:effectLst/>
                <a:latin typeface="Source Sans Pro" panose="020B0503030403020204" pitchFamily="34" charset="0"/>
              </a:rPr>
              <a:t>зменшення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бюджетних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асигнувань</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розпорядникам</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бюджетних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коштів</a:t>
            </a:r>
            <a:r>
              <a:rPr lang="ru-RU" sz="2800" b="0" i="0" dirty="0">
                <a:solidFill>
                  <a:srgbClr val="2B2E38"/>
                </a:solidFill>
                <a:effectLst/>
                <a:latin typeface="Source Sans Pro" panose="020B0503030403020204" pitchFamily="34" charset="0"/>
              </a:rPr>
              <a:t>  та </a:t>
            </a:r>
            <a:r>
              <a:rPr lang="ru-RU" sz="2800" b="0" i="0" dirty="0" err="1">
                <a:solidFill>
                  <a:srgbClr val="2B2E38"/>
                </a:solidFill>
                <a:effectLst/>
                <a:latin typeface="Source Sans Pro" panose="020B0503030403020204" pitchFamily="34" charset="0"/>
              </a:rPr>
              <a:t>призупиненя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бюджетних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асигнувань</a:t>
            </a:r>
            <a:r>
              <a:rPr lang="ru-RU" sz="2800" b="0" i="0" dirty="0">
                <a:solidFill>
                  <a:srgbClr val="2B2E38"/>
                </a:solidFill>
                <a:effectLst/>
                <a:latin typeface="Source Sans Pro" panose="020B0503030403020204" pitchFamily="34" charset="0"/>
              </a:rPr>
              <a:t>. </a:t>
            </a:r>
          </a:p>
          <a:p>
            <a:pPr algn="just" fontAlgn="base"/>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Пресслужба</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Управління</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Західного</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офісу</a:t>
            </a:r>
            <a:endParaRPr lang="ru-RU" sz="2800" b="0" i="0" dirty="0">
              <a:solidFill>
                <a:srgbClr val="2B2E38"/>
              </a:solidFill>
              <a:effectLst/>
              <a:latin typeface="Source Sans Pro" panose="020B0503030403020204" pitchFamily="34" charset="0"/>
            </a:endParaRPr>
          </a:p>
          <a:p>
            <a:pPr algn="r" fontAlgn="base"/>
            <a:r>
              <a:rPr lang="ru-RU" sz="2800" b="0" i="1" dirty="0" err="1">
                <a:solidFill>
                  <a:srgbClr val="2B2E38"/>
                </a:solidFill>
                <a:effectLst/>
                <a:latin typeface="Source Sans Pro" panose="020B0503030403020204" pitchFamily="34" charset="0"/>
              </a:rPr>
              <a:t>Держаудитслужби</a:t>
            </a:r>
            <a:r>
              <a:rPr lang="ru-RU" sz="2800" b="0" i="1" dirty="0">
                <a:solidFill>
                  <a:srgbClr val="2B2E38"/>
                </a:solidFill>
                <a:effectLst/>
                <a:latin typeface="Source Sans Pro" panose="020B0503030403020204" pitchFamily="34" charset="0"/>
              </a:rPr>
              <a:t> у </a:t>
            </a:r>
            <a:r>
              <a:rPr lang="ru-RU" sz="2800" b="0" i="1" dirty="0" err="1">
                <a:solidFill>
                  <a:srgbClr val="2B2E38"/>
                </a:solidFill>
                <a:effectLst/>
                <a:latin typeface="Source Sans Pro" panose="020B0503030403020204" pitchFamily="34" charset="0"/>
              </a:rPr>
              <a:t>Волинській</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області</a:t>
            </a:r>
            <a:endParaRPr lang="ru-RU" sz="2800" b="0" i="0" dirty="0">
              <a:solidFill>
                <a:srgbClr val="2B2E38"/>
              </a:solidFill>
              <a:effectLst/>
              <a:latin typeface="Source Sans Pro" panose="020B0503030403020204" pitchFamily="34" charset="0"/>
            </a:endParaRP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5944683"/>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0" y="1472860"/>
            <a:ext cx="12080147" cy="8710077"/>
          </a:xfrm>
          <a:prstGeom prst="rect">
            <a:avLst/>
          </a:prstGeom>
        </p:spPr>
        <p:txBody>
          <a:bodyPr wrap="square">
            <a:spAutoFit/>
          </a:bodyPr>
          <a:lstStyle/>
          <a:p>
            <a:pPr algn="ctr" fontAlgn="base"/>
            <a:r>
              <a:rPr lang="ru-RU" sz="2800" b="1" i="0" dirty="0" err="1">
                <a:solidFill>
                  <a:srgbClr val="FF0000"/>
                </a:solidFill>
                <a:effectLst/>
                <a:latin typeface="Source Sans Pro" panose="020B0503030403020204" pitchFamily="34" charset="0"/>
              </a:rPr>
              <a:t>Результати</a:t>
            </a:r>
            <a:r>
              <a:rPr lang="ru-RU" sz="2800" b="1" i="0" dirty="0">
                <a:solidFill>
                  <a:srgbClr val="FF0000"/>
                </a:solidFill>
                <a:effectLst/>
                <a:latin typeface="Source Sans Pro" panose="020B0503030403020204" pitchFamily="34" charset="0"/>
              </a:rPr>
              <a:t> </a:t>
            </a:r>
            <a:r>
              <a:rPr lang="ru-RU" sz="2800" b="1" i="0" dirty="0" err="1">
                <a:solidFill>
                  <a:srgbClr val="FF0000"/>
                </a:solidFill>
                <a:effectLst/>
                <a:latin typeface="Source Sans Pro" panose="020B0503030403020204" pitchFamily="34" charset="0"/>
              </a:rPr>
              <a:t>ревізій</a:t>
            </a:r>
            <a:r>
              <a:rPr lang="ru-RU" sz="2800" b="1" i="0" dirty="0">
                <a:solidFill>
                  <a:srgbClr val="FF0000"/>
                </a:solidFill>
                <a:effectLst/>
                <a:latin typeface="Source Sans Pro" panose="020B0503030403020204" pitchFamily="34" charset="0"/>
              </a:rPr>
              <a:t> за 8 </a:t>
            </a:r>
            <a:r>
              <a:rPr lang="ru-RU" sz="2800" b="1" i="0" dirty="0" err="1">
                <a:solidFill>
                  <a:srgbClr val="FF0000"/>
                </a:solidFill>
                <a:effectLst/>
                <a:latin typeface="Source Sans Pro" panose="020B0503030403020204" pitchFamily="34" charset="0"/>
              </a:rPr>
              <a:t>місяців</a:t>
            </a:r>
            <a:r>
              <a:rPr lang="ru-RU" sz="2800" b="1" i="0" dirty="0">
                <a:solidFill>
                  <a:srgbClr val="FF0000"/>
                </a:solidFill>
                <a:effectLst/>
                <a:latin typeface="Source Sans Pro" panose="020B0503030403020204" pitchFamily="34" charset="0"/>
              </a:rPr>
              <a:t> 2022 року</a:t>
            </a:r>
            <a:endParaRPr lang="ru-RU" sz="2800" b="0" i="0" dirty="0">
              <a:solidFill>
                <a:srgbClr val="FF0000"/>
              </a:solidFill>
              <a:effectLst/>
              <a:latin typeface="Source Sans Pro" panose="020B0503030403020204" pitchFamily="34" charset="0"/>
            </a:endParaRPr>
          </a:p>
          <a:p>
            <a:pPr algn="ctr" fontAlgn="base"/>
            <a:r>
              <a:rPr lang="ru-RU" sz="2800" b="1" i="0" dirty="0">
                <a:solidFill>
                  <a:srgbClr val="FF0000"/>
                </a:solidFill>
                <a:effectLst/>
                <a:latin typeface="Source Sans Pro" panose="020B0503030403020204" pitchFamily="34" charset="0"/>
              </a:rPr>
              <a:t>у </a:t>
            </a:r>
            <a:r>
              <a:rPr lang="ru-RU" sz="2800" b="1" i="0" dirty="0" err="1">
                <a:solidFill>
                  <a:srgbClr val="FF0000"/>
                </a:solidFill>
                <a:effectLst/>
                <a:latin typeface="Source Sans Pro" panose="020B0503030403020204" pitchFamily="34" charset="0"/>
              </a:rPr>
              <a:t>Закарпатській</a:t>
            </a:r>
            <a:r>
              <a:rPr lang="ru-RU" sz="2800" b="1" i="0" dirty="0">
                <a:solidFill>
                  <a:srgbClr val="FF0000"/>
                </a:solidFill>
                <a:effectLst/>
                <a:latin typeface="Source Sans Pro" panose="020B0503030403020204" pitchFamily="34" charset="0"/>
              </a:rPr>
              <a:t> </a:t>
            </a:r>
            <a:r>
              <a:rPr lang="ru-RU" sz="2800" b="1" i="0" dirty="0" err="1">
                <a:solidFill>
                  <a:srgbClr val="FF0000"/>
                </a:solidFill>
                <a:effectLst/>
                <a:latin typeface="Source Sans Pro" panose="020B0503030403020204" pitchFamily="34" charset="0"/>
              </a:rPr>
              <a:t>області</a:t>
            </a:r>
            <a:endParaRPr lang="ru-RU" sz="2800" b="0" i="0" dirty="0">
              <a:solidFill>
                <a:srgbClr val="FF0000"/>
              </a:solidFill>
              <a:effectLst/>
              <a:latin typeface="Source Sans Pro" panose="020B0503030403020204" pitchFamily="34" charset="0"/>
            </a:endParaRPr>
          </a:p>
          <a:p>
            <a:pPr algn="just" fontAlgn="base"/>
            <a:r>
              <a:rPr lang="ru-RU" sz="2800" b="0" i="0" dirty="0" err="1">
                <a:solidFill>
                  <a:srgbClr val="2B2E38"/>
                </a:solidFill>
                <a:effectLst/>
                <a:latin typeface="Source Sans Pro" panose="020B0503030403020204" pitchFamily="34" charset="0"/>
              </a:rPr>
              <a:t>Фахівці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Західного</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офісу</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Держаудитслужби</a:t>
            </a:r>
            <a:r>
              <a:rPr lang="ru-RU" sz="2800" b="0" i="0" dirty="0">
                <a:solidFill>
                  <a:srgbClr val="2B2E38"/>
                </a:solidFill>
                <a:effectLst/>
                <a:latin typeface="Source Sans Pro" panose="020B0503030403020204" pitchFamily="34" charset="0"/>
              </a:rPr>
              <a:t> в </a:t>
            </a:r>
            <a:r>
              <a:rPr lang="ru-RU" sz="2800" b="0" i="0" dirty="0" err="1">
                <a:solidFill>
                  <a:srgbClr val="2B2E38"/>
                </a:solidFill>
                <a:effectLst/>
                <a:latin typeface="Source Sans Pro" panose="020B0503030403020204" pitchFamily="34" charset="0"/>
              </a:rPr>
              <a:t>Закарпатській</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області</a:t>
            </a:r>
            <a:r>
              <a:rPr lang="ru-RU" sz="2800" b="0" i="0" dirty="0">
                <a:solidFill>
                  <a:srgbClr val="2B2E38"/>
                </a:solidFill>
                <a:effectLst/>
                <a:latin typeface="Source Sans Pro" panose="020B0503030403020204" pitchFamily="34" charset="0"/>
              </a:rPr>
              <a:t> за </a:t>
            </a:r>
            <a:r>
              <a:rPr lang="ru-RU" sz="2800" b="0" i="0" dirty="0" err="1">
                <a:solidFill>
                  <a:srgbClr val="2B2E38"/>
                </a:solidFill>
                <a:effectLst/>
                <a:latin typeface="Source Sans Pro" panose="020B0503030403020204" pitchFamily="34" charset="0"/>
              </a:rPr>
              <a:t>січень</a:t>
            </a:r>
            <a:r>
              <a:rPr lang="ru-RU" sz="2800" b="0" i="0" dirty="0">
                <a:solidFill>
                  <a:srgbClr val="2B2E38"/>
                </a:solidFill>
                <a:effectLst/>
                <a:latin typeface="Source Sans Pro" panose="020B0503030403020204" pitchFamily="34" charset="0"/>
              </a:rPr>
              <a:t> — </a:t>
            </a:r>
            <a:r>
              <a:rPr lang="ru-RU" sz="2800" b="0" i="0" dirty="0" err="1">
                <a:solidFill>
                  <a:srgbClr val="2B2E38"/>
                </a:solidFill>
                <a:effectLst/>
                <a:latin typeface="Source Sans Pro" panose="020B0503030403020204" pitchFamily="34" charset="0"/>
              </a:rPr>
              <a:t>серпень</a:t>
            </a:r>
            <a:r>
              <a:rPr lang="ru-RU" sz="2800" b="0" i="0" dirty="0">
                <a:solidFill>
                  <a:srgbClr val="2B2E38"/>
                </a:solidFill>
                <a:effectLst/>
                <a:latin typeface="Source Sans Pro" panose="020B0503030403020204" pitchFamily="34" charset="0"/>
              </a:rPr>
              <a:t> 2022 року за результатами </a:t>
            </a:r>
            <a:r>
              <a:rPr lang="ru-RU" sz="2800" b="0" i="0" dirty="0" err="1">
                <a:solidFill>
                  <a:srgbClr val="2B2E38"/>
                </a:solidFill>
                <a:effectLst/>
                <a:latin typeface="Source Sans Pro" panose="020B0503030403020204" pitchFamily="34" charset="0"/>
              </a:rPr>
              <a:t>ревізій</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виявили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порушення</a:t>
            </a:r>
            <a:r>
              <a:rPr lang="ru-RU" sz="2800" b="0" i="0" dirty="0">
                <a:solidFill>
                  <a:srgbClr val="2B2E38"/>
                </a:solidFill>
                <a:effectLst/>
                <a:latin typeface="Source Sans Pro" panose="020B0503030403020204" pitchFamily="34" charset="0"/>
              </a:rPr>
              <a:t> на </a:t>
            </a:r>
            <a:r>
              <a:rPr lang="ru-RU" sz="2800" b="0" i="0" dirty="0" err="1">
                <a:solidFill>
                  <a:srgbClr val="2B2E38"/>
                </a:solidFill>
                <a:effectLst/>
                <a:latin typeface="Source Sans Pro" panose="020B0503030403020204" pitchFamily="34" charset="0"/>
              </a:rPr>
              <a:t>загальну</a:t>
            </a:r>
            <a:r>
              <a:rPr lang="ru-RU" sz="2800" b="0" i="0" dirty="0">
                <a:solidFill>
                  <a:srgbClr val="2B2E38"/>
                </a:solidFill>
                <a:effectLst/>
                <a:latin typeface="Source Sans Pro" panose="020B0503030403020204" pitchFamily="34" charset="0"/>
              </a:rPr>
              <a:t> суму 168,8 млн </a:t>
            </a:r>
            <a:r>
              <a:rPr lang="ru-RU" sz="2800" b="0" i="0" dirty="0" err="1">
                <a:solidFill>
                  <a:srgbClr val="2B2E38"/>
                </a:solidFill>
                <a:effectLst/>
                <a:latin typeface="Source Sans Pro" panose="020B0503030403020204" pitchFamily="34" charset="0"/>
              </a:rPr>
              <a:t>грн</a:t>
            </a:r>
            <a:r>
              <a:rPr lang="ru-RU" sz="2800" b="0" i="0" dirty="0">
                <a:solidFill>
                  <a:srgbClr val="2B2E38"/>
                </a:solidFill>
                <a:effectLst/>
                <a:latin typeface="Source Sans Pro" panose="020B0503030403020204" pitchFamily="34" charset="0"/>
              </a:rPr>
              <a:t>, з </a:t>
            </a:r>
            <a:r>
              <a:rPr lang="ru-RU" sz="2800" b="0" i="0" dirty="0" err="1">
                <a:solidFill>
                  <a:srgbClr val="2B2E38"/>
                </a:solidFill>
                <a:effectLst/>
                <a:latin typeface="Source Sans Pro" panose="020B0503030403020204" pitchFamily="34" charset="0"/>
              </a:rPr>
              <a:t>яких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фінансові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порушення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що</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призвели</a:t>
            </a:r>
            <a:r>
              <a:rPr lang="ru-RU" sz="2800" b="0" i="0" dirty="0">
                <a:solidFill>
                  <a:srgbClr val="2B2E38"/>
                </a:solidFill>
                <a:effectLst/>
                <a:latin typeface="Source Sans Pro" panose="020B0503030403020204" pitchFamily="34" charset="0"/>
              </a:rPr>
              <a:t> до </a:t>
            </a:r>
            <a:r>
              <a:rPr lang="ru-RU" sz="2800" b="0" i="0" dirty="0" err="1">
                <a:solidFill>
                  <a:srgbClr val="2B2E38"/>
                </a:solidFill>
                <a:effectLst/>
                <a:latin typeface="Source Sans Pro" panose="020B0503030403020204" pitchFamily="34" charset="0"/>
              </a:rPr>
              <a:t>втрат</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фінансових</a:t>
            </a:r>
            <a:r>
              <a:rPr lang="ru-RU" sz="2800" b="0" i="0" dirty="0">
                <a:solidFill>
                  <a:srgbClr val="2B2E38"/>
                </a:solidFill>
                <a:effectLst/>
                <a:latin typeface="Source Sans Pro" panose="020B0503030403020204" pitchFamily="34" charset="0"/>
              </a:rPr>
              <a:t> та </a:t>
            </a:r>
            <a:r>
              <a:rPr lang="ru-RU" sz="2800" b="0" i="0" dirty="0" err="1">
                <a:solidFill>
                  <a:srgbClr val="2B2E38"/>
                </a:solidFill>
                <a:effectLst/>
                <a:latin typeface="Source Sans Pro" panose="020B0503030403020204" pitchFamily="34" charset="0"/>
              </a:rPr>
              <a:t>матеріальних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ресурсів</a:t>
            </a:r>
            <a:r>
              <a:rPr lang="ru-RU" sz="2800" b="0" i="0" dirty="0">
                <a:solidFill>
                  <a:srgbClr val="2B2E38"/>
                </a:solidFill>
                <a:effectLst/>
                <a:latin typeface="Source Sans Pro" panose="020B0503030403020204" pitchFamily="34" charset="0"/>
              </a:rPr>
              <a:t> на суму </a:t>
            </a:r>
            <a:r>
              <a:rPr lang="ru-RU" sz="2800" b="0" i="0" dirty="0" err="1">
                <a:solidFill>
                  <a:srgbClr val="2B2E38"/>
                </a:solidFill>
                <a:effectLst/>
                <a:latin typeface="Source Sans Pro" panose="020B0503030403020204" pitchFamily="34" charset="0"/>
              </a:rPr>
              <a:t>понад</a:t>
            </a:r>
            <a:r>
              <a:rPr lang="ru-RU" sz="2800" b="0" i="0" dirty="0">
                <a:solidFill>
                  <a:srgbClr val="2B2E38"/>
                </a:solidFill>
                <a:effectLst/>
                <a:latin typeface="Source Sans Pro" panose="020B0503030403020204" pitchFamily="34" charset="0"/>
              </a:rPr>
              <a:t> 20 млн грн.</a:t>
            </a:r>
          </a:p>
          <a:p>
            <a:pPr algn="just" fontAlgn="base"/>
            <a:r>
              <a:rPr lang="ru-RU" sz="2800" b="0" i="0" dirty="0" err="1">
                <a:solidFill>
                  <a:srgbClr val="2B2E38"/>
                </a:solidFill>
                <a:effectLst/>
                <a:latin typeface="Source Sans Pro" panose="020B0503030403020204" pitchFamily="34" charset="0"/>
              </a:rPr>
              <a:t>Ужитими</a:t>
            </a:r>
            <a:r>
              <a:rPr lang="ru-RU" sz="2800" b="0" i="0" dirty="0">
                <a:solidFill>
                  <a:srgbClr val="2B2E38"/>
                </a:solidFill>
                <a:effectLst/>
                <a:latin typeface="Source Sans Pro" panose="020B0503030403020204" pitchFamily="34" charset="0"/>
              </a:rPr>
              <a:t> заходами </a:t>
            </a:r>
            <a:r>
              <a:rPr lang="ru-RU" sz="2800" b="0" i="0" dirty="0" err="1">
                <a:solidFill>
                  <a:srgbClr val="2B2E38"/>
                </a:solidFill>
                <a:effectLst/>
                <a:latin typeface="Source Sans Pro" panose="020B0503030403020204" pitchFamily="34" charset="0"/>
              </a:rPr>
              <a:t>забезпечили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відшкодування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втрат</a:t>
            </a:r>
            <a:r>
              <a:rPr lang="ru-RU" sz="2800" b="0" i="0" dirty="0">
                <a:solidFill>
                  <a:srgbClr val="2B2E38"/>
                </a:solidFill>
                <a:effectLst/>
                <a:latin typeface="Source Sans Pro" panose="020B0503030403020204" pitchFamily="34" charset="0"/>
              </a:rPr>
              <a:t> на суму </a:t>
            </a:r>
            <a:r>
              <a:rPr lang="ru-RU" sz="2800" b="0" i="0" dirty="0" err="1">
                <a:solidFill>
                  <a:srgbClr val="2B2E38"/>
                </a:solidFill>
                <a:effectLst/>
                <a:latin typeface="Source Sans Pro" panose="020B0503030403020204" pitchFamily="34" charset="0"/>
              </a:rPr>
              <a:t>майже</a:t>
            </a:r>
            <a:r>
              <a:rPr lang="ru-RU" sz="2800" b="0" i="0" dirty="0">
                <a:solidFill>
                  <a:srgbClr val="2B2E38"/>
                </a:solidFill>
                <a:effectLst/>
                <a:latin typeface="Source Sans Pro" panose="020B0503030403020204" pitchFamily="34" charset="0"/>
              </a:rPr>
              <a:t> 23 млн грн.</a:t>
            </a:r>
          </a:p>
          <a:p>
            <a:pPr algn="just" fontAlgn="base"/>
            <a:r>
              <a:rPr lang="ru-RU" sz="2800" b="0" i="0" dirty="0">
                <a:solidFill>
                  <a:srgbClr val="2B2E38"/>
                </a:solidFill>
                <a:effectLst/>
                <a:latin typeface="Source Sans Pro" panose="020B0503030403020204" pitchFamily="34" charset="0"/>
              </a:rPr>
              <a:t>За результатами </a:t>
            </a:r>
            <a:r>
              <a:rPr lang="ru-RU" sz="2800" b="0" i="0" dirty="0" err="1">
                <a:solidFill>
                  <a:srgbClr val="2B2E38"/>
                </a:solidFill>
                <a:effectLst/>
                <a:latin typeface="Source Sans Pro" panose="020B0503030403020204" pitchFamily="34" charset="0"/>
              </a:rPr>
              <a:t>контрольних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заходів</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Управління</a:t>
            </a:r>
            <a:r>
              <a:rPr lang="ru-RU" sz="2800" b="0" i="0" dirty="0">
                <a:solidFill>
                  <a:srgbClr val="2B2E38"/>
                </a:solidFill>
                <a:effectLst/>
                <a:latin typeface="Source Sans Pro" panose="020B0503030403020204" pitchFamily="34" charset="0"/>
              </a:rPr>
              <a:t> передало до </a:t>
            </a:r>
            <a:r>
              <a:rPr lang="ru-RU" sz="2800" b="0" i="0" dirty="0" err="1">
                <a:solidFill>
                  <a:srgbClr val="2B2E38"/>
                </a:solidFill>
                <a:effectLst/>
                <a:latin typeface="Source Sans Pro" panose="020B0503030403020204" pitchFamily="34" charset="0"/>
              </a:rPr>
              <a:t>правоохоронних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органів</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матеріали</a:t>
            </a:r>
            <a:r>
              <a:rPr lang="ru-RU" sz="2800" b="0" i="0" dirty="0">
                <a:solidFill>
                  <a:srgbClr val="2B2E38"/>
                </a:solidFill>
                <a:effectLst/>
                <a:latin typeface="Source Sans Pro" panose="020B0503030403020204" pitchFamily="34" charset="0"/>
              </a:rPr>
              <a:t> 14 </a:t>
            </a:r>
            <a:r>
              <a:rPr lang="ru-RU" sz="2800" b="0" i="0" dirty="0" err="1">
                <a:solidFill>
                  <a:srgbClr val="2B2E38"/>
                </a:solidFill>
                <a:effectLst/>
                <a:latin typeface="Source Sans Pro" panose="020B0503030403020204" pitchFamily="34" charset="0"/>
              </a:rPr>
              <a:t>ревізій</a:t>
            </a:r>
            <a:r>
              <a:rPr lang="ru-RU" sz="2800" b="0" i="0" dirty="0">
                <a:solidFill>
                  <a:srgbClr val="2B2E38"/>
                </a:solidFill>
                <a:effectLst/>
                <a:latin typeface="Source Sans Pro" panose="020B0503030403020204" pitchFamily="34" charset="0"/>
              </a:rPr>
              <a:t> і </a:t>
            </a:r>
            <a:r>
              <a:rPr lang="ru-RU" sz="2800" b="0" i="0" dirty="0" err="1">
                <a:solidFill>
                  <a:srgbClr val="2B2E38"/>
                </a:solidFill>
                <a:effectLst/>
                <a:latin typeface="Source Sans Pro" panose="020B0503030403020204" pitchFamily="34" charset="0"/>
              </a:rPr>
              <a:t>перевірок</a:t>
            </a:r>
            <a:r>
              <a:rPr lang="ru-RU" sz="2800" b="0" i="0" dirty="0">
                <a:solidFill>
                  <a:srgbClr val="2B2E38"/>
                </a:solidFill>
                <a:effectLst/>
                <a:latin typeface="Source Sans Pro" panose="020B0503030403020204" pitchFamily="34" charset="0"/>
              </a:rPr>
              <a:t> та 1 аудиту. За </a:t>
            </a:r>
            <a:r>
              <a:rPr lang="ru-RU" sz="2800" b="0" i="0" dirty="0" err="1">
                <a:solidFill>
                  <a:srgbClr val="2B2E38"/>
                </a:solidFill>
                <a:effectLst/>
                <a:latin typeface="Source Sans Pro" panose="020B0503030403020204" pitchFamily="34" charset="0"/>
              </a:rPr>
              <a:t>переданими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матеріалами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ревізій</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розпочали</a:t>
            </a:r>
            <a:r>
              <a:rPr lang="ru-RU" sz="2800" b="0" i="0" dirty="0">
                <a:solidFill>
                  <a:srgbClr val="2B2E38"/>
                </a:solidFill>
                <a:effectLst/>
                <a:latin typeface="Source Sans Pro" panose="020B0503030403020204" pitchFamily="34" charset="0"/>
              </a:rPr>
              <a:t> 6 </a:t>
            </a:r>
            <a:r>
              <a:rPr lang="ru-RU" sz="2800" b="0" i="0" dirty="0" err="1">
                <a:solidFill>
                  <a:srgbClr val="2B2E38"/>
                </a:solidFill>
                <a:effectLst/>
                <a:latin typeface="Source Sans Pro" panose="020B0503030403020204" pitchFamily="34" charset="0"/>
              </a:rPr>
              <a:t>досудових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розслідувань</a:t>
            </a:r>
            <a:r>
              <a:rPr lang="ru-RU" sz="2800" b="0" i="0" dirty="0">
                <a:solidFill>
                  <a:srgbClr val="2B2E38"/>
                </a:solidFill>
                <a:effectLst/>
                <a:latin typeface="Source Sans Pro" panose="020B0503030403020204" pitchFamily="34" charset="0"/>
              </a:rPr>
              <a:t> та вручили </a:t>
            </a:r>
            <a:r>
              <a:rPr lang="ru-RU" sz="2800" b="1" i="0" dirty="0">
                <a:solidFill>
                  <a:srgbClr val="2B2E38"/>
                </a:solidFill>
                <a:effectLst/>
                <a:latin typeface="Source Sans Pro" panose="020B0503030403020204" pitchFamily="34" charset="0"/>
              </a:rPr>
              <a:t>2 </a:t>
            </a:r>
            <a:r>
              <a:rPr lang="ru-RU" sz="2800" b="1" i="0" dirty="0" err="1">
                <a:solidFill>
                  <a:srgbClr val="2B2E38"/>
                </a:solidFill>
                <a:effectLst/>
                <a:latin typeface="Source Sans Pro" panose="020B0503030403020204" pitchFamily="34" charset="0"/>
              </a:rPr>
              <a:t>письмові</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повідомлення</a:t>
            </a:r>
            <a:r>
              <a:rPr lang="ru-RU" sz="2800" b="1" i="0" dirty="0">
                <a:solidFill>
                  <a:srgbClr val="2B2E38"/>
                </a:solidFill>
                <a:effectLst/>
                <a:latin typeface="Source Sans Pro" panose="020B0503030403020204" pitchFamily="34" charset="0"/>
              </a:rPr>
              <a:t> про </a:t>
            </a:r>
            <a:r>
              <a:rPr lang="ru-RU" sz="2800" b="1" i="0" dirty="0" err="1">
                <a:solidFill>
                  <a:srgbClr val="2B2E38"/>
                </a:solidFill>
                <a:effectLst/>
                <a:latin typeface="Source Sans Pro" panose="020B0503030403020204" pitchFamily="34" charset="0"/>
              </a:rPr>
              <a:t>підозру</a:t>
            </a:r>
            <a:r>
              <a:rPr lang="ru-RU" sz="2800" b="1" i="0" dirty="0">
                <a:solidFill>
                  <a:srgbClr val="2B2E38"/>
                </a:solidFill>
                <a:effectLst/>
                <a:latin typeface="Source Sans Pro" panose="020B0503030403020204" pitchFamily="34" charset="0"/>
              </a:rPr>
              <a:t> у </a:t>
            </a:r>
            <a:r>
              <a:rPr lang="ru-RU" sz="2800" b="1" i="0" dirty="0" err="1">
                <a:solidFill>
                  <a:srgbClr val="2B2E38"/>
                </a:solidFill>
                <a:effectLst/>
                <a:latin typeface="Source Sans Pro" panose="020B0503030403020204" pitchFamily="34" charset="0"/>
              </a:rPr>
              <a:t>вчиненні</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кримінального</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правопорушення</a:t>
            </a:r>
            <a:r>
              <a:rPr lang="ru-RU" sz="2800" b="0" i="0" dirty="0">
                <a:solidFill>
                  <a:srgbClr val="2B2E38"/>
                </a:solidFill>
                <a:effectLst/>
                <a:latin typeface="Source Sans Pro" panose="020B0503030403020204" pitchFamily="34" charset="0"/>
              </a:rPr>
              <a:t>. Три </a:t>
            </a:r>
            <a:r>
              <a:rPr lang="ru-RU" sz="2800" b="0" i="0" dirty="0" err="1">
                <a:solidFill>
                  <a:srgbClr val="2B2E38"/>
                </a:solidFill>
                <a:effectLst/>
                <a:latin typeface="Source Sans Pro" panose="020B0503030403020204" pitchFamily="34" charset="0"/>
              </a:rPr>
              <a:t>матеріали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долучено</a:t>
            </a:r>
            <a:r>
              <a:rPr lang="ru-RU" sz="2800" b="0" i="0" dirty="0">
                <a:solidFill>
                  <a:srgbClr val="2B2E38"/>
                </a:solidFill>
                <a:effectLst/>
                <a:latin typeface="Source Sans Pro" panose="020B0503030403020204" pitchFamily="34" charset="0"/>
              </a:rPr>
              <a:t> до </a:t>
            </a:r>
            <a:r>
              <a:rPr lang="ru-RU" sz="2800" b="0" i="0" dirty="0" err="1">
                <a:solidFill>
                  <a:srgbClr val="2B2E38"/>
                </a:solidFill>
                <a:effectLst/>
                <a:latin typeface="Source Sans Pro" panose="020B0503030403020204" pitchFamily="34" charset="0"/>
              </a:rPr>
              <a:t>наявних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кримінальних</a:t>
            </a:r>
            <a:r>
              <a:rPr lang="ru-RU" sz="2800" b="0" i="0" dirty="0">
                <a:solidFill>
                  <a:srgbClr val="2B2E38"/>
                </a:solidFill>
                <a:effectLst/>
                <a:latin typeface="Source Sans Pro" panose="020B0503030403020204" pitchFamily="34" charset="0"/>
              </a:rPr>
              <a:t> справ. </a:t>
            </a:r>
            <a:r>
              <a:rPr lang="ru-RU" sz="2800" b="0" i="0" dirty="0" err="1">
                <a:solidFill>
                  <a:srgbClr val="2B2E38"/>
                </a:solidFill>
                <a:effectLst/>
                <a:latin typeface="Source Sans Pro" panose="020B0503030403020204" pitchFamily="34" charset="0"/>
              </a:rPr>
              <a:t>Протягом</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січня</a:t>
            </a:r>
            <a:r>
              <a:rPr lang="ru-RU" sz="2800" b="0" i="0" dirty="0">
                <a:solidFill>
                  <a:srgbClr val="2B2E38"/>
                </a:solidFill>
                <a:effectLst/>
                <a:latin typeface="Source Sans Pro" panose="020B0503030403020204" pitchFamily="34" charset="0"/>
              </a:rPr>
              <a:t> — </a:t>
            </a:r>
            <a:r>
              <a:rPr lang="ru-RU" sz="2800" b="0" i="0" dirty="0" err="1">
                <a:solidFill>
                  <a:srgbClr val="2B2E38"/>
                </a:solidFill>
                <a:effectLst/>
                <a:latin typeface="Source Sans Pro" panose="020B0503030403020204" pitchFamily="34" charset="0"/>
              </a:rPr>
              <a:t>серпня</a:t>
            </a:r>
            <a:r>
              <a:rPr lang="ru-RU" sz="2800" b="0" i="0" dirty="0">
                <a:solidFill>
                  <a:srgbClr val="2B2E38"/>
                </a:solidFill>
                <a:effectLst/>
                <a:latin typeface="Source Sans Pro" panose="020B0503030403020204" pitchFamily="34" charset="0"/>
              </a:rPr>
              <a:t> 2022 року </a:t>
            </a:r>
            <a:r>
              <a:rPr lang="ru-RU" sz="2800" b="0" i="0" dirty="0" err="1">
                <a:solidFill>
                  <a:srgbClr val="2B2E38"/>
                </a:solidFill>
                <a:effectLst/>
                <a:latin typeface="Source Sans Pro" panose="020B0503030403020204" pitchFamily="34" charset="0"/>
              </a:rPr>
              <a:t>аудитори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склали</a:t>
            </a:r>
            <a:r>
              <a:rPr lang="ru-RU" sz="2800" b="0" i="0" dirty="0">
                <a:solidFill>
                  <a:srgbClr val="2B2E38"/>
                </a:solidFill>
                <a:effectLst/>
                <a:latin typeface="Source Sans Pro" panose="020B0503030403020204" pitchFamily="34" charset="0"/>
              </a:rPr>
              <a:t> 87 </a:t>
            </a:r>
            <a:r>
              <a:rPr lang="ru-RU" sz="2800" b="0" i="0" dirty="0" err="1">
                <a:solidFill>
                  <a:srgbClr val="2B2E38"/>
                </a:solidFill>
                <a:effectLst/>
                <a:latin typeface="Source Sans Pro" panose="020B0503030403020204" pitchFamily="34" charset="0"/>
              </a:rPr>
              <a:t>протоколів</a:t>
            </a:r>
            <a:r>
              <a:rPr lang="ru-RU" sz="2800" b="0" i="0" dirty="0">
                <a:solidFill>
                  <a:srgbClr val="2B2E38"/>
                </a:solidFill>
                <a:effectLst/>
                <a:latin typeface="Source Sans Pro" panose="020B0503030403020204" pitchFamily="34" charset="0"/>
              </a:rPr>
              <a:t> про </a:t>
            </a:r>
            <a:r>
              <a:rPr lang="ru-RU" sz="2800" b="0" i="0" dirty="0" err="1">
                <a:solidFill>
                  <a:srgbClr val="2B2E38"/>
                </a:solidFill>
                <a:effectLst/>
                <a:latin typeface="Source Sans Pro" panose="020B0503030403020204" pitchFamily="34" charset="0"/>
              </a:rPr>
              <a:t>адміністративне</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правопорушення</a:t>
            </a:r>
            <a:r>
              <a:rPr lang="ru-RU" sz="2800" b="0" i="0" dirty="0">
                <a:solidFill>
                  <a:srgbClr val="2B2E38"/>
                </a:solidFill>
                <a:effectLst/>
                <a:latin typeface="Source Sans Pro" panose="020B0503030403020204" pitchFamily="34" charset="0"/>
              </a:rPr>
              <a:t> та 84 </a:t>
            </a:r>
            <a:r>
              <a:rPr lang="ru-RU" sz="2800" b="0" i="0" dirty="0" err="1">
                <a:solidFill>
                  <a:srgbClr val="2B2E38"/>
                </a:solidFill>
                <a:effectLst/>
                <a:latin typeface="Source Sans Pro" panose="020B0503030403020204" pitchFamily="34" charset="0"/>
              </a:rPr>
              <a:t>осіб</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притягли</a:t>
            </a:r>
            <a:r>
              <a:rPr lang="ru-RU" sz="2800" b="0" i="0" dirty="0">
                <a:solidFill>
                  <a:srgbClr val="2B2E38"/>
                </a:solidFill>
                <a:effectLst/>
                <a:latin typeface="Source Sans Pro" panose="020B0503030403020204" pitchFamily="34" charset="0"/>
              </a:rPr>
              <a:t> до </a:t>
            </a:r>
            <a:r>
              <a:rPr lang="ru-RU" sz="2800" b="0" i="0" dirty="0" err="1">
                <a:solidFill>
                  <a:srgbClr val="2B2E38"/>
                </a:solidFill>
                <a:effectLst/>
                <a:latin typeface="Source Sans Pro" panose="020B0503030403020204" pitchFamily="34" charset="0"/>
              </a:rPr>
              <a:t>відповідальності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Двом</a:t>
            </a:r>
            <a:r>
              <a:rPr lang="ru-RU" sz="2800" b="0" i="0" dirty="0">
                <a:solidFill>
                  <a:srgbClr val="2B2E38"/>
                </a:solidFill>
                <a:effectLst/>
                <a:latin typeface="Source Sans Pro" panose="020B0503030403020204" pitchFamily="34" charset="0"/>
              </a:rPr>
              <a:t> особам вручили </a:t>
            </a:r>
            <a:r>
              <a:rPr lang="ru-RU" sz="2800" b="1" i="0" dirty="0" err="1">
                <a:solidFill>
                  <a:srgbClr val="2B2E38"/>
                </a:solidFill>
                <a:effectLst/>
                <a:latin typeface="Source Sans Pro" panose="020B0503030403020204" pitchFamily="34" charset="0"/>
              </a:rPr>
              <a:t>підозру</a:t>
            </a:r>
            <a:r>
              <a:rPr lang="ru-RU" sz="2800" b="1" i="0" dirty="0">
                <a:solidFill>
                  <a:srgbClr val="2B2E38"/>
                </a:solidFill>
                <a:effectLst/>
                <a:latin typeface="Source Sans Pro" panose="020B0503030403020204" pitchFamily="34" charset="0"/>
              </a:rPr>
              <a:t> у </a:t>
            </a:r>
            <a:r>
              <a:rPr lang="ru-RU" sz="2800" b="1" i="0" dirty="0" err="1">
                <a:solidFill>
                  <a:srgbClr val="2B2E38"/>
                </a:solidFill>
                <a:effectLst/>
                <a:latin typeface="Source Sans Pro" panose="020B0503030403020204" pitchFamily="34" charset="0"/>
              </a:rPr>
              <a:t>скоєнні</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кримінального</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правопорушення</a:t>
            </a:r>
            <a:r>
              <a:rPr lang="ru-RU" sz="2800" b="0" i="0" dirty="0">
                <a:solidFill>
                  <a:srgbClr val="2B2E38"/>
                </a:solidFill>
                <a:effectLst/>
                <a:latin typeface="Source Sans Pro" panose="020B0503030403020204" pitchFamily="34" charset="0"/>
              </a:rPr>
              <a:t>.</a:t>
            </a:r>
          </a:p>
          <a:p>
            <a:pPr algn="r" fontAlgn="base"/>
            <a:r>
              <a:rPr lang="ru-RU" sz="2800" b="0" i="1" dirty="0" err="1">
                <a:solidFill>
                  <a:srgbClr val="2B2E38"/>
                </a:solidFill>
                <a:effectLst/>
                <a:latin typeface="Source Sans Pro" panose="020B0503030403020204" pitchFamily="34" charset="0"/>
              </a:rPr>
              <a:t>Пресслужба</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Західного</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офісу</a:t>
            </a:r>
            <a:endParaRPr lang="ru-RU" sz="2800" b="0" i="0" dirty="0">
              <a:solidFill>
                <a:srgbClr val="2B2E38"/>
              </a:solidFill>
              <a:effectLst/>
              <a:latin typeface="Source Sans Pro" panose="020B0503030403020204" pitchFamily="34" charset="0"/>
            </a:endParaRPr>
          </a:p>
          <a:p>
            <a:pPr algn="r" fontAlgn="base"/>
            <a:r>
              <a:rPr lang="ru-RU" sz="2800" b="0" i="1" dirty="0" err="1">
                <a:solidFill>
                  <a:srgbClr val="2B2E38"/>
                </a:solidFill>
                <a:effectLst/>
                <a:latin typeface="Source Sans Pro" panose="020B0503030403020204" pitchFamily="34" charset="0"/>
              </a:rPr>
              <a:t>Держаудитслужби</a:t>
            </a:r>
            <a:r>
              <a:rPr lang="ru-RU" sz="2800" b="0" i="1" dirty="0">
                <a:solidFill>
                  <a:srgbClr val="2B2E38"/>
                </a:solidFill>
                <a:effectLst/>
                <a:latin typeface="Source Sans Pro" panose="020B0503030403020204" pitchFamily="34" charset="0"/>
              </a:rPr>
              <a:t> в </a:t>
            </a:r>
            <a:r>
              <a:rPr lang="ru-RU" sz="2800" b="0" i="1" dirty="0" err="1">
                <a:solidFill>
                  <a:srgbClr val="2B2E38"/>
                </a:solidFill>
                <a:effectLst/>
                <a:latin typeface="Source Sans Pro" panose="020B0503030403020204" pitchFamily="34" charset="0"/>
              </a:rPr>
              <a:t>Закарпатській</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області</a:t>
            </a:r>
            <a:endParaRPr lang="ru-RU" sz="2800" b="0" i="0" dirty="0">
              <a:solidFill>
                <a:srgbClr val="2B2E38"/>
              </a:solidFill>
              <a:effectLst/>
              <a:latin typeface="Source Sans Pro" panose="020B0503030403020204" pitchFamily="34" charset="0"/>
            </a:endParaRP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3888028"/>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3" descr="E:\ОТГ_Ассоциация\PNG\узор_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flipV="1">
            <a:off x="6905768" y="-4752"/>
            <a:ext cx="5286232" cy="19728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0" y="1472860"/>
            <a:ext cx="12080147" cy="10002738"/>
          </a:xfrm>
          <a:prstGeom prst="rect">
            <a:avLst/>
          </a:prstGeom>
        </p:spPr>
        <p:txBody>
          <a:bodyPr wrap="square">
            <a:spAutoFit/>
          </a:bodyPr>
          <a:lstStyle/>
          <a:p>
            <a:pPr algn="ctr" fontAlgn="base"/>
            <a:r>
              <a:rPr lang="ru-RU" sz="2800" b="1" i="0" dirty="0" err="1">
                <a:solidFill>
                  <a:srgbClr val="FF0000"/>
                </a:solidFill>
                <a:effectLst/>
                <a:latin typeface="Source Sans Pro" panose="020B0503030403020204" pitchFamily="34" charset="0"/>
              </a:rPr>
              <a:t>Результати</a:t>
            </a:r>
            <a:r>
              <a:rPr lang="ru-RU" sz="2800" b="1" i="0" dirty="0">
                <a:solidFill>
                  <a:srgbClr val="FF0000"/>
                </a:solidFill>
                <a:effectLst/>
                <a:latin typeface="Source Sans Pro" panose="020B0503030403020204" pitchFamily="34" charset="0"/>
              </a:rPr>
              <a:t> </a:t>
            </a:r>
            <a:r>
              <a:rPr lang="ru-RU" sz="2800" b="1" i="0" dirty="0" err="1">
                <a:solidFill>
                  <a:srgbClr val="FF0000"/>
                </a:solidFill>
                <a:effectLst/>
                <a:latin typeface="Source Sans Pro" panose="020B0503030403020204" pitchFamily="34" charset="0"/>
              </a:rPr>
              <a:t>ревізій</a:t>
            </a:r>
            <a:r>
              <a:rPr lang="ru-RU" sz="2800" b="1" i="0" dirty="0">
                <a:solidFill>
                  <a:srgbClr val="FF0000"/>
                </a:solidFill>
                <a:effectLst/>
                <a:latin typeface="Source Sans Pro" panose="020B0503030403020204" pitchFamily="34" charset="0"/>
              </a:rPr>
              <a:t> за 8 </a:t>
            </a:r>
            <a:r>
              <a:rPr lang="ru-RU" sz="2800" b="1" i="0" dirty="0" err="1">
                <a:solidFill>
                  <a:srgbClr val="FF0000"/>
                </a:solidFill>
                <a:effectLst/>
                <a:latin typeface="Source Sans Pro" panose="020B0503030403020204" pitchFamily="34" charset="0"/>
              </a:rPr>
              <a:t>місяців</a:t>
            </a:r>
            <a:r>
              <a:rPr lang="ru-RU" sz="2800" b="1" i="0" dirty="0">
                <a:solidFill>
                  <a:srgbClr val="FF0000"/>
                </a:solidFill>
                <a:effectLst/>
                <a:latin typeface="Source Sans Pro" panose="020B0503030403020204" pitchFamily="34" charset="0"/>
              </a:rPr>
              <a:t> 2022 року</a:t>
            </a:r>
            <a:endParaRPr lang="ru-RU" sz="2800" b="0" i="0" dirty="0">
              <a:solidFill>
                <a:srgbClr val="FF0000"/>
              </a:solidFill>
              <a:effectLst/>
              <a:latin typeface="Source Sans Pro" panose="020B0503030403020204" pitchFamily="34" charset="0"/>
            </a:endParaRPr>
          </a:p>
          <a:p>
            <a:pPr algn="ctr" fontAlgn="base"/>
            <a:r>
              <a:rPr lang="ru-RU" sz="2800" b="1" i="0" dirty="0">
                <a:solidFill>
                  <a:srgbClr val="FF0000"/>
                </a:solidFill>
                <a:effectLst/>
                <a:latin typeface="Source Sans Pro" panose="020B0503030403020204" pitchFamily="34" charset="0"/>
              </a:rPr>
              <a:t>в </a:t>
            </a:r>
            <a:r>
              <a:rPr lang="ru-RU" sz="2800" b="1" i="0" dirty="0" err="1">
                <a:solidFill>
                  <a:srgbClr val="FF0000"/>
                </a:solidFill>
                <a:effectLst/>
                <a:latin typeface="Source Sans Pro" panose="020B0503030403020204" pitchFamily="34" charset="0"/>
              </a:rPr>
              <a:t>Тернопільській</a:t>
            </a:r>
            <a:r>
              <a:rPr lang="ru-RU" sz="2800" b="1" i="0" dirty="0">
                <a:solidFill>
                  <a:srgbClr val="FF0000"/>
                </a:solidFill>
                <a:effectLst/>
                <a:latin typeface="Source Sans Pro" panose="020B0503030403020204" pitchFamily="34" charset="0"/>
              </a:rPr>
              <a:t> </a:t>
            </a:r>
            <a:r>
              <a:rPr lang="ru-RU" sz="2800" b="1" i="0" dirty="0" err="1">
                <a:solidFill>
                  <a:srgbClr val="FF0000"/>
                </a:solidFill>
                <a:effectLst/>
                <a:latin typeface="Source Sans Pro" panose="020B0503030403020204" pitchFamily="34" charset="0"/>
              </a:rPr>
              <a:t>області</a:t>
            </a:r>
            <a:endParaRPr lang="ru-RU" sz="2800" b="0" i="0" dirty="0">
              <a:solidFill>
                <a:srgbClr val="FF0000"/>
              </a:solidFill>
              <a:effectLst/>
              <a:latin typeface="Source Sans Pro" panose="020B0503030403020204" pitchFamily="34" charset="0"/>
            </a:endParaRPr>
          </a:p>
          <a:p>
            <a:pPr algn="just" fontAlgn="base"/>
            <a:r>
              <a:rPr lang="ru-RU" sz="2800" b="0" i="0" dirty="0">
                <a:solidFill>
                  <a:srgbClr val="2B2E38"/>
                </a:solidFill>
                <a:effectLst/>
                <a:latin typeface="Source Sans Pro" panose="020B0503030403020204" pitchFamily="34" charset="0"/>
              </a:rPr>
              <a:t>За результатами </a:t>
            </a:r>
            <a:r>
              <a:rPr lang="ru-RU" sz="2800" b="0" i="0" dirty="0" err="1">
                <a:solidFill>
                  <a:srgbClr val="2B2E38"/>
                </a:solidFill>
                <a:effectLst/>
                <a:latin typeface="Source Sans Pro" panose="020B0503030403020204" pitchFamily="34" charset="0"/>
              </a:rPr>
              <a:t>заходів</a:t>
            </a:r>
            <a:r>
              <a:rPr lang="ru-RU" sz="2800" b="0" i="0" dirty="0">
                <a:solidFill>
                  <a:srgbClr val="2B2E38"/>
                </a:solidFill>
                <a:effectLst/>
                <a:latin typeface="Source Sans Pro" panose="020B0503030403020204" pitchFamily="34" charset="0"/>
              </a:rPr>
              <a:t> державного </a:t>
            </a:r>
            <a:r>
              <a:rPr lang="ru-RU" sz="2800" b="0" i="0" dirty="0" err="1">
                <a:solidFill>
                  <a:srgbClr val="2B2E38"/>
                </a:solidFill>
                <a:effectLst/>
                <a:latin typeface="Source Sans Pro" panose="020B0503030403020204" pitchFamily="34" charset="0"/>
              </a:rPr>
              <a:t>фінансового</a:t>
            </a:r>
            <a:r>
              <a:rPr lang="ru-RU" sz="2800" b="0" i="0" dirty="0">
                <a:solidFill>
                  <a:srgbClr val="2B2E38"/>
                </a:solidFill>
                <a:effectLst/>
                <a:latin typeface="Source Sans Pro" panose="020B0503030403020204" pitchFamily="34" charset="0"/>
              </a:rPr>
              <a:t> контролю, </a:t>
            </a:r>
            <a:r>
              <a:rPr lang="ru-RU" sz="2800" b="0" i="0" dirty="0" err="1">
                <a:solidFill>
                  <a:srgbClr val="2B2E38"/>
                </a:solidFill>
                <a:effectLst/>
                <a:latin typeface="Source Sans Pro" panose="020B0503030403020204" pitchFamily="34" charset="0"/>
              </a:rPr>
              <a:t>завершених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упродовж</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січня</a:t>
            </a:r>
            <a:r>
              <a:rPr lang="ru-RU" sz="2800" b="0" i="0" dirty="0">
                <a:solidFill>
                  <a:srgbClr val="2B2E38"/>
                </a:solidFill>
                <a:effectLst/>
                <a:latin typeface="Source Sans Pro" panose="020B0503030403020204" pitchFamily="34" charset="0"/>
              </a:rPr>
              <a:t> — </a:t>
            </a:r>
            <a:r>
              <a:rPr lang="ru-RU" sz="2800" b="0" i="0" dirty="0" err="1">
                <a:solidFill>
                  <a:srgbClr val="2B2E38"/>
                </a:solidFill>
                <a:effectLst/>
                <a:latin typeface="Source Sans Pro" panose="020B0503030403020204" pitchFamily="34" charset="0"/>
              </a:rPr>
              <a:t>серпня</a:t>
            </a:r>
            <a:r>
              <a:rPr lang="ru-RU" sz="2800" b="0" i="0" dirty="0">
                <a:solidFill>
                  <a:srgbClr val="2B2E38"/>
                </a:solidFill>
                <a:effectLst/>
                <a:latin typeface="Source Sans Pro" panose="020B0503030403020204" pitchFamily="34" charset="0"/>
              </a:rPr>
              <a:t> поточного року, </a:t>
            </a:r>
            <a:r>
              <a:rPr lang="ru-RU" sz="2800" b="0" i="0" dirty="0" err="1">
                <a:solidFill>
                  <a:srgbClr val="2B2E38"/>
                </a:solidFill>
                <a:effectLst/>
                <a:latin typeface="Source Sans Pro" panose="020B0503030403020204" pitchFamily="34" charset="0"/>
              </a:rPr>
              <a:t>фахівці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Управління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Західного</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офісу</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Держаудитслужби</a:t>
            </a:r>
            <a:r>
              <a:rPr lang="ru-RU" sz="2800" b="0" i="0" dirty="0">
                <a:solidFill>
                  <a:srgbClr val="2B2E38"/>
                </a:solidFill>
                <a:effectLst/>
                <a:latin typeface="Source Sans Pro" panose="020B0503030403020204" pitchFamily="34" charset="0"/>
              </a:rPr>
              <a:t> в </a:t>
            </a:r>
            <a:r>
              <a:rPr lang="ru-RU" sz="2800" b="0" i="0" dirty="0" err="1">
                <a:solidFill>
                  <a:srgbClr val="2B2E38"/>
                </a:solidFill>
                <a:effectLst/>
                <a:latin typeface="Source Sans Pro" panose="020B0503030403020204" pitchFamily="34" charset="0"/>
              </a:rPr>
              <a:t>Тернопільській</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області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виявили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порушення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що</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призвели</a:t>
            </a:r>
            <a:r>
              <a:rPr lang="ru-RU" sz="2800" b="0" i="0" dirty="0">
                <a:solidFill>
                  <a:srgbClr val="2B2E38"/>
                </a:solidFill>
                <a:effectLst/>
                <a:latin typeface="Source Sans Pro" panose="020B0503030403020204" pitchFamily="34" charset="0"/>
              </a:rPr>
              <a:t> до </a:t>
            </a:r>
            <a:r>
              <a:rPr lang="ru-RU" sz="2800" b="0" i="0" dirty="0" err="1">
                <a:solidFill>
                  <a:srgbClr val="2B2E38"/>
                </a:solidFill>
                <a:effectLst/>
                <a:latin typeface="Source Sans Pro" panose="020B0503030403020204" pitchFamily="34" charset="0"/>
              </a:rPr>
              <a:t>втрат</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фінансових</a:t>
            </a:r>
            <a:r>
              <a:rPr lang="ru-RU" sz="2800" b="0" i="0" dirty="0">
                <a:solidFill>
                  <a:srgbClr val="2B2E38"/>
                </a:solidFill>
                <a:effectLst/>
                <a:latin typeface="Source Sans Pro" panose="020B0503030403020204" pitchFamily="34" charset="0"/>
              </a:rPr>
              <a:t> і </a:t>
            </a:r>
            <a:r>
              <a:rPr lang="ru-RU" sz="2800" b="0" i="0" dirty="0" err="1">
                <a:solidFill>
                  <a:srgbClr val="2B2E38"/>
                </a:solidFill>
                <a:effectLst/>
                <a:latin typeface="Source Sans Pro" panose="020B0503030403020204" pitchFamily="34" charset="0"/>
              </a:rPr>
              <a:t>матеріальних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ресурсів</a:t>
            </a:r>
            <a:r>
              <a:rPr lang="ru-RU" sz="2800" b="0" i="0" dirty="0">
                <a:solidFill>
                  <a:srgbClr val="2B2E38"/>
                </a:solidFill>
                <a:effectLst/>
                <a:latin typeface="Source Sans Pro" panose="020B0503030403020204" pitchFamily="34" charset="0"/>
              </a:rPr>
              <a:t>, на </a:t>
            </a:r>
            <a:r>
              <a:rPr lang="ru-RU" sz="2800" b="0" i="0" dirty="0" err="1">
                <a:solidFill>
                  <a:srgbClr val="2B2E38"/>
                </a:solidFill>
                <a:effectLst/>
                <a:latin typeface="Source Sans Pro" panose="020B0503030403020204" pitchFamily="34" charset="0"/>
              </a:rPr>
              <a:t>загальну</a:t>
            </a:r>
            <a:r>
              <a:rPr lang="ru-RU" sz="2800" b="0" i="0" dirty="0">
                <a:solidFill>
                  <a:srgbClr val="2B2E38"/>
                </a:solidFill>
                <a:effectLst/>
                <a:latin typeface="Source Sans Pro" panose="020B0503030403020204" pitchFamily="34" charset="0"/>
              </a:rPr>
              <a:t> суму </a:t>
            </a:r>
            <a:r>
              <a:rPr lang="ru-RU" sz="2800" b="0" i="0" dirty="0" err="1">
                <a:solidFill>
                  <a:srgbClr val="2B2E38"/>
                </a:solidFill>
                <a:effectLst/>
                <a:latin typeface="Source Sans Pro" panose="020B0503030403020204" pitchFamily="34" charset="0"/>
              </a:rPr>
              <a:t>понад</a:t>
            </a:r>
            <a:r>
              <a:rPr lang="ru-RU" sz="2800" b="0" i="0" dirty="0">
                <a:solidFill>
                  <a:srgbClr val="2B2E38"/>
                </a:solidFill>
                <a:effectLst/>
                <a:latin typeface="Source Sans Pro" panose="020B0503030403020204" pitchFamily="34" charset="0"/>
              </a:rPr>
              <a:t> 31 млн </a:t>
            </a:r>
            <a:r>
              <a:rPr lang="ru-RU" sz="2800" b="0" i="0" dirty="0" err="1">
                <a:solidFill>
                  <a:srgbClr val="2B2E38"/>
                </a:solidFill>
                <a:effectLst/>
                <a:latin typeface="Source Sans Pro" panose="020B0503030403020204" pitchFamily="34" charset="0"/>
              </a:rPr>
              <a:t>грн</a:t>
            </a:r>
            <a:r>
              <a:rPr lang="ru-RU" sz="2800" b="0" i="0" dirty="0">
                <a:solidFill>
                  <a:srgbClr val="2B2E38"/>
                </a:solidFill>
                <a:effectLst/>
                <a:latin typeface="Source Sans Pro" panose="020B0503030403020204" pitchFamily="34" charset="0"/>
              </a:rPr>
              <a:t> та </a:t>
            </a:r>
            <a:r>
              <a:rPr lang="ru-RU" sz="2800" b="0" i="0" dirty="0" err="1">
                <a:solidFill>
                  <a:srgbClr val="2B2E38"/>
                </a:solidFill>
                <a:effectLst/>
                <a:latin typeface="Source Sans Pro" panose="020B0503030403020204" pitchFamily="34" charset="0"/>
              </a:rPr>
              <a:t>забезпечили</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відшкодування</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втрат</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ресурсів</a:t>
            </a:r>
            <a:r>
              <a:rPr lang="ru-RU" sz="2800" b="0" i="0" dirty="0">
                <a:solidFill>
                  <a:srgbClr val="2B2E38"/>
                </a:solidFill>
                <a:effectLst/>
                <a:latin typeface="Source Sans Pro" panose="020B0503030403020204" pitchFamily="34" charset="0"/>
              </a:rPr>
              <a:t> на суму 23,7 млн грн. На </a:t>
            </a:r>
            <a:r>
              <a:rPr lang="ru-RU" sz="2800" b="0" i="0" dirty="0" err="1">
                <a:solidFill>
                  <a:srgbClr val="2B2E38"/>
                </a:solidFill>
                <a:effectLst/>
                <a:latin typeface="Source Sans Pro" panose="020B0503030403020204" pitchFamily="34" charset="0"/>
              </a:rPr>
              <a:t>розгляд</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правоохоронним</a:t>
            </a:r>
            <a:r>
              <a:rPr lang="ru-RU" sz="2800" b="0" i="0" dirty="0">
                <a:solidFill>
                  <a:srgbClr val="2B2E38"/>
                </a:solidFill>
                <a:effectLst/>
                <a:latin typeface="Source Sans Pro" panose="020B0503030403020204" pitchFamily="34" charset="0"/>
              </a:rPr>
              <a:t> органам передано </a:t>
            </a:r>
            <a:r>
              <a:rPr lang="ru-RU" sz="2800" b="0" i="0" dirty="0" err="1">
                <a:solidFill>
                  <a:srgbClr val="2B2E38"/>
                </a:solidFill>
                <a:effectLst/>
                <a:latin typeface="Source Sans Pro" panose="020B0503030403020204" pitchFamily="34" charset="0"/>
              </a:rPr>
              <a:t>матеріали</a:t>
            </a:r>
            <a:r>
              <a:rPr lang="ru-RU" sz="2800" b="0" i="0" dirty="0">
                <a:solidFill>
                  <a:srgbClr val="2B2E38"/>
                </a:solidFill>
                <a:effectLst/>
                <a:latin typeface="Source Sans Pro" panose="020B0503030403020204" pitchFamily="34" charset="0"/>
              </a:rPr>
              <a:t> 10 </a:t>
            </a:r>
            <a:r>
              <a:rPr lang="ru-RU" sz="2800" b="0" i="0" dirty="0" err="1">
                <a:solidFill>
                  <a:srgbClr val="2B2E38"/>
                </a:solidFill>
                <a:effectLst/>
                <a:latin typeface="Source Sans Pro" panose="020B0503030403020204" pitchFamily="34" charset="0"/>
              </a:rPr>
              <a:t>ревізій</a:t>
            </a:r>
            <a:r>
              <a:rPr lang="ru-RU" sz="2800" b="0" i="0" dirty="0">
                <a:solidFill>
                  <a:srgbClr val="2B2E38"/>
                </a:solidFill>
                <a:effectLst/>
                <a:latin typeface="Source Sans Pro" panose="020B0503030403020204" pitchFamily="34" charset="0"/>
              </a:rPr>
              <a:t> та </a:t>
            </a:r>
            <a:r>
              <a:rPr lang="ru-RU" sz="2800" b="0" i="0" dirty="0" err="1">
                <a:solidFill>
                  <a:srgbClr val="2B2E38"/>
                </a:solidFill>
                <a:effectLst/>
                <a:latin typeface="Source Sans Pro" panose="020B0503030403020204" pitchFamily="34" charset="0"/>
              </a:rPr>
              <a:t>перевірок</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закупівель</a:t>
            </a:r>
            <a:r>
              <a:rPr lang="ru-RU" sz="2800" b="0" i="0" dirty="0">
                <a:solidFill>
                  <a:srgbClr val="2B2E38"/>
                </a:solidFill>
                <a:effectLst/>
                <a:latin typeface="Source Sans Pro" panose="020B0503030403020204" pitchFamily="34" charset="0"/>
              </a:rPr>
              <a:t>, за результатами </a:t>
            </a:r>
            <a:r>
              <a:rPr lang="ru-RU" sz="2800" b="0" i="0" dirty="0" err="1">
                <a:solidFill>
                  <a:srgbClr val="2B2E38"/>
                </a:solidFill>
                <a:effectLst/>
                <a:latin typeface="Source Sans Pro" panose="020B0503030403020204" pitchFamily="34" charset="0"/>
              </a:rPr>
              <a:t>їх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розгляду</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розпочали</a:t>
            </a:r>
            <a:r>
              <a:rPr lang="ru-RU" sz="2800" b="0" i="0" dirty="0">
                <a:solidFill>
                  <a:srgbClr val="2B2E38"/>
                </a:solidFill>
                <a:effectLst/>
                <a:latin typeface="Source Sans Pro" panose="020B0503030403020204" pitchFamily="34" charset="0"/>
              </a:rPr>
              <a:t> 9 </a:t>
            </a:r>
            <a:r>
              <a:rPr lang="ru-RU" sz="2800" b="0" i="0" dirty="0" err="1">
                <a:solidFill>
                  <a:srgbClr val="2B2E38"/>
                </a:solidFill>
                <a:effectLst/>
                <a:latin typeface="Source Sans Pro" panose="020B0503030403020204" pitchFamily="34" charset="0"/>
              </a:rPr>
              <a:t>досудових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розслідувань</a:t>
            </a:r>
            <a:r>
              <a:rPr lang="ru-RU" sz="2800" b="0" i="0" dirty="0">
                <a:solidFill>
                  <a:srgbClr val="2B2E38"/>
                </a:solidFill>
                <a:effectLst/>
                <a:latin typeface="Source Sans Pro" panose="020B0503030403020204" pitchFamily="34" charset="0"/>
              </a:rPr>
              <a:t>. Вручили 3 </a:t>
            </a:r>
            <a:r>
              <a:rPr lang="ru-RU" sz="2800" b="0" i="0" dirty="0" err="1">
                <a:solidFill>
                  <a:srgbClr val="2B2E38"/>
                </a:solidFill>
                <a:effectLst/>
                <a:latin typeface="Source Sans Pro" panose="020B0503030403020204" pitchFamily="34" charset="0"/>
              </a:rPr>
              <a:t>письмові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повідомлення</a:t>
            </a:r>
            <a:r>
              <a:rPr lang="ru-RU" sz="2800" b="0" i="0" dirty="0">
                <a:solidFill>
                  <a:srgbClr val="2B2E38"/>
                </a:solidFill>
                <a:effectLst/>
                <a:latin typeface="Source Sans Pro" panose="020B0503030403020204" pitchFamily="34" charset="0"/>
              </a:rPr>
              <a:t> про </a:t>
            </a:r>
            <a:r>
              <a:rPr lang="ru-RU" sz="2800" b="0" i="0" dirty="0" err="1">
                <a:solidFill>
                  <a:srgbClr val="2B2E38"/>
                </a:solidFill>
                <a:effectLst/>
                <a:latin typeface="Source Sans Pro" panose="020B0503030403020204" pitchFamily="34" charset="0"/>
              </a:rPr>
              <a:t>підозру</a:t>
            </a:r>
            <a:r>
              <a:rPr lang="ru-RU" sz="2800" b="0" i="0" dirty="0">
                <a:solidFill>
                  <a:srgbClr val="2B2E38"/>
                </a:solidFill>
                <a:effectLst/>
                <a:latin typeface="Source Sans Pro" panose="020B0503030403020204" pitchFamily="34" charset="0"/>
              </a:rPr>
              <a:t> у </a:t>
            </a:r>
            <a:r>
              <a:rPr lang="ru-RU" sz="2800" b="0" i="0" dirty="0" err="1">
                <a:solidFill>
                  <a:srgbClr val="2B2E38"/>
                </a:solidFill>
                <a:effectLst/>
                <a:latin typeface="Source Sans Pro" panose="020B0503030403020204" pitchFamily="34" charset="0"/>
              </a:rPr>
              <a:t>вчиненні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кримінального</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правопорушення</a:t>
            </a:r>
            <a:r>
              <a:rPr lang="ru-RU" sz="2800" b="0" i="0" dirty="0">
                <a:solidFill>
                  <a:srgbClr val="2B2E38"/>
                </a:solidFill>
                <a:effectLst/>
                <a:latin typeface="Source Sans Pro" panose="020B0503030403020204" pitchFamily="34" charset="0"/>
              </a:rPr>
              <a:t>. За результатами </a:t>
            </a:r>
            <a:r>
              <a:rPr lang="ru-RU" sz="2800" b="0" i="0" dirty="0" err="1">
                <a:solidFill>
                  <a:srgbClr val="2B2E38"/>
                </a:solidFill>
                <a:effectLst/>
                <a:latin typeface="Source Sans Pro" panose="020B0503030403020204" pitchFamily="34" charset="0"/>
              </a:rPr>
              <a:t>участі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фахівців</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управління</a:t>
            </a:r>
            <a:r>
              <a:rPr lang="ru-RU" sz="2800" b="0" i="0" dirty="0">
                <a:solidFill>
                  <a:srgbClr val="2B2E38"/>
                </a:solidFill>
                <a:effectLst/>
                <a:latin typeface="Source Sans Pro" panose="020B0503030403020204" pitchFamily="34" charset="0"/>
              </a:rPr>
              <a:t> у </a:t>
            </a:r>
            <a:r>
              <a:rPr lang="ru-RU" sz="2800" b="0" i="0" dirty="0" err="1">
                <a:solidFill>
                  <a:srgbClr val="2B2E38"/>
                </a:solidFill>
                <a:effectLst/>
                <a:latin typeface="Source Sans Pro" panose="020B0503030403020204" pitchFamily="34" charset="0"/>
              </a:rPr>
              <a:t>досудових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розслідуваннях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що</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їх</a:t>
            </a:r>
            <a:r>
              <a:rPr lang="ru-RU" sz="2800" b="0" i="0" dirty="0">
                <a:solidFill>
                  <a:srgbClr val="2B2E38"/>
                </a:solidFill>
                <a:effectLst/>
                <a:latin typeface="Source Sans Pro" panose="020B0503030403020204" pitchFamily="34" charset="0"/>
              </a:rPr>
              <a:t> проводили </a:t>
            </a:r>
            <a:r>
              <a:rPr lang="ru-RU" sz="2800" b="0" i="0" dirty="0" err="1">
                <a:solidFill>
                  <a:srgbClr val="2B2E38"/>
                </a:solidFill>
                <a:effectLst/>
                <a:latin typeface="Source Sans Pro" panose="020B0503030403020204" pitchFamily="34" charset="0"/>
              </a:rPr>
              <a:t>правоохоронні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органи</a:t>
            </a:r>
            <a:r>
              <a:rPr lang="ru-RU" sz="2800" b="0"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розпочали</a:t>
            </a:r>
            <a:r>
              <a:rPr lang="ru-RU" sz="2800" b="1" i="0" dirty="0">
                <a:solidFill>
                  <a:srgbClr val="2B2E38"/>
                </a:solidFill>
                <a:effectLst/>
                <a:latin typeface="Source Sans Pro" panose="020B0503030403020204" pitchFamily="34" charset="0"/>
              </a:rPr>
              <a:t> 4 </a:t>
            </a:r>
            <a:r>
              <a:rPr lang="ru-RU" sz="2800" b="1" i="0" dirty="0" err="1">
                <a:solidFill>
                  <a:srgbClr val="2B2E38"/>
                </a:solidFill>
                <a:effectLst/>
                <a:latin typeface="Source Sans Pro" panose="020B0503030403020204" pitchFamily="34" charset="0"/>
              </a:rPr>
              <a:t>досудові</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розслідування</a:t>
            </a:r>
            <a:r>
              <a:rPr lang="ru-RU" sz="2800" b="1" i="0" dirty="0">
                <a:solidFill>
                  <a:srgbClr val="2B2E38"/>
                </a:solidFill>
                <a:effectLst/>
                <a:latin typeface="Source Sans Pro" panose="020B0503030403020204" pitchFamily="34" charset="0"/>
              </a:rPr>
              <a:t> та вручили 22 </a:t>
            </a:r>
            <a:r>
              <a:rPr lang="ru-RU" sz="2800" b="1" i="0" dirty="0" err="1">
                <a:solidFill>
                  <a:srgbClr val="2B2E38"/>
                </a:solidFill>
                <a:effectLst/>
                <a:latin typeface="Source Sans Pro" panose="020B0503030403020204" pitchFamily="34" charset="0"/>
              </a:rPr>
              <a:t>письмові</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повідомлення</a:t>
            </a:r>
            <a:r>
              <a:rPr lang="ru-RU" sz="2800" b="1" i="0" dirty="0">
                <a:solidFill>
                  <a:srgbClr val="2B2E38"/>
                </a:solidFill>
                <a:effectLst/>
                <a:latin typeface="Source Sans Pro" panose="020B0503030403020204" pitchFamily="34" charset="0"/>
              </a:rPr>
              <a:t> про </a:t>
            </a:r>
            <a:r>
              <a:rPr lang="ru-RU" sz="2800" b="1" i="0" dirty="0" err="1">
                <a:solidFill>
                  <a:srgbClr val="2B2E38"/>
                </a:solidFill>
                <a:effectLst/>
                <a:latin typeface="Source Sans Pro" panose="020B0503030403020204" pitchFamily="34" charset="0"/>
              </a:rPr>
              <a:t>підозру</a:t>
            </a:r>
            <a:r>
              <a:rPr lang="ru-RU" sz="2800" b="1" i="0" dirty="0">
                <a:solidFill>
                  <a:srgbClr val="2B2E38"/>
                </a:solidFill>
                <a:effectLst/>
                <a:latin typeface="Source Sans Pro" panose="020B0503030403020204" pitchFamily="34" charset="0"/>
              </a:rPr>
              <a:t> у </a:t>
            </a:r>
            <a:r>
              <a:rPr lang="ru-RU" sz="2800" b="1" i="0" dirty="0" err="1">
                <a:solidFill>
                  <a:srgbClr val="2B2E38"/>
                </a:solidFill>
                <a:effectLst/>
                <a:latin typeface="Source Sans Pro" panose="020B0503030403020204" pitchFamily="34" charset="0"/>
              </a:rPr>
              <a:t>вчиненні</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кримінального</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правопорушення</a:t>
            </a:r>
            <a:r>
              <a:rPr lang="ru-RU" sz="2800" b="1" i="0" dirty="0">
                <a:solidFill>
                  <a:srgbClr val="2B2E38"/>
                </a:solidFill>
                <a:effectLst/>
                <a:latin typeface="Source Sans Pro" panose="020B0503030403020204" pitchFamily="34" charset="0"/>
              </a:rPr>
              <a:t>. До </a:t>
            </a:r>
            <a:r>
              <a:rPr lang="ru-RU" sz="2800" b="1" i="0" dirty="0" err="1">
                <a:solidFill>
                  <a:srgbClr val="2B2E38"/>
                </a:solidFill>
                <a:effectLst/>
                <a:latin typeface="Source Sans Pro" panose="020B0503030403020204" pitchFamily="34" charset="0"/>
              </a:rPr>
              <a:t>установ</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які</a:t>
            </a:r>
            <a:r>
              <a:rPr lang="ru-RU" sz="2800" b="1" i="0" dirty="0">
                <a:solidFill>
                  <a:srgbClr val="2B2E38"/>
                </a:solidFill>
                <a:effectLst/>
                <a:latin typeface="Source Sans Pro" panose="020B0503030403020204" pitchFamily="34" charset="0"/>
              </a:rPr>
              <a:t> допустили </a:t>
            </a:r>
            <a:r>
              <a:rPr lang="ru-RU" sz="2800" b="1" i="0" dirty="0" err="1">
                <a:solidFill>
                  <a:srgbClr val="2B2E38"/>
                </a:solidFill>
                <a:effectLst/>
                <a:latin typeface="Source Sans Pro" panose="020B0503030403020204" pitchFamily="34" charset="0"/>
              </a:rPr>
              <a:t>порушення</a:t>
            </a:r>
            <a:r>
              <a:rPr lang="ru-RU" sz="2800" b="1" i="0" dirty="0">
                <a:solidFill>
                  <a:srgbClr val="2B2E38"/>
                </a:solidFill>
                <a:effectLst/>
                <a:latin typeface="Source Sans Pro" panose="020B0503030403020204" pitchFamily="34" charset="0"/>
              </a:rPr>
              <a:t> бюджетного </a:t>
            </a:r>
            <a:r>
              <a:rPr lang="ru-RU" sz="2800" b="1" i="0" dirty="0" err="1">
                <a:solidFill>
                  <a:srgbClr val="2B2E38"/>
                </a:solidFill>
                <a:effectLst/>
                <a:latin typeface="Source Sans Pro" panose="020B0503030403020204" pitchFamily="34" charset="0"/>
              </a:rPr>
              <a:t>законодавства</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застосували</a:t>
            </a:r>
            <a:r>
              <a:rPr lang="ru-RU" sz="2800" b="1" i="0" dirty="0">
                <a:solidFill>
                  <a:srgbClr val="2B2E38"/>
                </a:solidFill>
                <a:effectLst/>
                <a:latin typeface="Source Sans Pro" panose="020B0503030403020204" pitchFamily="34" charset="0"/>
              </a:rPr>
              <a:t> 22 </a:t>
            </a:r>
            <a:r>
              <a:rPr lang="ru-RU" sz="2800" b="1" i="0" dirty="0" err="1">
                <a:solidFill>
                  <a:srgbClr val="2B2E38"/>
                </a:solidFill>
                <a:effectLst/>
                <a:latin typeface="Source Sans Pro" panose="020B0503030403020204" pitchFamily="34" charset="0"/>
              </a:rPr>
              <a:t>фінансові</a:t>
            </a:r>
            <a:r>
              <a:rPr lang="ru-RU" sz="2800" b="1" i="0" dirty="0">
                <a:solidFill>
                  <a:srgbClr val="2B2E38"/>
                </a:solidFill>
                <a:effectLst/>
                <a:latin typeface="Source Sans Pro" panose="020B0503030403020204" pitchFamily="34" charset="0"/>
              </a:rPr>
              <a:t> </a:t>
            </a:r>
            <a:r>
              <a:rPr lang="ru-RU" sz="2800" b="1" i="0" dirty="0" err="1">
                <a:solidFill>
                  <a:srgbClr val="2B2E38"/>
                </a:solidFill>
                <a:effectLst/>
                <a:latin typeface="Source Sans Pro" panose="020B0503030403020204" pitchFamily="34" charset="0"/>
              </a:rPr>
              <a:t>санкції</a:t>
            </a:r>
            <a:r>
              <a:rPr lang="ru-RU" sz="2800" b="0" i="0" dirty="0">
                <a:solidFill>
                  <a:srgbClr val="2B2E38"/>
                </a:solidFill>
                <a:effectLst/>
                <a:latin typeface="Source Sans Pro" panose="020B0503030403020204" pitchFamily="34" charset="0"/>
              </a:rPr>
              <a:t>. За </a:t>
            </a:r>
            <a:r>
              <a:rPr lang="ru-RU" sz="2800" b="0" i="0" dirty="0" err="1">
                <a:solidFill>
                  <a:srgbClr val="2B2E38"/>
                </a:solidFill>
                <a:effectLst/>
                <a:latin typeface="Source Sans Pro" panose="020B0503030403020204" pitchFamily="34" charset="0"/>
              </a:rPr>
              <a:t>вчинені</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порушення</a:t>
            </a:r>
            <a:r>
              <a:rPr lang="ru-RU" sz="2800" b="0" i="0" dirty="0">
                <a:solidFill>
                  <a:srgbClr val="2B2E38"/>
                </a:solidFill>
                <a:effectLst/>
                <a:latin typeface="Source Sans Pro" panose="020B0503030403020204" pitchFamily="34" charset="0"/>
              </a:rPr>
              <a:t> 22 </a:t>
            </a:r>
            <a:r>
              <a:rPr lang="ru-RU" sz="2800" b="0" i="0" dirty="0" err="1">
                <a:solidFill>
                  <a:srgbClr val="2B2E38"/>
                </a:solidFill>
                <a:effectLst/>
                <a:latin typeface="Source Sans Pro" panose="020B0503030403020204" pitchFamily="34" charset="0"/>
              </a:rPr>
              <a:t>посадові</a:t>
            </a:r>
            <a:r>
              <a:rPr lang="ru-RU" sz="2800" b="0" i="0" dirty="0">
                <a:solidFill>
                  <a:srgbClr val="2B2E38"/>
                </a:solidFill>
                <a:effectLst/>
                <a:latin typeface="Source Sans Pro" panose="020B0503030403020204" pitchFamily="34" charset="0"/>
              </a:rPr>
              <a:t> особи </a:t>
            </a:r>
            <a:r>
              <a:rPr lang="ru-RU" sz="2800" b="0" i="0" dirty="0" err="1">
                <a:solidFill>
                  <a:srgbClr val="2B2E38"/>
                </a:solidFill>
                <a:effectLst/>
                <a:latin typeface="Source Sans Pro" panose="020B0503030403020204" pitchFamily="34" charset="0"/>
              </a:rPr>
              <a:t>перевірених</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об’єктів</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притягнули</a:t>
            </a:r>
            <a:r>
              <a:rPr lang="ru-RU" sz="2800" b="0" i="0" dirty="0">
                <a:solidFill>
                  <a:srgbClr val="2B2E38"/>
                </a:solidFill>
                <a:effectLst/>
                <a:latin typeface="Source Sans Pro" panose="020B0503030403020204" pitchFamily="34" charset="0"/>
              </a:rPr>
              <a:t> до </a:t>
            </a:r>
            <a:r>
              <a:rPr lang="ru-RU" sz="2800" b="0" i="0" dirty="0" err="1">
                <a:solidFill>
                  <a:srgbClr val="2B2E38"/>
                </a:solidFill>
                <a:effectLst/>
                <a:latin typeface="Source Sans Pro" panose="020B0503030403020204" pitchFamily="34" charset="0"/>
              </a:rPr>
              <a:t>адміністративної</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відповідальності</a:t>
            </a:r>
            <a:r>
              <a:rPr lang="ru-RU" sz="2800" b="0" i="0" dirty="0">
                <a:solidFill>
                  <a:srgbClr val="2B2E38"/>
                </a:solidFill>
                <a:effectLst/>
                <a:latin typeface="Source Sans Pro" panose="020B0503030403020204" pitchFamily="34" charset="0"/>
              </a:rPr>
              <a:t>, 5 — до </a:t>
            </a:r>
            <a:r>
              <a:rPr lang="ru-RU" sz="2800" b="0" i="0" dirty="0" err="1">
                <a:solidFill>
                  <a:srgbClr val="2B2E38"/>
                </a:solidFill>
                <a:effectLst/>
                <a:latin typeface="Source Sans Pro" panose="020B0503030403020204" pitchFamily="34" charset="0"/>
              </a:rPr>
              <a:t>дисциплінарної</a:t>
            </a:r>
            <a:r>
              <a:rPr lang="ru-RU" sz="2800" b="0" i="0" dirty="0">
                <a:solidFill>
                  <a:srgbClr val="2B2E38"/>
                </a:solidFill>
                <a:effectLst/>
                <a:latin typeface="Source Sans Pro" panose="020B0503030403020204" pitchFamily="34" charset="0"/>
              </a:rPr>
              <a:t>, 2 — до </a:t>
            </a:r>
            <a:r>
              <a:rPr lang="ru-RU" sz="2800" b="0" i="0" dirty="0" err="1">
                <a:solidFill>
                  <a:srgbClr val="2B2E38"/>
                </a:solidFill>
                <a:effectLst/>
                <a:latin typeface="Source Sans Pro" panose="020B0503030403020204" pitchFamily="34" charset="0"/>
              </a:rPr>
              <a:t>матеріальної</a:t>
            </a:r>
            <a:r>
              <a:rPr lang="ru-RU" sz="2800" b="0" i="0" dirty="0">
                <a:solidFill>
                  <a:srgbClr val="2B2E38"/>
                </a:solidFill>
                <a:effectLst/>
                <a:latin typeface="Source Sans Pro" panose="020B0503030403020204" pitchFamily="34" charset="0"/>
              </a:rPr>
              <a:t> </a:t>
            </a:r>
            <a:r>
              <a:rPr lang="ru-RU" sz="2800" b="0" i="0" dirty="0" err="1">
                <a:solidFill>
                  <a:srgbClr val="2B2E38"/>
                </a:solidFill>
                <a:effectLst/>
                <a:latin typeface="Source Sans Pro" panose="020B0503030403020204" pitchFamily="34" charset="0"/>
              </a:rPr>
              <a:t>відповідальності</a:t>
            </a:r>
            <a:r>
              <a:rPr lang="ru-RU" sz="2800" b="0" i="0" dirty="0">
                <a:solidFill>
                  <a:srgbClr val="2B2E38"/>
                </a:solidFill>
                <a:effectLst/>
                <a:latin typeface="Source Sans Pro" panose="020B0503030403020204" pitchFamily="34" charset="0"/>
              </a:rPr>
              <a:t>. </a:t>
            </a:r>
            <a:br>
              <a:rPr lang="ru-RU" sz="2800" b="0" i="0" dirty="0">
                <a:solidFill>
                  <a:srgbClr val="2B2E38"/>
                </a:solidFill>
                <a:effectLst/>
                <a:latin typeface="Source Sans Pro" panose="020B0503030403020204" pitchFamily="34" charset="0"/>
              </a:rPr>
            </a:br>
            <a:endParaRPr lang="ru-RU" sz="2800" b="0" i="0" dirty="0">
              <a:solidFill>
                <a:srgbClr val="2B2E38"/>
              </a:solidFill>
              <a:effectLst/>
              <a:latin typeface="Source Sans Pro" panose="020B0503030403020204" pitchFamily="34" charset="0"/>
            </a:endParaRPr>
          </a:p>
          <a:p>
            <a:pPr algn="r" fontAlgn="base"/>
            <a:r>
              <a:rPr lang="ru-RU" sz="2800" b="0" i="1" dirty="0" err="1">
                <a:solidFill>
                  <a:srgbClr val="2B2E38"/>
                </a:solidFill>
                <a:effectLst/>
                <a:latin typeface="Source Sans Pro" panose="020B0503030403020204" pitchFamily="34" charset="0"/>
              </a:rPr>
              <a:t>Пресслужба</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Управління</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Західного</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офісу</a:t>
            </a:r>
            <a:endParaRPr lang="ru-RU" sz="2800" b="0" i="0" dirty="0">
              <a:solidFill>
                <a:srgbClr val="2B2E38"/>
              </a:solidFill>
              <a:effectLst/>
              <a:latin typeface="Source Sans Pro" panose="020B0503030403020204" pitchFamily="34" charset="0"/>
            </a:endParaRPr>
          </a:p>
          <a:p>
            <a:pPr algn="r" fontAlgn="base"/>
            <a:r>
              <a:rPr lang="ru-RU" sz="2800" b="0" i="1" dirty="0" err="1">
                <a:solidFill>
                  <a:srgbClr val="2B2E38"/>
                </a:solidFill>
                <a:effectLst/>
                <a:latin typeface="Source Sans Pro" panose="020B0503030403020204" pitchFamily="34" charset="0"/>
              </a:rPr>
              <a:t>Держаудитслужби</a:t>
            </a:r>
            <a:r>
              <a:rPr lang="ru-RU" sz="2800" b="0" i="1" dirty="0">
                <a:solidFill>
                  <a:srgbClr val="2B2E38"/>
                </a:solidFill>
                <a:effectLst/>
                <a:latin typeface="Source Sans Pro" panose="020B0503030403020204" pitchFamily="34" charset="0"/>
              </a:rPr>
              <a:t> у </a:t>
            </a:r>
            <a:r>
              <a:rPr lang="ru-RU" sz="2800" b="0" i="1" dirty="0" err="1">
                <a:solidFill>
                  <a:srgbClr val="2B2E38"/>
                </a:solidFill>
                <a:effectLst/>
                <a:latin typeface="Source Sans Pro" panose="020B0503030403020204" pitchFamily="34" charset="0"/>
              </a:rPr>
              <a:t>Тернопільській</a:t>
            </a:r>
            <a:r>
              <a:rPr lang="ru-RU" sz="2800" b="0" i="1" dirty="0">
                <a:solidFill>
                  <a:srgbClr val="2B2E38"/>
                </a:solidFill>
                <a:effectLst/>
                <a:latin typeface="Source Sans Pro" panose="020B0503030403020204" pitchFamily="34" charset="0"/>
              </a:rPr>
              <a:t> </a:t>
            </a:r>
            <a:r>
              <a:rPr lang="ru-RU" sz="2800" b="0" i="1" dirty="0" err="1">
                <a:solidFill>
                  <a:srgbClr val="2B2E38"/>
                </a:solidFill>
                <a:effectLst/>
                <a:latin typeface="Source Sans Pro" panose="020B0503030403020204" pitchFamily="34" charset="0"/>
              </a:rPr>
              <a:t>області</a:t>
            </a:r>
            <a:endParaRPr lang="ru-RU" sz="2800" b="0" i="0" dirty="0">
              <a:solidFill>
                <a:srgbClr val="2B2E38"/>
              </a:solidFill>
              <a:effectLst/>
              <a:latin typeface="Source Sans Pro" panose="020B0503030403020204" pitchFamily="34" charset="0"/>
            </a:endParaRPr>
          </a:p>
          <a:p>
            <a:pPr algn="just"/>
            <a:endParaRPr lang="uk-UA" sz="2800" b="1" i="1" dirty="0">
              <a:solidFill>
                <a:srgbClr val="0A73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5715540"/>
      </p:ext>
    </p:extLst>
  </p:cSld>
  <p:clrMapOvr>
    <a:masterClrMapping/>
  </p:clrMapOvr>
  <p:transition spd="slow">
    <p:push/>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21895</TotalTime>
  <Words>1427</Words>
  <Application>Microsoft Office PowerPoint</Application>
  <PresentationFormat>Широкоэкранный</PresentationFormat>
  <Paragraphs>239</Paragraphs>
  <Slides>44</Slides>
  <Notes>1</Notes>
  <HiddenSlides>0</HiddenSlides>
  <MMClips>0</MMClips>
  <ScaleCrop>false</ScaleCrop>
  <HeadingPairs>
    <vt:vector size="6" baseType="variant">
      <vt:variant>
        <vt:lpstr>Использованные шрифты</vt:lpstr>
      </vt:variant>
      <vt:variant>
        <vt:i4>16</vt:i4>
      </vt:variant>
      <vt:variant>
        <vt:lpstr>Тема</vt:lpstr>
      </vt:variant>
      <vt:variant>
        <vt:i4>1</vt:i4>
      </vt:variant>
      <vt:variant>
        <vt:lpstr>Заголовки слайдов</vt:lpstr>
      </vt:variant>
      <vt:variant>
        <vt:i4>44</vt:i4>
      </vt:variant>
    </vt:vector>
  </HeadingPairs>
  <TitlesOfParts>
    <vt:vector size="61" baseType="lpstr">
      <vt:lpstr>MS Gothic</vt:lpstr>
      <vt:lpstr>SimSun</vt:lpstr>
      <vt:lpstr>-apple-system</vt:lpstr>
      <vt:lpstr>Arial</vt:lpstr>
      <vt:lpstr>Calibri</vt:lpstr>
      <vt:lpstr>Calibri Light</vt:lpstr>
      <vt:lpstr>Georgia</vt:lpstr>
      <vt:lpstr>georgia_numerals</vt:lpstr>
      <vt:lpstr>Open Sans</vt:lpstr>
      <vt:lpstr>PT Sans</vt:lpstr>
      <vt:lpstr>PT Serif</vt:lpstr>
      <vt:lpstr>Roboto</vt:lpstr>
      <vt:lpstr>Source Sans Pro</vt:lpstr>
      <vt:lpstr>Tahoma</vt:lpstr>
      <vt:lpstr>Times New Roman</vt:lpstr>
      <vt:lpstr>Verdana</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Art</dc:creator>
  <cp:lastModifiedBy>Зорина</cp:lastModifiedBy>
  <cp:revision>381</cp:revision>
  <cp:lastPrinted>2022-10-03T17:42:41Z</cp:lastPrinted>
  <dcterms:created xsi:type="dcterms:W3CDTF">2017-09-25T18:23:36Z</dcterms:created>
  <dcterms:modified xsi:type="dcterms:W3CDTF">2022-10-28T07:36:20Z</dcterms:modified>
</cp:coreProperties>
</file>