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73" r:id="rId1"/>
  </p:sldMasterIdLst>
  <p:notesMasterIdLst>
    <p:notesMasterId r:id="rId11"/>
  </p:notesMasterIdLst>
  <p:sldIdLst>
    <p:sldId id="256" r:id="rId2"/>
    <p:sldId id="289" r:id="rId3"/>
    <p:sldId id="288" r:id="rId4"/>
    <p:sldId id="287" r:id="rId5"/>
    <p:sldId id="290" r:id="rId6"/>
    <p:sldId id="295" r:id="rId7"/>
    <p:sldId id="291" r:id="rId8"/>
    <p:sldId id="293" r:id="rId9"/>
    <p:sldId id="28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ster" initials="M" lastIdx="4" clrIdx="0">
    <p:extLst>
      <p:ext uri="{19B8F6BF-5375-455C-9EA6-DF929625EA0E}">
        <p15:presenceInfo xmlns:p15="http://schemas.microsoft.com/office/powerpoint/2012/main" userId="Mast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CC"/>
    <a:srgbClr val="9966FF"/>
    <a:srgbClr val="6600CC"/>
    <a:srgbClr val="FF66CC"/>
    <a:srgbClr val="336699"/>
    <a:srgbClr val="6699FF"/>
    <a:srgbClr val="F5640B"/>
    <a:srgbClr val="00CC00"/>
    <a:srgbClr val="3399FF"/>
    <a:srgbClr val="FFC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96684" autoAdjust="0"/>
  </p:normalViewPr>
  <p:slideViewPr>
    <p:cSldViewPr snapToGrid="0">
      <p:cViewPr varScale="1">
        <p:scale>
          <a:sx n="41" d="100"/>
          <a:sy n="41" d="100"/>
        </p:scale>
        <p:origin x="776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CFC26F-095E-4307-B4D7-E5C8C2FF2B35}" type="doc">
      <dgm:prSet loTypeId="urn:microsoft.com/office/officeart/2005/8/layout/radial3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CA4826C2-EEE3-432E-997E-4F4F5A9339D0}" type="pres">
      <dgm:prSet presAssocID="{D4CFC26F-095E-4307-B4D7-E5C8C2FF2B3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BF5962D-C57E-4EAA-9B89-AF764A828300}" type="pres">
      <dgm:prSet presAssocID="{D4CFC26F-095E-4307-B4D7-E5C8C2FF2B35}" presName="radial" presStyleCnt="0">
        <dgm:presLayoutVars>
          <dgm:animLvl val="ctr"/>
        </dgm:presLayoutVars>
      </dgm:prSet>
      <dgm:spPr/>
    </dgm:pt>
  </dgm:ptLst>
  <dgm:cxnLst>
    <dgm:cxn modelId="{3D8C0188-0708-4F27-97F2-978DB918E94B}" type="presOf" srcId="{D4CFC26F-095E-4307-B4D7-E5C8C2FF2B35}" destId="{CA4826C2-EEE3-432E-997E-4F4F5A9339D0}" srcOrd="0" destOrd="0" presId="urn:microsoft.com/office/officeart/2005/8/layout/radial3"/>
    <dgm:cxn modelId="{19FCA5DF-5B0D-4136-9946-3B67A35A6522}" type="presParOf" srcId="{CA4826C2-EEE3-432E-997E-4F4F5A9339D0}" destId="{8BF5962D-C57E-4EAA-9B89-AF764A828300}" srcOrd="0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2F79F6E-8317-43FF-AF2E-6DF7DF4FDCE4}" type="doc">
      <dgm:prSet loTypeId="urn:microsoft.com/office/officeart/2005/8/layout/cycle6" loCatId="relationship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9D534734-5D68-4AF0-9085-54035F469347}">
      <dgm:prSet custT="1"/>
      <dgm:spPr/>
      <dgm:t>
        <a:bodyPr/>
        <a:lstStyle/>
        <a:p>
          <a:pPr algn="l"/>
          <a:endParaRPr lang="uk-UA" sz="2400" b="1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algn="just"/>
          <a:r>
            <a:rPr lang="uk-UA" sz="2400" dirty="0" smtClean="0"/>
            <a:t>Надалі в хронологічному порядку до особової справи за часом надходження додаються: копії актів про зміни анкетних даних, </a:t>
          </a:r>
          <a:r>
            <a:rPr lang="uk-UA" sz="2400" dirty="0" err="1" smtClean="0"/>
            <a:t>копiї</a:t>
          </a:r>
          <a:r>
            <a:rPr lang="uk-UA" sz="2400" dirty="0" smtClean="0"/>
            <a:t> </a:t>
          </a:r>
          <a:r>
            <a:rPr lang="uk-UA" sz="2400" dirty="0" err="1" smtClean="0"/>
            <a:t>документiв</a:t>
          </a:r>
          <a:r>
            <a:rPr lang="uk-UA" sz="2400" dirty="0" smtClean="0"/>
            <a:t> про підвищення рівня </a:t>
          </a:r>
          <a:r>
            <a:rPr lang="uk-UA" sz="2400" dirty="0" err="1" smtClean="0"/>
            <a:t>професiйної</a:t>
          </a:r>
          <a:r>
            <a:rPr lang="uk-UA" sz="2400" dirty="0" smtClean="0"/>
            <a:t> компетентності, біографічна довідка (у разі потреби), матеріали оцінювання результатів службової діяльності, дисциплінарна справа тощо.</a:t>
          </a:r>
          <a:endParaRPr lang="uk-UA" sz="24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008B31F-3375-41C0-BAB3-879A3136A4C0}" type="parTrans" cxnId="{C0AFD9FB-95A4-4AE4-8712-7757C577CDA5}">
      <dgm:prSet/>
      <dgm:spPr/>
      <dgm:t>
        <a:bodyPr/>
        <a:lstStyle/>
        <a:p>
          <a:endParaRPr lang="uk-UA"/>
        </a:p>
      </dgm:t>
    </dgm:pt>
    <dgm:pt modelId="{5D2FE0DA-42CB-495D-90D1-A051B492473E}" type="sibTrans" cxnId="{C0AFD9FB-95A4-4AE4-8712-7757C577CDA5}">
      <dgm:prSet/>
      <dgm:spPr/>
      <dgm:t>
        <a:bodyPr/>
        <a:lstStyle/>
        <a:p>
          <a:endParaRPr lang="uk-UA"/>
        </a:p>
      </dgm:t>
    </dgm:pt>
    <dgm:pt modelId="{66FF1F54-9C02-4A49-AD6C-3B4E62F202D2}">
      <dgm:prSet custT="1"/>
      <dgm:spPr/>
      <dgm:t>
        <a:bodyPr/>
        <a:lstStyle/>
        <a:p>
          <a:pPr algn="just"/>
          <a:r>
            <a:rPr lang="uk-UA" sz="2400" dirty="0" smtClean="0"/>
            <a:t>Копії документів про надання відпусток, заохочення, нагороди, почесні звання та інші копії актів додаються до особової справи в разі необхідності (відповідна інформація вноситься працівником служби управління персоналом у доповнення до особового листка з обліку кадрів (особової картки) працівника).</a:t>
          </a:r>
          <a:endParaRPr lang="ru-RU" sz="2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660D2E3-BE02-4DE9-B932-F129F48DD4C6}" type="parTrans" cxnId="{9A0AB227-F30E-4EA2-8F0F-3BDF37232CFA}">
      <dgm:prSet/>
      <dgm:spPr/>
      <dgm:t>
        <a:bodyPr/>
        <a:lstStyle/>
        <a:p>
          <a:endParaRPr lang="uk-UA"/>
        </a:p>
      </dgm:t>
    </dgm:pt>
    <dgm:pt modelId="{99C020B4-6C40-4B25-8879-B46422AE51D8}" type="sibTrans" cxnId="{9A0AB227-F30E-4EA2-8F0F-3BDF37232CFA}">
      <dgm:prSet/>
      <dgm:spPr/>
      <dgm:t>
        <a:bodyPr/>
        <a:lstStyle/>
        <a:p>
          <a:endParaRPr lang="uk-UA"/>
        </a:p>
      </dgm:t>
    </dgm:pt>
    <dgm:pt modelId="{3976A1D2-1639-4370-A760-BDFD96D26654}" type="pres">
      <dgm:prSet presAssocID="{A2F79F6E-8317-43FF-AF2E-6DF7DF4FDCE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C745A43-B060-41E0-AE7B-0A4B1A59D62B}" type="pres">
      <dgm:prSet presAssocID="{9D534734-5D68-4AF0-9085-54035F469347}" presName="node" presStyleLbl="node1" presStyleIdx="0" presStyleCnt="2" custAng="0" custScaleX="102556" custScaleY="132326" custRadScaleRad="119682" custRadScaleInc="-6539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E7A56BE-9495-46DB-8923-9E0C60D8E79E}" type="pres">
      <dgm:prSet presAssocID="{9D534734-5D68-4AF0-9085-54035F469347}" presName="spNode" presStyleCnt="0"/>
      <dgm:spPr/>
    </dgm:pt>
    <dgm:pt modelId="{B6922D02-98F5-456D-A173-9F4FA80F07D4}" type="pres">
      <dgm:prSet presAssocID="{5D2FE0DA-42CB-495D-90D1-A051B492473E}" presName="sibTrans" presStyleLbl="sibTrans1D1" presStyleIdx="0" presStyleCnt="2"/>
      <dgm:spPr/>
      <dgm:t>
        <a:bodyPr/>
        <a:lstStyle/>
        <a:p>
          <a:endParaRPr lang="uk-UA"/>
        </a:p>
      </dgm:t>
    </dgm:pt>
    <dgm:pt modelId="{50CEFC53-31B2-4C74-B8D2-43A962243F2C}" type="pres">
      <dgm:prSet presAssocID="{66FF1F54-9C02-4A49-AD6C-3B4E62F202D2}" presName="node" presStyleLbl="node1" presStyleIdx="1" presStyleCnt="2" custScaleX="99281" custScaleY="115399" custRadScaleRad="147819" custRadScaleInc="4896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B017852-F7D4-41C5-A5FB-DAA5CEF84B73}" type="pres">
      <dgm:prSet presAssocID="{66FF1F54-9C02-4A49-AD6C-3B4E62F202D2}" presName="spNode" presStyleCnt="0"/>
      <dgm:spPr/>
    </dgm:pt>
    <dgm:pt modelId="{36388B2E-EA05-4025-897A-CFD09A82ABCA}" type="pres">
      <dgm:prSet presAssocID="{99C020B4-6C40-4B25-8879-B46422AE51D8}" presName="sibTrans" presStyleLbl="sibTrans1D1" presStyleIdx="1" presStyleCnt="2"/>
      <dgm:spPr/>
      <dgm:t>
        <a:bodyPr/>
        <a:lstStyle/>
        <a:p>
          <a:endParaRPr lang="uk-UA"/>
        </a:p>
      </dgm:t>
    </dgm:pt>
  </dgm:ptLst>
  <dgm:cxnLst>
    <dgm:cxn modelId="{8B3FD6E4-9DDF-4C24-95E7-3F96CF5E93AB}" type="presOf" srcId="{5D2FE0DA-42CB-495D-90D1-A051B492473E}" destId="{B6922D02-98F5-456D-A173-9F4FA80F07D4}" srcOrd="0" destOrd="0" presId="urn:microsoft.com/office/officeart/2005/8/layout/cycle6"/>
    <dgm:cxn modelId="{67A44CB2-3BD8-48E9-A519-CD7AEC16FC19}" type="presOf" srcId="{66FF1F54-9C02-4A49-AD6C-3B4E62F202D2}" destId="{50CEFC53-31B2-4C74-B8D2-43A962243F2C}" srcOrd="0" destOrd="0" presId="urn:microsoft.com/office/officeart/2005/8/layout/cycle6"/>
    <dgm:cxn modelId="{9A0AB227-F30E-4EA2-8F0F-3BDF37232CFA}" srcId="{A2F79F6E-8317-43FF-AF2E-6DF7DF4FDCE4}" destId="{66FF1F54-9C02-4A49-AD6C-3B4E62F202D2}" srcOrd="1" destOrd="0" parTransId="{D660D2E3-BE02-4DE9-B932-F129F48DD4C6}" sibTransId="{99C020B4-6C40-4B25-8879-B46422AE51D8}"/>
    <dgm:cxn modelId="{C0AFD9FB-95A4-4AE4-8712-7757C577CDA5}" srcId="{A2F79F6E-8317-43FF-AF2E-6DF7DF4FDCE4}" destId="{9D534734-5D68-4AF0-9085-54035F469347}" srcOrd="0" destOrd="0" parTransId="{7008B31F-3375-41C0-BAB3-879A3136A4C0}" sibTransId="{5D2FE0DA-42CB-495D-90D1-A051B492473E}"/>
    <dgm:cxn modelId="{2242DAC4-C9B5-4625-B2D7-3D197E7CC90A}" type="presOf" srcId="{9D534734-5D68-4AF0-9085-54035F469347}" destId="{DC745A43-B060-41E0-AE7B-0A4B1A59D62B}" srcOrd="0" destOrd="0" presId="urn:microsoft.com/office/officeart/2005/8/layout/cycle6"/>
    <dgm:cxn modelId="{CFB335CB-026E-44B5-A69B-602F3835BBBE}" type="presOf" srcId="{A2F79F6E-8317-43FF-AF2E-6DF7DF4FDCE4}" destId="{3976A1D2-1639-4370-A760-BDFD96D26654}" srcOrd="0" destOrd="0" presId="urn:microsoft.com/office/officeart/2005/8/layout/cycle6"/>
    <dgm:cxn modelId="{C36A13D5-058C-43EC-B43D-0D74622DA5D2}" type="presOf" srcId="{99C020B4-6C40-4B25-8879-B46422AE51D8}" destId="{36388B2E-EA05-4025-897A-CFD09A82ABCA}" srcOrd="0" destOrd="0" presId="urn:microsoft.com/office/officeart/2005/8/layout/cycle6"/>
    <dgm:cxn modelId="{944001DF-85EA-44AB-8807-3C1220ADE166}" type="presParOf" srcId="{3976A1D2-1639-4370-A760-BDFD96D26654}" destId="{DC745A43-B060-41E0-AE7B-0A4B1A59D62B}" srcOrd="0" destOrd="0" presId="urn:microsoft.com/office/officeart/2005/8/layout/cycle6"/>
    <dgm:cxn modelId="{B0FCE82D-7A05-4FCF-A545-7686411F5B69}" type="presParOf" srcId="{3976A1D2-1639-4370-A760-BDFD96D26654}" destId="{0E7A56BE-9495-46DB-8923-9E0C60D8E79E}" srcOrd="1" destOrd="0" presId="urn:microsoft.com/office/officeart/2005/8/layout/cycle6"/>
    <dgm:cxn modelId="{69913FE8-376D-462B-97C7-EBCA7572A294}" type="presParOf" srcId="{3976A1D2-1639-4370-A760-BDFD96D26654}" destId="{B6922D02-98F5-456D-A173-9F4FA80F07D4}" srcOrd="2" destOrd="0" presId="urn:microsoft.com/office/officeart/2005/8/layout/cycle6"/>
    <dgm:cxn modelId="{6CF21AFA-AA7D-4648-BDFB-723ACAAC7325}" type="presParOf" srcId="{3976A1D2-1639-4370-A760-BDFD96D26654}" destId="{50CEFC53-31B2-4C74-B8D2-43A962243F2C}" srcOrd="3" destOrd="0" presId="urn:microsoft.com/office/officeart/2005/8/layout/cycle6"/>
    <dgm:cxn modelId="{EAA3640D-2A7F-4278-9A8B-CAFEE269C36A}" type="presParOf" srcId="{3976A1D2-1639-4370-A760-BDFD96D26654}" destId="{6B017852-F7D4-41C5-A5FB-DAA5CEF84B73}" srcOrd="4" destOrd="0" presId="urn:microsoft.com/office/officeart/2005/8/layout/cycle6"/>
    <dgm:cxn modelId="{685EC412-B557-43B2-9060-6281276AA395}" type="presParOf" srcId="{3976A1D2-1639-4370-A760-BDFD96D26654}" destId="{36388B2E-EA05-4025-897A-CFD09A82ABCA}" srcOrd="5" destOrd="0" presId="urn:microsoft.com/office/officeart/2005/8/layout/cycle6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DA8D945-2BE8-43DC-BF67-73E81ACB9CE5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B9E727B-9429-48FE-A586-BC9F83412B7C}">
      <dgm:prSet phldrT="[Текст]" custT="1"/>
      <dgm:spPr/>
      <dgm:t>
        <a:bodyPr/>
        <a:lstStyle/>
        <a:p>
          <a:r>
            <a:rPr lang="uk-UA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endParaRPr lang="ru-RU" sz="28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4C62919B-FF98-4ADA-8C14-61F50E7D942F}" type="parTrans" cxnId="{6F9C5E83-6CD6-48F6-970B-BB1A7763996C}">
      <dgm:prSet/>
      <dgm:spPr/>
      <dgm:t>
        <a:bodyPr/>
        <a:lstStyle/>
        <a:p>
          <a:endParaRPr lang="ru-RU"/>
        </a:p>
      </dgm:t>
    </dgm:pt>
    <dgm:pt modelId="{323311C8-5EA7-4BFC-9D61-FAC3C36656E7}" type="sibTrans" cxnId="{6F9C5E83-6CD6-48F6-970B-BB1A7763996C}">
      <dgm:prSet/>
      <dgm:spPr/>
      <dgm:t>
        <a:bodyPr/>
        <a:lstStyle/>
        <a:p>
          <a:endParaRPr lang="ru-RU"/>
        </a:p>
      </dgm:t>
    </dgm:pt>
    <dgm:pt modelId="{FA3A8DBD-3FEE-433A-AB88-5CB477B4197B}">
      <dgm:prSet custT="1"/>
      <dgm:spPr/>
      <dgm:t>
        <a:bodyPr/>
        <a:lstStyle/>
        <a:p>
          <a:r>
            <a:rPr lang="uk-UA" sz="1800" dirty="0" smtClean="0"/>
            <a:t>Кожна особова справа </a:t>
          </a:r>
          <a:r>
            <a:rPr lang="uk-UA" sz="1800" dirty="0" err="1" smtClean="0"/>
            <a:t>пiдшивається</a:t>
          </a:r>
          <a:r>
            <a:rPr lang="uk-UA" sz="1800" dirty="0" smtClean="0"/>
            <a:t> в окрему папку формату А4, на </a:t>
          </a:r>
          <a:r>
            <a:rPr lang="uk-UA" sz="1800" dirty="0" err="1" smtClean="0"/>
            <a:t>якiй</a:t>
          </a:r>
          <a:r>
            <a:rPr lang="uk-UA" sz="1800" dirty="0" smtClean="0"/>
            <a:t> зазначаються </a:t>
          </a:r>
          <a:r>
            <a:rPr lang="uk-UA" sz="1800" dirty="0" err="1" smtClean="0"/>
            <a:t>прiзвище</a:t>
          </a:r>
          <a:r>
            <a:rPr lang="uk-UA" sz="1800" dirty="0" smtClean="0"/>
            <a:t>, </a:t>
          </a:r>
          <a:r>
            <a:rPr lang="uk-UA" sz="1800" dirty="0" err="1" smtClean="0"/>
            <a:t>iм’я</a:t>
          </a:r>
          <a:r>
            <a:rPr lang="uk-UA" sz="1800" dirty="0" smtClean="0"/>
            <a:t>, по </a:t>
          </a:r>
          <a:r>
            <a:rPr lang="uk-UA" sz="1800" dirty="0" err="1" smtClean="0"/>
            <a:t>батьковi</a:t>
          </a:r>
          <a:r>
            <a:rPr lang="uk-UA" sz="1800" dirty="0" smtClean="0"/>
            <a:t>  працівника, порядковий номер особової справи.</a:t>
          </a:r>
          <a:endParaRPr lang="uk-UA" sz="1800" dirty="0"/>
        </a:p>
      </dgm:t>
    </dgm:pt>
    <dgm:pt modelId="{CA52F7B6-4B24-45AA-8F0A-C9BAFDF37FAF}" type="parTrans" cxnId="{A19476C2-9CB1-4942-8D07-1800370B9750}">
      <dgm:prSet/>
      <dgm:spPr/>
      <dgm:t>
        <a:bodyPr/>
        <a:lstStyle/>
        <a:p>
          <a:endParaRPr lang="uk-UA"/>
        </a:p>
      </dgm:t>
    </dgm:pt>
    <dgm:pt modelId="{90604BC6-8D38-4014-8ED6-9B284BF406FD}" type="sibTrans" cxnId="{A19476C2-9CB1-4942-8D07-1800370B9750}">
      <dgm:prSet/>
      <dgm:spPr/>
      <dgm:t>
        <a:bodyPr/>
        <a:lstStyle/>
        <a:p>
          <a:endParaRPr lang="uk-UA"/>
        </a:p>
      </dgm:t>
    </dgm:pt>
    <dgm:pt modelId="{69631062-CA21-46F1-9A0A-62FE1CF7789D}" type="pres">
      <dgm:prSet presAssocID="{EDA8D945-2BE8-43DC-BF67-73E81ACB9CE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2C000C7-BDAD-4BFF-AD09-4FBABEEDAE8A}" type="pres">
      <dgm:prSet presAssocID="{0B9E727B-9429-48FE-A586-BC9F83412B7C}" presName="node" presStyleLbl="node1" presStyleIdx="0" presStyleCnt="2" custFlipVert="1" custScaleX="98789" custScaleY="25280" custLinFactY="100000" custLinFactNeighborX="1948" custLinFactNeighborY="124257">
        <dgm:presLayoutVars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ru-RU"/>
        </a:p>
      </dgm:t>
    </dgm:pt>
    <dgm:pt modelId="{4D4E40C1-354F-44DA-BB79-DC33563DB7BD}" type="pres">
      <dgm:prSet presAssocID="{323311C8-5EA7-4BFC-9D61-FAC3C36656E7}" presName="sibTrans" presStyleCnt="0"/>
      <dgm:spPr/>
    </dgm:pt>
    <dgm:pt modelId="{C3D3C9BC-36AC-4D80-846D-4F860A1E4429}" type="pres">
      <dgm:prSet presAssocID="{FA3A8DBD-3FEE-433A-AB88-5CB477B4197B}" presName="node" presStyleLbl="node1" presStyleIdx="1" presStyleCnt="2" custScaleX="902203" custScaleY="1006232" custLinFactNeighborX="-44226" custLinFactNeighborY="-1877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70E9D599-FE4E-4540-9C8E-6A9FD547A022}" type="presOf" srcId="{FA3A8DBD-3FEE-433A-AB88-5CB477B4197B}" destId="{C3D3C9BC-36AC-4D80-846D-4F860A1E4429}" srcOrd="0" destOrd="0" presId="urn:microsoft.com/office/officeart/2005/8/layout/default"/>
    <dgm:cxn modelId="{A19476C2-9CB1-4942-8D07-1800370B9750}" srcId="{EDA8D945-2BE8-43DC-BF67-73E81ACB9CE5}" destId="{FA3A8DBD-3FEE-433A-AB88-5CB477B4197B}" srcOrd="1" destOrd="0" parTransId="{CA52F7B6-4B24-45AA-8F0A-C9BAFDF37FAF}" sibTransId="{90604BC6-8D38-4014-8ED6-9B284BF406FD}"/>
    <dgm:cxn modelId="{6513ABC4-E415-4808-96F7-6255AE844880}" type="presOf" srcId="{EDA8D945-2BE8-43DC-BF67-73E81ACB9CE5}" destId="{69631062-CA21-46F1-9A0A-62FE1CF7789D}" srcOrd="0" destOrd="0" presId="urn:microsoft.com/office/officeart/2005/8/layout/default"/>
    <dgm:cxn modelId="{6F9C5E83-6CD6-48F6-970B-BB1A7763996C}" srcId="{EDA8D945-2BE8-43DC-BF67-73E81ACB9CE5}" destId="{0B9E727B-9429-48FE-A586-BC9F83412B7C}" srcOrd="0" destOrd="0" parTransId="{4C62919B-FF98-4ADA-8C14-61F50E7D942F}" sibTransId="{323311C8-5EA7-4BFC-9D61-FAC3C36656E7}"/>
    <dgm:cxn modelId="{AEAB9283-A070-45B9-8647-0D5AE70E162D}" type="presOf" srcId="{0B9E727B-9429-48FE-A586-BC9F83412B7C}" destId="{C2C000C7-BDAD-4BFF-AD09-4FBABEEDAE8A}" srcOrd="0" destOrd="0" presId="urn:microsoft.com/office/officeart/2005/8/layout/default"/>
    <dgm:cxn modelId="{F8FD1EC6-0948-4D52-AFA5-A7F2FFFC53F7}" type="presParOf" srcId="{69631062-CA21-46F1-9A0A-62FE1CF7789D}" destId="{C2C000C7-BDAD-4BFF-AD09-4FBABEEDAE8A}" srcOrd="0" destOrd="0" presId="urn:microsoft.com/office/officeart/2005/8/layout/default"/>
    <dgm:cxn modelId="{5F86843F-E549-4293-A4D9-88BE2091C0D6}" type="presParOf" srcId="{69631062-CA21-46F1-9A0A-62FE1CF7789D}" destId="{4D4E40C1-354F-44DA-BB79-DC33563DB7BD}" srcOrd="1" destOrd="0" presId="urn:microsoft.com/office/officeart/2005/8/layout/default"/>
    <dgm:cxn modelId="{8A49C569-9869-499B-9E58-92EA7EAB96FB}" type="presParOf" srcId="{69631062-CA21-46F1-9A0A-62FE1CF7789D}" destId="{C3D3C9BC-36AC-4D80-846D-4F860A1E4429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745A43-B060-41E0-AE7B-0A4B1A59D62B}">
      <dsp:nvSpPr>
        <dsp:cNvPr id="0" name=""/>
        <dsp:cNvSpPr/>
      </dsp:nvSpPr>
      <dsp:spPr>
        <a:xfrm>
          <a:off x="187479" y="3510940"/>
          <a:ext cx="5358851" cy="449437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400" b="1" kern="12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Надалі в хронологічному порядку до особової справи за часом надходження додаються: копії актів про зміни анкетних даних, </a:t>
          </a:r>
          <a:r>
            <a:rPr lang="uk-UA" sz="2400" kern="1200" dirty="0" err="1" smtClean="0"/>
            <a:t>копiї</a:t>
          </a:r>
          <a:r>
            <a:rPr lang="uk-UA" sz="2400" kern="1200" dirty="0" smtClean="0"/>
            <a:t> </a:t>
          </a:r>
          <a:r>
            <a:rPr lang="uk-UA" sz="2400" kern="1200" dirty="0" err="1" smtClean="0"/>
            <a:t>документiв</a:t>
          </a:r>
          <a:r>
            <a:rPr lang="uk-UA" sz="2400" kern="1200" dirty="0" smtClean="0"/>
            <a:t> про підвищення рівня </a:t>
          </a:r>
          <a:r>
            <a:rPr lang="uk-UA" sz="2400" kern="1200" dirty="0" err="1" smtClean="0"/>
            <a:t>професiйної</a:t>
          </a:r>
          <a:r>
            <a:rPr lang="uk-UA" sz="2400" kern="1200" dirty="0" smtClean="0"/>
            <a:t> компетентності, біографічна довідка (у разі потреби), матеріали оцінювання результатів службової діяльності, дисциплінарна справа тощо.</a:t>
          </a:r>
          <a:endParaRPr lang="uk-UA" sz="24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87479" y="3510940"/>
        <a:ext cx="5358851" cy="4494373"/>
      </dsp:txXfrm>
    </dsp:sp>
    <dsp:sp modelId="{B6922D02-98F5-456D-A173-9F4FA80F07D4}">
      <dsp:nvSpPr>
        <dsp:cNvPr id="0" name=""/>
        <dsp:cNvSpPr/>
      </dsp:nvSpPr>
      <dsp:spPr>
        <a:xfrm>
          <a:off x="2367140" y="442733"/>
          <a:ext cx="6711327" cy="6711327"/>
        </a:xfrm>
        <a:custGeom>
          <a:avLst/>
          <a:gdLst/>
          <a:ahLst/>
          <a:cxnLst/>
          <a:rect l="0" t="0" r="0" b="0"/>
          <a:pathLst>
            <a:path>
              <a:moveTo>
                <a:pt x="18752" y="3001401"/>
              </a:moveTo>
              <a:arcTo wR="3355663" hR="3355663" stAng="11163606" swAng="10662490"/>
            </a:path>
          </a:pathLst>
        </a:custGeom>
        <a:noFill/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CEFC53-31B2-4C74-B8D2-43A962243F2C}">
      <dsp:nvSpPr>
        <dsp:cNvPr id="0" name=""/>
        <dsp:cNvSpPr/>
      </dsp:nvSpPr>
      <dsp:spPr>
        <a:xfrm>
          <a:off x="5822208" y="4085855"/>
          <a:ext cx="5187723" cy="391945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Копії документів про надання відпусток, заохочення, нагороди, почесні звання та інші копії актів додаються до особової справи в разі необхідності (відповідна інформація вноситься працівником служби управління персоналом у доповнення до особового листка з обліку кадрів (особової картки) працівника).</a:t>
          </a:r>
          <a:endParaRPr lang="ru-RU" sz="2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822208" y="4085855"/>
        <a:ext cx="5187723" cy="3919458"/>
      </dsp:txXfrm>
    </dsp:sp>
    <dsp:sp modelId="{36388B2E-EA05-4025-897A-CFD09A82ABCA}">
      <dsp:nvSpPr>
        <dsp:cNvPr id="0" name=""/>
        <dsp:cNvSpPr/>
      </dsp:nvSpPr>
      <dsp:spPr>
        <a:xfrm>
          <a:off x="4992019" y="2619172"/>
          <a:ext cx="5759511" cy="5759511"/>
        </a:xfrm>
        <a:custGeom>
          <a:avLst/>
          <a:gdLst/>
          <a:ahLst/>
          <a:cxnLst/>
          <a:rect l="0" t="0" r="0" b="0"/>
          <a:pathLst>
            <a:path>
              <a:moveTo>
                <a:pt x="827199" y="4899658"/>
              </a:moveTo>
              <a:arcTo wR="2879755" hR="2879755" stAng="8127563" swAng="498580"/>
            </a:path>
          </a:pathLst>
        </a:custGeom>
        <a:noFill/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C000C7-BDAD-4BFF-AD09-4FBABEEDAE8A}">
      <dsp:nvSpPr>
        <dsp:cNvPr id="0" name=""/>
        <dsp:cNvSpPr/>
      </dsp:nvSpPr>
      <dsp:spPr>
        <a:xfrm flipV="1">
          <a:off x="1306862" y="436373"/>
          <a:ext cx="319443" cy="49047"/>
        </a:xfrm>
        <a:prstGeom prst="flowChartAlternateProcess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endParaRPr lang="ru-RU" sz="28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 flipV="1">
        <a:off x="1306862" y="436373"/>
        <a:ext cx="319443" cy="49047"/>
      </dsp:txXfrm>
    </dsp:sp>
    <dsp:sp modelId="{C3D3C9BC-36AC-4D80-846D-4F860A1E4429}">
      <dsp:nvSpPr>
        <dsp:cNvPr id="0" name=""/>
        <dsp:cNvSpPr/>
      </dsp:nvSpPr>
      <dsp:spPr>
        <a:xfrm>
          <a:off x="0" y="46235"/>
          <a:ext cx="2917354" cy="19522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Кожна особова справа </a:t>
          </a:r>
          <a:r>
            <a:rPr lang="uk-UA" sz="1800" kern="1200" dirty="0" err="1" smtClean="0"/>
            <a:t>пiдшивається</a:t>
          </a:r>
          <a:r>
            <a:rPr lang="uk-UA" sz="1800" kern="1200" dirty="0" smtClean="0"/>
            <a:t> в окрему папку формату А4, на </a:t>
          </a:r>
          <a:r>
            <a:rPr lang="uk-UA" sz="1800" kern="1200" dirty="0" err="1" smtClean="0"/>
            <a:t>якiй</a:t>
          </a:r>
          <a:r>
            <a:rPr lang="uk-UA" sz="1800" kern="1200" dirty="0" smtClean="0"/>
            <a:t> зазначаються </a:t>
          </a:r>
          <a:r>
            <a:rPr lang="uk-UA" sz="1800" kern="1200" dirty="0" err="1" smtClean="0"/>
            <a:t>прiзвище</a:t>
          </a:r>
          <a:r>
            <a:rPr lang="uk-UA" sz="1800" kern="1200" dirty="0" smtClean="0"/>
            <a:t>, </a:t>
          </a:r>
          <a:r>
            <a:rPr lang="uk-UA" sz="1800" kern="1200" dirty="0" err="1" smtClean="0"/>
            <a:t>iм’я</a:t>
          </a:r>
          <a:r>
            <a:rPr lang="uk-UA" sz="1800" kern="1200" dirty="0" smtClean="0"/>
            <a:t>, по </a:t>
          </a:r>
          <a:r>
            <a:rPr lang="uk-UA" sz="1800" kern="1200" dirty="0" err="1" smtClean="0"/>
            <a:t>батьковi</a:t>
          </a:r>
          <a:r>
            <a:rPr lang="uk-UA" sz="1800" kern="1200" dirty="0" smtClean="0"/>
            <a:t>  працівника, порядковий номер особової справи.</a:t>
          </a:r>
          <a:endParaRPr lang="uk-UA" sz="1800" kern="1200" dirty="0"/>
        </a:p>
      </dsp:txBody>
      <dsp:txXfrm>
        <a:off x="0" y="46235"/>
        <a:ext cx="2917354" cy="19522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5B5CDC-AB47-41B2-8C00-107E5816AEB2}" type="datetimeFigureOut">
              <a:rPr lang="uk-UA" smtClean="0"/>
              <a:pPr/>
              <a:t>24.10.2022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5B739E-F33E-482E-893F-C6C27B5BFA20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46786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5B739E-F33E-482E-893F-C6C27B5BFA20}" type="slidenum">
              <a:rPr lang="uk-UA" smtClean="0"/>
              <a:pPr/>
              <a:t>8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6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7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4"/>
            <a:ext cx="7766937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69AFE-A371-4841-8150-38CBF5871043}" type="datetimeFigureOut">
              <a:rPr lang="uk-UA" smtClean="0"/>
              <a:pPr/>
              <a:t>24.10.2022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E86DB-0262-4475-B480-F710E975F3D1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77029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69AFE-A371-4841-8150-38CBF5871043}" type="datetimeFigureOut">
              <a:rPr lang="uk-UA" smtClean="0"/>
              <a:pPr/>
              <a:t>24.10.2022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E86DB-0262-4475-B480-F710E975F3D1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52642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40" y="3632201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69AFE-A371-4841-8150-38CBF5871043}" type="datetimeFigureOut">
              <a:rPr lang="uk-UA" smtClean="0"/>
              <a:pPr/>
              <a:t>24.10.2022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E86DB-0262-4475-B480-F710E975F3D1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2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850110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69AFE-A371-4841-8150-38CBF5871043}" type="datetimeFigureOut">
              <a:rPr lang="uk-UA" smtClean="0"/>
              <a:pPr/>
              <a:t>24.10.2022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E86DB-0262-4475-B480-F710E975F3D1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00920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4" y="4013200"/>
            <a:ext cx="8596668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69AFE-A371-4841-8150-38CBF5871043}" type="datetimeFigureOut">
              <a:rPr lang="uk-UA" smtClean="0"/>
              <a:pPr/>
              <a:t>24.10.2022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E86DB-0262-4475-B480-F710E975F3D1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2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414844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4" y="4013200"/>
            <a:ext cx="8596668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69AFE-A371-4841-8150-38CBF5871043}" type="datetimeFigureOut">
              <a:rPr lang="uk-UA" smtClean="0"/>
              <a:pPr/>
              <a:t>24.10.2022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E86DB-0262-4475-B480-F710E975F3D1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9958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69AFE-A371-4841-8150-38CBF5871043}" type="datetimeFigureOut">
              <a:rPr lang="uk-UA" smtClean="0"/>
              <a:pPr/>
              <a:t>24.10.2022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E86DB-0262-4475-B480-F710E975F3D1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645245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600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49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69AFE-A371-4841-8150-38CBF5871043}" type="datetimeFigureOut">
              <a:rPr lang="uk-UA" smtClean="0"/>
              <a:pPr/>
              <a:t>24.10.2022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E86DB-0262-4475-B480-F710E975F3D1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687814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10/24/2022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69AFE-A371-4841-8150-38CBF5871043}" type="datetimeFigureOut">
              <a:rPr lang="uk-UA" smtClean="0"/>
              <a:pPr/>
              <a:t>24.10.2022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E86DB-0262-4475-B480-F710E975F3D1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5683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8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69AFE-A371-4841-8150-38CBF5871043}" type="datetimeFigureOut">
              <a:rPr lang="uk-UA" smtClean="0"/>
              <a:pPr/>
              <a:t>24.10.2022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E86DB-0262-4475-B480-F710E975F3D1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2612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5" y="2160589"/>
            <a:ext cx="4184036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1" y="2160590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69AFE-A371-4841-8150-38CBF5871043}" type="datetimeFigureOut">
              <a:rPr lang="uk-UA" smtClean="0"/>
              <a:pPr/>
              <a:t>24.10.2022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E86DB-0262-4475-B480-F710E975F3D1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22781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7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7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4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8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69AFE-A371-4841-8150-38CBF5871043}" type="datetimeFigureOut">
              <a:rPr lang="uk-UA" smtClean="0"/>
              <a:pPr/>
              <a:t>24.10.2022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E86DB-0262-4475-B480-F710E975F3D1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77559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69AFE-A371-4841-8150-38CBF5871043}" type="datetimeFigureOut">
              <a:rPr lang="uk-UA" smtClean="0"/>
              <a:pPr/>
              <a:t>24.10.2022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E86DB-0262-4475-B480-F710E975F3D1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92542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69AFE-A371-4841-8150-38CBF5871043}" type="datetimeFigureOut">
              <a:rPr lang="uk-UA" smtClean="0"/>
              <a:pPr/>
              <a:t>24.10.2022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E86DB-0262-4475-B480-F710E975F3D1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92348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3" y="514925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3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69AFE-A371-4841-8150-38CBF5871043}" type="datetimeFigureOut">
              <a:rPr lang="uk-UA" smtClean="0"/>
              <a:pPr/>
              <a:t>24.10.2022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E86DB-0262-4475-B480-F710E975F3D1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2511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69AFE-A371-4841-8150-38CBF5871043}" type="datetimeFigureOut">
              <a:rPr lang="uk-UA" smtClean="0"/>
              <a:pPr/>
              <a:t>24.10.2022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E86DB-0262-4475-B480-F710E975F3D1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48814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6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90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2" y="6041363"/>
            <a:ext cx="9119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69AFE-A371-4841-8150-38CBF5871043}" type="datetimeFigureOut">
              <a:rPr lang="uk-UA" smtClean="0"/>
              <a:pPr/>
              <a:t>24.10.2022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3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3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A8E86DB-0262-4475-B480-F710E975F3D1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02176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85" r:id="rId12"/>
    <p:sldLayoutId id="2147483786" r:id="rId13"/>
    <p:sldLayoutId id="2147483787" r:id="rId14"/>
    <p:sldLayoutId id="2147483788" r:id="rId15"/>
    <p:sldLayoutId id="2147483789" r:id="rId16"/>
    <p:sldLayoutId id="214748379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Word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image" Target="../media/image5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4.png"/><Relationship Id="rId9" Type="http://schemas.microsoft.com/office/2007/relationships/diagramDrawing" Target="../diagrams/drawing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2213C24B-9AB5-4490-AD38-2DADE56EA0BB}"/>
              </a:ext>
            </a:extLst>
          </p:cNvPr>
          <p:cNvSpPr/>
          <p:nvPr/>
        </p:nvSpPr>
        <p:spPr>
          <a:xfrm>
            <a:off x="0" y="0"/>
            <a:ext cx="12192000" cy="981075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</a:schemeClr>
              </a:gs>
              <a:gs pos="80000">
                <a:schemeClr val="accent1">
                  <a:lumMod val="89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9FC9080-3BBD-455F-BA38-F6EB18A8B57A}"/>
              </a:ext>
            </a:extLst>
          </p:cNvPr>
          <p:cNvSpPr/>
          <p:nvPr/>
        </p:nvSpPr>
        <p:spPr>
          <a:xfrm>
            <a:off x="0" y="0"/>
            <a:ext cx="12192000" cy="21510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D422E127-9ACE-4BF6-B9E2-8DA124AAEF99}"/>
              </a:ext>
            </a:extLst>
          </p:cNvPr>
          <p:cNvSpPr/>
          <p:nvPr/>
        </p:nvSpPr>
        <p:spPr>
          <a:xfrm>
            <a:off x="-215758" y="0"/>
            <a:ext cx="12192000" cy="150020"/>
          </a:xfrm>
          <a:prstGeom prst="rect">
            <a:avLst/>
          </a:prstGeom>
          <a:gradFill flip="none" rotWithShape="1">
            <a:gsLst>
              <a:gs pos="0">
                <a:srgbClr val="002060"/>
              </a:gs>
              <a:gs pos="56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2E89088-A73A-4506-B4E0-404F5A974698}"/>
              </a:ext>
            </a:extLst>
          </p:cNvPr>
          <p:cNvSpPr txBox="1"/>
          <p:nvPr/>
        </p:nvSpPr>
        <p:spPr>
          <a:xfrm>
            <a:off x="990599" y="1904731"/>
            <a:ext cx="91535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uk-UA" sz="4400" b="1" dirty="0" smtClean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E9D8A79-D11C-49BC-9EF3-048804939531}"/>
              </a:ext>
            </a:extLst>
          </p:cNvPr>
          <p:cNvSpPr txBox="1"/>
          <p:nvPr/>
        </p:nvSpPr>
        <p:spPr>
          <a:xfrm>
            <a:off x="6486524" y="5558511"/>
            <a:ext cx="57054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uk-U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2" descr="D:\Мої документи\ЛОГОТИП\логотип архіву_page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7264" y="379131"/>
            <a:ext cx="2321013" cy="115179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8" name="Прямоугольник 7"/>
          <p:cNvSpPr/>
          <p:nvPr/>
        </p:nvSpPr>
        <p:spPr>
          <a:xfrm>
            <a:off x="3048000" y="2108200"/>
            <a:ext cx="6096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dirty="0" smtClean="0">
                <a:solidFill>
                  <a:srgbClr val="6600CC"/>
                </a:solidFill>
              </a:rPr>
              <a:t>Формування особової справи державних службовців та посадових осіб  органів місцевого самоврядування</a:t>
            </a:r>
            <a:endParaRPr lang="uk-UA" sz="3600" dirty="0">
              <a:solidFill>
                <a:srgbClr val="66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5352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6692" y="1602556"/>
            <a:ext cx="8397309" cy="1951347"/>
          </a:xfrm>
        </p:spPr>
        <p:txBody>
          <a:bodyPr>
            <a:normAutofit fontScale="90000"/>
          </a:bodyPr>
          <a:lstStyle/>
          <a:p>
            <a:r>
              <a:rPr lang="uk-UA" b="1" i="1" dirty="0" smtClean="0">
                <a:solidFill>
                  <a:schemeClr val="tx1"/>
                </a:solidFill>
              </a:rPr>
              <a:t>Особова справа </a:t>
            </a:r>
            <a:r>
              <a:rPr lang="uk-UA" b="1" dirty="0" smtClean="0">
                <a:solidFill>
                  <a:srgbClr val="3366CC"/>
                </a:solidFill>
              </a:rPr>
              <a:t>— це сукупність документів, в яких відображено відомості про трудову діяльність особи та її біографічні дані. </a:t>
            </a:r>
            <a:br>
              <a:rPr lang="uk-UA" b="1" dirty="0" smtClean="0">
                <a:solidFill>
                  <a:srgbClr val="3366CC"/>
                </a:solidFill>
              </a:rPr>
            </a:br>
            <a:r>
              <a:rPr lang="uk-UA" b="1" dirty="0" smtClean="0">
                <a:solidFill>
                  <a:srgbClr val="3366CC"/>
                </a:solidFill>
              </a:rPr>
              <a:t/>
            </a:r>
            <a:br>
              <a:rPr lang="uk-UA" b="1" dirty="0" smtClean="0">
                <a:solidFill>
                  <a:srgbClr val="3366CC"/>
                </a:solidFill>
              </a:rPr>
            </a:br>
            <a:r>
              <a:rPr lang="uk-UA" sz="2200" i="1" dirty="0" smtClean="0"/>
              <a:t>У діючому законодавстві передбачено, що державний службовець та посадова особа місцевого самоврядування має право отримувати інформацію щодо матеріалів своєї особової справи та ознайомлюватися з іншими документами, що стосуються проходження нею служби в  органах виконавчої влади і місцевого самоврядування.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>
                <a:solidFill>
                  <a:srgbClr val="3366CC"/>
                </a:solidFill>
              </a:rPr>
              <a:t/>
            </a:r>
            <a:br>
              <a:rPr lang="uk-UA" dirty="0" smtClean="0">
                <a:solidFill>
                  <a:srgbClr val="3366CC"/>
                </a:solidFill>
              </a:rPr>
            </a:br>
            <a:endParaRPr lang="uk-UA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23195" y="4885302"/>
            <a:ext cx="2286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D:\Мої документи\ЛОГОТИП\логотип архіву_page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6691" y="228303"/>
            <a:ext cx="2321013" cy="115179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3640" y="609600"/>
            <a:ext cx="8551333" cy="738433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4206" y="867266"/>
            <a:ext cx="10699423" cy="565608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uk-UA" sz="20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sz="30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3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Перелік документів особової справи та порядок її формування регламентують </a:t>
            </a:r>
            <a:r>
              <a:rPr lang="uk-UA" sz="3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пункти12-13 глави 2 розділу 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IV </a:t>
            </a:r>
            <a:r>
              <a:rPr lang="uk-UA" sz="3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Правил організації діловодства та архівного зберігання документів у державних органах, </a:t>
            </a:r>
            <a:r>
              <a:rPr lang="uk-UA" sz="3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органах</a:t>
            </a:r>
            <a:r>
              <a:rPr lang="uk-UA" sz="3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місцевого самоврядування, на підприємствах, в установах і організаціях, затверджених наказом Мін’юсту від 18.06.2015 № 1000/5; із змінами від 04.07.2018 № 2277/5. </a:t>
            </a:r>
          </a:p>
          <a:p>
            <a:endParaRPr lang="uk-UA" sz="3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3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особові справи державних службовців не діють норми Правил № 1000/5. Правила їх формування визначає окремий документ - Порядок ведення та зберігання особових справ державних службовців, </a:t>
            </a:r>
            <a:r>
              <a:rPr lang="uk-UA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затвердженого наказом Національного агентства України з питань державної служби від 22.03.2016  № 64, зареєстрованого в Міністерстві</a:t>
            </a:r>
            <a:br>
              <a:rPr lang="uk-UA" sz="3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юстиції України 15 квітня 2016 р. за № 567/28697, із змінами від 05.08.2016 № 157 </a:t>
            </a:r>
            <a:r>
              <a:rPr lang="uk-UA" sz="3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uk-UA" sz="3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16.11.2016 № 243 (далі – Порядок).</a:t>
            </a:r>
          </a:p>
          <a:p>
            <a:endParaRPr lang="uk-UA" sz="2000" dirty="0" smtClean="0">
              <a:solidFill>
                <a:schemeClr val="tx1"/>
              </a:solidFill>
            </a:endParaRPr>
          </a:p>
          <a:p>
            <a:endParaRPr lang="uk-UA" sz="2000" dirty="0">
              <a:solidFill>
                <a:schemeClr val="tx1"/>
              </a:solidFill>
            </a:endParaRPr>
          </a:p>
        </p:txBody>
      </p:sp>
      <p:pic>
        <p:nvPicPr>
          <p:cNvPr id="5" name="Picture 2" descr="D:\Мої документи\ЛОГОТИП\логотип архіву_page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72093" y="150830"/>
            <a:ext cx="2321013" cy="137631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19414" y="650448"/>
            <a:ext cx="54588" cy="1279951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flipV="1">
            <a:off x="8974318" y="6041363"/>
            <a:ext cx="299684" cy="133194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uk-UA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048000" y="179388"/>
          <a:ext cx="5324475" cy="746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Документ" r:id="rId3" imgW="6095056" imgH="8550873" progId="Word.Document.12">
                  <p:embed/>
                </p:oleObj>
              </mc:Choice>
              <mc:Fallback>
                <p:oleObj name="Документ" r:id="rId3" imgW="6095056" imgH="8550873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179388"/>
                        <a:ext cx="5324475" cy="746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876692" y="0"/>
            <a:ext cx="10963373" cy="801278"/>
          </a:xfrm>
        </p:spPr>
        <p:txBody>
          <a:bodyPr>
            <a:noAutofit/>
          </a:bodyPr>
          <a:lstStyle/>
          <a:p>
            <a:r>
              <a:rPr lang="uk-UA" sz="2800" dirty="0" smtClean="0">
                <a:solidFill>
                  <a:schemeClr val="tx1"/>
                </a:solidFill>
              </a:rPr>
              <a:t>ОСОБОВА справа державного службовця формується з таких документів і в такій послідовності:</a:t>
            </a:r>
            <a:endParaRPr lang="uk-UA" sz="28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19509" y="0"/>
            <a:ext cx="10424225" cy="6625087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uk-UA" sz="6400" b="1" dirty="0" smtClean="0"/>
          </a:p>
          <a:p>
            <a:pPr>
              <a:buNone/>
            </a:pPr>
            <a:endParaRPr lang="uk-UA" sz="6400" b="1" dirty="0" smtClean="0"/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endParaRPr lang="uk-UA" sz="6400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uk-UA" sz="6400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6400" dirty="0" smtClean="0"/>
              <a:t>особова картка державного службовця встановленого зразка;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6400" dirty="0" smtClean="0"/>
              <a:t>текст Присяги державного службовця, </a:t>
            </a:r>
            <a:r>
              <a:rPr lang="uk-UA" sz="6400" dirty="0" err="1" smtClean="0"/>
              <a:t>скрiплений</a:t>
            </a:r>
            <a:r>
              <a:rPr lang="uk-UA" sz="6400" dirty="0" smtClean="0"/>
              <a:t> </a:t>
            </a:r>
            <a:r>
              <a:rPr lang="uk-UA" sz="6400" dirty="0" err="1" smtClean="0"/>
              <a:t>пiдписом</a:t>
            </a:r>
            <a:r>
              <a:rPr lang="uk-UA" sz="6400" dirty="0" smtClean="0"/>
              <a:t> державного службовця (для </a:t>
            </a:r>
            <a:r>
              <a:rPr lang="uk-UA" sz="6400" dirty="0" err="1" smtClean="0"/>
              <a:t>осiб</a:t>
            </a:r>
            <a:r>
              <a:rPr lang="uk-UA" sz="6400" dirty="0" smtClean="0"/>
              <a:t>, уперше прийнятих на державну службу);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6400" dirty="0" smtClean="0"/>
              <a:t>копія паспорта державного службовця;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6400" dirty="0" smtClean="0"/>
              <a:t>копія облікової картки платника податків (окрім фізичних осіб, які через свої релігійні переконання відмовляються від прийняття реєстраційного номера облікової картки платника податків та повідомили про це відповідний контролюючий орган і мають відмітку у паспорті);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6400" dirty="0" smtClean="0"/>
              <a:t>копії документів про освіту, науковий ступінь, вчене звання;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6400" dirty="0" smtClean="0"/>
              <a:t>копія трудової книжки (у разі наявності);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6400" dirty="0" smtClean="0"/>
              <a:t>копія військового квитка (у </a:t>
            </a:r>
            <a:r>
              <a:rPr lang="uk-UA" sz="6400" dirty="0" err="1" smtClean="0"/>
              <a:t>разi</a:t>
            </a:r>
            <a:r>
              <a:rPr lang="uk-UA" sz="6400" dirty="0" smtClean="0"/>
              <a:t> наявності);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6400" dirty="0" smtClean="0"/>
              <a:t>копії документів про надані пільги (у </a:t>
            </a:r>
            <a:r>
              <a:rPr lang="uk-UA" sz="6400" dirty="0" err="1" smtClean="0"/>
              <a:t>разi</a:t>
            </a:r>
            <a:r>
              <a:rPr lang="uk-UA" sz="6400" dirty="0" smtClean="0"/>
              <a:t> наявності);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6400" dirty="0" smtClean="0"/>
              <a:t>довідка про результати проведення </a:t>
            </a:r>
            <a:r>
              <a:rPr lang="uk-UA" sz="6400" dirty="0" err="1" smtClean="0"/>
              <a:t>спецiальної</a:t>
            </a:r>
            <a:r>
              <a:rPr lang="uk-UA" sz="6400" dirty="0" smtClean="0"/>
              <a:t> </a:t>
            </a:r>
            <a:r>
              <a:rPr lang="uk-UA" sz="6400" dirty="0" err="1" smtClean="0"/>
              <a:t>перевiрки</a:t>
            </a:r>
            <a:r>
              <a:rPr lang="uk-UA" sz="6400" dirty="0" smtClean="0"/>
              <a:t> (у разі її проведення) </a:t>
            </a:r>
            <a:r>
              <a:rPr lang="uk-UA" sz="6400" dirty="0" err="1" smtClean="0"/>
              <a:t>вiдповiдно</a:t>
            </a:r>
            <a:r>
              <a:rPr lang="uk-UA" sz="6400" dirty="0" smtClean="0"/>
              <a:t> до Закону України </a:t>
            </a:r>
            <a:r>
              <a:rPr lang="uk-UA" sz="6400" dirty="0" smtClean="0">
                <a:solidFill>
                  <a:schemeClr val="tx1"/>
                </a:solidFill>
              </a:rPr>
              <a:t> </a:t>
            </a:r>
            <a:r>
              <a:rPr lang="uk-UA" sz="6400" dirty="0" smtClean="0"/>
              <a:t>«Про </a:t>
            </a:r>
            <a:r>
              <a:rPr lang="uk-UA" sz="6400" dirty="0" err="1" smtClean="0"/>
              <a:t>запобiгання</a:t>
            </a:r>
            <a:r>
              <a:rPr lang="uk-UA" sz="6400" dirty="0" smtClean="0"/>
              <a:t> </a:t>
            </a:r>
            <a:r>
              <a:rPr lang="uk-UA" sz="6400" dirty="0" err="1" smtClean="0"/>
              <a:t>корупцiї</a:t>
            </a:r>
            <a:r>
              <a:rPr lang="uk-UA" sz="6400" dirty="0" smtClean="0"/>
              <a:t>» або копія відповідної довідки;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6400" dirty="0" smtClean="0"/>
              <a:t>довідка про результати проведення </a:t>
            </a:r>
            <a:r>
              <a:rPr lang="uk-UA" sz="6400" dirty="0" err="1" smtClean="0"/>
              <a:t>перевiрки</a:t>
            </a:r>
            <a:r>
              <a:rPr lang="uk-UA" sz="6400" dirty="0" smtClean="0"/>
              <a:t> </a:t>
            </a:r>
            <a:r>
              <a:rPr lang="uk-UA" sz="6400" dirty="0" err="1" smtClean="0"/>
              <a:t>вiдповiдно</a:t>
            </a:r>
            <a:r>
              <a:rPr lang="uk-UA" sz="6400" dirty="0" smtClean="0"/>
              <a:t> до Закону України «Про очищення влади» або її завірена в установленому порядку копія;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6400" dirty="0" smtClean="0"/>
              <a:t>заява про призначення на посаду;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6400" dirty="0" smtClean="0"/>
              <a:t>копія акта про призначення на посаду;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6400" dirty="0" smtClean="0"/>
              <a:t>витяг із протоколу </a:t>
            </a:r>
            <a:r>
              <a:rPr lang="uk-UA" sz="6400" dirty="0" err="1" smtClean="0"/>
              <a:t>засiдання</a:t>
            </a:r>
            <a:r>
              <a:rPr lang="uk-UA" sz="6400" dirty="0" smtClean="0"/>
              <a:t> конкурсної </a:t>
            </a:r>
            <a:r>
              <a:rPr lang="uk-UA" sz="6400" dirty="0" err="1" smtClean="0"/>
              <a:t>комiсiї</a:t>
            </a:r>
            <a:r>
              <a:rPr lang="uk-UA" sz="6400" dirty="0" smtClean="0"/>
              <a:t> в разі, якщо призначення здійснюється за результатами конкурсу;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6400" dirty="0" err="1" smtClean="0"/>
              <a:t>копiя</a:t>
            </a:r>
            <a:r>
              <a:rPr lang="uk-UA" sz="6400" dirty="0" smtClean="0"/>
              <a:t> акта органу вищого </a:t>
            </a:r>
            <a:r>
              <a:rPr lang="uk-UA" sz="6400" dirty="0" err="1" smtClean="0"/>
              <a:t>рiвня</a:t>
            </a:r>
            <a:r>
              <a:rPr lang="uk-UA" sz="6400" dirty="0" smtClean="0"/>
              <a:t> про призначення на посаду (у випадках, передбачених законодавством);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6400" dirty="0" smtClean="0"/>
              <a:t>погодження відповідних органів, передбачені законодавством для призначення на посади державних службовців.</a:t>
            </a:r>
          </a:p>
          <a:p>
            <a:endParaRPr lang="uk-UA" sz="6400" dirty="0" smtClean="0"/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39A1690-8DEF-46B4-8C16-B9B043F597CB}"/>
              </a:ext>
            </a:extLst>
          </p:cNvPr>
          <p:cNvSpPr/>
          <p:nvPr/>
        </p:nvSpPr>
        <p:spPr>
          <a:xfrm>
            <a:off x="0" y="1"/>
            <a:ext cx="12192000" cy="981075"/>
          </a:xfrm>
          <a:prstGeom prst="rect">
            <a:avLst/>
          </a:prstGeom>
          <a:gradFill flip="none" rotWithShape="1">
            <a:gsLst>
              <a:gs pos="24000">
                <a:schemeClr val="accent1">
                  <a:lumMod val="20000"/>
                  <a:lumOff val="80000"/>
                </a:schemeClr>
              </a:gs>
              <a:gs pos="65000">
                <a:schemeClr val="accent1">
                  <a:lumMod val="89000"/>
                </a:schemeClr>
              </a:gs>
              <a:gs pos="80000">
                <a:schemeClr val="accent1">
                  <a:lumMod val="75000"/>
                </a:schemeClr>
              </a:gs>
              <a:gs pos="91000">
                <a:schemeClr val="accent1">
                  <a:lumMod val="7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0DB23F4-4DA1-4E0A-86CC-C24FEC825C2F}"/>
              </a:ext>
            </a:extLst>
          </p:cNvPr>
          <p:cNvSpPr/>
          <p:nvPr/>
        </p:nvSpPr>
        <p:spPr>
          <a:xfrm>
            <a:off x="0" y="981075"/>
            <a:ext cx="12192000" cy="21510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0A4E0F40-F4AB-4D0D-AD69-2FE2C7955DFD}"/>
              </a:ext>
            </a:extLst>
          </p:cNvPr>
          <p:cNvSpPr/>
          <p:nvPr/>
        </p:nvSpPr>
        <p:spPr>
          <a:xfrm>
            <a:off x="0" y="1014414"/>
            <a:ext cx="12192000" cy="150020"/>
          </a:xfrm>
          <a:prstGeom prst="rect">
            <a:avLst/>
          </a:prstGeom>
          <a:gradFill flip="none" rotWithShape="1">
            <a:gsLst>
              <a:gs pos="0">
                <a:srgbClr val="002060"/>
              </a:gs>
              <a:gs pos="56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50D94377-CA2A-49EF-9C76-CA9B9EEBAE85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61382" y="-1"/>
            <a:ext cx="3226978" cy="1910557"/>
          </a:xfrm>
          <a:prstGeom prst="rect">
            <a:avLst/>
          </a:prstGeom>
          <a:effectLst>
            <a:softEdge rad="254000"/>
          </a:effectLst>
        </p:spPr>
      </p:pic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EC87429F-5445-436A-87F8-11FB3CDEEAF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18801472"/>
              </p:ext>
            </p:extLst>
          </p:nvPr>
        </p:nvGraphicFramePr>
        <p:xfrm>
          <a:off x="-1218405" y="1426617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2" name="Схема 11">
            <a:extLst>
              <a:ext uri="{FF2B5EF4-FFF2-40B4-BE49-F238E27FC236}">
                <a16:creationId xmlns:a16="http://schemas.microsoft.com/office/drawing/2014/main" id="{4FE16F34-1288-4860-B9B0-F8CB5D487A8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57055014"/>
              </p:ext>
            </p:extLst>
          </p:nvPr>
        </p:nvGraphicFramePr>
        <p:xfrm>
          <a:off x="0" y="-1802922"/>
          <a:ext cx="10987064" cy="80053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E03C03FF-E4F8-4792-BDD0-88BDA70F8508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0" b="97656" l="9961" r="94141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034587" y="0"/>
            <a:ext cx="2157413" cy="2157413"/>
          </a:xfrm>
          <a:prstGeom prst="rect">
            <a:avLst/>
          </a:prstGeom>
          <a:effectLst>
            <a:softEdge rad="0"/>
          </a:effectLst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03C03FF-E4F8-4792-BDD0-88BDA70F8508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0" b="97656" l="9961" r="94141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186987" y="152400"/>
            <a:ext cx="2157413" cy="2157413"/>
          </a:xfrm>
          <a:prstGeom prst="rect">
            <a:avLst/>
          </a:prstGeom>
          <a:effectLst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2437901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0643" y="0"/>
            <a:ext cx="7720553" cy="952107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Щодо оформлення особових справ осіб</a:t>
            </a:r>
            <a:br>
              <a:rPr lang="uk-UA" dirty="0" smtClean="0"/>
            </a:br>
            <a:r>
              <a:rPr lang="uk-UA" dirty="0" smtClean="0"/>
              <a:t>місцевого самоврядування 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961534"/>
            <a:ext cx="9098262" cy="5079830"/>
          </a:xfrm>
        </p:spPr>
        <p:txBody>
          <a:bodyPr>
            <a:normAutofit fontScale="92500"/>
          </a:bodyPr>
          <a:lstStyle/>
          <a:p>
            <a:pPr>
              <a:buNone/>
            </a:pPr>
            <a:endParaRPr lang="uk-UA" b="1" dirty="0" smtClean="0"/>
          </a:p>
          <a:p>
            <a:pPr>
              <a:buNone/>
            </a:pPr>
            <a:r>
              <a:rPr lang="uk-UA" sz="2000" b="1" dirty="0" smtClean="0"/>
              <a:t>Відповідно до листа Національного агентства України з питань державної служби</a:t>
            </a:r>
            <a:r>
              <a:rPr lang="uk-UA" sz="2000" dirty="0" smtClean="0"/>
              <a:t> </a:t>
            </a:r>
            <a:r>
              <a:rPr lang="uk-UA" sz="2000" b="1" dirty="0" smtClean="0"/>
              <a:t>від 09.06.2017 р. N 5263/13-17</a:t>
            </a:r>
            <a:r>
              <a:rPr lang="uk-UA" sz="2000" dirty="0" smtClean="0"/>
              <a:t> </a:t>
            </a:r>
            <a:r>
              <a:rPr lang="uk-UA" sz="2000" b="1" dirty="0" smtClean="0"/>
              <a:t>щодо ведення особових справ та карток посадових осіб місцевого самоврядування:</a:t>
            </a:r>
          </a:p>
          <a:p>
            <a:r>
              <a:rPr lang="uk-UA" sz="1700" dirty="0" smtClean="0"/>
              <a:t>Порядок ведення та зберігання особових справ державних службовців та форма особової картки державного службовця не поширюються на посадових осіб місцевого самоврядування.</a:t>
            </a:r>
          </a:p>
          <a:p>
            <a:r>
              <a:rPr lang="uk-UA" sz="1700" b="1" dirty="0" err="1" smtClean="0"/>
              <a:t>НАДС</a:t>
            </a:r>
            <a:r>
              <a:rPr lang="uk-UA" sz="1700" b="1" dirty="0" smtClean="0"/>
              <a:t> рекомендує при формуванні особової справи посадової особи місцевого самоврядування використовувати Порядок </a:t>
            </a:r>
          </a:p>
          <a:p>
            <a:r>
              <a:rPr lang="uk-UA" sz="1700" dirty="0" smtClean="0"/>
              <a:t>Згідно зі статтею 9 Закону України "Про службу в органах місцевого самоврядування" передбачено, що посадова особа місцевого самоврядування має право, зокрема, у порядку і в межах, встановлених законом, отримувати інформацію щодо матеріалів своєї особової справи та ознайомлюватися з іншими документами, що стосуються проходження нею служби в органах місцевого самоврядування.</a:t>
            </a:r>
          </a:p>
          <a:p>
            <a:pPr>
              <a:buNone/>
            </a:pPr>
            <a:r>
              <a:rPr lang="uk-UA" sz="1700" dirty="0" smtClean="0">
                <a:solidFill>
                  <a:srgbClr val="FF0000"/>
                </a:solidFill>
              </a:rPr>
              <a:t>    У цьому листі зазначено, що листи міністерств, інших центральних органів виконавчої влади мають лише роз'яснювальний (інформаційний) характер і не встановлюють правових норм.</a:t>
            </a:r>
          </a:p>
          <a:p>
            <a:endParaRPr lang="uk-UA" dirty="0" smtClean="0"/>
          </a:p>
          <a:p>
            <a:pPr>
              <a:buNone/>
            </a:pPr>
            <a:endParaRPr lang="uk-UA" b="1" dirty="0" smtClean="0"/>
          </a:p>
          <a:p>
            <a:endParaRPr lang="uk-UA" b="1" dirty="0" smtClean="0"/>
          </a:p>
          <a:p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03C03FF-E4F8-4792-BDD0-88BDA70F850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0" b="97656" l="9961" r="94141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747315" y="152400"/>
            <a:ext cx="2444685" cy="2157413"/>
          </a:xfrm>
          <a:prstGeom prst="rect">
            <a:avLst/>
          </a:prstGeom>
          <a:effectLst>
            <a:softEdge rad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828" y="1518250"/>
            <a:ext cx="12192000" cy="53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39A1690-8DEF-46B4-8C16-B9B043F597CB}"/>
              </a:ext>
            </a:extLst>
          </p:cNvPr>
          <p:cNvSpPr/>
          <p:nvPr/>
        </p:nvSpPr>
        <p:spPr>
          <a:xfrm>
            <a:off x="0" y="1"/>
            <a:ext cx="12192000" cy="981075"/>
          </a:xfrm>
          <a:prstGeom prst="rect">
            <a:avLst/>
          </a:prstGeom>
          <a:gradFill flip="none" rotWithShape="1">
            <a:gsLst>
              <a:gs pos="24000">
                <a:schemeClr val="accent1">
                  <a:lumMod val="20000"/>
                  <a:lumOff val="80000"/>
                </a:schemeClr>
              </a:gs>
              <a:gs pos="65000">
                <a:schemeClr val="accent1">
                  <a:lumMod val="89000"/>
                </a:schemeClr>
              </a:gs>
              <a:gs pos="80000">
                <a:schemeClr val="accent1">
                  <a:lumMod val="75000"/>
                </a:schemeClr>
              </a:gs>
              <a:gs pos="91000">
                <a:schemeClr val="accent1">
                  <a:lumMod val="7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0DB23F4-4DA1-4E0A-86CC-C24FEC825C2F}"/>
              </a:ext>
            </a:extLst>
          </p:cNvPr>
          <p:cNvSpPr/>
          <p:nvPr/>
        </p:nvSpPr>
        <p:spPr>
          <a:xfrm>
            <a:off x="0" y="981075"/>
            <a:ext cx="12192000" cy="21510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0A4E0F40-F4AB-4D0D-AD69-2FE2C7955DFD}"/>
              </a:ext>
            </a:extLst>
          </p:cNvPr>
          <p:cNvSpPr/>
          <p:nvPr/>
        </p:nvSpPr>
        <p:spPr>
          <a:xfrm>
            <a:off x="0" y="1014414"/>
            <a:ext cx="12192000" cy="150020"/>
          </a:xfrm>
          <a:prstGeom prst="rect">
            <a:avLst/>
          </a:prstGeom>
          <a:gradFill flip="none" rotWithShape="1">
            <a:gsLst>
              <a:gs pos="0">
                <a:srgbClr val="002060"/>
              </a:gs>
              <a:gs pos="56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E0F1C6C6-C4C7-4D0F-81BF-1328F1ECEBCF}"/>
              </a:ext>
            </a:extLst>
          </p:cNvPr>
          <p:cNvSpPr/>
          <p:nvPr/>
        </p:nvSpPr>
        <p:spPr>
          <a:xfrm>
            <a:off x="3067052" y="708137"/>
            <a:ext cx="8791575" cy="79057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1CC967D9-E39F-44E4-A9F2-ABEC63B0614E}"/>
              </a:ext>
            </a:extLst>
          </p:cNvPr>
          <p:cNvSpPr/>
          <p:nvPr/>
        </p:nvSpPr>
        <p:spPr>
          <a:xfrm>
            <a:off x="3223967" y="692761"/>
            <a:ext cx="8374683" cy="787247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k-UA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50D94377-CA2A-49EF-9C76-CA9B9EEBAE85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-161382" y="-1"/>
            <a:ext cx="3226978" cy="1910557"/>
          </a:xfrm>
          <a:prstGeom prst="rect">
            <a:avLst/>
          </a:prstGeom>
          <a:effectLst>
            <a:softEdge rad="254000"/>
          </a:effectLst>
        </p:spPr>
      </p:pic>
      <p:graphicFrame>
        <p:nvGraphicFramePr>
          <p:cNvPr id="18" name="Схема 17"/>
          <p:cNvGraphicFramePr/>
          <p:nvPr/>
        </p:nvGraphicFramePr>
        <p:xfrm>
          <a:off x="473079" y="2130458"/>
          <a:ext cx="2920570" cy="20361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9" name="Заголовок 18"/>
          <p:cNvSpPr>
            <a:spLocks noGrp="1"/>
          </p:cNvSpPr>
          <p:nvPr>
            <p:ph type="ctrTitle"/>
          </p:nvPr>
        </p:nvSpPr>
        <p:spPr>
          <a:xfrm>
            <a:off x="3129699" y="820133"/>
            <a:ext cx="7098383" cy="801278"/>
          </a:xfrm>
        </p:spPr>
        <p:txBody>
          <a:bodyPr/>
          <a:lstStyle/>
          <a:p>
            <a:pPr algn="ctr"/>
            <a:r>
              <a:rPr lang="ru-RU" sz="3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Варто</a:t>
            </a:r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пам’ятати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4345023" y="1748516"/>
            <a:ext cx="224288" cy="8022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56DEA0E-19FB-472E-8816-4A62E538B0E7}"/>
              </a:ext>
            </a:extLst>
          </p:cNvPr>
          <p:cNvSpPr txBox="1"/>
          <p:nvPr/>
        </p:nvSpPr>
        <p:spPr>
          <a:xfrm>
            <a:off x="7349708" y="1975449"/>
            <a:ext cx="45116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uk-UA" sz="2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uk-UA" sz="32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Стрелка вниз 30"/>
          <p:cNvSpPr/>
          <p:nvPr/>
        </p:nvSpPr>
        <p:spPr>
          <a:xfrm rot="21600000">
            <a:off x="7641885" y="1485336"/>
            <a:ext cx="216654" cy="6515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" name="Группа 19"/>
          <p:cNvGrpSpPr/>
          <p:nvPr/>
        </p:nvGrpSpPr>
        <p:grpSpPr>
          <a:xfrm>
            <a:off x="8748071" y="1696826"/>
            <a:ext cx="3443929" cy="1994423"/>
            <a:chOff x="2442411" y="-2056248"/>
            <a:chExt cx="6313920" cy="3634064"/>
          </a:xfrm>
        </p:grpSpPr>
        <p:sp>
          <p:nvSpPr>
            <p:cNvPr id="21" name="Блок-схема: альтернативный процесс 20"/>
            <p:cNvSpPr/>
            <p:nvPr/>
          </p:nvSpPr>
          <p:spPr>
            <a:xfrm>
              <a:off x="3652199" y="-2056248"/>
              <a:ext cx="5104132" cy="3074630"/>
            </a:xfrm>
            <a:prstGeom prst="flowChartAlternateProcess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just"/>
              <a:r>
                <a:rPr lang="ru-RU" dirty="0" err="1" smtClean="0">
                  <a:solidFill>
                    <a:schemeClr val="bg1"/>
                  </a:solidFill>
                </a:rPr>
                <a:t>Особові</a:t>
              </a:r>
              <a:r>
                <a:rPr lang="ru-RU" dirty="0" smtClean="0">
                  <a:solidFill>
                    <a:schemeClr val="bg1"/>
                  </a:solidFill>
                </a:rPr>
                <a:t> </a:t>
              </a:r>
              <a:r>
                <a:rPr lang="ru-RU" dirty="0" err="1" smtClean="0">
                  <a:solidFill>
                    <a:schemeClr val="bg1"/>
                  </a:solidFill>
                </a:rPr>
                <a:t>справи</a:t>
              </a:r>
              <a:r>
                <a:rPr lang="ru-RU" dirty="0" smtClean="0">
                  <a:solidFill>
                    <a:schemeClr val="bg1"/>
                  </a:solidFill>
                </a:rPr>
                <a:t> </a:t>
              </a:r>
              <a:r>
                <a:rPr lang="ru-RU" dirty="0" err="1" smtClean="0">
                  <a:solidFill>
                    <a:schemeClr val="bg1"/>
                  </a:solidFill>
                </a:rPr>
                <a:t>зберігають</a:t>
              </a:r>
              <a:r>
                <a:rPr lang="ru-RU" dirty="0" smtClean="0">
                  <a:solidFill>
                    <a:schemeClr val="bg1"/>
                  </a:solidFill>
                </a:rPr>
                <a:t> 75 </a:t>
              </a:r>
              <a:r>
                <a:rPr lang="ru-RU" dirty="0" err="1" smtClean="0">
                  <a:solidFill>
                    <a:schemeClr val="bg1"/>
                  </a:solidFill>
                </a:rPr>
                <a:t>років</a:t>
              </a:r>
              <a:r>
                <a:rPr lang="ru-RU" dirty="0" smtClean="0">
                  <a:solidFill>
                    <a:schemeClr val="bg1"/>
                  </a:solidFill>
                </a:rPr>
                <a:t> </a:t>
              </a:r>
              <a:r>
                <a:rPr lang="ru-RU" dirty="0" err="1" smtClean="0">
                  <a:solidFill>
                    <a:schemeClr val="bg1"/>
                  </a:solidFill>
                </a:rPr>
                <a:t>після</a:t>
              </a:r>
              <a:r>
                <a:rPr lang="ru-RU" dirty="0" smtClean="0">
                  <a:solidFill>
                    <a:schemeClr val="bg1"/>
                  </a:solidFill>
                </a:rPr>
                <a:t> </a:t>
              </a:r>
              <a:r>
                <a:rPr lang="ru-RU" dirty="0" err="1" smtClean="0">
                  <a:solidFill>
                    <a:schemeClr val="bg1"/>
                  </a:solidFill>
                </a:rPr>
                <a:t>звільнення</a:t>
              </a:r>
              <a:r>
                <a:rPr lang="ru-RU" dirty="0" smtClean="0">
                  <a:solidFill>
                    <a:schemeClr val="bg1"/>
                  </a:solidFill>
                </a:rPr>
                <a:t> </a:t>
              </a:r>
              <a:r>
                <a:rPr lang="ru-RU" dirty="0" err="1" smtClean="0">
                  <a:solidFill>
                    <a:schemeClr val="bg1"/>
                  </a:solidFill>
                </a:rPr>
                <a:t>працівника</a:t>
              </a:r>
              <a:r>
                <a:rPr lang="ru-RU" dirty="0" smtClean="0">
                  <a:solidFill>
                    <a:schemeClr val="bg1"/>
                  </a:solidFill>
                </a:rPr>
                <a:t> (ст. 493 </a:t>
              </a:r>
              <a:r>
                <a:rPr lang="ru-RU" dirty="0" err="1" smtClean="0">
                  <a:solidFill>
                    <a:schemeClr val="bg1"/>
                  </a:solidFill>
                </a:rPr>
                <a:t>Переліку</a:t>
              </a:r>
              <a:r>
                <a:rPr lang="ru-RU" dirty="0" smtClean="0">
                  <a:solidFill>
                    <a:schemeClr val="bg1"/>
                  </a:solidFill>
                </a:rPr>
                <a:t> № 578/5)</a:t>
              </a:r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22" name="Блок-схема: альтернативный процесс 4"/>
            <p:cNvSpPr/>
            <p:nvPr/>
          </p:nvSpPr>
          <p:spPr>
            <a:xfrm>
              <a:off x="2442411" y="80980"/>
              <a:ext cx="2074999" cy="14968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400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3497344" y="1970202"/>
            <a:ext cx="3082565" cy="2196445"/>
            <a:chOff x="0" y="0"/>
            <a:chExt cx="3653722" cy="2230446"/>
          </a:xfrm>
        </p:grpSpPr>
        <p:sp>
          <p:nvSpPr>
            <p:cNvPr id="20" name="Блок-схема: альтернативный процесс 19"/>
            <p:cNvSpPr/>
            <p:nvPr/>
          </p:nvSpPr>
          <p:spPr>
            <a:xfrm>
              <a:off x="0" y="0"/>
              <a:ext cx="3620202" cy="2230446"/>
            </a:xfrm>
            <a:prstGeom prst="flowChartAlternateProcess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Блок-схема: альтернативный процесс 4"/>
            <p:cNvSpPr/>
            <p:nvPr/>
          </p:nvSpPr>
          <p:spPr>
            <a:xfrm>
              <a:off x="108880" y="108879"/>
              <a:ext cx="3544842" cy="201268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2400" b="1" kern="12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uk-UA" dirty="0" err="1" smtClean="0"/>
                <a:t>Особовi</a:t>
              </a:r>
              <a:r>
                <a:rPr lang="uk-UA" dirty="0" smtClean="0"/>
                <a:t> справи </a:t>
              </a:r>
              <a:r>
                <a:rPr lang="uk-UA" dirty="0" err="1" smtClean="0"/>
                <a:t>службовцiв</a:t>
              </a:r>
              <a:r>
                <a:rPr lang="uk-UA" dirty="0" smtClean="0"/>
                <a:t> є документами з обмеженим доступом i мають </a:t>
              </a:r>
              <a:r>
                <a:rPr lang="uk-UA" dirty="0" err="1" smtClean="0"/>
                <a:t>зберiгатися</a:t>
              </a:r>
              <a:r>
                <a:rPr lang="uk-UA" dirty="0" smtClean="0"/>
                <a:t> в опечатаних металевих шафах або сейфах.</a:t>
              </a:r>
              <a:endParaRPr lang="ru-RU" b="1" kern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6" name="Блок-схема: альтернативный процесс 25"/>
          <p:cNvSpPr/>
          <p:nvPr/>
        </p:nvSpPr>
        <p:spPr>
          <a:xfrm>
            <a:off x="444633" y="4180790"/>
            <a:ext cx="2784050" cy="2370840"/>
          </a:xfrm>
          <a:prstGeom prst="flowChartAlternateProcess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just"/>
            <a:r>
              <a:rPr lang="uk-UA" dirty="0" smtClean="0"/>
              <a:t>Особові справи працівників зберігаються окремо від особових справ службовців, які припинили службу.</a:t>
            </a:r>
            <a:endParaRPr lang="ru-RU" b="1" dirty="0">
              <a:solidFill>
                <a:schemeClr val="tx1"/>
              </a:solidFill>
            </a:endParaRPr>
          </a:p>
        </p:txBody>
      </p:sp>
      <p:grpSp>
        <p:nvGrpSpPr>
          <p:cNvPr id="27" name="Группа 19"/>
          <p:cNvGrpSpPr/>
          <p:nvPr/>
        </p:nvGrpSpPr>
        <p:grpSpPr>
          <a:xfrm>
            <a:off x="3252247" y="4180790"/>
            <a:ext cx="3026005" cy="2671046"/>
            <a:chOff x="1831482" y="-1626830"/>
            <a:chExt cx="4641028" cy="3204646"/>
          </a:xfrm>
        </p:grpSpPr>
        <p:sp>
          <p:nvSpPr>
            <p:cNvPr id="28" name="Блок-схема: альтернативный процесс 27"/>
            <p:cNvSpPr/>
            <p:nvPr/>
          </p:nvSpPr>
          <p:spPr>
            <a:xfrm>
              <a:off x="1831482" y="-1626830"/>
              <a:ext cx="4641028" cy="2708747"/>
            </a:xfrm>
            <a:prstGeom prst="flowChartAlternateProcess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just"/>
              <a:r>
                <a:rPr lang="uk-UA" dirty="0" smtClean="0"/>
                <a:t>Особові </a:t>
              </a:r>
              <a:r>
                <a:rPr lang="uk-UA" dirty="0" err="1" smtClean="0"/>
                <a:t>службовцiв</a:t>
              </a:r>
              <a:r>
                <a:rPr lang="uk-UA" dirty="0" smtClean="0"/>
                <a:t> є документами з обмеженим доступом i мають </a:t>
              </a:r>
              <a:r>
                <a:rPr lang="uk-UA" dirty="0" err="1" smtClean="0"/>
                <a:t>зберiгатися</a:t>
              </a:r>
              <a:r>
                <a:rPr lang="uk-UA" dirty="0" smtClean="0"/>
                <a:t> в опечатаних металевих шафах або сейфах.</a:t>
              </a:r>
              <a:endParaRPr lang="ru-RU" b="1" dirty="0">
                <a:solidFill>
                  <a:schemeClr val="tx1"/>
                </a:solidFill>
              </a:endParaRPr>
            </a:p>
          </p:txBody>
        </p:sp>
        <p:sp>
          <p:nvSpPr>
            <p:cNvPr id="29" name="Блок-схема: альтернативный процесс 4"/>
            <p:cNvSpPr/>
            <p:nvPr/>
          </p:nvSpPr>
          <p:spPr>
            <a:xfrm>
              <a:off x="2442411" y="80980"/>
              <a:ext cx="2074999" cy="14968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400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30" name="Блок-схема: альтернативный процесс 29"/>
          <p:cNvSpPr/>
          <p:nvPr/>
        </p:nvSpPr>
        <p:spPr>
          <a:xfrm>
            <a:off x="6608190" y="1998481"/>
            <a:ext cx="2780907" cy="4421173"/>
          </a:xfrm>
          <a:prstGeom prst="flowChartAlternateProcess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uk-UA" dirty="0" smtClean="0"/>
              <a:t>У разі призначення особи на посаду в орган, в якому вона працювала раніше на посаді в установі, рекомендується використовувати сформовану раніше особову справу, до якої долучається оновлена особова картка службовця</a:t>
            </a:r>
            <a:endParaRPr lang="uk-UA" dirty="0"/>
          </a:p>
        </p:txBody>
      </p:sp>
      <p:sp>
        <p:nvSpPr>
          <p:cNvPr id="32" name="Блок-схема: альтернативный процесс 31"/>
          <p:cNvSpPr/>
          <p:nvPr/>
        </p:nvSpPr>
        <p:spPr>
          <a:xfrm>
            <a:off x="9588631" y="3553904"/>
            <a:ext cx="2784050" cy="3026005"/>
          </a:xfrm>
          <a:prstGeom prst="flowChartAlternateProcess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uk-UA" dirty="0" smtClean="0"/>
              <a:t>Служба управління персоналом не має права розголошувати будь-яку інформацію щодо персональних даних службовців відповідно до Закону</a:t>
            </a:r>
            <a:r>
              <a:rPr lang="uk-UA" u="sng" dirty="0" smtClean="0"/>
              <a:t> </a:t>
            </a:r>
            <a:r>
              <a:rPr lang="uk-UA" dirty="0" smtClean="0"/>
              <a:t>України</a:t>
            </a:r>
            <a:r>
              <a:rPr lang="uk-UA" u="sng" dirty="0" smtClean="0"/>
              <a:t> </a:t>
            </a:r>
            <a:r>
              <a:rPr lang="uk-UA" dirty="0" smtClean="0"/>
              <a:t>«Про захист персональних даних»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37901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51656" y="2011808"/>
            <a:ext cx="4490720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00007C"/>
              </a:buClr>
              <a:buSzPct val="75000"/>
              <a:buFont typeface="Wingdings"/>
              <a:buChar char=""/>
              <a:tabLst>
                <a:tab pos="355600" algn="l"/>
              </a:tabLst>
            </a:pPr>
            <a:r>
              <a:rPr lang="uk-UA" sz="4000" dirty="0" smtClean="0">
                <a:latin typeface="Tahoma"/>
                <a:cs typeface="Tahoma"/>
              </a:rPr>
              <a:t> </a:t>
            </a:r>
            <a:r>
              <a:rPr sz="4000" smtClean="0">
                <a:latin typeface="Tahoma"/>
                <a:cs typeface="Tahoma"/>
              </a:rPr>
              <a:t>Дякую</a:t>
            </a:r>
            <a:r>
              <a:rPr sz="4000" spc="-30" smtClean="0">
                <a:latin typeface="Tahoma"/>
                <a:cs typeface="Tahoma"/>
              </a:rPr>
              <a:t> </a:t>
            </a:r>
            <a:r>
              <a:rPr sz="4000" spc="-5" dirty="0">
                <a:latin typeface="Tahoma"/>
                <a:cs typeface="Tahoma"/>
              </a:rPr>
              <a:t>за</a:t>
            </a:r>
            <a:r>
              <a:rPr sz="4000" spc="-35" dirty="0">
                <a:latin typeface="Tahoma"/>
                <a:cs typeface="Tahoma"/>
              </a:rPr>
              <a:t> </a:t>
            </a:r>
            <a:r>
              <a:rPr sz="4000" spc="-5" dirty="0">
                <a:latin typeface="Tahoma"/>
                <a:cs typeface="Tahoma"/>
              </a:rPr>
              <a:t>увагу!</a:t>
            </a:r>
            <a:endParaRPr sz="4000">
              <a:latin typeface="Tahoma"/>
              <a:cs typeface="Tahom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2468</TotalTime>
  <Words>637</Words>
  <Application>Microsoft Office PowerPoint</Application>
  <PresentationFormat>Широкоэкранный</PresentationFormat>
  <Paragraphs>53</Paragraphs>
  <Slides>9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8" baseType="lpstr">
      <vt:lpstr>Arial</vt:lpstr>
      <vt:lpstr>Calibri</vt:lpstr>
      <vt:lpstr>Tahoma</vt:lpstr>
      <vt:lpstr>Times New Roman</vt:lpstr>
      <vt:lpstr>Trebuchet MS</vt:lpstr>
      <vt:lpstr>Wingdings</vt:lpstr>
      <vt:lpstr>Wingdings 3</vt:lpstr>
      <vt:lpstr>Аспект</vt:lpstr>
      <vt:lpstr>Документ</vt:lpstr>
      <vt:lpstr>Презентация PowerPoint</vt:lpstr>
      <vt:lpstr>Особова справа — це сукупність документів, в яких відображено відомості про трудову діяльність особи та її біографічні дані.   У діючому законодавстві передбачено, що державний службовець та посадова особа місцевого самоврядування має право отримувати інформацію щодо матеріалів своєї особової справи та ознайомлюватися з іншими документами, що стосуються проходження нею служби в  органах виконавчої влади і місцевого самоврядування.  </vt:lpstr>
      <vt:lpstr> </vt:lpstr>
      <vt:lpstr>Презентация PowerPoint</vt:lpstr>
      <vt:lpstr>ОСОБОВА справа державного службовця формується з таких документів і в такій послідовності:</vt:lpstr>
      <vt:lpstr>Презентация PowerPoint</vt:lpstr>
      <vt:lpstr>Щодо оформлення особових справ осіб місцевого самоврядування </vt:lpstr>
      <vt:lpstr>Варто пам’ятати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Master</dc:creator>
  <cp:lastModifiedBy>userMB</cp:lastModifiedBy>
  <cp:revision>402</cp:revision>
  <dcterms:created xsi:type="dcterms:W3CDTF">2019-01-28T12:02:36Z</dcterms:created>
  <dcterms:modified xsi:type="dcterms:W3CDTF">2022-10-24T12:03:41Z</dcterms:modified>
</cp:coreProperties>
</file>