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99" r:id="rId3"/>
    <p:sldId id="316" r:id="rId4"/>
    <p:sldId id="317" r:id="rId5"/>
    <p:sldId id="319" r:id="rId6"/>
    <p:sldId id="315" r:id="rId7"/>
    <p:sldId id="320" r:id="rId8"/>
    <p:sldId id="308" r:id="rId9"/>
    <p:sldId id="324" r:id="rId10"/>
    <p:sldId id="325" r:id="rId11"/>
    <p:sldId id="311" r:id="rId12"/>
    <p:sldId id="309" r:id="rId13"/>
    <p:sldId id="312" r:id="rId14"/>
    <p:sldId id="314" r:id="rId15"/>
  </p:sldIdLst>
  <p:sldSz cx="12192000" cy="6858000"/>
  <p:notesSz cx="6761163" cy="99425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7378"/>
    <a:srgbClr val="008080"/>
    <a:srgbClr val="F2F2F2"/>
    <a:srgbClr val="33CCCC"/>
    <a:srgbClr val="009999"/>
    <a:srgbClr val="1EA5AA"/>
    <a:srgbClr val="F5AA1E"/>
    <a:srgbClr val="0A73AA"/>
    <a:srgbClr val="369438"/>
    <a:srgbClr val="496D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624" y="82"/>
      </p:cViewPr>
      <p:guideLst>
        <p:guide orient="horz" pos="2160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422" cy="499125"/>
          </a:xfrm>
          <a:prstGeom prst="rect">
            <a:avLst/>
          </a:prstGeom>
        </p:spPr>
        <p:txBody>
          <a:bodyPr vert="horz" lIns="91998" tIns="45999" rIns="91998" bIns="45999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148" y="1"/>
            <a:ext cx="2930421" cy="499125"/>
          </a:xfrm>
          <a:prstGeom prst="rect">
            <a:avLst/>
          </a:prstGeom>
        </p:spPr>
        <p:txBody>
          <a:bodyPr vert="horz" lIns="91998" tIns="45999" rIns="91998" bIns="45999" rtlCol="0"/>
          <a:lstStyle>
            <a:lvl1pPr algn="r">
              <a:defRPr sz="1200"/>
            </a:lvl1pPr>
          </a:lstStyle>
          <a:p>
            <a:fld id="{F75E3747-9ACA-47F5-B66C-27C22ACD31A6}" type="datetimeFigureOut">
              <a:rPr lang="ru-RU" smtClean="0"/>
              <a:t>04.10.2022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3389"/>
            <a:ext cx="2930422" cy="499125"/>
          </a:xfrm>
          <a:prstGeom prst="rect">
            <a:avLst/>
          </a:prstGeom>
        </p:spPr>
        <p:txBody>
          <a:bodyPr vert="horz" lIns="91998" tIns="45999" rIns="91998" bIns="45999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148" y="9443389"/>
            <a:ext cx="2930421" cy="499125"/>
          </a:xfrm>
          <a:prstGeom prst="rect">
            <a:avLst/>
          </a:prstGeom>
        </p:spPr>
        <p:txBody>
          <a:bodyPr vert="horz" lIns="91998" tIns="45999" rIns="91998" bIns="45999" rtlCol="0" anchor="b"/>
          <a:lstStyle>
            <a:lvl1pPr algn="r">
              <a:defRPr sz="1200"/>
            </a:lvl1pPr>
          </a:lstStyle>
          <a:p>
            <a:fld id="{71DBA432-89C1-4EDC-847E-FCCD58888CE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32826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422" cy="499125"/>
          </a:xfrm>
          <a:prstGeom prst="rect">
            <a:avLst/>
          </a:prstGeom>
        </p:spPr>
        <p:txBody>
          <a:bodyPr vert="horz" lIns="91998" tIns="45999" rIns="91998" bIns="45999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148" y="1"/>
            <a:ext cx="2930421" cy="499125"/>
          </a:xfrm>
          <a:prstGeom prst="rect">
            <a:avLst/>
          </a:prstGeom>
        </p:spPr>
        <p:txBody>
          <a:bodyPr vert="horz" lIns="91998" tIns="45999" rIns="91998" bIns="45999" rtlCol="0"/>
          <a:lstStyle>
            <a:lvl1pPr algn="r">
              <a:defRPr sz="1200"/>
            </a:lvl1pPr>
          </a:lstStyle>
          <a:p>
            <a:fld id="{425B6548-FC6E-48BA-9C9B-A8BF68425082}" type="datetimeFigureOut">
              <a:rPr lang="ru-RU" smtClean="0"/>
              <a:t>04.10.2022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1425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98" tIns="45999" rIns="91998" bIns="4599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5639" y="4784886"/>
            <a:ext cx="5409887" cy="3914614"/>
          </a:xfrm>
          <a:prstGeom prst="rect">
            <a:avLst/>
          </a:prstGeom>
        </p:spPr>
        <p:txBody>
          <a:bodyPr vert="horz" lIns="91998" tIns="45999" rIns="91998" bIns="4599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389"/>
            <a:ext cx="2930422" cy="499125"/>
          </a:xfrm>
          <a:prstGeom prst="rect">
            <a:avLst/>
          </a:prstGeom>
        </p:spPr>
        <p:txBody>
          <a:bodyPr vert="horz" lIns="91998" tIns="45999" rIns="91998" bIns="45999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148" y="9443389"/>
            <a:ext cx="2930421" cy="499125"/>
          </a:xfrm>
          <a:prstGeom prst="rect">
            <a:avLst/>
          </a:prstGeom>
        </p:spPr>
        <p:txBody>
          <a:bodyPr vert="horz" lIns="91998" tIns="45999" rIns="91998" bIns="45999" rtlCol="0" anchor="b"/>
          <a:lstStyle>
            <a:lvl1pPr algn="r">
              <a:defRPr sz="1200"/>
            </a:lvl1pPr>
          </a:lstStyle>
          <a:p>
            <a:fld id="{C676EABB-442B-4E22-AE9D-582A1EBD13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15869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463" y="1241425"/>
            <a:ext cx="5964237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6544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9" indent="0" algn="ctr">
              <a:buNone/>
              <a:defRPr sz="2000"/>
            </a:lvl2pPr>
            <a:lvl3pPr marL="914396" indent="0" algn="ctr">
              <a:buNone/>
              <a:defRPr sz="1800"/>
            </a:lvl3pPr>
            <a:lvl4pPr marL="1371595" indent="0" algn="ctr">
              <a:buNone/>
              <a:defRPr sz="1600"/>
            </a:lvl4pPr>
            <a:lvl5pPr marL="1828792" indent="0" algn="ctr">
              <a:buNone/>
              <a:defRPr sz="1600"/>
            </a:lvl5pPr>
            <a:lvl6pPr marL="2285991" indent="0" algn="ctr">
              <a:buNone/>
              <a:defRPr sz="1600"/>
            </a:lvl6pPr>
            <a:lvl7pPr marL="2743189" indent="0" algn="ctr">
              <a:buNone/>
              <a:defRPr sz="1600"/>
            </a:lvl7pPr>
            <a:lvl8pPr marL="3200387" indent="0" algn="ctr">
              <a:buNone/>
              <a:defRPr sz="1600"/>
            </a:lvl8pPr>
            <a:lvl9pPr marL="3657586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04C52-C832-4960-AB62-50D60ACEB855}" type="datetime1">
              <a:rPr lang="uk-UA" smtClean="0"/>
              <a:t>04.10.2022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255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8F3B-0D39-4084-9AB6-44DAB471E6F9}" type="datetime1">
              <a:rPr lang="uk-UA" smtClean="0"/>
              <a:t>04.10.2022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21671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7B7B8-4B8C-4DFF-AE50-585A73511AFC}" type="datetime1">
              <a:rPr lang="uk-UA" smtClean="0"/>
              <a:t>04.10.2022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1109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ADA8F-52B5-47F1-BEF7-7C73B70DCA88}" type="datetime1">
              <a:rPr lang="uk-UA" smtClean="0"/>
              <a:t>04.10.2022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1955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FA193-D625-4396-B560-4A325357E2D0}" type="datetime1">
              <a:rPr lang="uk-UA" smtClean="0"/>
              <a:t>04.10.2022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6934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F6E8F-594C-471F-9AB2-0AB0E9E0B347}" type="datetime1">
              <a:rPr lang="uk-UA" smtClean="0"/>
              <a:t>04.10.2022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60279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9" indent="0">
              <a:buNone/>
              <a:defRPr sz="2000" b="1"/>
            </a:lvl2pPr>
            <a:lvl3pPr marL="914396" indent="0">
              <a:buNone/>
              <a:defRPr sz="1800" b="1"/>
            </a:lvl3pPr>
            <a:lvl4pPr marL="1371595" indent="0">
              <a:buNone/>
              <a:defRPr sz="1600" b="1"/>
            </a:lvl4pPr>
            <a:lvl5pPr marL="1828792" indent="0">
              <a:buNone/>
              <a:defRPr sz="1600" b="1"/>
            </a:lvl5pPr>
            <a:lvl6pPr marL="2285991" indent="0">
              <a:buNone/>
              <a:defRPr sz="1600" b="1"/>
            </a:lvl6pPr>
            <a:lvl7pPr marL="2743189" indent="0">
              <a:buNone/>
              <a:defRPr sz="1600" b="1"/>
            </a:lvl7pPr>
            <a:lvl8pPr marL="3200387" indent="0">
              <a:buNone/>
              <a:defRPr sz="1600" b="1"/>
            </a:lvl8pPr>
            <a:lvl9pPr marL="365758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9" indent="0">
              <a:buNone/>
              <a:defRPr sz="2000" b="1"/>
            </a:lvl2pPr>
            <a:lvl3pPr marL="914396" indent="0">
              <a:buNone/>
              <a:defRPr sz="1800" b="1"/>
            </a:lvl3pPr>
            <a:lvl4pPr marL="1371595" indent="0">
              <a:buNone/>
              <a:defRPr sz="1600" b="1"/>
            </a:lvl4pPr>
            <a:lvl5pPr marL="1828792" indent="0">
              <a:buNone/>
              <a:defRPr sz="1600" b="1"/>
            </a:lvl5pPr>
            <a:lvl6pPr marL="2285991" indent="0">
              <a:buNone/>
              <a:defRPr sz="1600" b="1"/>
            </a:lvl6pPr>
            <a:lvl7pPr marL="2743189" indent="0">
              <a:buNone/>
              <a:defRPr sz="1600" b="1"/>
            </a:lvl7pPr>
            <a:lvl8pPr marL="3200387" indent="0">
              <a:buNone/>
              <a:defRPr sz="1600" b="1"/>
            </a:lvl8pPr>
            <a:lvl9pPr marL="365758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91D3-6B88-4261-831D-06CBD3B3ADB6}" type="datetime1">
              <a:rPr lang="uk-UA" smtClean="0"/>
              <a:t>04.10.2022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08153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107B1-AF6D-4B65-A369-6946E5AC9DB6}" type="datetime1">
              <a:rPr lang="uk-UA" smtClean="0"/>
              <a:t>04.10.2022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2650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2A27-EDCF-4FA6-814A-7C5C52173D51}" type="datetime1">
              <a:rPr lang="uk-UA" smtClean="0"/>
              <a:t>04.10.2022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47653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9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9" indent="0">
              <a:buNone/>
              <a:defRPr sz="1400"/>
            </a:lvl2pPr>
            <a:lvl3pPr marL="914396" indent="0">
              <a:buNone/>
              <a:defRPr sz="1200"/>
            </a:lvl3pPr>
            <a:lvl4pPr marL="1371595" indent="0">
              <a:buNone/>
              <a:defRPr sz="1000"/>
            </a:lvl4pPr>
            <a:lvl5pPr marL="1828792" indent="0">
              <a:buNone/>
              <a:defRPr sz="1000"/>
            </a:lvl5pPr>
            <a:lvl6pPr marL="2285991" indent="0">
              <a:buNone/>
              <a:defRPr sz="1000"/>
            </a:lvl6pPr>
            <a:lvl7pPr marL="2743189" indent="0">
              <a:buNone/>
              <a:defRPr sz="1000"/>
            </a:lvl7pPr>
            <a:lvl8pPr marL="3200387" indent="0">
              <a:buNone/>
              <a:defRPr sz="1000"/>
            </a:lvl8pPr>
            <a:lvl9pPr marL="365758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156B-15A4-4A72-A391-D5918CFB58BE}" type="datetime1">
              <a:rPr lang="uk-UA" smtClean="0"/>
              <a:t>04.10.2022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47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9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9" indent="0">
              <a:buNone/>
              <a:defRPr sz="2800"/>
            </a:lvl2pPr>
            <a:lvl3pPr marL="914396" indent="0">
              <a:buNone/>
              <a:defRPr sz="2400"/>
            </a:lvl3pPr>
            <a:lvl4pPr marL="1371595" indent="0">
              <a:buNone/>
              <a:defRPr sz="2000"/>
            </a:lvl4pPr>
            <a:lvl5pPr marL="1828792" indent="0">
              <a:buNone/>
              <a:defRPr sz="2000"/>
            </a:lvl5pPr>
            <a:lvl6pPr marL="2285991" indent="0">
              <a:buNone/>
              <a:defRPr sz="2000"/>
            </a:lvl6pPr>
            <a:lvl7pPr marL="2743189" indent="0">
              <a:buNone/>
              <a:defRPr sz="2000"/>
            </a:lvl7pPr>
            <a:lvl8pPr marL="3200387" indent="0">
              <a:buNone/>
              <a:defRPr sz="2000"/>
            </a:lvl8pPr>
            <a:lvl9pPr marL="3657586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9" indent="0">
              <a:buNone/>
              <a:defRPr sz="1400"/>
            </a:lvl2pPr>
            <a:lvl3pPr marL="914396" indent="0">
              <a:buNone/>
              <a:defRPr sz="1200"/>
            </a:lvl3pPr>
            <a:lvl4pPr marL="1371595" indent="0">
              <a:buNone/>
              <a:defRPr sz="1000"/>
            </a:lvl4pPr>
            <a:lvl5pPr marL="1828792" indent="0">
              <a:buNone/>
              <a:defRPr sz="1000"/>
            </a:lvl5pPr>
            <a:lvl6pPr marL="2285991" indent="0">
              <a:buNone/>
              <a:defRPr sz="1000"/>
            </a:lvl6pPr>
            <a:lvl7pPr marL="2743189" indent="0">
              <a:buNone/>
              <a:defRPr sz="1000"/>
            </a:lvl7pPr>
            <a:lvl8pPr marL="3200387" indent="0">
              <a:buNone/>
              <a:defRPr sz="1000"/>
            </a:lvl8pPr>
            <a:lvl9pPr marL="365758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1636-9E17-4FAE-BA77-415CE8E62716}" type="datetime1">
              <a:rPr lang="uk-UA" smtClean="0"/>
              <a:t>04.10.2022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4583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9F41B-25FB-4B50-BB9D-1984F7AE3594}" type="datetime1">
              <a:rPr lang="uk-UA" smtClean="0"/>
              <a:t>04.10.2022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2400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39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9" indent="-228599" algn="l" defTabSz="91439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7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5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4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92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90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8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6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85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9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6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5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92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91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9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7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86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hromady.org/wp-content/uploads/2022/09/%D0%9F%D1%80%D0%BE%D0%BF%D0%BE%D0%B7%D0%B8%D1%86%D1%96%D1%97_%D0%9C%D1%96%D0%BD%D1%84%D1%96%D0%BD_%D0%9A%D0%BE%D0%BD%D1%81%D1%83%D0%BB%D1%8C%D1%82%D0%B0%D1%86%D1%96%D1%97.pd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897444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7260336" y="6396335"/>
            <a:ext cx="4414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Київ, жовтень 2022</a:t>
            </a:r>
            <a:endParaRPr lang="uk-UA" sz="2400" b="1" dirty="0">
              <a:solidFill>
                <a:srgbClr val="0A73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875" y="427786"/>
            <a:ext cx="7657823" cy="139845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91" y="153800"/>
            <a:ext cx="3606484" cy="3606484"/>
          </a:xfrm>
          <a:prstGeom prst="rect">
            <a:avLst/>
          </a:prstGeom>
          <a:scene3d>
            <a:camera prst="perspectiveHeroicExtremeRightFacing"/>
            <a:lightRig rig="threePt" dir="t"/>
          </a:scene3d>
        </p:spPr>
      </p:pic>
      <p:sp>
        <p:nvSpPr>
          <p:cNvPr id="9" name="TextBox 8"/>
          <p:cNvSpPr txBox="1"/>
          <p:nvPr/>
        </p:nvSpPr>
        <p:spPr>
          <a:xfrm>
            <a:off x="1405890" y="2404872"/>
            <a:ext cx="1087450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3600" b="1" i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3600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 Державного бюджету України на 2023 рік: основні положення законопроекту в частині бюджетів територіальних громад в умовах воєнного </a:t>
            </a:r>
            <a:r>
              <a:rPr lang="uk-UA" sz="36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стану</a:t>
            </a:r>
          </a:p>
          <a:p>
            <a:endParaRPr lang="uk-UA" sz="1400" b="1" dirty="0" smtClean="0">
              <a:solidFill>
                <a:srgbClr val="0A73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929188">
              <a:tabLst>
                <a:tab pos="3409950" algn="l"/>
                <a:tab pos="5202238" algn="l"/>
              </a:tabLst>
            </a:pPr>
            <a:r>
              <a:rPr lang="uk-UA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Засідання тематичної платформи: </a:t>
            </a:r>
          </a:p>
          <a:p>
            <a:pPr indent="4929188">
              <a:tabLst>
                <a:tab pos="2149475" algn="l"/>
                <a:tab pos="5202238" algn="l"/>
              </a:tabLst>
            </a:pPr>
            <a:r>
              <a:rPr lang="en-US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Місцеві бюджети та фінанси</a:t>
            </a:r>
            <a:r>
              <a:rPr lang="en-US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uk-UA" sz="24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7792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52432" y="0"/>
            <a:ext cx="6912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7200" dirty="0">
                <a:solidFill>
                  <a:srgbClr val="D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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43647" y="338554"/>
            <a:ext cx="102961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Субвенції </a:t>
            </a:r>
            <a:r>
              <a:rPr lang="uk-UA" sz="28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sz="2800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проекті </a:t>
            </a:r>
            <a:r>
              <a:rPr lang="uk-UA" sz="28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ДБУ-2023</a:t>
            </a:r>
            <a:endParaRPr lang="uk-UA" sz="2800" b="1" i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reeform 67"/>
          <p:cNvSpPr>
            <a:spLocks noChangeAspect="1"/>
          </p:cNvSpPr>
          <p:nvPr/>
        </p:nvSpPr>
        <p:spPr bwMode="auto">
          <a:xfrm>
            <a:off x="450519" y="2605661"/>
            <a:ext cx="373694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008080"/>
              </a:solidFill>
            </a:endParaRPr>
          </a:p>
        </p:txBody>
      </p:sp>
      <p:sp>
        <p:nvSpPr>
          <p:cNvPr id="11" name="Freeform 67"/>
          <p:cNvSpPr>
            <a:spLocks noChangeAspect="1"/>
          </p:cNvSpPr>
          <p:nvPr/>
        </p:nvSpPr>
        <p:spPr bwMode="auto">
          <a:xfrm>
            <a:off x="474343" y="1795756"/>
            <a:ext cx="361501" cy="413144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C00000"/>
              </a:solidFill>
            </a:endParaRPr>
          </a:p>
        </p:txBody>
      </p:sp>
      <p:sp>
        <p:nvSpPr>
          <p:cNvPr id="14" name="Freeform 67"/>
          <p:cNvSpPr>
            <a:spLocks noChangeAspect="1"/>
          </p:cNvSpPr>
          <p:nvPr/>
        </p:nvSpPr>
        <p:spPr bwMode="auto">
          <a:xfrm>
            <a:off x="448132" y="4010993"/>
            <a:ext cx="375134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00808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343222"/>
              </p:ext>
            </p:extLst>
          </p:nvPr>
        </p:nvGraphicFramePr>
        <p:xfrm>
          <a:off x="1061957" y="1795756"/>
          <a:ext cx="10515600" cy="38681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41884">
                  <a:extLst>
                    <a:ext uri="{9D8B030D-6E8A-4147-A177-3AD203B41FA5}">
                      <a16:colId xmlns:a16="http://schemas.microsoft.com/office/drawing/2014/main" val="1669887237"/>
                    </a:ext>
                  </a:extLst>
                </a:gridCol>
                <a:gridCol w="1773716">
                  <a:extLst>
                    <a:ext uri="{9D8B030D-6E8A-4147-A177-3AD203B41FA5}">
                      <a16:colId xmlns:a16="http://schemas.microsoft.com/office/drawing/2014/main" val="3254539567"/>
                    </a:ext>
                  </a:extLst>
                </a:gridCol>
              </a:tblGrid>
              <a:tr h="345529">
                <a:tc>
                  <a:txBody>
                    <a:bodyPr/>
                    <a:lstStyle/>
                    <a:p>
                      <a:pPr algn="l" fontAlgn="ctr"/>
                      <a:endParaRPr lang="uk-UA" sz="800" b="1" i="1" kern="1200" noProof="0" dirty="0" smtClean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реалізацію проектів в рамках Програми з відновлення України</a:t>
                      </a:r>
                      <a:endParaRPr lang="uk-UA" sz="20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20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5 292 000,0</a:t>
                      </a:r>
                      <a:endParaRPr lang="uk-UA" sz="2000" b="1" i="1" kern="120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734325"/>
                  </a:ext>
                </a:extLst>
              </a:tr>
              <a:tr h="870733">
                <a:tc>
                  <a:txBody>
                    <a:bodyPr/>
                    <a:lstStyle/>
                    <a:p>
                      <a:pPr algn="l" fontAlgn="ctr"/>
                      <a:endParaRPr lang="uk-UA" sz="800" b="1" i="1" kern="1200" noProof="0" dirty="0" smtClean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фінансове забезпечення будівництва, реконструкції, ремонту і утримання автомобільних доріг загального користування місцевого значення, вулиць і доріг комунальної власності у населених пунктах</a:t>
                      </a:r>
                      <a:endParaRPr lang="uk-UA" sz="20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20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13 558 412,5</a:t>
                      </a:r>
                      <a:endParaRPr lang="uk-UA" sz="2000" b="1" i="1" kern="120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482819"/>
                  </a:ext>
                </a:extLst>
              </a:tr>
              <a:tr h="1342054">
                <a:tc>
                  <a:txBody>
                    <a:bodyPr/>
                    <a:lstStyle/>
                    <a:p>
                      <a:pPr algn="l" fontAlgn="ctr"/>
                      <a:endParaRPr lang="uk-UA" sz="800" b="1" i="1" kern="1200" noProof="0" dirty="0" smtClean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реформування регіональних систем охорони здоров’я для здійснення заходів з виконання спільного з Міжнародним банком реконструкції та розвитку проекту «Поліпшення охорони здоров’я на службі у людей»</a:t>
                      </a:r>
                      <a:endParaRPr lang="uk-UA" sz="20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463 346,5</a:t>
                      </a:r>
                      <a:endParaRPr lang="uk-UA" sz="20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2752353"/>
                  </a:ext>
                </a:extLst>
              </a:tr>
              <a:tr h="580489">
                <a:tc>
                  <a:txBody>
                    <a:bodyPr/>
                    <a:lstStyle/>
                    <a:p>
                      <a:pPr algn="l" fontAlgn="ctr"/>
                      <a:endParaRPr lang="uk-UA" sz="800" b="1" i="1" kern="1200" noProof="0" dirty="0" smtClean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реалізацію проектів в рамках Надзвичайної кредитної програми для відновлення України</a:t>
                      </a:r>
                      <a:endParaRPr lang="uk-UA" sz="20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20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1 703 428,3</a:t>
                      </a:r>
                      <a:endParaRPr lang="uk-UA" sz="2000" b="1" i="1" kern="120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586340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43647" y="1082750"/>
            <a:ext cx="3686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396" fontAlgn="ctr"/>
            <a:r>
              <a:rPr lang="uk-UA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Спеціальний </a:t>
            </a:r>
            <a:r>
              <a:rPr lang="uk-UA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фонд:</a:t>
            </a:r>
            <a:endParaRPr lang="uk-UA" sz="28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Freeform 67"/>
          <p:cNvSpPr>
            <a:spLocks noChangeAspect="1"/>
          </p:cNvSpPr>
          <p:nvPr/>
        </p:nvSpPr>
        <p:spPr bwMode="auto">
          <a:xfrm>
            <a:off x="449079" y="4010993"/>
            <a:ext cx="375134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008080"/>
              </a:solidFill>
            </a:endParaRPr>
          </a:p>
        </p:txBody>
      </p:sp>
      <p:sp>
        <p:nvSpPr>
          <p:cNvPr id="19" name="Freeform 67"/>
          <p:cNvSpPr>
            <a:spLocks noChangeAspect="1"/>
          </p:cNvSpPr>
          <p:nvPr/>
        </p:nvSpPr>
        <p:spPr bwMode="auto">
          <a:xfrm>
            <a:off x="410472" y="5086937"/>
            <a:ext cx="375134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07908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78455" y="1618653"/>
            <a:ext cx="6912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7200" dirty="0">
                <a:solidFill>
                  <a:srgbClr val="D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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64564" y="413698"/>
            <a:ext cx="104226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Видаткова частина бюджетів територіальних громад</a:t>
            </a:r>
            <a:endParaRPr lang="uk-UA" sz="20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25118" y="1425333"/>
            <a:ext cx="1006602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 час складання видаткової частини проекту місцевого бюджету на 2023 рік </a:t>
            </a:r>
            <a:r>
              <a:rPr lang="uk-UA" sz="28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насамперед має бути врахована</a:t>
            </a:r>
            <a:r>
              <a:rPr lang="uk-UA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uk-UA" b="1" i="1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24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потреба в коштах на оплату праці працівників бюджетних установ</a:t>
            </a:r>
            <a:r>
              <a:rPr lang="uk-UA" sz="24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відповідно до умов оплати праці та розміру мінімальної заробітної плати;</a:t>
            </a:r>
          </a:p>
          <a:p>
            <a:pPr algn="just"/>
            <a:endParaRPr lang="uk-UA" sz="2400" b="1" i="1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24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потреба в коштах на проведення розрахунків за електричну й теплову енергію, водопостачання, водовідведення, природний газ і послуги зв’язку, які споживають бюджетні установи</a:t>
            </a:r>
            <a:r>
              <a:rPr lang="uk-UA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4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209" y="3317323"/>
            <a:ext cx="402371" cy="46333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839" y="4786459"/>
            <a:ext cx="402371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92417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880859" y="121157"/>
            <a:ext cx="5286232" cy="197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87560" y="385568"/>
            <a:ext cx="6912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7200" dirty="0">
                <a:solidFill>
                  <a:srgbClr val="D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</a:t>
            </a:r>
            <a:endParaRPr lang="uk-UA" dirty="0"/>
          </a:p>
        </p:txBody>
      </p:sp>
      <p:sp>
        <p:nvSpPr>
          <p:cNvPr id="10" name="Freeform 67"/>
          <p:cNvSpPr>
            <a:spLocks noChangeAspect="1"/>
          </p:cNvSpPr>
          <p:nvPr/>
        </p:nvSpPr>
        <p:spPr bwMode="auto">
          <a:xfrm>
            <a:off x="858745" y="1576867"/>
            <a:ext cx="408427" cy="464475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989" y="2354582"/>
            <a:ext cx="402371" cy="46333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432213" y="753647"/>
            <a:ext cx="103358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Соціальні</a:t>
            </a:r>
            <a:r>
              <a:rPr lang="ru-RU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стандарти на 2023 рік</a:t>
            </a:r>
            <a:r>
              <a:rPr lang="ru-RU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800" b="1" i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684257"/>
              </p:ext>
            </p:extLst>
          </p:nvPr>
        </p:nvGraphicFramePr>
        <p:xfrm>
          <a:off x="1508670" y="1638527"/>
          <a:ext cx="9893809" cy="48633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64006">
                  <a:extLst>
                    <a:ext uri="{9D8B030D-6E8A-4147-A177-3AD203B41FA5}">
                      <a16:colId xmlns:a16="http://schemas.microsoft.com/office/drawing/2014/main" val="3003023577"/>
                    </a:ext>
                  </a:extLst>
                </a:gridCol>
                <a:gridCol w="1629803">
                  <a:extLst>
                    <a:ext uri="{9D8B030D-6E8A-4147-A177-3AD203B41FA5}">
                      <a16:colId xmlns:a16="http://schemas.microsoft.com/office/drawing/2014/main" val="1909811703"/>
                    </a:ext>
                  </a:extLst>
                </a:gridCol>
              </a:tblGrid>
              <a:tr h="4675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solidFill>
                            <a:srgbClr val="C00000"/>
                          </a:solidFill>
                          <a:effectLst/>
                        </a:rPr>
                        <a:t>МІНІМАЛЬНА ЗАРОБІТНА ПЛАТА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</a:rPr>
                        <a:t>6 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700 </a:t>
                      </a: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грн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341742"/>
                  </a:ext>
                </a:extLst>
              </a:tr>
              <a:tr h="5961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A7378"/>
                          </a:solidFill>
                          <a:effectLst/>
                        </a:rPr>
                        <a:t>Прогнозний посадовий оклад працівника І тарифного розряду Єдиної тарифної </a:t>
                      </a:r>
                      <a:r>
                        <a:rPr lang="uk-UA" sz="2000" dirty="0" smtClean="0">
                          <a:solidFill>
                            <a:srgbClr val="0A7378"/>
                          </a:solidFill>
                          <a:effectLst/>
                        </a:rPr>
                        <a:t>сітки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0A7378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7378"/>
                          </a:solidFill>
                          <a:effectLst/>
                        </a:rPr>
                        <a:t>2 893 грн</a:t>
                      </a:r>
                      <a:endParaRPr lang="ru-RU" sz="2000">
                        <a:solidFill>
                          <a:srgbClr val="0A7378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648088"/>
                  </a:ext>
                </a:extLst>
              </a:tr>
              <a:tr h="5961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A7378"/>
                          </a:solidFill>
                          <a:effectLst/>
                        </a:rPr>
                        <a:t>Прожитковий мінімум на одну особу в розрахунку на </a:t>
                      </a:r>
                      <a:r>
                        <a:rPr lang="uk-UA" sz="2000" dirty="0" smtClean="0">
                          <a:solidFill>
                            <a:srgbClr val="0A7378"/>
                          </a:solidFill>
                          <a:effectLst/>
                        </a:rPr>
                        <a:t>місяць, </a:t>
                      </a:r>
                      <a:r>
                        <a:rPr lang="uk-UA" sz="2000" b="0" i="1" dirty="0" smtClean="0">
                          <a:solidFill>
                            <a:srgbClr val="0A7378"/>
                          </a:solidFill>
                          <a:effectLst/>
                        </a:rPr>
                        <a:t>зокрема:</a:t>
                      </a:r>
                      <a:endParaRPr lang="ru-RU" sz="2000" b="0" i="1" dirty="0">
                        <a:solidFill>
                          <a:srgbClr val="0A7378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0" i="1" dirty="0">
                          <a:solidFill>
                            <a:srgbClr val="0A7378"/>
                          </a:solidFill>
                          <a:effectLst/>
                        </a:rPr>
                        <a:t> </a:t>
                      </a:r>
                      <a:endParaRPr lang="ru-RU" sz="2000" b="0" i="1" dirty="0">
                        <a:solidFill>
                          <a:srgbClr val="0A7378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7378"/>
                          </a:solidFill>
                          <a:effectLst/>
                        </a:rPr>
                        <a:t>2 589 грн</a:t>
                      </a:r>
                      <a:endParaRPr lang="ru-RU" sz="2000">
                        <a:solidFill>
                          <a:srgbClr val="0A7378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350966"/>
                  </a:ext>
                </a:extLst>
              </a:tr>
              <a:tr h="5961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A7378"/>
                          </a:solidFill>
                          <a:effectLst/>
                        </a:rPr>
                        <a:t>для таких основних соціальних і демографічних груп населення:</a:t>
                      </a:r>
                      <a:endParaRPr lang="ru-RU" sz="2000" dirty="0">
                        <a:solidFill>
                          <a:srgbClr val="0A7378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7378"/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rgbClr val="0A7378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332228"/>
                  </a:ext>
                </a:extLst>
              </a:tr>
              <a:tr h="5961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rgbClr val="0A7378"/>
                          </a:solidFill>
                          <a:effectLst/>
                        </a:rPr>
                        <a:t>дітей віком до 6 років </a:t>
                      </a:r>
                      <a:endParaRPr lang="ru-RU" sz="2000" b="1" i="1" dirty="0">
                        <a:solidFill>
                          <a:srgbClr val="0A7378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rgbClr val="0A7378"/>
                          </a:solidFill>
                          <a:effectLst/>
                        </a:rPr>
                        <a:t> </a:t>
                      </a:r>
                      <a:endParaRPr lang="ru-RU" sz="2000" b="1" i="1" dirty="0">
                        <a:solidFill>
                          <a:srgbClr val="0A7378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rgbClr val="0A7378"/>
                          </a:solidFill>
                          <a:effectLst/>
                        </a:rPr>
                        <a:t>2 272 </a:t>
                      </a:r>
                      <a:r>
                        <a:rPr lang="ru-RU" sz="2000" b="1" i="1" dirty="0" err="1">
                          <a:solidFill>
                            <a:srgbClr val="0A7378"/>
                          </a:solidFill>
                          <a:effectLst/>
                        </a:rPr>
                        <a:t>грн</a:t>
                      </a:r>
                      <a:endParaRPr lang="ru-RU" sz="2000" b="1" i="1" dirty="0">
                        <a:solidFill>
                          <a:srgbClr val="0A7378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096892"/>
                  </a:ext>
                </a:extLst>
              </a:tr>
              <a:tr h="5961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rgbClr val="0A7378"/>
                          </a:solidFill>
                          <a:effectLst/>
                        </a:rPr>
                        <a:t>дітей віком від 6 до 18 років </a:t>
                      </a:r>
                      <a:endParaRPr lang="ru-RU" sz="2000" b="1" i="1" dirty="0">
                        <a:solidFill>
                          <a:srgbClr val="0A7378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rgbClr val="0A7378"/>
                          </a:solidFill>
                          <a:effectLst/>
                        </a:rPr>
                        <a:t> </a:t>
                      </a:r>
                      <a:endParaRPr lang="ru-RU" sz="2000" b="1" i="1" dirty="0">
                        <a:solidFill>
                          <a:srgbClr val="0A7378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rgbClr val="0A7378"/>
                          </a:solidFill>
                          <a:effectLst/>
                        </a:rPr>
                        <a:t>2 833 </a:t>
                      </a:r>
                      <a:r>
                        <a:rPr lang="ru-RU" sz="2000" b="1" i="1" dirty="0" err="1">
                          <a:solidFill>
                            <a:srgbClr val="0A7378"/>
                          </a:solidFill>
                          <a:effectLst/>
                        </a:rPr>
                        <a:t>грн</a:t>
                      </a:r>
                      <a:endParaRPr lang="ru-RU" sz="2000" b="1" i="1" dirty="0">
                        <a:solidFill>
                          <a:srgbClr val="0A7378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rgbClr val="0A7378"/>
                          </a:solidFill>
                          <a:effectLst/>
                        </a:rPr>
                        <a:t> </a:t>
                      </a:r>
                      <a:endParaRPr lang="ru-RU" sz="2000" b="1" i="1" dirty="0">
                        <a:solidFill>
                          <a:srgbClr val="0A7378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695889"/>
                  </a:ext>
                </a:extLst>
              </a:tr>
              <a:tr h="5961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rgbClr val="C00000"/>
                          </a:solidFill>
                          <a:effectLst/>
                        </a:rPr>
                        <a:t>працездатних осіб</a:t>
                      </a:r>
                      <a:endParaRPr lang="ru-RU" sz="2000" b="1" i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ru-RU" sz="2000" b="1" i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rgbClr val="C00000"/>
                          </a:solidFill>
                          <a:effectLst/>
                        </a:rPr>
                        <a:t>2 684 </a:t>
                      </a:r>
                      <a:r>
                        <a:rPr lang="ru-RU" sz="2000" b="1" i="1" dirty="0" err="1">
                          <a:solidFill>
                            <a:srgbClr val="C00000"/>
                          </a:solidFill>
                          <a:effectLst/>
                        </a:rPr>
                        <a:t>грн</a:t>
                      </a:r>
                      <a:endParaRPr lang="ru-RU" sz="2000" b="1" i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441203"/>
                  </a:ext>
                </a:extLst>
              </a:tr>
              <a:tr h="2980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rgbClr val="0A7378"/>
                          </a:solidFill>
                          <a:effectLst/>
                        </a:rPr>
                        <a:t>осіб, які втратили працездатність</a:t>
                      </a:r>
                      <a:endParaRPr lang="ru-RU" sz="2000" b="1" i="1" dirty="0">
                        <a:solidFill>
                          <a:srgbClr val="0A7378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rgbClr val="0A7378"/>
                          </a:solidFill>
                          <a:effectLst/>
                        </a:rPr>
                        <a:t>2 093 </a:t>
                      </a:r>
                      <a:r>
                        <a:rPr lang="ru-RU" sz="2000" b="1" i="1" dirty="0" err="1">
                          <a:solidFill>
                            <a:srgbClr val="0A7378"/>
                          </a:solidFill>
                          <a:effectLst/>
                        </a:rPr>
                        <a:t>грн</a:t>
                      </a:r>
                      <a:endParaRPr lang="ru-RU" sz="2000" b="1" i="1" dirty="0">
                        <a:solidFill>
                          <a:srgbClr val="0A7378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742246"/>
                  </a:ext>
                </a:extLst>
              </a:tr>
            </a:tbl>
          </a:graphicData>
        </a:graphic>
      </p:graphicFrame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801" y="3215575"/>
            <a:ext cx="402371" cy="46333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228" y="5647925"/>
            <a:ext cx="371888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84056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16449" y="1225461"/>
            <a:ext cx="6912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7200" dirty="0">
                <a:solidFill>
                  <a:srgbClr val="D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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64564" y="413698"/>
            <a:ext cx="104226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Видаткова частина бюджетів територіальних громад</a:t>
            </a:r>
            <a:endParaRPr lang="uk-UA" sz="20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25118" y="1425333"/>
            <a:ext cx="1042433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Сфера освіти</a:t>
            </a:r>
            <a:endParaRPr lang="uk-UA" sz="2800" b="1" i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uk-UA" sz="2000" b="1" i="1" dirty="0" smtClean="0">
              <a:solidFill>
                <a:srgbClr val="0A73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uk-UA" sz="2000" b="1" i="1" dirty="0" smtClean="0">
              <a:solidFill>
                <a:srgbClr val="0A73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станом </a:t>
            </a:r>
            <a:r>
              <a:rPr lang="uk-UA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30.09.2022 </a:t>
            </a:r>
            <a:r>
              <a:rPr lang="uk-UA" sz="36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відсутні</a:t>
            </a:r>
            <a:r>
              <a:rPr lang="uk-UA" sz="36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особливості здійснення розрахункового </a:t>
            </a:r>
            <a:r>
              <a:rPr lang="uk-UA" sz="36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обсягу </a:t>
            </a:r>
            <a:r>
              <a:rPr lang="uk-UA" sz="36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освітньої субвенції</a:t>
            </a:r>
            <a:r>
              <a:rPr lang="uk-UA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?!</a:t>
            </a:r>
          </a:p>
          <a:p>
            <a:pPr algn="just"/>
            <a:endParaRPr lang="uk-UA" sz="3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24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виплату заробітної плати педагогічним працівникам закладів освіти на 202</a:t>
            </a:r>
            <a:r>
              <a:rPr lang="ru-RU" sz="24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sz="24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рік враховано освітню субвенцію в обсязі </a:t>
            </a:r>
            <a:r>
              <a:rPr lang="ru-RU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87 515,5 </a:t>
            </a:r>
            <a:r>
              <a:rPr lang="uk-UA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млн </a:t>
            </a:r>
            <a:r>
              <a:rPr lang="uk-UA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гривень </a:t>
            </a:r>
            <a:r>
              <a:rPr lang="uk-UA" sz="14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(згідно Пояснювальної записки до проекту Державного бюджету України на 2023 рік)</a:t>
            </a:r>
            <a:r>
              <a:rPr lang="uk-UA" sz="24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b="1" i="1" dirty="0">
              <a:solidFill>
                <a:srgbClr val="0A73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uk-UA" sz="3600" b="1" i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835" y="3531032"/>
            <a:ext cx="402371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20993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905768" y="-4752"/>
            <a:ext cx="5286232" cy="197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74904" y="395077"/>
            <a:ext cx="11027664" cy="6462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Враховані </a:t>
            </a:r>
            <a:r>
              <a:rPr lang="uk-UA" sz="24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пропозиції Всеукраїнської Асоціації ОТГ</a:t>
            </a:r>
            <a:r>
              <a:rPr lang="uk-UA" sz="2400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у проекті </a:t>
            </a:r>
            <a:r>
              <a:rPr lang="uk-UA" sz="24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Держбюджету-2023 щодо:</a:t>
            </a:r>
            <a:endParaRPr lang="ru-RU" sz="2400" b="1" i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Blip>
                <a:blip r:embed="rId4"/>
              </a:buBlip>
            </a:pPr>
            <a:r>
              <a:rPr lang="uk-UA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збереження практики </a:t>
            </a:r>
            <a:r>
              <a:rPr lang="uk-UA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зарахування 64 відсотків ПДФО до бюджетів територіальних </a:t>
            </a:r>
            <a:r>
              <a:rPr lang="uk-UA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громад;</a:t>
            </a:r>
          </a:p>
          <a:p>
            <a:pPr marL="3429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Blip>
                <a:blip r:embed="rId4"/>
              </a:buBlip>
            </a:pPr>
            <a:r>
              <a:rPr lang="uk-UA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спрямування 13,44 відсотки акцизного податку</a:t>
            </a:r>
            <a:r>
              <a:rPr lang="uk-UA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пального  до бюджетів територіальних громад);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Blip>
                <a:blip r:embed="rId4"/>
              </a:buBlip>
            </a:pPr>
            <a:r>
              <a:rPr lang="uk-UA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здійснення перерахунку </a:t>
            </a:r>
            <a:r>
              <a:rPr lang="uk-UA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базової/реверсної дотацій</a:t>
            </a:r>
            <a:r>
              <a:rPr lang="uk-UA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(формулу бережено</a:t>
            </a:r>
            <a:r>
              <a:rPr lang="uk-UA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!);</a:t>
            </a:r>
            <a:endParaRPr lang="ru-RU" b="1" i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Blip>
                <a:blip r:embed="rId4"/>
              </a:buBlip>
            </a:pPr>
            <a:r>
              <a:rPr lang="uk-UA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створення Фонду ліквідації наслідків збройної агресії </a:t>
            </a:r>
            <a:r>
              <a:rPr lang="uk-UA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(19,4 млрд. грн</a:t>
            </a:r>
            <a:r>
              <a:rPr lang="uk-UA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.);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Blip>
                <a:blip r:embed="rId4"/>
              </a:buBlip>
            </a:pPr>
            <a:r>
              <a:rPr lang="uk-UA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передбачення додаткової дотації </a:t>
            </a:r>
            <a:r>
              <a:rPr lang="uk-UA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здійснення повноважень органів місцевого самоврядування на </a:t>
            </a:r>
            <a:r>
              <a:rPr lang="uk-UA" b="1" i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деокупованих</a:t>
            </a:r>
            <a:r>
              <a:rPr lang="uk-UA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тимчасово окупованих та інших територіях України</a:t>
            </a:r>
            <a:r>
              <a:rPr lang="uk-UA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зазнали негативного впливу у зв’язку з повномасштабною агресією Російської Федерації (23,9 </a:t>
            </a:r>
            <a:r>
              <a:rPr lang="uk-UA" b="1" i="1" dirty="0" err="1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млрд.грн</a:t>
            </a:r>
            <a:r>
              <a:rPr lang="uk-UA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Blip>
                <a:blip r:embed="rId4"/>
              </a:buBlip>
            </a:pPr>
            <a:r>
              <a:rPr lang="uk-UA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врахування додаткової дотації </a:t>
            </a:r>
            <a:r>
              <a:rPr lang="uk-UA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здійснення переданих з державного бюджету видатків з утримання закладів освіти та охорони здоров’я  </a:t>
            </a:r>
            <a:r>
              <a:rPr lang="uk-UA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млрд. грн</a:t>
            </a:r>
            <a:r>
              <a:rPr lang="uk-UA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ru-RU" b="1" i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Blip>
                <a:blip r:embed="rId4"/>
              </a:buBlip>
            </a:pPr>
            <a:r>
              <a:rPr lang="uk-UA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передбачення </a:t>
            </a:r>
            <a:r>
              <a:rPr lang="uk-UA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субвенції на облаштування безпечних умов у закладах середньої освіти</a:t>
            </a:r>
            <a:r>
              <a:rPr lang="uk-UA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1, 5 млрд. грн. та на </a:t>
            </a:r>
            <a:r>
              <a:rPr lang="uk-UA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придбання шкільних автобусів – 1,0 млрд грн</a:t>
            </a:r>
            <a:r>
              <a:rPr lang="uk-UA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b="1" i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0870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905768" y="-4752"/>
            <a:ext cx="5286232" cy="197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453643" y="202434"/>
            <a:ext cx="10422112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 Державного бюджету України на 2023 рік: </a:t>
            </a:r>
          </a:p>
          <a:p>
            <a:pPr algn="just"/>
            <a:endParaRPr lang="uk-UA" sz="800" b="1" i="1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20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бюджет для перемоги;</a:t>
            </a:r>
          </a:p>
          <a:p>
            <a:pPr algn="just"/>
            <a:r>
              <a:rPr lang="uk-UA" sz="20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sz="800" b="1" i="1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20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ситуація з бюджетом</a:t>
            </a:r>
            <a:r>
              <a:rPr lang="uk-UA" sz="20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000" b="1" i="1" dirty="0" err="1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макропрогнозом</a:t>
            </a:r>
            <a:r>
              <a:rPr lang="uk-UA" sz="20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відновленням економіки </a:t>
            </a:r>
            <a:r>
              <a:rPr lang="uk-UA" sz="20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напряму залежить від ситуації на фронті</a:t>
            </a:r>
            <a:r>
              <a:rPr lang="uk-UA" sz="20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макроекономічний прогноз і проект бюджету на 2023 рік розраховано за консервативним середньо песимістичним сценарієм; </a:t>
            </a:r>
          </a:p>
          <a:p>
            <a:pPr algn="just"/>
            <a:endParaRPr lang="uk-UA" sz="800" b="1" i="1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20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головний пріоритет проекту бюджету – оборона та безпека України</a:t>
            </a:r>
            <a:r>
              <a:rPr lang="uk-UA" sz="2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(майже </a:t>
            </a:r>
            <a:r>
              <a:rPr lang="uk-UA" sz="2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</a:t>
            </a:r>
            <a:r>
              <a:rPr lang="uk-UA" sz="20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всього бюджету буде спрямовано саме для сектору безпеки й оборони); </a:t>
            </a:r>
          </a:p>
          <a:p>
            <a:pPr algn="just"/>
            <a:endParaRPr lang="uk-UA" sz="800" b="1" i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20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другий пріоритет проекту бюджету – соціальні програми </a:t>
            </a:r>
            <a:r>
              <a:rPr lang="uk-UA" sz="20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/пенсії, субсидії, допомога малозабезпеченим родинам, виплати внутрішньо переміщеним особам, витрати на медицину та освіту/ (це ще </a:t>
            </a:r>
            <a:r>
              <a:rPr lang="uk-UA" sz="2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35%</a:t>
            </a:r>
            <a:r>
              <a:rPr lang="uk-UA" sz="20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від всіх видатків у проекті бюджету); </a:t>
            </a:r>
          </a:p>
          <a:p>
            <a:pPr algn="just"/>
            <a:endParaRPr lang="uk-UA" sz="800" b="1" i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20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 інші видатки скорочуються</a:t>
            </a:r>
            <a:r>
              <a:rPr lang="uk-UA" sz="20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(головна стаття економії – зменшення видатків на органи державної влади); </a:t>
            </a:r>
          </a:p>
          <a:p>
            <a:pPr algn="just"/>
            <a:endParaRPr lang="uk-UA" sz="800" b="1" i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20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проекті бюджету створюється фонд ліквідації наслідків збройної агресії та передбачається додаткова дотація для місцевих бюджетів на компенсацію витрат у зв’язку з війною.</a:t>
            </a:r>
            <a:endParaRPr lang="uk-UA" sz="2000" b="1" i="1" u="sng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reeform 67"/>
          <p:cNvSpPr>
            <a:spLocks noChangeAspect="1"/>
          </p:cNvSpPr>
          <p:nvPr/>
        </p:nvSpPr>
        <p:spPr bwMode="auto">
          <a:xfrm>
            <a:off x="823551" y="1536337"/>
            <a:ext cx="373694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0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008080"/>
              </a:solidFill>
            </a:endParaRPr>
          </a:p>
        </p:txBody>
      </p:sp>
      <p:sp>
        <p:nvSpPr>
          <p:cNvPr id="10" name="Freeform 67"/>
          <p:cNvSpPr>
            <a:spLocks noChangeAspect="1"/>
          </p:cNvSpPr>
          <p:nvPr/>
        </p:nvSpPr>
        <p:spPr bwMode="auto">
          <a:xfrm>
            <a:off x="837721" y="5797438"/>
            <a:ext cx="372520" cy="425738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0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/>
          </a:p>
        </p:txBody>
      </p:sp>
      <p:sp>
        <p:nvSpPr>
          <p:cNvPr id="8" name="Freeform 67"/>
          <p:cNvSpPr>
            <a:spLocks noChangeAspect="1"/>
          </p:cNvSpPr>
          <p:nvPr/>
        </p:nvSpPr>
        <p:spPr bwMode="auto">
          <a:xfrm>
            <a:off x="836547" y="768141"/>
            <a:ext cx="373694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0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C00000"/>
              </a:solidFill>
            </a:endParaRPr>
          </a:p>
        </p:txBody>
      </p:sp>
      <p:sp>
        <p:nvSpPr>
          <p:cNvPr id="12" name="Freeform 67"/>
          <p:cNvSpPr>
            <a:spLocks noChangeAspect="1"/>
          </p:cNvSpPr>
          <p:nvPr/>
        </p:nvSpPr>
        <p:spPr bwMode="auto">
          <a:xfrm>
            <a:off x="808496" y="2802942"/>
            <a:ext cx="373694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0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008080"/>
              </a:solidFill>
            </a:endParaRPr>
          </a:p>
        </p:txBody>
      </p:sp>
      <p:sp>
        <p:nvSpPr>
          <p:cNvPr id="14" name="Freeform 67"/>
          <p:cNvSpPr>
            <a:spLocks noChangeAspect="1"/>
          </p:cNvSpPr>
          <p:nvPr/>
        </p:nvSpPr>
        <p:spPr bwMode="auto">
          <a:xfrm>
            <a:off x="807877" y="3844853"/>
            <a:ext cx="372520" cy="425738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0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/>
          </a:p>
        </p:txBody>
      </p:sp>
      <p:sp>
        <p:nvSpPr>
          <p:cNvPr id="15" name="Freeform 67"/>
          <p:cNvSpPr>
            <a:spLocks noChangeAspect="1"/>
          </p:cNvSpPr>
          <p:nvPr/>
        </p:nvSpPr>
        <p:spPr bwMode="auto">
          <a:xfrm>
            <a:off x="824725" y="4885423"/>
            <a:ext cx="372520" cy="425738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0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975265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905768" y="-4752"/>
            <a:ext cx="5286232" cy="197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7072" y="1472860"/>
            <a:ext cx="1042211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Особливості показників Державного бюджету України на 2023 рік :</a:t>
            </a:r>
          </a:p>
          <a:p>
            <a:pPr algn="just"/>
            <a:endParaRPr lang="ru-RU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b="1" i="1" u="sng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дохідній частині: </a:t>
            </a:r>
            <a:endParaRPr lang="uk-UA" b="1" i="1" u="sng" dirty="0">
              <a:solidFill>
                <a:srgbClr val="0A73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збереження зарахування додаткового нормативу у розмірі 4 відсотків </a:t>
            </a:r>
            <a:r>
              <a:rPr lang="uk-UA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ПДФО </a:t>
            </a:r>
            <a:r>
              <a:rPr lang="uk-UA" sz="28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uk-UA" sz="2800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бюджетів сільських, селищних, міських територіальних громад </a:t>
            </a:r>
            <a:r>
              <a:rPr lang="uk-UA" sz="2800" b="1" i="1" u="sng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uk-UA" sz="2800" b="1" i="1" u="sng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рахунок зниження надходжень до державного </a:t>
            </a:r>
            <a:r>
              <a:rPr lang="uk-UA" sz="2800" b="1" i="1" u="sng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бюджету</a:t>
            </a:r>
            <a:r>
              <a:rPr lang="uk-UA" sz="2800" b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(стаття 23  проекту ЗУ про ДБУ-2023);</a:t>
            </a:r>
            <a:endParaRPr lang="ru-RU" sz="1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800" b="1" i="1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28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uk-UA" sz="28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прямування </a:t>
            </a:r>
            <a:r>
              <a:rPr lang="uk-UA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13,44</a:t>
            </a:r>
            <a:r>
              <a:rPr lang="uk-UA" sz="28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uk-UA" sz="28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відсотки </a:t>
            </a:r>
            <a:r>
              <a:rPr lang="uk-UA" sz="28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акцизного податку з пального </a:t>
            </a:r>
            <a:r>
              <a:rPr lang="uk-UA" sz="28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бюджетів територіальних громад</a:t>
            </a:r>
            <a:r>
              <a:rPr lang="uk-UA" sz="28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/>
            <a:endParaRPr lang="uk-UA" sz="2800" b="1" i="1" dirty="0">
              <a:solidFill>
                <a:srgbClr val="0A73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reeform 67"/>
          <p:cNvSpPr>
            <a:spLocks noChangeAspect="1"/>
          </p:cNvSpPr>
          <p:nvPr/>
        </p:nvSpPr>
        <p:spPr bwMode="auto">
          <a:xfrm>
            <a:off x="683799" y="3358536"/>
            <a:ext cx="395547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sz="1400" dirty="0"/>
          </a:p>
        </p:txBody>
      </p:sp>
      <p:sp>
        <p:nvSpPr>
          <p:cNvPr id="8" name="Freeform 67"/>
          <p:cNvSpPr>
            <a:spLocks noChangeAspect="1"/>
          </p:cNvSpPr>
          <p:nvPr/>
        </p:nvSpPr>
        <p:spPr bwMode="auto">
          <a:xfrm>
            <a:off x="706482" y="5504328"/>
            <a:ext cx="395547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315898226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905768" y="-4752"/>
            <a:ext cx="5286232" cy="197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09640" y="430529"/>
            <a:ext cx="1042211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Особливості показників Державного бюджету України на 2023 рік :</a:t>
            </a:r>
          </a:p>
          <a:p>
            <a:pPr algn="just"/>
            <a:endParaRPr lang="uk-UA" sz="1400" b="1" i="1" dirty="0">
              <a:solidFill>
                <a:srgbClr val="0A73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b="1" i="1" u="sng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b="1" i="1" u="sng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видатковій частині</a:t>
            </a:r>
            <a:r>
              <a:rPr lang="uk-UA" b="1" i="1" u="sng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k-UA" b="1" i="1" u="sng" dirty="0" smtClean="0">
              <a:solidFill>
                <a:srgbClr val="0A73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28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створення </a:t>
            </a:r>
            <a:r>
              <a:rPr lang="uk-UA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Фонду з подолання наслідків збройної агресії Російської Федерації</a:t>
            </a:r>
            <a:r>
              <a:rPr lang="uk-UA" sz="2800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b="1" i="1" u="sng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складі видатків спеціального фонду державного бюджету</a:t>
            </a:r>
            <a:r>
              <a:rPr lang="uk-UA" sz="2800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сумі 19 361 млн </a:t>
            </a:r>
            <a:r>
              <a:rPr lang="uk-UA" sz="28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гривень;</a:t>
            </a:r>
            <a:endParaRPr lang="ru-RU" sz="2800" b="1" i="1" u="sng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800" b="1" i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reeform 67"/>
          <p:cNvSpPr>
            <a:spLocks noChangeAspect="1"/>
          </p:cNvSpPr>
          <p:nvPr/>
        </p:nvSpPr>
        <p:spPr bwMode="auto">
          <a:xfrm>
            <a:off x="651618" y="2401893"/>
            <a:ext cx="395547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sz="1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27701"/>
              </p:ext>
            </p:extLst>
          </p:nvPr>
        </p:nvGraphicFramePr>
        <p:xfrm>
          <a:off x="1435608" y="3738880"/>
          <a:ext cx="10296144" cy="2580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9371">
                  <a:extLst>
                    <a:ext uri="{9D8B030D-6E8A-4147-A177-3AD203B41FA5}">
                      <a16:colId xmlns:a16="http://schemas.microsoft.com/office/drawing/2014/main" val="2459606679"/>
                    </a:ext>
                  </a:extLst>
                </a:gridCol>
                <a:gridCol w="7143273">
                  <a:extLst>
                    <a:ext uri="{9D8B030D-6E8A-4147-A177-3AD203B41FA5}">
                      <a16:colId xmlns:a16="http://schemas.microsoft.com/office/drawing/2014/main" val="2567518706"/>
                    </a:ext>
                  </a:extLst>
                </a:gridCol>
                <a:gridCol w="63500">
                  <a:extLst>
                    <a:ext uri="{9D8B030D-6E8A-4147-A177-3AD203B41FA5}">
                      <a16:colId xmlns:a16="http://schemas.microsoft.com/office/drawing/2014/main" val="3729801323"/>
                    </a:ext>
                  </a:extLst>
                </a:gridCol>
              </a:tblGrid>
              <a:tr h="156845">
                <a:tc>
                  <a:txBody>
                    <a:bodyPr/>
                    <a:lstStyle/>
                    <a:p>
                      <a:pPr marL="4445" marR="62865" indent="139700" algn="just">
                        <a:spcAft>
                          <a:spcPts val="750"/>
                        </a:spcAft>
                      </a:pPr>
                      <a:r>
                        <a:rPr lang="uk-UA" sz="1200" b="1" i="0" u="none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Джерела формування спеціального фонду (ст.11</a:t>
                      </a:r>
                      <a:r>
                        <a:rPr lang="en-US" sz="1200" b="1" i="0" u="none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200" b="1" i="0" u="none" kern="12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проету</a:t>
                      </a:r>
                      <a:r>
                        <a:rPr lang="uk-UA" sz="1200" b="1" i="0" u="none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ДБУ-2023)</a:t>
                      </a:r>
                    </a:p>
                    <a:p>
                      <a:pPr marL="4445" marR="62865" indent="139700" algn="just">
                        <a:spcAft>
                          <a:spcPts val="750"/>
                        </a:spcAft>
                      </a:pPr>
                      <a:r>
                        <a:rPr lang="uk-UA" sz="1200" b="1" i="0" u="none" kern="120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r>
                        <a:rPr lang="uk-UA" sz="1200" b="1" i="0" u="none" kern="1200" dirty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надходження коштів, пов’язаних з виконанням норм Закону України "Про основні засади примусового вилучення в Україні об’єктів права власності Російської Федерації та її резидентів"; </a:t>
                      </a:r>
                      <a:endParaRPr lang="ru-RU" sz="1200" b="1" i="0" u="none" kern="120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71120" marR="71120" indent="163830" algn="just">
                        <a:spcAft>
                          <a:spcPts val="750"/>
                        </a:spcAft>
                      </a:pPr>
                      <a:r>
                        <a:rPr lang="uk-UA" sz="1200" b="1" i="0" u="none" kern="1200" dirty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endParaRPr lang="ru-RU" sz="1200" b="1" i="0" u="none" kern="120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87313" marR="60960" lvl="0" indent="0" algn="just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3600"/>
                        </a:spcBef>
                        <a:spcAft>
                          <a:spcPts val="75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i="0" u="none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Напрями</a:t>
                      </a:r>
                      <a:r>
                        <a:rPr lang="ru-RU" sz="1200" b="1" i="0" u="none" kern="120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використання спеціального фонду </a:t>
                      </a:r>
                      <a:r>
                        <a:rPr lang="uk-UA" sz="1200" b="1" i="0" u="none" kern="120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(ст.11 </a:t>
                      </a:r>
                      <a:r>
                        <a:rPr lang="uk-UA" sz="1200" b="1" i="0" u="none" kern="1200" dirty="0" err="1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проету</a:t>
                      </a:r>
                      <a:r>
                        <a:rPr lang="uk-UA" sz="1200" b="1" i="0" u="none" kern="120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ДБУ-2023)</a:t>
                      </a:r>
                    </a:p>
                    <a:p>
                      <a:pPr marL="87313" marR="60960" lvl="0" indent="0" algn="just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3600"/>
                        </a:spcBef>
                        <a:spcAft>
                          <a:spcPts val="75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  <a:r>
                        <a:rPr lang="uk-UA" sz="1600" b="1" i="0" u="none" kern="12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фонд ліквідації наслідків збройної агресії (за рахунок джерел, визначених пунктами 8, 9 статті 11 цього Закону).</a:t>
                      </a:r>
                      <a:endParaRPr lang="ru-RU" sz="1600" b="1" i="0" u="none" kern="12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810" marR="60960" indent="140335" algn="just">
                        <a:spcBef>
                          <a:spcPts val="3600"/>
                        </a:spcBef>
                        <a:spcAft>
                          <a:spcPts val="750"/>
                        </a:spcAft>
                      </a:pPr>
                      <a:endParaRPr lang="ru-RU" sz="1200" b="1" i="0" u="none" kern="120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679380"/>
                  </a:ext>
                </a:extLst>
              </a:tr>
              <a:tr h="156845">
                <a:tc>
                  <a:txBody>
                    <a:bodyPr/>
                    <a:lstStyle/>
                    <a:p>
                      <a:pPr marL="71120" marR="71120" indent="163830" algn="just">
                        <a:spcAft>
                          <a:spcPts val="750"/>
                        </a:spcAft>
                      </a:pPr>
                      <a:r>
                        <a:rPr lang="uk-UA" sz="1200" b="1" i="0" u="none" kern="1200" dirty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9) кошти, що перераховуються Національним банком України відповідно до Закону України "Про Національний банк України".</a:t>
                      </a:r>
                      <a:endParaRPr lang="ru-RU" sz="1200" b="1" i="0" u="none" kern="120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9050" marR="1905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0742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52209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905768" y="-4752"/>
            <a:ext cx="5286232" cy="197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418201" y="1316829"/>
            <a:ext cx="1042211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Складання</a:t>
            </a:r>
            <a:r>
              <a:rPr lang="ru-RU" sz="28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проектів місцевих бюджетів на 2023 рік </a:t>
            </a:r>
            <a:r>
              <a:rPr lang="ru-RU" sz="28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здійснюватися</a:t>
            </a:r>
            <a:r>
              <a:rPr lang="ru-RU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i="1" u="sng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дотриманням </a:t>
            </a:r>
            <a:r>
              <a:rPr lang="ru-RU" sz="2800" b="1" i="1" u="sng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вимог Бюджетного та Податкового кодексів України, </a:t>
            </a:r>
            <a:r>
              <a:rPr lang="ru-RU" sz="2800" b="1" i="1" u="sng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sz="2800" b="1" i="1" u="sng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урахуванням </a:t>
            </a:r>
            <a:r>
              <a:rPr lang="uk-UA" sz="2800" b="1" i="1" u="sng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прийнятих законодавчих змін.</a:t>
            </a:r>
          </a:p>
          <a:p>
            <a:pPr algn="just"/>
            <a:endParaRPr lang="ru-RU" sz="2800" b="1" i="1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Мінфін</a:t>
            </a:r>
            <a:r>
              <a:rPr lang="ru-RU" sz="28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28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sz="2800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проекті Закону України «Про Державний бюджет України на 2023 </a:t>
            </a:r>
            <a:r>
              <a:rPr lang="ru-RU" sz="28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рік» передбачено </a:t>
            </a:r>
            <a:r>
              <a:rPr lang="ru-RU" sz="2800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обсяги міжбюджетних </a:t>
            </a:r>
            <a:r>
              <a:rPr lang="ru-RU" sz="28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трансфертів (базової/реверсної) </a:t>
            </a:r>
            <a:r>
              <a:rPr lang="ru-RU" sz="2800" b="1" i="1" dirty="0" err="1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дотацій</a:t>
            </a:r>
            <a:r>
              <a:rPr lang="ru-RU" sz="28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для:</a:t>
            </a:r>
          </a:p>
          <a:p>
            <a:pPr algn="just"/>
            <a:endParaRPr lang="uk-UA" sz="800" b="1" i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24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438 бюджетів територіальних громад</a:t>
            </a:r>
            <a:r>
              <a:rPr lang="ru-RU" sz="24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uk-UA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4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0102" y="1438881"/>
            <a:ext cx="6912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7200" dirty="0">
                <a:solidFill>
                  <a:srgbClr val="D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</a:t>
            </a:r>
            <a:endParaRPr lang="uk-UA" dirty="0"/>
          </a:p>
        </p:txBody>
      </p:sp>
      <p:sp>
        <p:nvSpPr>
          <p:cNvPr id="11" name="Freeform 67"/>
          <p:cNvSpPr>
            <a:spLocks noChangeAspect="1"/>
          </p:cNvSpPr>
          <p:nvPr/>
        </p:nvSpPr>
        <p:spPr bwMode="auto">
          <a:xfrm>
            <a:off x="879667" y="5266713"/>
            <a:ext cx="373694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sz="1400" dirty="0"/>
          </a:p>
        </p:txBody>
      </p:sp>
      <p:sp>
        <p:nvSpPr>
          <p:cNvPr id="6" name="Freeform 67"/>
          <p:cNvSpPr>
            <a:spLocks noChangeAspect="1"/>
          </p:cNvSpPr>
          <p:nvPr/>
        </p:nvSpPr>
        <p:spPr bwMode="auto">
          <a:xfrm>
            <a:off x="887623" y="5266713"/>
            <a:ext cx="373694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17851846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905768" y="-23040"/>
            <a:ext cx="5286232" cy="197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261317" y="596960"/>
            <a:ext cx="104221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800" b="1" i="1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uk-UA" sz="800" b="1" i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 розрахунку:</a:t>
            </a:r>
            <a:endParaRPr lang="ru-RU" sz="2800" b="1" i="1" u="sng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5593" y="679929"/>
            <a:ext cx="6912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7200" dirty="0">
                <a:solidFill>
                  <a:srgbClr val="D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</a:t>
            </a:r>
            <a:endParaRPr lang="uk-UA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485415"/>
              </p:ext>
            </p:extLst>
          </p:nvPr>
        </p:nvGraphicFramePr>
        <p:xfrm>
          <a:off x="1335025" y="1577242"/>
          <a:ext cx="10067543" cy="46223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33964">
                  <a:extLst>
                    <a:ext uri="{9D8B030D-6E8A-4147-A177-3AD203B41FA5}">
                      <a16:colId xmlns:a16="http://schemas.microsoft.com/office/drawing/2014/main" val="2983938731"/>
                    </a:ext>
                  </a:extLst>
                </a:gridCol>
                <a:gridCol w="1469019">
                  <a:extLst>
                    <a:ext uri="{9D8B030D-6E8A-4147-A177-3AD203B41FA5}">
                      <a16:colId xmlns:a16="http://schemas.microsoft.com/office/drawing/2014/main" val="2516491127"/>
                    </a:ext>
                  </a:extLst>
                </a:gridCol>
                <a:gridCol w="2488448">
                  <a:extLst>
                    <a:ext uri="{9D8B030D-6E8A-4147-A177-3AD203B41FA5}">
                      <a16:colId xmlns:a16="http://schemas.microsoft.com/office/drawing/2014/main" val="4008517767"/>
                    </a:ext>
                  </a:extLst>
                </a:gridCol>
                <a:gridCol w="2276112">
                  <a:extLst>
                    <a:ext uri="{9D8B030D-6E8A-4147-A177-3AD203B41FA5}">
                      <a16:colId xmlns:a16="http://schemas.microsoft.com/office/drawing/2014/main" val="3195888128"/>
                    </a:ext>
                  </a:extLst>
                </a:gridCol>
              </a:tblGrid>
              <a:tr h="517148">
                <a:tc>
                  <a:txBody>
                    <a:bodyPr/>
                    <a:lstStyle/>
                    <a:p>
                      <a:pPr indent="180340" algn="ctr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Показник*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Звітна дата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Суб’єкт надання інформації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Значення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48813405"/>
                  </a:ext>
                </a:extLst>
              </a:tr>
              <a:tr h="771729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Чисельність наявного населення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Станом на 01.01.2022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Державна служба статистики України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34,5 млн чол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4604102"/>
                  </a:ext>
                </a:extLst>
              </a:tr>
              <a:tr h="1026310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Очікувані надходження у 2022 році податку на доходи фізичних, що зараховується до обласних бюджетів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за 2022 рік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Міністерство фінансів України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40 775,4 млн грн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05023480"/>
                  </a:ext>
                </a:extLst>
              </a:tr>
              <a:tr h="1026310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Надходження податку на прибуток підприємств, що зараховується до обласних бюджетів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за січень-серпень 2022 року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Державна казначейська служба України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3 902,1 млн грн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5521037"/>
                  </a:ext>
                </a:extLst>
              </a:tr>
              <a:tr h="1280890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C00000"/>
                          </a:solidFill>
                          <a:effectLst/>
                        </a:rPr>
                        <a:t>Очікувані надходження у 2022 році податку на доходи фізичних, що зараховується до бюджетів територіальних громад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C00000"/>
                          </a:solidFill>
                          <a:effectLst/>
                        </a:rPr>
                        <a:t>за 2022 рік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C00000"/>
                          </a:solidFill>
                          <a:effectLst/>
                        </a:rPr>
                        <a:t>Міністерство фінансів України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C00000"/>
                          </a:solidFill>
                          <a:effectLst/>
                        </a:rPr>
                        <a:t>173 947,9 млн грн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67617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040436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905768" y="-23040"/>
            <a:ext cx="5286232" cy="197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24937" y="363228"/>
            <a:ext cx="6912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7200" dirty="0">
                <a:solidFill>
                  <a:srgbClr val="D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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43584" y="289183"/>
            <a:ext cx="104881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Середній </a:t>
            </a:r>
            <a:r>
              <a:rPr lang="uk-UA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рівень надходжень на 1 </a:t>
            </a:r>
            <a:r>
              <a:rPr lang="uk-UA" sz="28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жителя (з </a:t>
            </a:r>
            <a:r>
              <a:rPr lang="uk-UA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урахуванням зазначених </a:t>
            </a:r>
            <a:r>
              <a:rPr lang="uk-UA" sz="28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вище параметрів), </a:t>
            </a:r>
            <a:r>
              <a:rPr lang="uk-UA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</a:t>
            </a:r>
            <a:r>
              <a:rPr lang="uk-UA" sz="28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використано </a:t>
            </a:r>
            <a:r>
              <a:rPr lang="uk-UA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розрахунку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781568"/>
              </p:ext>
            </p:extLst>
          </p:nvPr>
        </p:nvGraphicFramePr>
        <p:xfrm>
          <a:off x="783336" y="1563557"/>
          <a:ext cx="10802112" cy="18230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54591">
                  <a:extLst>
                    <a:ext uri="{9D8B030D-6E8A-4147-A177-3AD203B41FA5}">
                      <a16:colId xmlns:a16="http://schemas.microsoft.com/office/drawing/2014/main" val="1286186478"/>
                    </a:ext>
                  </a:extLst>
                </a:gridCol>
                <a:gridCol w="3545503">
                  <a:extLst>
                    <a:ext uri="{9D8B030D-6E8A-4147-A177-3AD203B41FA5}">
                      <a16:colId xmlns:a16="http://schemas.microsoft.com/office/drawing/2014/main" val="4030601389"/>
                    </a:ext>
                  </a:extLst>
                </a:gridCol>
                <a:gridCol w="2702018">
                  <a:extLst>
                    <a:ext uri="{9D8B030D-6E8A-4147-A177-3AD203B41FA5}">
                      <a16:colId xmlns:a16="http://schemas.microsoft.com/office/drawing/2014/main" val="3975450754"/>
                    </a:ext>
                  </a:extLst>
                </a:gridCol>
              </a:tblGrid>
              <a:tr h="369103">
                <a:tc>
                  <a:txBody>
                    <a:bodyPr/>
                    <a:lstStyle/>
                    <a:p>
                      <a:pPr indent="180340" algn="ctr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C00000"/>
                          </a:solidFill>
                          <a:effectLst/>
                        </a:rPr>
                        <a:t>бюджетів територіальних громад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обласних бюджетів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284867"/>
                  </a:ext>
                </a:extLst>
              </a:tr>
              <a:tr h="1084856">
                <a:tc>
                  <a:txBody>
                    <a:bodyPr/>
                    <a:lstStyle/>
                    <a:p>
                      <a:pPr indent="180340" algn="ctr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C00000"/>
                          </a:solidFill>
                          <a:effectLst/>
                        </a:rPr>
                        <a:t>по податку на доходи 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indent="180340" algn="ctr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C00000"/>
                          </a:solidFill>
                          <a:effectLst/>
                        </a:rPr>
                        <a:t>фізичних осіб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по податку на доходи фізичних осіб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по податку на прибуток підприємств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68874777"/>
                  </a:ext>
                </a:extLst>
              </a:tr>
              <a:tr h="369103">
                <a:tc>
                  <a:txBody>
                    <a:bodyPr/>
                    <a:lstStyle/>
                    <a:p>
                      <a:pPr indent="180340" algn="ctr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C00000"/>
                          </a:solidFill>
                          <a:effectLst/>
                        </a:rPr>
                        <a:t>5 044,1 гривень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1 182,4 гривень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ts val="11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113,15 гривень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4403410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316736" y="3559460"/>
            <a:ext cx="10195560" cy="1288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  <a:tabLst>
                <a:tab pos="450215" algn="l"/>
              </a:tabLst>
            </a:pPr>
            <a:r>
              <a:rPr lang="uk-UA" sz="16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базову дотацію отримують </a:t>
            </a:r>
            <a:r>
              <a:rPr lang="uk-UA" sz="16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бюджети територіальних громад, </a:t>
            </a:r>
            <a:r>
              <a:rPr lang="uk-UA" sz="16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яких індекс податкоспроможності </a:t>
            </a:r>
            <a:r>
              <a:rPr lang="uk-UA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0,9</a:t>
            </a:r>
            <a:r>
              <a:rPr lang="uk-UA" sz="16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або надходження з </a:t>
            </a:r>
            <a:r>
              <a:rPr lang="uk-UA" sz="16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ПДФО на </a:t>
            </a:r>
            <a:r>
              <a:rPr lang="uk-UA" sz="16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жителя </a:t>
            </a:r>
            <a:r>
              <a:rPr lang="uk-UA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менше 4</a:t>
            </a:r>
            <a:r>
              <a:rPr lang="uk-UA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539,69 </a:t>
            </a:r>
            <a:r>
              <a:rPr lang="uk-UA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грн;</a:t>
            </a:r>
          </a:p>
          <a:p>
            <a:pPr algn="just">
              <a:lnSpc>
                <a:spcPct val="107000"/>
              </a:lnSpc>
              <a:spcAft>
                <a:spcPts val="600"/>
              </a:spcAft>
              <a:tabLst>
                <a:tab pos="450215" algn="l"/>
              </a:tabLst>
            </a:pPr>
            <a:r>
              <a:rPr lang="uk-UA" sz="16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реверсну дотацію </a:t>
            </a:r>
            <a:r>
              <a:rPr lang="uk-UA" sz="16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отримують бюджети територіальних громад</a:t>
            </a:r>
            <a:r>
              <a:rPr lang="uk-UA" sz="16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16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яких індекс податкоспроможності </a:t>
            </a:r>
            <a:r>
              <a:rPr lang="uk-UA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1,1</a:t>
            </a:r>
            <a:r>
              <a:rPr lang="uk-UA" sz="16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або надходження </a:t>
            </a:r>
            <a:r>
              <a:rPr lang="uk-UA" sz="16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ПДФО на </a:t>
            </a:r>
            <a:r>
              <a:rPr lang="uk-UA" sz="16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жителя </a:t>
            </a:r>
            <a:r>
              <a:rPr lang="uk-UA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більше 5 548,51 </a:t>
            </a:r>
            <a:r>
              <a:rPr lang="uk-UA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грн; </a:t>
            </a:r>
            <a:endParaRPr lang="ru-RU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reeform 67"/>
          <p:cNvSpPr>
            <a:spLocks noChangeAspect="1"/>
          </p:cNvSpPr>
          <p:nvPr/>
        </p:nvSpPr>
        <p:spPr bwMode="auto">
          <a:xfrm>
            <a:off x="842458" y="3588573"/>
            <a:ext cx="373694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sz="1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56153" y="4993812"/>
            <a:ext cx="10629295" cy="729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  <a:tabLst>
                <a:tab pos="450215" algn="l"/>
              </a:tabLst>
            </a:pPr>
            <a:r>
              <a:rPr lang="uk-UA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</a:t>
            </a:r>
            <a:r>
              <a:rPr lang="uk-UA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році:</a:t>
            </a:r>
          </a:p>
          <a:p>
            <a:pPr algn="just">
              <a:lnSpc>
                <a:spcPct val="107000"/>
              </a:lnSpc>
              <a:spcAft>
                <a:spcPts val="600"/>
              </a:spcAft>
              <a:tabLst>
                <a:tab pos="450215" algn="l"/>
              </a:tabLst>
            </a:pPr>
            <a:r>
              <a:rPr lang="uk-UA" sz="1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базову дотацію </a:t>
            </a:r>
            <a:r>
              <a:rPr lang="uk-UA" sz="16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державного бюджету </a:t>
            </a:r>
            <a:r>
              <a:rPr lang="uk-UA" sz="16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отримають </a:t>
            </a:r>
            <a:r>
              <a:rPr lang="uk-UA" sz="1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k-UA" sz="1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155 бюджетів територіальних </a:t>
            </a:r>
            <a:r>
              <a:rPr lang="uk-UA" sz="1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громад;</a:t>
            </a:r>
            <a:r>
              <a:rPr lang="uk-UA" sz="16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i="1" dirty="0">
              <a:solidFill>
                <a:srgbClr val="0A73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reeform 67"/>
          <p:cNvSpPr>
            <a:spLocks noChangeAspect="1"/>
          </p:cNvSpPr>
          <p:nvPr/>
        </p:nvSpPr>
        <p:spPr bwMode="auto">
          <a:xfrm>
            <a:off x="870544" y="4301988"/>
            <a:ext cx="372520" cy="425738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69848" y="5816703"/>
            <a:ext cx="10515600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  <a:tabLst>
                <a:tab pos="450215" algn="l"/>
              </a:tabLst>
            </a:pPr>
            <a:r>
              <a:rPr lang="uk-UA" sz="1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реверсна дотація </a:t>
            </a:r>
            <a:r>
              <a:rPr lang="uk-UA" sz="16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перераховуватиметься до державного </a:t>
            </a:r>
            <a:r>
              <a:rPr lang="uk-UA" sz="1600" b="1" i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бюджету </a:t>
            </a:r>
            <a:r>
              <a:rPr lang="uk-UA" sz="1600" b="1" i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sz="1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218</a:t>
            </a:r>
            <a:r>
              <a:rPr lang="uk-UA" sz="1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бюджетів територіальних громад.</a:t>
            </a:r>
            <a:endParaRPr lang="ru-RU" sz="1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34541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33902" y="577801"/>
            <a:ext cx="6912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7200" dirty="0">
                <a:solidFill>
                  <a:srgbClr val="D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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89889" y="700913"/>
            <a:ext cx="102961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Додаткові дотації </a:t>
            </a:r>
            <a:r>
              <a:rPr lang="uk-UA" sz="28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sz="2800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проекті </a:t>
            </a:r>
            <a:r>
              <a:rPr lang="uk-UA" sz="28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ДБУ-2023</a:t>
            </a:r>
            <a:endParaRPr lang="uk-UA" sz="2800" b="1" i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798439"/>
              </p:ext>
            </p:extLst>
          </p:nvPr>
        </p:nvGraphicFramePr>
        <p:xfrm>
          <a:off x="947928" y="1627632"/>
          <a:ext cx="10738105" cy="4581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26859">
                  <a:extLst>
                    <a:ext uri="{9D8B030D-6E8A-4147-A177-3AD203B41FA5}">
                      <a16:colId xmlns:a16="http://schemas.microsoft.com/office/drawing/2014/main" val="4075981797"/>
                    </a:ext>
                  </a:extLst>
                </a:gridCol>
                <a:gridCol w="1811246">
                  <a:extLst>
                    <a:ext uri="{9D8B030D-6E8A-4147-A177-3AD203B41FA5}">
                      <a16:colId xmlns:a16="http://schemas.microsoft.com/office/drawing/2014/main" val="3643444727"/>
                    </a:ext>
                  </a:extLst>
                </a:gridCol>
              </a:tblGrid>
              <a:tr h="508769">
                <a:tc>
                  <a:txBody>
                    <a:bodyPr/>
                    <a:lstStyle/>
                    <a:p>
                      <a:pPr algn="l" fontAlgn="ctr"/>
                      <a:r>
                        <a:rPr lang="uk-UA" sz="28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Загальний фонд:</a:t>
                      </a:r>
                      <a:endParaRPr lang="uk-UA" sz="2800" b="1" i="1" kern="120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 dirty="0">
                          <a:effectLst/>
                        </a:rPr>
                        <a:t> 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000236"/>
                  </a:ext>
                </a:extLst>
              </a:tr>
              <a:tr h="4987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i="1" kern="12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ДОДАТКОВІ ДОТАЦІЇ на:</a:t>
                      </a: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тис. грн</a:t>
                      </a:r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914402"/>
                  </a:ext>
                </a:extLst>
              </a:tr>
              <a:tr h="713037">
                <a:tc>
                  <a:txBody>
                    <a:bodyPr/>
                    <a:lstStyle/>
                    <a:p>
                      <a:pPr marL="0" algn="l" defTabSz="914396" rtl="0" eaLnBrk="1" fontAlgn="ctr" latinLnBrk="0" hangingPunct="1"/>
                      <a:r>
                        <a:rPr lang="uk-UA" sz="16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здійснення переданих з державного бюджету видатків з утримання закладів освіти та охорони здоров’я</a:t>
                      </a:r>
                      <a:endParaRPr lang="uk-UA" sz="16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396" rtl="0" eaLnBrk="1" fontAlgn="ctr" latinLnBrk="0" hangingPunct="1"/>
                      <a:r>
                        <a:rPr lang="uk-UA" sz="24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2 950 000,0</a:t>
                      </a:r>
                      <a:endParaRPr lang="uk-UA" sz="2400" b="1" i="1" kern="120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69022"/>
                  </a:ext>
                </a:extLst>
              </a:tr>
              <a:tr h="1426074">
                <a:tc>
                  <a:txBody>
                    <a:bodyPr/>
                    <a:lstStyle/>
                    <a:p>
                      <a:pPr marL="0" algn="l" defTabSz="914396" rtl="0" eaLnBrk="1" fontAlgn="ctr" latinLnBrk="0" hangingPunct="1"/>
                      <a:r>
                        <a:rPr lang="uk-UA" sz="16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здійснення повноважень органів місцевого самоврядування на </a:t>
                      </a:r>
                      <a:r>
                        <a:rPr lang="uk-UA" sz="1600" b="1" i="1" kern="1200" noProof="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деокупованих</a:t>
                      </a:r>
                      <a:r>
                        <a:rPr lang="uk-UA" sz="16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тимчасово окупованих та інших територіях України, що зазнали негативного впливу у зв’язку з повномасштабною агресією російської федерації</a:t>
                      </a:r>
                      <a:endParaRPr lang="uk-UA" sz="1600" b="1" i="1" kern="120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396" rtl="0" eaLnBrk="1" fontAlgn="ctr" latinLnBrk="0" hangingPunct="1"/>
                      <a:r>
                        <a:rPr lang="uk-UA" sz="24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23 934 055,6</a:t>
                      </a:r>
                      <a:endParaRPr lang="uk-UA" sz="2400" b="1" i="1" kern="120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312744"/>
                  </a:ext>
                </a:extLst>
              </a:tr>
              <a:tr h="356518">
                <a:tc>
                  <a:txBody>
                    <a:bodyPr/>
                    <a:lstStyle/>
                    <a:p>
                      <a:pPr marL="0" algn="l" defTabSz="914396" rtl="0" eaLnBrk="1" fontAlgn="ctr" latinLnBrk="0" hangingPunct="1"/>
                      <a:r>
                        <a:rPr lang="uk-UA" sz="16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забезпечення утримання соціальної інфраструктури міста Славутича</a:t>
                      </a:r>
                      <a:endParaRPr lang="uk-UA" sz="16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396" rtl="0" eaLnBrk="1" fontAlgn="ctr" latinLnBrk="0" hangingPunct="1"/>
                      <a:r>
                        <a:rPr lang="uk-UA" sz="16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30000</a:t>
                      </a:r>
                      <a:endParaRPr lang="uk-UA" sz="16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065088"/>
                  </a:ext>
                </a:extLst>
              </a:tr>
              <a:tr h="1078044">
                <a:tc>
                  <a:txBody>
                    <a:bodyPr/>
                    <a:lstStyle/>
                    <a:p>
                      <a:pPr marL="0" algn="l" defTabSz="914396" rtl="0" eaLnBrk="1" fontAlgn="ctr" latinLnBrk="0" hangingPunct="1"/>
                      <a:r>
                        <a:rPr lang="uk-UA" sz="16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компенсацію втрат доходів місцевих бюджетів внаслідок наданих державою податкових пільг зі сплати земельного податку суб’єктам космічної діяльності та літакобудування</a:t>
                      </a:r>
                      <a:endParaRPr lang="uk-UA" sz="16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396" rtl="0" eaLnBrk="1" fontAlgn="ctr" latinLnBrk="0" hangingPunct="1"/>
                      <a:r>
                        <a:rPr lang="uk-UA" sz="16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753573,7</a:t>
                      </a:r>
                      <a:endParaRPr lang="uk-UA" sz="16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911" marR="6911" marT="69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7122202"/>
                  </a:ext>
                </a:extLst>
              </a:tr>
            </a:tbl>
          </a:graphicData>
        </a:graphic>
      </p:graphicFrame>
      <p:sp>
        <p:nvSpPr>
          <p:cNvPr id="9" name="Freeform 67"/>
          <p:cNvSpPr>
            <a:spLocks noChangeAspect="1"/>
          </p:cNvSpPr>
          <p:nvPr/>
        </p:nvSpPr>
        <p:spPr bwMode="auto">
          <a:xfrm>
            <a:off x="505815" y="2743346"/>
            <a:ext cx="361501" cy="413144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C00000"/>
              </a:solidFill>
            </a:endParaRPr>
          </a:p>
        </p:txBody>
      </p:sp>
      <p:sp>
        <p:nvSpPr>
          <p:cNvPr id="10" name="Freeform 67"/>
          <p:cNvSpPr>
            <a:spLocks noChangeAspect="1"/>
          </p:cNvSpPr>
          <p:nvPr/>
        </p:nvSpPr>
        <p:spPr bwMode="auto">
          <a:xfrm>
            <a:off x="493622" y="3798500"/>
            <a:ext cx="373694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44110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52432" y="0"/>
            <a:ext cx="69121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7200" dirty="0">
                <a:solidFill>
                  <a:srgbClr val="D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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26076" y="247570"/>
            <a:ext cx="102961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Субвенції </a:t>
            </a:r>
            <a:r>
              <a:rPr lang="uk-UA" sz="28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sz="2800" b="1" i="1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проекті </a:t>
            </a:r>
            <a:r>
              <a:rPr lang="uk-UA" sz="2800" b="1" i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ДБУ-2023</a:t>
            </a:r>
            <a:endParaRPr lang="uk-UA" sz="2800" b="1" i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reeform 67"/>
          <p:cNvSpPr>
            <a:spLocks noChangeAspect="1"/>
          </p:cNvSpPr>
          <p:nvPr/>
        </p:nvSpPr>
        <p:spPr bwMode="auto">
          <a:xfrm>
            <a:off x="442610" y="1271162"/>
            <a:ext cx="361501" cy="413144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C00000"/>
              </a:solidFill>
            </a:endParaRPr>
          </a:p>
        </p:txBody>
      </p:sp>
      <p:sp>
        <p:nvSpPr>
          <p:cNvPr id="10" name="Freeform 67"/>
          <p:cNvSpPr>
            <a:spLocks noChangeAspect="1"/>
          </p:cNvSpPr>
          <p:nvPr/>
        </p:nvSpPr>
        <p:spPr bwMode="auto">
          <a:xfrm>
            <a:off x="424321" y="3685767"/>
            <a:ext cx="373694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00808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041443"/>
              </p:ext>
            </p:extLst>
          </p:nvPr>
        </p:nvGraphicFramePr>
        <p:xfrm>
          <a:off x="1026076" y="912517"/>
          <a:ext cx="10650812" cy="5546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54290">
                  <a:extLst>
                    <a:ext uri="{9D8B030D-6E8A-4147-A177-3AD203B41FA5}">
                      <a16:colId xmlns:a16="http://schemas.microsoft.com/office/drawing/2014/main" val="676590524"/>
                    </a:ext>
                  </a:extLst>
                </a:gridCol>
                <a:gridCol w="1796522">
                  <a:extLst>
                    <a:ext uri="{9D8B030D-6E8A-4147-A177-3AD203B41FA5}">
                      <a16:colId xmlns:a16="http://schemas.microsoft.com/office/drawing/2014/main" val="1804758117"/>
                    </a:ext>
                  </a:extLst>
                </a:gridCol>
              </a:tblGrid>
              <a:tr h="300507">
                <a:tc>
                  <a:txBody>
                    <a:bodyPr/>
                    <a:lstStyle/>
                    <a:p>
                      <a:pPr algn="l" fontAlgn="ctr"/>
                      <a:r>
                        <a:rPr lang="uk-UA" sz="20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СУБВЕНЦІЇ  У СФЕРІ ОСВІТИ на:</a:t>
                      </a:r>
                      <a:endParaRPr lang="uk-UA" sz="2000" b="1" i="1" kern="120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тис. грн</a:t>
                      </a:r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endParaRPr lang="uk-UA" sz="20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259159"/>
                  </a:ext>
                </a:extLst>
              </a:tr>
              <a:tr h="541465">
                <a:tc>
                  <a:txBody>
                    <a:bodyPr/>
                    <a:lstStyle/>
                    <a:p>
                      <a:pPr algn="l" fontAlgn="ctr"/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надання державної підтримки особам з особливими освітніми потребами</a:t>
                      </a:r>
                      <a:endParaRPr lang="uk-UA" sz="20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20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304 595,3</a:t>
                      </a:r>
                      <a:endParaRPr lang="uk-UA" sz="2000" b="1" i="1" kern="120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313973"/>
                  </a:ext>
                </a:extLst>
              </a:tr>
              <a:tr h="300507">
                <a:tc>
                  <a:txBody>
                    <a:bodyPr/>
                    <a:lstStyle/>
                    <a:p>
                      <a:pPr algn="l" fontAlgn="ctr"/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облаштування безпечних умов у закладах загальної середньої освіти</a:t>
                      </a:r>
                      <a:endParaRPr lang="uk-UA" sz="20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20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1 500 000,0</a:t>
                      </a:r>
                      <a:endParaRPr lang="uk-UA" sz="2000" b="1" i="1" kern="120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409867"/>
                  </a:ext>
                </a:extLst>
              </a:tr>
              <a:tr h="306517">
                <a:tc>
                  <a:txBody>
                    <a:bodyPr/>
                    <a:lstStyle/>
                    <a:p>
                      <a:pPr algn="l" fontAlgn="ctr"/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придбання шкільних автобусів</a:t>
                      </a:r>
                    </a:p>
                    <a:p>
                      <a:pPr algn="l" fontAlgn="ctr"/>
                      <a:endParaRPr lang="uk-UA" sz="20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20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1 000 000,0</a:t>
                      </a:r>
                      <a:endParaRPr lang="uk-UA" sz="2000" b="1" i="1" kern="120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942180"/>
                  </a:ext>
                </a:extLst>
              </a:tr>
              <a:tr h="510861">
                <a:tc>
                  <a:txBody>
                    <a:bodyPr/>
                    <a:lstStyle/>
                    <a:p>
                      <a:pPr algn="l" fontAlgn="ctr"/>
                      <a:r>
                        <a:rPr lang="uk-UA" sz="20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СУБВЕНЦІЇ  У СФЕРІ СОЦІАЛЬНОГО ЗАХИСТУ ТА СОЦІАЛЬНОГО ЗАБЕЗПЕЧЕННЯ</a:t>
                      </a:r>
                      <a:endParaRPr lang="uk-UA" sz="2000" b="1" i="1" kern="120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5 687 252,4</a:t>
                      </a:r>
                      <a:endParaRPr lang="uk-UA" sz="20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806072"/>
                  </a:ext>
                </a:extLst>
              </a:tr>
              <a:tr h="300507">
                <a:tc>
                  <a:txBody>
                    <a:bodyPr/>
                    <a:lstStyle/>
                    <a:p>
                      <a:pPr algn="l" fontAlgn="ctr"/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СУБВЕНЦІЇ  У СФЕРІ ОХОРОНИ ЗДОРОВ'Я на</a:t>
                      </a:r>
                      <a:r>
                        <a:rPr lang="uk-UA" sz="2000" b="1" i="1" kern="1200" baseline="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здійснення підтримки окремих закладів та заходів у системі охорони здоров’я</a:t>
                      </a:r>
                      <a:endParaRPr lang="uk-UA" sz="20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39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1 571 124,9</a:t>
                      </a:r>
                    </a:p>
                    <a:p>
                      <a:pPr algn="r" fontAlgn="ctr"/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endParaRPr lang="uk-UA" sz="20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288727"/>
                  </a:ext>
                </a:extLst>
              </a:tr>
              <a:tr h="300507">
                <a:tc>
                  <a:txBody>
                    <a:bodyPr/>
                    <a:lstStyle/>
                    <a:p>
                      <a:pPr algn="l" fontAlgn="ctr"/>
                      <a:r>
                        <a:rPr lang="uk-UA" sz="20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Інші субвенції на:</a:t>
                      </a:r>
                      <a:endParaRPr lang="uk-UA" sz="2000" b="1" i="1" kern="120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endParaRPr lang="uk-UA" sz="20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170226"/>
                  </a:ext>
                </a:extLst>
              </a:tr>
              <a:tr h="504851">
                <a:tc>
                  <a:txBody>
                    <a:bodyPr/>
                    <a:lstStyle/>
                    <a:p>
                      <a:pPr algn="l" fontAlgn="ctr"/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забезпечення окремих видатків районних рад, спрямованих на виконання їх повноважень</a:t>
                      </a:r>
                      <a:endParaRPr lang="uk-UA" sz="20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20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152 906,0</a:t>
                      </a:r>
                      <a:endParaRPr lang="uk-UA" sz="2000" b="1" i="1" kern="120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408688"/>
                  </a:ext>
                </a:extLst>
              </a:tr>
              <a:tr h="504851">
                <a:tc>
                  <a:txBody>
                    <a:bodyPr/>
                    <a:lstStyle/>
                    <a:p>
                      <a:pPr algn="l" fontAlgn="ctr"/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фінансування заходів соціально-економічної компенсації ризику населення, яке проживає на території зони спостереження</a:t>
                      </a:r>
                      <a:endParaRPr lang="uk-UA" sz="20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20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200 000,0</a:t>
                      </a:r>
                      <a:endParaRPr lang="uk-UA" sz="2000" b="1" i="1" kern="120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4555111"/>
                  </a:ext>
                </a:extLst>
              </a:tr>
              <a:tr h="510861">
                <a:tc>
                  <a:txBody>
                    <a:bodyPr/>
                    <a:lstStyle/>
                    <a:p>
                      <a:pPr algn="l" fontAlgn="ctr"/>
                      <a:r>
                        <a:rPr lang="uk-UA" sz="2000" b="1" i="1" kern="1200" noProof="0" dirty="0" smtClean="0">
                          <a:solidFill>
                            <a:srgbClr val="0A7378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проведення виборів депутатів місцевих рад та сільських, селищних, міських голів</a:t>
                      </a:r>
                      <a:endParaRPr lang="uk-UA" sz="2000" b="1" i="1" kern="1200" noProof="0" dirty="0">
                        <a:solidFill>
                          <a:srgbClr val="0A7378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2000" b="1" i="1" kern="120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7 613,8</a:t>
                      </a:r>
                      <a:endParaRPr lang="uk-UA" sz="2000" b="1" i="1" kern="120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10" marR="6010" marT="601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028686"/>
                  </a:ext>
                </a:extLst>
              </a:tr>
            </a:tbl>
          </a:graphicData>
        </a:graphic>
      </p:graphicFrame>
      <p:sp>
        <p:nvSpPr>
          <p:cNvPr id="8" name="Freeform 67"/>
          <p:cNvSpPr>
            <a:spLocks noChangeAspect="1"/>
          </p:cNvSpPr>
          <p:nvPr/>
        </p:nvSpPr>
        <p:spPr bwMode="auto">
          <a:xfrm>
            <a:off x="442609" y="1879698"/>
            <a:ext cx="361501" cy="413144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C00000"/>
              </a:solidFill>
            </a:endParaRPr>
          </a:p>
        </p:txBody>
      </p:sp>
      <p:sp>
        <p:nvSpPr>
          <p:cNvPr id="11" name="Freeform 67"/>
          <p:cNvSpPr>
            <a:spLocks noChangeAspect="1"/>
          </p:cNvSpPr>
          <p:nvPr/>
        </p:nvSpPr>
        <p:spPr bwMode="auto">
          <a:xfrm>
            <a:off x="417288" y="2534831"/>
            <a:ext cx="361501" cy="413144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C00000"/>
              </a:solidFill>
            </a:endParaRPr>
          </a:p>
        </p:txBody>
      </p:sp>
      <p:sp>
        <p:nvSpPr>
          <p:cNvPr id="12" name="Freeform 67"/>
          <p:cNvSpPr>
            <a:spLocks noChangeAspect="1"/>
          </p:cNvSpPr>
          <p:nvPr/>
        </p:nvSpPr>
        <p:spPr bwMode="auto">
          <a:xfrm>
            <a:off x="419103" y="4637098"/>
            <a:ext cx="373694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008080"/>
              </a:solidFill>
            </a:endParaRPr>
          </a:p>
        </p:txBody>
      </p:sp>
      <p:sp>
        <p:nvSpPr>
          <p:cNvPr id="13" name="Freeform 67"/>
          <p:cNvSpPr>
            <a:spLocks noChangeAspect="1"/>
          </p:cNvSpPr>
          <p:nvPr/>
        </p:nvSpPr>
        <p:spPr bwMode="auto">
          <a:xfrm>
            <a:off x="417663" y="4637098"/>
            <a:ext cx="375134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008080"/>
              </a:solidFill>
            </a:endParaRPr>
          </a:p>
        </p:txBody>
      </p:sp>
      <p:sp>
        <p:nvSpPr>
          <p:cNvPr id="14" name="Freeform 67"/>
          <p:cNvSpPr>
            <a:spLocks noChangeAspect="1"/>
          </p:cNvSpPr>
          <p:nvPr/>
        </p:nvSpPr>
        <p:spPr bwMode="auto">
          <a:xfrm>
            <a:off x="449079" y="5292231"/>
            <a:ext cx="375134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008080"/>
              </a:solidFill>
            </a:endParaRPr>
          </a:p>
        </p:txBody>
      </p:sp>
      <p:sp>
        <p:nvSpPr>
          <p:cNvPr id="18" name="Freeform 67"/>
          <p:cNvSpPr>
            <a:spLocks noChangeAspect="1"/>
          </p:cNvSpPr>
          <p:nvPr/>
        </p:nvSpPr>
        <p:spPr bwMode="auto">
          <a:xfrm>
            <a:off x="442609" y="5292231"/>
            <a:ext cx="375134" cy="427079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008080"/>
              </a:solidFill>
            </a:endParaRPr>
          </a:p>
        </p:txBody>
      </p:sp>
      <p:sp>
        <p:nvSpPr>
          <p:cNvPr id="20" name="Freeform 67"/>
          <p:cNvSpPr>
            <a:spLocks noChangeAspect="1"/>
          </p:cNvSpPr>
          <p:nvPr/>
        </p:nvSpPr>
        <p:spPr bwMode="auto">
          <a:xfrm>
            <a:off x="449425" y="5900767"/>
            <a:ext cx="361501" cy="413144"/>
          </a:xfrm>
          <a:custGeom>
            <a:avLst/>
            <a:gdLst>
              <a:gd name="T0" fmla="*/ 2147483647 w 4180"/>
              <a:gd name="T1" fmla="*/ 2147483647 h 4763"/>
              <a:gd name="T2" fmla="*/ 2147483647 w 4180"/>
              <a:gd name="T3" fmla="*/ 2147483647 h 4763"/>
              <a:gd name="T4" fmla="*/ 2147483647 w 4180"/>
              <a:gd name="T5" fmla="*/ 2147483647 h 4763"/>
              <a:gd name="T6" fmla="*/ 2147483647 w 4180"/>
              <a:gd name="T7" fmla="*/ 2147483647 h 4763"/>
              <a:gd name="T8" fmla="*/ 2147483647 w 4180"/>
              <a:gd name="T9" fmla="*/ 2147483647 h 4763"/>
              <a:gd name="T10" fmla="*/ 2147483647 w 4180"/>
              <a:gd name="T11" fmla="*/ 2147483647 h 4763"/>
              <a:gd name="T12" fmla="*/ 2147483647 w 4180"/>
              <a:gd name="T13" fmla="*/ 2147483647 h 4763"/>
              <a:gd name="T14" fmla="*/ 2147483647 w 4180"/>
              <a:gd name="T15" fmla="*/ 2147483647 h 4763"/>
              <a:gd name="T16" fmla="*/ 2147483647 w 4180"/>
              <a:gd name="T17" fmla="*/ 2147483647 h 4763"/>
              <a:gd name="T18" fmla="*/ 2147483647 w 4180"/>
              <a:gd name="T19" fmla="*/ 2147483647 h 4763"/>
              <a:gd name="T20" fmla="*/ 2147483647 w 4180"/>
              <a:gd name="T21" fmla="*/ 2147483647 h 4763"/>
              <a:gd name="T22" fmla="*/ 2147483647 w 4180"/>
              <a:gd name="T23" fmla="*/ 2147483647 h 4763"/>
              <a:gd name="T24" fmla="*/ 2147483647 w 4180"/>
              <a:gd name="T25" fmla="*/ 2147483647 h 4763"/>
              <a:gd name="T26" fmla="*/ 2147483647 w 4180"/>
              <a:gd name="T27" fmla="*/ 2147483647 h 4763"/>
              <a:gd name="T28" fmla="*/ 2147483647 w 4180"/>
              <a:gd name="T29" fmla="*/ 2147483647 h 4763"/>
              <a:gd name="T30" fmla="*/ 2147483647 w 4180"/>
              <a:gd name="T31" fmla="*/ 2147483647 h 4763"/>
              <a:gd name="T32" fmla="*/ 2147483647 w 4180"/>
              <a:gd name="T33" fmla="*/ 2147483647 h 4763"/>
              <a:gd name="T34" fmla="*/ 2147483647 w 4180"/>
              <a:gd name="T35" fmla="*/ 2147483647 h 4763"/>
              <a:gd name="T36" fmla="*/ 2147483647 w 4180"/>
              <a:gd name="T37" fmla="*/ 2147483647 h 4763"/>
              <a:gd name="T38" fmla="*/ 2147483647 w 4180"/>
              <a:gd name="T39" fmla="*/ 2147483647 h 4763"/>
              <a:gd name="T40" fmla="*/ 2147483647 w 4180"/>
              <a:gd name="T41" fmla="*/ 2147483647 h 4763"/>
              <a:gd name="T42" fmla="*/ 2147483647 w 4180"/>
              <a:gd name="T43" fmla="*/ 2147483647 h 4763"/>
              <a:gd name="T44" fmla="*/ 2147483647 w 4180"/>
              <a:gd name="T45" fmla="*/ 2147483647 h 4763"/>
              <a:gd name="T46" fmla="*/ 2147483647 w 4180"/>
              <a:gd name="T47" fmla="*/ 2147483647 h 4763"/>
              <a:gd name="T48" fmla="*/ 2147483647 w 4180"/>
              <a:gd name="T49" fmla="*/ 2147483647 h 4763"/>
              <a:gd name="T50" fmla="*/ 2147483647 w 4180"/>
              <a:gd name="T51" fmla="*/ 2147483647 h 4763"/>
              <a:gd name="T52" fmla="*/ 2147483647 w 4180"/>
              <a:gd name="T53" fmla="*/ 2147483647 h 4763"/>
              <a:gd name="T54" fmla="*/ 2147483647 w 4180"/>
              <a:gd name="T55" fmla="*/ 2147483647 h 4763"/>
              <a:gd name="T56" fmla="*/ 2147483647 w 4180"/>
              <a:gd name="T57" fmla="*/ 2147483647 h 4763"/>
              <a:gd name="T58" fmla="*/ 2147483647 w 4180"/>
              <a:gd name="T59" fmla="*/ 2147483647 h 4763"/>
              <a:gd name="T60" fmla="*/ 2147483647 w 4180"/>
              <a:gd name="T61" fmla="*/ 2147483647 h 4763"/>
              <a:gd name="T62" fmla="*/ 2147483647 w 4180"/>
              <a:gd name="T63" fmla="*/ 2147483647 h 4763"/>
              <a:gd name="T64" fmla="*/ 2147483647 w 4180"/>
              <a:gd name="T65" fmla="*/ 2147483647 h 4763"/>
              <a:gd name="T66" fmla="*/ 2147483647 w 4180"/>
              <a:gd name="T67" fmla="*/ 2147483647 h 4763"/>
              <a:gd name="T68" fmla="*/ 2147483647 w 4180"/>
              <a:gd name="T69" fmla="*/ 2147483647 h 4763"/>
              <a:gd name="T70" fmla="*/ 2147483647 w 4180"/>
              <a:gd name="T71" fmla="*/ 2147483647 h 4763"/>
              <a:gd name="T72" fmla="*/ 2147483647 w 4180"/>
              <a:gd name="T73" fmla="*/ 2147483647 h 4763"/>
              <a:gd name="T74" fmla="*/ 2147483647 w 4180"/>
              <a:gd name="T75" fmla="*/ 2147483647 h 4763"/>
              <a:gd name="T76" fmla="*/ 2147483647 w 4180"/>
              <a:gd name="T77" fmla="*/ 2147483647 h 4763"/>
              <a:gd name="T78" fmla="*/ 2147483647 w 4180"/>
              <a:gd name="T79" fmla="*/ 2147483647 h 4763"/>
              <a:gd name="T80" fmla="*/ 2147483647 w 4180"/>
              <a:gd name="T81" fmla="*/ 2147483647 h 4763"/>
              <a:gd name="T82" fmla="*/ 2147483647 w 4180"/>
              <a:gd name="T83" fmla="*/ 2147483647 h 4763"/>
              <a:gd name="T84" fmla="*/ 2147483647 w 4180"/>
              <a:gd name="T85" fmla="*/ 2147483647 h 4763"/>
              <a:gd name="T86" fmla="*/ 2147483647 w 4180"/>
              <a:gd name="T87" fmla="*/ 2147483647 h 4763"/>
              <a:gd name="T88" fmla="*/ 2147483647 w 4180"/>
              <a:gd name="T89" fmla="*/ 2147483647 h 4763"/>
              <a:gd name="T90" fmla="*/ 2147483647 w 4180"/>
              <a:gd name="T91" fmla="*/ 2147483647 h 4763"/>
              <a:gd name="T92" fmla="*/ 2147483647 w 4180"/>
              <a:gd name="T93" fmla="*/ 2147483647 h 4763"/>
              <a:gd name="T94" fmla="*/ 2147483647 w 4180"/>
              <a:gd name="T95" fmla="*/ 2147483647 h 4763"/>
              <a:gd name="T96" fmla="*/ 2147483647 w 4180"/>
              <a:gd name="T97" fmla="*/ 2147483647 h 4763"/>
              <a:gd name="T98" fmla="*/ 2147483647 w 4180"/>
              <a:gd name="T99" fmla="*/ 2147483647 h 4763"/>
              <a:gd name="T100" fmla="*/ 2147483647 w 4180"/>
              <a:gd name="T101" fmla="*/ 2147483647 h 4763"/>
              <a:gd name="T102" fmla="*/ 2147483647 w 4180"/>
              <a:gd name="T103" fmla="*/ 2147483647 h 4763"/>
              <a:gd name="T104" fmla="*/ 2147483647 w 4180"/>
              <a:gd name="T105" fmla="*/ 2147483647 h 4763"/>
              <a:gd name="T106" fmla="*/ 0 w 4180"/>
              <a:gd name="T107" fmla="*/ 2147483647 h 4763"/>
              <a:gd name="T108" fmla="*/ 2147483647 w 4180"/>
              <a:gd name="T109" fmla="*/ 2147483647 h 4763"/>
              <a:gd name="T110" fmla="*/ 2147483647 w 4180"/>
              <a:gd name="T111" fmla="*/ 2147483647 h 4763"/>
              <a:gd name="T112" fmla="*/ 2147483647 w 4180"/>
              <a:gd name="T113" fmla="*/ 2147483647 h 476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80"/>
              <a:gd name="T172" fmla="*/ 0 h 4763"/>
              <a:gd name="T173" fmla="*/ 4180 w 4180"/>
              <a:gd name="T174" fmla="*/ 4763 h 476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80" h="4763">
                <a:moveTo>
                  <a:pt x="1861" y="1508"/>
                </a:moveTo>
                <a:lnTo>
                  <a:pt x="1861" y="1508"/>
                </a:lnTo>
                <a:lnTo>
                  <a:pt x="1804" y="1509"/>
                </a:lnTo>
                <a:lnTo>
                  <a:pt x="1749" y="1512"/>
                </a:lnTo>
                <a:lnTo>
                  <a:pt x="1693" y="1517"/>
                </a:lnTo>
                <a:lnTo>
                  <a:pt x="1638" y="1524"/>
                </a:lnTo>
                <a:lnTo>
                  <a:pt x="1583" y="1533"/>
                </a:lnTo>
                <a:lnTo>
                  <a:pt x="1531" y="1544"/>
                </a:lnTo>
                <a:lnTo>
                  <a:pt x="1478" y="1557"/>
                </a:lnTo>
                <a:lnTo>
                  <a:pt x="1425" y="1571"/>
                </a:lnTo>
                <a:lnTo>
                  <a:pt x="1373" y="1588"/>
                </a:lnTo>
                <a:lnTo>
                  <a:pt x="1323" y="1607"/>
                </a:lnTo>
                <a:lnTo>
                  <a:pt x="1273" y="1626"/>
                </a:lnTo>
                <a:lnTo>
                  <a:pt x="1224" y="1647"/>
                </a:lnTo>
                <a:lnTo>
                  <a:pt x="1177" y="1670"/>
                </a:lnTo>
                <a:lnTo>
                  <a:pt x="1130" y="1696"/>
                </a:lnTo>
                <a:lnTo>
                  <a:pt x="1084" y="1722"/>
                </a:lnTo>
                <a:lnTo>
                  <a:pt x="1039" y="1750"/>
                </a:lnTo>
                <a:lnTo>
                  <a:pt x="916" y="1571"/>
                </a:lnTo>
                <a:lnTo>
                  <a:pt x="967" y="1539"/>
                </a:lnTo>
                <a:lnTo>
                  <a:pt x="1020" y="1509"/>
                </a:lnTo>
                <a:lnTo>
                  <a:pt x="1074" y="1481"/>
                </a:lnTo>
                <a:lnTo>
                  <a:pt x="1128" y="1454"/>
                </a:lnTo>
                <a:lnTo>
                  <a:pt x="1185" y="1428"/>
                </a:lnTo>
                <a:lnTo>
                  <a:pt x="1242" y="1405"/>
                </a:lnTo>
                <a:lnTo>
                  <a:pt x="1300" y="1384"/>
                </a:lnTo>
                <a:lnTo>
                  <a:pt x="1360" y="1366"/>
                </a:lnTo>
                <a:lnTo>
                  <a:pt x="1420" y="1348"/>
                </a:lnTo>
                <a:lnTo>
                  <a:pt x="1480" y="1333"/>
                </a:lnTo>
                <a:lnTo>
                  <a:pt x="1541" y="1321"/>
                </a:lnTo>
                <a:lnTo>
                  <a:pt x="1605" y="1310"/>
                </a:lnTo>
                <a:lnTo>
                  <a:pt x="1667" y="1302"/>
                </a:lnTo>
                <a:lnTo>
                  <a:pt x="1731" y="1296"/>
                </a:lnTo>
                <a:lnTo>
                  <a:pt x="1796" y="1292"/>
                </a:lnTo>
                <a:lnTo>
                  <a:pt x="1861" y="1291"/>
                </a:lnTo>
                <a:lnTo>
                  <a:pt x="1913" y="1292"/>
                </a:lnTo>
                <a:lnTo>
                  <a:pt x="1964" y="1294"/>
                </a:lnTo>
                <a:lnTo>
                  <a:pt x="2014" y="1298"/>
                </a:lnTo>
                <a:lnTo>
                  <a:pt x="2064" y="1303"/>
                </a:lnTo>
                <a:lnTo>
                  <a:pt x="2113" y="1310"/>
                </a:lnTo>
                <a:lnTo>
                  <a:pt x="2163" y="1318"/>
                </a:lnTo>
                <a:lnTo>
                  <a:pt x="2212" y="1326"/>
                </a:lnTo>
                <a:lnTo>
                  <a:pt x="2259" y="1337"/>
                </a:lnTo>
                <a:lnTo>
                  <a:pt x="2307" y="1349"/>
                </a:lnTo>
                <a:lnTo>
                  <a:pt x="2354" y="1363"/>
                </a:lnTo>
                <a:lnTo>
                  <a:pt x="2402" y="1376"/>
                </a:lnTo>
                <a:lnTo>
                  <a:pt x="2448" y="1393"/>
                </a:lnTo>
                <a:lnTo>
                  <a:pt x="2492" y="1410"/>
                </a:lnTo>
                <a:lnTo>
                  <a:pt x="2537" y="1428"/>
                </a:lnTo>
                <a:lnTo>
                  <a:pt x="2582" y="1448"/>
                </a:lnTo>
                <a:lnTo>
                  <a:pt x="2625" y="1468"/>
                </a:lnTo>
                <a:lnTo>
                  <a:pt x="3671" y="0"/>
                </a:lnTo>
                <a:lnTo>
                  <a:pt x="4180" y="737"/>
                </a:lnTo>
                <a:lnTo>
                  <a:pt x="1946" y="3874"/>
                </a:lnTo>
                <a:lnTo>
                  <a:pt x="1216" y="3859"/>
                </a:lnTo>
                <a:lnTo>
                  <a:pt x="387" y="2661"/>
                </a:lnTo>
                <a:lnTo>
                  <a:pt x="377" y="2704"/>
                </a:lnTo>
                <a:lnTo>
                  <a:pt x="368" y="2749"/>
                </a:lnTo>
                <a:lnTo>
                  <a:pt x="360" y="2795"/>
                </a:lnTo>
                <a:lnTo>
                  <a:pt x="354" y="2841"/>
                </a:lnTo>
                <a:lnTo>
                  <a:pt x="349" y="2887"/>
                </a:lnTo>
                <a:lnTo>
                  <a:pt x="345" y="2933"/>
                </a:lnTo>
                <a:lnTo>
                  <a:pt x="343" y="2980"/>
                </a:lnTo>
                <a:lnTo>
                  <a:pt x="343" y="3026"/>
                </a:lnTo>
                <a:lnTo>
                  <a:pt x="343" y="3066"/>
                </a:lnTo>
                <a:lnTo>
                  <a:pt x="344" y="3105"/>
                </a:lnTo>
                <a:lnTo>
                  <a:pt x="347" y="3144"/>
                </a:lnTo>
                <a:lnTo>
                  <a:pt x="351" y="3182"/>
                </a:lnTo>
                <a:lnTo>
                  <a:pt x="355" y="3220"/>
                </a:lnTo>
                <a:lnTo>
                  <a:pt x="360" y="3258"/>
                </a:lnTo>
                <a:lnTo>
                  <a:pt x="366" y="3296"/>
                </a:lnTo>
                <a:lnTo>
                  <a:pt x="374" y="3332"/>
                </a:lnTo>
                <a:lnTo>
                  <a:pt x="382" y="3370"/>
                </a:lnTo>
                <a:lnTo>
                  <a:pt x="390" y="3407"/>
                </a:lnTo>
                <a:lnTo>
                  <a:pt x="400" y="3442"/>
                </a:lnTo>
                <a:lnTo>
                  <a:pt x="410" y="3479"/>
                </a:lnTo>
                <a:lnTo>
                  <a:pt x="423" y="3514"/>
                </a:lnTo>
                <a:lnTo>
                  <a:pt x="435" y="3549"/>
                </a:lnTo>
                <a:lnTo>
                  <a:pt x="448" y="3584"/>
                </a:lnTo>
                <a:lnTo>
                  <a:pt x="462" y="3618"/>
                </a:lnTo>
                <a:lnTo>
                  <a:pt x="477" y="3652"/>
                </a:lnTo>
                <a:lnTo>
                  <a:pt x="493" y="3686"/>
                </a:lnTo>
                <a:lnTo>
                  <a:pt x="509" y="3719"/>
                </a:lnTo>
                <a:lnTo>
                  <a:pt x="526" y="3751"/>
                </a:lnTo>
                <a:lnTo>
                  <a:pt x="543" y="3784"/>
                </a:lnTo>
                <a:lnTo>
                  <a:pt x="562" y="3815"/>
                </a:lnTo>
                <a:lnTo>
                  <a:pt x="582" y="3846"/>
                </a:lnTo>
                <a:lnTo>
                  <a:pt x="601" y="3876"/>
                </a:lnTo>
                <a:lnTo>
                  <a:pt x="623" y="3907"/>
                </a:lnTo>
                <a:lnTo>
                  <a:pt x="645" y="3935"/>
                </a:lnTo>
                <a:lnTo>
                  <a:pt x="666" y="3965"/>
                </a:lnTo>
                <a:lnTo>
                  <a:pt x="689" y="3994"/>
                </a:lnTo>
                <a:lnTo>
                  <a:pt x="712" y="4021"/>
                </a:lnTo>
                <a:lnTo>
                  <a:pt x="737" y="4048"/>
                </a:lnTo>
                <a:lnTo>
                  <a:pt x="763" y="4075"/>
                </a:lnTo>
                <a:lnTo>
                  <a:pt x="787" y="4101"/>
                </a:lnTo>
                <a:lnTo>
                  <a:pt x="814" y="4126"/>
                </a:lnTo>
                <a:lnTo>
                  <a:pt x="840" y="4151"/>
                </a:lnTo>
                <a:lnTo>
                  <a:pt x="867" y="4175"/>
                </a:lnTo>
                <a:lnTo>
                  <a:pt x="895" y="4199"/>
                </a:lnTo>
                <a:lnTo>
                  <a:pt x="924" y="4222"/>
                </a:lnTo>
                <a:lnTo>
                  <a:pt x="952" y="4244"/>
                </a:lnTo>
                <a:lnTo>
                  <a:pt x="982" y="4266"/>
                </a:lnTo>
                <a:lnTo>
                  <a:pt x="1012" y="4286"/>
                </a:lnTo>
                <a:lnTo>
                  <a:pt x="1043" y="4306"/>
                </a:lnTo>
                <a:lnTo>
                  <a:pt x="1074" y="4325"/>
                </a:lnTo>
                <a:lnTo>
                  <a:pt x="1105" y="4344"/>
                </a:lnTo>
                <a:lnTo>
                  <a:pt x="1138" y="4362"/>
                </a:lnTo>
                <a:lnTo>
                  <a:pt x="1170" y="4380"/>
                </a:lnTo>
                <a:lnTo>
                  <a:pt x="1203" y="4396"/>
                </a:lnTo>
                <a:lnTo>
                  <a:pt x="1237" y="4412"/>
                </a:lnTo>
                <a:lnTo>
                  <a:pt x="1271" y="4427"/>
                </a:lnTo>
                <a:lnTo>
                  <a:pt x="1304" y="4441"/>
                </a:lnTo>
                <a:lnTo>
                  <a:pt x="1340" y="4454"/>
                </a:lnTo>
                <a:lnTo>
                  <a:pt x="1375" y="4466"/>
                </a:lnTo>
                <a:lnTo>
                  <a:pt x="1410" y="4477"/>
                </a:lnTo>
                <a:lnTo>
                  <a:pt x="1445" y="4488"/>
                </a:lnTo>
                <a:lnTo>
                  <a:pt x="1482" y="4497"/>
                </a:lnTo>
                <a:lnTo>
                  <a:pt x="1518" y="4507"/>
                </a:lnTo>
                <a:lnTo>
                  <a:pt x="1555" y="4515"/>
                </a:lnTo>
                <a:lnTo>
                  <a:pt x="1593" y="4522"/>
                </a:lnTo>
                <a:lnTo>
                  <a:pt x="1629" y="4529"/>
                </a:lnTo>
                <a:lnTo>
                  <a:pt x="1667" y="4534"/>
                </a:lnTo>
                <a:lnTo>
                  <a:pt x="1707" y="4538"/>
                </a:lnTo>
                <a:lnTo>
                  <a:pt x="1745" y="4541"/>
                </a:lnTo>
                <a:lnTo>
                  <a:pt x="1783" y="4544"/>
                </a:lnTo>
                <a:lnTo>
                  <a:pt x="1822" y="4545"/>
                </a:lnTo>
                <a:lnTo>
                  <a:pt x="1861" y="4546"/>
                </a:lnTo>
                <a:lnTo>
                  <a:pt x="1900" y="4545"/>
                </a:lnTo>
                <a:lnTo>
                  <a:pt x="1940" y="4544"/>
                </a:lnTo>
                <a:lnTo>
                  <a:pt x="1978" y="4541"/>
                </a:lnTo>
                <a:lnTo>
                  <a:pt x="2017" y="4538"/>
                </a:lnTo>
                <a:lnTo>
                  <a:pt x="2055" y="4534"/>
                </a:lnTo>
                <a:lnTo>
                  <a:pt x="2093" y="4529"/>
                </a:lnTo>
                <a:lnTo>
                  <a:pt x="2131" y="4522"/>
                </a:lnTo>
                <a:lnTo>
                  <a:pt x="2167" y="4515"/>
                </a:lnTo>
                <a:lnTo>
                  <a:pt x="2204" y="4507"/>
                </a:lnTo>
                <a:lnTo>
                  <a:pt x="2240" y="4497"/>
                </a:lnTo>
                <a:lnTo>
                  <a:pt x="2277" y="4488"/>
                </a:lnTo>
                <a:lnTo>
                  <a:pt x="2313" y="4477"/>
                </a:lnTo>
                <a:lnTo>
                  <a:pt x="2349" y="4466"/>
                </a:lnTo>
                <a:lnTo>
                  <a:pt x="2384" y="4454"/>
                </a:lnTo>
                <a:lnTo>
                  <a:pt x="2418" y="4441"/>
                </a:lnTo>
                <a:lnTo>
                  <a:pt x="2453" y="4427"/>
                </a:lnTo>
                <a:lnTo>
                  <a:pt x="2487" y="4412"/>
                </a:lnTo>
                <a:lnTo>
                  <a:pt x="2519" y="4396"/>
                </a:lnTo>
                <a:lnTo>
                  <a:pt x="2553" y="4380"/>
                </a:lnTo>
                <a:lnTo>
                  <a:pt x="2586" y="4362"/>
                </a:lnTo>
                <a:lnTo>
                  <a:pt x="2617" y="4344"/>
                </a:lnTo>
                <a:lnTo>
                  <a:pt x="2649" y="4325"/>
                </a:lnTo>
                <a:lnTo>
                  <a:pt x="2679" y="4306"/>
                </a:lnTo>
                <a:lnTo>
                  <a:pt x="2710" y="4286"/>
                </a:lnTo>
                <a:lnTo>
                  <a:pt x="2740" y="4266"/>
                </a:lnTo>
                <a:lnTo>
                  <a:pt x="2770" y="4244"/>
                </a:lnTo>
                <a:lnTo>
                  <a:pt x="2798" y="4222"/>
                </a:lnTo>
                <a:lnTo>
                  <a:pt x="2827" y="4199"/>
                </a:lnTo>
                <a:lnTo>
                  <a:pt x="2855" y="4175"/>
                </a:lnTo>
                <a:lnTo>
                  <a:pt x="2882" y="4151"/>
                </a:lnTo>
                <a:lnTo>
                  <a:pt x="2909" y="4126"/>
                </a:lnTo>
                <a:lnTo>
                  <a:pt x="2935" y="4101"/>
                </a:lnTo>
                <a:lnTo>
                  <a:pt x="2961" y="4075"/>
                </a:lnTo>
                <a:lnTo>
                  <a:pt x="2985" y="4048"/>
                </a:lnTo>
                <a:lnTo>
                  <a:pt x="3010" y="4021"/>
                </a:lnTo>
                <a:lnTo>
                  <a:pt x="3033" y="3994"/>
                </a:lnTo>
                <a:lnTo>
                  <a:pt x="3056" y="3965"/>
                </a:lnTo>
                <a:lnTo>
                  <a:pt x="3079" y="3935"/>
                </a:lnTo>
                <a:lnTo>
                  <a:pt x="3100" y="3907"/>
                </a:lnTo>
                <a:lnTo>
                  <a:pt x="3121" y="3876"/>
                </a:lnTo>
                <a:lnTo>
                  <a:pt x="3141" y="3846"/>
                </a:lnTo>
                <a:lnTo>
                  <a:pt x="3160" y="3815"/>
                </a:lnTo>
                <a:lnTo>
                  <a:pt x="3179" y="3784"/>
                </a:lnTo>
                <a:lnTo>
                  <a:pt x="3197" y="3751"/>
                </a:lnTo>
                <a:lnTo>
                  <a:pt x="3214" y="3719"/>
                </a:lnTo>
                <a:lnTo>
                  <a:pt x="3230" y="3686"/>
                </a:lnTo>
                <a:lnTo>
                  <a:pt x="3245" y="3652"/>
                </a:lnTo>
                <a:lnTo>
                  <a:pt x="3260" y="3618"/>
                </a:lnTo>
                <a:lnTo>
                  <a:pt x="3275" y="3584"/>
                </a:lnTo>
                <a:lnTo>
                  <a:pt x="3287" y="3549"/>
                </a:lnTo>
                <a:lnTo>
                  <a:pt x="3300" y="3514"/>
                </a:lnTo>
                <a:lnTo>
                  <a:pt x="3312" y="3479"/>
                </a:lnTo>
                <a:lnTo>
                  <a:pt x="3323" y="3442"/>
                </a:lnTo>
                <a:lnTo>
                  <a:pt x="3332" y="3407"/>
                </a:lnTo>
                <a:lnTo>
                  <a:pt x="3342" y="3370"/>
                </a:lnTo>
                <a:lnTo>
                  <a:pt x="3350" y="3332"/>
                </a:lnTo>
                <a:lnTo>
                  <a:pt x="3356" y="3296"/>
                </a:lnTo>
                <a:lnTo>
                  <a:pt x="3362" y="3258"/>
                </a:lnTo>
                <a:lnTo>
                  <a:pt x="3367" y="3220"/>
                </a:lnTo>
                <a:lnTo>
                  <a:pt x="3373" y="3182"/>
                </a:lnTo>
                <a:lnTo>
                  <a:pt x="3375" y="3144"/>
                </a:lnTo>
                <a:lnTo>
                  <a:pt x="3378" y="3105"/>
                </a:lnTo>
                <a:lnTo>
                  <a:pt x="3379" y="3066"/>
                </a:lnTo>
                <a:lnTo>
                  <a:pt x="3379" y="3026"/>
                </a:lnTo>
                <a:lnTo>
                  <a:pt x="3379" y="2987"/>
                </a:lnTo>
                <a:lnTo>
                  <a:pt x="3378" y="2946"/>
                </a:lnTo>
                <a:lnTo>
                  <a:pt x="3375" y="2907"/>
                </a:lnTo>
                <a:lnTo>
                  <a:pt x="3371" y="2868"/>
                </a:lnTo>
                <a:lnTo>
                  <a:pt x="3367" y="2829"/>
                </a:lnTo>
                <a:lnTo>
                  <a:pt x="3362" y="2789"/>
                </a:lnTo>
                <a:lnTo>
                  <a:pt x="3355" y="2751"/>
                </a:lnTo>
                <a:lnTo>
                  <a:pt x="3347" y="2713"/>
                </a:lnTo>
                <a:lnTo>
                  <a:pt x="3339" y="2675"/>
                </a:lnTo>
                <a:lnTo>
                  <a:pt x="3329" y="2638"/>
                </a:lnTo>
                <a:lnTo>
                  <a:pt x="3320" y="2601"/>
                </a:lnTo>
                <a:lnTo>
                  <a:pt x="3308" y="2563"/>
                </a:lnTo>
                <a:lnTo>
                  <a:pt x="3296" y="2528"/>
                </a:lnTo>
                <a:lnTo>
                  <a:pt x="3283" y="2491"/>
                </a:lnTo>
                <a:lnTo>
                  <a:pt x="3268" y="2456"/>
                </a:lnTo>
                <a:lnTo>
                  <a:pt x="3255" y="2421"/>
                </a:lnTo>
                <a:lnTo>
                  <a:pt x="3398" y="2219"/>
                </a:lnTo>
                <a:lnTo>
                  <a:pt x="3421" y="2265"/>
                </a:lnTo>
                <a:lnTo>
                  <a:pt x="3443" y="2311"/>
                </a:lnTo>
                <a:lnTo>
                  <a:pt x="3463" y="2358"/>
                </a:lnTo>
                <a:lnTo>
                  <a:pt x="3482" y="2406"/>
                </a:lnTo>
                <a:lnTo>
                  <a:pt x="3500" y="2455"/>
                </a:lnTo>
                <a:lnTo>
                  <a:pt x="3516" y="2503"/>
                </a:lnTo>
                <a:lnTo>
                  <a:pt x="3531" y="2554"/>
                </a:lnTo>
                <a:lnTo>
                  <a:pt x="3545" y="2604"/>
                </a:lnTo>
                <a:lnTo>
                  <a:pt x="3557" y="2655"/>
                </a:lnTo>
                <a:lnTo>
                  <a:pt x="3568" y="2707"/>
                </a:lnTo>
                <a:lnTo>
                  <a:pt x="3576" y="2759"/>
                </a:lnTo>
                <a:lnTo>
                  <a:pt x="3584" y="2812"/>
                </a:lnTo>
                <a:lnTo>
                  <a:pt x="3589" y="2865"/>
                </a:lnTo>
                <a:lnTo>
                  <a:pt x="3593" y="2918"/>
                </a:lnTo>
                <a:lnTo>
                  <a:pt x="3596" y="2972"/>
                </a:lnTo>
                <a:lnTo>
                  <a:pt x="3596" y="3026"/>
                </a:lnTo>
                <a:lnTo>
                  <a:pt x="3596" y="3072"/>
                </a:lnTo>
                <a:lnTo>
                  <a:pt x="3595" y="3116"/>
                </a:lnTo>
                <a:lnTo>
                  <a:pt x="3592" y="3160"/>
                </a:lnTo>
                <a:lnTo>
                  <a:pt x="3588" y="3204"/>
                </a:lnTo>
                <a:lnTo>
                  <a:pt x="3583" y="3248"/>
                </a:lnTo>
                <a:lnTo>
                  <a:pt x="3577" y="3292"/>
                </a:lnTo>
                <a:lnTo>
                  <a:pt x="3569" y="3334"/>
                </a:lnTo>
                <a:lnTo>
                  <a:pt x="3561" y="3377"/>
                </a:lnTo>
                <a:lnTo>
                  <a:pt x="3553" y="3419"/>
                </a:lnTo>
                <a:lnTo>
                  <a:pt x="3542" y="3461"/>
                </a:lnTo>
                <a:lnTo>
                  <a:pt x="3531" y="3502"/>
                </a:lnTo>
                <a:lnTo>
                  <a:pt x="3519" y="3542"/>
                </a:lnTo>
                <a:lnTo>
                  <a:pt x="3505" y="3583"/>
                </a:lnTo>
                <a:lnTo>
                  <a:pt x="3492" y="3624"/>
                </a:lnTo>
                <a:lnTo>
                  <a:pt x="3476" y="3663"/>
                </a:lnTo>
                <a:lnTo>
                  <a:pt x="3461" y="3702"/>
                </a:lnTo>
                <a:lnTo>
                  <a:pt x="3443" y="3742"/>
                </a:lnTo>
                <a:lnTo>
                  <a:pt x="3426" y="3780"/>
                </a:lnTo>
                <a:lnTo>
                  <a:pt x="3407" y="3817"/>
                </a:lnTo>
                <a:lnTo>
                  <a:pt x="3388" y="3854"/>
                </a:lnTo>
                <a:lnTo>
                  <a:pt x="3367" y="3891"/>
                </a:lnTo>
                <a:lnTo>
                  <a:pt x="3346" y="3927"/>
                </a:lnTo>
                <a:lnTo>
                  <a:pt x="3324" y="3962"/>
                </a:lnTo>
                <a:lnTo>
                  <a:pt x="3301" y="3998"/>
                </a:lnTo>
                <a:lnTo>
                  <a:pt x="3277" y="4031"/>
                </a:lnTo>
                <a:lnTo>
                  <a:pt x="3252" y="4065"/>
                </a:lnTo>
                <a:lnTo>
                  <a:pt x="3226" y="4098"/>
                </a:lnTo>
                <a:lnTo>
                  <a:pt x="3201" y="4130"/>
                </a:lnTo>
                <a:lnTo>
                  <a:pt x="3174" y="4163"/>
                </a:lnTo>
                <a:lnTo>
                  <a:pt x="3147" y="4194"/>
                </a:lnTo>
                <a:lnTo>
                  <a:pt x="3118" y="4224"/>
                </a:lnTo>
                <a:lnTo>
                  <a:pt x="3088" y="4254"/>
                </a:lnTo>
                <a:lnTo>
                  <a:pt x="3058" y="4283"/>
                </a:lnTo>
                <a:lnTo>
                  <a:pt x="3029" y="4312"/>
                </a:lnTo>
                <a:lnTo>
                  <a:pt x="2998" y="4339"/>
                </a:lnTo>
                <a:lnTo>
                  <a:pt x="2965" y="4366"/>
                </a:lnTo>
                <a:lnTo>
                  <a:pt x="2933" y="4392"/>
                </a:lnTo>
                <a:lnTo>
                  <a:pt x="2900" y="4418"/>
                </a:lnTo>
                <a:lnTo>
                  <a:pt x="2866" y="4442"/>
                </a:lnTo>
                <a:lnTo>
                  <a:pt x="2831" y="4466"/>
                </a:lnTo>
                <a:lnTo>
                  <a:pt x="2797" y="4489"/>
                </a:lnTo>
                <a:lnTo>
                  <a:pt x="2762" y="4511"/>
                </a:lnTo>
                <a:lnTo>
                  <a:pt x="2725" y="4533"/>
                </a:lnTo>
                <a:lnTo>
                  <a:pt x="2689" y="4553"/>
                </a:lnTo>
                <a:lnTo>
                  <a:pt x="2651" y="4573"/>
                </a:lnTo>
                <a:lnTo>
                  <a:pt x="2614" y="4591"/>
                </a:lnTo>
                <a:lnTo>
                  <a:pt x="2575" y="4609"/>
                </a:lnTo>
                <a:lnTo>
                  <a:pt x="2537" y="4626"/>
                </a:lnTo>
                <a:lnTo>
                  <a:pt x="2498" y="4642"/>
                </a:lnTo>
                <a:lnTo>
                  <a:pt x="2458" y="4657"/>
                </a:lnTo>
                <a:lnTo>
                  <a:pt x="2418" y="4671"/>
                </a:lnTo>
                <a:lnTo>
                  <a:pt x="2377" y="4684"/>
                </a:lnTo>
                <a:lnTo>
                  <a:pt x="2337" y="4697"/>
                </a:lnTo>
                <a:lnTo>
                  <a:pt x="2295" y="4707"/>
                </a:lnTo>
                <a:lnTo>
                  <a:pt x="2254" y="4718"/>
                </a:lnTo>
                <a:lnTo>
                  <a:pt x="2211" y="4728"/>
                </a:lnTo>
                <a:lnTo>
                  <a:pt x="2169" y="4736"/>
                </a:lnTo>
                <a:lnTo>
                  <a:pt x="2125" y="4743"/>
                </a:lnTo>
                <a:lnTo>
                  <a:pt x="2082" y="4748"/>
                </a:lnTo>
                <a:lnTo>
                  <a:pt x="2039" y="4754"/>
                </a:lnTo>
                <a:lnTo>
                  <a:pt x="1995" y="4758"/>
                </a:lnTo>
                <a:lnTo>
                  <a:pt x="1950" y="4760"/>
                </a:lnTo>
                <a:lnTo>
                  <a:pt x="1906" y="4762"/>
                </a:lnTo>
                <a:lnTo>
                  <a:pt x="1861" y="4763"/>
                </a:lnTo>
                <a:lnTo>
                  <a:pt x="1816" y="4762"/>
                </a:lnTo>
                <a:lnTo>
                  <a:pt x="1772" y="4760"/>
                </a:lnTo>
                <a:lnTo>
                  <a:pt x="1728" y="4758"/>
                </a:lnTo>
                <a:lnTo>
                  <a:pt x="1684" y="4754"/>
                </a:lnTo>
                <a:lnTo>
                  <a:pt x="1640" y="4748"/>
                </a:lnTo>
                <a:lnTo>
                  <a:pt x="1597" y="4743"/>
                </a:lnTo>
                <a:lnTo>
                  <a:pt x="1554" y="4736"/>
                </a:lnTo>
                <a:lnTo>
                  <a:pt x="1512" y="4728"/>
                </a:lnTo>
                <a:lnTo>
                  <a:pt x="1470" y="4718"/>
                </a:lnTo>
                <a:lnTo>
                  <a:pt x="1428" y="4707"/>
                </a:lnTo>
                <a:lnTo>
                  <a:pt x="1386" y="4697"/>
                </a:lnTo>
                <a:lnTo>
                  <a:pt x="1345" y="4684"/>
                </a:lnTo>
                <a:lnTo>
                  <a:pt x="1304" y="4671"/>
                </a:lnTo>
                <a:lnTo>
                  <a:pt x="1265" y="4657"/>
                </a:lnTo>
                <a:lnTo>
                  <a:pt x="1224" y="4642"/>
                </a:lnTo>
                <a:lnTo>
                  <a:pt x="1185" y="4626"/>
                </a:lnTo>
                <a:lnTo>
                  <a:pt x="1147" y="4609"/>
                </a:lnTo>
                <a:lnTo>
                  <a:pt x="1109" y="4591"/>
                </a:lnTo>
                <a:lnTo>
                  <a:pt x="1071" y="4573"/>
                </a:lnTo>
                <a:lnTo>
                  <a:pt x="1033" y="4553"/>
                </a:lnTo>
                <a:lnTo>
                  <a:pt x="997" y="4533"/>
                </a:lnTo>
                <a:lnTo>
                  <a:pt x="962" y="4511"/>
                </a:lnTo>
                <a:lnTo>
                  <a:pt x="926" y="4489"/>
                </a:lnTo>
                <a:lnTo>
                  <a:pt x="891" y="4466"/>
                </a:lnTo>
                <a:lnTo>
                  <a:pt x="856" y="4442"/>
                </a:lnTo>
                <a:lnTo>
                  <a:pt x="824" y="4418"/>
                </a:lnTo>
                <a:lnTo>
                  <a:pt x="790" y="4392"/>
                </a:lnTo>
                <a:lnTo>
                  <a:pt x="757" y="4366"/>
                </a:lnTo>
                <a:lnTo>
                  <a:pt x="726" y="4339"/>
                </a:lnTo>
                <a:lnTo>
                  <a:pt x="695" y="4312"/>
                </a:lnTo>
                <a:lnTo>
                  <a:pt x="664" y="4283"/>
                </a:lnTo>
                <a:lnTo>
                  <a:pt x="634" y="4254"/>
                </a:lnTo>
                <a:lnTo>
                  <a:pt x="605" y="4224"/>
                </a:lnTo>
                <a:lnTo>
                  <a:pt x="577" y="4194"/>
                </a:lnTo>
                <a:lnTo>
                  <a:pt x="549" y="4163"/>
                </a:lnTo>
                <a:lnTo>
                  <a:pt x="523" y="4130"/>
                </a:lnTo>
                <a:lnTo>
                  <a:pt x="496" y="4098"/>
                </a:lnTo>
                <a:lnTo>
                  <a:pt x="470" y="4065"/>
                </a:lnTo>
                <a:lnTo>
                  <a:pt x="446" y="4031"/>
                </a:lnTo>
                <a:lnTo>
                  <a:pt x="423" y="3998"/>
                </a:lnTo>
                <a:lnTo>
                  <a:pt x="400" y="3962"/>
                </a:lnTo>
                <a:lnTo>
                  <a:pt x="377" y="3927"/>
                </a:lnTo>
                <a:lnTo>
                  <a:pt x="356" y="3891"/>
                </a:lnTo>
                <a:lnTo>
                  <a:pt x="336" y="3854"/>
                </a:lnTo>
                <a:lnTo>
                  <a:pt x="316" y="3817"/>
                </a:lnTo>
                <a:lnTo>
                  <a:pt x="297" y="3780"/>
                </a:lnTo>
                <a:lnTo>
                  <a:pt x="279" y="3742"/>
                </a:lnTo>
                <a:lnTo>
                  <a:pt x="263" y="3702"/>
                </a:lnTo>
                <a:lnTo>
                  <a:pt x="247" y="3663"/>
                </a:lnTo>
                <a:lnTo>
                  <a:pt x="232" y="3624"/>
                </a:lnTo>
                <a:lnTo>
                  <a:pt x="217" y="3583"/>
                </a:lnTo>
                <a:lnTo>
                  <a:pt x="205" y="3542"/>
                </a:lnTo>
                <a:lnTo>
                  <a:pt x="192" y="3502"/>
                </a:lnTo>
                <a:lnTo>
                  <a:pt x="180" y="3461"/>
                </a:lnTo>
                <a:lnTo>
                  <a:pt x="171" y="3419"/>
                </a:lnTo>
                <a:lnTo>
                  <a:pt x="161" y="3377"/>
                </a:lnTo>
                <a:lnTo>
                  <a:pt x="153" y="3334"/>
                </a:lnTo>
                <a:lnTo>
                  <a:pt x="146" y="3292"/>
                </a:lnTo>
                <a:lnTo>
                  <a:pt x="140" y="3248"/>
                </a:lnTo>
                <a:lnTo>
                  <a:pt x="135" y="3204"/>
                </a:lnTo>
                <a:lnTo>
                  <a:pt x="131" y="3160"/>
                </a:lnTo>
                <a:lnTo>
                  <a:pt x="129" y="3116"/>
                </a:lnTo>
                <a:lnTo>
                  <a:pt x="126" y="3072"/>
                </a:lnTo>
                <a:lnTo>
                  <a:pt x="126" y="3026"/>
                </a:lnTo>
                <a:lnTo>
                  <a:pt x="126" y="2988"/>
                </a:lnTo>
                <a:lnTo>
                  <a:pt x="127" y="2949"/>
                </a:lnTo>
                <a:lnTo>
                  <a:pt x="130" y="2911"/>
                </a:lnTo>
                <a:lnTo>
                  <a:pt x="133" y="2872"/>
                </a:lnTo>
                <a:lnTo>
                  <a:pt x="137" y="2834"/>
                </a:lnTo>
                <a:lnTo>
                  <a:pt x="141" y="2796"/>
                </a:lnTo>
                <a:lnTo>
                  <a:pt x="146" y="2758"/>
                </a:lnTo>
                <a:lnTo>
                  <a:pt x="153" y="2722"/>
                </a:lnTo>
                <a:lnTo>
                  <a:pt x="160" y="2684"/>
                </a:lnTo>
                <a:lnTo>
                  <a:pt x="168" y="2647"/>
                </a:lnTo>
                <a:lnTo>
                  <a:pt x="176" y="2610"/>
                </a:lnTo>
                <a:lnTo>
                  <a:pt x="186" y="2575"/>
                </a:lnTo>
                <a:lnTo>
                  <a:pt x="206" y="2503"/>
                </a:lnTo>
                <a:lnTo>
                  <a:pt x="230" y="2433"/>
                </a:lnTo>
                <a:lnTo>
                  <a:pt x="0" y="2100"/>
                </a:lnTo>
                <a:lnTo>
                  <a:pt x="511" y="1382"/>
                </a:lnTo>
                <a:lnTo>
                  <a:pt x="1583" y="2931"/>
                </a:lnTo>
                <a:lnTo>
                  <a:pt x="2498" y="1647"/>
                </a:lnTo>
                <a:lnTo>
                  <a:pt x="2461" y="1631"/>
                </a:lnTo>
                <a:lnTo>
                  <a:pt x="2425" y="1616"/>
                </a:lnTo>
                <a:lnTo>
                  <a:pt x="2387" y="1601"/>
                </a:lnTo>
                <a:lnTo>
                  <a:pt x="2349" y="1588"/>
                </a:lnTo>
                <a:lnTo>
                  <a:pt x="2309" y="1575"/>
                </a:lnTo>
                <a:lnTo>
                  <a:pt x="2272" y="1565"/>
                </a:lnTo>
                <a:lnTo>
                  <a:pt x="2232" y="1554"/>
                </a:lnTo>
                <a:lnTo>
                  <a:pt x="2192" y="1544"/>
                </a:lnTo>
                <a:lnTo>
                  <a:pt x="2152" y="1536"/>
                </a:lnTo>
                <a:lnTo>
                  <a:pt x="2112" y="1528"/>
                </a:lnTo>
                <a:lnTo>
                  <a:pt x="2071" y="1523"/>
                </a:lnTo>
                <a:lnTo>
                  <a:pt x="2029" y="1517"/>
                </a:lnTo>
                <a:lnTo>
                  <a:pt x="1988" y="1513"/>
                </a:lnTo>
                <a:lnTo>
                  <a:pt x="1946" y="1510"/>
                </a:lnTo>
                <a:lnTo>
                  <a:pt x="1904" y="1509"/>
                </a:lnTo>
                <a:lnTo>
                  <a:pt x="1861" y="1508"/>
                </a:lnTo>
                <a:close/>
              </a:path>
            </a:pathLst>
          </a:cu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47206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20531</TotalTime>
  <Words>1056</Words>
  <Application>Microsoft Office PowerPoint</Application>
  <PresentationFormat>Широкоэкранный</PresentationFormat>
  <Paragraphs>180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Symbol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Art</dc:creator>
  <cp:lastModifiedBy>Зорина</cp:lastModifiedBy>
  <cp:revision>372</cp:revision>
  <cp:lastPrinted>2022-10-03T17:42:41Z</cp:lastPrinted>
  <dcterms:created xsi:type="dcterms:W3CDTF">2017-09-25T18:23:36Z</dcterms:created>
  <dcterms:modified xsi:type="dcterms:W3CDTF">2022-10-04T16:44:35Z</dcterms:modified>
</cp:coreProperties>
</file>