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31"/>
  </p:notesMasterIdLst>
  <p:sldIdLst>
    <p:sldId id="275" r:id="rId6"/>
    <p:sldId id="285" r:id="rId7"/>
    <p:sldId id="307" r:id="rId8"/>
    <p:sldId id="293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294" r:id="rId21"/>
    <p:sldId id="295" r:id="rId22"/>
    <p:sldId id="296" r:id="rId23"/>
    <p:sldId id="304" r:id="rId24"/>
    <p:sldId id="320" r:id="rId25"/>
    <p:sldId id="321" r:id="rId26"/>
    <p:sldId id="322" r:id="rId27"/>
    <p:sldId id="319" r:id="rId28"/>
    <p:sldId id="323" r:id="rId29"/>
    <p:sldId id="306" r:id="rId3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672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228B57-B5D5-4373-91E2-1DFE541C13D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E38F97E-561E-4598-BDD4-1C66CB1F6476}">
      <dgm:prSet phldrT="[Текст]" custT="1"/>
      <dgm:spPr/>
      <dgm:t>
        <a:bodyPr/>
        <a:lstStyle/>
        <a:p>
          <a:r>
            <a:rPr lang="uk-UA" sz="4600" dirty="0" smtClean="0">
              <a:solidFill>
                <a:schemeClr val="tx1"/>
              </a:solidFill>
            </a:rPr>
            <a:t>Уповноважена особа</a:t>
          </a:r>
          <a:endParaRPr lang="uk-UA" sz="4600" dirty="0">
            <a:solidFill>
              <a:schemeClr val="tx1"/>
            </a:solidFill>
          </a:endParaRPr>
        </a:p>
      </dgm:t>
    </dgm:pt>
    <dgm:pt modelId="{864E10A6-196D-4413-9BCE-5202FFCB75B7}" type="parTrans" cxnId="{89B4349B-DCCF-4C00-82C0-40DA1D840AFA}">
      <dgm:prSet/>
      <dgm:spPr/>
      <dgm:t>
        <a:bodyPr/>
        <a:lstStyle/>
        <a:p>
          <a:endParaRPr lang="uk-UA"/>
        </a:p>
      </dgm:t>
    </dgm:pt>
    <dgm:pt modelId="{C4AE111E-0427-473E-818B-E8D98810F1FD}" type="sibTrans" cxnId="{89B4349B-DCCF-4C00-82C0-40DA1D840AFA}">
      <dgm:prSet/>
      <dgm:spPr/>
      <dgm:t>
        <a:bodyPr/>
        <a:lstStyle/>
        <a:p>
          <a:endParaRPr lang="uk-UA"/>
        </a:p>
      </dgm:t>
    </dgm:pt>
    <dgm:pt modelId="{0002889B-3151-4229-84B5-3570F401F8C3}">
      <dgm:prSet phldrT="[Текст]" custT="1"/>
      <dgm:spPr/>
      <dgm:t>
        <a:bodyPr/>
        <a:lstStyle/>
        <a:p>
          <a:r>
            <a:rPr lang="ru-RU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наказ </a:t>
          </a:r>
          <a:r>
            <a:rPr lang="ru-RU" sz="36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Мінекономіки</a:t>
          </a:r>
          <a:r>
            <a:rPr lang="ru-RU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36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від</a:t>
          </a:r>
          <a:r>
            <a:rPr lang="ru-RU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08.06.2021 № 40 «Про </a:t>
          </a:r>
          <a:r>
            <a:rPr lang="ru-RU" sz="36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затвердження</a:t>
          </a:r>
          <a:r>
            <a:rPr lang="ru-RU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36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Примірного</a:t>
          </a:r>
          <a:r>
            <a:rPr lang="ru-RU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36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положення</a:t>
          </a:r>
          <a:r>
            <a:rPr lang="ru-RU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про </a:t>
          </a:r>
          <a:r>
            <a:rPr lang="ru-RU" sz="36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уповноважену</a:t>
          </a:r>
          <a:r>
            <a:rPr lang="ru-RU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особу»</a:t>
          </a:r>
          <a:endParaRPr lang="uk-UA" sz="36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CAAC66-932F-4F96-98F3-0870D9CC7704}" type="parTrans" cxnId="{DF7E9249-1FA1-4C45-A344-D78D6B153453}">
      <dgm:prSet/>
      <dgm:spPr/>
      <dgm:t>
        <a:bodyPr/>
        <a:lstStyle/>
        <a:p>
          <a:endParaRPr lang="uk-UA"/>
        </a:p>
      </dgm:t>
    </dgm:pt>
    <dgm:pt modelId="{DD66C661-BAF9-48F8-B723-170C0B6CC386}" type="sibTrans" cxnId="{DF7E9249-1FA1-4C45-A344-D78D6B153453}">
      <dgm:prSet/>
      <dgm:spPr/>
      <dgm:t>
        <a:bodyPr/>
        <a:lstStyle/>
        <a:p>
          <a:endParaRPr lang="uk-UA"/>
        </a:p>
      </dgm:t>
    </dgm:pt>
    <dgm:pt modelId="{63D8B8F6-5178-4D17-99E7-C952991A395E}">
      <dgm:prSet phldrT="[Текст]" custT="1"/>
      <dgm:spPr/>
      <dgm:t>
        <a:bodyPr/>
        <a:lstStyle/>
        <a:p>
          <a:r>
            <a:rPr lang="uk-UA" sz="4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Відповідальна особа за закупівлі до 50 </a:t>
          </a:r>
          <a:r>
            <a:rPr lang="uk-UA" sz="46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тис.грн</a:t>
          </a:r>
          <a:r>
            <a:rPr lang="uk-UA" sz="4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uk-UA" sz="4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B5B3CD-E0DF-4D5E-BF53-A1260868A34B}" type="parTrans" cxnId="{F50F8558-4FC6-4474-A106-8FD8CA4C691D}">
      <dgm:prSet/>
      <dgm:spPr/>
      <dgm:t>
        <a:bodyPr/>
        <a:lstStyle/>
        <a:p>
          <a:endParaRPr lang="uk-UA"/>
        </a:p>
      </dgm:t>
    </dgm:pt>
    <dgm:pt modelId="{F8FE44EC-8451-4EA1-A240-D7BB9FBB32D8}" type="sibTrans" cxnId="{F50F8558-4FC6-4474-A106-8FD8CA4C691D}">
      <dgm:prSet/>
      <dgm:spPr/>
      <dgm:t>
        <a:bodyPr/>
        <a:lstStyle/>
        <a:p>
          <a:endParaRPr lang="uk-UA"/>
        </a:p>
      </dgm:t>
    </dgm:pt>
    <dgm:pt modelId="{90DF3109-D64D-4DD1-B3B8-75BFF8AB63CC}">
      <dgm:prSet phldrT="[Текст]" custT="1"/>
      <dgm:spPr/>
      <dgm:t>
        <a:bodyPr/>
        <a:lstStyle/>
        <a:p>
          <a:r>
            <a:rPr lang="uk-UA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призначення відповідальної особи по закупівлях та затвердження Положення про відповідальну особу</a:t>
          </a:r>
          <a:endParaRPr lang="uk-UA" sz="36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37C9BE-76AE-4875-BD9B-001C50D66375}" type="parTrans" cxnId="{066182A3-3DE8-4C48-8ADC-D775CFD9E56E}">
      <dgm:prSet/>
      <dgm:spPr/>
      <dgm:t>
        <a:bodyPr/>
        <a:lstStyle/>
        <a:p>
          <a:endParaRPr lang="uk-UA"/>
        </a:p>
      </dgm:t>
    </dgm:pt>
    <dgm:pt modelId="{4B66A886-508B-4B5D-93C6-A50BA4301995}" type="sibTrans" cxnId="{066182A3-3DE8-4C48-8ADC-D775CFD9E56E}">
      <dgm:prSet/>
      <dgm:spPr/>
      <dgm:t>
        <a:bodyPr/>
        <a:lstStyle/>
        <a:p>
          <a:endParaRPr lang="uk-UA"/>
        </a:p>
      </dgm:t>
    </dgm:pt>
    <dgm:pt modelId="{1E50B65C-975B-44B5-BB9E-088E379F4202}" type="pres">
      <dgm:prSet presAssocID="{81228B57-B5D5-4373-91E2-1DFE541C13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3F79F38-1FFD-4D4F-9418-FFE0662C11AA}" type="pres">
      <dgm:prSet presAssocID="{EE38F97E-561E-4598-BDD4-1C66CB1F647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9D549D8-DBB1-4349-9E2C-EE85F931EF60}" type="pres">
      <dgm:prSet presAssocID="{EE38F97E-561E-4598-BDD4-1C66CB1F647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DE27F11-683A-46F1-9C21-A83EBEB36CD8}" type="pres">
      <dgm:prSet presAssocID="{63D8B8F6-5178-4D17-99E7-C952991A395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8240705-79CE-4D0E-B309-30C193C882F9}" type="pres">
      <dgm:prSet presAssocID="{63D8B8F6-5178-4D17-99E7-C952991A395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3186A8D-EE0A-483E-9DFC-62E2A8E5775E}" type="presOf" srcId="{EE38F97E-561E-4598-BDD4-1C66CB1F6476}" destId="{43F79F38-1FFD-4D4F-9418-FFE0662C11AA}" srcOrd="0" destOrd="0" presId="urn:microsoft.com/office/officeart/2005/8/layout/vList2"/>
    <dgm:cxn modelId="{DF7E9249-1FA1-4C45-A344-D78D6B153453}" srcId="{EE38F97E-561E-4598-BDD4-1C66CB1F6476}" destId="{0002889B-3151-4229-84B5-3570F401F8C3}" srcOrd="0" destOrd="0" parTransId="{CDCAAC66-932F-4F96-98F3-0870D9CC7704}" sibTransId="{DD66C661-BAF9-48F8-B723-170C0B6CC386}"/>
    <dgm:cxn modelId="{EB15A59E-6377-4E85-9C9E-7D78B8013571}" type="presOf" srcId="{90DF3109-D64D-4DD1-B3B8-75BFF8AB63CC}" destId="{98240705-79CE-4D0E-B309-30C193C882F9}" srcOrd="0" destOrd="0" presId="urn:microsoft.com/office/officeart/2005/8/layout/vList2"/>
    <dgm:cxn modelId="{2F3B6206-9B1D-48B0-BDBC-C79144EB1733}" type="presOf" srcId="{0002889B-3151-4229-84B5-3570F401F8C3}" destId="{C9D549D8-DBB1-4349-9E2C-EE85F931EF60}" srcOrd="0" destOrd="0" presId="urn:microsoft.com/office/officeart/2005/8/layout/vList2"/>
    <dgm:cxn modelId="{89B4349B-DCCF-4C00-82C0-40DA1D840AFA}" srcId="{81228B57-B5D5-4373-91E2-1DFE541C13D0}" destId="{EE38F97E-561E-4598-BDD4-1C66CB1F6476}" srcOrd="0" destOrd="0" parTransId="{864E10A6-196D-4413-9BCE-5202FFCB75B7}" sibTransId="{C4AE111E-0427-473E-818B-E8D98810F1FD}"/>
    <dgm:cxn modelId="{066182A3-3DE8-4C48-8ADC-D775CFD9E56E}" srcId="{63D8B8F6-5178-4D17-99E7-C952991A395E}" destId="{90DF3109-D64D-4DD1-B3B8-75BFF8AB63CC}" srcOrd="0" destOrd="0" parTransId="{D137C9BE-76AE-4875-BD9B-001C50D66375}" sibTransId="{4B66A886-508B-4B5D-93C6-A50BA4301995}"/>
    <dgm:cxn modelId="{F50F8558-4FC6-4474-A106-8FD8CA4C691D}" srcId="{81228B57-B5D5-4373-91E2-1DFE541C13D0}" destId="{63D8B8F6-5178-4D17-99E7-C952991A395E}" srcOrd="1" destOrd="0" parTransId="{51B5B3CD-E0DF-4D5E-BF53-A1260868A34B}" sibTransId="{F8FE44EC-8451-4EA1-A240-D7BB9FBB32D8}"/>
    <dgm:cxn modelId="{FC9B0261-E287-4DF5-BC97-91533F6F664F}" type="presOf" srcId="{63D8B8F6-5178-4D17-99E7-C952991A395E}" destId="{3DE27F11-683A-46F1-9C21-A83EBEB36CD8}" srcOrd="0" destOrd="0" presId="urn:microsoft.com/office/officeart/2005/8/layout/vList2"/>
    <dgm:cxn modelId="{A2579FBB-CB0C-49FA-97A5-755ABEEEC62B}" type="presOf" srcId="{81228B57-B5D5-4373-91E2-1DFE541C13D0}" destId="{1E50B65C-975B-44B5-BB9E-088E379F4202}" srcOrd="0" destOrd="0" presId="urn:microsoft.com/office/officeart/2005/8/layout/vList2"/>
    <dgm:cxn modelId="{130C2F26-91BC-4918-8273-C52BEB5AC54D}" type="presParOf" srcId="{1E50B65C-975B-44B5-BB9E-088E379F4202}" destId="{43F79F38-1FFD-4D4F-9418-FFE0662C11AA}" srcOrd="0" destOrd="0" presId="urn:microsoft.com/office/officeart/2005/8/layout/vList2"/>
    <dgm:cxn modelId="{AD486A36-BF41-4D1D-9F00-AA633D54DA39}" type="presParOf" srcId="{1E50B65C-975B-44B5-BB9E-088E379F4202}" destId="{C9D549D8-DBB1-4349-9E2C-EE85F931EF60}" srcOrd="1" destOrd="0" presId="urn:microsoft.com/office/officeart/2005/8/layout/vList2"/>
    <dgm:cxn modelId="{5B51F68B-E709-423A-9D7F-533E0629763F}" type="presParOf" srcId="{1E50B65C-975B-44B5-BB9E-088E379F4202}" destId="{3DE27F11-683A-46F1-9C21-A83EBEB36CD8}" srcOrd="2" destOrd="0" presId="urn:microsoft.com/office/officeart/2005/8/layout/vList2"/>
    <dgm:cxn modelId="{A56CC759-C139-49BE-B189-09D2422C11A7}" type="presParOf" srcId="{1E50B65C-975B-44B5-BB9E-088E379F4202}" destId="{98240705-79CE-4D0E-B309-30C193C882F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DDF27-5D50-4CDD-B761-3290FCE37D8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972CA1C-D1A0-4676-B5FD-16E95FC365CB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Будь-які замовники для будь-яких закупівель на будь-яку суму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623E8E-D73A-4D04-AE4C-C7FF5D7FE237}" type="parTrans" cxnId="{9D580E6A-22E9-4CCA-BB04-59B6ED8066CD}">
      <dgm:prSet/>
      <dgm:spPr/>
      <dgm:t>
        <a:bodyPr/>
        <a:lstStyle/>
        <a:p>
          <a:endParaRPr lang="uk-UA"/>
        </a:p>
      </dgm:t>
    </dgm:pt>
    <dgm:pt modelId="{D08292A8-60E7-49A4-A8C4-83BCE9BDB681}" type="sibTrans" cxnId="{9D580E6A-22E9-4CCA-BB04-59B6ED8066CD}">
      <dgm:prSet/>
      <dgm:spPr/>
      <dgm:t>
        <a:bodyPr/>
        <a:lstStyle/>
        <a:p>
          <a:endParaRPr lang="uk-UA"/>
        </a:p>
      </dgm:t>
    </dgm:pt>
    <dgm:pt modelId="{5D2699D9-8657-42CB-AA11-6B11CC47FEB4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Для здійснення закупівель по 169 Постанові можна призначити будь-якого працівника замовника.</a:t>
          </a:r>
        </a:p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Якщо призначається уповноважена особа – варто </a:t>
          </a:r>
          <a:r>
            <a:rPr lang="uk-UA" sz="36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внести</a:t>
          </a:r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зміни в Положення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066B74-FC2C-4CDC-8818-345AB28D4BC9}" type="parTrans" cxnId="{BBAC0AEF-AA89-49A5-AD72-27774D1D1651}">
      <dgm:prSet/>
      <dgm:spPr/>
      <dgm:t>
        <a:bodyPr/>
        <a:lstStyle/>
        <a:p>
          <a:endParaRPr lang="uk-UA"/>
        </a:p>
      </dgm:t>
    </dgm:pt>
    <dgm:pt modelId="{0C881E86-32E6-4208-B812-388F3AA15DE4}" type="sibTrans" cxnId="{BBAC0AEF-AA89-49A5-AD72-27774D1D1651}">
      <dgm:prSet/>
      <dgm:spPr/>
      <dgm:t>
        <a:bodyPr/>
        <a:lstStyle/>
        <a:p>
          <a:endParaRPr lang="uk-UA"/>
        </a:p>
      </dgm:t>
    </dgm:pt>
    <dgm:pt modelId="{5E0975FF-F4F4-4FF0-8E13-0413371857E3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Для здійснення закупівель по 169 Постанові замовником затверджується Перелік і обсяги таких закупівель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31B662-5253-4200-9880-18075891DF5F}" type="parTrans" cxnId="{6E1609DC-238B-4AF3-B763-275F3F592A66}">
      <dgm:prSet/>
      <dgm:spPr/>
      <dgm:t>
        <a:bodyPr/>
        <a:lstStyle/>
        <a:p>
          <a:endParaRPr lang="uk-UA"/>
        </a:p>
      </dgm:t>
    </dgm:pt>
    <dgm:pt modelId="{56C0EB6E-354A-4E85-A1B9-B42DFFCD69E9}" type="sibTrans" cxnId="{6E1609DC-238B-4AF3-B763-275F3F592A66}">
      <dgm:prSet/>
      <dgm:spPr/>
      <dgm:t>
        <a:bodyPr/>
        <a:lstStyle/>
        <a:p>
          <a:endParaRPr lang="uk-UA"/>
        </a:p>
      </dgm:t>
    </dgm:pt>
    <dgm:pt modelId="{52EE4B32-A0C5-4B16-9EA4-3826EBBA885A}" type="pres">
      <dgm:prSet presAssocID="{C16DDF27-5D50-4CDD-B761-3290FCE37D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CBD4BD8-0486-415D-9132-37FB78AD1798}" type="pres">
      <dgm:prSet presAssocID="{0972CA1C-D1A0-4676-B5FD-16E95FC365C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5CE0808-C27F-4D47-ACEF-4F529309397A}" type="pres">
      <dgm:prSet presAssocID="{D08292A8-60E7-49A4-A8C4-83BCE9BDB681}" presName="sibTrans" presStyleCnt="0"/>
      <dgm:spPr/>
    </dgm:pt>
    <dgm:pt modelId="{1FC34516-1FC8-4DD6-95E6-2E195C2F9D6D}" type="pres">
      <dgm:prSet presAssocID="{5D2699D9-8657-42CB-AA11-6B11CC47FEB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DB81A80-FC79-4C7B-BA92-FF3628D85ECB}" type="pres">
      <dgm:prSet presAssocID="{0C881E86-32E6-4208-B812-388F3AA15DE4}" presName="sibTrans" presStyleCnt="0"/>
      <dgm:spPr/>
    </dgm:pt>
    <dgm:pt modelId="{F91906F9-42A1-4E36-BD0D-AD2BE071B769}" type="pres">
      <dgm:prSet presAssocID="{5E0975FF-F4F4-4FF0-8E13-0413371857E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07DC8A0-E600-4403-ACFD-8BE873BF0FD6}" type="presOf" srcId="{C16DDF27-5D50-4CDD-B761-3290FCE37D80}" destId="{52EE4B32-A0C5-4B16-9EA4-3826EBBA885A}" srcOrd="0" destOrd="0" presId="urn:microsoft.com/office/officeart/2005/8/layout/default"/>
    <dgm:cxn modelId="{9D580E6A-22E9-4CCA-BB04-59B6ED8066CD}" srcId="{C16DDF27-5D50-4CDD-B761-3290FCE37D80}" destId="{0972CA1C-D1A0-4676-B5FD-16E95FC365CB}" srcOrd="0" destOrd="0" parTransId="{C9623E8E-D73A-4D04-AE4C-C7FF5D7FE237}" sibTransId="{D08292A8-60E7-49A4-A8C4-83BCE9BDB681}"/>
    <dgm:cxn modelId="{9EA185E4-0643-40D4-A73A-1D9C959C0632}" type="presOf" srcId="{5D2699D9-8657-42CB-AA11-6B11CC47FEB4}" destId="{1FC34516-1FC8-4DD6-95E6-2E195C2F9D6D}" srcOrd="0" destOrd="0" presId="urn:microsoft.com/office/officeart/2005/8/layout/default"/>
    <dgm:cxn modelId="{BBAC0AEF-AA89-49A5-AD72-27774D1D1651}" srcId="{C16DDF27-5D50-4CDD-B761-3290FCE37D80}" destId="{5D2699D9-8657-42CB-AA11-6B11CC47FEB4}" srcOrd="1" destOrd="0" parTransId="{31066B74-FC2C-4CDC-8818-345AB28D4BC9}" sibTransId="{0C881E86-32E6-4208-B812-388F3AA15DE4}"/>
    <dgm:cxn modelId="{7A1406D8-375F-447B-A791-13CDF7A1C9B8}" type="presOf" srcId="{0972CA1C-D1A0-4676-B5FD-16E95FC365CB}" destId="{5CBD4BD8-0486-415D-9132-37FB78AD1798}" srcOrd="0" destOrd="0" presId="urn:microsoft.com/office/officeart/2005/8/layout/default"/>
    <dgm:cxn modelId="{6E1609DC-238B-4AF3-B763-275F3F592A66}" srcId="{C16DDF27-5D50-4CDD-B761-3290FCE37D80}" destId="{5E0975FF-F4F4-4FF0-8E13-0413371857E3}" srcOrd="2" destOrd="0" parTransId="{BD31B662-5253-4200-9880-18075891DF5F}" sibTransId="{56C0EB6E-354A-4E85-A1B9-B42DFFCD69E9}"/>
    <dgm:cxn modelId="{7DDE15E6-4309-436B-8FC6-EFE51D10FF49}" type="presOf" srcId="{5E0975FF-F4F4-4FF0-8E13-0413371857E3}" destId="{F91906F9-42A1-4E36-BD0D-AD2BE071B769}" srcOrd="0" destOrd="0" presId="urn:microsoft.com/office/officeart/2005/8/layout/default"/>
    <dgm:cxn modelId="{3FE44DD0-7232-48DD-ADEB-4EF378F68641}" type="presParOf" srcId="{52EE4B32-A0C5-4B16-9EA4-3826EBBA885A}" destId="{5CBD4BD8-0486-415D-9132-37FB78AD1798}" srcOrd="0" destOrd="0" presId="urn:microsoft.com/office/officeart/2005/8/layout/default"/>
    <dgm:cxn modelId="{FDCC766E-EF41-4C8D-B058-AE3655E67FA3}" type="presParOf" srcId="{52EE4B32-A0C5-4B16-9EA4-3826EBBA885A}" destId="{05CE0808-C27F-4D47-ACEF-4F529309397A}" srcOrd="1" destOrd="0" presId="urn:microsoft.com/office/officeart/2005/8/layout/default"/>
    <dgm:cxn modelId="{9C551BF1-9E64-48DA-BA70-23CDCE9FE9C7}" type="presParOf" srcId="{52EE4B32-A0C5-4B16-9EA4-3826EBBA885A}" destId="{1FC34516-1FC8-4DD6-95E6-2E195C2F9D6D}" srcOrd="2" destOrd="0" presId="urn:microsoft.com/office/officeart/2005/8/layout/default"/>
    <dgm:cxn modelId="{344B30CB-A1F0-4B3D-95C5-4E78CABF5817}" type="presParOf" srcId="{52EE4B32-A0C5-4B16-9EA4-3826EBBA885A}" destId="{7DB81A80-FC79-4C7B-BA92-FF3628D85ECB}" srcOrd="3" destOrd="0" presId="urn:microsoft.com/office/officeart/2005/8/layout/default"/>
    <dgm:cxn modelId="{4B400795-ABD7-40AC-A383-69772AE32B7F}" type="presParOf" srcId="{52EE4B32-A0C5-4B16-9EA4-3826EBBA885A}" destId="{F91906F9-42A1-4E36-BD0D-AD2BE071B76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CFA42F-35BD-4DA1-8DCB-5929A72BD46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1F8CC34-A4E7-4B68-80D5-09CD49A8652C}">
      <dgm:prSet phldrT="[Текст]" custT="1"/>
      <dgm:spPr/>
      <dgm:t>
        <a:bodyPr/>
        <a:lstStyle/>
        <a:p>
          <a:pPr algn="ctr"/>
          <a:endParaRPr lang="uk-UA" sz="3600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endParaRPr lang="uk-UA" sz="3600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endParaRPr lang="uk-UA" sz="3600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endParaRPr lang="uk-UA" sz="3600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uk-UA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ПЕРЕЛІК</a:t>
          </a:r>
          <a:endParaRPr lang="uk-UA" sz="36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2FEDED-EB0F-4A0C-BCAE-461E8B682F37}" type="parTrans" cxnId="{6B164143-1E44-44A6-B9B2-8368595DAA77}">
      <dgm:prSet/>
      <dgm:spPr/>
      <dgm:t>
        <a:bodyPr/>
        <a:lstStyle/>
        <a:p>
          <a:endParaRPr lang="uk-UA">
            <a:solidFill>
              <a:srgbClr val="0070C0"/>
            </a:solidFill>
          </a:endParaRPr>
        </a:p>
      </dgm:t>
    </dgm:pt>
    <dgm:pt modelId="{DFCC7DA3-3C58-46FC-BB5A-F7365E992BA2}" type="sibTrans" cxnId="{6B164143-1E44-44A6-B9B2-8368595DAA77}">
      <dgm:prSet/>
      <dgm:spPr/>
      <dgm:t>
        <a:bodyPr/>
        <a:lstStyle/>
        <a:p>
          <a:endParaRPr lang="uk-UA">
            <a:solidFill>
              <a:srgbClr val="0070C0"/>
            </a:solidFill>
          </a:endParaRPr>
        </a:p>
      </dgm:t>
    </dgm:pt>
    <dgm:pt modelId="{7B7E3AA0-EDFD-475E-9DDD-934B627D11B3}">
      <dgm:prSet phldrT="[Текст]" custT="1"/>
      <dgm:spPr/>
      <dgm:t>
        <a:bodyPr/>
        <a:lstStyle/>
        <a:p>
          <a:r>
            <a:rPr lang="uk-UA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Затверджується керівником замовника (не уповноваженою особою)</a:t>
          </a:r>
          <a:endParaRPr lang="uk-UA" sz="36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3EBCAE-83BF-4CF0-A305-80AAE0B7E858}" type="parTrans" cxnId="{9842F963-1E71-47F3-8DA1-040B34345A5F}">
      <dgm:prSet/>
      <dgm:spPr/>
      <dgm:t>
        <a:bodyPr/>
        <a:lstStyle/>
        <a:p>
          <a:endParaRPr lang="uk-UA">
            <a:solidFill>
              <a:srgbClr val="0070C0"/>
            </a:solidFill>
          </a:endParaRPr>
        </a:p>
      </dgm:t>
    </dgm:pt>
    <dgm:pt modelId="{61D78E8B-4AE3-4CF3-969D-1A9C16FD6688}" type="sibTrans" cxnId="{9842F963-1E71-47F3-8DA1-040B34345A5F}">
      <dgm:prSet/>
      <dgm:spPr/>
      <dgm:t>
        <a:bodyPr/>
        <a:lstStyle/>
        <a:p>
          <a:endParaRPr lang="uk-UA">
            <a:solidFill>
              <a:srgbClr val="0070C0"/>
            </a:solidFill>
          </a:endParaRPr>
        </a:p>
      </dgm:t>
    </dgm:pt>
    <dgm:pt modelId="{513AB42C-107C-48DC-BA9D-A365F444CA10}">
      <dgm:prSet phldrT="[Текст]" custT="1"/>
      <dgm:spPr/>
      <dgm:t>
        <a:bodyPr/>
        <a:lstStyle/>
        <a:p>
          <a:r>
            <a:rPr lang="uk-UA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Допускається як доповнення переліку новими </a:t>
          </a:r>
          <a:r>
            <a:rPr lang="uk-UA" sz="36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закупівлями</a:t>
          </a:r>
          <a:r>
            <a:rPr lang="uk-UA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, так і затвердження під кожну нову закупівлю нового Переліку</a:t>
          </a:r>
          <a:endParaRPr lang="uk-UA" sz="36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88DF30-7080-484F-94B9-805C5798D0E7}" type="parTrans" cxnId="{C1DA4599-BD3C-4C63-86E6-348F3489DE3D}">
      <dgm:prSet/>
      <dgm:spPr/>
      <dgm:t>
        <a:bodyPr/>
        <a:lstStyle/>
        <a:p>
          <a:endParaRPr lang="uk-UA">
            <a:solidFill>
              <a:srgbClr val="0070C0"/>
            </a:solidFill>
          </a:endParaRPr>
        </a:p>
      </dgm:t>
    </dgm:pt>
    <dgm:pt modelId="{4DE5F44B-8DA4-4D67-904A-FB3A210CC347}" type="sibTrans" cxnId="{C1DA4599-BD3C-4C63-86E6-348F3489DE3D}">
      <dgm:prSet/>
      <dgm:spPr/>
      <dgm:t>
        <a:bodyPr/>
        <a:lstStyle/>
        <a:p>
          <a:endParaRPr lang="uk-UA">
            <a:solidFill>
              <a:srgbClr val="0070C0"/>
            </a:solidFill>
          </a:endParaRPr>
        </a:p>
      </dgm:t>
    </dgm:pt>
    <dgm:pt modelId="{D694F46E-B128-4CC9-8FA1-95AD30E46C54}">
      <dgm:prSet phldrT="[Текст]" custT="1"/>
      <dgm:spPr/>
      <dgm:t>
        <a:bodyPr/>
        <a:lstStyle/>
        <a:p>
          <a:r>
            <a:rPr lang="uk-UA" sz="3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Не передбачено оприлюднення Переліку</a:t>
          </a:r>
          <a:endParaRPr lang="uk-UA" sz="36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C49CA6-5C69-458D-9212-DA8ED37681A1}" type="parTrans" cxnId="{7C5E3E6D-8565-4186-A1B3-FD689832E450}">
      <dgm:prSet/>
      <dgm:spPr/>
      <dgm:t>
        <a:bodyPr/>
        <a:lstStyle/>
        <a:p>
          <a:endParaRPr lang="uk-UA">
            <a:solidFill>
              <a:srgbClr val="0070C0"/>
            </a:solidFill>
          </a:endParaRPr>
        </a:p>
      </dgm:t>
    </dgm:pt>
    <dgm:pt modelId="{F0A9B1F7-FE9C-48A2-9CB1-4955D0A631E0}" type="sibTrans" cxnId="{7C5E3E6D-8565-4186-A1B3-FD689832E450}">
      <dgm:prSet/>
      <dgm:spPr/>
      <dgm:t>
        <a:bodyPr/>
        <a:lstStyle/>
        <a:p>
          <a:endParaRPr lang="uk-UA">
            <a:solidFill>
              <a:srgbClr val="0070C0"/>
            </a:solidFill>
          </a:endParaRPr>
        </a:p>
      </dgm:t>
    </dgm:pt>
    <dgm:pt modelId="{1B909EB6-488D-4187-A819-E2FBF05B9C84}" type="pres">
      <dgm:prSet presAssocID="{89CFA42F-35BD-4DA1-8DCB-5929A72BD46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8C5808D4-24B7-4290-A7C5-CC0C5DFB6D81}" type="pres">
      <dgm:prSet presAssocID="{81F8CC34-A4E7-4B68-80D5-09CD49A8652C}" presName="thickLine" presStyleLbl="alignNode1" presStyleIdx="0" presStyleCnt="1"/>
      <dgm:spPr/>
      <dgm:t>
        <a:bodyPr/>
        <a:lstStyle/>
        <a:p>
          <a:endParaRPr lang="uk-UA"/>
        </a:p>
      </dgm:t>
    </dgm:pt>
    <dgm:pt modelId="{DB70EFD5-EBBD-4616-8B0B-AFF6318FD250}" type="pres">
      <dgm:prSet presAssocID="{81F8CC34-A4E7-4B68-80D5-09CD49A8652C}" presName="horz1" presStyleCnt="0"/>
      <dgm:spPr/>
    </dgm:pt>
    <dgm:pt modelId="{589DC99B-0E6B-4269-AD51-6C83028BCE52}" type="pres">
      <dgm:prSet presAssocID="{81F8CC34-A4E7-4B68-80D5-09CD49A8652C}" presName="tx1" presStyleLbl="revTx" presStyleIdx="0" presStyleCnt="4"/>
      <dgm:spPr/>
      <dgm:t>
        <a:bodyPr/>
        <a:lstStyle/>
        <a:p>
          <a:endParaRPr lang="uk-UA"/>
        </a:p>
      </dgm:t>
    </dgm:pt>
    <dgm:pt modelId="{AC248DEB-FC3F-4430-B410-C4B5583632A9}" type="pres">
      <dgm:prSet presAssocID="{81F8CC34-A4E7-4B68-80D5-09CD49A8652C}" presName="vert1" presStyleCnt="0"/>
      <dgm:spPr/>
    </dgm:pt>
    <dgm:pt modelId="{31AA6ABE-DBD5-497F-954A-53DDE5EAF066}" type="pres">
      <dgm:prSet presAssocID="{7B7E3AA0-EDFD-475E-9DDD-934B627D11B3}" presName="vertSpace2a" presStyleCnt="0"/>
      <dgm:spPr/>
    </dgm:pt>
    <dgm:pt modelId="{FAE8BC34-850C-4A87-82B5-A307F6D15EE5}" type="pres">
      <dgm:prSet presAssocID="{7B7E3AA0-EDFD-475E-9DDD-934B627D11B3}" presName="horz2" presStyleCnt="0"/>
      <dgm:spPr/>
    </dgm:pt>
    <dgm:pt modelId="{01D9CEA1-5EC3-4D04-9D90-073933A40D9A}" type="pres">
      <dgm:prSet presAssocID="{7B7E3AA0-EDFD-475E-9DDD-934B627D11B3}" presName="horzSpace2" presStyleCnt="0"/>
      <dgm:spPr/>
    </dgm:pt>
    <dgm:pt modelId="{F6E400EE-4210-45EF-A49B-B1DB7686FDE8}" type="pres">
      <dgm:prSet presAssocID="{7B7E3AA0-EDFD-475E-9DDD-934B627D11B3}" presName="tx2" presStyleLbl="revTx" presStyleIdx="1" presStyleCnt="4"/>
      <dgm:spPr/>
      <dgm:t>
        <a:bodyPr/>
        <a:lstStyle/>
        <a:p>
          <a:endParaRPr lang="uk-UA"/>
        </a:p>
      </dgm:t>
    </dgm:pt>
    <dgm:pt modelId="{2D416813-3488-41C2-A70F-5A0A8897BF06}" type="pres">
      <dgm:prSet presAssocID="{7B7E3AA0-EDFD-475E-9DDD-934B627D11B3}" presName="vert2" presStyleCnt="0"/>
      <dgm:spPr/>
    </dgm:pt>
    <dgm:pt modelId="{4B6D5494-150D-4C60-88F4-111D0FF2219B}" type="pres">
      <dgm:prSet presAssocID="{7B7E3AA0-EDFD-475E-9DDD-934B627D11B3}" presName="thinLine2b" presStyleLbl="callout" presStyleIdx="0" presStyleCnt="3"/>
      <dgm:spPr/>
    </dgm:pt>
    <dgm:pt modelId="{19889430-50CC-411C-8552-2F7F0536CF4F}" type="pres">
      <dgm:prSet presAssocID="{7B7E3AA0-EDFD-475E-9DDD-934B627D11B3}" presName="vertSpace2b" presStyleCnt="0"/>
      <dgm:spPr/>
    </dgm:pt>
    <dgm:pt modelId="{C78283AE-4573-45E3-B8B3-FFF169753897}" type="pres">
      <dgm:prSet presAssocID="{513AB42C-107C-48DC-BA9D-A365F444CA10}" presName="horz2" presStyleCnt="0"/>
      <dgm:spPr/>
    </dgm:pt>
    <dgm:pt modelId="{F86DD492-4D61-48C5-9537-EE8AB58217FF}" type="pres">
      <dgm:prSet presAssocID="{513AB42C-107C-48DC-BA9D-A365F444CA10}" presName="horzSpace2" presStyleCnt="0"/>
      <dgm:spPr/>
    </dgm:pt>
    <dgm:pt modelId="{EFE91C70-6FD6-4F33-92AF-EEAF421908D9}" type="pres">
      <dgm:prSet presAssocID="{513AB42C-107C-48DC-BA9D-A365F444CA10}" presName="tx2" presStyleLbl="revTx" presStyleIdx="2" presStyleCnt="4"/>
      <dgm:spPr/>
      <dgm:t>
        <a:bodyPr/>
        <a:lstStyle/>
        <a:p>
          <a:endParaRPr lang="uk-UA"/>
        </a:p>
      </dgm:t>
    </dgm:pt>
    <dgm:pt modelId="{7CA07024-BA1E-48F6-B051-934C3B1C96A7}" type="pres">
      <dgm:prSet presAssocID="{513AB42C-107C-48DC-BA9D-A365F444CA10}" presName="vert2" presStyleCnt="0"/>
      <dgm:spPr/>
    </dgm:pt>
    <dgm:pt modelId="{B9F3AE6C-4C49-4D0A-91AE-5CBF3C246CF7}" type="pres">
      <dgm:prSet presAssocID="{513AB42C-107C-48DC-BA9D-A365F444CA10}" presName="thinLine2b" presStyleLbl="callout" presStyleIdx="1" presStyleCnt="3"/>
      <dgm:spPr/>
    </dgm:pt>
    <dgm:pt modelId="{AAB409F3-EEFF-430D-820D-4668C758D486}" type="pres">
      <dgm:prSet presAssocID="{513AB42C-107C-48DC-BA9D-A365F444CA10}" presName="vertSpace2b" presStyleCnt="0"/>
      <dgm:spPr/>
    </dgm:pt>
    <dgm:pt modelId="{71134DA7-6790-4BBE-9E24-B0A4EC664585}" type="pres">
      <dgm:prSet presAssocID="{D694F46E-B128-4CC9-8FA1-95AD30E46C54}" presName="horz2" presStyleCnt="0"/>
      <dgm:spPr/>
    </dgm:pt>
    <dgm:pt modelId="{432C772B-3867-4886-BA13-0AEB9C18F748}" type="pres">
      <dgm:prSet presAssocID="{D694F46E-B128-4CC9-8FA1-95AD30E46C54}" presName="horzSpace2" presStyleCnt="0"/>
      <dgm:spPr/>
    </dgm:pt>
    <dgm:pt modelId="{1136BE6C-BC0C-4E3F-8DF0-F016E00E9249}" type="pres">
      <dgm:prSet presAssocID="{D694F46E-B128-4CC9-8FA1-95AD30E46C54}" presName="tx2" presStyleLbl="revTx" presStyleIdx="3" presStyleCnt="4"/>
      <dgm:spPr/>
      <dgm:t>
        <a:bodyPr/>
        <a:lstStyle/>
        <a:p>
          <a:endParaRPr lang="uk-UA"/>
        </a:p>
      </dgm:t>
    </dgm:pt>
    <dgm:pt modelId="{231E12A9-4E95-468E-8B01-5FA5DDA2AB43}" type="pres">
      <dgm:prSet presAssocID="{D694F46E-B128-4CC9-8FA1-95AD30E46C54}" presName="vert2" presStyleCnt="0"/>
      <dgm:spPr/>
    </dgm:pt>
    <dgm:pt modelId="{F6E0427F-CDC4-4225-AE7F-B1161061B02E}" type="pres">
      <dgm:prSet presAssocID="{D694F46E-B128-4CC9-8FA1-95AD30E46C54}" presName="thinLine2b" presStyleLbl="callout" presStyleIdx="2" presStyleCnt="3"/>
      <dgm:spPr/>
    </dgm:pt>
    <dgm:pt modelId="{46320F34-5179-4D6A-A96E-1EBE48EC596C}" type="pres">
      <dgm:prSet presAssocID="{D694F46E-B128-4CC9-8FA1-95AD30E46C54}" presName="vertSpace2b" presStyleCnt="0"/>
      <dgm:spPr/>
    </dgm:pt>
  </dgm:ptLst>
  <dgm:cxnLst>
    <dgm:cxn modelId="{AD502310-F890-4589-9D17-124864CB99A5}" type="presOf" srcId="{81F8CC34-A4E7-4B68-80D5-09CD49A8652C}" destId="{589DC99B-0E6B-4269-AD51-6C83028BCE52}" srcOrd="0" destOrd="0" presId="urn:microsoft.com/office/officeart/2008/layout/LinedList"/>
    <dgm:cxn modelId="{0AB0D061-1412-4837-AB44-A7630FA36289}" type="presOf" srcId="{7B7E3AA0-EDFD-475E-9DDD-934B627D11B3}" destId="{F6E400EE-4210-45EF-A49B-B1DB7686FDE8}" srcOrd="0" destOrd="0" presId="urn:microsoft.com/office/officeart/2008/layout/LinedList"/>
    <dgm:cxn modelId="{7C5E3E6D-8565-4186-A1B3-FD689832E450}" srcId="{81F8CC34-A4E7-4B68-80D5-09CD49A8652C}" destId="{D694F46E-B128-4CC9-8FA1-95AD30E46C54}" srcOrd="2" destOrd="0" parTransId="{B9C49CA6-5C69-458D-9212-DA8ED37681A1}" sibTransId="{F0A9B1F7-FE9C-48A2-9CB1-4955D0A631E0}"/>
    <dgm:cxn modelId="{14E04BCB-AA70-40A0-B011-8C6B67200E60}" type="presOf" srcId="{513AB42C-107C-48DC-BA9D-A365F444CA10}" destId="{EFE91C70-6FD6-4F33-92AF-EEAF421908D9}" srcOrd="0" destOrd="0" presId="urn:microsoft.com/office/officeart/2008/layout/LinedList"/>
    <dgm:cxn modelId="{9842F963-1E71-47F3-8DA1-040B34345A5F}" srcId="{81F8CC34-A4E7-4B68-80D5-09CD49A8652C}" destId="{7B7E3AA0-EDFD-475E-9DDD-934B627D11B3}" srcOrd="0" destOrd="0" parTransId="{863EBCAE-83BF-4CF0-A305-80AAE0B7E858}" sibTransId="{61D78E8B-4AE3-4CF3-969D-1A9C16FD6688}"/>
    <dgm:cxn modelId="{6B164143-1E44-44A6-B9B2-8368595DAA77}" srcId="{89CFA42F-35BD-4DA1-8DCB-5929A72BD46A}" destId="{81F8CC34-A4E7-4B68-80D5-09CD49A8652C}" srcOrd="0" destOrd="0" parTransId="{FC2FEDED-EB0F-4A0C-BCAE-461E8B682F37}" sibTransId="{DFCC7DA3-3C58-46FC-BB5A-F7365E992BA2}"/>
    <dgm:cxn modelId="{B7604FC1-EC24-43DD-91D5-59981001E366}" type="presOf" srcId="{89CFA42F-35BD-4DA1-8DCB-5929A72BD46A}" destId="{1B909EB6-488D-4187-A819-E2FBF05B9C84}" srcOrd="0" destOrd="0" presId="urn:microsoft.com/office/officeart/2008/layout/LinedList"/>
    <dgm:cxn modelId="{C1DA4599-BD3C-4C63-86E6-348F3489DE3D}" srcId="{81F8CC34-A4E7-4B68-80D5-09CD49A8652C}" destId="{513AB42C-107C-48DC-BA9D-A365F444CA10}" srcOrd="1" destOrd="0" parTransId="{7388DF30-7080-484F-94B9-805C5798D0E7}" sibTransId="{4DE5F44B-8DA4-4D67-904A-FB3A210CC347}"/>
    <dgm:cxn modelId="{390BEBB7-BFDA-4F4F-99AF-C6E6192943C6}" type="presOf" srcId="{D694F46E-B128-4CC9-8FA1-95AD30E46C54}" destId="{1136BE6C-BC0C-4E3F-8DF0-F016E00E9249}" srcOrd="0" destOrd="0" presId="urn:microsoft.com/office/officeart/2008/layout/LinedList"/>
    <dgm:cxn modelId="{792093F0-A01A-4816-A3FD-9A9983366889}" type="presParOf" srcId="{1B909EB6-488D-4187-A819-E2FBF05B9C84}" destId="{8C5808D4-24B7-4290-A7C5-CC0C5DFB6D81}" srcOrd="0" destOrd="0" presId="urn:microsoft.com/office/officeart/2008/layout/LinedList"/>
    <dgm:cxn modelId="{77D3EBB6-7988-40D7-B9C4-6ECA427970ED}" type="presParOf" srcId="{1B909EB6-488D-4187-A819-E2FBF05B9C84}" destId="{DB70EFD5-EBBD-4616-8B0B-AFF6318FD250}" srcOrd="1" destOrd="0" presId="urn:microsoft.com/office/officeart/2008/layout/LinedList"/>
    <dgm:cxn modelId="{0FBFE99D-162F-4ADD-9FC9-B5A4136C5E02}" type="presParOf" srcId="{DB70EFD5-EBBD-4616-8B0B-AFF6318FD250}" destId="{589DC99B-0E6B-4269-AD51-6C83028BCE52}" srcOrd="0" destOrd="0" presId="urn:microsoft.com/office/officeart/2008/layout/LinedList"/>
    <dgm:cxn modelId="{2895CB02-9ADC-46F1-B16E-F4806EDBC5D1}" type="presParOf" srcId="{DB70EFD5-EBBD-4616-8B0B-AFF6318FD250}" destId="{AC248DEB-FC3F-4430-B410-C4B5583632A9}" srcOrd="1" destOrd="0" presId="urn:microsoft.com/office/officeart/2008/layout/LinedList"/>
    <dgm:cxn modelId="{DAC12A4B-7AB1-4464-A499-52A71FD602D0}" type="presParOf" srcId="{AC248DEB-FC3F-4430-B410-C4B5583632A9}" destId="{31AA6ABE-DBD5-497F-954A-53DDE5EAF066}" srcOrd="0" destOrd="0" presId="urn:microsoft.com/office/officeart/2008/layout/LinedList"/>
    <dgm:cxn modelId="{F5850FDD-B07E-4845-9F2D-B579E9720D89}" type="presParOf" srcId="{AC248DEB-FC3F-4430-B410-C4B5583632A9}" destId="{FAE8BC34-850C-4A87-82B5-A307F6D15EE5}" srcOrd="1" destOrd="0" presId="urn:microsoft.com/office/officeart/2008/layout/LinedList"/>
    <dgm:cxn modelId="{45165288-B668-41E9-885B-F83B78136879}" type="presParOf" srcId="{FAE8BC34-850C-4A87-82B5-A307F6D15EE5}" destId="{01D9CEA1-5EC3-4D04-9D90-073933A40D9A}" srcOrd="0" destOrd="0" presId="urn:microsoft.com/office/officeart/2008/layout/LinedList"/>
    <dgm:cxn modelId="{B3F5EC45-A1B3-4329-91B1-9C02AA08DB5C}" type="presParOf" srcId="{FAE8BC34-850C-4A87-82B5-A307F6D15EE5}" destId="{F6E400EE-4210-45EF-A49B-B1DB7686FDE8}" srcOrd="1" destOrd="0" presId="urn:microsoft.com/office/officeart/2008/layout/LinedList"/>
    <dgm:cxn modelId="{5FEDF8AB-B6B2-47A5-BF7C-020F6BC67E35}" type="presParOf" srcId="{FAE8BC34-850C-4A87-82B5-A307F6D15EE5}" destId="{2D416813-3488-41C2-A70F-5A0A8897BF06}" srcOrd="2" destOrd="0" presId="urn:microsoft.com/office/officeart/2008/layout/LinedList"/>
    <dgm:cxn modelId="{AF42B652-02BC-4102-B912-28214D665B10}" type="presParOf" srcId="{AC248DEB-FC3F-4430-B410-C4B5583632A9}" destId="{4B6D5494-150D-4C60-88F4-111D0FF2219B}" srcOrd="2" destOrd="0" presId="urn:microsoft.com/office/officeart/2008/layout/LinedList"/>
    <dgm:cxn modelId="{952399BE-BB85-4D5F-9767-DAC65726A7A4}" type="presParOf" srcId="{AC248DEB-FC3F-4430-B410-C4B5583632A9}" destId="{19889430-50CC-411C-8552-2F7F0536CF4F}" srcOrd="3" destOrd="0" presId="urn:microsoft.com/office/officeart/2008/layout/LinedList"/>
    <dgm:cxn modelId="{DF9AB1FB-DBA2-4A83-87CA-213B4AC316E7}" type="presParOf" srcId="{AC248DEB-FC3F-4430-B410-C4B5583632A9}" destId="{C78283AE-4573-45E3-B8B3-FFF169753897}" srcOrd="4" destOrd="0" presId="urn:microsoft.com/office/officeart/2008/layout/LinedList"/>
    <dgm:cxn modelId="{0CDDB630-9AB9-4E91-B060-EC507F4D2A83}" type="presParOf" srcId="{C78283AE-4573-45E3-B8B3-FFF169753897}" destId="{F86DD492-4D61-48C5-9537-EE8AB58217FF}" srcOrd="0" destOrd="0" presId="urn:microsoft.com/office/officeart/2008/layout/LinedList"/>
    <dgm:cxn modelId="{A05012AC-B816-4AC5-8C33-BC21B9DBD128}" type="presParOf" srcId="{C78283AE-4573-45E3-B8B3-FFF169753897}" destId="{EFE91C70-6FD6-4F33-92AF-EEAF421908D9}" srcOrd="1" destOrd="0" presId="urn:microsoft.com/office/officeart/2008/layout/LinedList"/>
    <dgm:cxn modelId="{D06F3CE1-499F-4203-8DD7-ADA3C80BD918}" type="presParOf" srcId="{C78283AE-4573-45E3-B8B3-FFF169753897}" destId="{7CA07024-BA1E-48F6-B051-934C3B1C96A7}" srcOrd="2" destOrd="0" presId="urn:microsoft.com/office/officeart/2008/layout/LinedList"/>
    <dgm:cxn modelId="{9DAB5F0F-B1FC-4407-AD05-A6FF721EE337}" type="presParOf" srcId="{AC248DEB-FC3F-4430-B410-C4B5583632A9}" destId="{B9F3AE6C-4C49-4D0A-91AE-5CBF3C246CF7}" srcOrd="5" destOrd="0" presId="urn:microsoft.com/office/officeart/2008/layout/LinedList"/>
    <dgm:cxn modelId="{491BD6CA-3FC6-46AE-AE9C-13358727BA8F}" type="presParOf" srcId="{AC248DEB-FC3F-4430-B410-C4B5583632A9}" destId="{AAB409F3-EEFF-430D-820D-4668C758D486}" srcOrd="6" destOrd="0" presId="urn:microsoft.com/office/officeart/2008/layout/LinedList"/>
    <dgm:cxn modelId="{75067942-7E85-469D-A22C-39518016390E}" type="presParOf" srcId="{AC248DEB-FC3F-4430-B410-C4B5583632A9}" destId="{71134DA7-6790-4BBE-9E24-B0A4EC664585}" srcOrd="7" destOrd="0" presId="urn:microsoft.com/office/officeart/2008/layout/LinedList"/>
    <dgm:cxn modelId="{B4F92F95-FD83-4ED3-A700-5E77B056D443}" type="presParOf" srcId="{71134DA7-6790-4BBE-9E24-B0A4EC664585}" destId="{432C772B-3867-4886-BA13-0AEB9C18F748}" srcOrd="0" destOrd="0" presId="urn:microsoft.com/office/officeart/2008/layout/LinedList"/>
    <dgm:cxn modelId="{CC35E60B-0CF7-41C8-9288-64D27A74A51A}" type="presParOf" srcId="{71134DA7-6790-4BBE-9E24-B0A4EC664585}" destId="{1136BE6C-BC0C-4E3F-8DF0-F016E00E9249}" srcOrd="1" destOrd="0" presId="urn:microsoft.com/office/officeart/2008/layout/LinedList"/>
    <dgm:cxn modelId="{9D923EE1-5F17-4CD5-B591-1BECEA2905EB}" type="presParOf" srcId="{71134DA7-6790-4BBE-9E24-B0A4EC664585}" destId="{231E12A9-4E95-468E-8B01-5FA5DDA2AB43}" srcOrd="2" destOrd="0" presId="urn:microsoft.com/office/officeart/2008/layout/LinedList"/>
    <dgm:cxn modelId="{78AEB722-DA04-4867-BA6D-A5DB57755121}" type="presParOf" srcId="{AC248DEB-FC3F-4430-B410-C4B5583632A9}" destId="{F6E0427F-CDC4-4225-AE7F-B1161061B02E}" srcOrd="8" destOrd="0" presId="urn:microsoft.com/office/officeart/2008/layout/LinedList"/>
    <dgm:cxn modelId="{7EAA9671-A24D-4D39-A07F-58A667D2C1FF}" type="presParOf" srcId="{AC248DEB-FC3F-4430-B410-C4B5583632A9}" destId="{46320F34-5179-4D6A-A96E-1EBE48EC596C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570F01-2B57-4DEF-B668-67D62C96E59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2CACC59-3DEE-4D49-9A16-070A2BE48938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Закупівлі не включаються до річного плану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8D9556-5401-4E84-92F1-D04EB04C4CD9}" type="parTrans" cxnId="{8472A7DD-0BDC-46AA-9EFF-BB2B68D63AFD}">
      <dgm:prSet/>
      <dgm:spPr/>
      <dgm:t>
        <a:bodyPr/>
        <a:lstStyle/>
        <a:p>
          <a:endParaRPr lang="uk-UA"/>
        </a:p>
      </dgm:t>
    </dgm:pt>
    <dgm:pt modelId="{924180D9-9B2C-4A1F-88D3-958B74F05C8F}" type="sibTrans" cxnId="{8472A7DD-0BDC-46AA-9EFF-BB2B68D63AFD}">
      <dgm:prSet/>
      <dgm:spPr/>
      <dgm:t>
        <a:bodyPr/>
        <a:lstStyle/>
        <a:p>
          <a:endParaRPr lang="uk-UA"/>
        </a:p>
      </dgm:t>
    </dgm:pt>
    <dgm:pt modelId="{49266348-9F34-491C-996E-6360428883E7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</a:rPr>
            <a:t>Звіт про договір про закупівлю, договір про закупівлю та всі додатки до нього оприлюднюються не пізніше ніж через 70 днів з дня припинення чи скасування воєнного стану в Україні або в окремих її місцевостях.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CDD067-0D9B-456E-890A-1C40A58E661A}" type="parTrans" cxnId="{F015AA51-C6B1-4F5E-9965-81507016B7BA}">
      <dgm:prSet/>
      <dgm:spPr/>
      <dgm:t>
        <a:bodyPr/>
        <a:lstStyle/>
        <a:p>
          <a:endParaRPr lang="uk-UA"/>
        </a:p>
      </dgm:t>
    </dgm:pt>
    <dgm:pt modelId="{6BFDAE3D-A588-48FF-8E6A-767E40FBEB10}" type="sibTrans" cxnId="{F015AA51-C6B1-4F5E-9965-81507016B7BA}">
      <dgm:prSet/>
      <dgm:spPr/>
      <dgm:t>
        <a:bodyPr/>
        <a:lstStyle/>
        <a:p>
          <a:endParaRPr lang="uk-UA"/>
        </a:p>
      </dgm:t>
    </dgm:pt>
    <dgm:pt modelId="{B9505A33-1C4D-45F7-9358-B5C54426C373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Предмет закупівлі визначати відповідно до Порядку визначення предмету закупівлі та зазначати у Переліку код ДК 021:2015 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FDC08B-E695-46F5-9B36-24128E4DEA3D}" type="parTrans" cxnId="{2117E6A8-93E5-417D-A324-2E0C7A157FF5}">
      <dgm:prSet/>
      <dgm:spPr/>
      <dgm:t>
        <a:bodyPr/>
        <a:lstStyle/>
        <a:p>
          <a:endParaRPr lang="uk-UA"/>
        </a:p>
      </dgm:t>
    </dgm:pt>
    <dgm:pt modelId="{364FD183-430C-4BB7-865C-95B9C190B784}" type="sibTrans" cxnId="{2117E6A8-93E5-417D-A324-2E0C7A157FF5}">
      <dgm:prSet/>
      <dgm:spPr/>
      <dgm:t>
        <a:bodyPr/>
        <a:lstStyle/>
        <a:p>
          <a:endParaRPr lang="uk-UA"/>
        </a:p>
      </dgm:t>
    </dgm:pt>
    <dgm:pt modelId="{A35FC4F7-CA06-4AFA-8C9B-4871FA1F3E29}" type="pres">
      <dgm:prSet presAssocID="{D0570F01-2B57-4DEF-B668-67D62C96E59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F784654-A804-4C60-9938-64EDF616D873}" type="pres">
      <dgm:prSet presAssocID="{D2CACC59-3DEE-4D49-9A16-070A2BE48938}" presName="parentLin" presStyleCnt="0"/>
      <dgm:spPr/>
    </dgm:pt>
    <dgm:pt modelId="{A8DF074C-E252-407E-847E-14EE1FF81C14}" type="pres">
      <dgm:prSet presAssocID="{D2CACC59-3DEE-4D49-9A16-070A2BE48938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B73F68CA-CE23-46E7-8B8E-A3417B85AE7F}" type="pres">
      <dgm:prSet presAssocID="{D2CACC59-3DEE-4D49-9A16-070A2BE48938}" presName="parentText" presStyleLbl="node1" presStyleIdx="0" presStyleCnt="3" custScaleX="12728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D09C5FB-0D66-4A38-B0AA-8E8910DC94D8}" type="pres">
      <dgm:prSet presAssocID="{D2CACC59-3DEE-4D49-9A16-070A2BE48938}" presName="negativeSpace" presStyleCnt="0"/>
      <dgm:spPr/>
    </dgm:pt>
    <dgm:pt modelId="{A83CE6E8-BC42-4FB5-8DED-55A8ACC74246}" type="pres">
      <dgm:prSet presAssocID="{D2CACC59-3DEE-4D49-9A16-070A2BE48938}" presName="childText" presStyleLbl="conFgAcc1" presStyleIdx="0" presStyleCnt="3">
        <dgm:presLayoutVars>
          <dgm:bulletEnabled val="1"/>
        </dgm:presLayoutVars>
      </dgm:prSet>
      <dgm:spPr/>
    </dgm:pt>
    <dgm:pt modelId="{55540983-7AE1-406E-9B67-537BB5F53417}" type="pres">
      <dgm:prSet presAssocID="{924180D9-9B2C-4A1F-88D3-958B74F05C8F}" presName="spaceBetweenRectangles" presStyleCnt="0"/>
      <dgm:spPr/>
    </dgm:pt>
    <dgm:pt modelId="{57F206D6-508C-4D9F-8039-1F1BD6FF66FF}" type="pres">
      <dgm:prSet presAssocID="{49266348-9F34-491C-996E-6360428883E7}" presName="parentLin" presStyleCnt="0"/>
      <dgm:spPr/>
    </dgm:pt>
    <dgm:pt modelId="{2C2EAB98-49EA-44E6-9905-DEF8E606F666}" type="pres">
      <dgm:prSet presAssocID="{49266348-9F34-491C-996E-6360428883E7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C3133842-FB55-4E64-B0E4-0E4D67A3733B}" type="pres">
      <dgm:prSet presAssocID="{49266348-9F34-491C-996E-6360428883E7}" presName="parentText" presStyleLbl="node1" presStyleIdx="1" presStyleCnt="3" custScaleX="12777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9B97023-9F00-49A6-A9E5-2588B0B2EA7D}" type="pres">
      <dgm:prSet presAssocID="{49266348-9F34-491C-996E-6360428883E7}" presName="negativeSpace" presStyleCnt="0"/>
      <dgm:spPr/>
    </dgm:pt>
    <dgm:pt modelId="{B1235859-B752-4F83-9506-E17AD317902F}" type="pres">
      <dgm:prSet presAssocID="{49266348-9F34-491C-996E-6360428883E7}" presName="childText" presStyleLbl="conFgAcc1" presStyleIdx="1" presStyleCnt="3">
        <dgm:presLayoutVars>
          <dgm:bulletEnabled val="1"/>
        </dgm:presLayoutVars>
      </dgm:prSet>
      <dgm:spPr/>
    </dgm:pt>
    <dgm:pt modelId="{63EA519C-8092-4D31-BAFF-166C86055863}" type="pres">
      <dgm:prSet presAssocID="{6BFDAE3D-A588-48FF-8E6A-767E40FBEB10}" presName="spaceBetweenRectangles" presStyleCnt="0"/>
      <dgm:spPr/>
    </dgm:pt>
    <dgm:pt modelId="{5EEE476E-7E61-405E-B303-47AC08051DA0}" type="pres">
      <dgm:prSet presAssocID="{B9505A33-1C4D-45F7-9358-B5C54426C373}" presName="parentLin" presStyleCnt="0"/>
      <dgm:spPr/>
    </dgm:pt>
    <dgm:pt modelId="{CDD9E2F2-D55D-4408-A102-01D9FFA20FE1}" type="pres">
      <dgm:prSet presAssocID="{B9505A33-1C4D-45F7-9358-B5C54426C373}" presName="parentLeftMargin" presStyleLbl="node1" presStyleIdx="1" presStyleCnt="3"/>
      <dgm:spPr/>
      <dgm:t>
        <a:bodyPr/>
        <a:lstStyle/>
        <a:p>
          <a:endParaRPr lang="uk-UA"/>
        </a:p>
      </dgm:t>
    </dgm:pt>
    <dgm:pt modelId="{DCCD0DA5-C9BB-4492-94BF-6E8779D04BC4}" type="pres">
      <dgm:prSet presAssocID="{B9505A33-1C4D-45F7-9358-B5C54426C373}" presName="parentText" presStyleLbl="node1" presStyleIdx="2" presStyleCnt="3" custScaleX="12737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9889BF6-28C5-4096-9CD6-AB88D24117C1}" type="pres">
      <dgm:prSet presAssocID="{B9505A33-1C4D-45F7-9358-B5C54426C373}" presName="negativeSpace" presStyleCnt="0"/>
      <dgm:spPr/>
    </dgm:pt>
    <dgm:pt modelId="{CAB4E793-502E-44EB-BA03-F31157F9D69C}" type="pres">
      <dgm:prSet presAssocID="{B9505A33-1C4D-45F7-9358-B5C54426C37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206111A-97E9-4AD7-8953-D12414C6758E}" type="presOf" srcId="{B9505A33-1C4D-45F7-9358-B5C54426C373}" destId="{DCCD0DA5-C9BB-4492-94BF-6E8779D04BC4}" srcOrd="1" destOrd="0" presId="urn:microsoft.com/office/officeart/2005/8/layout/list1"/>
    <dgm:cxn modelId="{2117E6A8-93E5-417D-A324-2E0C7A157FF5}" srcId="{D0570F01-2B57-4DEF-B668-67D62C96E591}" destId="{B9505A33-1C4D-45F7-9358-B5C54426C373}" srcOrd="2" destOrd="0" parTransId="{13FDC08B-E695-46F5-9B36-24128E4DEA3D}" sibTransId="{364FD183-430C-4BB7-865C-95B9C190B784}"/>
    <dgm:cxn modelId="{225BAA00-44EF-45EB-889C-29E119F646FC}" type="presOf" srcId="{49266348-9F34-491C-996E-6360428883E7}" destId="{2C2EAB98-49EA-44E6-9905-DEF8E606F666}" srcOrd="0" destOrd="0" presId="urn:microsoft.com/office/officeart/2005/8/layout/list1"/>
    <dgm:cxn modelId="{F015AA51-C6B1-4F5E-9965-81507016B7BA}" srcId="{D0570F01-2B57-4DEF-B668-67D62C96E591}" destId="{49266348-9F34-491C-996E-6360428883E7}" srcOrd="1" destOrd="0" parTransId="{00CDD067-0D9B-456E-890A-1C40A58E661A}" sibTransId="{6BFDAE3D-A588-48FF-8E6A-767E40FBEB10}"/>
    <dgm:cxn modelId="{17BCF1B8-1B28-4115-B146-F9FDA672E70B}" type="presOf" srcId="{B9505A33-1C4D-45F7-9358-B5C54426C373}" destId="{CDD9E2F2-D55D-4408-A102-01D9FFA20FE1}" srcOrd="0" destOrd="0" presId="urn:microsoft.com/office/officeart/2005/8/layout/list1"/>
    <dgm:cxn modelId="{8472A7DD-0BDC-46AA-9EFF-BB2B68D63AFD}" srcId="{D0570F01-2B57-4DEF-B668-67D62C96E591}" destId="{D2CACC59-3DEE-4D49-9A16-070A2BE48938}" srcOrd="0" destOrd="0" parTransId="{EA8D9556-5401-4E84-92F1-D04EB04C4CD9}" sibTransId="{924180D9-9B2C-4A1F-88D3-958B74F05C8F}"/>
    <dgm:cxn modelId="{BEF39CBE-3D60-4B22-8687-8C81B7562AC5}" type="presOf" srcId="{D0570F01-2B57-4DEF-B668-67D62C96E591}" destId="{A35FC4F7-CA06-4AFA-8C9B-4871FA1F3E29}" srcOrd="0" destOrd="0" presId="urn:microsoft.com/office/officeart/2005/8/layout/list1"/>
    <dgm:cxn modelId="{A58406E2-5918-45B4-8559-9267C70036AE}" type="presOf" srcId="{D2CACC59-3DEE-4D49-9A16-070A2BE48938}" destId="{B73F68CA-CE23-46E7-8B8E-A3417B85AE7F}" srcOrd="1" destOrd="0" presId="urn:microsoft.com/office/officeart/2005/8/layout/list1"/>
    <dgm:cxn modelId="{12A71745-8539-445D-94A0-26BEEA541B8F}" type="presOf" srcId="{49266348-9F34-491C-996E-6360428883E7}" destId="{C3133842-FB55-4E64-B0E4-0E4D67A3733B}" srcOrd="1" destOrd="0" presId="urn:microsoft.com/office/officeart/2005/8/layout/list1"/>
    <dgm:cxn modelId="{83ED5991-5D18-4458-9462-D8BCE0FD1183}" type="presOf" srcId="{D2CACC59-3DEE-4D49-9A16-070A2BE48938}" destId="{A8DF074C-E252-407E-847E-14EE1FF81C14}" srcOrd="0" destOrd="0" presId="urn:microsoft.com/office/officeart/2005/8/layout/list1"/>
    <dgm:cxn modelId="{9EABD281-3673-4250-9325-1B9D28759683}" type="presParOf" srcId="{A35FC4F7-CA06-4AFA-8C9B-4871FA1F3E29}" destId="{7F784654-A804-4C60-9938-64EDF616D873}" srcOrd="0" destOrd="0" presId="urn:microsoft.com/office/officeart/2005/8/layout/list1"/>
    <dgm:cxn modelId="{C31BF1FA-1779-488A-B661-3618E265B3A2}" type="presParOf" srcId="{7F784654-A804-4C60-9938-64EDF616D873}" destId="{A8DF074C-E252-407E-847E-14EE1FF81C14}" srcOrd="0" destOrd="0" presId="urn:microsoft.com/office/officeart/2005/8/layout/list1"/>
    <dgm:cxn modelId="{A4D2D82B-BB93-4037-9B23-CD97234A2D7E}" type="presParOf" srcId="{7F784654-A804-4C60-9938-64EDF616D873}" destId="{B73F68CA-CE23-46E7-8B8E-A3417B85AE7F}" srcOrd="1" destOrd="0" presId="urn:microsoft.com/office/officeart/2005/8/layout/list1"/>
    <dgm:cxn modelId="{622740EF-15E0-49FD-AA7F-51D400B2CD68}" type="presParOf" srcId="{A35FC4F7-CA06-4AFA-8C9B-4871FA1F3E29}" destId="{7D09C5FB-0D66-4A38-B0AA-8E8910DC94D8}" srcOrd="1" destOrd="0" presId="urn:microsoft.com/office/officeart/2005/8/layout/list1"/>
    <dgm:cxn modelId="{3142732D-A938-4EBD-9CCD-B73CE920BCAC}" type="presParOf" srcId="{A35FC4F7-CA06-4AFA-8C9B-4871FA1F3E29}" destId="{A83CE6E8-BC42-4FB5-8DED-55A8ACC74246}" srcOrd="2" destOrd="0" presId="urn:microsoft.com/office/officeart/2005/8/layout/list1"/>
    <dgm:cxn modelId="{AD96C209-15C1-4CEC-B260-403C14582CFB}" type="presParOf" srcId="{A35FC4F7-CA06-4AFA-8C9B-4871FA1F3E29}" destId="{55540983-7AE1-406E-9B67-537BB5F53417}" srcOrd="3" destOrd="0" presId="urn:microsoft.com/office/officeart/2005/8/layout/list1"/>
    <dgm:cxn modelId="{2C80BA90-014F-43CD-AFE0-083D3899AE42}" type="presParOf" srcId="{A35FC4F7-CA06-4AFA-8C9B-4871FA1F3E29}" destId="{57F206D6-508C-4D9F-8039-1F1BD6FF66FF}" srcOrd="4" destOrd="0" presId="urn:microsoft.com/office/officeart/2005/8/layout/list1"/>
    <dgm:cxn modelId="{55DCE7AC-6ECF-4C5F-A9A9-F0D1843FF5F1}" type="presParOf" srcId="{57F206D6-508C-4D9F-8039-1F1BD6FF66FF}" destId="{2C2EAB98-49EA-44E6-9905-DEF8E606F666}" srcOrd="0" destOrd="0" presId="urn:microsoft.com/office/officeart/2005/8/layout/list1"/>
    <dgm:cxn modelId="{2C9A8662-19AF-4D70-863F-D0900CD40F8E}" type="presParOf" srcId="{57F206D6-508C-4D9F-8039-1F1BD6FF66FF}" destId="{C3133842-FB55-4E64-B0E4-0E4D67A3733B}" srcOrd="1" destOrd="0" presId="urn:microsoft.com/office/officeart/2005/8/layout/list1"/>
    <dgm:cxn modelId="{0896E280-0197-4CBB-AE88-7D3B3B69EE8A}" type="presParOf" srcId="{A35FC4F7-CA06-4AFA-8C9B-4871FA1F3E29}" destId="{D9B97023-9F00-49A6-A9E5-2588B0B2EA7D}" srcOrd="5" destOrd="0" presId="urn:microsoft.com/office/officeart/2005/8/layout/list1"/>
    <dgm:cxn modelId="{D8F0EF72-B1D1-42CC-8F4D-B219E494587D}" type="presParOf" srcId="{A35FC4F7-CA06-4AFA-8C9B-4871FA1F3E29}" destId="{B1235859-B752-4F83-9506-E17AD317902F}" srcOrd="6" destOrd="0" presId="urn:microsoft.com/office/officeart/2005/8/layout/list1"/>
    <dgm:cxn modelId="{18D47ACA-A496-4C58-93B3-AFA9CB5971DD}" type="presParOf" srcId="{A35FC4F7-CA06-4AFA-8C9B-4871FA1F3E29}" destId="{63EA519C-8092-4D31-BAFF-166C86055863}" srcOrd="7" destOrd="0" presId="urn:microsoft.com/office/officeart/2005/8/layout/list1"/>
    <dgm:cxn modelId="{5831F2B3-F083-4B31-8DD2-34910F5BB3F9}" type="presParOf" srcId="{A35FC4F7-CA06-4AFA-8C9B-4871FA1F3E29}" destId="{5EEE476E-7E61-405E-B303-47AC08051DA0}" srcOrd="8" destOrd="0" presId="urn:microsoft.com/office/officeart/2005/8/layout/list1"/>
    <dgm:cxn modelId="{7B4672E8-BAB8-4529-A57A-34C64382EECF}" type="presParOf" srcId="{5EEE476E-7E61-405E-B303-47AC08051DA0}" destId="{CDD9E2F2-D55D-4408-A102-01D9FFA20FE1}" srcOrd="0" destOrd="0" presId="urn:microsoft.com/office/officeart/2005/8/layout/list1"/>
    <dgm:cxn modelId="{F3D997E5-B880-4BDF-BF8E-82FA1471AD08}" type="presParOf" srcId="{5EEE476E-7E61-405E-B303-47AC08051DA0}" destId="{DCCD0DA5-C9BB-4492-94BF-6E8779D04BC4}" srcOrd="1" destOrd="0" presId="urn:microsoft.com/office/officeart/2005/8/layout/list1"/>
    <dgm:cxn modelId="{9D8B849C-B9A9-41A1-999E-EE5490F0518D}" type="presParOf" srcId="{A35FC4F7-CA06-4AFA-8C9B-4871FA1F3E29}" destId="{29889BF6-28C5-4096-9CD6-AB88D24117C1}" srcOrd="9" destOrd="0" presId="urn:microsoft.com/office/officeart/2005/8/layout/list1"/>
    <dgm:cxn modelId="{9B53568F-6185-4EED-91E2-8F7FBAF7DFD4}" type="presParOf" srcId="{A35FC4F7-CA06-4AFA-8C9B-4871FA1F3E29}" destId="{CAB4E793-502E-44EB-BA03-F31157F9D69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D936EF-CCA2-4A4E-8611-7B76BB428E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746B125-780F-4039-A6AE-93DCED6FD5EF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Згідно Закону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7CD037-775D-449D-9180-5772A23A5884}" type="parTrans" cxnId="{176BEB0A-B09F-435C-9D01-DABD5DB888C5}">
      <dgm:prSet/>
      <dgm:spPr/>
      <dgm:t>
        <a:bodyPr/>
        <a:lstStyle/>
        <a:p>
          <a:endParaRPr lang="uk-UA"/>
        </a:p>
      </dgm:t>
    </dgm:pt>
    <dgm:pt modelId="{84BCC57D-CD37-4708-B155-5A0402C4E88B}" type="sibTrans" cxnId="{176BEB0A-B09F-435C-9D01-DABD5DB888C5}">
      <dgm:prSet/>
      <dgm:spPr/>
      <dgm:t>
        <a:bodyPr/>
        <a:lstStyle/>
        <a:p>
          <a:endParaRPr lang="uk-UA"/>
        </a:p>
      </dgm:t>
    </dgm:pt>
    <dgm:pt modelId="{FC9FE171-E33F-4F52-8629-7E47643C0FC3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Згідно Постанови 169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729BE1-3649-4E5E-B103-3503A84DECD4}" type="parTrans" cxnId="{336EB7FB-00A5-40B6-AF9F-408344F922B7}">
      <dgm:prSet/>
      <dgm:spPr/>
      <dgm:t>
        <a:bodyPr/>
        <a:lstStyle/>
        <a:p>
          <a:endParaRPr lang="uk-UA"/>
        </a:p>
      </dgm:t>
    </dgm:pt>
    <dgm:pt modelId="{2F55C466-E3A5-46B9-850D-B02FE4D2C329}" type="sibTrans" cxnId="{336EB7FB-00A5-40B6-AF9F-408344F922B7}">
      <dgm:prSet/>
      <dgm:spPr/>
      <dgm:t>
        <a:bodyPr/>
        <a:lstStyle/>
        <a:p>
          <a:endParaRPr lang="uk-UA"/>
        </a:p>
      </dgm:t>
    </dgm:pt>
    <dgm:pt modelId="{BB1A91F5-C0AB-4409-81DA-AA1A9D0768ED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Планування закупівель здійснюється відповідно до Закону на річну потребу. Закупівля вноситься до річного плану. Замовник оприлюднює звіт про договір про закупівлю протягом 3 робочих днів з дня укладення договору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97FB10-5308-43A6-8D20-196C2B0CB4F1}" type="parTrans" cxnId="{4D274B5E-6054-400A-B571-84F6B7D03FA3}">
      <dgm:prSet/>
      <dgm:spPr/>
      <dgm:t>
        <a:bodyPr/>
        <a:lstStyle/>
        <a:p>
          <a:endParaRPr lang="uk-UA"/>
        </a:p>
      </dgm:t>
    </dgm:pt>
    <dgm:pt modelId="{D5B53FDC-454D-4EDB-ADE9-A77AAAEE4DA6}" type="sibTrans" cxnId="{4D274B5E-6054-400A-B571-84F6B7D03FA3}">
      <dgm:prSet/>
      <dgm:spPr/>
      <dgm:t>
        <a:bodyPr/>
        <a:lstStyle/>
        <a:p>
          <a:endParaRPr lang="uk-UA"/>
        </a:p>
      </dgm:t>
    </dgm:pt>
    <dgm:pt modelId="{332ADCB6-D2A9-40F4-A50A-B4AE9BC11FB3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Закупівля затверджується в Переліку. В річний план закупівель не вноситься. Звіт про договір про закупівлю не оприлюднюється </a:t>
          </a:r>
          <a:endParaRPr lang="uk-UA" sz="3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C12919-F06B-462C-BFFB-C60A6DEB53CE}" type="parTrans" cxnId="{1DC6ABA4-F994-4278-B793-2AA77B802826}">
      <dgm:prSet/>
      <dgm:spPr/>
      <dgm:t>
        <a:bodyPr/>
        <a:lstStyle/>
        <a:p>
          <a:endParaRPr lang="uk-UA"/>
        </a:p>
      </dgm:t>
    </dgm:pt>
    <dgm:pt modelId="{55B1C0B0-B508-4C38-A9EE-913702C8531E}" type="sibTrans" cxnId="{1DC6ABA4-F994-4278-B793-2AA77B802826}">
      <dgm:prSet/>
      <dgm:spPr/>
      <dgm:t>
        <a:bodyPr/>
        <a:lstStyle/>
        <a:p>
          <a:endParaRPr lang="uk-UA"/>
        </a:p>
      </dgm:t>
    </dgm:pt>
    <dgm:pt modelId="{54DBEE13-CB56-46E1-AB07-0D8355A25D1D}" type="pres">
      <dgm:prSet presAssocID="{7BD936EF-CCA2-4A4E-8611-7B76BB428EF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63AB98E-AF88-4ED2-99C6-7B774B78CB49}" type="pres">
      <dgm:prSet presAssocID="{5746B125-780F-4039-A6AE-93DCED6FD5EF}" presName="node" presStyleLbl="node1" presStyleIdx="0" presStyleCnt="4" custScaleY="19205" custLinFactNeighborX="-23008" custLinFactNeighborY="1449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1D3A94E-0E6C-4AF3-B4C2-BD7457B95F76}" type="pres">
      <dgm:prSet presAssocID="{84BCC57D-CD37-4708-B155-5A0402C4E88B}" presName="sibTrans" presStyleCnt="0"/>
      <dgm:spPr/>
    </dgm:pt>
    <dgm:pt modelId="{966ED6F3-722E-4F92-BCFC-A02E1DC51C68}" type="pres">
      <dgm:prSet presAssocID="{FC9FE171-E33F-4F52-8629-7E47643C0FC3}" presName="node" presStyleLbl="node1" presStyleIdx="1" presStyleCnt="4" custScaleY="18975" custLinFactNeighborX="31468" custLinFactNeighborY="1371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F02CB7-CCC5-4840-9014-1DB3C8D55181}" type="pres">
      <dgm:prSet presAssocID="{2F55C466-E3A5-46B9-850D-B02FE4D2C329}" presName="sibTrans" presStyleCnt="0"/>
      <dgm:spPr/>
    </dgm:pt>
    <dgm:pt modelId="{ACC66324-15E1-4D0F-8C10-3C5407A744E7}" type="pres">
      <dgm:prSet presAssocID="{BB1A91F5-C0AB-4409-81DA-AA1A9D0768ED}" presName="node" presStyleLbl="node1" presStyleIdx="2" presStyleCnt="4" custScaleX="160083" custLinFactNeighborX="-15117" custLinFactNeighborY="-426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BA3170-2830-4C9A-A287-BA52D84084AC}" type="pres">
      <dgm:prSet presAssocID="{D5B53FDC-454D-4EDB-ADE9-A77AAAEE4DA6}" presName="sibTrans" presStyleCnt="0"/>
      <dgm:spPr/>
    </dgm:pt>
    <dgm:pt modelId="{85D3264F-7513-49AB-A37D-060848AD1960}" type="pres">
      <dgm:prSet presAssocID="{332ADCB6-D2A9-40F4-A50A-B4AE9BC11FB3}" presName="node" presStyleLbl="node1" presStyleIdx="3" presStyleCnt="4" custScaleX="147387" custLinFactNeighborX="2196" custLinFactNeighborY="-365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87B4B7F-354B-4982-8907-C58E5CE078A7}" type="presOf" srcId="{BB1A91F5-C0AB-4409-81DA-AA1A9D0768ED}" destId="{ACC66324-15E1-4D0F-8C10-3C5407A744E7}" srcOrd="0" destOrd="0" presId="urn:microsoft.com/office/officeart/2005/8/layout/default"/>
    <dgm:cxn modelId="{4D274B5E-6054-400A-B571-84F6B7D03FA3}" srcId="{7BD936EF-CCA2-4A4E-8611-7B76BB428EFD}" destId="{BB1A91F5-C0AB-4409-81DA-AA1A9D0768ED}" srcOrd="2" destOrd="0" parTransId="{4E97FB10-5308-43A6-8D20-196C2B0CB4F1}" sibTransId="{D5B53FDC-454D-4EDB-ADE9-A77AAAEE4DA6}"/>
    <dgm:cxn modelId="{336EB7FB-00A5-40B6-AF9F-408344F922B7}" srcId="{7BD936EF-CCA2-4A4E-8611-7B76BB428EFD}" destId="{FC9FE171-E33F-4F52-8629-7E47643C0FC3}" srcOrd="1" destOrd="0" parTransId="{66729BE1-3649-4E5E-B103-3503A84DECD4}" sibTransId="{2F55C466-E3A5-46B9-850D-B02FE4D2C329}"/>
    <dgm:cxn modelId="{07C59255-3505-400A-BCA6-582E8A433303}" type="presOf" srcId="{332ADCB6-D2A9-40F4-A50A-B4AE9BC11FB3}" destId="{85D3264F-7513-49AB-A37D-060848AD1960}" srcOrd="0" destOrd="0" presId="urn:microsoft.com/office/officeart/2005/8/layout/default"/>
    <dgm:cxn modelId="{A499E3DD-954B-49F5-B4F1-35DF23D79D9B}" type="presOf" srcId="{7BD936EF-CCA2-4A4E-8611-7B76BB428EFD}" destId="{54DBEE13-CB56-46E1-AB07-0D8355A25D1D}" srcOrd="0" destOrd="0" presId="urn:microsoft.com/office/officeart/2005/8/layout/default"/>
    <dgm:cxn modelId="{45FDD95F-F6A5-4A46-B7FF-4A6886FCD5EA}" type="presOf" srcId="{5746B125-780F-4039-A6AE-93DCED6FD5EF}" destId="{C63AB98E-AF88-4ED2-99C6-7B774B78CB49}" srcOrd="0" destOrd="0" presId="urn:microsoft.com/office/officeart/2005/8/layout/default"/>
    <dgm:cxn modelId="{80FA07EC-017B-4B0F-A648-F8A0E5D1DD73}" type="presOf" srcId="{FC9FE171-E33F-4F52-8629-7E47643C0FC3}" destId="{966ED6F3-722E-4F92-BCFC-A02E1DC51C68}" srcOrd="0" destOrd="0" presId="urn:microsoft.com/office/officeart/2005/8/layout/default"/>
    <dgm:cxn modelId="{1DC6ABA4-F994-4278-B793-2AA77B802826}" srcId="{7BD936EF-CCA2-4A4E-8611-7B76BB428EFD}" destId="{332ADCB6-D2A9-40F4-A50A-B4AE9BC11FB3}" srcOrd="3" destOrd="0" parTransId="{77C12919-F06B-462C-BFFB-C60A6DEB53CE}" sibTransId="{55B1C0B0-B508-4C38-A9EE-913702C8531E}"/>
    <dgm:cxn modelId="{176BEB0A-B09F-435C-9D01-DABD5DB888C5}" srcId="{7BD936EF-CCA2-4A4E-8611-7B76BB428EFD}" destId="{5746B125-780F-4039-A6AE-93DCED6FD5EF}" srcOrd="0" destOrd="0" parTransId="{C37CD037-775D-449D-9180-5772A23A5884}" sibTransId="{84BCC57D-CD37-4708-B155-5A0402C4E88B}"/>
    <dgm:cxn modelId="{84DD8794-8D40-4F43-B97D-AC00F37161CE}" type="presParOf" srcId="{54DBEE13-CB56-46E1-AB07-0D8355A25D1D}" destId="{C63AB98E-AF88-4ED2-99C6-7B774B78CB49}" srcOrd="0" destOrd="0" presId="urn:microsoft.com/office/officeart/2005/8/layout/default"/>
    <dgm:cxn modelId="{90CC923A-CCBE-4788-8FE8-0515EB08A0E1}" type="presParOf" srcId="{54DBEE13-CB56-46E1-AB07-0D8355A25D1D}" destId="{91D3A94E-0E6C-4AF3-B4C2-BD7457B95F76}" srcOrd="1" destOrd="0" presId="urn:microsoft.com/office/officeart/2005/8/layout/default"/>
    <dgm:cxn modelId="{5F45128E-9C47-45D9-A29C-5C5C2156FE9B}" type="presParOf" srcId="{54DBEE13-CB56-46E1-AB07-0D8355A25D1D}" destId="{966ED6F3-722E-4F92-BCFC-A02E1DC51C68}" srcOrd="2" destOrd="0" presId="urn:microsoft.com/office/officeart/2005/8/layout/default"/>
    <dgm:cxn modelId="{729CA98A-A641-47CD-AD98-FCAF81015F30}" type="presParOf" srcId="{54DBEE13-CB56-46E1-AB07-0D8355A25D1D}" destId="{6BF02CB7-CCC5-4840-9014-1DB3C8D55181}" srcOrd="3" destOrd="0" presId="urn:microsoft.com/office/officeart/2005/8/layout/default"/>
    <dgm:cxn modelId="{90C56B37-B6F1-4DB3-A986-59A2607C7C28}" type="presParOf" srcId="{54DBEE13-CB56-46E1-AB07-0D8355A25D1D}" destId="{ACC66324-15E1-4D0F-8C10-3C5407A744E7}" srcOrd="4" destOrd="0" presId="urn:microsoft.com/office/officeart/2005/8/layout/default"/>
    <dgm:cxn modelId="{6404D9D1-D481-4A06-B12D-24096DE75B33}" type="presParOf" srcId="{54DBEE13-CB56-46E1-AB07-0D8355A25D1D}" destId="{25BA3170-2830-4C9A-A287-BA52D84084AC}" srcOrd="5" destOrd="0" presId="urn:microsoft.com/office/officeart/2005/8/layout/default"/>
    <dgm:cxn modelId="{94E2B10B-6865-4781-B823-D35F048905FB}" type="presParOf" srcId="{54DBEE13-CB56-46E1-AB07-0D8355A25D1D}" destId="{85D3264F-7513-49AB-A37D-060848AD196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79F38-1FFD-4D4F-9418-FFE0662C11AA}">
      <dsp:nvSpPr>
        <dsp:cNvPr id="0" name=""/>
        <dsp:cNvSpPr/>
      </dsp:nvSpPr>
      <dsp:spPr>
        <a:xfrm>
          <a:off x="0" y="771732"/>
          <a:ext cx="19815391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600" kern="1200" dirty="0" smtClean="0">
              <a:solidFill>
                <a:schemeClr val="tx1"/>
              </a:solidFill>
            </a:rPr>
            <a:t>Уповноважена особа</a:t>
          </a:r>
          <a:endParaRPr lang="uk-UA" sz="4600" kern="1200" dirty="0">
            <a:solidFill>
              <a:schemeClr val="tx1"/>
            </a:solidFill>
          </a:endParaRPr>
        </a:p>
      </dsp:txBody>
      <dsp:txXfrm>
        <a:off x="59399" y="831131"/>
        <a:ext cx="19696593" cy="1098002"/>
      </dsp:txXfrm>
    </dsp:sp>
    <dsp:sp modelId="{C9D549D8-DBB1-4349-9E2C-EE85F931EF60}">
      <dsp:nvSpPr>
        <dsp:cNvPr id="0" name=""/>
        <dsp:cNvSpPr/>
      </dsp:nvSpPr>
      <dsp:spPr>
        <a:xfrm>
          <a:off x="0" y="1988533"/>
          <a:ext cx="19815391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9139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наказ </a:t>
          </a:r>
          <a:r>
            <a:rPr lang="ru-RU" sz="3600" kern="12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Мінекономіки</a:t>
          </a:r>
          <a:r>
            <a:rPr lang="ru-RU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3600" kern="12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від</a:t>
          </a:r>
          <a:r>
            <a:rPr lang="ru-RU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08.06.2021 № 40 «Про </a:t>
          </a:r>
          <a:r>
            <a:rPr lang="ru-RU" sz="3600" kern="12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затвердження</a:t>
          </a:r>
          <a:r>
            <a:rPr lang="ru-RU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3600" kern="12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Примірного</a:t>
          </a:r>
          <a:r>
            <a:rPr lang="ru-RU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3600" kern="12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положення</a:t>
          </a:r>
          <a:r>
            <a:rPr lang="ru-RU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про </a:t>
          </a:r>
          <a:r>
            <a:rPr lang="ru-RU" sz="3600" kern="12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уповноважену</a:t>
          </a:r>
          <a:r>
            <a:rPr lang="ru-RU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 особу»</a:t>
          </a:r>
          <a:endParaRPr lang="uk-UA" sz="3600" kern="12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988533"/>
        <a:ext cx="19815391" cy="1076400"/>
      </dsp:txXfrm>
    </dsp:sp>
    <dsp:sp modelId="{3DE27F11-683A-46F1-9C21-A83EBEB36CD8}">
      <dsp:nvSpPr>
        <dsp:cNvPr id="0" name=""/>
        <dsp:cNvSpPr/>
      </dsp:nvSpPr>
      <dsp:spPr>
        <a:xfrm>
          <a:off x="0" y="3064933"/>
          <a:ext cx="19815391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Відповідальна особа за закупівлі до 50 </a:t>
          </a:r>
          <a:r>
            <a:rPr lang="uk-UA" sz="46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тис.грн</a:t>
          </a:r>
          <a:r>
            <a:rPr lang="uk-UA" sz="4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uk-UA" sz="4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399" y="3124332"/>
        <a:ext cx="19696593" cy="1098002"/>
      </dsp:txXfrm>
    </dsp:sp>
    <dsp:sp modelId="{98240705-79CE-4D0E-B309-30C193C882F9}">
      <dsp:nvSpPr>
        <dsp:cNvPr id="0" name=""/>
        <dsp:cNvSpPr/>
      </dsp:nvSpPr>
      <dsp:spPr>
        <a:xfrm>
          <a:off x="0" y="4281733"/>
          <a:ext cx="19815391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9139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призначення відповідальної особи по закупівлях та затвердження Положення про відповідальну особу</a:t>
          </a:r>
          <a:endParaRPr lang="uk-UA" sz="3600" kern="12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4281733"/>
        <a:ext cx="19815391" cy="107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D4BD8-0486-415D-9132-37FB78AD1798}">
      <dsp:nvSpPr>
        <dsp:cNvPr id="0" name=""/>
        <dsp:cNvSpPr/>
      </dsp:nvSpPr>
      <dsp:spPr>
        <a:xfrm>
          <a:off x="0" y="1003299"/>
          <a:ext cx="6730999" cy="4038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Будь-які замовники для будь-яких закупівель на будь-яку суму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003299"/>
        <a:ext cx="6730999" cy="4038600"/>
      </dsp:txXfrm>
    </dsp:sp>
    <dsp:sp modelId="{1FC34516-1FC8-4DD6-95E6-2E195C2F9D6D}">
      <dsp:nvSpPr>
        <dsp:cNvPr id="0" name=""/>
        <dsp:cNvSpPr/>
      </dsp:nvSpPr>
      <dsp:spPr>
        <a:xfrm>
          <a:off x="7404100" y="1003299"/>
          <a:ext cx="6730999" cy="4038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Для здійснення закупівель по 169 Постанові можна призначити будь-якого працівника замовника.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Якщо призначається уповноважена особа – варто </a:t>
          </a:r>
          <a:r>
            <a:rPr lang="uk-UA" sz="36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внести</a:t>
          </a: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зміни в Положення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04100" y="1003299"/>
        <a:ext cx="6730999" cy="4038600"/>
      </dsp:txXfrm>
    </dsp:sp>
    <dsp:sp modelId="{F91906F9-42A1-4E36-BD0D-AD2BE071B769}">
      <dsp:nvSpPr>
        <dsp:cNvPr id="0" name=""/>
        <dsp:cNvSpPr/>
      </dsp:nvSpPr>
      <dsp:spPr>
        <a:xfrm>
          <a:off x="14808199" y="1003299"/>
          <a:ext cx="6730999" cy="4038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Для здійснення закупівель по 169 Постанові замовником затверджується Перелік і обсяги таких закупівель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808199" y="1003299"/>
        <a:ext cx="6730999" cy="40386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5808D4-24B7-4290-A7C5-CC0C5DFB6D81}">
      <dsp:nvSpPr>
        <dsp:cNvPr id="0" name=""/>
        <dsp:cNvSpPr/>
      </dsp:nvSpPr>
      <dsp:spPr>
        <a:xfrm>
          <a:off x="0" y="0"/>
          <a:ext cx="204893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DC99B-0E6B-4269-AD51-6C83028BCE52}">
      <dsp:nvSpPr>
        <dsp:cNvPr id="0" name=""/>
        <dsp:cNvSpPr/>
      </dsp:nvSpPr>
      <dsp:spPr>
        <a:xfrm>
          <a:off x="0" y="0"/>
          <a:ext cx="4097866" cy="6536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ПЕРЕЛІК</a:t>
          </a:r>
          <a:endParaRPr lang="uk-UA" sz="3600" kern="12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4097866" cy="6536266"/>
      </dsp:txXfrm>
    </dsp:sp>
    <dsp:sp modelId="{F6E400EE-4210-45EF-A49B-B1DB7686FDE8}">
      <dsp:nvSpPr>
        <dsp:cNvPr id="0" name=""/>
        <dsp:cNvSpPr/>
      </dsp:nvSpPr>
      <dsp:spPr>
        <a:xfrm>
          <a:off x="4405206" y="102129"/>
          <a:ext cx="16084125" cy="20425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Затверджується керівником замовника (не уповноваженою особою)</a:t>
          </a:r>
          <a:endParaRPr lang="uk-UA" sz="3600" kern="12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05206" y="102129"/>
        <a:ext cx="16084125" cy="2042583"/>
      </dsp:txXfrm>
    </dsp:sp>
    <dsp:sp modelId="{4B6D5494-150D-4C60-88F4-111D0FF2219B}">
      <dsp:nvSpPr>
        <dsp:cNvPr id="0" name=""/>
        <dsp:cNvSpPr/>
      </dsp:nvSpPr>
      <dsp:spPr>
        <a:xfrm>
          <a:off x="4097866" y="2144712"/>
          <a:ext cx="163914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E91C70-6FD6-4F33-92AF-EEAF421908D9}">
      <dsp:nvSpPr>
        <dsp:cNvPr id="0" name=""/>
        <dsp:cNvSpPr/>
      </dsp:nvSpPr>
      <dsp:spPr>
        <a:xfrm>
          <a:off x="4405206" y="2246841"/>
          <a:ext cx="16084125" cy="20425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Допускається як доповнення переліку новими </a:t>
          </a:r>
          <a:r>
            <a:rPr lang="uk-UA" sz="3600" kern="12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закупівлями</a:t>
          </a:r>
          <a:r>
            <a:rPr lang="uk-UA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, так і затвердження під кожну нову закупівлю нового Переліку</a:t>
          </a:r>
          <a:endParaRPr lang="uk-UA" sz="3600" kern="12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05206" y="2246841"/>
        <a:ext cx="16084125" cy="2042583"/>
      </dsp:txXfrm>
    </dsp:sp>
    <dsp:sp modelId="{B9F3AE6C-4C49-4D0A-91AE-5CBF3C246CF7}">
      <dsp:nvSpPr>
        <dsp:cNvPr id="0" name=""/>
        <dsp:cNvSpPr/>
      </dsp:nvSpPr>
      <dsp:spPr>
        <a:xfrm>
          <a:off x="4097866" y="4289424"/>
          <a:ext cx="163914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36BE6C-BC0C-4E3F-8DF0-F016E00E9249}">
      <dsp:nvSpPr>
        <dsp:cNvPr id="0" name=""/>
        <dsp:cNvSpPr/>
      </dsp:nvSpPr>
      <dsp:spPr>
        <a:xfrm>
          <a:off x="4405206" y="4391553"/>
          <a:ext cx="16084125" cy="20425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Не передбачено оприлюднення Переліку</a:t>
          </a:r>
          <a:endParaRPr lang="uk-UA" sz="3600" kern="12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05206" y="4391553"/>
        <a:ext cx="16084125" cy="2042583"/>
      </dsp:txXfrm>
    </dsp:sp>
    <dsp:sp modelId="{F6E0427F-CDC4-4225-AE7F-B1161061B02E}">
      <dsp:nvSpPr>
        <dsp:cNvPr id="0" name=""/>
        <dsp:cNvSpPr/>
      </dsp:nvSpPr>
      <dsp:spPr>
        <a:xfrm>
          <a:off x="4097866" y="6434136"/>
          <a:ext cx="163914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3CE6E8-BC42-4FB5-8DED-55A8ACC74246}">
      <dsp:nvSpPr>
        <dsp:cNvPr id="0" name=""/>
        <dsp:cNvSpPr/>
      </dsp:nvSpPr>
      <dsp:spPr>
        <a:xfrm>
          <a:off x="0" y="781686"/>
          <a:ext cx="22515433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3F68CA-CE23-46E7-8B8E-A3417B85AE7F}">
      <dsp:nvSpPr>
        <dsp:cNvPr id="0" name=""/>
        <dsp:cNvSpPr/>
      </dsp:nvSpPr>
      <dsp:spPr>
        <a:xfrm>
          <a:off x="1125771" y="28926"/>
          <a:ext cx="20061769" cy="1505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721" tIns="0" rIns="595721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Закупівлі не включаються до річного плану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9264" y="102419"/>
        <a:ext cx="19914783" cy="1358534"/>
      </dsp:txXfrm>
    </dsp:sp>
    <dsp:sp modelId="{B1235859-B752-4F83-9506-E17AD317902F}">
      <dsp:nvSpPr>
        <dsp:cNvPr id="0" name=""/>
        <dsp:cNvSpPr/>
      </dsp:nvSpPr>
      <dsp:spPr>
        <a:xfrm>
          <a:off x="0" y="3095047"/>
          <a:ext cx="22515433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133842-FB55-4E64-B0E4-0E4D67A3733B}">
      <dsp:nvSpPr>
        <dsp:cNvPr id="0" name=""/>
        <dsp:cNvSpPr/>
      </dsp:nvSpPr>
      <dsp:spPr>
        <a:xfrm>
          <a:off x="1125771" y="2342287"/>
          <a:ext cx="20137736" cy="1505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721" tIns="0" rIns="595721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</a:rPr>
            <a:t>Звіт про договір про закупівлю, договір про закупівлю та всі додатки до нього оприлюднюються не пізніше ніж через 70 днів з дня припинення чи скасування воєнного стану в Україні або в окремих її місцевостях.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9264" y="2415780"/>
        <a:ext cx="19990750" cy="1358534"/>
      </dsp:txXfrm>
    </dsp:sp>
    <dsp:sp modelId="{CAB4E793-502E-44EB-BA03-F31157F9D69C}">
      <dsp:nvSpPr>
        <dsp:cNvPr id="0" name=""/>
        <dsp:cNvSpPr/>
      </dsp:nvSpPr>
      <dsp:spPr>
        <a:xfrm>
          <a:off x="0" y="5408407"/>
          <a:ext cx="22515433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CD0DA5-C9BB-4492-94BF-6E8779D04BC4}">
      <dsp:nvSpPr>
        <dsp:cNvPr id="0" name=""/>
        <dsp:cNvSpPr/>
      </dsp:nvSpPr>
      <dsp:spPr>
        <a:xfrm>
          <a:off x="1125771" y="4655647"/>
          <a:ext cx="20074851" cy="1505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721" tIns="0" rIns="595721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Предмет закупівлі визначати відповідно до Порядку визначення предмету закупівлі та зазначати у Переліку код ДК 021:2015 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9264" y="4729140"/>
        <a:ext cx="19927865" cy="13585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AB98E-AF88-4ED2-99C6-7B774B78CB49}">
      <dsp:nvSpPr>
        <dsp:cNvPr id="0" name=""/>
        <dsp:cNvSpPr/>
      </dsp:nvSpPr>
      <dsp:spPr>
        <a:xfrm>
          <a:off x="1976516" y="1308644"/>
          <a:ext cx="6427342" cy="7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Згідно Закону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76516" y="1308644"/>
        <a:ext cx="6427342" cy="740622"/>
      </dsp:txXfrm>
    </dsp:sp>
    <dsp:sp modelId="{966ED6F3-722E-4F92-BCFC-A02E1DC51C68}">
      <dsp:nvSpPr>
        <dsp:cNvPr id="0" name=""/>
        <dsp:cNvSpPr/>
      </dsp:nvSpPr>
      <dsp:spPr>
        <a:xfrm>
          <a:off x="12547952" y="1283308"/>
          <a:ext cx="6427342" cy="7317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Згідно Постанови 169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547952" y="1283308"/>
        <a:ext cx="6427342" cy="731752"/>
      </dsp:txXfrm>
    </dsp:sp>
    <dsp:sp modelId="{ACC66324-15E1-4D0F-8C10-3C5407A744E7}">
      <dsp:nvSpPr>
        <dsp:cNvPr id="0" name=""/>
        <dsp:cNvSpPr/>
      </dsp:nvSpPr>
      <dsp:spPr>
        <a:xfrm>
          <a:off x="0" y="1968655"/>
          <a:ext cx="10289082" cy="38564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Планування закупівель здійснюється відповідно до Закону на річну потребу. Закупівля вноситься до річного плану. Замовник оприлюднює звіт про договір про закупівлю протягом 3 робочих днів з дня укладення договору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968655"/>
        <a:ext cx="10289082" cy="3856405"/>
      </dsp:txXfrm>
    </dsp:sp>
    <dsp:sp modelId="{85D3264F-7513-49AB-A37D-060848AD1960}">
      <dsp:nvSpPr>
        <dsp:cNvPr id="0" name=""/>
        <dsp:cNvSpPr/>
      </dsp:nvSpPr>
      <dsp:spPr>
        <a:xfrm>
          <a:off x="10934990" y="1992334"/>
          <a:ext cx="9473067" cy="38564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Закупівля затверджується в Переліку. В річний план закупівель не вноситься. Звіт про договір про закупівлю не оприлюднюється </a:t>
          </a:r>
          <a:endParaRPr lang="uk-UA" sz="3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934990" y="1992334"/>
        <a:ext cx="9473067" cy="3856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62197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5BDE7-3FB4-4BD2-803E-51C7E84574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843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27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67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5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3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 hidden="1">
            <a:extLst>
              <a:ext uri="{FF2B5EF4-FFF2-40B4-BE49-F238E27FC236}">
                <a16:creationId xmlns:a16="http://schemas.microsoft.com/office/drawing/2014/main" id="{5CF9A8CD-44E6-43DE-97D8-919ABD05CE1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3176" y="3176"/>
          <a:ext cx="3176" cy="3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think-cell Slide" r:id="rId5" imgW="532" imgH="530" progId="TCLayout.ActiveDocument.1">
                  <p:embed/>
                </p:oleObj>
              </mc:Choice>
              <mc:Fallback>
                <p:oleObj name="think-cell Slide" r:id="rId5" imgW="532" imgH="530" progId="TCLayout.ActiveDocument.1">
                  <p:embed/>
                  <p:pic>
                    <p:nvPicPr>
                      <p:cNvPr id="4" name="Objet 3" hidden="1">
                        <a:extLst>
                          <a:ext uri="{FF2B5EF4-FFF2-40B4-BE49-F238E27FC236}">
                            <a16:creationId xmlns:a16="http://schemas.microsoft.com/office/drawing/2014/main" id="{5CF9A8CD-44E6-43DE-97D8-919ABD05CE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76" y="3176"/>
                        <a:ext cx="3176" cy="3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7C1DD757-038C-457E-9D36-3DDC777DAD6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317500" cy="317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uk-UA" sz="56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3231E-4063-4D72-A4F3-5BF19050C3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572" y="3617640"/>
            <a:ext cx="15169812" cy="773616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3200">
                <a:solidFill>
                  <a:schemeClr val="tx1"/>
                </a:solidFill>
              </a:defRPr>
            </a:lvl1pPr>
            <a:lvl2pPr>
              <a:defRPr sz="3200">
                <a:solidFill>
                  <a:schemeClr val="tx1"/>
                </a:solidFill>
              </a:defRPr>
            </a:lvl2pPr>
            <a:lvl3pPr>
              <a:defRPr sz="2800">
                <a:solidFill>
                  <a:schemeClr val="tx1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uk-UA"/>
              <a:t>Your text here</a:t>
            </a:r>
          </a:p>
          <a:p>
            <a:pPr lvl="1"/>
            <a:r>
              <a:rPr lang="uk-UA"/>
              <a:t>Text level 1</a:t>
            </a:r>
          </a:p>
          <a:p>
            <a:pPr lvl="2"/>
            <a:r>
              <a:rPr lang="uk-UA"/>
              <a:t>Text level 2</a:t>
            </a:r>
            <a:endParaRPr lang="uk-U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735C07-2264-401E-9223-98C1CA429B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9573" y="2715357"/>
            <a:ext cx="4177920" cy="600164"/>
          </a:xfrm>
          <a:prstGeom prst="rect">
            <a:avLst/>
          </a:prstGeom>
          <a:noFill/>
        </p:spPr>
        <p:txBody>
          <a:bodyPr wrap="none" lIns="72000" rIns="72000" bIns="0">
            <a:spAutoFit/>
          </a:bodyPr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uk-UA"/>
              <a:t>Subtitle of the slide</a:t>
            </a:r>
            <a:endParaRPr lang="uk-UA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72C4E26-BE79-4277-9CB6-37B31308184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9573" y="11946220"/>
            <a:ext cx="22926834" cy="313932"/>
          </a:xfrm>
          <a:prstGeom prst="rect">
            <a:avLst/>
          </a:prstGeom>
        </p:spPr>
        <p:txBody>
          <a:bodyPr wrap="square" lIns="72000" anchor="b">
            <a:spAutoFit/>
          </a:bodyPr>
          <a:lstStyle>
            <a:lvl1pPr marL="0" indent="0">
              <a:buNone/>
              <a:defRPr sz="1600" b="0" i="1">
                <a:solidFill>
                  <a:schemeClr val="bg1">
                    <a:lumMod val="50000"/>
                  </a:schemeClr>
                </a:solidFill>
              </a:defRPr>
            </a:lvl1pPr>
            <a:lvl2pPr marL="266700" indent="0">
              <a:buNone/>
              <a:defRPr/>
            </a:lvl2pPr>
            <a:lvl3pPr marL="1085850" indent="0">
              <a:buNone/>
              <a:defRPr/>
            </a:lvl3pPr>
            <a:lvl4pPr marL="1517650" indent="0">
              <a:buNone/>
              <a:defRPr/>
            </a:lvl4pPr>
            <a:lvl5pPr marL="2066926" indent="0">
              <a:buNone/>
              <a:defRPr/>
            </a:lvl5pPr>
          </a:lstStyle>
          <a:p>
            <a:pPr lvl="0"/>
            <a:r>
              <a:rPr lang="uk-UA"/>
              <a:t>Sources:</a:t>
            </a:r>
            <a:endParaRPr lang="uk-UA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26E006-4F5B-402C-916F-29E383EE086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65865" y="12438469"/>
            <a:ext cx="720074" cy="730250"/>
          </a:xfrm>
          <a:prstGeom prst="rect">
            <a:avLst/>
          </a:prstGeom>
        </p:spPr>
        <p:txBody>
          <a:bodyPr/>
          <a:lstStyle/>
          <a:p>
            <a:fld id="{D61AABEC-672F-4B68-B914-690DA978312C}" type="slidenum">
              <a:rPr lang="uk-UA" smtClean="0"/>
              <a:pPr/>
              <a:t>‹#›</a:t>
            </a:fld>
            <a:r>
              <a:rPr lang="uk-UA"/>
              <a:t> ‒ </a:t>
            </a:r>
            <a:endParaRPr lang="uk-UA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E05915BF-F664-49DE-8489-CADDC55CA2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TITLE OF THE SLIDE</a:t>
            </a:r>
            <a:endParaRPr lang="uk-UA" dirty="0"/>
          </a:p>
        </p:txBody>
      </p:sp>
      <p:sp>
        <p:nvSpPr>
          <p:cNvPr id="9" name="Cadre 8">
            <a:extLst>
              <a:ext uri="{FF2B5EF4-FFF2-40B4-BE49-F238E27FC236}">
                <a16:creationId xmlns:a16="http://schemas.microsoft.com/office/drawing/2014/main" id="{2F76EB0B-D792-435A-A672-36B46B20BA9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frame">
            <a:avLst>
              <a:gd name="adj1" fmla="val 165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611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8">
          <p15:clr>
            <a:srgbClr val="F26B43"/>
          </p15:clr>
        </p15:guide>
        <p15:guide id="2" pos="7425">
          <p15:clr>
            <a:srgbClr val="F26B43"/>
          </p15:clr>
        </p15:guide>
        <p15:guide id="3" orient="horz" pos="232">
          <p15:clr>
            <a:srgbClr val="F26B43"/>
          </p15:clr>
        </p15:guide>
        <p15:guide id="5" orient="horz" pos="1136">
          <p15:clr>
            <a:srgbClr val="F26B43"/>
          </p15:clr>
        </p15:guide>
        <p15:guide id="6" orient="horz" pos="3584">
          <p15:clr>
            <a:srgbClr val="F26B43"/>
          </p15:clr>
        </p15:guide>
        <p15:guide id="7" orient="horz" pos="3906">
          <p15:clr>
            <a:srgbClr val="F26B43"/>
          </p15:clr>
        </p15:guide>
        <p15:guide id="8" orient="horz" pos="4156">
          <p15:clr>
            <a:srgbClr val="F26B43"/>
          </p15:clr>
        </p15:guide>
        <p15:guide id="9" pos="306">
          <p15:clr>
            <a:srgbClr val="A4A3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6139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6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2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9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0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8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6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1D1A8-38EA-4F3B-B480-932D65B38A0A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6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zorro.gov.ua/tender/UA-2020-06-12-001859-a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www.prozorro.gov.ua/search/tender?buyer=43749377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4.xml"/><Relationship Id="rId9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4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77214" y="1353588"/>
            <a:ext cx="14789064" cy="1913916"/>
          </a:xfrm>
        </p:spPr>
        <p:txBody>
          <a:bodyPr/>
          <a:lstStyle/>
          <a:p>
            <a:r>
              <a:rPr lang="uk-UA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3866" y="4388568"/>
            <a:ext cx="20641733" cy="1754512"/>
          </a:xfrm>
        </p:spPr>
        <p:txBody>
          <a:bodyPr>
            <a:noAutofit/>
          </a:bodyPr>
          <a:lstStyle/>
          <a:p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публічних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закупівель в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умовах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воєнного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стану: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нові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закупівельного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законодавства</a:t>
            </a:r>
            <a:endParaRPr lang="en-US" sz="6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29" y="9814351"/>
            <a:ext cx="4584526" cy="326750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0435" y="11448103"/>
            <a:ext cx="5543566" cy="1309574"/>
          </a:xfrm>
          <a:prstGeom prst="rect">
            <a:avLst/>
          </a:prstGeom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5594959" y="12757676"/>
            <a:ext cx="18789042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899564" y="11249891"/>
            <a:ext cx="9559636" cy="11083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50000"/>
                  </a:schemeClr>
                </a:solidFill>
              </a:rPr>
              <a:t>КИЇВ, 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202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3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9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Централізовані закупівельні організації визначаються: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1513535" y="3823885"/>
            <a:ext cx="1955603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uk-UA" sz="2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sz="2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sz="2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600" dirty="0" smtClean="0">
                <a:solidFill>
                  <a:schemeClr val="accent1">
                    <a:lumMod val="50000"/>
                  </a:schemeClr>
                </a:solidFill>
              </a:rPr>
              <a:t>Кабінетом </a:t>
            </a:r>
            <a:r>
              <a:rPr lang="uk-UA" sz="2600" dirty="0">
                <a:solidFill>
                  <a:schemeClr val="accent1">
                    <a:lumMod val="50000"/>
                  </a:schemeClr>
                </a:solidFill>
              </a:rPr>
              <a:t>Міністрів України - для проведення тендерів (торгів) та закупівлі за рамковими угодами (далі - тендери) в інтересах органів виконавчої влади, органів соціального страхування, утворених відповідно до закону, а також таких юридичних осіб (підприємств, установ та організацій) та їх об’єднань, які є замовниками відповідно </a:t>
            </a:r>
            <a:r>
              <a:rPr lang="uk-UA" sz="2600" dirty="0" smtClean="0">
                <a:solidFill>
                  <a:schemeClr val="accent1">
                    <a:lumMod val="50000"/>
                  </a:schemeClr>
                </a:solidFill>
              </a:rPr>
              <a:t>до Закону.</a:t>
            </a:r>
          </a:p>
          <a:p>
            <a:pPr algn="just"/>
            <a:r>
              <a:rPr lang="uk-UA" sz="2600" dirty="0" smtClean="0">
                <a:solidFill>
                  <a:schemeClr val="accent1">
                    <a:lumMod val="50000"/>
                  </a:schemeClr>
                </a:solidFill>
              </a:rPr>
              <a:t>		ДУ «Професійні закупівлі» -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www.prozorro.gov.ua/tender/UA-2020-06-12-001859-a</a:t>
            </a:r>
            <a:r>
              <a:rPr lang="uk-UA" sz="2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just"/>
            <a:r>
              <a:rPr lang="uk-UA" sz="2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600" dirty="0" smtClean="0">
                <a:solidFill>
                  <a:schemeClr val="accent1">
                    <a:lumMod val="50000"/>
                  </a:schemeClr>
                </a:solidFill>
              </a:rPr>
              <a:t>Органами </a:t>
            </a:r>
            <a:r>
              <a:rPr lang="uk-UA" sz="2600" dirty="0">
                <a:solidFill>
                  <a:schemeClr val="accent1">
                    <a:lumMod val="50000"/>
                  </a:schemeClr>
                </a:solidFill>
              </a:rPr>
              <a:t>місцевого самоврядування (міською та обласною радами, якщо чисельність населення міста або області становить чи перевищує 1 млн. осіб) - для проведення тендерів в інтересах органів місцевого самоврядування, а також юридичних осіб (підприємств, установ та організацій) та їх об’єднань, які є замовниками відповідно </a:t>
            </a:r>
            <a:r>
              <a:rPr lang="uk-UA" sz="2600" dirty="0" smtClean="0">
                <a:solidFill>
                  <a:schemeClr val="accent1">
                    <a:lumMod val="50000"/>
                  </a:schemeClr>
                </a:solidFill>
              </a:rPr>
              <a:t>до Закону</a:t>
            </a:r>
            <a:r>
              <a:rPr lang="uk-UA" sz="26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uk-UA" sz="2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uk-UA" sz="2600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uk-UA" sz="2600" dirty="0" smtClean="0">
                <a:solidFill>
                  <a:schemeClr val="accent1">
                    <a:lumMod val="50000"/>
                  </a:schemeClr>
                </a:solidFill>
              </a:rPr>
              <a:t>	КОМУНАЛЬНЕ </a:t>
            </a:r>
            <a:r>
              <a:rPr lang="uk-UA" sz="2600" dirty="0">
                <a:solidFill>
                  <a:schemeClr val="accent1">
                    <a:lumMod val="50000"/>
                  </a:schemeClr>
                </a:solidFill>
              </a:rPr>
              <a:t>ПІДПРИЄМСТВО ІВАНО-ФРАНКІВСЬКОЇ ОБЛАСНОЇ РАДИ ЦЕНТРАЛІЗОВАНА ЗАКУПІВЕЛЬНА </a:t>
            </a:r>
            <a:r>
              <a:rPr lang="uk-UA" sz="2600" dirty="0" smtClean="0">
                <a:solidFill>
                  <a:schemeClr val="accent1">
                    <a:lumMod val="50000"/>
                  </a:schemeClr>
                </a:solidFill>
              </a:rPr>
              <a:t>		ОРГАНІЗАЦІЯ </a:t>
            </a:r>
            <a:r>
              <a:rPr lang="uk-UA" sz="2600" dirty="0">
                <a:solidFill>
                  <a:schemeClr val="accent1">
                    <a:lumMod val="50000"/>
                  </a:schemeClr>
                </a:solidFill>
              </a:rPr>
              <a:t>ІВАНО-ФРАНКІВСЬКОЇ ОБЛАСНОЇ РАДИ 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https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://prozorro.gov.ua/search/tender?buyer=43749377</a:t>
            </a:r>
            <a:endParaRPr lang="uk-UA" sz="2600" dirty="0">
              <a:solidFill>
                <a:schemeClr val="accent1">
                  <a:lumMod val="50000"/>
                </a:schemeClr>
              </a:solidFill>
              <a:hlinkClick r:id="rId4"/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6972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Відповідальна</a:t>
            </a:r>
            <a:r>
              <a:rPr lang="ru-RU" sz="53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особа за </a:t>
            </a:r>
            <a:r>
              <a:rPr lang="ru-RU" sz="53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53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53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умовах</a:t>
            </a:r>
            <a:r>
              <a:rPr lang="ru-RU" sz="53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воєнного</a:t>
            </a:r>
            <a:r>
              <a:rPr lang="ru-RU" sz="53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стану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oogle Shape;131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86978" y="4710398"/>
            <a:ext cx="770372" cy="862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59;p5"/>
          <p:cNvSpPr/>
          <p:nvPr/>
        </p:nvSpPr>
        <p:spPr>
          <a:xfrm>
            <a:off x="2648079" y="4710398"/>
            <a:ext cx="18992721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l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Пункт 4-1 Постанови КМУ №169:</a:t>
            </a:r>
          </a:p>
          <a:p>
            <a:pPr lvl="0" algn="l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</a:rPr>
              <a:t>відповідальною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за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організацію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проведення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закупівель,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визначених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у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підпункті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1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цього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пункту,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може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бути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уповноважена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особа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або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інша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особа,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визначена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</a:rPr>
              <a:t>замовником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endParaRPr sz="3600" b="1" dirty="0">
              <a:solidFill>
                <a:schemeClr val="accent1">
                  <a:lumMod val="50000"/>
                </a:schemeClr>
              </a:solidFill>
              <a:sym typeface="Arial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648079" y="7420340"/>
            <a:ext cx="202457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Замовники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</a:rPr>
              <a:t>здійснюють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публічні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закупівлі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вартість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яких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становить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або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перевищує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50 тис.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гривень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із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використанням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електронного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каталогу та/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або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порядку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проведення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спрощених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закупівель,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встановленого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</a:rPr>
              <a:t>ЗУ 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“Про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публічні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</a:rPr>
              <a:t>закупівлі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</a:rPr>
              <a:t>”.</a:t>
            </a:r>
          </a:p>
          <a:p>
            <a:pPr algn="l"/>
            <a:endParaRPr lang="ru-RU" b="0" dirty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r>
              <a:rPr lang="uk-UA" b="0" dirty="0" smtClean="0">
                <a:solidFill>
                  <a:schemeClr val="accent1">
                    <a:lumMod val="50000"/>
                  </a:schemeClr>
                </a:solidFill>
              </a:rPr>
              <a:t>Замовник/державний </a:t>
            </a:r>
            <a:r>
              <a:rPr lang="uk-UA" b="0" dirty="0">
                <a:solidFill>
                  <a:schemeClr val="accent1">
                    <a:lumMod val="50000"/>
                  </a:schemeClr>
                </a:solidFill>
              </a:rPr>
              <a:t>замовник оприлюднює звіт про договір про закупівлю, укладений без використання електронної системи закупівель, договір про закупівлю, а також всі додатки та зміни до нього після його укладення, але не пізніше ніж через 70 днів з дня припинення чи скасування воєнного стану в Україні або в окремих її місцевостях. </a:t>
            </a:r>
          </a:p>
        </p:txBody>
      </p:sp>
    </p:spTree>
    <p:extLst>
      <p:ext uri="{BB962C8B-B14F-4D97-AF65-F5344CB8AC3E}">
        <p14:creationId xmlns:p14="http://schemas.microsoft.com/office/powerpoint/2010/main" val="22093626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увати 6"/>
          <p:cNvGrpSpPr/>
          <p:nvPr/>
        </p:nvGrpSpPr>
        <p:grpSpPr>
          <a:xfrm>
            <a:off x="8513233" y="6413500"/>
            <a:ext cx="6730999" cy="4038600"/>
            <a:chOff x="0" y="0"/>
            <a:chExt cx="6730999" cy="4038600"/>
          </a:xfrm>
        </p:grpSpPr>
        <p:sp>
          <p:nvSpPr>
            <p:cNvPr id="8" name="Прямокутник 7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Прямокутник 10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6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Постанова КМУ №169 «Деякі питання…»</a:t>
              </a:r>
              <a:endParaRPr lang="uk-UA" sz="36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Прямокутник 13"/>
          <p:cNvSpPr/>
          <p:nvPr/>
        </p:nvSpPr>
        <p:spPr>
          <a:xfrm>
            <a:off x="1130301" y="5397500"/>
            <a:ext cx="6730999" cy="4038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3600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України «Про публічні закупівлі»</a:t>
            </a:r>
            <a:endParaRPr lang="uk-UA" sz="36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Групувати 14"/>
          <p:cNvGrpSpPr/>
          <p:nvPr/>
        </p:nvGrpSpPr>
        <p:grpSpPr>
          <a:xfrm>
            <a:off x="910167" y="6413500"/>
            <a:ext cx="6730999" cy="4038600"/>
            <a:chOff x="0" y="0"/>
            <a:chExt cx="6730999" cy="4038600"/>
          </a:xfrm>
        </p:grpSpPr>
        <p:sp>
          <p:nvSpPr>
            <p:cNvPr id="16" name="Прямокутник 15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Прямокутник 16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6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Закон України «Про публічні закупівлі»</a:t>
              </a:r>
              <a:endParaRPr lang="uk-UA" sz="36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Групувати 18"/>
          <p:cNvGrpSpPr/>
          <p:nvPr/>
        </p:nvGrpSpPr>
        <p:grpSpPr>
          <a:xfrm>
            <a:off x="16150167" y="6413500"/>
            <a:ext cx="6730999" cy="4038600"/>
            <a:chOff x="0" y="0"/>
            <a:chExt cx="6730999" cy="403860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" name="Прямокутник 19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Прямокутник 20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6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Постанова КМУ «Про затвердження особливостей…»</a:t>
              </a:r>
              <a:endParaRPr lang="uk-UA" sz="36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Групувати 21"/>
          <p:cNvGrpSpPr/>
          <p:nvPr/>
        </p:nvGrpSpPr>
        <p:grpSpPr>
          <a:xfrm>
            <a:off x="1857716" y="3315728"/>
            <a:ext cx="4543084" cy="1785628"/>
            <a:chOff x="2349045" y="0"/>
            <a:chExt cx="6427342" cy="223073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3" name="Прямокутник 22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Прямокутник 23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Типові щорічні закупівлі</a:t>
              </a:r>
              <a:endParaRPr lang="uk-UA" sz="28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Групувати 24"/>
          <p:cNvGrpSpPr/>
          <p:nvPr/>
        </p:nvGrpSpPr>
        <p:grpSpPr>
          <a:xfrm>
            <a:off x="9607191" y="3315728"/>
            <a:ext cx="4543084" cy="1785628"/>
            <a:chOff x="2349045" y="0"/>
            <a:chExt cx="6427342" cy="2230737"/>
          </a:xfrm>
        </p:grpSpPr>
        <p:sp>
          <p:nvSpPr>
            <p:cNvPr id="26" name="Прямокутник 25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Прямокутник 26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Закупівлі, нерозривно </a:t>
              </a:r>
              <a:r>
                <a:rPr lang="uk-UA" sz="2800" kern="12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пов</a:t>
              </a:r>
              <a:r>
                <a:rPr lang="en-US" sz="28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’</a:t>
              </a:r>
              <a:r>
                <a:rPr lang="uk-UA" sz="2800" kern="12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язані</a:t>
              </a:r>
              <a:r>
                <a:rPr lang="uk-UA" sz="28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з воєнним станом</a:t>
              </a:r>
              <a:endParaRPr lang="uk-UA" sz="28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Групувати 27"/>
          <p:cNvGrpSpPr/>
          <p:nvPr/>
        </p:nvGrpSpPr>
        <p:grpSpPr>
          <a:xfrm>
            <a:off x="17244124" y="3315728"/>
            <a:ext cx="4543084" cy="1785628"/>
            <a:chOff x="2349045" y="0"/>
            <a:chExt cx="6427342" cy="2230737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9" name="Прямокутник 28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Прямокутник 29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розробці…</a:t>
              </a:r>
              <a:endParaRPr lang="uk-UA" sz="28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Стрілка вниз 1"/>
          <p:cNvSpPr/>
          <p:nvPr/>
        </p:nvSpPr>
        <p:spPr>
          <a:xfrm>
            <a:off x="3886942" y="5352796"/>
            <a:ext cx="484632" cy="978408"/>
          </a:xfrm>
          <a:prstGeom prst="downArrow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1" name="Стрілка вниз 30"/>
          <p:cNvSpPr/>
          <p:nvPr/>
        </p:nvSpPr>
        <p:spPr>
          <a:xfrm>
            <a:off x="11636417" y="5352796"/>
            <a:ext cx="484632" cy="978408"/>
          </a:xfrm>
          <a:prstGeom prst="downArrow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2" name="Стрілка вниз 31"/>
          <p:cNvSpPr/>
          <p:nvPr/>
        </p:nvSpPr>
        <p:spPr>
          <a:xfrm>
            <a:off x="19273350" y="5352796"/>
            <a:ext cx="484632" cy="978408"/>
          </a:xfrm>
          <a:prstGeom prst="downArrow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cxnSp>
        <p:nvCxnSpPr>
          <p:cNvPr id="34" name="Пряма сполучна лінія 33"/>
          <p:cNvCxnSpPr>
            <a:stCxn id="20" idx="2"/>
          </p:cNvCxnSpPr>
          <p:nvPr/>
        </p:nvCxnSpPr>
        <p:spPr>
          <a:xfrm flipH="1">
            <a:off x="19515666" y="10452100"/>
            <a:ext cx="1" cy="7239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Пряма сполучна лінія 34"/>
          <p:cNvCxnSpPr/>
          <p:nvPr/>
        </p:nvCxnSpPr>
        <p:spPr>
          <a:xfrm flipH="1">
            <a:off x="4129258" y="11176000"/>
            <a:ext cx="1538641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" name="Пряма зі стрілкою 38"/>
          <p:cNvCxnSpPr/>
          <p:nvPr/>
        </p:nvCxnSpPr>
        <p:spPr>
          <a:xfrm flipV="1">
            <a:off x="4129258" y="10452100"/>
            <a:ext cx="0" cy="694267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Пряма зі стрілкою 40"/>
          <p:cNvCxnSpPr/>
          <p:nvPr/>
        </p:nvCxnSpPr>
        <p:spPr>
          <a:xfrm flipV="1">
            <a:off x="11878733" y="10447866"/>
            <a:ext cx="0" cy="694267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3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3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3" y="445109"/>
            <a:ext cx="7417619" cy="287061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5862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2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999"/>
            <a:ext cx="7417619" cy="287061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ЗУ «Про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публічні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C:\Users\ЮРА\Desktop\Screenshot_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013" y="5371212"/>
            <a:ext cx="16321426" cy="7650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oogle Shape;325;p13" descr="Pencil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 rot="-5400000">
            <a:off x="3088089" y="4283807"/>
            <a:ext cx="409649" cy="54619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itle 2"/>
          <p:cNvSpPr txBox="1">
            <a:spLocks/>
          </p:cNvSpPr>
          <p:nvPr/>
        </p:nvSpPr>
        <p:spPr>
          <a:xfrm>
            <a:off x="4040147" y="2883327"/>
            <a:ext cx="19545399" cy="1980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47500" lnSpcReduction="20000"/>
          </a:bodyPr>
          <a:lstStyle>
            <a:lvl1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8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абрали </a:t>
            </a:r>
            <a:r>
              <a:rPr lang="ru-RU" sz="85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чинність</a:t>
            </a:r>
            <a:r>
              <a:rPr lang="ru-RU" sz="8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10 </a:t>
            </a:r>
            <a:r>
              <a:rPr lang="ru-RU" sz="85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вересня</a:t>
            </a:r>
            <a:r>
              <a:rPr lang="ru-RU" sz="8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 року</a:t>
            </a:r>
            <a:endParaRPr lang="en-US" sz="85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6575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99"/>
            <a:ext cx="7417619" cy="28706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600112"/>
              </p:ext>
            </p:extLst>
          </p:nvPr>
        </p:nvGraphicFramePr>
        <p:xfrm>
          <a:off x="2695195" y="5621867"/>
          <a:ext cx="18376916" cy="612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3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 10 вересня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після 10 вересня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 50 </a:t>
                      </a:r>
                      <a:r>
                        <a:rPr lang="uk-UA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тис.грн</a:t>
                      </a:r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Замовник оприлюднює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звіт про договір про закупівлю згідно вимог статті 10 ЗУ </a:t>
                      </a:r>
                      <a:r>
                        <a:rPr lang="uk-UA" sz="32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протягом 3 робочих днів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 дня укладення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Замовник оприлюднює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звіт про договір про закупівлю згідно вимог статті 10 ЗУ </a:t>
                      </a:r>
                      <a:r>
                        <a:rPr lang="uk-UA" sz="32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протягом 3 робочих днів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 дня укладення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50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3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тис.грн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 і більше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Замовник оприлюднює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звіт про договір про закупівлю згідно вимог статті 10 ЗУ </a:t>
                      </a:r>
                      <a:r>
                        <a:rPr lang="uk-UA" sz="32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протягом 3 робочих днів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 дня укладення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Замовник оприлюднює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звіт про договір про закупівлю згідно вимог пункту 3-8 прикінцевих положень ЗУ </a:t>
                      </a:r>
                      <a:r>
                        <a:rPr lang="uk-UA" sz="32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не пізніше 10 робочих днів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 дня укладення з можливістю не оприлюднювати чутливу інформацію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2391914" y="2325638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Договір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укладений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без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використання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електронної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ЗУ «Про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публічні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5400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375852"/>
              </p:ext>
            </p:extLst>
          </p:nvPr>
        </p:nvGraphicFramePr>
        <p:xfrm>
          <a:off x="1591733" y="5046133"/>
          <a:ext cx="20997334" cy="6471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5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9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 29 червня 2022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 червня –</a:t>
                      </a:r>
                      <a:r>
                        <a:rPr lang="uk-UA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09 вересня 2022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після 10 вересня 2022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680">
                <a:tc rowSpan="2"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Звіт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договір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закупівлю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Договір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 </a:t>
                      </a:r>
                      <a:r>
                        <a:rPr lang="ru-RU" sz="3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закупівлю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ru-RU" sz="3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Додатки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до договору.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Звіт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договір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закупівлю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Договір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 </a:t>
                      </a:r>
                      <a:r>
                        <a:rPr lang="ru-RU" sz="3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закупівлю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ru-RU" sz="3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Додатки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до договору.</a:t>
                      </a:r>
                      <a:endParaRPr lang="uk-UA" sz="32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Зміни до договору.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Звіт про договір про закупівлю.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680">
                <a:tc vMerge="1">
                  <a:txBody>
                    <a:bodyPr/>
                    <a:lstStyle/>
                    <a:p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 не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пізніше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робочих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днів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 дня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укладення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можливістю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не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оприлюднювати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чутливу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інформацію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680">
                <a:tc rowSpan="2"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 не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пізніше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ніж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через 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днів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 дня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припинення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чи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скасування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воєнного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стану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 не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пізніше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ніж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через 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70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днів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 дня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припинення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чи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скасування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воєнного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стану</a:t>
                      </a:r>
                      <a:endParaRPr lang="uk-UA" sz="32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Договір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 </a:t>
                      </a:r>
                      <a:r>
                        <a:rPr lang="ru-RU" sz="3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закупівлю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ru-RU" sz="3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Додатки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до договору.</a:t>
                      </a:r>
                      <a:endParaRPr lang="uk-UA" sz="32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Зміни до договору.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680">
                <a:tc vMerge="1">
                  <a:txBody>
                    <a:bodyPr/>
                    <a:lstStyle/>
                    <a:p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 не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пізніше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ніж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через 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70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днів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 дня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припинення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чи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скасування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воєнного</a:t>
                      </a:r>
                      <a:r>
                        <a:rPr lang="ru-RU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стану</a:t>
                      </a:r>
                      <a:endParaRPr lang="uk-UA" sz="3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2391914" y="2325638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Договір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укладений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без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використання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електронної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3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</a:t>
            </a: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Постанови КМУ №169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2554"/>
            <a:ext cx="7417619" cy="28706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3195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53;p5"/>
          <p:cNvSpPr txBox="1"/>
          <p:nvPr/>
        </p:nvSpPr>
        <p:spPr>
          <a:xfrm>
            <a:off x="1994742" y="4621057"/>
            <a:ext cx="20204857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l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Постанова КМУ №169 від 28 лютого 2022 року «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Деякі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питання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здійснення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оборонних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та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публічних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закупівель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товарів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робіт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і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послуг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в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умовах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воєнного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стану»</a:t>
            </a:r>
            <a:endParaRPr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pic>
        <p:nvPicPr>
          <p:cNvPr id="18" name="Google Shape;15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1099" y="4687821"/>
            <a:ext cx="512763" cy="5127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04317931"/>
              </p:ext>
            </p:extLst>
          </p:nvPr>
        </p:nvGraphicFramePr>
        <p:xfrm>
          <a:off x="1608667" y="6231467"/>
          <a:ext cx="21539200" cy="6045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Постанова КМУ №169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2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2473"/>
            <a:ext cx="7417619" cy="287061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308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53;p5"/>
          <p:cNvSpPr txBox="1"/>
          <p:nvPr/>
        </p:nvSpPr>
        <p:spPr>
          <a:xfrm>
            <a:off x="1994742" y="4621057"/>
            <a:ext cx="2168381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l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Перелік та обсяги закупівель замовників згідно постанови КМУ №169 від 28 лютого 2022 року</a:t>
            </a:r>
            <a:endParaRPr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pic>
        <p:nvPicPr>
          <p:cNvPr id="18" name="Google Shape;15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1099" y="4687821"/>
            <a:ext cx="512763" cy="5127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62082813"/>
              </p:ext>
            </p:extLst>
          </p:nvPr>
        </p:nvGraphicFramePr>
        <p:xfrm>
          <a:off x="1710267" y="6129866"/>
          <a:ext cx="20489332" cy="6536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Постанова КМУ №169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2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99"/>
            <a:ext cx="7417619" cy="287061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3253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53;p5"/>
          <p:cNvSpPr txBox="1"/>
          <p:nvPr/>
        </p:nvSpPr>
        <p:spPr>
          <a:xfrm>
            <a:off x="1994742" y="4621057"/>
            <a:ext cx="2168381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l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Перелік та обсяги закупівель замовників згідно постанови КМУ №169 від 28 лютого 2022 року</a:t>
            </a:r>
            <a:endParaRPr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pic>
        <p:nvPicPr>
          <p:cNvPr id="18" name="Google Shape;15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1099" y="4687821"/>
            <a:ext cx="512763" cy="5127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91887373"/>
              </p:ext>
            </p:extLst>
          </p:nvPr>
        </p:nvGraphicFramePr>
        <p:xfrm>
          <a:off x="971099" y="5774268"/>
          <a:ext cx="22515434" cy="6722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Постанова КМУ №169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2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811"/>
            <a:ext cx="7417619" cy="287061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0866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83266924"/>
              </p:ext>
            </p:extLst>
          </p:nvPr>
        </p:nvGraphicFramePr>
        <p:xfrm>
          <a:off x="1994742" y="5672667"/>
          <a:ext cx="20408058" cy="6739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Постанова КМУ №169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10233724" y="3942262"/>
            <a:ext cx="4543084" cy="144253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2800" kern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Договори до 50 </a:t>
            </a:r>
            <a:r>
              <a:rPr lang="uk-UA" sz="2800" kern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тис.грн</a:t>
            </a:r>
            <a:r>
              <a:rPr lang="uk-UA" sz="2800" kern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 зі стрілкою 5"/>
          <p:cNvCxnSpPr/>
          <p:nvPr/>
        </p:nvCxnSpPr>
        <p:spPr>
          <a:xfrm flipH="1">
            <a:off x="6959600" y="4663531"/>
            <a:ext cx="3115733" cy="2126736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Пряма зі стрілкою 15"/>
          <p:cNvCxnSpPr/>
          <p:nvPr/>
        </p:nvCxnSpPr>
        <p:spPr>
          <a:xfrm flipH="1">
            <a:off x="10600267" y="5537200"/>
            <a:ext cx="1778000" cy="1749168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Пряма зі стрілкою 18"/>
          <p:cNvCxnSpPr/>
          <p:nvPr/>
        </p:nvCxnSpPr>
        <p:spPr>
          <a:xfrm>
            <a:off x="12530667" y="5537200"/>
            <a:ext cx="1710266" cy="1749168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Google Shape;153;p5"/>
          <p:cNvSpPr txBox="1"/>
          <p:nvPr/>
        </p:nvSpPr>
        <p:spPr>
          <a:xfrm>
            <a:off x="6581563" y="5306388"/>
            <a:ext cx="303445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до 14 квітня</a:t>
            </a:r>
            <a:endParaRPr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4" name="Google Shape;153;p5"/>
          <p:cNvSpPr txBox="1"/>
          <p:nvPr/>
        </p:nvSpPr>
        <p:spPr>
          <a:xfrm>
            <a:off x="11206475" y="6582643"/>
            <a:ext cx="303445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після 14 квітня</a:t>
            </a:r>
            <a:endParaRPr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pic>
        <p:nvPicPr>
          <p:cNvPr id="13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4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269"/>
            <a:ext cx="7417619" cy="287061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7747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5000" y="3553206"/>
            <a:ext cx="23080408" cy="6135329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Зустріч/тренінг відбувається у рамках Програми «Децентралізація приносить кращі результати та ефективність» (DOBRE), що виконується міжнародною організацією Глобал Ком’юнітіз (</a:t>
            </a:r>
            <a:r>
              <a:rPr lang="uk-UA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</a:t>
            </a:r>
            <a:r>
              <a:rPr lang="uk-UA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Communities</a:t>
            </a:r>
            <a:r>
              <a:rPr lang="uk-UA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та фінансується Агентством США з міжнародного розвитку (USAID).</a:t>
            </a:r>
            <a:r>
              <a:rPr lang="uk-UA" sz="5300" b="1" dirty="0">
                <a:solidFill>
                  <a:srgbClr val="002060"/>
                </a:solidFill>
              </a:rPr>
              <a:t> </a:t>
            </a:r>
            <a:r>
              <a:rPr lang="en-US" sz="5300" b="1" dirty="0">
                <a:solidFill>
                  <a:srgbClr val="002060"/>
                </a:solidFill>
              </a:rPr>
              <a:t/>
            </a:r>
            <a:br>
              <a:rPr lang="en-US" sz="5300" b="1" dirty="0">
                <a:solidFill>
                  <a:srgbClr val="002060"/>
                </a:solidFill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1521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53;p5"/>
          <p:cNvSpPr txBox="1"/>
          <p:nvPr/>
        </p:nvSpPr>
        <p:spPr>
          <a:xfrm>
            <a:off x="1994742" y="4434791"/>
            <a:ext cx="2168381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l"/>
            <a:r>
              <a:rPr lang="uk-UA" sz="36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Договори </a:t>
            </a:r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понад 50 </a:t>
            </a:r>
            <a:r>
              <a:rPr lang="uk-UA" sz="36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тис.грн</a:t>
            </a:r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</a:t>
            </a:r>
            <a:r>
              <a:rPr lang="uk-UA" sz="36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– спрощені закупівлі або електронний каталог</a:t>
            </a:r>
            <a:endParaRPr sz="36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pic>
        <p:nvPicPr>
          <p:cNvPr id="13" name="Google Shape;15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86031" y="4568318"/>
            <a:ext cx="512763" cy="51276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 Placeholder 3"/>
          <p:cNvSpPr txBox="1">
            <a:spLocks/>
          </p:cNvSpPr>
          <p:nvPr/>
        </p:nvSpPr>
        <p:spPr>
          <a:xfrm>
            <a:off x="1093084" y="5451459"/>
            <a:ext cx="21800781" cy="2736304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uk-UA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Винятки:</a:t>
            </a:r>
          </a:p>
          <a:p>
            <a:pPr marL="0" indent="0" algn="just">
              <a:buNone/>
            </a:pPr>
            <a:endParaRPr lang="uk-UA" sz="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інформація</a:t>
            </a:r>
            <a:r>
              <a:rPr lang="uk-UA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повинна бути оприлюднена в оголошенні про проведення спрощеної закупівлі, 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належить до інформації з обмеженим доступом або її розголошення під час дії правового режиму воєнного стану може нести загрозу </a:t>
            </a:r>
            <a:r>
              <a:rPr lang="uk-UA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національній безпеці та/або громадській безпеці і порядку</a:t>
            </a:r>
            <a:r>
              <a:rPr lang="uk-UA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uk-UA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перебуває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районі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воєнних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бойових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момент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прийняття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рішення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відсутня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технічна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можливість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використання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електронної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закупівель, яка повинна бути документально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підтверджена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замовником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існує 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нагальна потреба</a:t>
            </a:r>
            <a:r>
              <a:rPr lang="uk-UA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здійсненні закупівлі у зв’язку із виникненням об’єктивних обставин, що унеможливлюють дотримання замовником строків для проведення спрощеної закупівлі або використання електронного каталогу</a:t>
            </a:r>
            <a:r>
              <a:rPr lang="uk-UA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uk-UA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послуги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бути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поставлені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надані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виключно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певним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суб’єктом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господарювання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наявності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одного 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випадків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(твори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мистецтва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архітектурний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конкурс,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постачальник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останньої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надії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універсальної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послуги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конкуренції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технічних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причин);</a:t>
            </a:r>
          </a:p>
          <a:p>
            <a:pPr algn="just"/>
            <a:endParaRPr lang="ru-RU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відмінено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спрощену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закупівлю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через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учасників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 тому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лотом;</a:t>
            </a:r>
            <a:endParaRPr lang="uk-UA" b="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-UA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3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Постанова КМУ №169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9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999"/>
            <a:ext cx="7417619" cy="28706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9836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/>
          <p:cNvSpPr>
            <a:spLocks noGrp="1"/>
          </p:cNvSpPr>
          <p:nvPr>
            <p:ph type="title"/>
          </p:nvPr>
        </p:nvSpPr>
        <p:spPr>
          <a:xfrm>
            <a:off x="2621966" y="1335548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Постанова КМУ №169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1082669" y="3549582"/>
            <a:ext cx="22251463" cy="2736304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виникла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укладення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договору про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закупівлю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замовника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необхідність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постачанні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додаткового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обсягу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товару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того самого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постачальника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 роки, 50%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ціни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договору);</a:t>
            </a:r>
          </a:p>
          <a:p>
            <a:pPr algn="just"/>
            <a:endParaRPr lang="ru-RU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виникла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укладення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договору про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закупівлю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замовника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необхідність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додаткових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аналогічних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робіт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того самого </a:t>
            </a:r>
            <a:r>
              <a:rPr lang="ru-RU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учасника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 роки, 50%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договору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endParaRPr lang="ru-RU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здійснюється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адвокатської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здійснюється закупівля юридичних послуг, пов’язаних із захистом прав та інтересів України, у тому числі з метою захисту національної безпеки і оборони, під час врегулювання спорів, розгляду в закордонних юрисдикційних органах справ за участю іноземного суб’єкта та України</a:t>
            </a:r>
            <a:r>
              <a:rPr lang="uk-UA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uk-UA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здійснюється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товарів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робіт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забезпечення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функціонування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об’єктів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критичної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інфраструктури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товарів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робіт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здійснюються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 algn="just">
              <a:buFontTx/>
              <a:buChar char="-"/>
            </a:pPr>
            <a:r>
              <a:rPr lang="ru-RU" sz="2400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проведення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заходів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мобілізації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цивільного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захисту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 algn="just">
              <a:buFontTx/>
              <a:buChar char="-"/>
            </a:pP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будівництва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реконструкції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капітального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ремонту та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облаштування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місць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проживання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переміщених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евакуйованих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осіб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 algn="just">
              <a:buFontTx/>
              <a:buChar char="-"/>
            </a:pP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будівництва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реконструкції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капітального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ремонту та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облаштування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захисних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споруд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цивільного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захисту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 тому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числі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подвійного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призначення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найпростіших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споруд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укриттів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 algn="just">
              <a:buFontTx/>
              <a:buChar char="-"/>
            </a:pP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підготовки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проведення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опалювального</a:t>
            </a:r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сезону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1800" b="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uk-UA" sz="18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uk-UA" sz="1800" b="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uk-UA" sz="18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разі коли у профілі товару електронного каталогу розміщено дві або більше пропозиції щодо товару від постачальників, замовник </a:t>
            </a:r>
            <a:r>
              <a:rPr lang="uk-UA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здійснює </a:t>
            </a:r>
            <a:r>
              <a:rPr lang="uk-UA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відбір постачальника 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 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запиту 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ціни пропозицій постачальників, якщо вартість товару становить або 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перевищує 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 тис. гривень</a:t>
            </a:r>
            <a:r>
              <a:rPr lang="uk-UA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k-UA" b="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-UA" sz="14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3600" dirty="0" smtClean="0"/>
          </a:p>
          <a:p>
            <a:pPr marL="0" indent="0" algn="just">
              <a:buNone/>
            </a:pP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99"/>
            <a:ext cx="7417619" cy="28706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9076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увати 6"/>
          <p:cNvGrpSpPr/>
          <p:nvPr/>
        </p:nvGrpSpPr>
        <p:grpSpPr>
          <a:xfrm>
            <a:off x="12926125" y="7416800"/>
            <a:ext cx="7393876" cy="1782233"/>
            <a:chOff x="0" y="0"/>
            <a:chExt cx="6730999" cy="4038600"/>
          </a:xfrm>
        </p:grpSpPr>
        <p:sp>
          <p:nvSpPr>
            <p:cNvPr id="8" name="Прямокутник 7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Прямокутник 10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6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Постанова КМУ №169 «Деякі питання…»</a:t>
              </a:r>
              <a:endParaRPr lang="uk-UA" sz="36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Прямокутник 13"/>
          <p:cNvSpPr/>
          <p:nvPr/>
        </p:nvSpPr>
        <p:spPr>
          <a:xfrm>
            <a:off x="1130301" y="5397500"/>
            <a:ext cx="6730999" cy="4038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3600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України «Про публічні закупівлі»</a:t>
            </a:r>
            <a:endParaRPr lang="uk-UA" sz="36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Групувати 14"/>
          <p:cNvGrpSpPr/>
          <p:nvPr/>
        </p:nvGrpSpPr>
        <p:grpSpPr>
          <a:xfrm>
            <a:off x="3092219" y="7416800"/>
            <a:ext cx="6730999" cy="1782233"/>
            <a:chOff x="0" y="0"/>
            <a:chExt cx="6730999" cy="4038600"/>
          </a:xfrm>
        </p:grpSpPr>
        <p:sp>
          <p:nvSpPr>
            <p:cNvPr id="16" name="Прямокутник 15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Прямокутник 16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6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Закон України «Про публічні закупівлі»</a:t>
              </a:r>
              <a:endParaRPr lang="uk-UA" sz="36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Групувати 21"/>
          <p:cNvGrpSpPr/>
          <p:nvPr/>
        </p:nvGrpSpPr>
        <p:grpSpPr>
          <a:xfrm>
            <a:off x="6457718" y="4620760"/>
            <a:ext cx="4543084" cy="1785628"/>
            <a:chOff x="2349045" y="0"/>
            <a:chExt cx="6427342" cy="223073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3" name="Прямокутник 22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Прямокутник 23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Типові щорічні закупівлі</a:t>
              </a:r>
              <a:endParaRPr lang="uk-UA" sz="28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Групувати 24"/>
          <p:cNvGrpSpPr/>
          <p:nvPr/>
        </p:nvGrpSpPr>
        <p:grpSpPr>
          <a:xfrm>
            <a:off x="11503725" y="4657186"/>
            <a:ext cx="4543084" cy="1712775"/>
            <a:chOff x="2349045" y="0"/>
            <a:chExt cx="6427342" cy="2230737"/>
          </a:xfrm>
        </p:grpSpPr>
        <p:sp>
          <p:nvSpPr>
            <p:cNvPr id="26" name="Прямокутник 25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Прямокутник 26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Закупівлі, нерозривно </a:t>
              </a:r>
              <a:r>
                <a:rPr lang="uk-UA" sz="2800" kern="12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пов</a:t>
              </a:r>
              <a:r>
                <a:rPr lang="en-US" sz="28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’</a:t>
              </a:r>
              <a:r>
                <a:rPr lang="uk-UA" sz="2800" kern="12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язані</a:t>
              </a:r>
              <a:r>
                <a:rPr lang="uk-UA" sz="28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з воєнним станом</a:t>
              </a:r>
              <a:endParaRPr lang="uk-UA" sz="28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Стрілка вниз 1"/>
          <p:cNvSpPr/>
          <p:nvPr/>
        </p:nvSpPr>
        <p:spPr>
          <a:xfrm>
            <a:off x="7274902" y="6333535"/>
            <a:ext cx="484632" cy="978408"/>
          </a:xfrm>
          <a:prstGeom prst="downArrow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1" name="Стрілка вниз 30"/>
          <p:cNvSpPr/>
          <p:nvPr/>
        </p:nvSpPr>
        <p:spPr>
          <a:xfrm>
            <a:off x="14738435" y="6308045"/>
            <a:ext cx="484632" cy="978408"/>
          </a:xfrm>
          <a:prstGeom prst="downArrow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288773"/>
              </p:ext>
            </p:extLst>
          </p:nvPr>
        </p:nvGraphicFramePr>
        <p:xfrm>
          <a:off x="3092219" y="9345806"/>
          <a:ext cx="6730999" cy="3078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30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24666"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</a:t>
                      </a:r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50 </a:t>
                      </a:r>
                      <a:r>
                        <a:rPr lang="uk-UA" sz="28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тис.грн</a:t>
                      </a:r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 – звіти про договори</a:t>
                      </a:r>
                    </a:p>
                    <a:p>
                      <a:pPr algn="l"/>
                      <a:endParaRPr lang="uk-UA" sz="28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Від 50 до 200 </a:t>
                      </a:r>
                      <a:r>
                        <a:rPr lang="uk-UA" sz="28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тис.грн</a:t>
                      </a:r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 – спрощені закупівлі/електронний каталог</a:t>
                      </a:r>
                    </a:p>
                    <a:p>
                      <a:pPr algn="l"/>
                      <a:endParaRPr lang="uk-UA" sz="28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Від 200 </a:t>
                      </a:r>
                      <a:r>
                        <a:rPr lang="uk-UA" sz="28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тис.грн</a:t>
                      </a:r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 – відкриті торги (переговорні процедури)</a:t>
                      </a:r>
                      <a:endParaRPr lang="uk-UA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Таблиця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148233"/>
              </p:ext>
            </p:extLst>
          </p:nvPr>
        </p:nvGraphicFramePr>
        <p:xfrm>
          <a:off x="12926125" y="9362739"/>
          <a:ext cx="7393876" cy="3078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93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24666"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</a:t>
                      </a:r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50 </a:t>
                      </a:r>
                      <a:r>
                        <a:rPr lang="uk-UA" sz="28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тис.грн</a:t>
                      </a:r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 – лише включення у Перелік</a:t>
                      </a:r>
                    </a:p>
                    <a:p>
                      <a:pPr algn="l"/>
                      <a:endParaRPr lang="uk-UA" sz="28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Від 50 </a:t>
                      </a:r>
                      <a:r>
                        <a:rPr lang="uk-UA" sz="28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тис.грн</a:t>
                      </a:r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 – спрощені закупівлі/електронний каталог</a:t>
                      </a:r>
                    </a:p>
                    <a:p>
                      <a:pPr algn="l"/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         або</a:t>
                      </a:r>
                    </a:p>
                    <a:p>
                      <a:pPr algn="l"/>
                      <a:r>
                        <a:rPr lang="uk-UA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винятки з постанови і звіти про договори</a:t>
                      </a:r>
                    </a:p>
                    <a:p>
                      <a:pPr algn="l"/>
                      <a:endParaRPr lang="uk-UA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6" name="Title 2"/>
          <p:cNvSpPr>
            <a:spLocks noGrp="1"/>
          </p:cNvSpPr>
          <p:nvPr>
            <p:ph type="title"/>
          </p:nvPr>
        </p:nvSpPr>
        <p:spPr>
          <a:xfrm>
            <a:off x="1724499" y="1880529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 замовників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29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1445"/>
            <a:ext cx="7417619" cy="28706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8934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98144" y="2825073"/>
            <a:ext cx="23080408" cy="6135329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постанови КМУ </a:t>
            </a:r>
            <a:r>
              <a:rPr lang="en-US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затвердження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особливостей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публічних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закупівель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товарів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робіт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період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воєнного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стану </a:t>
            </a:r>
            <a:r>
              <a:rPr lang="uk-UA" sz="5300" b="1" dirty="0">
                <a:solidFill>
                  <a:srgbClr val="002060"/>
                </a:solidFill>
              </a:rPr>
              <a:t> </a:t>
            </a:r>
            <a:r>
              <a:rPr lang="en-US" sz="5300" b="1" dirty="0">
                <a:solidFill>
                  <a:srgbClr val="002060"/>
                </a:solidFill>
              </a:rPr>
              <a:t/>
            </a:r>
            <a:br>
              <a:rPr lang="en-US" sz="5300" b="1" dirty="0">
                <a:solidFill>
                  <a:srgbClr val="002060"/>
                </a:solidFill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4999"/>
            <a:ext cx="7417619" cy="28706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474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1032980" y="5078978"/>
            <a:ext cx="3031020" cy="7225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тези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трілка вправо 7"/>
          <p:cNvSpPr/>
          <p:nvPr/>
        </p:nvSpPr>
        <p:spPr>
          <a:xfrm>
            <a:off x="4519796" y="5199531"/>
            <a:ext cx="890337" cy="4572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5803401" y="5078977"/>
            <a:ext cx="15651131" cy="698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Зміни у Закон та Постанову 169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5803399" y="7744469"/>
            <a:ext cx="15651131" cy="698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Пороги для відкритих торгів: 100, 200, 1500 </a:t>
            </a:r>
            <a:r>
              <a:rPr lang="uk-UA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тис.грн</a:t>
            </a:r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кутник 13"/>
          <p:cNvSpPr/>
          <p:nvPr/>
        </p:nvSpPr>
        <p:spPr>
          <a:xfrm>
            <a:off x="5803400" y="9031402"/>
            <a:ext cx="15651132" cy="698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Термін проведення відкритих торгів – до 2 тижнів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постанови КМУ «Про затвердження особливостей…» </a:t>
            </a:r>
            <a:endParaRPr 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кутник 15"/>
          <p:cNvSpPr/>
          <p:nvPr/>
        </p:nvSpPr>
        <p:spPr>
          <a:xfrm>
            <a:off x="5803398" y="6452359"/>
            <a:ext cx="15651131" cy="698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Дві процедури: звіти про договори і відкриті торги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Стрілка вправо 16"/>
          <p:cNvSpPr/>
          <p:nvPr/>
        </p:nvSpPr>
        <p:spPr>
          <a:xfrm>
            <a:off x="4519796" y="6572912"/>
            <a:ext cx="890337" cy="4572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8" name="Стрілка вправо 17"/>
          <p:cNvSpPr/>
          <p:nvPr/>
        </p:nvSpPr>
        <p:spPr>
          <a:xfrm>
            <a:off x="4519796" y="7865022"/>
            <a:ext cx="890337" cy="4572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9" name="Стрілка вправо 18"/>
          <p:cNvSpPr/>
          <p:nvPr/>
        </p:nvSpPr>
        <p:spPr>
          <a:xfrm>
            <a:off x="4519796" y="9151955"/>
            <a:ext cx="890337" cy="4572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0" name="Прямокутник 19"/>
          <p:cNvSpPr/>
          <p:nvPr/>
        </p:nvSpPr>
        <p:spPr>
          <a:xfrm>
            <a:off x="5803397" y="10301878"/>
            <a:ext cx="15651132" cy="698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успішної процедури достатньо 1 учасника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Стрілка вправо 20"/>
          <p:cNvSpPr/>
          <p:nvPr/>
        </p:nvSpPr>
        <p:spPr>
          <a:xfrm>
            <a:off x="4519796" y="10422432"/>
            <a:ext cx="890337" cy="4572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2" name="Прямокутник 21"/>
          <p:cNvSpPr/>
          <p:nvPr/>
        </p:nvSpPr>
        <p:spPr>
          <a:xfrm>
            <a:off x="5803397" y="11605745"/>
            <a:ext cx="15651132" cy="698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Можливість оскарження з боку учасників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Стрілка вправо 22"/>
          <p:cNvSpPr/>
          <p:nvPr/>
        </p:nvSpPr>
        <p:spPr>
          <a:xfrm>
            <a:off x="4519795" y="11726298"/>
            <a:ext cx="890337" cy="4572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pic>
        <p:nvPicPr>
          <p:cNvPr id="25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41245"/>
            <a:ext cx="7417619" cy="287061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1710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748447" y="9669990"/>
            <a:ext cx="19545399" cy="1980180"/>
          </a:xfrm>
        </p:spPr>
        <p:txBody>
          <a:bodyPr>
            <a:noAutofit/>
          </a:bodyPr>
          <a:lstStyle/>
          <a:p>
            <a:pPr algn="l"/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br>
              <a:rPr lang="uk-UA" sz="6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Юрій Кузько</a:t>
            </a:r>
            <a:br>
              <a:rPr lang="uk-UA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41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98144" y="2825073"/>
            <a:ext cx="23080408" cy="6135329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Закону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«Про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публічні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10.09.2022 року: </a:t>
            </a:r>
            <a:r>
              <a:rPr lang="en-US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діяти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замовникам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набрання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чинності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Постанови 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КМУ про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особливості</a:t>
            </a:r>
            <a:r>
              <a:rPr lang="uk-UA" sz="5300" b="1" dirty="0">
                <a:solidFill>
                  <a:srgbClr val="002060"/>
                </a:solidFill>
              </a:rPr>
              <a:t> </a:t>
            </a:r>
            <a:r>
              <a:rPr lang="en-US" sz="5300" b="1" dirty="0">
                <a:solidFill>
                  <a:srgbClr val="002060"/>
                </a:solidFill>
              </a:rPr>
              <a:t/>
            </a:r>
            <a:br>
              <a:rPr lang="en-US" sz="5300" b="1" dirty="0">
                <a:solidFill>
                  <a:srgbClr val="002060"/>
                </a:solidFill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1092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Організація закупівельної діяльності в умовах воєнного стану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Google Shape;117;p3"/>
          <p:cNvSpPr/>
          <p:nvPr/>
        </p:nvSpPr>
        <p:spPr>
          <a:xfrm>
            <a:off x="4772967" y="4872387"/>
            <a:ext cx="3477818" cy="3610830"/>
          </a:xfrm>
          <a:prstGeom prst="ellipse">
            <a:avLst/>
          </a:prstGeom>
          <a:solidFill>
            <a:schemeClr val="accent5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РОБОЧА ГРУПА</a:t>
            </a:r>
            <a:endParaRPr sz="2400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18;p3"/>
          <p:cNvSpPr/>
          <p:nvPr/>
        </p:nvSpPr>
        <p:spPr>
          <a:xfrm>
            <a:off x="14165724" y="4872387"/>
            <a:ext cx="3421326" cy="3564360"/>
          </a:xfrm>
          <a:prstGeom prst="ellipse">
            <a:avLst/>
          </a:prstGeom>
          <a:solidFill>
            <a:schemeClr val="accent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ЦЗО</a:t>
            </a:r>
            <a:endParaRPr sz="2400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9;p3"/>
          <p:cNvSpPr/>
          <p:nvPr/>
        </p:nvSpPr>
        <p:spPr>
          <a:xfrm>
            <a:off x="9003638" y="3876930"/>
            <a:ext cx="4300982" cy="4606287"/>
          </a:xfrm>
          <a:prstGeom prst="ellipse">
            <a:avLst/>
          </a:prstGeom>
          <a:solidFill>
            <a:schemeClr val="accent3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УПОВНОВАЖЕНА ОСОБА</a:t>
            </a:r>
            <a:endParaRPr sz="2400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19;p3"/>
          <p:cNvSpPr/>
          <p:nvPr/>
        </p:nvSpPr>
        <p:spPr>
          <a:xfrm>
            <a:off x="13304620" y="9041167"/>
            <a:ext cx="3755130" cy="3743500"/>
          </a:xfrm>
          <a:prstGeom prst="ellipse">
            <a:avLst/>
          </a:prstGeom>
          <a:solidFill>
            <a:schemeClr val="accent3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УПОВНОВАЖЕНА</a:t>
            </a:r>
            <a:r>
              <a:rPr lang="en-US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ЗАМОВНИКОМ ОСОБА (</a:t>
            </a:r>
            <a:r>
              <a:rPr lang="en-US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COVID-19)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19;p3"/>
          <p:cNvSpPr/>
          <p:nvPr/>
        </p:nvSpPr>
        <p:spPr>
          <a:xfrm>
            <a:off x="5457049" y="9041167"/>
            <a:ext cx="3755130" cy="3743500"/>
          </a:xfrm>
          <a:prstGeom prst="ellipse">
            <a:avLst/>
          </a:prstGeom>
          <a:solidFill>
            <a:schemeClr val="accent3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ВІДПОВІДАЛЬНА ОСОБА ЗА ЗВІТИ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19;p3"/>
          <p:cNvSpPr/>
          <p:nvPr/>
        </p:nvSpPr>
        <p:spPr>
          <a:xfrm>
            <a:off x="9422945" y="9041167"/>
            <a:ext cx="3755130" cy="3743500"/>
          </a:xfrm>
          <a:prstGeom prst="ellipse">
            <a:avLst/>
          </a:prstGeom>
          <a:solidFill>
            <a:schemeClr val="accent3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ВІДПОВІДАЛЬНА ОСОБА ЗА ЗАКУПІВЛІ ВОЄННОГО СТАНУ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7357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Уповноважена особа та відповідальна особа з звіти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Google Shape;153;p5"/>
          <p:cNvSpPr txBox="1"/>
          <p:nvPr/>
        </p:nvSpPr>
        <p:spPr>
          <a:xfrm>
            <a:off x="1994742" y="4621057"/>
            <a:ext cx="20204857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Визначити функції уповноваженої особи, та, за необхідності, відповідальної особи за закупівлі до 50 </a:t>
            </a:r>
            <a:r>
              <a:rPr lang="uk-UA" sz="36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тис.грн</a:t>
            </a:r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</a:t>
            </a:r>
            <a:endParaRPr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pic>
        <p:nvPicPr>
          <p:cNvPr id="18" name="Google Shape;15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1099" y="4687821"/>
            <a:ext cx="512763" cy="5127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3168620101"/>
              </p:ext>
            </p:extLst>
          </p:nvPr>
        </p:nvGraphicFramePr>
        <p:xfrm>
          <a:off x="1994742" y="6146800"/>
          <a:ext cx="19815391" cy="6129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9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6394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4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16802" y="4020328"/>
            <a:ext cx="512763" cy="51276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49;p5"/>
          <p:cNvSpPr txBox="1"/>
          <p:nvPr/>
        </p:nvSpPr>
        <p:spPr>
          <a:xfrm>
            <a:off x="2582311" y="4009911"/>
            <a:ext cx="1723058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uk-UA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має мати вищу освіту, як правило економічну або юридичну </a:t>
            </a:r>
            <a:endParaRPr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9" name="Google Shape;151;p5"/>
          <p:cNvSpPr txBox="1"/>
          <p:nvPr/>
        </p:nvSpPr>
        <p:spPr>
          <a:xfrm>
            <a:off x="2582311" y="5998107"/>
            <a:ext cx="13360831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uk-UA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тільки УО проводить </a:t>
            </a:r>
            <a:r>
              <a:rPr lang="uk-UA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процедури </a:t>
            </a:r>
            <a:r>
              <a:rPr lang="uk-UA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закупівель </a:t>
            </a:r>
            <a:r>
              <a:rPr lang="uk-UA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з </a:t>
            </a:r>
            <a:r>
              <a:rPr lang="uk-UA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01.01.2022 року</a:t>
            </a:r>
            <a:endParaRPr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pic>
        <p:nvPicPr>
          <p:cNvPr id="20" name="Google Shape;152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16801" y="5987784"/>
            <a:ext cx="512763" cy="512763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153;p5"/>
          <p:cNvSpPr txBox="1"/>
          <p:nvPr/>
        </p:nvSpPr>
        <p:spPr>
          <a:xfrm>
            <a:off x="2582311" y="4793897"/>
            <a:ext cx="17746564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uk-UA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УО може бути призначена тільки штатна одиниця </a:t>
            </a:r>
            <a:endParaRPr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uk-UA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(з наявного штату з доплатою; включення нової штат. одиниці; укладення трудового контракту)</a:t>
            </a:r>
            <a:endParaRPr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pic>
        <p:nvPicPr>
          <p:cNvPr id="23" name="Google Shape;154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16803" y="7120556"/>
            <a:ext cx="512763" cy="512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15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16803" y="5014548"/>
            <a:ext cx="512763" cy="512763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159;p5"/>
          <p:cNvSpPr/>
          <p:nvPr/>
        </p:nvSpPr>
        <p:spPr>
          <a:xfrm>
            <a:off x="2582311" y="7105008"/>
            <a:ext cx="1885076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uk-UA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обов’язкове </a:t>
            </a:r>
            <a:r>
              <a:rPr lang="uk-UA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тестування УО щодо рівня володіння знань у сфері закупівель</a:t>
            </a:r>
            <a:endParaRPr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6" name="Прямокутник 25"/>
          <p:cNvSpPr/>
          <p:nvPr/>
        </p:nvSpPr>
        <p:spPr>
          <a:xfrm>
            <a:off x="2582311" y="8315687"/>
            <a:ext cx="1992644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800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800" u="sng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sz="2800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визначатися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призначатися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уповноваженими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особами: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посадові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особи та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представники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учасників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члени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їхніх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сімей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народні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депутати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депутати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Верховної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Ради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Автономної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Республіки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Крим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депутати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міської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районної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районної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обласної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ради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Уповноважені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особи </a:t>
            </a:r>
            <a:r>
              <a:rPr lang="ru-RU" sz="2800" u="sng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пройти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навчання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питань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публічних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закупівель, 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дистанційне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Інтернеті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7" name="Google Shape;154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16800" y="8315687"/>
            <a:ext cx="512763" cy="512763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Title 2"/>
          <p:cNvSpPr>
            <a:spLocks noGrp="1"/>
          </p:cNvSpPr>
          <p:nvPr>
            <p:ph type="title"/>
          </p:nvPr>
        </p:nvSpPr>
        <p:spPr>
          <a:xfrm>
            <a:off x="8356599" y="1624235"/>
            <a:ext cx="7910745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Уповноважена особа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Google Shape;132;p4"/>
          <p:cNvSpPr txBox="1"/>
          <p:nvPr/>
        </p:nvSpPr>
        <p:spPr>
          <a:xfrm>
            <a:off x="2016803" y="12638113"/>
            <a:ext cx="204919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Наказ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Мінекономіки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від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08.06.2021 № 40 "Про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затвердження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Примірного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положення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про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уповноважену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особу"</a:t>
            </a:r>
            <a:endParaRPr lang="uk-UA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2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30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3348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Уповноважена</a:t>
            </a:r>
            <a:r>
              <a:rPr lang="en-US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замовником особа </a:t>
            </a:r>
            <a:r>
              <a:rPr lang="en-US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COVID-19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Google Shape;12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02962" y="4724401"/>
            <a:ext cx="666105" cy="63628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30;p4"/>
          <p:cNvSpPr txBox="1"/>
          <p:nvPr/>
        </p:nvSpPr>
        <p:spPr>
          <a:xfrm>
            <a:off x="2488590" y="4960574"/>
            <a:ext cx="1519973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Призначається наказом керівника замовника</a:t>
            </a:r>
          </a:p>
        </p:txBody>
      </p:sp>
      <p:sp>
        <p:nvSpPr>
          <p:cNvPr id="20" name="Google Shape;132;p4"/>
          <p:cNvSpPr txBox="1"/>
          <p:nvPr/>
        </p:nvSpPr>
        <p:spPr>
          <a:xfrm>
            <a:off x="2488591" y="6590918"/>
            <a:ext cx="19677142" cy="6494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l"/>
            <a:r>
              <a:rPr lang="uk-UA" sz="3200" b="1" u="sng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Постанова КМУ </a:t>
            </a:r>
            <a:r>
              <a:rPr lang="ru-RU" sz="3200" b="1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від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22 </a:t>
            </a:r>
            <a:r>
              <a:rPr lang="ru-RU" sz="3200" b="1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вересня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2021 р. № 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1012 </a:t>
            </a:r>
            <a:r>
              <a:rPr lang="ru-RU" sz="3200" u="sng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lang="ru-RU" sz="3200" u="sng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Деякі</a:t>
            </a:r>
            <a:r>
              <a:rPr lang="ru-RU" sz="3200" u="sng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питання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закупівлі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лікарських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засобів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необхідних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для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здійснення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заходів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спрямованих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на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запобігання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виникненню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і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поширенню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локалізацію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та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ліквідацію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спалахів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епідемій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та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пандемій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гострої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респіраторної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хвороби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COVID-19,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спричиненої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u="sng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коронавірусом</a:t>
            </a:r>
            <a:r>
              <a:rPr lang="ru-RU" sz="3200" u="sng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SARS-CoV-2</a:t>
            </a:r>
            <a:r>
              <a:rPr lang="uk-UA" sz="3200" u="sng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» (Порядок + Перелік)</a:t>
            </a:r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uk-UA" sz="3200" b="1" dirty="0" smtClean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l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особа,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уповноважена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замовником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на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проведення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закупівель (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далі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уповноважена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замовником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особа),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службова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посадова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) особа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замовника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 яка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визначена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ним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відповідальною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за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організацію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та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проведення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закупівель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 algn="l"/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l"/>
            <a:r>
              <a:rPr lang="uk-UA" sz="32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закупівля - </a:t>
            </a:r>
            <a:r>
              <a:rPr lang="uk-UA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придбання замовником лікарських засобів, необхідних для здійснення заходів, спрямованих на запобігання виникненню і поширенню, локалізацію та ліквідацію спалахів, епідемій та пандемій гострої респіраторної хвороби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COVID-19, </a:t>
            </a:r>
            <a:r>
              <a:rPr lang="uk-UA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спричиненої </a:t>
            </a:r>
            <a:r>
              <a:rPr lang="uk-UA" sz="32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коронавірусом</a:t>
            </a:r>
            <a:r>
              <a:rPr lang="uk-UA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SARS-CoV-2, </a:t>
            </a:r>
            <a:r>
              <a:rPr lang="uk-UA" sz="32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згідно з правилами, визначеними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Порядком</a:t>
            </a:r>
            <a:endParaRPr lang="uk-UA" sz="3200" b="1" dirty="0" smtClean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" name="Google Shape;13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02961" y="5688567"/>
            <a:ext cx="666106" cy="69093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136;p4"/>
          <p:cNvSpPr txBox="1"/>
          <p:nvPr/>
        </p:nvSpPr>
        <p:spPr>
          <a:xfrm>
            <a:off x="2488590" y="5794764"/>
            <a:ext cx="1519973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Окреме положення не передбачене</a:t>
            </a:r>
            <a:endParaRPr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0832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13648" y="1864197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Робоча група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oogle Shape;131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86978" y="4710398"/>
            <a:ext cx="770372" cy="86276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59;p5"/>
          <p:cNvSpPr/>
          <p:nvPr/>
        </p:nvSpPr>
        <p:spPr>
          <a:xfrm>
            <a:off x="2648079" y="4710398"/>
            <a:ext cx="18992721" cy="4093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l"/>
            <a:r>
              <a:rPr lang="uk-UA" sz="2600" b="1" dirty="0">
                <a:solidFill>
                  <a:schemeClr val="accent1">
                    <a:lumMod val="50000"/>
                  </a:schemeClr>
                </a:solidFill>
              </a:rPr>
              <a:t>За рішенням замовника може утворюватися робоча група у складі працівників замовника для розгляду тендерних пропозицій/пропозицій. </a:t>
            </a:r>
            <a:endParaRPr lang="uk-UA" sz="2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algn="l"/>
            <a:endParaRPr lang="uk-UA" sz="26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l"/>
            <a:r>
              <a:rPr lang="uk-UA" sz="2600" b="1" dirty="0" smtClean="0">
                <a:solidFill>
                  <a:schemeClr val="accent1">
                    <a:lumMod val="50000"/>
                  </a:schemeClr>
                </a:solidFill>
              </a:rPr>
              <a:t>У </a:t>
            </a:r>
            <a:r>
              <a:rPr lang="uk-UA" sz="2600" b="1" dirty="0">
                <a:solidFill>
                  <a:schemeClr val="accent1">
                    <a:lumMod val="50000"/>
                  </a:schemeClr>
                </a:solidFill>
              </a:rPr>
              <a:t>разі утворення робочої групи уповноважена особа є її головою та організовує її роботу. </a:t>
            </a:r>
            <a:r>
              <a:rPr lang="uk-UA" sz="2600" b="1" dirty="0" smtClean="0">
                <a:solidFill>
                  <a:schemeClr val="accent1">
                    <a:lumMod val="50000"/>
                  </a:schemeClr>
                </a:solidFill>
              </a:rPr>
              <a:t> Робоча </a:t>
            </a:r>
            <a:r>
              <a:rPr lang="uk-UA" sz="2600" b="1" dirty="0">
                <a:solidFill>
                  <a:schemeClr val="accent1">
                    <a:lumMod val="50000"/>
                  </a:schemeClr>
                </a:solidFill>
              </a:rPr>
              <a:t>група бере участь у розгляді тендерних пропозицій/пропозицій, у проведенні переговорів у разі здійснення переговорної процедури, а рішення робочої групи має </a:t>
            </a:r>
            <a:r>
              <a:rPr lang="uk-UA" sz="2600" b="1" u="sng" dirty="0">
                <a:solidFill>
                  <a:schemeClr val="accent1">
                    <a:lumMod val="50000"/>
                  </a:schemeClr>
                </a:solidFill>
              </a:rPr>
              <a:t>дорадчий характер</a:t>
            </a:r>
            <a:r>
              <a:rPr lang="uk-UA" sz="26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lvl="0" algn="l"/>
            <a:endParaRPr lang="uk-UA" sz="2600" b="1" dirty="0">
              <a:solidFill>
                <a:schemeClr val="accent1">
                  <a:lumMod val="50000"/>
                </a:schemeClr>
              </a:solidFill>
              <a:sym typeface="Arial"/>
            </a:endParaRPr>
          </a:p>
          <a:p>
            <a:pPr lvl="0" algn="l"/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Не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можуть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визначатися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або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призначатися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</a:rPr>
              <a:t>членами </a:t>
            </a:r>
            <a:r>
              <a:rPr lang="ru-RU" sz="2600" b="1" dirty="0" err="1" smtClean="0">
                <a:solidFill>
                  <a:schemeClr val="accent1">
                    <a:lumMod val="50000"/>
                  </a:schemeClr>
                </a:solidFill>
              </a:rPr>
              <a:t>робочої</a:t>
            </a: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 smtClean="0">
                <a:solidFill>
                  <a:schemeClr val="accent1">
                    <a:lumMod val="50000"/>
                  </a:schemeClr>
                </a:solidFill>
              </a:rPr>
              <a:t>групи</a:t>
            </a: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посадові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особи та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представники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учасників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, члени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їхніх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сімей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, а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також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народні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депутати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України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депутати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Верховної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Ради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Автономної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Республіки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Крим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депутати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міської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районної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у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місті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районної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600" b="1" dirty="0" err="1">
                <a:solidFill>
                  <a:schemeClr val="accent1">
                    <a:lumMod val="50000"/>
                  </a:schemeClr>
                </a:solidFill>
              </a:rPr>
              <a:t>обласної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 ради.</a:t>
            </a:r>
            <a:endParaRPr sz="2600" b="1" dirty="0">
              <a:solidFill>
                <a:schemeClr val="accent1">
                  <a:lumMod val="50000"/>
                </a:schemeClr>
              </a:solidFill>
              <a:sym typeface="Arial"/>
            </a:endParaRPr>
          </a:p>
        </p:txBody>
      </p:sp>
      <p:pic>
        <p:nvPicPr>
          <p:cNvPr id="19" name="Google Shape;131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86389" y="6203190"/>
            <a:ext cx="770372" cy="862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131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86389" y="7647293"/>
            <a:ext cx="770372" cy="862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8489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451001" y="2032929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Централізовані закупівельні організації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кутник 20"/>
          <p:cNvSpPr/>
          <p:nvPr/>
        </p:nvSpPr>
        <p:spPr>
          <a:xfrm>
            <a:off x="1638526" y="4615924"/>
            <a:ext cx="2035787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</a:rPr>
              <a:t>Централізовані закупівельні організації </a:t>
            </a:r>
            <a:r>
              <a:rPr lang="uk-UA" sz="3200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юридичні </a:t>
            </a:r>
            <a:r>
              <a:rPr lang="uk-UA" sz="3200" dirty="0">
                <a:solidFill>
                  <a:schemeClr val="accent1">
                    <a:lumMod val="50000"/>
                  </a:schemeClr>
                </a:solidFill>
              </a:rPr>
              <a:t>особи, що визначаються Кабінетом Міністрів України, Радою міністрів Автономної Республіки Крим, органами місцевого самоврядування як замовники, які організовують і проводять процедури закупівель та закупівлі за рамковими угодами в інтересах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замовників.</a:t>
            </a:r>
            <a:endParaRPr lang="uk-UA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Прямокутник 22"/>
          <p:cNvSpPr/>
          <p:nvPr/>
        </p:nvSpPr>
        <p:spPr>
          <a:xfrm>
            <a:off x="3437513" y="7417798"/>
            <a:ext cx="2077452" cy="2510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завдання ЦЗО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Стрілка вправо 23"/>
          <p:cNvSpPr/>
          <p:nvPr/>
        </p:nvSpPr>
        <p:spPr>
          <a:xfrm>
            <a:off x="6060730" y="7417798"/>
            <a:ext cx="890337" cy="4411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Стрілка вправо 24"/>
          <p:cNvSpPr/>
          <p:nvPr/>
        </p:nvSpPr>
        <p:spPr>
          <a:xfrm>
            <a:off x="6075226" y="9462631"/>
            <a:ext cx="890337" cy="4411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Стрілка вправо 25"/>
          <p:cNvSpPr/>
          <p:nvPr/>
        </p:nvSpPr>
        <p:spPr>
          <a:xfrm>
            <a:off x="6075226" y="8452513"/>
            <a:ext cx="890337" cy="4411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Прямокутник 26"/>
          <p:cNvSpPr/>
          <p:nvPr/>
        </p:nvSpPr>
        <p:spPr>
          <a:xfrm>
            <a:off x="7462869" y="7301492"/>
            <a:ext cx="13991664" cy="673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проводить аналіз та узагальнення потреб замовників у тендерах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Прямокутник 27"/>
          <p:cNvSpPr/>
          <p:nvPr/>
        </p:nvSpPr>
        <p:spPr>
          <a:xfrm>
            <a:off x="7462869" y="8336208"/>
            <a:ext cx="13991664" cy="673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організовує процедури закупівлі в інтересах замовників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Прямокутник 28"/>
          <p:cNvSpPr/>
          <p:nvPr/>
        </p:nvSpPr>
        <p:spPr>
          <a:xfrm>
            <a:off x="7462869" y="9346325"/>
            <a:ext cx="13991664" cy="673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надає інформаційну допомогу учасникам закупівель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4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7069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7_3qjqHV5WQG8hzlRBnw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2116_ xmlns="303901ef-6a22-4e55-9c80-e90043720da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E52C018618B41A7229444032E1263" ma:contentTypeVersion="16" ma:contentTypeDescription="Create a new document." ma:contentTypeScope="" ma:versionID="102dde26d99944ab261690ad3f791513">
  <xsd:schema xmlns:xsd="http://www.w3.org/2001/XMLSchema" xmlns:xs="http://www.w3.org/2001/XMLSchema" xmlns:p="http://schemas.microsoft.com/office/2006/metadata/properties" xmlns:ns2="d41abd27-83e6-4a63-9017-5368a0c1b478" xmlns:ns3="303901ef-6a22-4e55-9c80-e90043720daf" targetNamespace="http://schemas.microsoft.com/office/2006/metadata/properties" ma:root="true" ma:fieldsID="a63769dce104decd316b0cf31f568236" ns2:_="" ns3:_="">
    <xsd:import namespace="d41abd27-83e6-4a63-9017-5368a0c1b478"/>
    <xsd:import namespace="303901ef-6a22-4e55-9c80-e90043720da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_x2116_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abd27-83e6-4a63-9017-5368a0c1b4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3901ef-6a22-4e55-9c80-e90043720daf" elementFormDefault="qualified">
    <xsd:import namespace="http://schemas.microsoft.com/office/2006/documentManagement/types"/>
    <xsd:import namespace="http://schemas.microsoft.com/office/infopath/2007/PartnerControls"/>
    <xsd:element name="_x2116_" ma:index="12" nillable="true" ma:displayName="№" ma:internalName="_x2116_">
      <xsd:simpleType>
        <xsd:restriction base="dms:Number"/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FB350B-5BB0-4149-AACA-FF592CEEF01C}">
  <ds:schemaRefs>
    <ds:schemaRef ds:uri="http://schemas.microsoft.com/office/2006/metadata/properties"/>
    <ds:schemaRef ds:uri="303901ef-6a22-4e55-9c80-e90043720daf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d41abd27-83e6-4a63-9017-5368a0c1b47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D55BDF1-BD1B-4DAA-82B7-E05EB9E795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1abd27-83e6-4a63-9017-5368a0c1b478"/>
    <ds:schemaRef ds:uri="303901ef-6a22-4e55-9c80-e90043720d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B248B6-A383-49D4-806B-B1E13D3D5B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1522</Words>
  <Application>Microsoft Office PowerPoint</Application>
  <PresentationFormat>Произвольный</PresentationFormat>
  <Paragraphs>195</Paragraphs>
  <Slides>25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Calibri Light</vt:lpstr>
      <vt:lpstr>Helvetica Neue</vt:lpstr>
      <vt:lpstr>Helvetica Neue Light</vt:lpstr>
      <vt:lpstr>Helvetica Neue Medium</vt:lpstr>
      <vt:lpstr>White</vt:lpstr>
      <vt:lpstr>Office Theme</vt:lpstr>
      <vt:lpstr>think-cell Slide</vt:lpstr>
      <vt:lpstr> </vt:lpstr>
      <vt:lpstr>         Зустріч/тренінг відбувається у рамках Програми «Децентралізація приносить кращі результати та ефективність» (DOBRE), що виконується міжнародною організацією Глобал Ком’юнітіз (Global Communities) та фінансується Агентством США з міжнародного розвитку (USAID).   </vt:lpstr>
      <vt:lpstr>    Зміни до Закону України «Про публічні закупівлі»  від 10.09.2022 року:  як діяти замовникам до набрання чинності  Постанови КМУ про особливості   </vt:lpstr>
      <vt:lpstr>     Організація закупівельної діяльності в умовах воєнного стану</vt:lpstr>
      <vt:lpstr>     Уповноважена особа та відповідальна особа з звіти</vt:lpstr>
      <vt:lpstr>     Уповноважена особа</vt:lpstr>
      <vt:lpstr>     Уповноважена замовником особа COVID-19</vt:lpstr>
      <vt:lpstr>     Робоча група</vt:lpstr>
      <vt:lpstr>     Централізовані закупівельні організації</vt:lpstr>
      <vt:lpstr>     Централізовані закупівельні організації визначаються:</vt:lpstr>
      <vt:lpstr>     Відповідальна особа за закупівлі в умовах воєнного стану</vt:lpstr>
      <vt:lpstr>Презентация PowerPoint</vt:lpstr>
      <vt:lpstr>     Зміни до ЗУ «Про публічні закупівлі»</vt:lpstr>
      <vt:lpstr>     Договір, укладений без використання електронної системи, згідно ЗУ «Про публічні закупівлі»</vt:lpstr>
      <vt:lpstr>     Договір, укладений без використання електронної системи, згідно Постанови КМУ №169</vt:lpstr>
      <vt:lpstr>     Постанова КМУ №169</vt:lpstr>
      <vt:lpstr>     Постанова КМУ №169</vt:lpstr>
      <vt:lpstr>     Постанова КМУ №169</vt:lpstr>
      <vt:lpstr>     Постанова КМУ №169</vt:lpstr>
      <vt:lpstr>     Постанова КМУ №169</vt:lpstr>
      <vt:lpstr>     Постанова КМУ №169</vt:lpstr>
      <vt:lpstr>     Закупівлі замовників</vt:lpstr>
      <vt:lpstr>    Проект постанови КМУ  Про затвердження особливостей здійснення публічних закупівель товарів, робіт і послуг на період дії воєнного стану    </vt:lpstr>
      <vt:lpstr>     Проект постанови КМУ «Про затвердження особливостей…» </vt:lpstr>
      <vt:lpstr>     Дякую за увагу!  Юрій Кузько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 Zero Waste Event</dc:title>
  <dc:creator>Oleksandr Muratov</dc:creator>
  <cp:lastModifiedBy>Image&amp;Matros ®</cp:lastModifiedBy>
  <cp:revision>538</cp:revision>
  <dcterms:modified xsi:type="dcterms:W3CDTF">2022-10-06T13:14:57Z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0x010100E37E52C018618B41A7229444032E1263</vt:lpwstr>
  </property>
</Properties>
</file>