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32"/>
  </p:notesMasterIdLst>
  <p:sldIdLst>
    <p:sldId id="275" r:id="rId6"/>
    <p:sldId id="285" r:id="rId7"/>
    <p:sldId id="289" r:id="rId8"/>
    <p:sldId id="288" r:id="rId9"/>
    <p:sldId id="337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70" r:id="rId18"/>
    <p:sldId id="471" r:id="rId19"/>
    <p:sldId id="472" r:id="rId20"/>
    <p:sldId id="473" r:id="rId21"/>
    <p:sldId id="474" r:id="rId22"/>
    <p:sldId id="475" r:id="rId23"/>
    <p:sldId id="477" r:id="rId24"/>
    <p:sldId id="478" r:id="rId25"/>
    <p:sldId id="480" r:id="rId26"/>
    <p:sldId id="479" r:id="rId27"/>
    <p:sldId id="481" r:id="rId28"/>
    <p:sldId id="482" r:id="rId29"/>
    <p:sldId id="484" r:id="rId30"/>
    <p:sldId id="311" r:id="rId3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3" d="100"/>
          <a:sy n="23" d="100"/>
        </p:scale>
        <p:origin x="624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3DC4B4-65ED-43BD-8EBC-12AA9A93E67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9B5C163B-CBC0-4924-8D57-DA43B2CD7478}">
      <dgm:prSet phldrT="[Текст]"/>
      <dgm:spPr/>
      <dgm:t>
        <a:bodyPr/>
        <a:lstStyle/>
        <a:p>
          <a:pPr algn="ctr"/>
          <a:r>
            <a:rPr lang="uk-UA" i="1" dirty="0"/>
            <a:t>Леся Федченко, </a:t>
          </a:r>
          <a:r>
            <a:rPr lang="uk-UA" b="0" i="1" dirty="0"/>
            <a:t>консультантка Програми </a:t>
          </a:r>
          <a:r>
            <a:rPr lang="en-US" b="0" i="1" dirty="0"/>
            <a:t>DOBRE</a:t>
          </a:r>
          <a:endParaRPr lang="ru-UA" i="1" dirty="0"/>
        </a:p>
      </dgm:t>
    </dgm:pt>
    <dgm:pt modelId="{3C11B514-3120-4177-B1E6-C9463C0910B4}" type="parTrans" cxnId="{5FF262CD-A5F5-4254-AB9A-92D978AB6685}">
      <dgm:prSet/>
      <dgm:spPr/>
      <dgm:t>
        <a:bodyPr/>
        <a:lstStyle/>
        <a:p>
          <a:endParaRPr lang="ru-UA"/>
        </a:p>
      </dgm:t>
    </dgm:pt>
    <dgm:pt modelId="{CA3C8844-992C-4A95-9CD8-410ED9E9E439}" type="sibTrans" cxnId="{5FF262CD-A5F5-4254-AB9A-92D978AB6685}">
      <dgm:prSet/>
      <dgm:spPr/>
      <dgm:t>
        <a:bodyPr/>
        <a:lstStyle/>
        <a:p>
          <a:endParaRPr lang="ru-UA"/>
        </a:p>
      </dgm:t>
    </dgm:pt>
    <dgm:pt modelId="{ED721A25-2A4A-410A-9AE1-578F8A30714A}" type="pres">
      <dgm:prSet presAssocID="{B93DC4B4-65ED-43BD-8EBC-12AA9A93E67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9C4CBB-0E1C-42EC-A584-020C3209EF08}" type="pres">
      <dgm:prSet presAssocID="{9B5C163B-CBC0-4924-8D57-DA43B2CD7478}" presName="thickLine" presStyleLbl="alignNode1" presStyleIdx="0" presStyleCnt="1"/>
      <dgm:spPr/>
    </dgm:pt>
    <dgm:pt modelId="{E627B3DC-B33C-4BEF-8C50-C6B2E40ABF85}" type="pres">
      <dgm:prSet presAssocID="{9B5C163B-CBC0-4924-8D57-DA43B2CD7478}" presName="horz1" presStyleCnt="0"/>
      <dgm:spPr/>
    </dgm:pt>
    <dgm:pt modelId="{CC5D6AC5-1B98-4597-8AA5-F35B77451A38}" type="pres">
      <dgm:prSet presAssocID="{9B5C163B-CBC0-4924-8D57-DA43B2CD7478}" presName="tx1" presStyleLbl="revTx" presStyleIdx="0" presStyleCnt="1" custScaleY="36790"/>
      <dgm:spPr/>
      <dgm:t>
        <a:bodyPr/>
        <a:lstStyle/>
        <a:p>
          <a:endParaRPr lang="en-US"/>
        </a:p>
      </dgm:t>
    </dgm:pt>
    <dgm:pt modelId="{241E1864-C89B-4CA2-8E76-FE841FB9098E}" type="pres">
      <dgm:prSet presAssocID="{9B5C163B-CBC0-4924-8D57-DA43B2CD7478}" presName="vert1" presStyleCnt="0"/>
      <dgm:spPr/>
    </dgm:pt>
  </dgm:ptLst>
  <dgm:cxnLst>
    <dgm:cxn modelId="{D6EA7B25-10DE-482B-8865-F687BC901C9A}" type="presOf" srcId="{B93DC4B4-65ED-43BD-8EBC-12AA9A93E67A}" destId="{ED721A25-2A4A-410A-9AE1-578F8A30714A}" srcOrd="0" destOrd="0" presId="urn:microsoft.com/office/officeart/2008/layout/LinedList"/>
    <dgm:cxn modelId="{5FF262CD-A5F5-4254-AB9A-92D978AB6685}" srcId="{B93DC4B4-65ED-43BD-8EBC-12AA9A93E67A}" destId="{9B5C163B-CBC0-4924-8D57-DA43B2CD7478}" srcOrd="0" destOrd="0" parTransId="{3C11B514-3120-4177-B1E6-C9463C0910B4}" sibTransId="{CA3C8844-992C-4A95-9CD8-410ED9E9E439}"/>
    <dgm:cxn modelId="{6103CD3F-223B-4A6D-87C5-EED22B36C74B}" type="presOf" srcId="{9B5C163B-CBC0-4924-8D57-DA43B2CD7478}" destId="{CC5D6AC5-1B98-4597-8AA5-F35B77451A38}" srcOrd="0" destOrd="0" presId="urn:microsoft.com/office/officeart/2008/layout/LinedList"/>
    <dgm:cxn modelId="{126000C2-B804-4BFB-BF5F-9129270D2F03}" type="presParOf" srcId="{ED721A25-2A4A-410A-9AE1-578F8A30714A}" destId="{9C9C4CBB-0E1C-42EC-A584-020C3209EF08}" srcOrd="0" destOrd="0" presId="urn:microsoft.com/office/officeart/2008/layout/LinedList"/>
    <dgm:cxn modelId="{FCF33E69-3BD9-4878-8C8B-CD50249F196B}" type="presParOf" srcId="{ED721A25-2A4A-410A-9AE1-578F8A30714A}" destId="{E627B3DC-B33C-4BEF-8C50-C6B2E40ABF85}" srcOrd="1" destOrd="0" presId="urn:microsoft.com/office/officeart/2008/layout/LinedList"/>
    <dgm:cxn modelId="{561E5F4F-9C10-4EE2-8E5A-110858A6F976}" type="presParOf" srcId="{E627B3DC-B33C-4BEF-8C50-C6B2E40ABF85}" destId="{CC5D6AC5-1B98-4597-8AA5-F35B77451A38}" srcOrd="0" destOrd="0" presId="urn:microsoft.com/office/officeart/2008/layout/LinedList"/>
    <dgm:cxn modelId="{AEA328AD-CFE4-45A4-9400-D030DAE1BD9E}" type="presParOf" srcId="{E627B3DC-B33C-4BEF-8C50-C6B2E40ABF85}" destId="{241E1864-C89B-4CA2-8E76-FE841FB9098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9C4CBB-0E1C-42EC-A584-020C3209EF08}">
      <dsp:nvSpPr>
        <dsp:cNvPr id="0" name=""/>
        <dsp:cNvSpPr/>
      </dsp:nvSpPr>
      <dsp:spPr>
        <a:xfrm>
          <a:off x="0" y="670138"/>
          <a:ext cx="16256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D6AC5-1B98-4597-8AA5-F35B77451A38}">
      <dsp:nvSpPr>
        <dsp:cNvPr id="0" name=""/>
        <dsp:cNvSpPr/>
      </dsp:nvSpPr>
      <dsp:spPr>
        <a:xfrm>
          <a:off x="0" y="670138"/>
          <a:ext cx="16256000" cy="780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i="1" kern="1200" dirty="0"/>
            <a:t>Леся Федченко, </a:t>
          </a:r>
          <a:r>
            <a:rPr lang="uk-UA" sz="3600" b="0" i="1" kern="1200" dirty="0"/>
            <a:t>консультантка Програми </a:t>
          </a:r>
          <a:r>
            <a:rPr lang="en-US" sz="3600" b="0" i="1" kern="1200" dirty="0"/>
            <a:t>DOBRE</a:t>
          </a:r>
          <a:endParaRPr lang="ru-UA" sz="3600" i="1" kern="1200" dirty="0"/>
        </a:p>
      </dsp:txBody>
      <dsp:txXfrm>
        <a:off x="0" y="670138"/>
        <a:ext cx="16256000" cy="780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62197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5BDE7-3FB4-4BD2-803E-51C7E84574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84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5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3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>
            <a:extLst>
              <a:ext uri="{FF2B5EF4-FFF2-40B4-BE49-F238E27FC236}">
                <a16:creationId xmlns:a16="http://schemas.microsoft.com/office/drawing/2014/main" id="{5CF9A8CD-44E6-43DE-97D8-919ABD05CE1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3176" y="3176"/>
          <a:ext cx="3176" cy="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5" imgW="532" imgH="530" progId="TCLayout.ActiveDocument.1">
                  <p:embed/>
                </p:oleObj>
              </mc:Choice>
              <mc:Fallback>
                <p:oleObj name="think-cell Slide" r:id="rId5" imgW="532" imgH="530" progId="TCLayout.ActiveDocument.1">
                  <p:embed/>
                  <p:pic>
                    <p:nvPicPr>
                      <p:cNvPr id="4" name="Objet 3" hidden="1">
                        <a:extLst>
                          <a:ext uri="{FF2B5EF4-FFF2-40B4-BE49-F238E27FC236}">
                            <a16:creationId xmlns:a16="http://schemas.microsoft.com/office/drawing/2014/main" id="{5CF9A8CD-44E6-43DE-97D8-919ABD05CE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76" y="3176"/>
                        <a:ext cx="3176" cy="3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7C1DD757-038C-457E-9D36-3DDC777DAD6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317500" cy="317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uk-UA" sz="56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3231E-4063-4D72-A4F3-5BF19050C3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572" y="3617640"/>
            <a:ext cx="15169812" cy="773616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3200">
                <a:solidFill>
                  <a:schemeClr val="tx1"/>
                </a:solidFill>
              </a:defRPr>
            </a:lvl1pPr>
            <a:lvl2pPr>
              <a:defRPr sz="3200">
                <a:solidFill>
                  <a:schemeClr val="tx1"/>
                </a:solidFill>
              </a:defRPr>
            </a:lvl2pPr>
            <a:lvl3pPr>
              <a:defRPr sz="2800">
                <a:solidFill>
                  <a:schemeClr val="tx1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uk-UA"/>
              <a:t>Your text here</a:t>
            </a:r>
          </a:p>
          <a:p>
            <a:pPr lvl="1"/>
            <a:r>
              <a:rPr lang="uk-UA"/>
              <a:t>Text level 1</a:t>
            </a:r>
          </a:p>
          <a:p>
            <a:pPr lvl="2"/>
            <a:r>
              <a:rPr lang="uk-UA"/>
              <a:t>Text level 2</a:t>
            </a:r>
            <a:endParaRPr lang="uk-U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9573" y="2715357"/>
            <a:ext cx="4177920" cy="600164"/>
          </a:xfrm>
          <a:prstGeom prst="rect">
            <a:avLst/>
          </a:prstGeom>
          <a:noFill/>
        </p:spPr>
        <p:txBody>
          <a:bodyPr wrap="none" lIns="72000" rIns="72000" bIns="0">
            <a:spAutoFit/>
          </a:bodyPr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uk-UA"/>
              <a:t>Subtitle of the slide</a:t>
            </a:r>
            <a:endParaRPr lang="uk-UA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72C4E26-BE79-4277-9CB6-37B3130818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9573" y="11946220"/>
            <a:ext cx="22926834" cy="313932"/>
          </a:xfrm>
          <a:prstGeom prst="rect">
            <a:avLst/>
          </a:prstGeom>
        </p:spPr>
        <p:txBody>
          <a:bodyPr wrap="square" lIns="72000" anchor="b">
            <a:spAutoFit/>
          </a:bodyPr>
          <a:lstStyle>
            <a:lvl1pPr marL="0" indent="0">
              <a:buNone/>
              <a:defRPr sz="1600" b="0" i="1">
                <a:solidFill>
                  <a:schemeClr val="bg1">
                    <a:lumMod val="50000"/>
                  </a:schemeClr>
                </a:solidFill>
              </a:defRPr>
            </a:lvl1pPr>
            <a:lvl2pPr marL="266700" indent="0">
              <a:buNone/>
              <a:defRPr/>
            </a:lvl2pPr>
            <a:lvl3pPr marL="1085850" indent="0">
              <a:buNone/>
              <a:defRPr/>
            </a:lvl3pPr>
            <a:lvl4pPr marL="1517650" indent="0">
              <a:buNone/>
              <a:defRPr/>
            </a:lvl4pPr>
            <a:lvl5pPr marL="2066926" indent="0">
              <a:buNone/>
              <a:defRPr/>
            </a:lvl5pPr>
          </a:lstStyle>
          <a:p>
            <a:pPr lvl="0"/>
            <a:r>
              <a:rPr lang="uk-UA"/>
              <a:t>Sources:</a:t>
            </a:r>
            <a:endParaRPr lang="uk-UA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26E006-4F5B-402C-916F-29E383EE086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65865" y="12438469"/>
            <a:ext cx="720074" cy="730250"/>
          </a:xfrm>
          <a:prstGeom prst="rect">
            <a:avLst/>
          </a:prstGeom>
        </p:spPr>
        <p:txBody>
          <a:bodyPr/>
          <a:lstStyle/>
          <a:p>
            <a:fld id="{D61AABEC-672F-4B68-B914-690DA978312C}" type="slidenum">
              <a:rPr lang="uk-UA" smtClean="0"/>
              <a:pPr/>
              <a:t>‹#›</a:t>
            </a:fld>
            <a:r>
              <a:rPr lang="uk-UA"/>
              <a:t> ‒ </a:t>
            </a:r>
            <a:endParaRPr lang="uk-UA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05915BF-F664-49DE-8489-CADDC55CA2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TITLE OF THE SLIDE</a:t>
            </a:r>
            <a:endParaRPr lang="uk-UA" dirty="0"/>
          </a:p>
        </p:txBody>
      </p:sp>
      <p:sp>
        <p:nvSpPr>
          <p:cNvPr id="9" name="Cadre 8">
            <a:extLst>
              <a:ext uri="{FF2B5EF4-FFF2-40B4-BE49-F238E27FC236}">
                <a16:creationId xmlns:a16="http://schemas.microsoft.com/office/drawing/2014/main" id="{2F76EB0B-D792-435A-A672-36B46B20BA9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frame">
            <a:avLst>
              <a:gd name="adj1" fmla="val 165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611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8">
          <p15:clr>
            <a:srgbClr val="F26B43"/>
          </p15:clr>
        </p15:guide>
        <p15:guide id="2" pos="7425">
          <p15:clr>
            <a:srgbClr val="F26B43"/>
          </p15:clr>
        </p15:guide>
        <p15:guide id="3" orient="horz" pos="232">
          <p15:clr>
            <a:srgbClr val="F26B43"/>
          </p15:clr>
        </p15:guide>
        <p15:guide id="5" orient="horz" pos="1136">
          <p15:clr>
            <a:srgbClr val="F26B43"/>
          </p15:clr>
        </p15:guide>
        <p15:guide id="6" orient="horz" pos="3584">
          <p15:clr>
            <a:srgbClr val="F26B43"/>
          </p15:clr>
        </p15:guide>
        <p15:guide id="7" orient="horz" pos="3906">
          <p15:clr>
            <a:srgbClr val="F26B43"/>
          </p15:clr>
        </p15:guide>
        <p15:guide id="8" orient="horz" pos="4156">
          <p15:clr>
            <a:srgbClr val="F26B43"/>
          </p15:clr>
        </p15:guide>
        <p15:guide id="9" pos="306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139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416402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6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2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9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0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8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6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2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D1A8-38EA-4F3B-B480-932D65B38A0A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6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png"/><Relationship Id="rId7" Type="http://schemas.openxmlformats.org/officeDocument/2006/relationships/diagramData" Target="../diagrams/data1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microsoft.com/office/2007/relationships/diagramDrawing" Target="../diagrams/drawing1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png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png"/><Relationship Id="rId4" Type="http://schemas.openxmlformats.org/officeDocument/2006/relationships/image" Target="../media/image1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png"/><Relationship Id="rId4" Type="http://schemas.openxmlformats.org/officeDocument/2006/relationships/image" Target="../media/image1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png"/><Relationship Id="rId4" Type="http://schemas.openxmlformats.org/officeDocument/2006/relationships/image" Target="../media/image1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436-15#Text" TargetMode="External"/><Relationship Id="rId3" Type="http://schemas.openxmlformats.org/officeDocument/2006/relationships/image" Target="../media/image7.png"/><Relationship Id="rId7" Type="http://schemas.openxmlformats.org/officeDocument/2006/relationships/hyperlink" Target="https://zakon.rada.gov.ua/laws/show/2352-20#Text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zakon.rada.gov.ua/laws/show/2136-20#Text" TargetMode="External"/><Relationship Id="rId5" Type="http://schemas.openxmlformats.org/officeDocument/2006/relationships/hyperlink" Target="https://zakon.rada.gov.ua/laws/show/389-19#Text" TargetMode="External"/><Relationship Id="rId4" Type="http://schemas.openxmlformats.org/officeDocument/2006/relationships/hyperlink" Target="https://zakon.rada.gov.ua/laws/show/322-08#Text" TargetMode="Externa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png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77214" y="1353588"/>
            <a:ext cx="14789064" cy="1913916"/>
          </a:xfrm>
        </p:spPr>
        <p:txBody>
          <a:bodyPr/>
          <a:lstStyle/>
          <a:p>
            <a:r>
              <a:rPr lang="uk-UA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3866" y="4388568"/>
            <a:ext cx="20641733" cy="412839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uk-UA" sz="4400" dirty="0" smtClean="0">
                <a:solidFill>
                  <a:srgbClr val="00000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Особливості реалізації трудових відносин 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uk-UA" sz="4400" dirty="0" smtClean="0">
                <a:solidFill>
                  <a:srgbClr val="00000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комунальних підприємствах, установах, організаціях, засновниками яких є ОМС, в умовах воєнного стану </a:t>
            </a:r>
            <a:endParaRPr lang="uk-UA" sz="4400" b="1" dirty="0">
              <a:solidFill>
                <a:srgbClr val="00206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29" y="9814351"/>
            <a:ext cx="4584526" cy="32675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435" y="11448103"/>
            <a:ext cx="5543566" cy="1309574"/>
          </a:xfrm>
          <a:prstGeom prst="rect">
            <a:avLst/>
          </a:prstGeom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5594959" y="12757676"/>
            <a:ext cx="18789042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899564" y="11249891"/>
            <a:ext cx="9559636" cy="11083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50000"/>
                  </a:schemeClr>
                </a:solidFill>
              </a:rPr>
              <a:t>КИЇВ, 202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29" y="465428"/>
            <a:ext cx="7240504" cy="28020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0549" y="465428"/>
            <a:ext cx="5885426" cy="2942714"/>
          </a:xfrm>
          <a:prstGeom prst="rect">
            <a:avLst/>
          </a:prstGeom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83CE95A-F8FD-24A2-CDE4-8C0EFD0961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2487085"/>
              </p:ext>
            </p:extLst>
          </p:nvPr>
        </p:nvGraphicFramePr>
        <p:xfrm>
          <a:off x="4587438" y="9377433"/>
          <a:ext cx="16256000" cy="2120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1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92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1508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3075709"/>
            <a:ext cx="20786366" cy="1127824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Встановлення та облік часу роботи і відпочинку</a:t>
            </a:r>
          </a:p>
        </p:txBody>
      </p:sp>
      <p:graphicFrame>
        <p:nvGraphicFramePr>
          <p:cNvPr id="5" name="Таблиця 5">
            <a:extLst>
              <a:ext uri="{FF2B5EF4-FFF2-40B4-BE49-F238E27FC236}">
                <a16:creationId xmlns:a16="http://schemas.microsoft.com/office/drawing/2014/main" id="{29E7A9A7-A32F-A003-6D6B-4D603FEE3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320639"/>
              </p:ext>
            </p:extLst>
          </p:nvPr>
        </p:nvGraphicFramePr>
        <p:xfrm>
          <a:off x="1536192" y="4648641"/>
          <a:ext cx="20786367" cy="75303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49961">
                  <a:extLst>
                    <a:ext uri="{9D8B030D-6E8A-4147-A177-3AD203B41FA5}">
                      <a16:colId xmlns:a16="http://schemas.microsoft.com/office/drawing/2014/main" val="981503571"/>
                    </a:ext>
                  </a:extLst>
                </a:gridCol>
                <a:gridCol w="5885411">
                  <a:extLst>
                    <a:ext uri="{9D8B030D-6E8A-4147-A177-3AD203B41FA5}">
                      <a16:colId xmlns:a16="http://schemas.microsoft.com/office/drawing/2014/main" val="1277557678"/>
                    </a:ext>
                  </a:extLst>
                </a:gridCol>
                <a:gridCol w="10850995">
                  <a:extLst>
                    <a:ext uri="{9D8B030D-6E8A-4147-A177-3AD203B41FA5}">
                      <a16:colId xmlns:a16="http://schemas.microsoft.com/office/drawing/2014/main" val="2742474546"/>
                    </a:ext>
                  </a:extLst>
                </a:gridCol>
              </a:tblGrid>
              <a:tr h="538501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>
                          <a:solidFill>
                            <a:schemeClr val="tx1"/>
                          </a:solidFill>
                        </a:rPr>
                        <a:t>до 19.07.2022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>
                          <a:solidFill>
                            <a:schemeClr val="tx1"/>
                          </a:solidFill>
                        </a:rPr>
                        <a:t>після 19.07.2022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375405"/>
                  </a:ext>
                </a:extLst>
              </a:tr>
              <a:tr h="16106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Нормальна тривалість РЧ працівників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1 ст. 3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 60 годин/тиждень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може бути збільшена 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 60 годин/тиждень для працівників, зайнятих на об’єктах КІ (в оборонній сфері, сфері забезпечення життєдіяльності населення тощо)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7567840"/>
                  </a:ext>
                </a:extLst>
              </a:tr>
              <a:tr h="16106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Тривалість РЧ працівників, яким за законом встановлюється скорочена тривалість робочого часу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2 ст. 6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 50 годин/тиждень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застосовується </a:t>
                      </a: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лише для працівників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зайнятих на об’єктах КІ (в оборонній сфері, сфері забезпечення життєдіяльності населення тощо), яким відповідно до законодавства встановлюється скорочена тривалість РЧ, та у період дії ВС 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не може перевищувати 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40 годин/тиждень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9768171"/>
                  </a:ext>
                </a:extLst>
              </a:tr>
              <a:tr h="16106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Встановлення 5-ти або 6-ти денного робочого тижня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3 ст. 6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встановлюється роботодавцем за рішенням військового командування разом із ВА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(у разі їх утворення)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встановлюється роботодавцем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рішення військового командування разом із ВА (у разі їх утворення) – не потрібно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318883"/>
                  </a:ext>
                </a:extLst>
              </a:tr>
              <a:tr h="16106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Нормальна тривалість РЧ працівників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1 ст. 3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 60 годин/тиждень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може бути збільшена 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 60 годин/тиждень для працівників, зайнятих на об’єктах критичної інфраструктури (в оборонній сфері, сфері забезпечення життєдіяльності населення тощо)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1138792"/>
                  </a:ext>
                </a:extLst>
              </a:tr>
            </a:tbl>
          </a:graphicData>
        </a:graphic>
      </p:graphicFrame>
      <p:pic>
        <p:nvPicPr>
          <p:cNvPr id="7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27062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1508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Встановлення та облік часу роботи і відпочинку</a:t>
            </a:r>
          </a:p>
        </p:txBody>
      </p:sp>
      <p:graphicFrame>
        <p:nvGraphicFramePr>
          <p:cNvPr id="5" name="Таблиця 5">
            <a:extLst>
              <a:ext uri="{FF2B5EF4-FFF2-40B4-BE49-F238E27FC236}">
                <a16:creationId xmlns:a16="http://schemas.microsoft.com/office/drawing/2014/main" id="{29E7A9A7-A32F-A003-6D6B-4D603FEE3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912482"/>
              </p:ext>
            </p:extLst>
          </p:nvPr>
        </p:nvGraphicFramePr>
        <p:xfrm>
          <a:off x="1536192" y="4056611"/>
          <a:ext cx="21195792" cy="8109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412">
                  <a:extLst>
                    <a:ext uri="{9D8B030D-6E8A-4147-A177-3AD203B41FA5}">
                      <a16:colId xmlns:a16="http://schemas.microsoft.com/office/drawing/2014/main" val="981503571"/>
                    </a:ext>
                  </a:extLst>
                </a:gridCol>
                <a:gridCol w="3899173">
                  <a:extLst>
                    <a:ext uri="{9D8B030D-6E8A-4147-A177-3AD203B41FA5}">
                      <a16:colId xmlns:a16="http://schemas.microsoft.com/office/drawing/2014/main" val="1277557678"/>
                    </a:ext>
                  </a:extLst>
                </a:gridCol>
                <a:gridCol w="11251207">
                  <a:extLst>
                    <a:ext uri="{9D8B030D-6E8A-4147-A177-3AD203B41FA5}">
                      <a16:colId xmlns:a16="http://schemas.microsoft.com/office/drawing/2014/main" val="2742474546"/>
                    </a:ext>
                  </a:extLst>
                </a:gridCol>
              </a:tblGrid>
              <a:tr h="638443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="0" dirty="0">
                          <a:solidFill>
                            <a:schemeClr val="tx1"/>
                          </a:solidFill>
                        </a:rPr>
                        <a:t>до 19.07.2022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="1" dirty="0">
                          <a:solidFill>
                            <a:schemeClr val="tx1"/>
                          </a:solidFill>
                        </a:rPr>
                        <a:t>після 19.07.2022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375405"/>
                  </a:ext>
                </a:extLst>
              </a:tr>
              <a:tr h="20357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Порядок обчислення тривалості щорічної та додаткової відпустки працівникам, які мають дітей або повнолітню дитину - особу з інвалідністю з дитинства підгрупи А I групи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6 ст. 6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діяв загальний порядок обчислення тривалості відпусток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враховуються святкові і неробочі дні</a:t>
                      </a:r>
                      <a:endParaRPr lang="uk-UA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7567840"/>
                  </a:ext>
                </a:extLst>
              </a:tr>
              <a:tr h="16065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Порядок компенсації роботи у вихідні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6 ст. 6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ст. 72 КЗпП не застосовувалася у період ВС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дію ст. 72 КЗпП відновлено 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робота у вихідні дні компенсується згідно ст. 107 КЗпП у подвійному розмірі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9768171"/>
                  </a:ext>
                </a:extLst>
              </a:tr>
              <a:tr h="16454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Оплата праці у разі встановлення нормальної тривалості РЧ понад норму, встановлену законодавством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7 ст. 6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не було врегульовано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оплата праці здійснюється у розмірі, збільшеному </a:t>
                      </a: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пропорційно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до збільшення норми праці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318883"/>
                  </a:ext>
                </a:extLst>
              </a:tr>
              <a:tr h="21371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Тривалість РЧ неповнолітніх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(ч. 8 ст. 6 Закону № 2136)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не було врегульовано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норми ч. 1, 2 та 5 цієї статті </a:t>
                      </a: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не застосовуються 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 праці неповнолітніх – тривалість їх РЧ </a:t>
                      </a: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не може перевищувати встановлену ст. 51 КЗпП </a:t>
                      </a:r>
                      <a:r>
                        <a:rPr lang="uk-UA" sz="24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uk-UA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від 16 до 18 років - 36 годин/тиждень; від 15 до 16 років (учнів віком від 14 до 15 років, які працюють в період канікул) - 24 години/тиждень)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1138792"/>
                  </a:ext>
                </a:extLst>
              </a:tr>
            </a:tbl>
          </a:graphicData>
        </a:graphic>
      </p:graphicFrame>
      <p:pic>
        <p:nvPicPr>
          <p:cNvPr id="7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0876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 зв’язку з веденням бойових дій у районах, в яких розташоване підприємство, установа, організація, та існування загрози для життя і здоров’я працівник може розірвати ТД за власною ініціативою у строк, зазначений у його заяві (крім випадків примусового залучення до суспільно корисних робіт в умовах ВС, залучення до виконання робіт на об’єктах КІ) – ч. 1 ст. 4 Закону № 2136 </a:t>
            </a: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Розірвання ТД з ініціативи працівника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DB2D6E3-B6F1-8A68-AE8E-9B27899507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561" y="7510924"/>
            <a:ext cx="19900668" cy="5041294"/>
          </a:xfrm>
          <a:prstGeom prst="rect">
            <a:avLst/>
          </a:prstGeom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0183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 період дії ВС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допускається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звільнення працівника з ініціативи роботодавця: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 період його ТН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 період перебування його у відпустці (крім відпустки у зв’язку вагітністю та пологами та відпустки для догляду за дитиною до 3 р.) 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uk-UA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із зазначенням дати звільнення, яка є першим робочим днем, наступним за днем закінчення ТН, зазначеним у документі про ТН, або першим робочим днем після закінчення відпустки (ч. 1 ст. 5 Закону № 2136) 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ч. 4 ст. 40 КЗпП щодо не допущення звільнення працівника з ініціативи роботодавця в період його ТН (крім звільнення за п. 5 ст. 40 КЗпП), а також у період перебування працівника у відпустці – </a:t>
            </a:r>
            <a:r>
              <a:rPr lang="uk-UA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 застосовується 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Розірвання ТД з ініціативи роботодавця 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09874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 19.07.2022 р.: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роботодавці у період дії ВС у районах активних бойових дій можуть самостійно визначати </a:t>
            </a:r>
            <a:r>
              <a:rPr lang="uk-UA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порядок організації кадрового діловодства та архівного зберігання кадрових документів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за умови забезпечення ведення достовірного обліку виконуваної працівником роботи та обліку витрат на оплату праці 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після 19.07.2022 р.: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роботодавці у районах активних бойових дій можуть самостійно визначати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порядок організації діловодства з питань трудових відносин, оформлення і ведення трудових книжок та архівного зберігання відповідних документів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крім цього, сторони ТД можуть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домовитися про прийнятні для них способи створення, пересилання і зберігання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наказів (розпоряджень) роботодавця, повідомлень та інших документів з питань трудових відносин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Кадрове діловодство та архівне зберігання (ст. 7 Закону № 2136)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18177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надання працівнику щорічної основної відпустки за рішенням роботодавця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може бути обмежено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тривалістю 24 КД за поточний робочий рік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якщо тривалість щорічної основної відпустки становить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більше 24 КД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надання не використаних у період дії ВС днів такої відпустки переноситься на період після його припинення або скасування 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роботодавець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може відмовити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працівнику у наданні невикористаних днів щорічної відпустки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 разі звільнення працівника у період дії ВС йому виплачується грошова компенсація відповідно до ст. 24 Закону України «Про відпустки»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Надання відпусток (ст. 12 Закону № 2136)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2921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7294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роботодавець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може відмовити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працівнику у наданні будь-якого виду відпусток (</a:t>
            </a:r>
            <a:r>
              <a:rPr lang="uk-UA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крім відпустки у зв’язку вагітністю та пологами та відпустки для догляду за дитиною до 3 р.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), якщо такий працівник залучений до виконання робіт на об’єктах КІ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протягом періоду дії ВС роботодавець на прохання працівника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може надавати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йому відпустку без збереження ЗП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без обмеження строку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встановленого ч. 1 ст. 26 Закону України «Про відпустки»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роботодавець за заявою працівника, який виїхав за межі території України або набув статусу ВПО,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 обов’язковому порядку надає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йому відпустку без збереження ЗП тривалістю, визначеною у заяві, але </a:t>
            </a:r>
            <a:r>
              <a:rPr lang="uk-U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 більше 90 КД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без зарахування часу перебування у відпустці до стажу роботи, що дає право на щорічну основну відпустку, передбаченого п. 4 ч. 1ст. 9 Закону України «Про відпустки»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Надання відпусток (ст. 12 Закону № 2136)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7198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Заява про надання відпустки за ч. 4 ст. 12 Закону № 2136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0A5030-9319-9884-25A6-6D03313BA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6192" y="4256115"/>
            <a:ext cx="21323808" cy="7963593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72473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Наказ про надання відпустки за ч. 4 ст. 12 Закону № 2136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97DFCF-9113-8408-A9BC-CE221D693F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549" y="4139737"/>
            <a:ext cx="20786366" cy="8528859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14455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 у зв’язку із збройною агресією проти України, що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виключає можливість обох сторін трудових відносин виконувати обов’язки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передбачені трудовим договором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може здійснюватися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 ініціативи однієї із сторін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на строк не більше ніж період дії ВС. (у разі прийняття рішення про скасування призупинення дії ТД до припинення або скасування ВС роботодавець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повинен за 10 КД до відновлення дії ТД повідомити працівника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про необхідність стати до роботи)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 тягне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 собою припинення трудових відносин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 може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бути прихованим покаранням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 застосовується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 керівників та заступників керівників державних органів, а також посадових ОМС, які обіймають виборні посади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Призупинення строку дії ТД (ст. 13 Закону № 2136)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94443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5000" y="3553206"/>
            <a:ext cx="23080408" cy="6135329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</a:t>
            </a:r>
            <a:r>
              <a:rPr lang="en-US" sz="5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Communities</a:t>
            </a:r>
            <a:r>
              <a:rPr lang="uk-UA" sz="5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та фінансується Агентством США з міжнародного розвитку (USAID).</a:t>
            </a:r>
            <a:r>
              <a:rPr lang="uk-UA" sz="5300" b="1" dirty="0">
                <a:solidFill>
                  <a:schemeClr val="tx1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635000" y="11328277"/>
            <a:ext cx="23080408" cy="1888959"/>
          </a:xfrm>
        </p:spPr>
        <p:txBody>
          <a:bodyPr>
            <a:noAutofit/>
          </a:bodyPr>
          <a:lstStyle/>
          <a:p>
            <a:pPr algn="just"/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152109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оформлюється наказом (розпорядженням) роботодавця,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 якому зазначається: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інформація про причини призупинення, у тому числі про неможливість обох сторін виконувати свої обов’язки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спосіб обміну інформацією 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строк призупинення 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кількість, категорії і прізвища, ім’я, по батькові (за наявності), РНОКПП або серія та номер паспорта відповідних працівників 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умови відновлення дії ТД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695468"/>
            <a:ext cx="20786366" cy="1080119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Призупинення строку дії ТД (ст. 13 Закону № 2136)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1661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743200"/>
            <a:ext cx="20786366" cy="91440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Наказ про призупинення строку дії ТД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200CFB-17D1-11F0-E732-BABD72D969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6564" y="3775588"/>
            <a:ext cx="20492534" cy="8493998"/>
          </a:xfrm>
          <a:prstGeom prst="rect">
            <a:avLst/>
          </a:prstGeom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8569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 разі незгоди працівника (працівників) із наказом (розпорядженням) роботодавця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працівником або профспілкою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 дорученням працівника (працівників) відповідний наказ (розпорядження) може бути оскаржений до Держпраці, або його ТО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uk-UA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Держпраці або його ТО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вивчивши зміст наказу (розпорядження) та підстави для його видання,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 погодженням з ВА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може внести роботодавцеві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припис про скасування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відповідного наказу (розпорядження) або про усунення порушення законодавства про працю іншим шляхом, що є обов’язковим до виконання роботодавцем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протягом 14 КД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з дня отримання припису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припис Держпраці або його ТО може бути оскаржений роботодавцем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протягом 10 КД у судовому порядку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3330478"/>
            <a:ext cx="20786366" cy="1058642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Оскарження призупинення строку дії ТД (ст. 13 Закону № 2136)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00981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0924797" cy="5078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статус керівника КП визначає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Статут підприємства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що базується на положеннях Господарського кодексу України (ст. 65, 78) та інших законодавчих актів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</a:t>
            </a:r>
            <a:r>
              <a:rPr kumimoji="0" lang="ru-RU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період дії ВС сільський, селищний, міський голова може призначати осіб на посади та звільняти з посад керівників комунальних підприємств, установ, організацій, що належать до сфери управління відповідного ОМС, у порядку, визначеному </a:t>
            </a:r>
            <a:r>
              <a:rPr kumimoji="0" lang="ru-RU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ч. 5 та 6 ст. 10 Закону № 2259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942706"/>
            <a:ext cx="20786366" cy="997528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призначення керівників КП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38234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490063" cy="8956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 період дії ВС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особи призначаються на посади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керівників комунальних підприємств, установ, організацій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сільським, селищним, міським головою, головою районної, районної у місті, обласної ради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без конкурсного відбору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обов’язковість якого передбачена законом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на підставі: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поданої заяви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заповненої особової картки встановленого зразка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документів, що підтверджують наявність -  громадянства України, освіти та досвіду роботи згідно з вимогами законодавства, встановленими щодо відповідних посад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ru-RU" sz="3600" b="1" i="0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ru-RU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особа, яка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претендує на зайняття посади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керівника комунального підприємства, установи, організації, у період дії ВС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 подає: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декларацію особи, уповноваженої на виконання функцій держави або місцевого самоврядування, передбачену ЗУ «Про запобігання </a:t>
            </a:r>
            <a:r>
              <a:rPr kumimoji="0" lang="uk-UA" sz="3600" b="1" i="0" strike="noStrike" kern="0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корупці</a:t>
            </a:r>
            <a:r>
              <a:rPr kumimoji="0" lang="ru-RU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ї»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документ про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підтвердження рівня володіння державною мовою відповідно </a:t>
            </a:r>
            <a:r>
              <a:rPr kumimoji="0" lang="ru-RU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до ЗУ «Про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забезпечення функціонування української мови як державної»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942706"/>
            <a:ext cx="20786366" cy="997528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призначення керівників КП (ч. 5 та 6 ст. 10 Закону № 2259)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528036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3" y="4587025"/>
            <a:ext cx="21490063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особи, призначені у період дії ВС на посади керівників комунальних підприємств, установ, організацій, подають декларацію та документ про підтвердження рівня володіння державною мовою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протягом 3 місяців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 дня припинення чи скасування ВС, у разі якщо такі документи не були подані ними раніше</a:t>
            </a: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після припинення чи скасування ВС,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але не пізніше 6 місяців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з дня його припинення чи скасування,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на посади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керівників комунальних підприємств, установ, організацій, на які особи призначені відповідно до абз. 1 ч. 5 ст. 10 Закону № 2259,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оголошується конкурс</a:t>
            </a: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uk-UA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г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раничний строк перебування особи на посаді становить </a:t>
            </a:r>
            <a:r>
              <a:rPr kumimoji="0" lang="uk-UA" sz="3600" b="1" i="0" strike="noStrike" kern="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12 місяців з дня припинення чи скасування ВС</a:t>
            </a:r>
            <a:endParaRPr kumimoji="0" lang="uk-UA" sz="3600" b="1" i="0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942706"/>
            <a:ext cx="20786366" cy="997528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призначення керівників КП (ч. 7 ст. 10 Закону № 2259)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06948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419300" y="6858000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43622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143000" y="4621057"/>
            <a:ext cx="22535552" cy="8833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Кодекс законів про працю України </a:t>
            </a:r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https://zakon.rada.gov.ua/laws/show/322-08#Text</a:t>
            </a:r>
            <a:r>
              <a:rPr lang="uk-UA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ЗУ від 12.05.2015 р. № 389 «Про правовий режим воєнного стану» </a:t>
            </a: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https://zakon.rada.gov.ua/laws/show/389-19#Text</a:t>
            </a:r>
            <a:endParaRPr lang="uk-UA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ЗУ від 15.03.2022 р. № 2136 «</a:t>
            </a:r>
            <a:r>
              <a:rPr lang="ru-RU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 </a:t>
            </a:r>
            <a:r>
              <a:rPr lang="uk-UA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організацію трудових відносин в умовах воєнного </a:t>
            </a:r>
            <a:r>
              <a:rPr lang="ru-RU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стану»</a:t>
            </a: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https://zakon.rada.gov.ua/laws/show/2136-20#Text</a:t>
            </a:r>
            <a:r>
              <a:rPr lang="uk-UA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ЗУ</a:t>
            </a: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uk-U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01.07.2022 р. № 2352 «Про </a:t>
            </a:r>
            <a:r>
              <a:rPr lang="uk-U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внесення змін до деяких законодавчих актів України щодо оптимізації трудових відносин» </a:t>
            </a: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https://zakon.rada.gov.ua/laws/show/2352-20#Text</a:t>
            </a:r>
            <a:r>
              <a:rPr lang="uk-UA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Господарський кодекс України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  <a:hlinkClick r:id="rId8"/>
              </a:rPr>
              <a:t>https://zakon.rada.gov.ua/laws/show/436-15#Text</a:t>
            </a:r>
            <a:endParaRPr lang="uk-U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Законодавча база</a:t>
            </a:r>
            <a:endParaRPr lang="en-US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4776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6566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994742" y="4621057"/>
            <a:ext cx="20724581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зміни у законодавстві про працю, що вступили в дію </a:t>
            </a:r>
            <a:r>
              <a:rPr lang="uk-UA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19.07.2022 р.</a:t>
            </a: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та визначають особливості трудових відносин працівників усіх підприємств, установ, організацій, у тому числі – комунальних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порядок призначення керівників комунальних підприємств, установ, організацій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запитання/відповіді</a:t>
            </a: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3077307"/>
            <a:ext cx="19545399" cy="562708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20230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роботодавець </a:t>
            </a:r>
            <a:r>
              <a:rPr lang="uk-UA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зобов’язаний: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uk-UA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інформувати працівників, які працюють за строковим трудовим договором, про вакансії, що відповідають їх кваліфікації та передбачають можливість укладення безстрокового трудового договору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забезпечити рівні можливості таких працівників для його укладення</a:t>
            </a: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2560320"/>
            <a:ext cx="20786366" cy="1501726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Інформування працівників про вакансії (ч. 3 ст. 23 КЗпП)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10095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8279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місце роботи (інформація про роботодавця, у т. ч. його місцезнаходження), трудову функцію, яку зобов’язаний виконувати працівник (посада та перелік посадових обов’язків), дату початку виконання роботи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визначене робоче місце, забезпечення необхідними для роботи засобами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права та обов’язки, умови праці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наявність на робочому місці небезпечних і шкідливих виробничих факторів, які ще не усунуто, та можливі наслідки їх впливу на здоров’я, а також про право на пільги і компенсації за роботу в таких умовах відповідно до законодавства і колективного договору - </a:t>
            </a:r>
            <a:r>
              <a:rPr lang="uk-UA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під підпис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3075708"/>
            <a:ext cx="20786366" cy="1572933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Обов’язок роботодавця в узгоджений із працівником спосіб поінформувати працівника про: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43261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8279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правила ВТР або умови встановлення режиму роботи, тривалість робочого часу і відпочинку, а також про положення КД (у разі його укладення)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проходження інструктажу з охорони праці, виробничої санітарії, гігієни праці і протипожежної охорони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організацію професійного навчання працівників (якщо таке навчання передбачено)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тривалість щорічної відпустки, умови та розмір оплати праці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процедуру та встановлені КЗпП строки попередження про припинення ТД, яких повинні дотримуватися працівник і роботодавець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3075708"/>
            <a:ext cx="20786366" cy="1572933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Обов’язок роботодавця в узгоджений із працівником спосіб поінформувати працівника про: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230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643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роботодавець у період дії ВС має повідомляти працівника про зміну умов оплати праці, так само як і про зміни істотних умов праці, </a:t>
            </a:r>
            <a:r>
              <a:rPr lang="uk-UA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 пізніш як до запровадження таких умов</a:t>
            </a:r>
            <a:r>
              <a:rPr lang="uk-UA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згідно ст. 103 КЗпП про нові або зміну діючих умов оплати праці в бік погіршення роботодавець повинен повідомити працівника не пізніш як за 2 місяці до їх запровадження або зміни</a:t>
            </a:r>
          </a:p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3075709"/>
            <a:ext cx="20786366" cy="1127824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Зміна істотних умов та умов оплати праці (ч. 2 ст. 3 Закону № 2136)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32622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13" name="Google Shape;153;p5"/>
          <p:cNvSpPr txBox="1"/>
          <p:nvPr/>
        </p:nvSpPr>
        <p:spPr>
          <a:xfrm>
            <a:off x="1536192" y="4648641"/>
            <a:ext cx="21195792" cy="1508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uk-UA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uk-UA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536193" y="3075709"/>
            <a:ext cx="20786366" cy="1127824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Наказ про зміну істотних умов праці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B45A91C-2D58-0F63-3A49-8AF16DD2AD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799" y="4422371"/>
            <a:ext cx="20133425" cy="8079971"/>
          </a:xfrm>
          <a:prstGeom prst="rect">
            <a:avLst/>
          </a:prstGeom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441" y="214512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152946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7_3qjqHV5WQG8hzlRBnw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2116_ xmlns="303901ef-6a22-4e55-9c80-e90043720da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E52C018618B41A7229444032E1263" ma:contentTypeVersion="16" ma:contentTypeDescription="Create a new document." ma:contentTypeScope="" ma:versionID="102dde26d99944ab261690ad3f791513">
  <xsd:schema xmlns:xsd="http://www.w3.org/2001/XMLSchema" xmlns:xs="http://www.w3.org/2001/XMLSchema" xmlns:p="http://schemas.microsoft.com/office/2006/metadata/properties" xmlns:ns2="d41abd27-83e6-4a63-9017-5368a0c1b478" xmlns:ns3="303901ef-6a22-4e55-9c80-e90043720daf" targetNamespace="http://schemas.microsoft.com/office/2006/metadata/properties" ma:root="true" ma:fieldsID="a63769dce104decd316b0cf31f568236" ns2:_="" ns3:_="">
    <xsd:import namespace="d41abd27-83e6-4a63-9017-5368a0c1b478"/>
    <xsd:import namespace="303901ef-6a22-4e55-9c80-e90043720da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_x2116_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abd27-83e6-4a63-9017-5368a0c1b4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901ef-6a22-4e55-9c80-e90043720daf" elementFormDefault="qualified">
    <xsd:import namespace="http://schemas.microsoft.com/office/2006/documentManagement/types"/>
    <xsd:import namespace="http://schemas.microsoft.com/office/infopath/2007/PartnerControls"/>
    <xsd:element name="_x2116_" ma:index="12" nillable="true" ma:displayName="№" ma:internalName="_x2116_">
      <xsd:simpleType>
        <xsd:restriction base="dms:Number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B248B6-A383-49D4-806B-B1E13D3D5B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FB350B-5BB0-4149-AACA-FF592CEEF01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303901ef-6a22-4e55-9c80-e90043720daf"/>
    <ds:schemaRef ds:uri="d41abd27-83e6-4a63-9017-5368a0c1b4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55BDF1-BD1B-4DAA-82B7-E05EB9E795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1abd27-83e6-4a63-9017-5368a0c1b478"/>
    <ds:schemaRef ds:uri="303901ef-6a22-4e55-9c80-e90043720d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9909</TotalTime>
  <Words>1868</Words>
  <Application>Microsoft Office PowerPoint</Application>
  <PresentationFormat>Произвольный</PresentationFormat>
  <Paragraphs>164</Paragraphs>
  <Slides>26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8" baseType="lpstr">
      <vt:lpstr>Arial</vt:lpstr>
      <vt:lpstr>Arial Black</vt:lpstr>
      <vt:lpstr>Calibri</vt:lpstr>
      <vt:lpstr>Calibri Light</vt:lpstr>
      <vt:lpstr>Helvetica Neue</vt:lpstr>
      <vt:lpstr>Helvetica Neue Light</vt:lpstr>
      <vt:lpstr>Helvetica Neue Medium</vt:lpstr>
      <vt:lpstr>Times New Roman</vt:lpstr>
      <vt:lpstr>Wingdings</vt:lpstr>
      <vt:lpstr>White</vt:lpstr>
      <vt:lpstr>Office Theme</vt:lpstr>
      <vt:lpstr>think-cell Slide</vt:lpstr>
      <vt:lpstr> </vt:lpstr>
      <vt:lpstr>         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(Global Communities) та фінансується Агентством США з міжнародного розвитку (USAID).   </vt:lpstr>
      <vt:lpstr>     Законодавча база</vt:lpstr>
      <vt:lpstr>     </vt:lpstr>
      <vt:lpstr>         Інформування працівників про вакансії (ч. 3 ст. 23 КЗпП)</vt:lpstr>
      <vt:lpstr>           Обов’язок роботодавця в узгоджений із працівником спосіб поінформувати працівника про:</vt:lpstr>
      <vt:lpstr>           Обов’язок роботодавця в узгоджений із працівником спосіб поінформувати працівника про:</vt:lpstr>
      <vt:lpstr>           Зміна істотних умов та умов оплати праці (ч. 2 ст. 3 Закону № 2136)</vt:lpstr>
      <vt:lpstr>           Наказ про зміну істотних умов праці</vt:lpstr>
      <vt:lpstr>           Встановлення та облік часу роботи і відпочинку</vt:lpstr>
      <vt:lpstr>           Встановлення та облік часу роботи і відпочинку</vt:lpstr>
      <vt:lpstr>           Розірвання ТД з ініціативи працівника </vt:lpstr>
      <vt:lpstr>           Розірвання ТД з ініціативи роботодавця </vt:lpstr>
      <vt:lpstr>           Кадрове діловодство та архівне зберігання (ст. 7 Закону № 2136)</vt:lpstr>
      <vt:lpstr>           Надання відпусток (ст. 12 Закону № 2136)</vt:lpstr>
      <vt:lpstr>           Надання відпусток (ст. 12 Закону № 2136)</vt:lpstr>
      <vt:lpstr>           Заява про надання відпустки за ч. 4 ст. 12 Закону № 2136</vt:lpstr>
      <vt:lpstr>           Наказ про надання відпустки за ч. 4 ст. 12 Закону № 2136</vt:lpstr>
      <vt:lpstr>           Призупинення строку дії ТД (ст. 13 Закону № 2136)</vt:lpstr>
      <vt:lpstr>           Призупинення строку дії ТД (ст. 13 Закону № 2136)</vt:lpstr>
      <vt:lpstr>             Наказ про призупинення строку дії ТД</vt:lpstr>
      <vt:lpstr>             Оскарження призупинення строку дії ТД (ст. 13 Закону № 2136)</vt:lpstr>
      <vt:lpstr>             Порядок призначення керівників КП</vt:lpstr>
      <vt:lpstr>             Порядок призначення керівників КП (ч. 5 та 6 ст. 10 Закону № 2259)</vt:lpstr>
      <vt:lpstr>             Порядок призначення керівників КП (ч. 7 ст. 10 Закону № 2259)</vt:lpstr>
      <vt:lpstr>     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 Zero Waste Event</dc:title>
  <dc:creator>Oleksandr Muratov</dc:creator>
  <cp:lastModifiedBy>userMB</cp:lastModifiedBy>
  <cp:revision>586</cp:revision>
  <dcterms:modified xsi:type="dcterms:W3CDTF">2022-09-19T09:54:14Z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0x010100E37E52C018618B41A7229444032E1263</vt:lpwstr>
  </property>
</Properties>
</file>