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3" r:id="rId3"/>
    <p:sldId id="259" r:id="rId4"/>
    <p:sldId id="359" r:id="rId5"/>
    <p:sldId id="304" r:id="rId6"/>
    <p:sldId id="358" r:id="rId7"/>
    <p:sldId id="360" r:id="rId8"/>
    <p:sldId id="658" r:id="rId9"/>
    <p:sldId id="375" r:id="rId10"/>
    <p:sldId id="659" r:id="rId11"/>
    <p:sldId id="660" r:id="rId12"/>
    <p:sldId id="378" r:id="rId13"/>
    <p:sldId id="662" r:id="rId14"/>
    <p:sldId id="379" r:id="rId1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5268" autoAdjust="0"/>
  </p:normalViewPr>
  <p:slideViewPr>
    <p:cSldViewPr snapToGrid="0">
      <p:cViewPr varScale="1">
        <p:scale>
          <a:sx n="70" d="100"/>
          <a:sy n="70" d="100"/>
        </p:scale>
        <p:origin x="32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A602-9E96-49BD-8630-252578A83CE2}" type="datetimeFigureOut">
              <a:rPr lang="ru-UA" smtClean="0"/>
              <a:t>09/13/2022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8ED76-E12F-4ACB-9D90-45B247A609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836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8ED76-E12F-4ACB-9D90-45B247A60901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792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8ED76-E12F-4ACB-9D90-45B247A60901}" type="slidenum">
              <a:rPr lang="ru-UA" smtClean="0"/>
              <a:t>11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450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1646E2-D378-4402-99FF-6059E48FE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271643" y="2271643"/>
            <a:ext cx="6858000" cy="23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8400" y="1712674"/>
            <a:ext cx="10435603" cy="2701131"/>
          </a:xfrm>
        </p:spPr>
        <p:txBody>
          <a:bodyPr>
            <a:noAutofit/>
          </a:bodyPr>
          <a:lstStyle/>
          <a:p>
            <a:r>
              <a:rPr lang="uk-UA" sz="4400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Слобожанська селищна </a:t>
            </a:r>
            <a:br>
              <a:rPr lang="uk-UA" sz="4400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</a:br>
            <a:r>
              <a:rPr lang="uk-UA" sz="4400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територіальна громада</a:t>
            </a:r>
            <a:br>
              <a:rPr lang="uk-UA" sz="4400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</a:br>
            <a:r>
              <a:rPr lang="uk-UA" sz="4400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Дніпропетровська область</a:t>
            </a:r>
            <a:br>
              <a:rPr lang="uk-UA" sz="4400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</a:br>
            <a:endParaRPr lang="ru-RU" sz="4400" b="1" dirty="0"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339351-8EDC-49BE-B3FF-1D97243235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434" y="-622697"/>
            <a:ext cx="2701131" cy="270113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D218D5A8-AA57-4932-9FA9-3973A748C44D}"/>
              </a:ext>
            </a:extLst>
          </p:cNvPr>
          <p:cNvPicPr/>
          <p:nvPr/>
        </p:nvPicPr>
        <p:blipFill>
          <a:blip r:embed="rId3"/>
          <a:srcRect l="8976" t="7238" r="9231" b="14331"/>
          <a:stretch/>
        </p:blipFill>
        <p:spPr>
          <a:xfrm>
            <a:off x="446590" y="448008"/>
            <a:ext cx="2129050" cy="769062"/>
          </a:xfrm>
          <a:prstGeom prst="rect">
            <a:avLst/>
          </a:prstGeom>
          <a:ln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91113C0-1780-455D-8DCD-C88D54D61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31" y="528568"/>
            <a:ext cx="2093572" cy="60794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B4B00D2-D8E9-47F8-B8A9-F79488B1495A}"/>
              </a:ext>
            </a:extLst>
          </p:cNvPr>
          <p:cNvSpPr txBox="1">
            <a:spLocks/>
          </p:cNvSpPr>
          <p:nvPr/>
        </p:nvSpPr>
        <p:spPr>
          <a:xfrm>
            <a:off x="1778000" y="4528409"/>
            <a:ext cx="8920480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Роль </a:t>
            </a:r>
            <a:r>
              <a:rPr lang="ru-RU" sz="3600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інституцій</a:t>
            </a:r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  <a:r>
              <a:rPr lang="ru-RU" sz="3600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місцевого</a:t>
            </a:r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  <a:r>
              <a:rPr lang="ru-RU" sz="3600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розвитку</a:t>
            </a:r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</a:p>
          <a:p>
            <a:pPr algn="ctr"/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у </a:t>
            </a:r>
            <a:r>
              <a:rPr lang="ru-RU" sz="3600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відновленні</a:t>
            </a:r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та </a:t>
            </a:r>
            <a:r>
              <a:rPr lang="ru-RU" sz="3600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розвитку</a:t>
            </a:r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  <a:r>
              <a:rPr lang="ru-RU" sz="3600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територіальних</a:t>
            </a:r>
            <a:r>
              <a:rPr lang="ru-RU" sz="3600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громад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815C48-592D-43A3-ABAE-D17004DC1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88" y="944880"/>
            <a:ext cx="5699947" cy="4274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C8929-54FC-4F26-AE1E-610FD20B0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944880"/>
            <a:ext cx="5699947" cy="4274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7B417-8236-472B-84B7-76A683ECF7A7}"/>
              </a:ext>
            </a:extLst>
          </p:cNvPr>
          <p:cNvSpPr txBox="1"/>
          <p:nvPr/>
        </p:nvSpPr>
        <p:spPr>
          <a:xfrm>
            <a:off x="2398169" y="95031"/>
            <a:ext cx="828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Обмін досвідом з успішними АМР </a:t>
            </a:r>
          </a:p>
        </p:txBody>
      </p:sp>
    </p:spTree>
    <p:extLst>
      <p:ext uri="{BB962C8B-B14F-4D97-AF65-F5344CB8AC3E}">
        <p14:creationId xmlns:p14="http://schemas.microsoft.com/office/powerpoint/2010/main" val="1234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C284C-8C81-477A-96BF-7F705649F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9" y="758952"/>
            <a:ext cx="6352437" cy="4234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F130B4-68D9-4B94-A2C9-FC4A297874C3}"/>
              </a:ext>
            </a:extLst>
          </p:cNvPr>
          <p:cNvSpPr txBox="1"/>
          <p:nvPr/>
        </p:nvSpPr>
        <p:spPr>
          <a:xfrm>
            <a:off x="7040880" y="641973"/>
            <a:ext cx="49632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tabLst>
                <a:tab pos="85725" algn="l"/>
              </a:tabLst>
            </a:pPr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2019 рік</a:t>
            </a:r>
          </a:p>
          <a:p>
            <a:pPr marL="457200" indent="-457200" algn="just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85725" algn="l"/>
              </a:tabLst>
            </a:pPr>
            <a:endParaRPr lang="uk-UA" sz="2800" dirty="0">
              <a:latin typeface="Bahnschrift SemiLight SemiConde" panose="020B0502040204020203" pitchFamily="34" charset="0"/>
            </a:endParaRPr>
          </a:p>
          <a:p>
            <a:pPr marL="457200" indent="-457200" algn="just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рішення про створення ІМР на</a:t>
            </a:r>
          </a:p>
          <a:p>
            <a:pPr algn="just" defTabSz="914400">
              <a:lnSpc>
                <a:spcPct val="90000"/>
              </a:lnSpc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базі Молодіжного центру</a:t>
            </a:r>
          </a:p>
          <a:p>
            <a:pPr marL="457200" indent="-457200" algn="just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створення КЗ «Молодіжний</a:t>
            </a:r>
          </a:p>
          <a:p>
            <a:pPr algn="just" defTabSz="914400">
              <a:lnSpc>
                <a:spcPct val="90000"/>
              </a:lnSpc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центр «Смарт»</a:t>
            </a:r>
          </a:p>
          <a:p>
            <a:pPr marL="457200" indent="-457200" algn="just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впровадження </a:t>
            </a:r>
            <a:r>
              <a:rPr lang="uk-UA" sz="2800" dirty="0" err="1">
                <a:latin typeface="Bahnschrift SemiLight SemiConde" panose="020B0502040204020203" pitchFamily="34" charset="0"/>
              </a:rPr>
              <a:t>проєкту</a:t>
            </a:r>
            <a:r>
              <a:rPr lang="en-US" sz="2800" dirty="0">
                <a:latin typeface="Bahnschrift SemiLight SemiConde" panose="020B0502040204020203" pitchFamily="34" charset="0"/>
              </a:rPr>
              <a:t> </a:t>
            </a:r>
            <a:endParaRPr lang="uk-UA" sz="2800" dirty="0">
              <a:latin typeface="Bahnschrift SemiLight SemiConde" panose="020B0502040204020203" pitchFamily="34" charset="0"/>
            </a:endParaRPr>
          </a:p>
          <a:p>
            <a:pPr algn="just" defTabSz="914400">
              <a:lnSpc>
                <a:spcPct val="90000"/>
              </a:lnSpc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«Створення Агенції місцевого розвитку Слобожанської ТГ» </a:t>
            </a:r>
          </a:p>
          <a:p>
            <a:pPr marL="457200" indent="-457200" algn="just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консультаційна та фінансова </a:t>
            </a:r>
          </a:p>
          <a:p>
            <a:pPr algn="just" defTabSz="914400">
              <a:lnSpc>
                <a:spcPct val="90000"/>
              </a:lnSpc>
              <a:tabLst>
                <a:tab pos="85725" algn="l"/>
              </a:tabLst>
            </a:pPr>
            <a:r>
              <a:rPr lang="uk-UA" sz="2800" dirty="0">
                <a:latin typeface="Bahnschrift SemiLight SemiConde" panose="020B0502040204020203" pitchFamily="34" charset="0"/>
              </a:rPr>
              <a:t>підтримка програми </a:t>
            </a:r>
            <a:r>
              <a:rPr lang="en-US" sz="2800" dirty="0">
                <a:latin typeface="Bahnschrift SemiLight SemiConde" panose="020B0502040204020203" pitchFamily="34" charset="0"/>
              </a:rPr>
              <a:t>DOBRE</a:t>
            </a:r>
            <a:endParaRPr lang="uk-UA" sz="28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817F0-7F6B-4E8F-925B-27814A685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812061"/>
            <a:ext cx="3521132" cy="2479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C7E0A7-0C33-4BFE-9BAD-A21B30AC3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812062"/>
            <a:ext cx="3672148" cy="2479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17B417-8236-472B-84B7-76A683ECF7A7}"/>
              </a:ext>
            </a:extLst>
          </p:cNvPr>
          <p:cNvSpPr txBox="1"/>
          <p:nvPr/>
        </p:nvSpPr>
        <p:spPr>
          <a:xfrm>
            <a:off x="1831241" y="104175"/>
            <a:ext cx="828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Було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4700F-873F-4326-9E1D-F5D51C476869}"/>
              </a:ext>
            </a:extLst>
          </p:cNvPr>
          <p:cNvSpPr txBox="1"/>
          <p:nvPr/>
        </p:nvSpPr>
        <p:spPr>
          <a:xfrm>
            <a:off x="1831240" y="3291840"/>
            <a:ext cx="828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Стало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E75DAA-14C0-4408-8066-E4A86A971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12" y="812062"/>
            <a:ext cx="3185528" cy="24797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928A87-6DDF-47A9-A3BB-A29873DBC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" y="3938172"/>
            <a:ext cx="5156319" cy="28156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55A8CF-8741-46DF-A083-1C8C5180B4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33" t="19851" r="10251" b="16296"/>
          <a:stretch/>
        </p:blipFill>
        <p:spPr>
          <a:xfrm>
            <a:off x="6432178" y="3938171"/>
            <a:ext cx="5343262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E8CFD6-42A9-4917-99D8-C8B1CF2322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7"/>
          <a:stretch/>
        </p:blipFill>
        <p:spPr>
          <a:xfrm>
            <a:off x="4191517" y="4223442"/>
            <a:ext cx="3751493" cy="23369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BB5B7-85E2-4621-AA16-093C8FB76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/>
          <a:stretch/>
        </p:blipFill>
        <p:spPr>
          <a:xfrm>
            <a:off x="359310" y="4223441"/>
            <a:ext cx="3438498" cy="2334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17F1BF-21D1-4554-BECA-4843B1B5A6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r="17296"/>
          <a:stretch/>
        </p:blipFill>
        <p:spPr>
          <a:xfrm>
            <a:off x="8492165" y="4223442"/>
            <a:ext cx="3455928" cy="2334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44700F-873F-4326-9E1D-F5D51C476869}"/>
              </a:ext>
            </a:extLst>
          </p:cNvPr>
          <p:cNvSpPr txBox="1"/>
          <p:nvPr/>
        </p:nvSpPr>
        <p:spPr>
          <a:xfrm>
            <a:off x="1831240" y="3463787"/>
            <a:ext cx="828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Стало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A73EE1-C91B-4689-83F4-B7E6C4AF1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812061"/>
            <a:ext cx="3138162" cy="2720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7B417-8236-472B-84B7-76A683ECF7A7}"/>
              </a:ext>
            </a:extLst>
          </p:cNvPr>
          <p:cNvSpPr txBox="1"/>
          <p:nvPr/>
        </p:nvSpPr>
        <p:spPr>
          <a:xfrm>
            <a:off x="1831241" y="104175"/>
            <a:ext cx="828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Було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3B619-2BA0-4889-9C7D-DBE8B6F69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812061"/>
            <a:ext cx="3775823" cy="26517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480914-4FB9-4D1A-9BAF-ED0B74D8AD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64" y="812061"/>
            <a:ext cx="3455927" cy="272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EA1A02-3453-45FA-8EAF-3D95EDAC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5" y="627938"/>
            <a:ext cx="6122324" cy="40773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4FF3D8-38CD-4154-AE99-0672164F6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92" y="2416136"/>
            <a:ext cx="5492590" cy="386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4700F-873F-4326-9E1D-F5D51C476869}"/>
              </a:ext>
            </a:extLst>
          </p:cNvPr>
          <p:cNvSpPr txBox="1"/>
          <p:nvPr/>
        </p:nvSpPr>
        <p:spPr>
          <a:xfrm>
            <a:off x="6291072" y="627938"/>
            <a:ext cx="563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Відкриття  АМР</a:t>
            </a:r>
          </a:p>
        </p:txBody>
      </p:sp>
    </p:spTree>
    <p:extLst>
      <p:ext uri="{BB962C8B-B14F-4D97-AF65-F5344CB8AC3E}">
        <p14:creationId xmlns:p14="http://schemas.microsoft.com/office/powerpoint/2010/main" val="9116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B26F8A-7C1A-4326-9F80-E51CAE1BE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571" y="1322408"/>
            <a:ext cx="6823350" cy="421318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  <a:tabLst>
                <a:tab pos="85725" algn="l"/>
              </a:tabLst>
            </a:pPr>
            <a:r>
              <a:rPr lang="ru-RU" sz="3200" dirty="0" err="1">
                <a:latin typeface="Bahnschrift SemiLight SemiConde" panose="020B0502040204020203" pitchFamily="34" charset="0"/>
              </a:rPr>
              <a:t>Населення</a:t>
            </a: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громади</a:t>
            </a:r>
            <a:r>
              <a:rPr lang="ru-RU" sz="3200" dirty="0">
                <a:latin typeface="Bahnschrift SemiLight SemiConde" panose="020B0502040204020203" pitchFamily="34" charset="0"/>
              </a:rPr>
              <a:t> - 23 854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осіб</a:t>
            </a:r>
            <a:endParaRPr lang="ru-RU" sz="3200" dirty="0">
              <a:latin typeface="Bahnschrift SemiLight SemiConde" panose="020B0502040204020203" pitchFamily="34" charset="0"/>
            </a:endParaRP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dirty="0" err="1">
                <a:latin typeface="Bahnschrift SemiLight SemiConde" panose="020B0502040204020203" pitchFamily="34" charset="0"/>
              </a:rPr>
              <a:t>Внутрішньо</a:t>
            </a: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переміщені</a:t>
            </a:r>
            <a:r>
              <a:rPr lang="ru-RU" sz="3200" dirty="0">
                <a:latin typeface="Bahnschrift SemiLight SemiConde" panose="020B0502040204020203" pitchFamily="34" charset="0"/>
              </a:rPr>
              <a:t> особи - 2 811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осіб</a:t>
            </a:r>
            <a:endParaRPr lang="ru-RU" sz="3200" dirty="0">
              <a:latin typeface="Bahnschrift SemiLight SemiConde" panose="020B0502040204020203" pitchFamily="34" charset="0"/>
            </a:endParaRP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i="1" dirty="0">
                <a:latin typeface="Bahnschrift SemiLight SemiConde" panose="020B0502040204020203" pitchFamily="34" charset="0"/>
              </a:rPr>
              <a:t>до 24.02.2022 – 622 </a:t>
            </a:r>
            <a:r>
              <a:rPr lang="ru-RU" sz="3200" i="1" dirty="0" err="1">
                <a:latin typeface="Bahnschrift SemiLight SemiConde" panose="020B0502040204020203" pitchFamily="34" charset="0"/>
              </a:rPr>
              <a:t>осіб</a:t>
            </a:r>
            <a:endParaRPr lang="ru-RU" sz="3200" i="1" dirty="0">
              <a:latin typeface="Bahnschrift SemiLight SemiConde" panose="020B0502040204020203" pitchFamily="34" charset="0"/>
            </a:endParaRP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i="1" dirty="0" err="1">
                <a:latin typeface="Bahnschrift SemiLight SemiConde" panose="020B0502040204020203" pitchFamily="34" charset="0"/>
              </a:rPr>
              <a:t>після</a:t>
            </a:r>
            <a:r>
              <a:rPr lang="ru-RU" sz="3200" i="1" dirty="0">
                <a:latin typeface="Bahnschrift SemiLight SemiConde" panose="020B0502040204020203" pitchFamily="34" charset="0"/>
              </a:rPr>
              <a:t> 24.02.2022 - 2 189 </a:t>
            </a:r>
            <a:r>
              <a:rPr lang="ru-RU" sz="3200" i="1" dirty="0" err="1">
                <a:latin typeface="Bahnschrift SemiLight SemiConde" panose="020B0502040204020203" pitchFamily="34" charset="0"/>
              </a:rPr>
              <a:t>осіб</a:t>
            </a:r>
            <a:endParaRPr lang="ru-RU" sz="3200" i="1" dirty="0">
              <a:latin typeface="Bahnschrift SemiLight SemiConde" panose="020B0502040204020203" pitchFamily="34" charset="0"/>
            </a:endParaRP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dirty="0" err="1">
                <a:latin typeface="Bahnschrift SemiLight SemiConde" panose="020B0502040204020203" pitchFamily="34" charset="0"/>
              </a:rPr>
              <a:t>Кількість</a:t>
            </a: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населених</a:t>
            </a: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пунктів</a:t>
            </a:r>
            <a:r>
              <a:rPr lang="ru-RU" sz="3200" dirty="0">
                <a:latin typeface="Bahnschrift SemiLight SemiConde" panose="020B0502040204020203" pitchFamily="34" charset="0"/>
              </a:rPr>
              <a:t> – 6</a:t>
            </a:r>
          </a:p>
          <a:p>
            <a:pPr marL="0" indent="0" algn="just">
              <a:buNone/>
              <a:tabLst>
                <a:tab pos="85725" algn="l"/>
              </a:tabLst>
            </a:pPr>
            <a:endParaRPr lang="ru-RU" sz="3200" dirty="0">
              <a:latin typeface="Bahnschrift SemiLight SemiConde" panose="020B0502040204020203" pitchFamily="34" charset="0"/>
            </a:endParaRP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dirty="0" err="1">
                <a:latin typeface="Bahnschrift SemiLight SemiConde" panose="020B0502040204020203" pitchFamily="34" charset="0"/>
              </a:rPr>
              <a:t>Найближчі</a:t>
            </a: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  <a:r>
              <a:rPr lang="ru-RU" sz="3200" dirty="0" err="1">
                <a:latin typeface="Bahnschrift SemiLight SemiConde" panose="020B0502040204020203" pitchFamily="34" charset="0"/>
              </a:rPr>
              <a:t>сусіди</a:t>
            </a:r>
            <a:r>
              <a:rPr lang="ru-RU" sz="3200" dirty="0">
                <a:latin typeface="Bahnschrift SemiLight SemiConde" panose="020B0502040204020203" pitchFamily="34" charset="0"/>
              </a:rPr>
              <a:t> - м.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Дніпро</a:t>
            </a:r>
            <a:r>
              <a:rPr lang="ru-RU" sz="3200" dirty="0">
                <a:latin typeface="Bahnschrift SemiLight SemiConde" panose="020B0502040204020203" pitchFamily="34" charset="0"/>
              </a:rPr>
              <a:t>, </a:t>
            </a:r>
          </a:p>
          <a:p>
            <a:pPr marL="0" indent="0" algn="just">
              <a:buNone/>
              <a:tabLst>
                <a:tab pos="85725" algn="l"/>
              </a:tabLst>
            </a:pPr>
            <a:r>
              <a:rPr lang="ru-RU" sz="3200" dirty="0" err="1">
                <a:latin typeface="Bahnschrift SemiLight SemiConde" panose="020B0502040204020203" pitchFamily="34" charset="0"/>
              </a:rPr>
              <a:t>громади</a:t>
            </a:r>
            <a:r>
              <a:rPr lang="ru-RU" sz="3200" dirty="0">
                <a:latin typeface="Bahnschrift SemiLight SemiConde" panose="020B0502040204020203" pitchFamily="34" charset="0"/>
              </a:rPr>
              <a:t> </a:t>
            </a:r>
            <a:r>
              <a:rPr lang="ru-RU" sz="3200" dirty="0" err="1">
                <a:latin typeface="Bahnschrift SemiLight SemiConde" panose="020B0502040204020203" pitchFamily="34" charset="0"/>
              </a:rPr>
              <a:t>Дніпровського</a:t>
            </a:r>
            <a:r>
              <a:rPr lang="ru-RU" sz="3200" dirty="0">
                <a:latin typeface="Bahnschrift SemiLight SemiConde" panose="020B0502040204020203" pitchFamily="34" charset="0"/>
              </a:rPr>
              <a:t> району</a:t>
            </a:r>
            <a:endParaRPr lang="ru-UA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CD05A-83EB-442C-BD90-A4BADA858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121" y="822658"/>
            <a:ext cx="4455021" cy="2762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53650E-55E4-47B7-8F94-320801FE88D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935" y="3645408"/>
            <a:ext cx="4452207" cy="309206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509AC74-E13D-4F63-88BB-D24BA5D7AB3A}"/>
              </a:ext>
            </a:extLst>
          </p:cNvPr>
          <p:cNvSpPr txBox="1">
            <a:spLocks/>
          </p:cNvSpPr>
          <p:nvPr/>
        </p:nvSpPr>
        <p:spPr>
          <a:xfrm>
            <a:off x="0" y="109728"/>
            <a:ext cx="12192000" cy="6522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DIN Pro Cond Bold" panose="020B0806020101010102" pitchFamily="34" charset="-52"/>
                <a:ea typeface="Segoe UI Historic" panose="020B0502040204020203" pitchFamily="34" charset="0"/>
                <a:cs typeface="DIN Pro Cond Bold" panose="020B0806020101010102" pitchFamily="34" charset="-52"/>
              </a:rPr>
              <a:t>Громада  </a:t>
            </a:r>
            <a:r>
              <a:rPr lang="ru-RU" b="1" dirty="0" err="1">
                <a:latin typeface="DIN Pro Cond Bold" panose="020B0806020101010102" pitchFamily="34" charset="-52"/>
                <a:ea typeface="Segoe UI Historic" panose="020B0502040204020203" pitchFamily="34" charset="0"/>
                <a:cs typeface="DIN Pro Cond Bold" panose="020B0806020101010102" pitchFamily="34" charset="-52"/>
              </a:rPr>
              <a:t>сьогодні</a:t>
            </a:r>
            <a:endParaRPr lang="ru-RU" b="1" dirty="0">
              <a:latin typeface="DIN Pro Cond Bold" panose="020B0806020101010102" pitchFamily="34" charset="-52"/>
              <a:ea typeface="Segoe UI Historic" panose="020B0502040204020203" pitchFamily="34" charset="0"/>
              <a:cs typeface="DIN Pro Cond Bold" panose="020B0806020101010102" pitchFamily="34" charset="-52"/>
            </a:endParaRP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FAC6CFDA-2D63-4DF3-8537-3B99B292B3CE}"/>
              </a:ext>
            </a:extLst>
          </p:cNvPr>
          <p:cNvSpPr/>
          <p:nvPr/>
        </p:nvSpPr>
        <p:spPr>
          <a:xfrm>
            <a:off x="10529458" y="2110524"/>
            <a:ext cx="110836" cy="10929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76626"/>
      </p:ext>
    </p:extLst>
  </p:cSld>
  <p:clrMapOvr>
    <a:masterClrMapping/>
  </p:clrMapOvr>
  <p:transition spd="slow" advClick="0" advTm="3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B4B00D2-D8E9-47F8-B8A9-F79488B1495A}"/>
              </a:ext>
            </a:extLst>
          </p:cNvPr>
          <p:cNvSpPr txBox="1">
            <a:spLocks/>
          </p:cNvSpPr>
          <p:nvPr/>
        </p:nvSpPr>
        <p:spPr>
          <a:xfrm>
            <a:off x="0" y="219462"/>
            <a:ext cx="12192000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>
                <a:latin typeface="DIN Pro Cond Bold" panose="020B0806020101010102" pitchFamily="34" charset="-52"/>
                <a:cs typeface="DIN Pro Cond Bold" panose="020B0806020101010102" pitchFamily="34" charset="-52"/>
              </a:rPr>
              <a:t>Заклади</a:t>
            </a:r>
            <a:r>
              <a:rPr lang="ru-RU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  <a:r>
              <a:rPr lang="uk-UA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громади</a:t>
            </a:r>
            <a:endParaRPr lang="ru-RU" b="1" dirty="0"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8" name="Google Shape;104;p18">
            <a:extLst>
              <a:ext uri="{FF2B5EF4-FFF2-40B4-BE49-F238E27FC236}">
                <a16:creationId xmlns:a16="http://schemas.microsoft.com/office/drawing/2014/main" id="{BB402EC1-10DF-461C-8C79-54FE64DA3E48}"/>
              </a:ext>
            </a:extLst>
          </p:cNvPr>
          <p:cNvSpPr txBox="1">
            <a:spLocks/>
          </p:cNvSpPr>
          <p:nvPr/>
        </p:nvSpPr>
        <p:spPr>
          <a:xfrm>
            <a:off x="511102" y="-1363290"/>
            <a:ext cx="10813278" cy="2144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>
              <a:buSzPts val="1400"/>
              <a:buNone/>
            </a:pPr>
            <a:endParaRPr lang="ru-RU" sz="2200" dirty="0">
              <a:solidFill>
                <a:schemeClr val="tx1"/>
              </a:solidFill>
              <a:latin typeface="Bahnschrift SemiLight SemiConde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Google Shape;107;p18">
            <a:extLst>
              <a:ext uri="{FF2B5EF4-FFF2-40B4-BE49-F238E27FC236}">
                <a16:creationId xmlns:a16="http://schemas.microsoft.com/office/drawing/2014/main" id="{643987CE-D74B-4D29-B818-27CC5CF46A43}"/>
              </a:ext>
            </a:extLst>
          </p:cNvPr>
          <p:cNvSpPr txBox="1">
            <a:spLocks/>
          </p:cNvSpPr>
          <p:nvPr/>
        </p:nvSpPr>
        <p:spPr>
          <a:xfrm>
            <a:off x="6313589" y="1405035"/>
            <a:ext cx="5093449" cy="1290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628650" lvl="1" indent="0">
              <a:spcBef>
                <a:spcPts val="0"/>
              </a:spcBef>
              <a:buSzPts val="900"/>
              <a:buNone/>
            </a:pPr>
            <a:endParaRPr lang="ru-RU" sz="2200" dirty="0">
              <a:solidFill>
                <a:schemeClr val="tx1"/>
              </a:solidFill>
              <a:latin typeface="Bahnschrift SemiLight SemiConde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Shape 124">
            <a:extLst>
              <a:ext uri="{FF2B5EF4-FFF2-40B4-BE49-F238E27FC236}">
                <a16:creationId xmlns:a16="http://schemas.microsoft.com/office/drawing/2014/main" id="{EEC03A71-06BE-4FF4-A1C4-0053E6F45AE0}"/>
              </a:ext>
            </a:extLst>
          </p:cNvPr>
          <p:cNvSpPr/>
          <p:nvPr/>
        </p:nvSpPr>
        <p:spPr>
          <a:xfrm>
            <a:off x="696964" y="2544572"/>
            <a:ext cx="1078222" cy="778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23" y="0"/>
                </a:moveTo>
                <a:lnTo>
                  <a:pt x="16423" y="1823"/>
                </a:lnTo>
                <a:lnTo>
                  <a:pt x="648" y="1823"/>
                </a:lnTo>
                <a:lnTo>
                  <a:pt x="0" y="11097"/>
                </a:lnTo>
                <a:lnTo>
                  <a:pt x="21600" y="11097"/>
                </a:lnTo>
                <a:lnTo>
                  <a:pt x="20950" y="1823"/>
                </a:lnTo>
                <a:lnTo>
                  <a:pt x="18193" y="1823"/>
                </a:lnTo>
                <a:lnTo>
                  <a:pt x="18193" y="0"/>
                </a:lnTo>
                <a:lnTo>
                  <a:pt x="16423" y="0"/>
                </a:lnTo>
                <a:close/>
                <a:moveTo>
                  <a:pt x="10800" y="4341"/>
                </a:moveTo>
                <a:lnTo>
                  <a:pt x="13520" y="6440"/>
                </a:lnTo>
                <a:lnTo>
                  <a:pt x="13520" y="7611"/>
                </a:lnTo>
                <a:lnTo>
                  <a:pt x="10800" y="5512"/>
                </a:lnTo>
                <a:lnTo>
                  <a:pt x="8078" y="7611"/>
                </a:lnTo>
                <a:lnTo>
                  <a:pt x="8078" y="6440"/>
                </a:lnTo>
                <a:lnTo>
                  <a:pt x="10800" y="4341"/>
                </a:lnTo>
                <a:close/>
                <a:moveTo>
                  <a:pt x="9332" y="7590"/>
                </a:moveTo>
                <a:lnTo>
                  <a:pt x="9332" y="8792"/>
                </a:lnTo>
                <a:lnTo>
                  <a:pt x="12266" y="8792"/>
                </a:lnTo>
                <a:lnTo>
                  <a:pt x="12266" y="7590"/>
                </a:lnTo>
                <a:lnTo>
                  <a:pt x="12864" y="8051"/>
                </a:lnTo>
                <a:lnTo>
                  <a:pt x="12864" y="9619"/>
                </a:lnTo>
                <a:lnTo>
                  <a:pt x="8734" y="9619"/>
                </a:lnTo>
                <a:lnTo>
                  <a:pt x="8734" y="8051"/>
                </a:lnTo>
                <a:lnTo>
                  <a:pt x="9332" y="7590"/>
                </a:lnTo>
                <a:close/>
                <a:moveTo>
                  <a:pt x="948" y="11913"/>
                </a:moveTo>
                <a:lnTo>
                  <a:pt x="948" y="21600"/>
                </a:lnTo>
                <a:lnTo>
                  <a:pt x="20652" y="21600"/>
                </a:lnTo>
                <a:lnTo>
                  <a:pt x="20652" y="11913"/>
                </a:lnTo>
                <a:lnTo>
                  <a:pt x="948" y="11913"/>
                </a:lnTo>
                <a:close/>
                <a:moveTo>
                  <a:pt x="3390" y="13540"/>
                </a:moveTo>
                <a:lnTo>
                  <a:pt x="7298" y="13540"/>
                </a:lnTo>
                <a:lnTo>
                  <a:pt x="7298" y="17867"/>
                </a:lnTo>
                <a:lnTo>
                  <a:pt x="3390" y="17867"/>
                </a:lnTo>
                <a:lnTo>
                  <a:pt x="3390" y="13540"/>
                </a:lnTo>
                <a:close/>
                <a:moveTo>
                  <a:pt x="9381" y="13540"/>
                </a:moveTo>
                <a:lnTo>
                  <a:pt x="12218" y="13540"/>
                </a:lnTo>
                <a:lnTo>
                  <a:pt x="12218" y="19922"/>
                </a:lnTo>
                <a:lnTo>
                  <a:pt x="9381" y="19922"/>
                </a:lnTo>
                <a:lnTo>
                  <a:pt x="9381" y="13540"/>
                </a:lnTo>
                <a:close/>
                <a:moveTo>
                  <a:pt x="14302" y="13540"/>
                </a:moveTo>
                <a:lnTo>
                  <a:pt x="18208" y="13540"/>
                </a:lnTo>
                <a:lnTo>
                  <a:pt x="18208" y="17867"/>
                </a:lnTo>
                <a:lnTo>
                  <a:pt x="14302" y="17867"/>
                </a:lnTo>
                <a:lnTo>
                  <a:pt x="14302" y="1354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6D461-2E89-49E7-8702-59AC0E7F70CE}"/>
              </a:ext>
            </a:extLst>
          </p:cNvPr>
          <p:cNvSpPr txBox="1"/>
          <p:nvPr/>
        </p:nvSpPr>
        <p:spPr>
          <a:xfrm>
            <a:off x="1976247" y="1263852"/>
            <a:ext cx="4142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</a:rPr>
              <a:t>6  заклад</a:t>
            </a:r>
            <a:r>
              <a:rPr lang="uk-UA" sz="2400" dirty="0" err="1">
                <a:latin typeface="Bahnschrift SemiLight SemiConde" panose="020B0502040204020203" pitchFamily="34" charset="0"/>
              </a:rPr>
              <a:t>ів</a:t>
            </a:r>
            <a:r>
              <a:rPr lang="uk-UA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загально-середньої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освіти</a:t>
            </a:r>
            <a:endParaRPr lang="ru-RU" sz="2400" dirty="0">
              <a:latin typeface="Bahnschrift SemiLight SemiConde" panose="020B0502040204020203" pitchFamily="34" charset="0"/>
            </a:endParaRPr>
          </a:p>
          <a:p>
            <a:endParaRPr lang="ru-UA" dirty="0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0A800CDD-AACE-490F-8E09-21DC8D4FD29F}"/>
              </a:ext>
            </a:extLst>
          </p:cNvPr>
          <p:cNvSpPr/>
          <p:nvPr/>
        </p:nvSpPr>
        <p:spPr>
          <a:xfrm>
            <a:off x="696964" y="1418170"/>
            <a:ext cx="1134072" cy="620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6520"/>
                </a:lnTo>
                <a:lnTo>
                  <a:pt x="10800" y="13043"/>
                </a:lnTo>
                <a:lnTo>
                  <a:pt x="18745" y="8243"/>
                </a:lnTo>
                <a:lnTo>
                  <a:pt x="18745" y="10509"/>
                </a:lnTo>
                <a:cubicBezTo>
                  <a:pt x="18606" y="10673"/>
                  <a:pt x="18515" y="10958"/>
                  <a:pt x="18515" y="11282"/>
                </a:cubicBezTo>
                <a:cubicBezTo>
                  <a:pt x="18515" y="11519"/>
                  <a:pt x="18563" y="11733"/>
                  <a:pt x="18644" y="11896"/>
                </a:cubicBezTo>
                <a:cubicBezTo>
                  <a:pt x="18499" y="12008"/>
                  <a:pt x="18399" y="12270"/>
                  <a:pt x="18399" y="12574"/>
                </a:cubicBezTo>
                <a:lnTo>
                  <a:pt x="18399" y="21301"/>
                </a:lnTo>
                <a:cubicBezTo>
                  <a:pt x="18553" y="21484"/>
                  <a:pt x="18772" y="21600"/>
                  <a:pt x="19018" y="21600"/>
                </a:cubicBezTo>
                <a:cubicBezTo>
                  <a:pt x="19264" y="21600"/>
                  <a:pt x="19483" y="21484"/>
                  <a:pt x="19637" y="21301"/>
                </a:cubicBezTo>
                <a:lnTo>
                  <a:pt x="19637" y="12556"/>
                </a:lnTo>
                <a:cubicBezTo>
                  <a:pt x="19637" y="12255"/>
                  <a:pt x="19538" y="11998"/>
                  <a:pt x="19396" y="11887"/>
                </a:cubicBezTo>
                <a:cubicBezTo>
                  <a:pt x="19474" y="11725"/>
                  <a:pt x="19523" y="11515"/>
                  <a:pt x="19523" y="11282"/>
                </a:cubicBezTo>
                <a:cubicBezTo>
                  <a:pt x="19523" y="10958"/>
                  <a:pt x="19430" y="10673"/>
                  <a:pt x="19292" y="10509"/>
                </a:cubicBezTo>
                <a:lnTo>
                  <a:pt x="19292" y="7913"/>
                </a:lnTo>
                <a:lnTo>
                  <a:pt x="21600" y="6520"/>
                </a:lnTo>
                <a:lnTo>
                  <a:pt x="10800" y="0"/>
                </a:lnTo>
                <a:close/>
                <a:moveTo>
                  <a:pt x="10819" y="5598"/>
                </a:moveTo>
                <a:cubicBezTo>
                  <a:pt x="11223" y="5598"/>
                  <a:pt x="11551" y="5819"/>
                  <a:pt x="11551" y="6091"/>
                </a:cubicBezTo>
                <a:cubicBezTo>
                  <a:pt x="11551" y="6364"/>
                  <a:pt x="11223" y="6584"/>
                  <a:pt x="10819" y="6584"/>
                </a:cubicBezTo>
                <a:cubicBezTo>
                  <a:pt x="10414" y="6584"/>
                  <a:pt x="10084" y="6364"/>
                  <a:pt x="10084" y="6091"/>
                </a:cubicBezTo>
                <a:cubicBezTo>
                  <a:pt x="10084" y="5819"/>
                  <a:pt x="10414" y="5598"/>
                  <a:pt x="10819" y="5598"/>
                </a:cubicBezTo>
                <a:close/>
                <a:moveTo>
                  <a:pt x="16068" y="10691"/>
                </a:moveTo>
                <a:lnTo>
                  <a:pt x="10800" y="13872"/>
                </a:lnTo>
                <a:lnTo>
                  <a:pt x="5535" y="10694"/>
                </a:lnTo>
                <a:cubicBezTo>
                  <a:pt x="4861" y="12240"/>
                  <a:pt x="4431" y="14116"/>
                  <a:pt x="4188" y="16122"/>
                </a:cubicBezTo>
                <a:cubicBezTo>
                  <a:pt x="6908" y="16652"/>
                  <a:pt x="9240" y="18095"/>
                  <a:pt x="10748" y="20074"/>
                </a:cubicBezTo>
                <a:cubicBezTo>
                  <a:pt x="12275" y="18069"/>
                  <a:pt x="14648" y="16613"/>
                  <a:pt x="17413" y="16101"/>
                </a:cubicBezTo>
                <a:cubicBezTo>
                  <a:pt x="17170" y="14102"/>
                  <a:pt x="16740" y="12232"/>
                  <a:pt x="16068" y="10691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4A5E3-6490-435A-BF4C-0A1387138928}"/>
              </a:ext>
            </a:extLst>
          </p:cNvPr>
          <p:cNvSpPr txBox="1"/>
          <p:nvPr/>
        </p:nvSpPr>
        <p:spPr>
          <a:xfrm>
            <a:off x="1824721" y="2549591"/>
            <a:ext cx="4142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spcBef>
                <a:spcPts val="0"/>
              </a:spcBef>
              <a:buSzPts val="1400"/>
              <a:buNone/>
            </a:pPr>
            <a:r>
              <a:rPr lang="ru-RU" sz="2400" dirty="0">
                <a:latin typeface="Bahnschrift SemiLight SemiConde" panose="020B0502040204020203" pitchFamily="34" charset="0"/>
              </a:rPr>
              <a:t>7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дошкільних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навчальних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закладів</a:t>
            </a:r>
            <a:endParaRPr lang="ru-RU" sz="2400" dirty="0">
              <a:latin typeface="Bahnschrift SemiLight SemiConde" panose="020B0502040204020203" pitchFamily="34" charset="0"/>
            </a:endParaRPr>
          </a:p>
          <a:p>
            <a:endParaRPr lang="ru-UA" dirty="0"/>
          </a:p>
        </p:txBody>
      </p:sp>
      <p:sp>
        <p:nvSpPr>
          <p:cNvPr id="14" name="Shape 123">
            <a:extLst>
              <a:ext uri="{FF2B5EF4-FFF2-40B4-BE49-F238E27FC236}">
                <a16:creationId xmlns:a16="http://schemas.microsoft.com/office/drawing/2014/main" id="{6453E8F3-90E8-40A0-8C96-20587487D7CE}"/>
              </a:ext>
            </a:extLst>
          </p:cNvPr>
          <p:cNvSpPr/>
          <p:nvPr/>
        </p:nvSpPr>
        <p:spPr>
          <a:xfrm>
            <a:off x="694127" y="3838468"/>
            <a:ext cx="1053529" cy="823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41" y="0"/>
                </a:moveTo>
                <a:lnTo>
                  <a:pt x="3341" y="3754"/>
                </a:lnTo>
                <a:lnTo>
                  <a:pt x="0" y="3754"/>
                </a:lnTo>
                <a:lnTo>
                  <a:pt x="0" y="21600"/>
                </a:lnTo>
                <a:lnTo>
                  <a:pt x="8297" y="21600"/>
                </a:lnTo>
                <a:lnTo>
                  <a:pt x="8297" y="17275"/>
                </a:lnTo>
                <a:lnTo>
                  <a:pt x="9939" y="17275"/>
                </a:lnTo>
                <a:lnTo>
                  <a:pt x="9939" y="21600"/>
                </a:lnTo>
                <a:lnTo>
                  <a:pt x="11595" y="21600"/>
                </a:lnTo>
                <a:lnTo>
                  <a:pt x="11595" y="17275"/>
                </a:lnTo>
                <a:lnTo>
                  <a:pt x="13239" y="17275"/>
                </a:lnTo>
                <a:lnTo>
                  <a:pt x="13239" y="21600"/>
                </a:lnTo>
                <a:lnTo>
                  <a:pt x="21600" y="21600"/>
                </a:lnTo>
                <a:lnTo>
                  <a:pt x="21600" y="3754"/>
                </a:lnTo>
                <a:lnTo>
                  <a:pt x="18195" y="3754"/>
                </a:lnTo>
                <a:lnTo>
                  <a:pt x="18195" y="0"/>
                </a:lnTo>
                <a:lnTo>
                  <a:pt x="3341" y="0"/>
                </a:lnTo>
                <a:close/>
                <a:moveTo>
                  <a:pt x="4997" y="1938"/>
                </a:moveTo>
                <a:lnTo>
                  <a:pt x="6641" y="1938"/>
                </a:lnTo>
                <a:lnTo>
                  <a:pt x="6641" y="3754"/>
                </a:lnTo>
                <a:lnTo>
                  <a:pt x="4997" y="3754"/>
                </a:lnTo>
                <a:lnTo>
                  <a:pt x="4997" y="1938"/>
                </a:lnTo>
                <a:close/>
                <a:moveTo>
                  <a:pt x="8297" y="1938"/>
                </a:moveTo>
                <a:lnTo>
                  <a:pt x="9939" y="1938"/>
                </a:lnTo>
                <a:lnTo>
                  <a:pt x="9939" y="3754"/>
                </a:lnTo>
                <a:lnTo>
                  <a:pt x="8297" y="3754"/>
                </a:lnTo>
                <a:lnTo>
                  <a:pt x="8297" y="1938"/>
                </a:lnTo>
                <a:close/>
                <a:moveTo>
                  <a:pt x="11595" y="1938"/>
                </a:moveTo>
                <a:lnTo>
                  <a:pt x="13239" y="1938"/>
                </a:lnTo>
                <a:lnTo>
                  <a:pt x="13239" y="3754"/>
                </a:lnTo>
                <a:lnTo>
                  <a:pt x="11595" y="3754"/>
                </a:lnTo>
                <a:lnTo>
                  <a:pt x="11595" y="1938"/>
                </a:lnTo>
                <a:close/>
                <a:moveTo>
                  <a:pt x="14895" y="1938"/>
                </a:moveTo>
                <a:lnTo>
                  <a:pt x="16538" y="1938"/>
                </a:lnTo>
                <a:lnTo>
                  <a:pt x="16538" y="3754"/>
                </a:lnTo>
                <a:lnTo>
                  <a:pt x="14895" y="3754"/>
                </a:lnTo>
                <a:lnTo>
                  <a:pt x="14895" y="1938"/>
                </a:lnTo>
                <a:close/>
                <a:moveTo>
                  <a:pt x="1698" y="5774"/>
                </a:moveTo>
                <a:lnTo>
                  <a:pt x="3341" y="5774"/>
                </a:lnTo>
                <a:lnTo>
                  <a:pt x="3341" y="7590"/>
                </a:lnTo>
                <a:lnTo>
                  <a:pt x="1698" y="7590"/>
                </a:lnTo>
                <a:lnTo>
                  <a:pt x="1698" y="5774"/>
                </a:lnTo>
                <a:close/>
                <a:moveTo>
                  <a:pt x="4997" y="5774"/>
                </a:moveTo>
                <a:lnTo>
                  <a:pt x="6641" y="5774"/>
                </a:lnTo>
                <a:lnTo>
                  <a:pt x="6641" y="7590"/>
                </a:lnTo>
                <a:lnTo>
                  <a:pt x="4997" y="7590"/>
                </a:lnTo>
                <a:lnTo>
                  <a:pt x="4997" y="5774"/>
                </a:lnTo>
                <a:close/>
                <a:moveTo>
                  <a:pt x="8297" y="5774"/>
                </a:moveTo>
                <a:lnTo>
                  <a:pt x="9939" y="5774"/>
                </a:lnTo>
                <a:lnTo>
                  <a:pt x="9939" y="7590"/>
                </a:lnTo>
                <a:lnTo>
                  <a:pt x="8297" y="7590"/>
                </a:lnTo>
                <a:lnTo>
                  <a:pt x="8297" y="5774"/>
                </a:lnTo>
                <a:close/>
                <a:moveTo>
                  <a:pt x="11595" y="5774"/>
                </a:moveTo>
                <a:lnTo>
                  <a:pt x="13239" y="5774"/>
                </a:lnTo>
                <a:lnTo>
                  <a:pt x="13239" y="7590"/>
                </a:lnTo>
                <a:lnTo>
                  <a:pt x="11595" y="7590"/>
                </a:lnTo>
                <a:lnTo>
                  <a:pt x="11595" y="5774"/>
                </a:lnTo>
                <a:close/>
                <a:moveTo>
                  <a:pt x="14895" y="5774"/>
                </a:moveTo>
                <a:lnTo>
                  <a:pt x="16538" y="5774"/>
                </a:lnTo>
                <a:lnTo>
                  <a:pt x="16538" y="7590"/>
                </a:lnTo>
                <a:lnTo>
                  <a:pt x="14895" y="7590"/>
                </a:lnTo>
                <a:lnTo>
                  <a:pt x="14895" y="5774"/>
                </a:lnTo>
                <a:close/>
                <a:moveTo>
                  <a:pt x="18195" y="5774"/>
                </a:moveTo>
                <a:lnTo>
                  <a:pt x="19838" y="5774"/>
                </a:lnTo>
                <a:lnTo>
                  <a:pt x="19838" y="7590"/>
                </a:lnTo>
                <a:lnTo>
                  <a:pt x="18195" y="7590"/>
                </a:lnTo>
                <a:lnTo>
                  <a:pt x="18195" y="5774"/>
                </a:lnTo>
                <a:close/>
                <a:moveTo>
                  <a:pt x="1698" y="9608"/>
                </a:moveTo>
                <a:lnTo>
                  <a:pt x="3341" y="9608"/>
                </a:lnTo>
                <a:lnTo>
                  <a:pt x="3341" y="11424"/>
                </a:lnTo>
                <a:lnTo>
                  <a:pt x="1698" y="11424"/>
                </a:lnTo>
                <a:lnTo>
                  <a:pt x="1698" y="9608"/>
                </a:lnTo>
                <a:close/>
                <a:moveTo>
                  <a:pt x="4997" y="9608"/>
                </a:moveTo>
                <a:lnTo>
                  <a:pt x="6641" y="9608"/>
                </a:lnTo>
                <a:lnTo>
                  <a:pt x="6641" y="11424"/>
                </a:lnTo>
                <a:lnTo>
                  <a:pt x="4997" y="11424"/>
                </a:lnTo>
                <a:lnTo>
                  <a:pt x="4997" y="9608"/>
                </a:lnTo>
                <a:close/>
                <a:moveTo>
                  <a:pt x="14895" y="9608"/>
                </a:moveTo>
                <a:lnTo>
                  <a:pt x="16538" y="9608"/>
                </a:lnTo>
                <a:lnTo>
                  <a:pt x="16538" y="11424"/>
                </a:lnTo>
                <a:lnTo>
                  <a:pt x="14895" y="11424"/>
                </a:lnTo>
                <a:lnTo>
                  <a:pt x="14895" y="9608"/>
                </a:lnTo>
                <a:close/>
                <a:moveTo>
                  <a:pt x="18195" y="9608"/>
                </a:moveTo>
                <a:lnTo>
                  <a:pt x="19838" y="9608"/>
                </a:lnTo>
                <a:lnTo>
                  <a:pt x="19838" y="11424"/>
                </a:lnTo>
                <a:lnTo>
                  <a:pt x="18195" y="11424"/>
                </a:lnTo>
                <a:lnTo>
                  <a:pt x="18195" y="9608"/>
                </a:lnTo>
                <a:close/>
                <a:moveTo>
                  <a:pt x="10799" y="9711"/>
                </a:moveTo>
                <a:cubicBezTo>
                  <a:pt x="11937" y="9711"/>
                  <a:pt x="12861" y="10893"/>
                  <a:pt x="12861" y="12350"/>
                </a:cubicBezTo>
                <a:cubicBezTo>
                  <a:pt x="12861" y="13806"/>
                  <a:pt x="11937" y="14988"/>
                  <a:pt x="10799" y="14988"/>
                </a:cubicBezTo>
                <a:cubicBezTo>
                  <a:pt x="9661" y="14988"/>
                  <a:pt x="8739" y="13806"/>
                  <a:pt x="8739" y="12350"/>
                </a:cubicBezTo>
                <a:cubicBezTo>
                  <a:pt x="8739" y="10893"/>
                  <a:pt x="9661" y="9711"/>
                  <a:pt x="10799" y="9711"/>
                </a:cubicBezTo>
                <a:close/>
                <a:moveTo>
                  <a:pt x="10314" y="10706"/>
                </a:moveTo>
                <a:lnTo>
                  <a:pt x="10314" y="11729"/>
                </a:lnTo>
                <a:lnTo>
                  <a:pt x="9515" y="11729"/>
                </a:lnTo>
                <a:lnTo>
                  <a:pt x="9515" y="12970"/>
                </a:lnTo>
                <a:lnTo>
                  <a:pt x="10314" y="12970"/>
                </a:lnTo>
                <a:lnTo>
                  <a:pt x="10314" y="13993"/>
                </a:lnTo>
                <a:lnTo>
                  <a:pt x="11284" y="13993"/>
                </a:lnTo>
                <a:lnTo>
                  <a:pt x="11284" y="12970"/>
                </a:lnTo>
                <a:lnTo>
                  <a:pt x="12083" y="12970"/>
                </a:lnTo>
                <a:lnTo>
                  <a:pt x="12083" y="11729"/>
                </a:lnTo>
                <a:lnTo>
                  <a:pt x="11284" y="11729"/>
                </a:lnTo>
                <a:lnTo>
                  <a:pt x="11284" y="10706"/>
                </a:lnTo>
                <a:lnTo>
                  <a:pt x="10314" y="10706"/>
                </a:lnTo>
                <a:close/>
                <a:moveTo>
                  <a:pt x="1698" y="13442"/>
                </a:moveTo>
                <a:lnTo>
                  <a:pt x="3341" y="13442"/>
                </a:lnTo>
                <a:lnTo>
                  <a:pt x="3341" y="15257"/>
                </a:lnTo>
                <a:lnTo>
                  <a:pt x="1698" y="15257"/>
                </a:lnTo>
                <a:lnTo>
                  <a:pt x="1698" y="13442"/>
                </a:lnTo>
                <a:close/>
                <a:moveTo>
                  <a:pt x="4997" y="13442"/>
                </a:moveTo>
                <a:lnTo>
                  <a:pt x="6641" y="13442"/>
                </a:lnTo>
                <a:lnTo>
                  <a:pt x="6641" y="15257"/>
                </a:lnTo>
                <a:lnTo>
                  <a:pt x="4997" y="15257"/>
                </a:lnTo>
                <a:lnTo>
                  <a:pt x="4997" y="13442"/>
                </a:lnTo>
                <a:close/>
                <a:moveTo>
                  <a:pt x="14895" y="13442"/>
                </a:moveTo>
                <a:lnTo>
                  <a:pt x="16538" y="13442"/>
                </a:lnTo>
                <a:lnTo>
                  <a:pt x="16538" y="15257"/>
                </a:lnTo>
                <a:lnTo>
                  <a:pt x="14895" y="15257"/>
                </a:lnTo>
                <a:lnTo>
                  <a:pt x="14895" y="13442"/>
                </a:lnTo>
                <a:close/>
                <a:moveTo>
                  <a:pt x="18195" y="13442"/>
                </a:moveTo>
                <a:lnTo>
                  <a:pt x="19838" y="13442"/>
                </a:lnTo>
                <a:lnTo>
                  <a:pt x="19838" y="15257"/>
                </a:lnTo>
                <a:lnTo>
                  <a:pt x="18195" y="15257"/>
                </a:lnTo>
                <a:lnTo>
                  <a:pt x="18195" y="13442"/>
                </a:lnTo>
                <a:close/>
                <a:moveTo>
                  <a:pt x="1698" y="17275"/>
                </a:moveTo>
                <a:lnTo>
                  <a:pt x="3341" y="17275"/>
                </a:lnTo>
                <a:lnTo>
                  <a:pt x="3341" y="19091"/>
                </a:lnTo>
                <a:lnTo>
                  <a:pt x="1698" y="19091"/>
                </a:lnTo>
                <a:lnTo>
                  <a:pt x="1698" y="17275"/>
                </a:lnTo>
                <a:close/>
                <a:moveTo>
                  <a:pt x="4997" y="17275"/>
                </a:moveTo>
                <a:lnTo>
                  <a:pt x="6641" y="17275"/>
                </a:lnTo>
                <a:lnTo>
                  <a:pt x="6641" y="19091"/>
                </a:lnTo>
                <a:lnTo>
                  <a:pt x="4997" y="19091"/>
                </a:lnTo>
                <a:lnTo>
                  <a:pt x="4997" y="17275"/>
                </a:lnTo>
                <a:close/>
                <a:moveTo>
                  <a:pt x="14895" y="17275"/>
                </a:moveTo>
                <a:lnTo>
                  <a:pt x="16538" y="17275"/>
                </a:lnTo>
                <a:lnTo>
                  <a:pt x="16538" y="19091"/>
                </a:lnTo>
                <a:lnTo>
                  <a:pt x="14895" y="19091"/>
                </a:lnTo>
                <a:lnTo>
                  <a:pt x="14895" y="17275"/>
                </a:lnTo>
                <a:close/>
                <a:moveTo>
                  <a:pt x="18195" y="17275"/>
                </a:moveTo>
                <a:lnTo>
                  <a:pt x="19838" y="17275"/>
                </a:lnTo>
                <a:lnTo>
                  <a:pt x="19838" y="19091"/>
                </a:lnTo>
                <a:lnTo>
                  <a:pt x="18195" y="19091"/>
                </a:lnTo>
                <a:lnTo>
                  <a:pt x="18195" y="17275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B75040-C064-45B3-BB36-0F0941C1FFF4}"/>
              </a:ext>
            </a:extLst>
          </p:cNvPr>
          <p:cNvSpPr txBox="1"/>
          <p:nvPr/>
        </p:nvSpPr>
        <p:spPr>
          <a:xfrm>
            <a:off x="2002979" y="3755989"/>
            <a:ext cx="41425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</a:rPr>
              <a:t>7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медичних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закладів</a:t>
            </a:r>
            <a:r>
              <a:rPr lang="ru-RU" sz="2400" dirty="0">
                <a:latin typeface="Bahnschrift SemiLight SemiConde" panose="020B0502040204020203" pitchFamily="34" charset="0"/>
              </a:rPr>
              <a:t>:</a:t>
            </a:r>
          </a:p>
          <a:p>
            <a:r>
              <a:rPr lang="ru-RU" sz="2400" dirty="0">
                <a:latin typeface="Bahnschrift SemiLight SemiConde" panose="020B0502040204020203" pitchFamily="34" charset="0"/>
              </a:rPr>
              <a:t>1 –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вторинна</a:t>
            </a:r>
            <a:r>
              <a:rPr lang="ru-RU" sz="2400" dirty="0">
                <a:latin typeface="Bahnschrift SemiLight SemiConde" panose="020B0502040204020203" pitchFamily="34" charset="0"/>
              </a:rPr>
              <a:t> ланка, </a:t>
            </a:r>
          </a:p>
          <a:p>
            <a:r>
              <a:rPr lang="ru-RU" sz="2400" dirty="0">
                <a:latin typeface="Bahnschrift SemiLight SemiConde" panose="020B0502040204020203" pitchFamily="34" charset="0"/>
              </a:rPr>
              <a:t>6 –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первинна</a:t>
            </a:r>
            <a:r>
              <a:rPr lang="ru-RU" sz="2400" dirty="0">
                <a:latin typeface="Bahnschrift SemiLight SemiConde" panose="020B0502040204020203" pitchFamily="34" charset="0"/>
              </a:rPr>
              <a:t> ланка </a:t>
            </a:r>
            <a:endParaRPr lang="ru-RU" sz="2400" dirty="0">
              <a:solidFill>
                <a:schemeClr val="tx1"/>
              </a:solidFill>
              <a:latin typeface="Bahnschrift SemiLight SemiConde" panose="020B0502040204020203" pitchFamily="34" charset="0"/>
              <a:ea typeface="+mn-ea"/>
              <a:cs typeface="+mn-cs"/>
            </a:endParaRPr>
          </a:p>
          <a:p>
            <a:endParaRPr lang="ru-UA" dirty="0"/>
          </a:p>
        </p:txBody>
      </p:sp>
      <p:sp>
        <p:nvSpPr>
          <p:cNvPr id="16" name="Shape 122">
            <a:extLst>
              <a:ext uri="{FF2B5EF4-FFF2-40B4-BE49-F238E27FC236}">
                <a16:creationId xmlns:a16="http://schemas.microsoft.com/office/drawing/2014/main" id="{29A5A41F-7568-49E0-99EB-EBAEFA3DC8B0}"/>
              </a:ext>
            </a:extLst>
          </p:cNvPr>
          <p:cNvSpPr/>
          <p:nvPr/>
        </p:nvSpPr>
        <p:spPr>
          <a:xfrm>
            <a:off x="6537892" y="3758345"/>
            <a:ext cx="831704" cy="104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32" h="21600" extrusionOk="0">
                <a:moveTo>
                  <a:pt x="9767" y="0"/>
                </a:moveTo>
                <a:cubicBezTo>
                  <a:pt x="6398" y="2795"/>
                  <a:pt x="2476" y="800"/>
                  <a:pt x="2476" y="800"/>
                </a:cubicBezTo>
                <a:lnTo>
                  <a:pt x="0" y="2971"/>
                </a:lnTo>
                <a:cubicBezTo>
                  <a:pt x="0" y="2971"/>
                  <a:pt x="2619" y="6127"/>
                  <a:pt x="818" y="10934"/>
                </a:cubicBezTo>
                <a:cubicBezTo>
                  <a:pt x="-1033" y="15873"/>
                  <a:pt x="698" y="18821"/>
                  <a:pt x="5978" y="20170"/>
                </a:cubicBezTo>
                <a:cubicBezTo>
                  <a:pt x="7959" y="20676"/>
                  <a:pt x="9107" y="21175"/>
                  <a:pt x="9767" y="21600"/>
                </a:cubicBezTo>
                <a:cubicBezTo>
                  <a:pt x="10427" y="21175"/>
                  <a:pt x="11575" y="20676"/>
                  <a:pt x="13556" y="20170"/>
                </a:cubicBezTo>
                <a:cubicBezTo>
                  <a:pt x="18836" y="18821"/>
                  <a:pt x="20567" y="15873"/>
                  <a:pt x="18716" y="10934"/>
                </a:cubicBezTo>
                <a:cubicBezTo>
                  <a:pt x="16915" y="6127"/>
                  <a:pt x="19532" y="2971"/>
                  <a:pt x="19532" y="2971"/>
                </a:cubicBezTo>
                <a:lnTo>
                  <a:pt x="17058" y="800"/>
                </a:lnTo>
                <a:cubicBezTo>
                  <a:pt x="17058" y="800"/>
                  <a:pt x="13136" y="2795"/>
                  <a:pt x="9767" y="0"/>
                </a:cubicBezTo>
                <a:close/>
                <a:moveTo>
                  <a:pt x="9767" y="8166"/>
                </a:moveTo>
                <a:lnTo>
                  <a:pt x="11276" y="10848"/>
                </a:lnTo>
                <a:lnTo>
                  <a:pt x="14651" y="11279"/>
                </a:lnTo>
                <a:lnTo>
                  <a:pt x="12209" y="13367"/>
                </a:lnTo>
                <a:lnTo>
                  <a:pt x="12784" y="16314"/>
                </a:lnTo>
                <a:lnTo>
                  <a:pt x="9767" y="14923"/>
                </a:lnTo>
                <a:lnTo>
                  <a:pt x="6750" y="16314"/>
                </a:lnTo>
                <a:lnTo>
                  <a:pt x="7325" y="13367"/>
                </a:lnTo>
                <a:lnTo>
                  <a:pt x="4883" y="11279"/>
                </a:lnTo>
                <a:lnTo>
                  <a:pt x="8258" y="10848"/>
                </a:lnTo>
                <a:lnTo>
                  <a:pt x="9767" y="8166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A4414-08F9-4CE6-A662-2D29D6EBE92A}"/>
              </a:ext>
            </a:extLst>
          </p:cNvPr>
          <p:cNvSpPr txBox="1"/>
          <p:nvPr/>
        </p:nvSpPr>
        <p:spPr>
          <a:xfrm>
            <a:off x="7610888" y="3796322"/>
            <a:ext cx="434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</a:rPr>
              <a:t>5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офіцерів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громади</a:t>
            </a:r>
            <a:endParaRPr lang="ru-UA" dirty="0"/>
          </a:p>
        </p:txBody>
      </p:sp>
      <p:sp>
        <p:nvSpPr>
          <p:cNvPr id="20" name="Shape 133">
            <a:extLst>
              <a:ext uri="{FF2B5EF4-FFF2-40B4-BE49-F238E27FC236}">
                <a16:creationId xmlns:a16="http://schemas.microsoft.com/office/drawing/2014/main" id="{DBABB4A0-0958-4398-9B32-E7835642DA1C}"/>
              </a:ext>
            </a:extLst>
          </p:cNvPr>
          <p:cNvSpPr/>
          <p:nvPr/>
        </p:nvSpPr>
        <p:spPr>
          <a:xfrm>
            <a:off x="6373675" y="1345928"/>
            <a:ext cx="1116668" cy="684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44" h="20823" extrusionOk="0">
                <a:moveTo>
                  <a:pt x="4672" y="0"/>
                </a:moveTo>
                <a:cubicBezTo>
                  <a:pt x="2805" y="35"/>
                  <a:pt x="864" y="4062"/>
                  <a:pt x="215" y="9428"/>
                </a:cubicBezTo>
                <a:cubicBezTo>
                  <a:pt x="-478" y="15152"/>
                  <a:pt x="561" y="20233"/>
                  <a:pt x="2536" y="20776"/>
                </a:cubicBezTo>
                <a:cubicBezTo>
                  <a:pt x="3732" y="21105"/>
                  <a:pt x="4999" y="19689"/>
                  <a:pt x="5964" y="17250"/>
                </a:cubicBezTo>
                <a:cubicBezTo>
                  <a:pt x="6053" y="17260"/>
                  <a:pt x="6143" y="17266"/>
                  <a:pt x="6234" y="17266"/>
                </a:cubicBezTo>
                <a:lnTo>
                  <a:pt x="14686" y="17266"/>
                </a:lnTo>
                <a:cubicBezTo>
                  <a:pt x="15651" y="19695"/>
                  <a:pt x="16914" y="21104"/>
                  <a:pt x="18108" y="20776"/>
                </a:cubicBezTo>
                <a:cubicBezTo>
                  <a:pt x="20083" y="20233"/>
                  <a:pt x="21122" y="15152"/>
                  <a:pt x="20429" y="9428"/>
                </a:cubicBezTo>
                <a:cubicBezTo>
                  <a:pt x="19736" y="3704"/>
                  <a:pt x="17574" y="-495"/>
                  <a:pt x="15599" y="48"/>
                </a:cubicBezTo>
                <a:cubicBezTo>
                  <a:pt x="14695" y="297"/>
                  <a:pt x="13988" y="1498"/>
                  <a:pt x="13552" y="3274"/>
                </a:cubicBezTo>
                <a:lnTo>
                  <a:pt x="7092" y="3274"/>
                </a:lnTo>
                <a:cubicBezTo>
                  <a:pt x="6656" y="1498"/>
                  <a:pt x="5949" y="297"/>
                  <a:pt x="5045" y="48"/>
                </a:cubicBezTo>
                <a:cubicBezTo>
                  <a:pt x="4922" y="14"/>
                  <a:pt x="4797" y="-2"/>
                  <a:pt x="4672" y="0"/>
                </a:cubicBezTo>
                <a:close/>
                <a:moveTo>
                  <a:pt x="16605" y="4221"/>
                </a:moveTo>
                <a:cubicBezTo>
                  <a:pt x="16964" y="4221"/>
                  <a:pt x="17254" y="4697"/>
                  <a:pt x="17254" y="5287"/>
                </a:cubicBezTo>
                <a:cubicBezTo>
                  <a:pt x="17254" y="5877"/>
                  <a:pt x="16964" y="6356"/>
                  <a:pt x="16605" y="6356"/>
                </a:cubicBezTo>
                <a:cubicBezTo>
                  <a:pt x="16247" y="6356"/>
                  <a:pt x="15955" y="5877"/>
                  <a:pt x="15955" y="5287"/>
                </a:cubicBezTo>
                <a:cubicBezTo>
                  <a:pt x="15955" y="4697"/>
                  <a:pt x="16247" y="4221"/>
                  <a:pt x="16605" y="4221"/>
                </a:cubicBezTo>
                <a:close/>
                <a:moveTo>
                  <a:pt x="3247" y="5258"/>
                </a:moveTo>
                <a:lnTo>
                  <a:pt x="4402" y="5258"/>
                </a:lnTo>
                <a:lnTo>
                  <a:pt x="4402" y="7269"/>
                </a:lnTo>
                <a:lnTo>
                  <a:pt x="5624" y="7269"/>
                </a:lnTo>
                <a:lnTo>
                  <a:pt x="5624" y="9168"/>
                </a:lnTo>
                <a:lnTo>
                  <a:pt x="4402" y="9168"/>
                </a:lnTo>
                <a:lnTo>
                  <a:pt x="4402" y="11179"/>
                </a:lnTo>
                <a:lnTo>
                  <a:pt x="3247" y="11179"/>
                </a:lnTo>
                <a:lnTo>
                  <a:pt x="3247" y="9168"/>
                </a:lnTo>
                <a:lnTo>
                  <a:pt x="2024" y="9168"/>
                </a:lnTo>
                <a:lnTo>
                  <a:pt x="2024" y="7269"/>
                </a:lnTo>
                <a:lnTo>
                  <a:pt x="3247" y="7269"/>
                </a:lnTo>
                <a:lnTo>
                  <a:pt x="3247" y="5258"/>
                </a:lnTo>
                <a:close/>
                <a:moveTo>
                  <a:pt x="14989" y="6629"/>
                </a:moveTo>
                <a:cubicBezTo>
                  <a:pt x="15348" y="6629"/>
                  <a:pt x="15639" y="7108"/>
                  <a:pt x="15639" y="7698"/>
                </a:cubicBezTo>
                <a:cubicBezTo>
                  <a:pt x="15639" y="8288"/>
                  <a:pt x="15348" y="8767"/>
                  <a:pt x="14989" y="8767"/>
                </a:cubicBezTo>
                <a:cubicBezTo>
                  <a:pt x="14631" y="8767"/>
                  <a:pt x="14339" y="8288"/>
                  <a:pt x="14339" y="7698"/>
                </a:cubicBezTo>
                <a:cubicBezTo>
                  <a:pt x="14339" y="7108"/>
                  <a:pt x="14631" y="6629"/>
                  <a:pt x="14989" y="6629"/>
                </a:cubicBezTo>
                <a:close/>
                <a:moveTo>
                  <a:pt x="18220" y="6629"/>
                </a:moveTo>
                <a:cubicBezTo>
                  <a:pt x="18578" y="6629"/>
                  <a:pt x="18870" y="7108"/>
                  <a:pt x="18870" y="7698"/>
                </a:cubicBezTo>
                <a:cubicBezTo>
                  <a:pt x="18870" y="8288"/>
                  <a:pt x="18578" y="8767"/>
                  <a:pt x="18220" y="8767"/>
                </a:cubicBezTo>
                <a:cubicBezTo>
                  <a:pt x="17861" y="8767"/>
                  <a:pt x="17570" y="8288"/>
                  <a:pt x="17570" y="7698"/>
                </a:cubicBezTo>
                <a:cubicBezTo>
                  <a:pt x="17570" y="7108"/>
                  <a:pt x="17861" y="6629"/>
                  <a:pt x="18220" y="6629"/>
                </a:cubicBezTo>
                <a:close/>
                <a:moveTo>
                  <a:pt x="8482" y="7945"/>
                </a:moveTo>
                <a:lnTo>
                  <a:pt x="9567" y="7945"/>
                </a:lnTo>
                <a:cubicBezTo>
                  <a:pt x="9596" y="7945"/>
                  <a:pt x="9619" y="7983"/>
                  <a:pt x="9619" y="8030"/>
                </a:cubicBezTo>
                <a:lnTo>
                  <a:pt x="9619" y="8682"/>
                </a:lnTo>
                <a:cubicBezTo>
                  <a:pt x="9619" y="8729"/>
                  <a:pt x="9596" y="8767"/>
                  <a:pt x="9567" y="8767"/>
                </a:cubicBezTo>
                <a:lnTo>
                  <a:pt x="8482" y="8767"/>
                </a:lnTo>
                <a:cubicBezTo>
                  <a:pt x="8453" y="8767"/>
                  <a:pt x="8430" y="8729"/>
                  <a:pt x="8430" y="8682"/>
                </a:cubicBezTo>
                <a:lnTo>
                  <a:pt x="8430" y="8030"/>
                </a:lnTo>
                <a:cubicBezTo>
                  <a:pt x="8430" y="7983"/>
                  <a:pt x="8453" y="7945"/>
                  <a:pt x="8482" y="7945"/>
                </a:cubicBezTo>
                <a:close/>
                <a:moveTo>
                  <a:pt x="10874" y="7945"/>
                </a:moveTo>
                <a:lnTo>
                  <a:pt x="11959" y="7945"/>
                </a:lnTo>
                <a:cubicBezTo>
                  <a:pt x="11987" y="7945"/>
                  <a:pt x="12011" y="7983"/>
                  <a:pt x="12011" y="8030"/>
                </a:cubicBezTo>
                <a:lnTo>
                  <a:pt x="12011" y="8682"/>
                </a:lnTo>
                <a:cubicBezTo>
                  <a:pt x="12011" y="8729"/>
                  <a:pt x="11987" y="8767"/>
                  <a:pt x="11959" y="8767"/>
                </a:cubicBezTo>
                <a:lnTo>
                  <a:pt x="10874" y="8767"/>
                </a:lnTo>
                <a:cubicBezTo>
                  <a:pt x="10845" y="8767"/>
                  <a:pt x="10822" y="8729"/>
                  <a:pt x="10822" y="8682"/>
                </a:cubicBezTo>
                <a:lnTo>
                  <a:pt x="10822" y="8030"/>
                </a:lnTo>
                <a:cubicBezTo>
                  <a:pt x="10822" y="7983"/>
                  <a:pt x="10845" y="7945"/>
                  <a:pt x="10874" y="7945"/>
                </a:cubicBezTo>
                <a:close/>
                <a:moveTo>
                  <a:pt x="16605" y="9534"/>
                </a:moveTo>
                <a:cubicBezTo>
                  <a:pt x="16964" y="9534"/>
                  <a:pt x="17254" y="10010"/>
                  <a:pt x="17254" y="10600"/>
                </a:cubicBezTo>
                <a:cubicBezTo>
                  <a:pt x="17254" y="11190"/>
                  <a:pt x="16964" y="11669"/>
                  <a:pt x="16605" y="11669"/>
                </a:cubicBezTo>
                <a:cubicBezTo>
                  <a:pt x="16247" y="11669"/>
                  <a:pt x="15955" y="11190"/>
                  <a:pt x="15955" y="10600"/>
                </a:cubicBezTo>
                <a:cubicBezTo>
                  <a:pt x="15955" y="10010"/>
                  <a:pt x="16247" y="9534"/>
                  <a:pt x="16605" y="9534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931E81-009A-4809-B72B-195851F2A074}"/>
              </a:ext>
            </a:extLst>
          </p:cNvPr>
          <p:cNvSpPr txBox="1"/>
          <p:nvPr/>
        </p:nvSpPr>
        <p:spPr>
          <a:xfrm>
            <a:off x="7610888" y="1430809"/>
            <a:ext cx="414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Bahnschrift SemiLight SemiConde" panose="020B0502040204020203" pitchFamily="34" charset="0"/>
              </a:rPr>
              <a:t>1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молодіжний</a:t>
            </a:r>
            <a:r>
              <a:rPr lang="ru-RU" sz="2400" dirty="0">
                <a:latin typeface="Bahnschrift SemiLight SemiConde" panose="020B0502040204020203" pitchFamily="34" charset="0"/>
              </a:rPr>
              <a:t> центр (АМР)</a:t>
            </a:r>
            <a:endParaRPr lang="ru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D395C4-AB49-49E0-B6EB-91ACE1326AC5}"/>
              </a:ext>
            </a:extLst>
          </p:cNvPr>
          <p:cNvSpPr txBox="1"/>
          <p:nvPr/>
        </p:nvSpPr>
        <p:spPr>
          <a:xfrm>
            <a:off x="7490343" y="4806680"/>
            <a:ext cx="4701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SzPts val="1400"/>
              <a:buNone/>
            </a:pP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38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спортивних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об’єктів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:</a:t>
            </a:r>
          </a:p>
          <a:p>
            <a:pPr marL="139700" indent="0">
              <a:buSzPts val="1400"/>
              <a:buNone/>
            </a:pP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спортивний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комлекс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басейн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тенісні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корти</a:t>
            </a:r>
            <a:r>
              <a:rPr lang="ru-RU" sz="2400" dirty="0">
                <a:latin typeface="Bahnschrift SemiLight SemiConde" panose="020B0502040204020203" pitchFamily="34" charset="0"/>
              </a:rPr>
              <a:t>, </a:t>
            </a:r>
            <a:r>
              <a:rPr lang="ru-RU" sz="2400" dirty="0" err="1">
                <a:latin typeface="Bahnschrift SemiLight SemiConde" panose="020B0502040204020203" pitchFamily="34" charset="0"/>
              </a:rPr>
              <a:t>тренажерні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зали</a:t>
            </a:r>
            <a:r>
              <a:rPr lang="ru-RU" sz="2400" dirty="0">
                <a:latin typeface="Bahnschrift SemiLight SemiConde" panose="020B0502040204020203" pitchFamily="34" charset="0"/>
              </a:rPr>
              <a:t>, </a:t>
            </a:r>
            <a:br>
              <a:rPr lang="ru-RU" sz="2400" dirty="0">
                <a:latin typeface="Bahnschrift SemiLight SemiConde" panose="020B0502040204020203" pitchFamily="34" charset="0"/>
              </a:rPr>
            </a:br>
            <a:r>
              <a:rPr lang="ru-RU" sz="2400" dirty="0">
                <a:latin typeface="Bahnschrift SemiLight SemiConde" panose="020B0502040204020203" pitchFamily="34" charset="0"/>
              </a:rPr>
              <a:t>тир, </a:t>
            </a:r>
            <a:r>
              <a:rPr lang="ru-RU" sz="2400" dirty="0" err="1">
                <a:latin typeface="Bahnschrift SemiLight SemiConde" panose="020B0502040204020203" pitchFamily="34" charset="0"/>
              </a:rPr>
              <a:t>спортивні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майданчики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тощо</a:t>
            </a:r>
            <a:endParaRPr lang="ru-RU" sz="2400" dirty="0">
              <a:solidFill>
                <a:schemeClr val="tx1"/>
              </a:solidFill>
              <a:latin typeface="Bahnschrift SemiLight SemiConde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Shape 131">
            <a:extLst>
              <a:ext uri="{FF2B5EF4-FFF2-40B4-BE49-F238E27FC236}">
                <a16:creationId xmlns:a16="http://schemas.microsoft.com/office/drawing/2014/main" id="{3EDCDE33-8497-4C2D-BDD3-3CBF4B267C7A}"/>
              </a:ext>
            </a:extLst>
          </p:cNvPr>
          <p:cNvSpPr/>
          <p:nvPr/>
        </p:nvSpPr>
        <p:spPr>
          <a:xfrm>
            <a:off x="6429577" y="5067343"/>
            <a:ext cx="1048335" cy="104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8380" y="1007"/>
                </a:moveTo>
                <a:lnTo>
                  <a:pt x="7597" y="2254"/>
                </a:lnTo>
                <a:lnTo>
                  <a:pt x="3645" y="5118"/>
                </a:lnTo>
                <a:lnTo>
                  <a:pt x="2239" y="5471"/>
                </a:lnTo>
                <a:cubicBezTo>
                  <a:pt x="3610" y="3277"/>
                  <a:pt x="5802" y="1645"/>
                  <a:pt x="8380" y="1007"/>
                </a:cubicBezTo>
                <a:close/>
                <a:moveTo>
                  <a:pt x="13220" y="1007"/>
                </a:moveTo>
                <a:cubicBezTo>
                  <a:pt x="15798" y="1645"/>
                  <a:pt x="17990" y="3277"/>
                  <a:pt x="19361" y="5471"/>
                </a:cubicBezTo>
                <a:lnTo>
                  <a:pt x="17936" y="5113"/>
                </a:lnTo>
                <a:lnTo>
                  <a:pt x="13993" y="2239"/>
                </a:lnTo>
                <a:lnTo>
                  <a:pt x="13220" y="1007"/>
                </a:lnTo>
                <a:close/>
                <a:moveTo>
                  <a:pt x="14077" y="2789"/>
                </a:moveTo>
                <a:lnTo>
                  <a:pt x="17407" y="5216"/>
                </a:lnTo>
                <a:lnTo>
                  <a:pt x="17342" y="8466"/>
                </a:lnTo>
                <a:lnTo>
                  <a:pt x="14101" y="9519"/>
                </a:lnTo>
                <a:lnTo>
                  <a:pt x="10997" y="7265"/>
                </a:lnTo>
                <a:lnTo>
                  <a:pt x="10997" y="3856"/>
                </a:lnTo>
                <a:lnTo>
                  <a:pt x="14077" y="2789"/>
                </a:lnTo>
                <a:close/>
                <a:moveTo>
                  <a:pt x="7530" y="2791"/>
                </a:moveTo>
                <a:lnTo>
                  <a:pt x="10603" y="3856"/>
                </a:lnTo>
                <a:lnTo>
                  <a:pt x="10603" y="7265"/>
                </a:lnTo>
                <a:lnTo>
                  <a:pt x="7499" y="9519"/>
                </a:lnTo>
                <a:lnTo>
                  <a:pt x="4258" y="8466"/>
                </a:lnTo>
                <a:lnTo>
                  <a:pt x="4193" y="5208"/>
                </a:lnTo>
                <a:lnTo>
                  <a:pt x="7530" y="2791"/>
                </a:lnTo>
                <a:close/>
                <a:moveTo>
                  <a:pt x="4134" y="8842"/>
                </a:moveTo>
                <a:lnTo>
                  <a:pt x="7388" y="9899"/>
                </a:lnTo>
                <a:lnTo>
                  <a:pt x="8569" y="13534"/>
                </a:lnTo>
                <a:lnTo>
                  <a:pt x="6559" y="16301"/>
                </a:lnTo>
                <a:lnTo>
                  <a:pt x="3441" y="15355"/>
                </a:lnTo>
                <a:lnTo>
                  <a:pt x="2173" y="11434"/>
                </a:lnTo>
                <a:lnTo>
                  <a:pt x="4134" y="8842"/>
                </a:lnTo>
                <a:close/>
                <a:moveTo>
                  <a:pt x="17466" y="8842"/>
                </a:moveTo>
                <a:lnTo>
                  <a:pt x="19432" y="11441"/>
                </a:lnTo>
                <a:lnTo>
                  <a:pt x="18152" y="15358"/>
                </a:lnTo>
                <a:lnTo>
                  <a:pt x="15041" y="16301"/>
                </a:lnTo>
                <a:lnTo>
                  <a:pt x="13031" y="13534"/>
                </a:lnTo>
                <a:lnTo>
                  <a:pt x="14212" y="9899"/>
                </a:lnTo>
                <a:lnTo>
                  <a:pt x="17466" y="8842"/>
                </a:lnTo>
                <a:close/>
                <a:moveTo>
                  <a:pt x="739" y="10076"/>
                </a:moveTo>
                <a:lnTo>
                  <a:pt x="1684" y="11205"/>
                </a:lnTo>
                <a:lnTo>
                  <a:pt x="3186" y="15849"/>
                </a:lnTo>
                <a:lnTo>
                  <a:pt x="3086" y="17292"/>
                </a:lnTo>
                <a:cubicBezTo>
                  <a:pt x="1606" y="15536"/>
                  <a:pt x="712" y="13271"/>
                  <a:pt x="712" y="10800"/>
                </a:cubicBezTo>
                <a:cubicBezTo>
                  <a:pt x="712" y="10557"/>
                  <a:pt x="722" y="10315"/>
                  <a:pt x="739" y="10076"/>
                </a:cubicBezTo>
                <a:close/>
                <a:moveTo>
                  <a:pt x="20861" y="10076"/>
                </a:moveTo>
                <a:cubicBezTo>
                  <a:pt x="20878" y="10315"/>
                  <a:pt x="20888" y="10557"/>
                  <a:pt x="20888" y="10800"/>
                </a:cubicBezTo>
                <a:cubicBezTo>
                  <a:pt x="20888" y="13271"/>
                  <a:pt x="19994" y="15536"/>
                  <a:pt x="18514" y="17292"/>
                </a:cubicBezTo>
                <a:lnTo>
                  <a:pt x="18414" y="15830"/>
                </a:lnTo>
                <a:lnTo>
                  <a:pt x="19928" y="11192"/>
                </a:lnTo>
                <a:lnTo>
                  <a:pt x="20861" y="10076"/>
                </a:lnTo>
                <a:close/>
                <a:moveTo>
                  <a:pt x="8893" y="13762"/>
                </a:moveTo>
                <a:lnTo>
                  <a:pt x="12707" y="13762"/>
                </a:lnTo>
                <a:lnTo>
                  <a:pt x="14722" y="16534"/>
                </a:lnTo>
                <a:lnTo>
                  <a:pt x="12859" y="19207"/>
                </a:lnTo>
                <a:lnTo>
                  <a:pt x="8738" y="19200"/>
                </a:lnTo>
                <a:lnTo>
                  <a:pt x="6878" y="16534"/>
                </a:lnTo>
                <a:lnTo>
                  <a:pt x="8893" y="13762"/>
                </a:lnTo>
                <a:close/>
                <a:moveTo>
                  <a:pt x="8368" y="19595"/>
                </a:moveTo>
                <a:lnTo>
                  <a:pt x="13249" y="19602"/>
                </a:lnTo>
                <a:lnTo>
                  <a:pt x="14597" y="20145"/>
                </a:lnTo>
                <a:cubicBezTo>
                  <a:pt x="13424" y="20623"/>
                  <a:pt x="12142" y="20888"/>
                  <a:pt x="10800" y="20888"/>
                </a:cubicBezTo>
                <a:cubicBezTo>
                  <a:pt x="9458" y="20888"/>
                  <a:pt x="8176" y="20623"/>
                  <a:pt x="7003" y="20145"/>
                </a:cubicBezTo>
                <a:lnTo>
                  <a:pt x="8368" y="19595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 126">
            <a:extLst>
              <a:ext uri="{FF2B5EF4-FFF2-40B4-BE49-F238E27FC236}">
                <a16:creationId xmlns:a16="http://schemas.microsoft.com/office/drawing/2014/main" id="{787694A8-2BBC-4252-B0D2-0F0C40313019}"/>
              </a:ext>
            </a:extLst>
          </p:cNvPr>
          <p:cNvSpPr/>
          <p:nvPr/>
        </p:nvSpPr>
        <p:spPr>
          <a:xfrm>
            <a:off x="711376" y="5419999"/>
            <a:ext cx="1120081" cy="674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414" extrusionOk="0">
                <a:moveTo>
                  <a:pt x="9176" y="2"/>
                </a:moveTo>
                <a:cubicBezTo>
                  <a:pt x="9064" y="-9"/>
                  <a:pt x="8947" y="18"/>
                  <a:pt x="8834" y="92"/>
                </a:cubicBezTo>
                <a:cubicBezTo>
                  <a:pt x="7363" y="1063"/>
                  <a:pt x="5221" y="1164"/>
                  <a:pt x="5221" y="1164"/>
                </a:cubicBezTo>
                <a:cubicBezTo>
                  <a:pt x="5221" y="1164"/>
                  <a:pt x="3078" y="1077"/>
                  <a:pt x="1604" y="115"/>
                </a:cubicBezTo>
                <a:cubicBezTo>
                  <a:pt x="1153" y="-179"/>
                  <a:pt x="644" y="268"/>
                  <a:pt x="603" y="1002"/>
                </a:cubicBezTo>
                <a:cubicBezTo>
                  <a:pt x="455" y="3640"/>
                  <a:pt x="164" y="8159"/>
                  <a:pt x="19" y="10399"/>
                </a:cubicBezTo>
                <a:cubicBezTo>
                  <a:pt x="-42" y="11350"/>
                  <a:pt x="45" y="12308"/>
                  <a:pt x="271" y="13201"/>
                </a:cubicBezTo>
                <a:cubicBezTo>
                  <a:pt x="958" y="15906"/>
                  <a:pt x="2673" y="21421"/>
                  <a:pt x="5242" y="21413"/>
                </a:cubicBezTo>
                <a:cubicBezTo>
                  <a:pt x="7812" y="21405"/>
                  <a:pt x="9515" y="15882"/>
                  <a:pt x="10196" y="13171"/>
                </a:cubicBezTo>
                <a:cubicBezTo>
                  <a:pt x="10421" y="12278"/>
                  <a:pt x="10506" y="11318"/>
                  <a:pt x="10442" y="10367"/>
                </a:cubicBezTo>
                <a:cubicBezTo>
                  <a:pt x="10292" y="8128"/>
                  <a:pt x="9991" y="3610"/>
                  <a:pt x="9837" y="973"/>
                </a:cubicBezTo>
                <a:cubicBezTo>
                  <a:pt x="9805" y="422"/>
                  <a:pt x="9511" y="36"/>
                  <a:pt x="9176" y="2"/>
                </a:cubicBezTo>
                <a:close/>
                <a:moveTo>
                  <a:pt x="20228" y="2"/>
                </a:moveTo>
                <a:cubicBezTo>
                  <a:pt x="20116" y="-9"/>
                  <a:pt x="19999" y="18"/>
                  <a:pt x="19887" y="92"/>
                </a:cubicBezTo>
                <a:cubicBezTo>
                  <a:pt x="18415" y="1063"/>
                  <a:pt x="16273" y="1164"/>
                  <a:pt x="16273" y="1164"/>
                </a:cubicBezTo>
                <a:cubicBezTo>
                  <a:pt x="16273" y="1164"/>
                  <a:pt x="14130" y="1077"/>
                  <a:pt x="12656" y="115"/>
                </a:cubicBezTo>
                <a:cubicBezTo>
                  <a:pt x="12206" y="-179"/>
                  <a:pt x="11697" y="268"/>
                  <a:pt x="11655" y="1002"/>
                </a:cubicBezTo>
                <a:cubicBezTo>
                  <a:pt x="11507" y="3640"/>
                  <a:pt x="11217" y="8159"/>
                  <a:pt x="11072" y="10399"/>
                </a:cubicBezTo>
                <a:cubicBezTo>
                  <a:pt x="11011" y="11350"/>
                  <a:pt x="11097" y="12308"/>
                  <a:pt x="11324" y="13201"/>
                </a:cubicBezTo>
                <a:cubicBezTo>
                  <a:pt x="12011" y="15906"/>
                  <a:pt x="13725" y="21421"/>
                  <a:pt x="16295" y="21413"/>
                </a:cubicBezTo>
                <a:cubicBezTo>
                  <a:pt x="18864" y="21405"/>
                  <a:pt x="20568" y="15882"/>
                  <a:pt x="21249" y="13171"/>
                </a:cubicBezTo>
                <a:cubicBezTo>
                  <a:pt x="21473" y="12278"/>
                  <a:pt x="21558" y="11318"/>
                  <a:pt x="21494" y="10367"/>
                </a:cubicBezTo>
                <a:cubicBezTo>
                  <a:pt x="21344" y="8128"/>
                  <a:pt x="21046" y="3610"/>
                  <a:pt x="20892" y="973"/>
                </a:cubicBezTo>
                <a:cubicBezTo>
                  <a:pt x="20859" y="422"/>
                  <a:pt x="20564" y="36"/>
                  <a:pt x="20228" y="2"/>
                </a:cubicBezTo>
                <a:close/>
                <a:moveTo>
                  <a:pt x="15706" y="3881"/>
                </a:moveTo>
                <a:cubicBezTo>
                  <a:pt x="15759" y="3853"/>
                  <a:pt x="15825" y="3918"/>
                  <a:pt x="15817" y="4029"/>
                </a:cubicBezTo>
                <a:cubicBezTo>
                  <a:pt x="15745" y="5047"/>
                  <a:pt x="15240" y="5708"/>
                  <a:pt x="14104" y="5753"/>
                </a:cubicBezTo>
                <a:cubicBezTo>
                  <a:pt x="12902" y="5800"/>
                  <a:pt x="12611" y="6430"/>
                  <a:pt x="12395" y="7156"/>
                </a:cubicBezTo>
                <a:cubicBezTo>
                  <a:pt x="12354" y="7293"/>
                  <a:pt x="12230" y="7241"/>
                  <a:pt x="12235" y="7089"/>
                </a:cubicBezTo>
                <a:cubicBezTo>
                  <a:pt x="12287" y="5332"/>
                  <a:pt x="13140" y="5022"/>
                  <a:pt x="13934" y="4956"/>
                </a:cubicBezTo>
                <a:cubicBezTo>
                  <a:pt x="15171" y="4923"/>
                  <a:pt x="15465" y="4476"/>
                  <a:pt x="15661" y="3942"/>
                </a:cubicBezTo>
                <a:cubicBezTo>
                  <a:pt x="15673" y="3910"/>
                  <a:pt x="15688" y="3890"/>
                  <a:pt x="15706" y="3881"/>
                </a:cubicBezTo>
                <a:close/>
                <a:moveTo>
                  <a:pt x="16808" y="3881"/>
                </a:moveTo>
                <a:cubicBezTo>
                  <a:pt x="16843" y="3861"/>
                  <a:pt x="16884" y="3878"/>
                  <a:pt x="16908" y="3942"/>
                </a:cubicBezTo>
                <a:cubicBezTo>
                  <a:pt x="17103" y="4476"/>
                  <a:pt x="17397" y="4923"/>
                  <a:pt x="18634" y="4956"/>
                </a:cubicBezTo>
                <a:cubicBezTo>
                  <a:pt x="19429" y="5022"/>
                  <a:pt x="20282" y="5332"/>
                  <a:pt x="20334" y="7089"/>
                </a:cubicBezTo>
                <a:cubicBezTo>
                  <a:pt x="20338" y="7241"/>
                  <a:pt x="20212" y="7293"/>
                  <a:pt x="20172" y="7156"/>
                </a:cubicBezTo>
                <a:cubicBezTo>
                  <a:pt x="19955" y="6430"/>
                  <a:pt x="19667" y="5800"/>
                  <a:pt x="18464" y="5753"/>
                </a:cubicBezTo>
                <a:cubicBezTo>
                  <a:pt x="17329" y="5708"/>
                  <a:pt x="16823" y="5047"/>
                  <a:pt x="16751" y="4029"/>
                </a:cubicBezTo>
                <a:cubicBezTo>
                  <a:pt x="16746" y="3955"/>
                  <a:pt x="16773" y="3901"/>
                  <a:pt x="16808" y="3881"/>
                </a:cubicBezTo>
                <a:close/>
                <a:moveTo>
                  <a:pt x="2595" y="4052"/>
                </a:moveTo>
                <a:cubicBezTo>
                  <a:pt x="2712" y="4043"/>
                  <a:pt x="2835" y="4054"/>
                  <a:pt x="2962" y="4094"/>
                </a:cubicBezTo>
                <a:cubicBezTo>
                  <a:pt x="3439" y="4245"/>
                  <a:pt x="4274" y="4788"/>
                  <a:pt x="4610" y="5168"/>
                </a:cubicBezTo>
                <a:cubicBezTo>
                  <a:pt x="4857" y="5448"/>
                  <a:pt x="4423" y="6295"/>
                  <a:pt x="4238" y="6133"/>
                </a:cubicBezTo>
                <a:cubicBezTo>
                  <a:pt x="3904" y="5843"/>
                  <a:pt x="3394" y="5296"/>
                  <a:pt x="2720" y="4975"/>
                </a:cubicBezTo>
                <a:cubicBezTo>
                  <a:pt x="2045" y="4654"/>
                  <a:pt x="1430" y="5562"/>
                  <a:pt x="1227" y="5795"/>
                </a:cubicBezTo>
                <a:cubicBezTo>
                  <a:pt x="1066" y="5979"/>
                  <a:pt x="947" y="5702"/>
                  <a:pt x="1069" y="5485"/>
                </a:cubicBezTo>
                <a:cubicBezTo>
                  <a:pt x="1203" y="5247"/>
                  <a:pt x="1774" y="4115"/>
                  <a:pt x="2595" y="4052"/>
                </a:cubicBezTo>
                <a:close/>
                <a:moveTo>
                  <a:pt x="7868" y="4052"/>
                </a:moveTo>
                <a:cubicBezTo>
                  <a:pt x="8690" y="4115"/>
                  <a:pt x="9259" y="5247"/>
                  <a:pt x="9392" y="5485"/>
                </a:cubicBezTo>
                <a:cubicBezTo>
                  <a:pt x="9514" y="5702"/>
                  <a:pt x="9397" y="5979"/>
                  <a:pt x="9236" y="5795"/>
                </a:cubicBezTo>
                <a:cubicBezTo>
                  <a:pt x="9033" y="5562"/>
                  <a:pt x="8418" y="4654"/>
                  <a:pt x="7744" y="4975"/>
                </a:cubicBezTo>
                <a:cubicBezTo>
                  <a:pt x="7069" y="5296"/>
                  <a:pt x="6559" y="5843"/>
                  <a:pt x="6226" y="6133"/>
                </a:cubicBezTo>
                <a:cubicBezTo>
                  <a:pt x="6040" y="6295"/>
                  <a:pt x="5606" y="5448"/>
                  <a:pt x="5853" y="5168"/>
                </a:cubicBezTo>
                <a:cubicBezTo>
                  <a:pt x="6190" y="4788"/>
                  <a:pt x="7025" y="4245"/>
                  <a:pt x="7502" y="4094"/>
                </a:cubicBezTo>
                <a:cubicBezTo>
                  <a:pt x="7629" y="4054"/>
                  <a:pt x="7751" y="4043"/>
                  <a:pt x="7868" y="4052"/>
                </a:cubicBezTo>
                <a:close/>
                <a:moveTo>
                  <a:pt x="3422" y="7011"/>
                </a:moveTo>
                <a:cubicBezTo>
                  <a:pt x="3854" y="7055"/>
                  <a:pt x="4232" y="7409"/>
                  <a:pt x="4415" y="7953"/>
                </a:cubicBezTo>
                <a:cubicBezTo>
                  <a:pt x="4455" y="8071"/>
                  <a:pt x="4369" y="8209"/>
                  <a:pt x="4279" y="8176"/>
                </a:cubicBezTo>
                <a:cubicBezTo>
                  <a:pt x="3946" y="8056"/>
                  <a:pt x="3550" y="8060"/>
                  <a:pt x="3139" y="8218"/>
                </a:cubicBezTo>
                <a:cubicBezTo>
                  <a:pt x="2729" y="8376"/>
                  <a:pt x="2370" y="8661"/>
                  <a:pt x="2103" y="9012"/>
                </a:cubicBezTo>
                <a:cubicBezTo>
                  <a:pt x="2031" y="9107"/>
                  <a:pt x="1918" y="9046"/>
                  <a:pt x="1922" y="8912"/>
                </a:cubicBezTo>
                <a:cubicBezTo>
                  <a:pt x="1947" y="8082"/>
                  <a:pt x="2372" y="7308"/>
                  <a:pt x="2977" y="7076"/>
                </a:cubicBezTo>
                <a:cubicBezTo>
                  <a:pt x="3128" y="7017"/>
                  <a:pt x="3278" y="6996"/>
                  <a:pt x="3422" y="7011"/>
                </a:cubicBezTo>
                <a:close/>
                <a:moveTo>
                  <a:pt x="7039" y="7011"/>
                </a:moveTo>
                <a:cubicBezTo>
                  <a:pt x="7183" y="6996"/>
                  <a:pt x="7333" y="7018"/>
                  <a:pt x="7484" y="7076"/>
                </a:cubicBezTo>
                <a:cubicBezTo>
                  <a:pt x="8089" y="7308"/>
                  <a:pt x="8515" y="8082"/>
                  <a:pt x="8540" y="8912"/>
                </a:cubicBezTo>
                <a:cubicBezTo>
                  <a:pt x="8544" y="9046"/>
                  <a:pt x="8430" y="9107"/>
                  <a:pt x="8358" y="9012"/>
                </a:cubicBezTo>
                <a:cubicBezTo>
                  <a:pt x="8092" y="8661"/>
                  <a:pt x="7735" y="8376"/>
                  <a:pt x="7324" y="8218"/>
                </a:cubicBezTo>
                <a:cubicBezTo>
                  <a:pt x="6914" y="8060"/>
                  <a:pt x="6515" y="8056"/>
                  <a:pt x="6183" y="8176"/>
                </a:cubicBezTo>
                <a:cubicBezTo>
                  <a:pt x="6093" y="8209"/>
                  <a:pt x="6009" y="8071"/>
                  <a:pt x="6048" y="7953"/>
                </a:cubicBezTo>
                <a:cubicBezTo>
                  <a:pt x="6231" y="7409"/>
                  <a:pt x="6607" y="7055"/>
                  <a:pt x="7039" y="7011"/>
                </a:cubicBezTo>
                <a:close/>
                <a:moveTo>
                  <a:pt x="15516" y="7134"/>
                </a:moveTo>
                <a:cubicBezTo>
                  <a:pt x="15579" y="7130"/>
                  <a:pt x="15638" y="7202"/>
                  <a:pt x="15628" y="7302"/>
                </a:cubicBezTo>
                <a:cubicBezTo>
                  <a:pt x="15543" y="8120"/>
                  <a:pt x="15065" y="8807"/>
                  <a:pt x="14447" y="8918"/>
                </a:cubicBezTo>
                <a:cubicBezTo>
                  <a:pt x="13830" y="9030"/>
                  <a:pt x="13275" y="8532"/>
                  <a:pt x="13085" y="7763"/>
                </a:cubicBezTo>
                <a:cubicBezTo>
                  <a:pt x="13055" y="7638"/>
                  <a:pt x="13149" y="7516"/>
                  <a:pt x="13236" y="7566"/>
                </a:cubicBezTo>
                <a:cubicBezTo>
                  <a:pt x="13557" y="7752"/>
                  <a:pt x="13952" y="7826"/>
                  <a:pt x="14371" y="7750"/>
                </a:cubicBezTo>
                <a:cubicBezTo>
                  <a:pt x="14790" y="7674"/>
                  <a:pt x="15166" y="7462"/>
                  <a:pt x="15456" y="7166"/>
                </a:cubicBezTo>
                <a:cubicBezTo>
                  <a:pt x="15476" y="7146"/>
                  <a:pt x="15496" y="7135"/>
                  <a:pt x="15516" y="7134"/>
                </a:cubicBezTo>
                <a:close/>
                <a:moveTo>
                  <a:pt x="17050" y="7134"/>
                </a:moveTo>
                <a:cubicBezTo>
                  <a:pt x="17071" y="7135"/>
                  <a:pt x="17093" y="7146"/>
                  <a:pt x="17112" y="7166"/>
                </a:cubicBezTo>
                <a:cubicBezTo>
                  <a:pt x="17402" y="7462"/>
                  <a:pt x="17778" y="7674"/>
                  <a:pt x="18197" y="7750"/>
                </a:cubicBezTo>
                <a:cubicBezTo>
                  <a:pt x="18616" y="7826"/>
                  <a:pt x="19011" y="7752"/>
                  <a:pt x="19333" y="7566"/>
                </a:cubicBezTo>
                <a:cubicBezTo>
                  <a:pt x="19420" y="7516"/>
                  <a:pt x="19514" y="7638"/>
                  <a:pt x="19483" y="7763"/>
                </a:cubicBezTo>
                <a:cubicBezTo>
                  <a:pt x="19293" y="8532"/>
                  <a:pt x="18737" y="9030"/>
                  <a:pt x="18119" y="8918"/>
                </a:cubicBezTo>
                <a:cubicBezTo>
                  <a:pt x="17502" y="8807"/>
                  <a:pt x="17023" y="8120"/>
                  <a:pt x="16939" y="7302"/>
                </a:cubicBezTo>
                <a:cubicBezTo>
                  <a:pt x="16928" y="7202"/>
                  <a:pt x="16987" y="7130"/>
                  <a:pt x="17050" y="7134"/>
                </a:cubicBezTo>
                <a:close/>
                <a:moveTo>
                  <a:pt x="4206" y="9270"/>
                </a:moveTo>
                <a:cubicBezTo>
                  <a:pt x="4243" y="9266"/>
                  <a:pt x="4280" y="9298"/>
                  <a:pt x="4292" y="9370"/>
                </a:cubicBezTo>
                <a:cubicBezTo>
                  <a:pt x="4461" y="10356"/>
                  <a:pt x="4146" y="11287"/>
                  <a:pt x="3106" y="12045"/>
                </a:cubicBezTo>
                <a:cubicBezTo>
                  <a:pt x="2006" y="12848"/>
                  <a:pt x="1884" y="13612"/>
                  <a:pt x="1852" y="14420"/>
                </a:cubicBezTo>
                <a:cubicBezTo>
                  <a:pt x="1845" y="14573"/>
                  <a:pt x="1719" y="14603"/>
                  <a:pt x="1688" y="14459"/>
                </a:cubicBezTo>
                <a:cubicBezTo>
                  <a:pt x="1330" y="12802"/>
                  <a:pt x="2047" y="11979"/>
                  <a:pt x="2767" y="11416"/>
                </a:cubicBezTo>
                <a:cubicBezTo>
                  <a:pt x="3902" y="10605"/>
                  <a:pt x="4071" y="10006"/>
                  <a:pt x="4128" y="9389"/>
                </a:cubicBezTo>
                <a:cubicBezTo>
                  <a:pt x="4135" y="9316"/>
                  <a:pt x="4170" y="9274"/>
                  <a:pt x="4206" y="9270"/>
                </a:cubicBezTo>
                <a:close/>
                <a:moveTo>
                  <a:pt x="6257" y="9270"/>
                </a:moveTo>
                <a:cubicBezTo>
                  <a:pt x="6293" y="9274"/>
                  <a:pt x="6328" y="9316"/>
                  <a:pt x="6335" y="9389"/>
                </a:cubicBezTo>
                <a:cubicBezTo>
                  <a:pt x="6393" y="10006"/>
                  <a:pt x="6561" y="10605"/>
                  <a:pt x="7697" y="11416"/>
                </a:cubicBezTo>
                <a:cubicBezTo>
                  <a:pt x="8416" y="11979"/>
                  <a:pt x="9133" y="12802"/>
                  <a:pt x="8776" y="14459"/>
                </a:cubicBezTo>
                <a:cubicBezTo>
                  <a:pt x="8745" y="14603"/>
                  <a:pt x="8616" y="14573"/>
                  <a:pt x="8610" y="14420"/>
                </a:cubicBezTo>
                <a:cubicBezTo>
                  <a:pt x="8578" y="13612"/>
                  <a:pt x="8456" y="12848"/>
                  <a:pt x="7355" y="12045"/>
                </a:cubicBezTo>
                <a:cubicBezTo>
                  <a:pt x="6316" y="11287"/>
                  <a:pt x="6000" y="10359"/>
                  <a:pt x="6169" y="9373"/>
                </a:cubicBezTo>
                <a:cubicBezTo>
                  <a:pt x="6181" y="9301"/>
                  <a:pt x="6220" y="9266"/>
                  <a:pt x="6257" y="9270"/>
                </a:cubicBezTo>
                <a:close/>
                <a:moveTo>
                  <a:pt x="14806" y="10174"/>
                </a:moveTo>
                <a:cubicBezTo>
                  <a:pt x="14949" y="10126"/>
                  <a:pt x="15024" y="10440"/>
                  <a:pt x="14900" y="10564"/>
                </a:cubicBezTo>
                <a:cubicBezTo>
                  <a:pt x="14124" y="11335"/>
                  <a:pt x="12929" y="12985"/>
                  <a:pt x="13171" y="15692"/>
                </a:cubicBezTo>
                <a:cubicBezTo>
                  <a:pt x="13193" y="15931"/>
                  <a:pt x="13002" y="16036"/>
                  <a:pt x="12931" y="15824"/>
                </a:cubicBezTo>
                <a:cubicBezTo>
                  <a:pt x="12333" y="14020"/>
                  <a:pt x="12765" y="10861"/>
                  <a:pt x="14806" y="10174"/>
                </a:cubicBezTo>
                <a:close/>
                <a:moveTo>
                  <a:pt x="17762" y="10174"/>
                </a:moveTo>
                <a:cubicBezTo>
                  <a:pt x="19803" y="10860"/>
                  <a:pt x="20235" y="14020"/>
                  <a:pt x="19637" y="15824"/>
                </a:cubicBezTo>
                <a:cubicBezTo>
                  <a:pt x="19567" y="16036"/>
                  <a:pt x="19374" y="15931"/>
                  <a:pt x="19395" y="15692"/>
                </a:cubicBezTo>
                <a:cubicBezTo>
                  <a:pt x="19637" y="12985"/>
                  <a:pt x="18442" y="11335"/>
                  <a:pt x="17666" y="10564"/>
                </a:cubicBezTo>
                <a:cubicBezTo>
                  <a:pt x="17542" y="10440"/>
                  <a:pt x="17620" y="10126"/>
                  <a:pt x="17762" y="10174"/>
                </a:cubicBezTo>
                <a:close/>
                <a:moveTo>
                  <a:pt x="15388" y="11035"/>
                </a:moveTo>
                <a:cubicBezTo>
                  <a:pt x="15635" y="11195"/>
                  <a:pt x="15945" y="11290"/>
                  <a:pt x="16283" y="11290"/>
                </a:cubicBezTo>
                <a:cubicBezTo>
                  <a:pt x="16622" y="11290"/>
                  <a:pt x="16934" y="11195"/>
                  <a:pt x="17181" y="11035"/>
                </a:cubicBezTo>
                <a:cubicBezTo>
                  <a:pt x="17248" y="10992"/>
                  <a:pt x="17329" y="11059"/>
                  <a:pt x="17311" y="11145"/>
                </a:cubicBezTo>
                <a:cubicBezTo>
                  <a:pt x="17201" y="11674"/>
                  <a:pt x="16782" y="12068"/>
                  <a:pt x="16283" y="12068"/>
                </a:cubicBezTo>
                <a:cubicBezTo>
                  <a:pt x="15785" y="12068"/>
                  <a:pt x="15368" y="11674"/>
                  <a:pt x="15257" y="11145"/>
                </a:cubicBezTo>
                <a:cubicBezTo>
                  <a:pt x="15239" y="11059"/>
                  <a:pt x="15321" y="10992"/>
                  <a:pt x="15388" y="11035"/>
                </a:cubicBezTo>
                <a:close/>
                <a:moveTo>
                  <a:pt x="4335" y="11558"/>
                </a:moveTo>
                <a:cubicBezTo>
                  <a:pt x="4582" y="11718"/>
                  <a:pt x="4892" y="11813"/>
                  <a:pt x="5231" y="11813"/>
                </a:cubicBezTo>
                <a:cubicBezTo>
                  <a:pt x="5569" y="11813"/>
                  <a:pt x="5881" y="11718"/>
                  <a:pt x="6128" y="11558"/>
                </a:cubicBezTo>
                <a:cubicBezTo>
                  <a:pt x="6195" y="11515"/>
                  <a:pt x="6277" y="11582"/>
                  <a:pt x="6259" y="11668"/>
                </a:cubicBezTo>
                <a:cubicBezTo>
                  <a:pt x="6148" y="12197"/>
                  <a:pt x="5729" y="12591"/>
                  <a:pt x="5231" y="12591"/>
                </a:cubicBezTo>
                <a:cubicBezTo>
                  <a:pt x="4732" y="12591"/>
                  <a:pt x="4315" y="12197"/>
                  <a:pt x="4204" y="11668"/>
                </a:cubicBezTo>
                <a:cubicBezTo>
                  <a:pt x="4187" y="11582"/>
                  <a:pt x="4268" y="11514"/>
                  <a:pt x="4335" y="11558"/>
                </a:cubicBezTo>
                <a:close/>
                <a:moveTo>
                  <a:pt x="16283" y="12817"/>
                </a:moveTo>
                <a:cubicBezTo>
                  <a:pt x="17354" y="12817"/>
                  <a:pt x="18250" y="14190"/>
                  <a:pt x="18488" y="16037"/>
                </a:cubicBezTo>
                <a:cubicBezTo>
                  <a:pt x="18526" y="16337"/>
                  <a:pt x="18352" y="16576"/>
                  <a:pt x="18209" y="16424"/>
                </a:cubicBezTo>
                <a:cubicBezTo>
                  <a:pt x="17679" y="15865"/>
                  <a:pt x="17010" y="15530"/>
                  <a:pt x="16283" y="15530"/>
                </a:cubicBezTo>
                <a:cubicBezTo>
                  <a:pt x="15557" y="15530"/>
                  <a:pt x="14890" y="15865"/>
                  <a:pt x="14359" y="16424"/>
                </a:cubicBezTo>
                <a:cubicBezTo>
                  <a:pt x="14216" y="16576"/>
                  <a:pt x="14040" y="16337"/>
                  <a:pt x="14079" y="16037"/>
                </a:cubicBezTo>
                <a:cubicBezTo>
                  <a:pt x="14316" y="14190"/>
                  <a:pt x="15213" y="12817"/>
                  <a:pt x="16283" y="12817"/>
                </a:cubicBezTo>
                <a:close/>
                <a:moveTo>
                  <a:pt x="3198" y="13352"/>
                </a:moveTo>
                <a:cubicBezTo>
                  <a:pt x="3234" y="13346"/>
                  <a:pt x="3271" y="13359"/>
                  <a:pt x="3307" y="13397"/>
                </a:cubicBezTo>
                <a:cubicBezTo>
                  <a:pt x="3837" y="13957"/>
                  <a:pt x="4504" y="14291"/>
                  <a:pt x="5231" y="14291"/>
                </a:cubicBezTo>
                <a:cubicBezTo>
                  <a:pt x="5957" y="14291"/>
                  <a:pt x="6626" y="13957"/>
                  <a:pt x="7156" y="13397"/>
                </a:cubicBezTo>
                <a:cubicBezTo>
                  <a:pt x="7300" y="13246"/>
                  <a:pt x="7474" y="13488"/>
                  <a:pt x="7435" y="13788"/>
                </a:cubicBezTo>
                <a:cubicBezTo>
                  <a:pt x="7198" y="15635"/>
                  <a:pt x="6301" y="17008"/>
                  <a:pt x="5231" y="17008"/>
                </a:cubicBezTo>
                <a:cubicBezTo>
                  <a:pt x="4160" y="17008"/>
                  <a:pt x="3264" y="15635"/>
                  <a:pt x="3026" y="13788"/>
                </a:cubicBezTo>
                <a:cubicBezTo>
                  <a:pt x="2997" y="13563"/>
                  <a:pt x="3090" y="13370"/>
                  <a:pt x="3198" y="13352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FD3731-8F6F-408C-935D-294B39B2136E}"/>
              </a:ext>
            </a:extLst>
          </p:cNvPr>
          <p:cNvSpPr txBox="1"/>
          <p:nvPr/>
        </p:nvSpPr>
        <p:spPr>
          <a:xfrm>
            <a:off x="1894983" y="5269301"/>
            <a:ext cx="4347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spcBef>
                <a:spcPts val="0"/>
              </a:spcBef>
              <a:buSzPts val="1400"/>
              <a:buNone/>
            </a:pP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будинків</a:t>
            </a: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культури</a:t>
            </a:r>
            <a:endParaRPr lang="ru-RU" sz="2400" dirty="0">
              <a:solidFill>
                <a:schemeClr val="tx1"/>
              </a:solidFill>
              <a:latin typeface="Bahnschrift SemiLight SemiConde" panose="020B0502040204020203" pitchFamily="34" charset="0"/>
              <a:ea typeface="+mn-ea"/>
              <a:cs typeface="+mn-cs"/>
            </a:endParaRPr>
          </a:p>
          <a:p>
            <a:pPr marL="139700" indent="0">
              <a:spcBef>
                <a:spcPts val="0"/>
              </a:spcBef>
              <a:buSzPts val="1400"/>
              <a:buNone/>
            </a:pPr>
            <a:r>
              <a:rPr lang="ru-RU" sz="2400" dirty="0">
                <a:latin typeface="Bahnschrift SemiLight SemiConde" panose="020B0502040204020203" pitchFamily="34" charset="0"/>
              </a:rPr>
              <a:t>1 школа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естетичного</a:t>
            </a:r>
            <a:r>
              <a:rPr lang="ru-RU" sz="2400" dirty="0">
                <a:latin typeface="Bahnschrift SemiLight SemiConde" panose="020B0502040204020203" pitchFamily="34" charset="0"/>
              </a:rPr>
              <a:t> </a:t>
            </a:r>
            <a:r>
              <a:rPr lang="ru-RU" sz="2400" dirty="0" err="1">
                <a:latin typeface="Bahnschrift SemiLight SemiConde" panose="020B0502040204020203" pitchFamily="34" charset="0"/>
              </a:rPr>
              <a:t>виховання</a:t>
            </a:r>
            <a:endParaRPr lang="ru-RU" sz="2400" dirty="0">
              <a:latin typeface="Bahnschrift SemiLight SemiConde" panose="020B0502040204020203" pitchFamily="34" charset="0"/>
            </a:endParaRPr>
          </a:p>
          <a:p>
            <a:pPr marL="139700" indent="0">
              <a:spcBef>
                <a:spcPts val="0"/>
              </a:spcBef>
              <a:buSzPts val="1400"/>
              <a:buNone/>
            </a:pPr>
            <a:r>
              <a:rPr lang="ru-RU" sz="2400" dirty="0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4 </a:t>
            </a:r>
            <a:r>
              <a:rPr lang="ru-RU" sz="2400" dirty="0" err="1">
                <a:solidFill>
                  <a:schemeClr val="tx1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бібл</a:t>
            </a:r>
            <a:r>
              <a:rPr lang="ru-RU" sz="2400" dirty="0" err="1">
                <a:latin typeface="Bahnschrift SemiLight SemiConde" panose="020B0502040204020203" pitchFamily="34" charset="0"/>
              </a:rPr>
              <a:t>іотеки</a:t>
            </a:r>
            <a:endParaRPr lang="ru-U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CC1EAD-D6D3-42C2-ABB6-83AC93789200}"/>
              </a:ext>
            </a:extLst>
          </p:cNvPr>
          <p:cNvSpPr txBox="1"/>
          <p:nvPr/>
        </p:nvSpPr>
        <p:spPr>
          <a:xfrm>
            <a:off x="7610888" y="2087927"/>
            <a:ext cx="4581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Bahnschrift SemiLight SemiConde" panose="020B0502040204020203" pitchFamily="34" charset="0"/>
              </a:rPr>
              <a:t>ЦНАП </a:t>
            </a:r>
          </a:p>
          <a:p>
            <a:r>
              <a:rPr lang="uk-UA" sz="2400" dirty="0">
                <a:latin typeface="Bahnschrift SemiLight SemiConde" panose="020B0502040204020203" pitchFamily="34" charset="0"/>
              </a:rPr>
              <a:t>відділ соціального захисту </a:t>
            </a:r>
          </a:p>
          <a:p>
            <a:r>
              <a:rPr lang="uk-UA" sz="2400" dirty="0">
                <a:latin typeface="Bahnschrift SemiLight SemiConde" panose="020B0502040204020203" pitchFamily="34" charset="0"/>
              </a:rPr>
              <a:t>Центр надання соціальних послуг Служба у справах дітей</a:t>
            </a:r>
            <a:endParaRPr lang="ru-UA" sz="2400" dirty="0">
              <a:latin typeface="Bahnschrift SemiLight SemiConde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1BBE28-B53F-42CD-8067-C32EB94BE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13" y="2291394"/>
            <a:ext cx="1107996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04993"/>
      </p:ext>
    </p:extLst>
  </p:cSld>
  <p:clrMapOvr>
    <a:masterClrMapping/>
  </p:clrMapOvr>
  <p:transition spd="slow" advClick="0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D5F898B-87DC-4E5E-9BA5-E45814211D83}"/>
              </a:ext>
            </a:extLst>
          </p:cNvPr>
          <p:cNvSpPr txBox="1">
            <a:spLocks/>
          </p:cNvSpPr>
          <p:nvPr/>
        </p:nvSpPr>
        <p:spPr>
          <a:xfrm>
            <a:off x="0" y="257834"/>
            <a:ext cx="12192000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Місцевий бізнес</a:t>
            </a:r>
            <a:endParaRPr lang="ru-RU" b="1" dirty="0"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0" name="Shape 130">
            <a:extLst>
              <a:ext uri="{FF2B5EF4-FFF2-40B4-BE49-F238E27FC236}">
                <a16:creationId xmlns:a16="http://schemas.microsoft.com/office/drawing/2014/main" id="{B01460BE-8C9A-40C3-81C0-115F91A46F89}"/>
              </a:ext>
            </a:extLst>
          </p:cNvPr>
          <p:cNvSpPr/>
          <p:nvPr/>
        </p:nvSpPr>
        <p:spPr>
          <a:xfrm>
            <a:off x="1100201" y="1500294"/>
            <a:ext cx="2520434" cy="2056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01" y="0"/>
                </a:moveTo>
                <a:lnTo>
                  <a:pt x="5901" y="3628"/>
                </a:lnTo>
                <a:lnTo>
                  <a:pt x="7055" y="3628"/>
                </a:lnTo>
                <a:lnTo>
                  <a:pt x="7055" y="4787"/>
                </a:lnTo>
                <a:lnTo>
                  <a:pt x="2174" y="4787"/>
                </a:lnTo>
                <a:lnTo>
                  <a:pt x="0" y="9742"/>
                </a:lnTo>
                <a:cubicBezTo>
                  <a:pt x="0" y="10276"/>
                  <a:pt x="355" y="10709"/>
                  <a:pt x="791" y="10709"/>
                </a:cubicBezTo>
                <a:cubicBezTo>
                  <a:pt x="1168" y="10709"/>
                  <a:pt x="1481" y="10387"/>
                  <a:pt x="1560" y="9955"/>
                </a:cubicBezTo>
                <a:cubicBezTo>
                  <a:pt x="1639" y="10387"/>
                  <a:pt x="1954" y="10709"/>
                  <a:pt x="2331" y="10709"/>
                </a:cubicBezTo>
                <a:cubicBezTo>
                  <a:pt x="2707" y="10709"/>
                  <a:pt x="3021" y="10387"/>
                  <a:pt x="3100" y="9955"/>
                </a:cubicBezTo>
                <a:cubicBezTo>
                  <a:pt x="3179" y="10387"/>
                  <a:pt x="3494" y="10709"/>
                  <a:pt x="3871" y="10709"/>
                </a:cubicBezTo>
                <a:cubicBezTo>
                  <a:pt x="4247" y="10709"/>
                  <a:pt x="4561" y="10387"/>
                  <a:pt x="4640" y="9955"/>
                </a:cubicBezTo>
                <a:cubicBezTo>
                  <a:pt x="4719" y="10387"/>
                  <a:pt x="5034" y="10709"/>
                  <a:pt x="5411" y="10709"/>
                </a:cubicBezTo>
                <a:cubicBezTo>
                  <a:pt x="5787" y="10709"/>
                  <a:pt x="6101" y="10387"/>
                  <a:pt x="6180" y="9955"/>
                </a:cubicBezTo>
                <a:cubicBezTo>
                  <a:pt x="6259" y="10387"/>
                  <a:pt x="6574" y="10709"/>
                  <a:pt x="6950" y="10709"/>
                </a:cubicBezTo>
                <a:cubicBezTo>
                  <a:pt x="7327" y="10709"/>
                  <a:pt x="7642" y="10387"/>
                  <a:pt x="7721" y="9955"/>
                </a:cubicBezTo>
                <a:cubicBezTo>
                  <a:pt x="7800" y="10387"/>
                  <a:pt x="8114" y="10709"/>
                  <a:pt x="8490" y="10709"/>
                </a:cubicBezTo>
                <a:cubicBezTo>
                  <a:pt x="8867" y="10709"/>
                  <a:pt x="9182" y="10387"/>
                  <a:pt x="9261" y="9955"/>
                </a:cubicBezTo>
                <a:cubicBezTo>
                  <a:pt x="9340" y="10387"/>
                  <a:pt x="9654" y="10709"/>
                  <a:pt x="10030" y="10709"/>
                </a:cubicBezTo>
                <a:cubicBezTo>
                  <a:pt x="10407" y="10709"/>
                  <a:pt x="10722" y="10387"/>
                  <a:pt x="10801" y="9955"/>
                </a:cubicBezTo>
                <a:cubicBezTo>
                  <a:pt x="10880" y="10387"/>
                  <a:pt x="11193" y="10709"/>
                  <a:pt x="11570" y="10709"/>
                </a:cubicBezTo>
                <a:cubicBezTo>
                  <a:pt x="11946" y="10709"/>
                  <a:pt x="12262" y="10387"/>
                  <a:pt x="12341" y="9955"/>
                </a:cubicBezTo>
                <a:cubicBezTo>
                  <a:pt x="12420" y="10387"/>
                  <a:pt x="12733" y="10709"/>
                  <a:pt x="13110" y="10709"/>
                </a:cubicBezTo>
                <a:cubicBezTo>
                  <a:pt x="13486" y="10709"/>
                  <a:pt x="13801" y="10387"/>
                  <a:pt x="13881" y="9955"/>
                </a:cubicBezTo>
                <a:cubicBezTo>
                  <a:pt x="13960" y="10387"/>
                  <a:pt x="14273" y="10709"/>
                  <a:pt x="14650" y="10709"/>
                </a:cubicBezTo>
                <a:cubicBezTo>
                  <a:pt x="15026" y="10709"/>
                  <a:pt x="15341" y="10387"/>
                  <a:pt x="15420" y="9955"/>
                </a:cubicBezTo>
                <a:cubicBezTo>
                  <a:pt x="15499" y="10387"/>
                  <a:pt x="15815" y="10709"/>
                  <a:pt x="16191" y="10709"/>
                </a:cubicBezTo>
                <a:cubicBezTo>
                  <a:pt x="16568" y="10709"/>
                  <a:pt x="16881" y="10387"/>
                  <a:pt x="16960" y="9955"/>
                </a:cubicBezTo>
                <a:cubicBezTo>
                  <a:pt x="17039" y="10387"/>
                  <a:pt x="17354" y="10709"/>
                  <a:pt x="17731" y="10709"/>
                </a:cubicBezTo>
                <a:cubicBezTo>
                  <a:pt x="18107" y="10709"/>
                  <a:pt x="18421" y="10387"/>
                  <a:pt x="18500" y="9955"/>
                </a:cubicBezTo>
                <a:cubicBezTo>
                  <a:pt x="18579" y="10387"/>
                  <a:pt x="18894" y="10709"/>
                  <a:pt x="19271" y="10709"/>
                </a:cubicBezTo>
                <a:cubicBezTo>
                  <a:pt x="19647" y="10709"/>
                  <a:pt x="19961" y="10387"/>
                  <a:pt x="20040" y="9955"/>
                </a:cubicBezTo>
                <a:cubicBezTo>
                  <a:pt x="20119" y="10387"/>
                  <a:pt x="20434" y="10709"/>
                  <a:pt x="20811" y="10709"/>
                </a:cubicBezTo>
                <a:cubicBezTo>
                  <a:pt x="21247" y="10709"/>
                  <a:pt x="21600" y="10276"/>
                  <a:pt x="21600" y="9742"/>
                </a:cubicBezTo>
                <a:lnTo>
                  <a:pt x="19428" y="4787"/>
                </a:lnTo>
                <a:lnTo>
                  <a:pt x="14545" y="4787"/>
                </a:lnTo>
                <a:lnTo>
                  <a:pt x="14545" y="3628"/>
                </a:lnTo>
                <a:lnTo>
                  <a:pt x="15699" y="3628"/>
                </a:lnTo>
                <a:lnTo>
                  <a:pt x="15699" y="0"/>
                </a:lnTo>
                <a:lnTo>
                  <a:pt x="5901" y="0"/>
                </a:lnTo>
                <a:close/>
                <a:moveTo>
                  <a:pt x="7876" y="3628"/>
                </a:moveTo>
                <a:lnTo>
                  <a:pt x="13724" y="3628"/>
                </a:lnTo>
                <a:lnTo>
                  <a:pt x="13724" y="4787"/>
                </a:lnTo>
                <a:lnTo>
                  <a:pt x="7876" y="4787"/>
                </a:lnTo>
                <a:lnTo>
                  <a:pt x="7876" y="3628"/>
                </a:lnTo>
                <a:close/>
                <a:moveTo>
                  <a:pt x="1224" y="11763"/>
                </a:moveTo>
                <a:lnTo>
                  <a:pt x="1224" y="19095"/>
                </a:lnTo>
                <a:lnTo>
                  <a:pt x="9484" y="19095"/>
                </a:lnTo>
                <a:lnTo>
                  <a:pt x="9484" y="13117"/>
                </a:lnTo>
                <a:lnTo>
                  <a:pt x="12116" y="13117"/>
                </a:lnTo>
                <a:lnTo>
                  <a:pt x="12116" y="19095"/>
                </a:lnTo>
                <a:lnTo>
                  <a:pt x="20377" y="19095"/>
                </a:lnTo>
                <a:lnTo>
                  <a:pt x="20377" y="11763"/>
                </a:lnTo>
                <a:lnTo>
                  <a:pt x="1224" y="11763"/>
                </a:lnTo>
                <a:close/>
                <a:moveTo>
                  <a:pt x="2371" y="13117"/>
                </a:moveTo>
                <a:lnTo>
                  <a:pt x="5004" y="13117"/>
                </a:lnTo>
                <a:lnTo>
                  <a:pt x="5004" y="16302"/>
                </a:lnTo>
                <a:lnTo>
                  <a:pt x="2371" y="16302"/>
                </a:lnTo>
                <a:lnTo>
                  <a:pt x="2371" y="13117"/>
                </a:lnTo>
                <a:close/>
                <a:moveTo>
                  <a:pt x="5928" y="13117"/>
                </a:moveTo>
                <a:lnTo>
                  <a:pt x="8561" y="13117"/>
                </a:lnTo>
                <a:lnTo>
                  <a:pt x="8561" y="16302"/>
                </a:lnTo>
                <a:lnTo>
                  <a:pt x="5928" y="16302"/>
                </a:lnTo>
                <a:lnTo>
                  <a:pt x="5928" y="13117"/>
                </a:lnTo>
                <a:close/>
                <a:moveTo>
                  <a:pt x="13041" y="13117"/>
                </a:moveTo>
                <a:lnTo>
                  <a:pt x="15673" y="13117"/>
                </a:lnTo>
                <a:lnTo>
                  <a:pt x="15673" y="16302"/>
                </a:lnTo>
                <a:lnTo>
                  <a:pt x="13041" y="16302"/>
                </a:lnTo>
                <a:lnTo>
                  <a:pt x="13041" y="13117"/>
                </a:lnTo>
                <a:close/>
                <a:moveTo>
                  <a:pt x="16598" y="13117"/>
                </a:moveTo>
                <a:lnTo>
                  <a:pt x="19230" y="13117"/>
                </a:lnTo>
                <a:lnTo>
                  <a:pt x="19230" y="16302"/>
                </a:lnTo>
                <a:lnTo>
                  <a:pt x="16598" y="16302"/>
                </a:lnTo>
                <a:lnTo>
                  <a:pt x="16598" y="13117"/>
                </a:lnTo>
                <a:close/>
                <a:moveTo>
                  <a:pt x="11270" y="15428"/>
                </a:moveTo>
                <a:lnTo>
                  <a:pt x="11270" y="17177"/>
                </a:lnTo>
                <a:lnTo>
                  <a:pt x="11764" y="17177"/>
                </a:lnTo>
                <a:lnTo>
                  <a:pt x="11764" y="15428"/>
                </a:lnTo>
                <a:lnTo>
                  <a:pt x="11270" y="15428"/>
                </a:lnTo>
                <a:close/>
                <a:moveTo>
                  <a:pt x="19" y="20290"/>
                </a:moveTo>
                <a:lnTo>
                  <a:pt x="19" y="21600"/>
                </a:lnTo>
                <a:lnTo>
                  <a:pt x="21581" y="21600"/>
                </a:lnTo>
                <a:lnTo>
                  <a:pt x="21581" y="20290"/>
                </a:lnTo>
                <a:lnTo>
                  <a:pt x="19" y="2029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3" name="Shape 131">
            <a:extLst>
              <a:ext uri="{FF2B5EF4-FFF2-40B4-BE49-F238E27FC236}">
                <a16:creationId xmlns:a16="http://schemas.microsoft.com/office/drawing/2014/main" id="{6A4AE0D0-42C5-424C-BC73-6E8BC50DEED9}"/>
              </a:ext>
            </a:extLst>
          </p:cNvPr>
          <p:cNvSpPr/>
          <p:nvPr/>
        </p:nvSpPr>
        <p:spPr>
          <a:xfrm>
            <a:off x="4013379" y="1742490"/>
            <a:ext cx="2730953" cy="1814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98" y="0"/>
                </a:moveTo>
                <a:cubicBezTo>
                  <a:pt x="3750" y="0"/>
                  <a:pt x="3628" y="176"/>
                  <a:pt x="3621" y="399"/>
                </a:cubicBezTo>
                <a:lnTo>
                  <a:pt x="3237" y="13861"/>
                </a:lnTo>
                <a:lnTo>
                  <a:pt x="1804" y="13861"/>
                </a:lnTo>
                <a:lnTo>
                  <a:pt x="1804" y="18222"/>
                </a:lnTo>
                <a:lnTo>
                  <a:pt x="0" y="1822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8222"/>
                </a:lnTo>
                <a:lnTo>
                  <a:pt x="19740" y="18222"/>
                </a:lnTo>
                <a:lnTo>
                  <a:pt x="19740" y="11465"/>
                </a:lnTo>
                <a:lnTo>
                  <a:pt x="18654" y="11465"/>
                </a:lnTo>
                <a:lnTo>
                  <a:pt x="18654" y="6253"/>
                </a:lnTo>
                <a:lnTo>
                  <a:pt x="15598" y="8796"/>
                </a:lnTo>
                <a:lnTo>
                  <a:pt x="15598" y="6253"/>
                </a:lnTo>
                <a:lnTo>
                  <a:pt x="12541" y="8796"/>
                </a:lnTo>
                <a:lnTo>
                  <a:pt x="12541" y="6253"/>
                </a:lnTo>
                <a:lnTo>
                  <a:pt x="8603" y="9530"/>
                </a:lnTo>
                <a:lnTo>
                  <a:pt x="8603" y="13861"/>
                </a:lnTo>
                <a:lnTo>
                  <a:pt x="7624" y="13861"/>
                </a:lnTo>
                <a:lnTo>
                  <a:pt x="7239" y="399"/>
                </a:lnTo>
                <a:cubicBezTo>
                  <a:pt x="7233" y="176"/>
                  <a:pt x="7112" y="0"/>
                  <a:pt x="6964" y="0"/>
                </a:cubicBezTo>
                <a:lnTo>
                  <a:pt x="6488" y="0"/>
                </a:lnTo>
                <a:cubicBezTo>
                  <a:pt x="6340" y="0"/>
                  <a:pt x="6218" y="176"/>
                  <a:pt x="6212" y="399"/>
                </a:cubicBezTo>
                <a:lnTo>
                  <a:pt x="5827" y="13861"/>
                </a:lnTo>
                <a:lnTo>
                  <a:pt x="5034" y="13861"/>
                </a:lnTo>
                <a:lnTo>
                  <a:pt x="4651" y="399"/>
                </a:lnTo>
                <a:cubicBezTo>
                  <a:pt x="4644" y="176"/>
                  <a:pt x="4522" y="0"/>
                  <a:pt x="4374" y="0"/>
                </a:cubicBezTo>
                <a:lnTo>
                  <a:pt x="3898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4" name="Shape 132">
            <a:extLst>
              <a:ext uri="{FF2B5EF4-FFF2-40B4-BE49-F238E27FC236}">
                <a16:creationId xmlns:a16="http://schemas.microsoft.com/office/drawing/2014/main" id="{7065CF43-3FE0-4FF7-A803-5710D2D2E6EE}"/>
              </a:ext>
            </a:extLst>
          </p:cNvPr>
          <p:cNvSpPr/>
          <p:nvPr/>
        </p:nvSpPr>
        <p:spPr>
          <a:xfrm>
            <a:off x="9807374" y="1690357"/>
            <a:ext cx="1284425" cy="1918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944" y="0"/>
                  <a:pt x="9251" y="218"/>
                  <a:pt x="9231" y="489"/>
                </a:cubicBezTo>
                <a:lnTo>
                  <a:pt x="8540" y="489"/>
                </a:lnTo>
                <a:cubicBezTo>
                  <a:pt x="5010" y="489"/>
                  <a:pt x="2094" y="1322"/>
                  <a:pt x="1627" y="2404"/>
                </a:cubicBezTo>
                <a:lnTo>
                  <a:pt x="0" y="2404"/>
                </a:lnTo>
                <a:lnTo>
                  <a:pt x="0" y="5023"/>
                </a:lnTo>
                <a:lnTo>
                  <a:pt x="1595" y="5023"/>
                </a:lnTo>
                <a:lnTo>
                  <a:pt x="1595" y="16578"/>
                </a:lnTo>
                <a:lnTo>
                  <a:pt x="0" y="16578"/>
                </a:lnTo>
                <a:lnTo>
                  <a:pt x="0" y="19196"/>
                </a:lnTo>
                <a:lnTo>
                  <a:pt x="1627" y="19196"/>
                </a:lnTo>
                <a:cubicBezTo>
                  <a:pt x="2094" y="20278"/>
                  <a:pt x="5010" y="21111"/>
                  <a:pt x="8540" y="21111"/>
                </a:cubicBezTo>
                <a:lnTo>
                  <a:pt x="9231" y="21111"/>
                </a:lnTo>
                <a:cubicBezTo>
                  <a:pt x="9251" y="21382"/>
                  <a:pt x="9944" y="21600"/>
                  <a:pt x="10800" y="21600"/>
                </a:cubicBezTo>
                <a:cubicBezTo>
                  <a:pt x="11656" y="21600"/>
                  <a:pt x="12354" y="21382"/>
                  <a:pt x="12374" y="21111"/>
                </a:cubicBezTo>
                <a:lnTo>
                  <a:pt x="13066" y="21111"/>
                </a:lnTo>
                <a:cubicBezTo>
                  <a:pt x="16595" y="21111"/>
                  <a:pt x="19511" y="20278"/>
                  <a:pt x="19979" y="19196"/>
                </a:cubicBezTo>
                <a:lnTo>
                  <a:pt x="21600" y="19196"/>
                </a:lnTo>
                <a:lnTo>
                  <a:pt x="21600" y="16578"/>
                </a:lnTo>
                <a:lnTo>
                  <a:pt x="20005" y="16578"/>
                </a:lnTo>
                <a:lnTo>
                  <a:pt x="20005" y="5023"/>
                </a:lnTo>
                <a:lnTo>
                  <a:pt x="21600" y="5023"/>
                </a:lnTo>
                <a:lnTo>
                  <a:pt x="21600" y="2404"/>
                </a:lnTo>
                <a:lnTo>
                  <a:pt x="19979" y="2404"/>
                </a:lnTo>
                <a:cubicBezTo>
                  <a:pt x="19511" y="1322"/>
                  <a:pt x="16595" y="489"/>
                  <a:pt x="13066" y="489"/>
                </a:cubicBezTo>
                <a:lnTo>
                  <a:pt x="12374" y="489"/>
                </a:lnTo>
                <a:cubicBezTo>
                  <a:pt x="12354" y="218"/>
                  <a:pt x="11656" y="0"/>
                  <a:pt x="10800" y="0"/>
                </a:cubicBezTo>
                <a:close/>
                <a:moveTo>
                  <a:pt x="3243" y="5023"/>
                </a:moveTo>
                <a:lnTo>
                  <a:pt x="12749" y="5023"/>
                </a:lnTo>
                <a:lnTo>
                  <a:pt x="3243" y="6529"/>
                </a:lnTo>
                <a:lnTo>
                  <a:pt x="3243" y="5023"/>
                </a:lnTo>
                <a:close/>
                <a:moveTo>
                  <a:pt x="18357" y="5709"/>
                </a:moveTo>
                <a:lnTo>
                  <a:pt x="18357" y="7196"/>
                </a:lnTo>
                <a:lnTo>
                  <a:pt x="3243" y="9590"/>
                </a:lnTo>
                <a:lnTo>
                  <a:pt x="3243" y="8103"/>
                </a:lnTo>
                <a:lnTo>
                  <a:pt x="18357" y="5709"/>
                </a:lnTo>
                <a:close/>
                <a:moveTo>
                  <a:pt x="18357" y="8771"/>
                </a:moveTo>
                <a:lnTo>
                  <a:pt x="18357" y="10347"/>
                </a:lnTo>
                <a:lnTo>
                  <a:pt x="3243" y="12741"/>
                </a:lnTo>
                <a:lnTo>
                  <a:pt x="3243" y="11165"/>
                </a:lnTo>
                <a:lnTo>
                  <a:pt x="18357" y="8771"/>
                </a:lnTo>
                <a:close/>
                <a:moveTo>
                  <a:pt x="18357" y="11921"/>
                </a:moveTo>
                <a:lnTo>
                  <a:pt x="18357" y="13497"/>
                </a:lnTo>
                <a:lnTo>
                  <a:pt x="3243" y="15891"/>
                </a:lnTo>
                <a:lnTo>
                  <a:pt x="3243" y="14315"/>
                </a:lnTo>
                <a:lnTo>
                  <a:pt x="18357" y="11921"/>
                </a:lnTo>
                <a:close/>
                <a:moveTo>
                  <a:pt x="18357" y="15073"/>
                </a:moveTo>
                <a:lnTo>
                  <a:pt x="18357" y="16578"/>
                </a:lnTo>
                <a:lnTo>
                  <a:pt x="8851" y="16578"/>
                </a:lnTo>
                <a:lnTo>
                  <a:pt x="18357" y="15073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15" name="Shape 133">
            <a:extLst>
              <a:ext uri="{FF2B5EF4-FFF2-40B4-BE49-F238E27FC236}">
                <a16:creationId xmlns:a16="http://schemas.microsoft.com/office/drawing/2014/main" id="{EBC11837-E9D8-4EA5-800C-B98430729CC7}"/>
              </a:ext>
            </a:extLst>
          </p:cNvPr>
          <p:cNvSpPr/>
          <p:nvPr/>
        </p:nvSpPr>
        <p:spPr>
          <a:xfrm>
            <a:off x="6973938" y="1638226"/>
            <a:ext cx="2124127" cy="191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53" extrusionOk="0">
                <a:moveTo>
                  <a:pt x="14138" y="7"/>
                </a:moveTo>
                <a:cubicBezTo>
                  <a:pt x="13964" y="-6"/>
                  <a:pt x="13789" y="-1"/>
                  <a:pt x="13625" y="22"/>
                </a:cubicBezTo>
                <a:cubicBezTo>
                  <a:pt x="12434" y="184"/>
                  <a:pt x="11684" y="659"/>
                  <a:pt x="11045" y="1183"/>
                </a:cubicBezTo>
                <a:cubicBezTo>
                  <a:pt x="10712" y="581"/>
                  <a:pt x="9975" y="516"/>
                  <a:pt x="9418" y="648"/>
                </a:cubicBezTo>
                <a:cubicBezTo>
                  <a:pt x="8845" y="787"/>
                  <a:pt x="8019" y="930"/>
                  <a:pt x="6479" y="2321"/>
                </a:cubicBezTo>
                <a:cubicBezTo>
                  <a:pt x="6173" y="1809"/>
                  <a:pt x="5265" y="1960"/>
                  <a:pt x="4736" y="2189"/>
                </a:cubicBezTo>
                <a:cubicBezTo>
                  <a:pt x="4206" y="2418"/>
                  <a:pt x="0" y="4217"/>
                  <a:pt x="0" y="8907"/>
                </a:cubicBezTo>
                <a:cubicBezTo>
                  <a:pt x="0" y="12447"/>
                  <a:pt x="2491" y="14084"/>
                  <a:pt x="4649" y="14084"/>
                </a:cubicBezTo>
                <a:cubicBezTo>
                  <a:pt x="4348" y="14084"/>
                  <a:pt x="4102" y="14355"/>
                  <a:pt x="4102" y="14686"/>
                </a:cubicBezTo>
                <a:lnTo>
                  <a:pt x="4102" y="20851"/>
                </a:lnTo>
                <a:cubicBezTo>
                  <a:pt x="4102" y="21182"/>
                  <a:pt x="4348" y="21453"/>
                  <a:pt x="4649" y="21453"/>
                </a:cubicBezTo>
                <a:lnTo>
                  <a:pt x="17481" y="21453"/>
                </a:lnTo>
                <a:cubicBezTo>
                  <a:pt x="17781" y="21453"/>
                  <a:pt x="18027" y="21182"/>
                  <a:pt x="18027" y="20851"/>
                </a:cubicBezTo>
                <a:lnTo>
                  <a:pt x="18027" y="14686"/>
                </a:lnTo>
                <a:cubicBezTo>
                  <a:pt x="18027" y="14355"/>
                  <a:pt x="17781" y="14084"/>
                  <a:pt x="17481" y="14084"/>
                </a:cubicBezTo>
                <a:cubicBezTo>
                  <a:pt x="17481" y="14078"/>
                  <a:pt x="21463" y="12615"/>
                  <a:pt x="21551" y="6830"/>
                </a:cubicBezTo>
                <a:cubicBezTo>
                  <a:pt x="21600" y="3399"/>
                  <a:pt x="20661" y="2092"/>
                  <a:pt x="19524" y="1111"/>
                </a:cubicBezTo>
                <a:cubicBezTo>
                  <a:pt x="18661" y="365"/>
                  <a:pt x="16564" y="-147"/>
                  <a:pt x="15263" y="720"/>
                </a:cubicBezTo>
                <a:cubicBezTo>
                  <a:pt x="15169" y="259"/>
                  <a:pt x="14662" y="47"/>
                  <a:pt x="14138" y="7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buClrTx/>
              <a:defRPr sz="5600"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61DAA-E461-4C2F-BD8E-F94EF25F63FD}"/>
              </a:ext>
            </a:extLst>
          </p:cNvPr>
          <p:cNvSpPr txBox="1"/>
          <p:nvPr/>
        </p:nvSpPr>
        <p:spPr>
          <a:xfrm>
            <a:off x="680739" y="4240179"/>
            <a:ext cx="4897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Bahnschrift SemiLight SemiConde" panose="020B0502040204020203" pitchFamily="34" charset="0"/>
              </a:rPr>
              <a:t>1,6 тисяч</a:t>
            </a:r>
            <a:endParaRPr lang="ru-UA" sz="3200" b="1" dirty="0">
              <a:latin typeface="Bahnschrift SemiLight SemiConde" panose="020B0502040204020203" pitchFamily="34" charset="0"/>
            </a:endParaRPr>
          </a:p>
          <a:p>
            <a:pPr algn="ctr"/>
            <a:r>
              <a:rPr lang="uk-UA" sz="3200" dirty="0">
                <a:latin typeface="Bahnschrift SemiLight SemiConde" panose="020B0502040204020203" pitchFamily="34" charset="0"/>
              </a:rPr>
              <a:t>юридичні особи</a:t>
            </a:r>
            <a:endParaRPr lang="ru-UA" sz="3200" dirty="0">
              <a:latin typeface="Bahnschrift SemiLight SemiConde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76F87-F168-4559-9D0A-80F147489279}"/>
              </a:ext>
            </a:extLst>
          </p:cNvPr>
          <p:cNvSpPr txBox="1"/>
          <p:nvPr/>
        </p:nvSpPr>
        <p:spPr>
          <a:xfrm>
            <a:off x="7068312" y="4270956"/>
            <a:ext cx="4736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Bahnschrift SemiLight SemiConde" panose="020B0502040204020203" pitchFamily="34" charset="0"/>
              </a:rPr>
              <a:t>1,3 </a:t>
            </a:r>
            <a:r>
              <a:rPr lang="ru-RU" sz="3000" b="1" dirty="0" err="1">
                <a:latin typeface="Bahnschrift SemiLight SemiConde" panose="020B0502040204020203" pitchFamily="34" charset="0"/>
              </a:rPr>
              <a:t>тисяч</a:t>
            </a:r>
            <a:endParaRPr lang="ru-UA" sz="3000" b="1" dirty="0"/>
          </a:p>
          <a:p>
            <a:pPr lvl="0" algn="ctr"/>
            <a:r>
              <a:rPr lang="ru-RU" sz="3000" dirty="0" err="1">
                <a:latin typeface="Bahnschrift SemiLight SemiConde" panose="020B0502040204020203" pitchFamily="34" charset="0"/>
              </a:rPr>
              <a:t>фізичні</a:t>
            </a:r>
            <a:r>
              <a:rPr lang="ru-RU" sz="3000" dirty="0">
                <a:latin typeface="Bahnschrift SemiLight SemiConde" panose="020B0502040204020203" pitchFamily="34" charset="0"/>
              </a:rPr>
              <a:t> особи–</a:t>
            </a:r>
            <a:r>
              <a:rPr lang="ru-RU" sz="3000" dirty="0" err="1">
                <a:latin typeface="Bahnschrift SemiLight SemiConde" panose="020B0502040204020203" pitchFamily="34" charset="0"/>
              </a:rPr>
              <a:t>підприємці</a:t>
            </a:r>
            <a:endParaRPr lang="ru-UA" sz="3000" dirty="0"/>
          </a:p>
        </p:txBody>
      </p:sp>
    </p:spTree>
    <p:extLst>
      <p:ext uri="{BB962C8B-B14F-4D97-AF65-F5344CB8AC3E}">
        <p14:creationId xmlns:p14="http://schemas.microsoft.com/office/powerpoint/2010/main" val="4281980881"/>
      </p:ext>
    </p:extLst>
  </p:cSld>
  <p:clrMapOvr>
    <a:masterClrMapping/>
  </p:clrMapOvr>
  <p:transition spd="slow" advClick="0" advTm="3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105"/>
            <a:ext cx="12192000" cy="684029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Промислові підприємства</a:t>
            </a:r>
          </a:p>
        </p:txBody>
      </p:sp>
      <p:pic>
        <p:nvPicPr>
          <p:cNvPr id="5" name="Рисунок 4" descr="ÐÑÑÐ½Ð°Ñ ÑÐ°Ð±ÑÐ¸ÐºÐ° Â«Ð¤Ð°Ð²Ð¾ÑÐ¸Ñ Ð¿Ð»ÑÑÂ»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8" y="823502"/>
            <a:ext cx="3817153" cy="2586689"/>
          </a:xfrm>
          <a:prstGeom prst="rect">
            <a:avLst/>
          </a:prstGeom>
        </p:spPr>
      </p:pic>
      <p:pic>
        <p:nvPicPr>
          <p:cNvPr id="8" name="Picture 2" descr="http://intercerama.dp.ua/img/upload/20131227113000d14a638800aa7fea2f8a204d804fae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3629" y="823276"/>
            <a:ext cx="3483394" cy="2595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863" y="823276"/>
            <a:ext cx="3973296" cy="2602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92" y="3800820"/>
            <a:ext cx="3884001" cy="26440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63" y="3795263"/>
            <a:ext cx="3973296" cy="26496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630" y="3800820"/>
            <a:ext cx="3492345" cy="264960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87288" y="3414988"/>
            <a:ext cx="3817153" cy="2609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М'ясна фабрика «Фаворит плюс»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06863" y="3439570"/>
            <a:ext cx="3973295" cy="2609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М'ясокомбінат «Ювілейний»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68726" y="3418751"/>
            <a:ext cx="3474442" cy="2609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</a:t>
            </a:r>
            <a:r>
              <a:rPr lang="uk-UA" sz="1600" dirty="0" err="1">
                <a:latin typeface="Bahnschrift SemiLight SemiConde" panose="020B0502040204020203" pitchFamily="34" charset="0"/>
              </a:rPr>
              <a:t>Інтеркерама</a:t>
            </a:r>
            <a:r>
              <a:rPr lang="uk-UA" sz="1600" dirty="0">
                <a:latin typeface="Bahnschrift SemiLight SemiConde" panose="020B0502040204020203" pitchFamily="34" charset="0"/>
              </a:rPr>
              <a:t>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0440" y="6402509"/>
            <a:ext cx="3884001" cy="21789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«АВК </a:t>
            </a:r>
            <a:r>
              <a:rPr lang="uk-UA" sz="1600" dirty="0" err="1">
                <a:latin typeface="Bahnschrift SemiLight SemiConde" panose="020B0502040204020203" pitchFamily="34" charset="0"/>
              </a:rPr>
              <a:t>Конфекшнері</a:t>
            </a:r>
            <a:r>
              <a:rPr lang="uk-UA" sz="1600" dirty="0">
                <a:latin typeface="Bahnschrift SemiLight SemiConde" panose="020B0502040204020203" pitchFamily="34" charset="0"/>
              </a:rPr>
              <a:t>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97911" y="6457929"/>
            <a:ext cx="3921331" cy="22860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Кабельний завод «</a:t>
            </a:r>
            <a:r>
              <a:rPr lang="uk-UA" sz="1600" dirty="0" err="1">
                <a:latin typeface="Bahnschrift SemiLight SemiConde" panose="020B0502040204020203" pitchFamily="34" charset="0"/>
              </a:rPr>
              <a:t>Енергопром</a:t>
            </a:r>
            <a:r>
              <a:rPr lang="uk-UA" sz="1600" dirty="0">
                <a:latin typeface="Bahnschrift SemiLight SemiConde" panose="020B0502040204020203" pitchFamily="34" charset="0"/>
              </a:rPr>
              <a:t>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73629" y="6460237"/>
            <a:ext cx="3483394" cy="21809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</a:t>
            </a:r>
            <a:r>
              <a:rPr lang="uk-UA" sz="1600" dirty="0" err="1">
                <a:latin typeface="Bahnschrift SemiLight SemiConde" panose="020B0502040204020203" pitchFamily="34" charset="0"/>
              </a:rPr>
              <a:t>Дніпропромліт</a:t>
            </a:r>
            <a:r>
              <a:rPr lang="uk-UA" sz="1600" dirty="0">
                <a:latin typeface="Bahnschrift SemiLight SemiConde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99786333"/>
      </p:ext>
    </p:extLst>
  </p:cSld>
  <p:clrMapOvr>
    <a:masterClrMapping/>
  </p:clrMapOvr>
  <p:transition spd="slow" advClick="0" advTm="3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00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Торгівельні підприємства</a:t>
            </a:r>
            <a:endParaRPr lang="uk-UA" dirty="0"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157" y="661013"/>
            <a:ext cx="3907076" cy="2599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10" y="3715979"/>
            <a:ext cx="3827853" cy="2464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757" y="3717814"/>
            <a:ext cx="3872287" cy="2489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03" y="551099"/>
            <a:ext cx="3837669" cy="26863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235" y="650297"/>
            <a:ext cx="3837669" cy="261069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88488" y="3248800"/>
            <a:ext cx="3837669" cy="1802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«Епіцентр К»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8303" y="6190594"/>
            <a:ext cx="3782872" cy="27646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</a:t>
            </a:r>
            <a:r>
              <a:rPr lang="uk-UA" sz="1600" dirty="0" err="1">
                <a:latin typeface="Bahnschrift SemiLight SemiConde" panose="020B0502040204020203" pitchFamily="34" charset="0"/>
              </a:rPr>
              <a:t>Логістик</a:t>
            </a:r>
            <a:r>
              <a:rPr lang="uk-UA" sz="1600" dirty="0">
                <a:latin typeface="Bahnschrift SemiLight SemiConde" panose="020B0502040204020203" pitchFamily="34" charset="0"/>
              </a:rPr>
              <a:t> юніон»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46156" y="3142020"/>
            <a:ext cx="3907076" cy="28698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«АТБ-маркет»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02050" y="3174912"/>
            <a:ext cx="3827853" cy="25408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ТД «</a:t>
            </a:r>
            <a:r>
              <a:rPr lang="uk-UA" sz="1600" dirty="0" err="1">
                <a:latin typeface="Bahnschrift SemiLight SemiConde" panose="020B0502040204020203" pitchFamily="34" charset="0"/>
              </a:rPr>
              <a:t>Олді</a:t>
            </a:r>
            <a:r>
              <a:rPr lang="uk-UA" sz="1600" dirty="0">
                <a:latin typeface="Bahnschrift SemiLight SemiConde" panose="020B0502040204020203" pitchFamily="34" charset="0"/>
              </a:rPr>
              <a:t>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05176" y="6180083"/>
            <a:ext cx="3924728" cy="276467"/>
          </a:xfrm>
          <a:custGeom>
            <a:avLst/>
            <a:gdLst>
              <a:gd name="connsiteX0" fmla="*/ 0 w 4206401"/>
              <a:gd name="connsiteY0" fmla="*/ 228604 h 457208"/>
              <a:gd name="connsiteX1" fmla="*/ 228604 w 4206401"/>
              <a:gd name="connsiteY1" fmla="*/ 0 h 457208"/>
              <a:gd name="connsiteX2" fmla="*/ 3977797 w 4206401"/>
              <a:gd name="connsiteY2" fmla="*/ 0 h 457208"/>
              <a:gd name="connsiteX3" fmla="*/ 4206401 w 4206401"/>
              <a:gd name="connsiteY3" fmla="*/ 228604 h 457208"/>
              <a:gd name="connsiteX4" fmla="*/ 4206401 w 4206401"/>
              <a:gd name="connsiteY4" fmla="*/ 228604 h 457208"/>
              <a:gd name="connsiteX5" fmla="*/ 3977797 w 4206401"/>
              <a:gd name="connsiteY5" fmla="*/ 457208 h 457208"/>
              <a:gd name="connsiteX6" fmla="*/ 228604 w 4206401"/>
              <a:gd name="connsiteY6" fmla="*/ 457208 h 457208"/>
              <a:gd name="connsiteX7" fmla="*/ 0 w 4206401"/>
              <a:gd name="connsiteY7" fmla="*/ 228604 h 457208"/>
              <a:gd name="connsiteX0" fmla="*/ 7170 w 4213571"/>
              <a:gd name="connsiteY0" fmla="*/ 256313 h 484917"/>
              <a:gd name="connsiteX1" fmla="*/ 124937 w 4213571"/>
              <a:gd name="connsiteY1" fmla="*/ 0 h 484917"/>
              <a:gd name="connsiteX2" fmla="*/ 3984967 w 4213571"/>
              <a:gd name="connsiteY2" fmla="*/ 27709 h 484917"/>
              <a:gd name="connsiteX3" fmla="*/ 4213571 w 4213571"/>
              <a:gd name="connsiteY3" fmla="*/ 256313 h 484917"/>
              <a:gd name="connsiteX4" fmla="*/ 4213571 w 4213571"/>
              <a:gd name="connsiteY4" fmla="*/ 256313 h 484917"/>
              <a:gd name="connsiteX5" fmla="*/ 3984967 w 4213571"/>
              <a:gd name="connsiteY5" fmla="*/ 484917 h 484917"/>
              <a:gd name="connsiteX6" fmla="*/ 235774 w 4213571"/>
              <a:gd name="connsiteY6" fmla="*/ 484917 h 484917"/>
              <a:gd name="connsiteX7" fmla="*/ 7170 w 4213571"/>
              <a:gd name="connsiteY7" fmla="*/ 256313 h 48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3571" h="484917">
                <a:moveTo>
                  <a:pt x="7170" y="256313"/>
                </a:moveTo>
                <a:cubicBezTo>
                  <a:pt x="-11303" y="175494"/>
                  <a:pt x="-1318" y="0"/>
                  <a:pt x="124937" y="0"/>
                </a:cubicBezTo>
                <a:lnTo>
                  <a:pt x="3984967" y="27709"/>
                </a:lnTo>
                <a:cubicBezTo>
                  <a:pt x="4111222" y="27709"/>
                  <a:pt x="4213571" y="130058"/>
                  <a:pt x="4213571" y="256313"/>
                </a:cubicBezTo>
                <a:lnTo>
                  <a:pt x="4213571" y="256313"/>
                </a:lnTo>
                <a:cubicBezTo>
                  <a:pt x="4213571" y="382568"/>
                  <a:pt x="4111222" y="484917"/>
                  <a:pt x="3984967" y="484917"/>
                </a:cubicBezTo>
                <a:lnTo>
                  <a:pt x="235774" y="484917"/>
                </a:lnTo>
                <a:cubicBezTo>
                  <a:pt x="109519" y="484917"/>
                  <a:pt x="25643" y="337132"/>
                  <a:pt x="7170" y="256313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«Транс </a:t>
            </a:r>
            <a:r>
              <a:rPr lang="uk-UA" sz="1600" dirty="0" err="1">
                <a:latin typeface="Bahnschrift SemiLight SemiConde" panose="020B0502040204020203" pitchFamily="34" charset="0"/>
              </a:rPr>
              <a:t>логістик</a:t>
            </a:r>
            <a:r>
              <a:rPr lang="uk-UA" sz="1600" dirty="0">
                <a:latin typeface="Bahnschrift SemiLight SemiConde" panose="020B0502040204020203" pitchFamily="34" charset="0"/>
              </a:rPr>
              <a:t>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156" y="3715980"/>
            <a:ext cx="3907076" cy="2481007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8124486" y="6117165"/>
            <a:ext cx="3928746" cy="4572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dirty="0">
                <a:latin typeface="Bahnschrift SemiLight SemiConde" panose="020B0502040204020203" pitchFamily="34" charset="0"/>
              </a:rPr>
              <a:t>ТОВ «Метро кеш </a:t>
            </a:r>
            <a:r>
              <a:rPr lang="uk-UA" sz="1600" dirty="0" err="1">
                <a:latin typeface="Bahnschrift SemiLight SemiConde" panose="020B0502040204020203" pitchFamily="34" charset="0"/>
              </a:rPr>
              <a:t>енд</a:t>
            </a:r>
            <a:r>
              <a:rPr lang="uk-UA" sz="1600" dirty="0">
                <a:latin typeface="Bahnschrift SemiLight SemiConde" panose="020B0502040204020203" pitchFamily="34" charset="0"/>
              </a:rPr>
              <a:t> кері Україна»</a:t>
            </a:r>
          </a:p>
        </p:txBody>
      </p:sp>
    </p:spTree>
    <p:extLst>
      <p:ext uri="{BB962C8B-B14F-4D97-AF65-F5344CB8AC3E}">
        <p14:creationId xmlns:p14="http://schemas.microsoft.com/office/powerpoint/2010/main" val="178331655"/>
      </p:ext>
    </p:extLst>
  </p:cSld>
  <p:clrMapOvr>
    <a:masterClrMapping/>
  </p:clrMapOvr>
  <p:transition spd="slow" advClick="0" advTm="3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825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DIN Pro Cond Bold" panose="020B0806020101010102" pitchFamily="34" charset="-52"/>
                <a:cs typeface="DIN Pro Cond Bold" panose="020B0806020101010102" pitchFamily="34" charset="-52"/>
              </a:rPr>
              <a:t>Аграрні підприємства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1" y="753570"/>
            <a:ext cx="3366504" cy="2590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153" y="753570"/>
            <a:ext cx="3893341" cy="2751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727" y="3647557"/>
            <a:ext cx="3945052" cy="3058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050" y="678286"/>
            <a:ext cx="4096218" cy="2730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038" y="3804746"/>
            <a:ext cx="3914463" cy="293206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00093" y="3285151"/>
            <a:ext cx="3366504" cy="36240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ТОВ ФГ «Підгірне»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661808" y="3260870"/>
            <a:ext cx="4355538" cy="37466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ПП «Сігма»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04088" y="6361414"/>
            <a:ext cx="4096218" cy="44066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45 агрофірми та ФГ </a:t>
            </a:r>
          </a:p>
          <a:p>
            <a:pPr algn="ctr" defTabSz="914446">
              <a:defRPr/>
            </a:pP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з вирощування зернових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10152" y="3266844"/>
            <a:ext cx="4059808" cy="37466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ПСП «Деметра»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37717" y="6396708"/>
            <a:ext cx="3945051" cy="37466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46">
              <a:defRPr/>
            </a:pP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ТОВ «</a:t>
            </a:r>
            <a:r>
              <a:rPr lang="uk-UA" sz="1600" b="1" kern="0" dirty="0" err="1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Реалті</a:t>
            </a: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 </a:t>
            </a:r>
            <a:r>
              <a:rPr lang="uk-UA" sz="1600" b="1" kern="0" dirty="0" err="1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істейт</a:t>
            </a:r>
            <a:r>
              <a:rPr lang="uk-UA" sz="1600" b="1" kern="0" dirty="0">
                <a:solidFill>
                  <a:prstClr val="black"/>
                </a:solidFill>
                <a:latin typeface="Bahnschrift Light SemiCondensed" panose="020B0502040204020203" pitchFamily="34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03593670"/>
      </p:ext>
    </p:extLst>
  </p:cSld>
  <p:clrMapOvr>
    <a:masterClrMapping/>
  </p:clrMapOvr>
  <p:transition spd="slow" advClick="0" advTm="3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be 59">
            <a:extLst>
              <a:ext uri="{FF2B5EF4-FFF2-40B4-BE49-F238E27FC236}">
                <a16:creationId xmlns:a16="http://schemas.microsoft.com/office/drawing/2014/main" id="{82727937-6B99-460F-AFBE-C1B123CD6E90}"/>
              </a:ext>
            </a:extLst>
          </p:cNvPr>
          <p:cNvSpPr/>
          <p:nvPr/>
        </p:nvSpPr>
        <p:spPr>
          <a:xfrm flipH="1">
            <a:off x="8582969" y="3052750"/>
            <a:ext cx="2082514" cy="3566278"/>
          </a:xfrm>
          <a:prstGeom prst="cube">
            <a:avLst>
              <a:gd name="adj" fmla="val 20548"/>
            </a:avLst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STUDY TOURS</a:t>
            </a:r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85C732A0-4BD9-4F8A-821E-D93CFF883478}"/>
              </a:ext>
            </a:extLst>
          </p:cNvPr>
          <p:cNvSpPr/>
          <p:nvPr/>
        </p:nvSpPr>
        <p:spPr>
          <a:xfrm flipH="1">
            <a:off x="6876935" y="3597569"/>
            <a:ext cx="2082514" cy="3021459"/>
          </a:xfrm>
          <a:prstGeom prst="cube">
            <a:avLst>
              <a:gd name="adj" fmla="val 20319"/>
            </a:avLst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9B3761EC-5709-4C06-828F-4842BF73FFE5}"/>
              </a:ext>
            </a:extLst>
          </p:cNvPr>
          <p:cNvSpPr/>
          <p:nvPr/>
        </p:nvSpPr>
        <p:spPr>
          <a:xfrm flipH="1">
            <a:off x="5166593" y="4086804"/>
            <a:ext cx="2082514" cy="2532225"/>
          </a:xfrm>
          <a:prstGeom prst="cube">
            <a:avLst>
              <a:gd name="adj" fmla="val 20624"/>
            </a:avLst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FC6D65DC-903C-4706-80F2-0F26488B212F}"/>
              </a:ext>
            </a:extLst>
          </p:cNvPr>
          <p:cNvSpPr/>
          <p:nvPr/>
        </p:nvSpPr>
        <p:spPr>
          <a:xfrm flipH="1">
            <a:off x="3459892" y="4614288"/>
            <a:ext cx="2082514" cy="2004741"/>
          </a:xfrm>
          <a:prstGeom prst="cube">
            <a:avLst>
              <a:gd name="adj" fmla="val 2155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9303B1DA-561B-47E5-A1EF-E3BD9792E49C}"/>
              </a:ext>
            </a:extLst>
          </p:cNvPr>
          <p:cNvSpPr/>
          <p:nvPr/>
        </p:nvSpPr>
        <p:spPr>
          <a:xfrm flipH="1">
            <a:off x="1772006" y="5167322"/>
            <a:ext cx="2082514" cy="1451707"/>
          </a:xfrm>
          <a:prstGeom prst="cube">
            <a:avLst>
              <a:gd name="adj" fmla="val 25554"/>
            </a:avLst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54162715-AD53-47DE-BF69-1E1532CEE94D}"/>
              </a:ext>
            </a:extLst>
          </p:cNvPr>
          <p:cNvSpPr/>
          <p:nvPr/>
        </p:nvSpPr>
        <p:spPr>
          <a:xfrm flipH="1">
            <a:off x="1772006" y="4708507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2016</a:t>
            </a:r>
            <a:endParaRPr lang="en-US" sz="3600" b="1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B046499-571C-4062-8C08-CDD03D133652}"/>
              </a:ext>
            </a:extLst>
          </p:cNvPr>
          <p:cNvSpPr/>
          <p:nvPr/>
        </p:nvSpPr>
        <p:spPr>
          <a:xfrm flipH="1">
            <a:off x="3459892" y="4181022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2017</a:t>
            </a:r>
            <a:endParaRPr lang="en-US" sz="3600" b="1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E505CB29-6500-438B-9399-F94851220119}"/>
              </a:ext>
            </a:extLst>
          </p:cNvPr>
          <p:cNvSpPr/>
          <p:nvPr/>
        </p:nvSpPr>
        <p:spPr>
          <a:xfrm flipH="1">
            <a:off x="5166594" y="3658008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2018</a:t>
            </a:r>
            <a:endParaRPr lang="en-US" sz="3600" b="1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7F2EC127-DD46-4486-A15B-02A16AAE6B29}"/>
              </a:ext>
            </a:extLst>
          </p:cNvPr>
          <p:cNvSpPr/>
          <p:nvPr/>
        </p:nvSpPr>
        <p:spPr>
          <a:xfrm flipH="1">
            <a:off x="6873297" y="3130524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2018</a:t>
            </a:r>
            <a:endParaRPr lang="en-US" sz="3600" b="1" dirty="0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BBABDFBF-A961-4C7B-9500-F903A3DE669D}"/>
              </a:ext>
            </a:extLst>
          </p:cNvPr>
          <p:cNvSpPr/>
          <p:nvPr/>
        </p:nvSpPr>
        <p:spPr>
          <a:xfrm flipH="1">
            <a:off x="8580000" y="2603039"/>
            <a:ext cx="2082514" cy="880445"/>
          </a:xfrm>
          <a:prstGeom prst="cube">
            <a:avLst>
              <a:gd name="adj" fmla="val 487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2019</a:t>
            </a:r>
            <a:endParaRPr lang="en-US" sz="3200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4A1ACB-C9A9-4B5D-A157-67191E7E2F8D}"/>
              </a:ext>
            </a:extLst>
          </p:cNvPr>
          <p:cNvGrpSpPr/>
          <p:nvPr/>
        </p:nvGrpSpPr>
        <p:grpSpPr>
          <a:xfrm>
            <a:off x="8577031" y="616471"/>
            <a:ext cx="1856405" cy="1954742"/>
            <a:chOff x="5138738" y="-608163"/>
            <a:chExt cx="4786312" cy="50398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05B68A-B19F-47F2-9DA7-95A0663BAA59}"/>
                </a:ext>
              </a:extLst>
            </p:cNvPr>
            <p:cNvSpPr/>
            <p:nvPr/>
          </p:nvSpPr>
          <p:spPr>
            <a:xfrm>
              <a:off x="5793224" y="3973382"/>
              <a:ext cx="3766861" cy="380050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060329-04A2-46B9-81E0-353EB68D8BFB}"/>
                </a:ext>
              </a:extLst>
            </p:cNvPr>
            <p:cNvGrpSpPr/>
            <p:nvPr/>
          </p:nvGrpSpPr>
          <p:grpSpPr>
            <a:xfrm>
              <a:off x="5138738" y="-608163"/>
              <a:ext cx="4786312" cy="5039851"/>
              <a:chOff x="5995988" y="2712903"/>
              <a:chExt cx="2457450" cy="2587625"/>
            </a:xfrm>
          </p:grpSpPr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23039AEF-6BB3-4384-BBE0-11A2890CE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5988" y="2712903"/>
                <a:ext cx="2457450" cy="2587625"/>
              </a:xfrm>
              <a:custGeom>
                <a:avLst/>
                <a:gdLst>
                  <a:gd name="T0" fmla="*/ 707 w 771"/>
                  <a:gd name="T1" fmla="*/ 219 h 812"/>
                  <a:gd name="T2" fmla="*/ 760 w 771"/>
                  <a:gd name="T3" fmla="*/ 369 h 812"/>
                  <a:gd name="T4" fmla="*/ 685 w 771"/>
                  <a:gd name="T5" fmla="*/ 634 h 812"/>
                  <a:gd name="T6" fmla="*/ 197 w 771"/>
                  <a:gd name="T7" fmla="*/ 707 h 812"/>
                  <a:gd name="T8" fmla="*/ 97 w 771"/>
                  <a:gd name="T9" fmla="*/ 220 h 812"/>
                  <a:gd name="T10" fmla="*/ 594 w 771"/>
                  <a:gd name="T11" fmla="*/ 106 h 812"/>
                  <a:gd name="T12" fmla="*/ 552 w 771"/>
                  <a:gd name="T13" fmla="*/ 147 h 812"/>
                  <a:gd name="T14" fmla="*/ 509 w 771"/>
                  <a:gd name="T15" fmla="*/ 128 h 812"/>
                  <a:gd name="T16" fmla="*/ 454 w 771"/>
                  <a:gd name="T17" fmla="*/ 113 h 812"/>
                  <a:gd name="T18" fmla="*/ 372 w 771"/>
                  <a:gd name="T19" fmla="*/ 110 h 812"/>
                  <a:gd name="T20" fmla="*/ 241 w 771"/>
                  <a:gd name="T21" fmla="*/ 155 h 812"/>
                  <a:gd name="T22" fmla="*/ 147 w 771"/>
                  <a:gd name="T23" fmla="*/ 249 h 812"/>
                  <a:gd name="T24" fmla="*/ 115 w 771"/>
                  <a:gd name="T25" fmla="*/ 317 h 812"/>
                  <a:gd name="T26" fmla="*/ 103 w 771"/>
                  <a:gd name="T27" fmla="*/ 366 h 812"/>
                  <a:gd name="T28" fmla="*/ 102 w 771"/>
                  <a:gd name="T29" fmla="*/ 450 h 812"/>
                  <a:gd name="T30" fmla="*/ 124 w 771"/>
                  <a:gd name="T31" fmla="*/ 528 h 812"/>
                  <a:gd name="T32" fmla="*/ 209 w 771"/>
                  <a:gd name="T33" fmla="*/ 643 h 812"/>
                  <a:gd name="T34" fmla="*/ 295 w 771"/>
                  <a:gd name="T35" fmla="*/ 694 h 812"/>
                  <a:gd name="T36" fmla="*/ 357 w 771"/>
                  <a:gd name="T37" fmla="*/ 710 h 812"/>
                  <a:gd name="T38" fmla="*/ 439 w 771"/>
                  <a:gd name="T39" fmla="*/ 711 h 812"/>
                  <a:gd name="T40" fmla="*/ 512 w 771"/>
                  <a:gd name="T41" fmla="*/ 693 h 812"/>
                  <a:gd name="T42" fmla="*/ 585 w 771"/>
                  <a:gd name="T43" fmla="*/ 652 h 812"/>
                  <a:gd name="T44" fmla="*/ 644 w 771"/>
                  <a:gd name="T45" fmla="*/ 592 h 812"/>
                  <a:gd name="T46" fmla="*/ 677 w 771"/>
                  <a:gd name="T47" fmla="*/ 536 h 812"/>
                  <a:gd name="T48" fmla="*/ 696 w 771"/>
                  <a:gd name="T49" fmla="*/ 482 h 812"/>
                  <a:gd name="T50" fmla="*/ 704 w 771"/>
                  <a:gd name="T51" fmla="*/ 432 h 812"/>
                  <a:gd name="T52" fmla="*/ 702 w 771"/>
                  <a:gd name="T53" fmla="*/ 374 h 812"/>
                  <a:gd name="T54" fmla="*/ 695 w 771"/>
                  <a:gd name="T55" fmla="*/ 334 h 812"/>
                  <a:gd name="T56" fmla="*/ 666 w 771"/>
                  <a:gd name="T57" fmla="*/ 264 h 812"/>
                  <a:gd name="T58" fmla="*/ 667 w 771"/>
                  <a:gd name="T59" fmla="*/ 258 h 812"/>
                  <a:gd name="T60" fmla="*/ 703 w 771"/>
                  <a:gd name="T61" fmla="*/ 222 h 812"/>
                  <a:gd name="T62" fmla="*/ 707 w 771"/>
                  <a:gd name="T63" fmla="*/ 219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71" h="812">
                    <a:moveTo>
                      <a:pt x="707" y="219"/>
                    </a:moveTo>
                    <a:cubicBezTo>
                      <a:pt x="736" y="265"/>
                      <a:pt x="754" y="315"/>
                      <a:pt x="760" y="369"/>
                    </a:cubicBezTo>
                    <a:cubicBezTo>
                      <a:pt x="771" y="467"/>
                      <a:pt x="746" y="557"/>
                      <a:pt x="685" y="634"/>
                    </a:cubicBezTo>
                    <a:cubicBezTo>
                      <a:pt x="561" y="789"/>
                      <a:pt x="347" y="812"/>
                      <a:pt x="197" y="707"/>
                    </a:cubicBezTo>
                    <a:cubicBezTo>
                      <a:pt x="31" y="591"/>
                      <a:pt x="0" y="374"/>
                      <a:pt x="97" y="220"/>
                    </a:cubicBezTo>
                    <a:cubicBezTo>
                      <a:pt x="203" y="52"/>
                      <a:pt x="424" y="0"/>
                      <a:pt x="594" y="106"/>
                    </a:cubicBezTo>
                    <a:cubicBezTo>
                      <a:pt x="580" y="120"/>
                      <a:pt x="566" y="134"/>
                      <a:pt x="552" y="147"/>
                    </a:cubicBezTo>
                    <a:cubicBezTo>
                      <a:pt x="538" y="141"/>
                      <a:pt x="523" y="134"/>
                      <a:pt x="509" y="128"/>
                    </a:cubicBezTo>
                    <a:cubicBezTo>
                      <a:pt x="491" y="121"/>
                      <a:pt x="473" y="116"/>
                      <a:pt x="454" y="113"/>
                    </a:cubicBezTo>
                    <a:cubicBezTo>
                      <a:pt x="427" y="108"/>
                      <a:pt x="399" y="107"/>
                      <a:pt x="372" y="110"/>
                    </a:cubicBezTo>
                    <a:cubicBezTo>
                      <a:pt x="325" y="115"/>
                      <a:pt x="281" y="130"/>
                      <a:pt x="241" y="155"/>
                    </a:cubicBezTo>
                    <a:cubicBezTo>
                      <a:pt x="203" y="179"/>
                      <a:pt x="171" y="211"/>
                      <a:pt x="147" y="249"/>
                    </a:cubicBezTo>
                    <a:cubicBezTo>
                      <a:pt x="134" y="270"/>
                      <a:pt x="123" y="293"/>
                      <a:pt x="115" y="317"/>
                    </a:cubicBezTo>
                    <a:cubicBezTo>
                      <a:pt x="110" y="333"/>
                      <a:pt x="106" y="350"/>
                      <a:pt x="103" y="366"/>
                    </a:cubicBezTo>
                    <a:cubicBezTo>
                      <a:pt x="99" y="394"/>
                      <a:pt x="99" y="422"/>
                      <a:pt x="102" y="450"/>
                    </a:cubicBezTo>
                    <a:cubicBezTo>
                      <a:pt x="105" y="477"/>
                      <a:pt x="113" y="503"/>
                      <a:pt x="124" y="528"/>
                    </a:cubicBezTo>
                    <a:cubicBezTo>
                      <a:pt x="143" y="574"/>
                      <a:pt x="171" y="612"/>
                      <a:pt x="209" y="643"/>
                    </a:cubicBezTo>
                    <a:cubicBezTo>
                      <a:pt x="235" y="665"/>
                      <a:pt x="263" y="682"/>
                      <a:pt x="295" y="694"/>
                    </a:cubicBezTo>
                    <a:cubicBezTo>
                      <a:pt x="315" y="701"/>
                      <a:pt x="336" y="707"/>
                      <a:pt x="357" y="710"/>
                    </a:cubicBezTo>
                    <a:cubicBezTo>
                      <a:pt x="384" y="714"/>
                      <a:pt x="412" y="715"/>
                      <a:pt x="439" y="711"/>
                    </a:cubicBezTo>
                    <a:cubicBezTo>
                      <a:pt x="464" y="708"/>
                      <a:pt x="488" y="702"/>
                      <a:pt x="512" y="693"/>
                    </a:cubicBezTo>
                    <a:cubicBezTo>
                      <a:pt x="538" y="683"/>
                      <a:pt x="563" y="669"/>
                      <a:pt x="585" y="652"/>
                    </a:cubicBezTo>
                    <a:cubicBezTo>
                      <a:pt x="607" y="635"/>
                      <a:pt x="627" y="615"/>
                      <a:pt x="644" y="592"/>
                    </a:cubicBezTo>
                    <a:cubicBezTo>
                      <a:pt x="657" y="575"/>
                      <a:pt x="668" y="556"/>
                      <a:pt x="677" y="536"/>
                    </a:cubicBezTo>
                    <a:cubicBezTo>
                      <a:pt x="686" y="519"/>
                      <a:pt x="692" y="501"/>
                      <a:pt x="696" y="482"/>
                    </a:cubicBezTo>
                    <a:cubicBezTo>
                      <a:pt x="700" y="465"/>
                      <a:pt x="703" y="449"/>
                      <a:pt x="704" y="432"/>
                    </a:cubicBezTo>
                    <a:cubicBezTo>
                      <a:pt x="704" y="413"/>
                      <a:pt x="704" y="393"/>
                      <a:pt x="702" y="374"/>
                    </a:cubicBezTo>
                    <a:cubicBezTo>
                      <a:pt x="701" y="361"/>
                      <a:pt x="698" y="347"/>
                      <a:pt x="695" y="334"/>
                    </a:cubicBezTo>
                    <a:cubicBezTo>
                      <a:pt x="689" y="310"/>
                      <a:pt x="679" y="286"/>
                      <a:pt x="666" y="264"/>
                    </a:cubicBezTo>
                    <a:cubicBezTo>
                      <a:pt x="665" y="262"/>
                      <a:pt x="665" y="260"/>
                      <a:pt x="667" y="258"/>
                    </a:cubicBezTo>
                    <a:cubicBezTo>
                      <a:pt x="680" y="246"/>
                      <a:pt x="691" y="234"/>
                      <a:pt x="703" y="222"/>
                    </a:cubicBezTo>
                    <a:cubicBezTo>
                      <a:pt x="704" y="221"/>
                      <a:pt x="705" y="220"/>
                      <a:pt x="707" y="21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BB489A81-DB00-411E-90AF-DD0105863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1" y="3270116"/>
                <a:ext cx="1450975" cy="1435100"/>
              </a:xfrm>
              <a:custGeom>
                <a:avLst/>
                <a:gdLst>
                  <a:gd name="T0" fmla="*/ 350 w 455"/>
                  <a:gd name="T1" fmla="*/ 54 h 450"/>
                  <a:gd name="T2" fmla="*/ 311 w 455"/>
                  <a:gd name="T3" fmla="*/ 93 h 450"/>
                  <a:gd name="T4" fmla="*/ 305 w 455"/>
                  <a:gd name="T5" fmla="*/ 94 h 450"/>
                  <a:gd name="T6" fmla="*/ 262 w 455"/>
                  <a:gd name="T7" fmla="*/ 81 h 450"/>
                  <a:gd name="T8" fmla="*/ 210 w 455"/>
                  <a:gd name="T9" fmla="*/ 82 h 450"/>
                  <a:gd name="T10" fmla="*/ 148 w 455"/>
                  <a:gd name="T11" fmla="*/ 109 h 450"/>
                  <a:gd name="T12" fmla="*/ 103 w 455"/>
                  <a:gd name="T13" fmla="*/ 160 h 450"/>
                  <a:gd name="T14" fmla="*/ 84 w 455"/>
                  <a:gd name="T15" fmla="*/ 216 h 450"/>
                  <a:gd name="T16" fmla="*/ 90 w 455"/>
                  <a:gd name="T17" fmla="*/ 283 h 450"/>
                  <a:gd name="T18" fmla="*/ 154 w 455"/>
                  <a:gd name="T19" fmla="*/ 367 h 450"/>
                  <a:gd name="T20" fmla="*/ 225 w 455"/>
                  <a:gd name="T21" fmla="*/ 392 h 450"/>
                  <a:gd name="T22" fmla="*/ 302 w 455"/>
                  <a:gd name="T23" fmla="*/ 379 h 450"/>
                  <a:gd name="T24" fmla="*/ 364 w 455"/>
                  <a:gd name="T25" fmla="*/ 330 h 450"/>
                  <a:gd name="T26" fmla="*/ 391 w 455"/>
                  <a:gd name="T27" fmla="*/ 273 h 450"/>
                  <a:gd name="T28" fmla="*/ 395 w 455"/>
                  <a:gd name="T29" fmla="*/ 223 h 450"/>
                  <a:gd name="T30" fmla="*/ 380 w 455"/>
                  <a:gd name="T31" fmla="*/ 167 h 450"/>
                  <a:gd name="T32" fmla="*/ 422 w 455"/>
                  <a:gd name="T33" fmla="*/ 125 h 450"/>
                  <a:gd name="T34" fmla="*/ 453 w 455"/>
                  <a:gd name="T35" fmla="*/ 242 h 450"/>
                  <a:gd name="T36" fmla="*/ 418 w 455"/>
                  <a:gd name="T37" fmla="*/ 354 h 450"/>
                  <a:gd name="T38" fmla="*/ 235 w 455"/>
                  <a:gd name="T39" fmla="*/ 450 h 450"/>
                  <a:gd name="T40" fmla="*/ 85 w 455"/>
                  <a:gd name="T41" fmla="*/ 385 h 450"/>
                  <a:gd name="T42" fmla="*/ 95 w 455"/>
                  <a:gd name="T43" fmla="*/ 78 h 450"/>
                  <a:gd name="T44" fmla="*/ 350 w 455"/>
                  <a:gd name="T45" fmla="*/ 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5" h="450">
                    <a:moveTo>
                      <a:pt x="350" y="54"/>
                    </a:moveTo>
                    <a:cubicBezTo>
                      <a:pt x="337" y="67"/>
                      <a:pt x="324" y="80"/>
                      <a:pt x="311" y="93"/>
                    </a:cubicBezTo>
                    <a:cubicBezTo>
                      <a:pt x="310" y="94"/>
                      <a:pt x="307" y="95"/>
                      <a:pt x="305" y="94"/>
                    </a:cubicBezTo>
                    <a:cubicBezTo>
                      <a:pt x="292" y="87"/>
                      <a:pt x="277" y="83"/>
                      <a:pt x="262" y="81"/>
                    </a:cubicBezTo>
                    <a:cubicBezTo>
                      <a:pt x="244" y="79"/>
                      <a:pt x="227" y="79"/>
                      <a:pt x="210" y="82"/>
                    </a:cubicBezTo>
                    <a:cubicBezTo>
                      <a:pt x="187" y="87"/>
                      <a:pt x="166" y="96"/>
                      <a:pt x="148" y="109"/>
                    </a:cubicBezTo>
                    <a:cubicBezTo>
                      <a:pt x="129" y="123"/>
                      <a:pt x="114" y="140"/>
                      <a:pt x="103" y="160"/>
                    </a:cubicBezTo>
                    <a:cubicBezTo>
                      <a:pt x="93" y="178"/>
                      <a:pt x="87" y="196"/>
                      <a:pt x="84" y="216"/>
                    </a:cubicBezTo>
                    <a:cubicBezTo>
                      <a:pt x="81" y="239"/>
                      <a:pt x="83" y="261"/>
                      <a:pt x="90" y="283"/>
                    </a:cubicBezTo>
                    <a:cubicBezTo>
                      <a:pt x="101" y="319"/>
                      <a:pt x="123" y="347"/>
                      <a:pt x="154" y="367"/>
                    </a:cubicBezTo>
                    <a:cubicBezTo>
                      <a:pt x="176" y="381"/>
                      <a:pt x="199" y="389"/>
                      <a:pt x="225" y="392"/>
                    </a:cubicBezTo>
                    <a:cubicBezTo>
                      <a:pt x="252" y="394"/>
                      <a:pt x="277" y="390"/>
                      <a:pt x="302" y="379"/>
                    </a:cubicBezTo>
                    <a:cubicBezTo>
                      <a:pt x="327" y="368"/>
                      <a:pt x="348" y="352"/>
                      <a:pt x="364" y="330"/>
                    </a:cubicBezTo>
                    <a:cubicBezTo>
                      <a:pt x="377" y="313"/>
                      <a:pt x="386" y="294"/>
                      <a:pt x="391" y="273"/>
                    </a:cubicBezTo>
                    <a:cubicBezTo>
                      <a:pt x="395" y="256"/>
                      <a:pt x="397" y="240"/>
                      <a:pt x="395" y="223"/>
                    </a:cubicBezTo>
                    <a:cubicBezTo>
                      <a:pt x="394" y="204"/>
                      <a:pt x="389" y="185"/>
                      <a:pt x="380" y="167"/>
                    </a:cubicBezTo>
                    <a:cubicBezTo>
                      <a:pt x="394" y="153"/>
                      <a:pt x="408" y="139"/>
                      <a:pt x="422" y="125"/>
                    </a:cubicBezTo>
                    <a:cubicBezTo>
                      <a:pt x="444" y="161"/>
                      <a:pt x="455" y="200"/>
                      <a:pt x="453" y="242"/>
                    </a:cubicBezTo>
                    <a:cubicBezTo>
                      <a:pt x="452" y="283"/>
                      <a:pt x="441" y="320"/>
                      <a:pt x="418" y="354"/>
                    </a:cubicBezTo>
                    <a:cubicBezTo>
                      <a:pt x="374" y="418"/>
                      <a:pt x="312" y="450"/>
                      <a:pt x="235" y="450"/>
                    </a:cubicBezTo>
                    <a:cubicBezTo>
                      <a:pt x="176" y="450"/>
                      <a:pt x="125" y="427"/>
                      <a:pt x="85" y="385"/>
                    </a:cubicBezTo>
                    <a:cubicBezTo>
                      <a:pt x="0" y="295"/>
                      <a:pt x="6" y="160"/>
                      <a:pt x="95" y="78"/>
                    </a:cubicBezTo>
                    <a:cubicBezTo>
                      <a:pt x="179" y="0"/>
                      <a:pt x="293" y="14"/>
                      <a:pt x="350" y="5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33C2BF33-4BC1-456E-9F1C-86FDA8F60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2874828"/>
                <a:ext cx="1381125" cy="1384300"/>
              </a:xfrm>
              <a:custGeom>
                <a:avLst/>
                <a:gdLst>
                  <a:gd name="T0" fmla="*/ 363 w 433"/>
                  <a:gd name="T1" fmla="*/ 0 h 434"/>
                  <a:gd name="T2" fmla="*/ 363 w 433"/>
                  <a:gd name="T3" fmla="*/ 71 h 434"/>
                  <a:gd name="T4" fmla="*/ 432 w 433"/>
                  <a:gd name="T5" fmla="*/ 71 h 434"/>
                  <a:gd name="T6" fmla="*/ 433 w 433"/>
                  <a:gd name="T7" fmla="*/ 73 h 434"/>
                  <a:gd name="T8" fmla="*/ 408 w 433"/>
                  <a:gd name="T9" fmla="*/ 98 h 434"/>
                  <a:gd name="T10" fmla="*/ 303 w 433"/>
                  <a:gd name="T11" fmla="*/ 203 h 434"/>
                  <a:gd name="T12" fmla="*/ 292 w 433"/>
                  <a:gd name="T13" fmla="*/ 207 h 434"/>
                  <a:gd name="T14" fmla="*/ 262 w 433"/>
                  <a:gd name="T15" fmla="*/ 208 h 434"/>
                  <a:gd name="T16" fmla="*/ 255 w 433"/>
                  <a:gd name="T17" fmla="*/ 210 h 434"/>
                  <a:gd name="T18" fmla="*/ 176 w 433"/>
                  <a:gd name="T19" fmla="*/ 289 h 434"/>
                  <a:gd name="T20" fmla="*/ 141 w 433"/>
                  <a:gd name="T21" fmla="*/ 325 h 434"/>
                  <a:gd name="T22" fmla="*/ 140 w 433"/>
                  <a:gd name="T23" fmla="*/ 330 h 434"/>
                  <a:gd name="T24" fmla="*/ 146 w 433"/>
                  <a:gd name="T25" fmla="*/ 354 h 434"/>
                  <a:gd name="T26" fmla="*/ 121 w 433"/>
                  <a:gd name="T27" fmla="*/ 415 h 434"/>
                  <a:gd name="T28" fmla="*/ 67 w 433"/>
                  <a:gd name="T29" fmla="*/ 432 h 434"/>
                  <a:gd name="T30" fmla="*/ 12 w 433"/>
                  <a:gd name="T31" fmla="*/ 397 h 434"/>
                  <a:gd name="T32" fmla="*/ 4 w 433"/>
                  <a:gd name="T33" fmla="*/ 342 h 434"/>
                  <a:gd name="T34" fmla="*/ 46 w 433"/>
                  <a:gd name="T35" fmla="*/ 294 h 434"/>
                  <a:gd name="T36" fmla="*/ 105 w 433"/>
                  <a:gd name="T37" fmla="*/ 295 h 434"/>
                  <a:gd name="T38" fmla="*/ 110 w 433"/>
                  <a:gd name="T39" fmla="*/ 293 h 434"/>
                  <a:gd name="T40" fmla="*/ 191 w 433"/>
                  <a:gd name="T41" fmla="*/ 213 h 434"/>
                  <a:gd name="T42" fmla="*/ 223 w 433"/>
                  <a:gd name="T43" fmla="*/ 181 h 434"/>
                  <a:gd name="T44" fmla="*/ 227 w 433"/>
                  <a:gd name="T45" fmla="*/ 171 h 434"/>
                  <a:gd name="T46" fmla="*/ 227 w 433"/>
                  <a:gd name="T47" fmla="*/ 143 h 434"/>
                  <a:gd name="T48" fmla="*/ 231 w 433"/>
                  <a:gd name="T49" fmla="*/ 131 h 434"/>
                  <a:gd name="T50" fmla="*/ 360 w 433"/>
                  <a:gd name="T51" fmla="*/ 3 h 434"/>
                  <a:gd name="T52" fmla="*/ 363 w 433"/>
                  <a:gd name="T5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3" h="434">
                    <a:moveTo>
                      <a:pt x="363" y="0"/>
                    </a:moveTo>
                    <a:cubicBezTo>
                      <a:pt x="363" y="24"/>
                      <a:pt x="363" y="47"/>
                      <a:pt x="363" y="71"/>
                    </a:cubicBezTo>
                    <a:cubicBezTo>
                      <a:pt x="386" y="71"/>
                      <a:pt x="409" y="71"/>
                      <a:pt x="432" y="71"/>
                    </a:cubicBezTo>
                    <a:cubicBezTo>
                      <a:pt x="432" y="72"/>
                      <a:pt x="432" y="73"/>
                      <a:pt x="433" y="73"/>
                    </a:cubicBezTo>
                    <a:cubicBezTo>
                      <a:pt x="424" y="81"/>
                      <a:pt x="416" y="90"/>
                      <a:pt x="408" y="98"/>
                    </a:cubicBezTo>
                    <a:cubicBezTo>
                      <a:pt x="373" y="133"/>
                      <a:pt x="338" y="168"/>
                      <a:pt x="303" y="203"/>
                    </a:cubicBezTo>
                    <a:cubicBezTo>
                      <a:pt x="300" y="206"/>
                      <a:pt x="297" y="208"/>
                      <a:pt x="292" y="207"/>
                    </a:cubicBezTo>
                    <a:cubicBezTo>
                      <a:pt x="282" y="207"/>
                      <a:pt x="272" y="207"/>
                      <a:pt x="262" y="208"/>
                    </a:cubicBezTo>
                    <a:cubicBezTo>
                      <a:pt x="260" y="208"/>
                      <a:pt x="256" y="209"/>
                      <a:pt x="255" y="210"/>
                    </a:cubicBezTo>
                    <a:cubicBezTo>
                      <a:pt x="228" y="237"/>
                      <a:pt x="202" y="263"/>
                      <a:pt x="176" y="289"/>
                    </a:cubicBezTo>
                    <a:cubicBezTo>
                      <a:pt x="164" y="301"/>
                      <a:pt x="152" y="313"/>
                      <a:pt x="141" y="325"/>
                    </a:cubicBezTo>
                    <a:cubicBezTo>
                      <a:pt x="140" y="326"/>
                      <a:pt x="139" y="328"/>
                      <a:pt x="140" y="330"/>
                    </a:cubicBezTo>
                    <a:cubicBezTo>
                      <a:pt x="143" y="338"/>
                      <a:pt x="145" y="346"/>
                      <a:pt x="146" y="354"/>
                    </a:cubicBezTo>
                    <a:cubicBezTo>
                      <a:pt x="148" y="379"/>
                      <a:pt x="139" y="399"/>
                      <a:pt x="121" y="415"/>
                    </a:cubicBezTo>
                    <a:cubicBezTo>
                      <a:pt x="105" y="428"/>
                      <a:pt x="87" y="434"/>
                      <a:pt x="67" y="432"/>
                    </a:cubicBezTo>
                    <a:cubicBezTo>
                      <a:pt x="43" y="429"/>
                      <a:pt x="25" y="417"/>
                      <a:pt x="12" y="397"/>
                    </a:cubicBezTo>
                    <a:cubicBezTo>
                      <a:pt x="2" y="380"/>
                      <a:pt x="0" y="361"/>
                      <a:pt x="4" y="342"/>
                    </a:cubicBezTo>
                    <a:cubicBezTo>
                      <a:pt x="10" y="320"/>
                      <a:pt x="24" y="303"/>
                      <a:pt x="46" y="294"/>
                    </a:cubicBezTo>
                    <a:cubicBezTo>
                      <a:pt x="66" y="285"/>
                      <a:pt x="86" y="286"/>
                      <a:pt x="105" y="295"/>
                    </a:cubicBezTo>
                    <a:cubicBezTo>
                      <a:pt x="107" y="295"/>
                      <a:pt x="109" y="294"/>
                      <a:pt x="110" y="293"/>
                    </a:cubicBezTo>
                    <a:cubicBezTo>
                      <a:pt x="137" y="267"/>
                      <a:pt x="164" y="240"/>
                      <a:pt x="191" y="213"/>
                    </a:cubicBezTo>
                    <a:cubicBezTo>
                      <a:pt x="202" y="202"/>
                      <a:pt x="212" y="191"/>
                      <a:pt x="223" y="181"/>
                    </a:cubicBezTo>
                    <a:cubicBezTo>
                      <a:pt x="226" y="178"/>
                      <a:pt x="227" y="175"/>
                      <a:pt x="227" y="171"/>
                    </a:cubicBezTo>
                    <a:cubicBezTo>
                      <a:pt x="227" y="162"/>
                      <a:pt x="227" y="152"/>
                      <a:pt x="227" y="143"/>
                    </a:cubicBezTo>
                    <a:cubicBezTo>
                      <a:pt x="226" y="138"/>
                      <a:pt x="228" y="135"/>
                      <a:pt x="231" y="131"/>
                    </a:cubicBezTo>
                    <a:cubicBezTo>
                      <a:pt x="274" y="88"/>
                      <a:pt x="317" y="45"/>
                      <a:pt x="360" y="3"/>
                    </a:cubicBezTo>
                    <a:cubicBezTo>
                      <a:pt x="361" y="2"/>
                      <a:pt x="362" y="1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56185F5-15A2-4544-AD00-264BF9E6F7D7}"/>
              </a:ext>
            </a:extLst>
          </p:cNvPr>
          <p:cNvSpPr txBox="1"/>
          <p:nvPr/>
        </p:nvSpPr>
        <p:spPr>
          <a:xfrm>
            <a:off x="0" y="23056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4000" b="1" dirty="0">
                <a:latin typeface="DIN Pro Cond Bold" panose="020B0806020101010102" pitchFamily="34" charset="-52"/>
                <a:ea typeface="+mj-ea"/>
                <a:cs typeface="DIN Pro Cond Bold" panose="020B0806020101010102" pitchFamily="34" charset="-52"/>
              </a:rPr>
              <a:t>Від  ідеї  до  Агенції місцевого розвитку</a:t>
            </a:r>
            <a:endParaRPr lang="en-GB" sz="4000" b="1" dirty="0">
              <a:latin typeface="DIN Pro Cond Bold" panose="020B0806020101010102" pitchFamily="34" charset="-52"/>
              <a:ea typeface="+mj-ea"/>
              <a:cs typeface="DIN Pro Cond Bold" panose="020B0806020101010102" pitchFamily="34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1CEABA-84D5-4002-8C56-59D775B0262A}"/>
              </a:ext>
            </a:extLst>
          </p:cNvPr>
          <p:cNvSpPr txBox="1"/>
          <p:nvPr/>
        </p:nvSpPr>
        <p:spPr>
          <a:xfrm>
            <a:off x="1929685" y="5703491"/>
            <a:ext cx="1787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uk-UA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Потреба в створенні ІМР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C64244-C913-4545-8876-0BFB06EA6569}"/>
              </a:ext>
            </a:extLst>
          </p:cNvPr>
          <p:cNvSpPr txBox="1"/>
          <p:nvPr/>
        </p:nvSpPr>
        <p:spPr>
          <a:xfrm>
            <a:off x="3866090" y="5108298"/>
            <a:ext cx="1695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Стратегія, місцеві нормативні</a:t>
            </a:r>
            <a:r>
              <a:rPr lang="ru-RU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ru-RU" sz="2000" dirty="0" err="1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акти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3DC9F9-677D-48A7-87D1-3C16CBD3A29B}"/>
              </a:ext>
            </a:extLst>
          </p:cNvPr>
          <p:cNvSpPr txBox="1"/>
          <p:nvPr/>
        </p:nvSpPr>
        <p:spPr>
          <a:xfrm>
            <a:off x="5561221" y="4679552"/>
            <a:ext cx="141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uk-UA" sz="2000" dirty="0">
                <a:latin typeface="Open Sans" panose="020B0606030504020204" pitchFamily="34" charset="0"/>
              </a:rPr>
              <a:t>План МЕР</a:t>
            </a:r>
          </a:p>
          <a:p>
            <a:pPr lvl="0" algn="ctr">
              <a:defRPr/>
            </a:pPr>
            <a:r>
              <a:rPr lang="uk-UA" sz="2000" dirty="0">
                <a:latin typeface="Open Sans" panose="020B0606030504020204" pitchFamily="34" charset="0"/>
              </a:rPr>
              <a:t>(</a:t>
            </a:r>
            <a:r>
              <a:rPr lang="uk-UA" sz="2000" dirty="0" err="1">
                <a:latin typeface="Open Sans" panose="020B0606030504020204" pitchFamily="34" charset="0"/>
              </a:rPr>
              <a:t>проєкт</a:t>
            </a:r>
            <a:r>
              <a:rPr lang="uk-UA" sz="2000" dirty="0">
                <a:latin typeface="Open Sans" panose="020B0606030504020204" pitchFamily="34" charset="0"/>
              </a:rPr>
              <a:t> створення</a:t>
            </a:r>
          </a:p>
          <a:p>
            <a:pPr lvl="0" algn="ctr">
              <a:defRPr/>
            </a:pPr>
            <a:r>
              <a:rPr lang="uk-UA" sz="2000" dirty="0">
                <a:latin typeface="Open Sans" panose="020B0606030504020204" pitchFamily="34" charset="0"/>
              </a:rPr>
              <a:t>АМР)</a:t>
            </a:r>
            <a:endParaRPr lang="en-GB" sz="2000" dirty="0">
              <a:latin typeface="Open Sans" panose="020B06060305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05A6A8-E71C-4A20-BF9F-C073B2C93BF1}"/>
              </a:ext>
            </a:extLst>
          </p:cNvPr>
          <p:cNvSpPr txBox="1"/>
          <p:nvPr/>
        </p:nvSpPr>
        <p:spPr>
          <a:xfrm>
            <a:off x="6988223" y="4625595"/>
            <a:ext cx="20825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Пошук керівника АМР,</a:t>
            </a:r>
            <a:r>
              <a:rPr lang="en-US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/>
            </a:r>
            <a:br>
              <a:rPr lang="en-US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</a:br>
            <a:r>
              <a:rPr lang="uk-UA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організаційно- правової форми АМР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BD7A9DE-5368-417F-ABF5-80B8C8620883}"/>
              </a:ext>
            </a:extLst>
          </p:cNvPr>
          <p:cNvSpPr/>
          <p:nvPr/>
        </p:nvSpPr>
        <p:spPr>
          <a:xfrm>
            <a:off x="4084931" y="4389656"/>
            <a:ext cx="713499" cy="71987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9464C1-0FA0-4509-97F0-B2B81B79FC25}"/>
              </a:ext>
            </a:extLst>
          </p:cNvPr>
          <p:cNvGrpSpPr/>
          <p:nvPr/>
        </p:nvGrpSpPr>
        <p:grpSpPr>
          <a:xfrm rot="20404528">
            <a:off x="4579090" y="2195990"/>
            <a:ext cx="2035907" cy="2070404"/>
            <a:chOff x="4742068" y="1262522"/>
            <a:chExt cx="520700" cy="1146176"/>
          </a:xfrm>
          <a:solidFill>
            <a:schemeClr val="tx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2E70A360-E7E9-490A-B22E-72C3A97AE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068" y="1448260"/>
              <a:ext cx="520700" cy="960438"/>
            </a:xfrm>
            <a:custGeom>
              <a:avLst/>
              <a:gdLst>
                <a:gd name="T0" fmla="*/ 359 w 740"/>
                <a:gd name="T1" fmla="*/ 85 h 685"/>
                <a:gd name="T2" fmla="*/ 297 w 740"/>
                <a:gd name="T3" fmla="*/ 76 h 685"/>
                <a:gd name="T4" fmla="*/ 263 w 740"/>
                <a:gd name="T5" fmla="*/ 70 h 685"/>
                <a:gd name="T6" fmla="*/ 241 w 740"/>
                <a:gd name="T7" fmla="*/ 80 h 685"/>
                <a:gd name="T8" fmla="*/ 179 w 740"/>
                <a:gd name="T9" fmla="*/ 154 h 685"/>
                <a:gd name="T10" fmla="*/ 147 w 740"/>
                <a:gd name="T11" fmla="*/ 165 h 685"/>
                <a:gd name="T12" fmla="*/ 123 w 740"/>
                <a:gd name="T13" fmla="*/ 141 h 685"/>
                <a:gd name="T14" fmla="*/ 129 w 740"/>
                <a:gd name="T15" fmla="*/ 114 h 685"/>
                <a:gd name="T16" fmla="*/ 214 w 740"/>
                <a:gd name="T17" fmla="*/ 12 h 685"/>
                <a:gd name="T18" fmla="*/ 237 w 740"/>
                <a:gd name="T19" fmla="*/ 1 h 685"/>
                <a:gd name="T20" fmla="*/ 402 w 740"/>
                <a:gd name="T21" fmla="*/ 2 h 685"/>
                <a:gd name="T22" fmla="*/ 502 w 740"/>
                <a:gd name="T23" fmla="*/ 43 h 685"/>
                <a:gd name="T24" fmla="*/ 544 w 740"/>
                <a:gd name="T25" fmla="*/ 99 h 685"/>
                <a:gd name="T26" fmla="*/ 582 w 740"/>
                <a:gd name="T27" fmla="*/ 170 h 685"/>
                <a:gd name="T28" fmla="*/ 603 w 740"/>
                <a:gd name="T29" fmla="*/ 210 h 685"/>
                <a:gd name="T30" fmla="*/ 614 w 740"/>
                <a:gd name="T31" fmla="*/ 213 h 685"/>
                <a:gd name="T32" fmla="*/ 690 w 740"/>
                <a:gd name="T33" fmla="*/ 161 h 685"/>
                <a:gd name="T34" fmla="*/ 724 w 740"/>
                <a:gd name="T35" fmla="*/ 160 h 685"/>
                <a:gd name="T36" fmla="*/ 739 w 740"/>
                <a:gd name="T37" fmla="*/ 190 h 685"/>
                <a:gd name="T38" fmla="*/ 722 w 740"/>
                <a:gd name="T39" fmla="*/ 217 h 685"/>
                <a:gd name="T40" fmla="*/ 679 w 740"/>
                <a:gd name="T41" fmla="*/ 247 h 685"/>
                <a:gd name="T42" fmla="*/ 606 w 740"/>
                <a:gd name="T43" fmla="*/ 297 h 685"/>
                <a:gd name="T44" fmla="*/ 569 w 740"/>
                <a:gd name="T45" fmla="*/ 287 h 685"/>
                <a:gd name="T46" fmla="*/ 488 w 740"/>
                <a:gd name="T47" fmla="*/ 170 h 685"/>
                <a:gd name="T48" fmla="*/ 486 w 740"/>
                <a:gd name="T49" fmla="*/ 168 h 685"/>
                <a:gd name="T50" fmla="*/ 423 w 740"/>
                <a:gd name="T51" fmla="*/ 257 h 685"/>
                <a:gd name="T52" fmla="*/ 434 w 740"/>
                <a:gd name="T53" fmla="*/ 268 h 685"/>
                <a:gd name="T54" fmla="*/ 554 w 740"/>
                <a:gd name="T55" fmla="*/ 374 h 685"/>
                <a:gd name="T56" fmla="*/ 570 w 740"/>
                <a:gd name="T57" fmla="*/ 388 h 685"/>
                <a:gd name="T58" fmla="*/ 583 w 740"/>
                <a:gd name="T59" fmla="*/ 419 h 685"/>
                <a:gd name="T60" fmla="*/ 583 w 740"/>
                <a:gd name="T61" fmla="*/ 483 h 685"/>
                <a:gd name="T62" fmla="*/ 584 w 740"/>
                <a:gd name="T63" fmla="*/ 637 h 685"/>
                <a:gd name="T64" fmla="*/ 563 w 740"/>
                <a:gd name="T65" fmla="*/ 674 h 685"/>
                <a:gd name="T66" fmla="*/ 505 w 740"/>
                <a:gd name="T67" fmla="*/ 652 h 685"/>
                <a:gd name="T68" fmla="*/ 503 w 740"/>
                <a:gd name="T69" fmla="*/ 637 h 685"/>
                <a:gd name="T70" fmla="*/ 503 w 740"/>
                <a:gd name="T71" fmla="*/ 465 h 685"/>
                <a:gd name="T72" fmla="*/ 485 w 740"/>
                <a:gd name="T73" fmla="*/ 431 h 685"/>
                <a:gd name="T74" fmla="*/ 361 w 740"/>
                <a:gd name="T75" fmla="*/ 345 h 685"/>
                <a:gd name="T76" fmla="*/ 359 w 740"/>
                <a:gd name="T77" fmla="*/ 344 h 685"/>
                <a:gd name="T78" fmla="*/ 330 w 740"/>
                <a:gd name="T79" fmla="*/ 384 h 685"/>
                <a:gd name="T80" fmla="*/ 291 w 740"/>
                <a:gd name="T81" fmla="*/ 437 h 685"/>
                <a:gd name="T82" fmla="*/ 259 w 740"/>
                <a:gd name="T83" fmla="*/ 454 h 685"/>
                <a:gd name="T84" fmla="*/ 41 w 740"/>
                <a:gd name="T85" fmla="*/ 455 h 685"/>
                <a:gd name="T86" fmla="*/ 1 w 740"/>
                <a:gd name="T87" fmla="*/ 412 h 685"/>
                <a:gd name="T88" fmla="*/ 42 w 740"/>
                <a:gd name="T89" fmla="*/ 373 h 685"/>
                <a:gd name="T90" fmla="*/ 205 w 740"/>
                <a:gd name="T91" fmla="*/ 373 h 685"/>
                <a:gd name="T92" fmla="*/ 237 w 740"/>
                <a:gd name="T93" fmla="*/ 352 h 685"/>
                <a:gd name="T94" fmla="*/ 271 w 740"/>
                <a:gd name="T95" fmla="*/ 278 h 685"/>
                <a:gd name="T96" fmla="*/ 304 w 740"/>
                <a:gd name="T97" fmla="*/ 206 h 685"/>
                <a:gd name="T98" fmla="*/ 334 w 740"/>
                <a:gd name="T99" fmla="*/ 141 h 685"/>
                <a:gd name="T100" fmla="*/ 358 w 740"/>
                <a:gd name="T101" fmla="*/ 88 h 685"/>
                <a:gd name="T102" fmla="*/ 359 w 740"/>
                <a:gd name="T103" fmla="*/ 8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685">
                  <a:moveTo>
                    <a:pt x="359" y="85"/>
                  </a:moveTo>
                  <a:cubicBezTo>
                    <a:pt x="338" y="82"/>
                    <a:pt x="318" y="79"/>
                    <a:pt x="297" y="76"/>
                  </a:cubicBezTo>
                  <a:cubicBezTo>
                    <a:pt x="286" y="74"/>
                    <a:pt x="274" y="72"/>
                    <a:pt x="263" y="70"/>
                  </a:cubicBezTo>
                  <a:cubicBezTo>
                    <a:pt x="253" y="69"/>
                    <a:pt x="247" y="73"/>
                    <a:pt x="241" y="80"/>
                  </a:cubicBezTo>
                  <a:cubicBezTo>
                    <a:pt x="220" y="105"/>
                    <a:pt x="200" y="129"/>
                    <a:pt x="179" y="154"/>
                  </a:cubicBezTo>
                  <a:cubicBezTo>
                    <a:pt x="171" y="164"/>
                    <a:pt x="159" y="168"/>
                    <a:pt x="147" y="165"/>
                  </a:cubicBezTo>
                  <a:cubicBezTo>
                    <a:pt x="134" y="162"/>
                    <a:pt x="126" y="154"/>
                    <a:pt x="123" y="141"/>
                  </a:cubicBezTo>
                  <a:cubicBezTo>
                    <a:pt x="120" y="132"/>
                    <a:pt x="122" y="122"/>
                    <a:pt x="129" y="114"/>
                  </a:cubicBezTo>
                  <a:cubicBezTo>
                    <a:pt x="157" y="80"/>
                    <a:pt x="185" y="46"/>
                    <a:pt x="214" y="12"/>
                  </a:cubicBezTo>
                  <a:cubicBezTo>
                    <a:pt x="220" y="5"/>
                    <a:pt x="227" y="1"/>
                    <a:pt x="237" y="1"/>
                  </a:cubicBezTo>
                  <a:cubicBezTo>
                    <a:pt x="292" y="1"/>
                    <a:pt x="347" y="0"/>
                    <a:pt x="402" y="2"/>
                  </a:cubicBezTo>
                  <a:cubicBezTo>
                    <a:pt x="440" y="3"/>
                    <a:pt x="474" y="18"/>
                    <a:pt x="502" y="43"/>
                  </a:cubicBezTo>
                  <a:cubicBezTo>
                    <a:pt x="520" y="59"/>
                    <a:pt x="533" y="79"/>
                    <a:pt x="544" y="99"/>
                  </a:cubicBezTo>
                  <a:cubicBezTo>
                    <a:pt x="556" y="123"/>
                    <a:pt x="569" y="147"/>
                    <a:pt x="582" y="170"/>
                  </a:cubicBezTo>
                  <a:cubicBezTo>
                    <a:pt x="589" y="184"/>
                    <a:pt x="596" y="197"/>
                    <a:pt x="603" y="210"/>
                  </a:cubicBezTo>
                  <a:cubicBezTo>
                    <a:pt x="606" y="215"/>
                    <a:pt x="610" y="216"/>
                    <a:pt x="614" y="213"/>
                  </a:cubicBezTo>
                  <a:cubicBezTo>
                    <a:pt x="640" y="196"/>
                    <a:pt x="665" y="178"/>
                    <a:pt x="690" y="161"/>
                  </a:cubicBezTo>
                  <a:cubicBezTo>
                    <a:pt x="701" y="154"/>
                    <a:pt x="713" y="154"/>
                    <a:pt x="724" y="160"/>
                  </a:cubicBezTo>
                  <a:cubicBezTo>
                    <a:pt x="734" y="167"/>
                    <a:pt x="740" y="177"/>
                    <a:pt x="739" y="190"/>
                  </a:cubicBezTo>
                  <a:cubicBezTo>
                    <a:pt x="739" y="202"/>
                    <a:pt x="732" y="210"/>
                    <a:pt x="722" y="217"/>
                  </a:cubicBezTo>
                  <a:cubicBezTo>
                    <a:pt x="707" y="227"/>
                    <a:pt x="693" y="237"/>
                    <a:pt x="679" y="247"/>
                  </a:cubicBezTo>
                  <a:cubicBezTo>
                    <a:pt x="655" y="263"/>
                    <a:pt x="631" y="280"/>
                    <a:pt x="606" y="297"/>
                  </a:cubicBezTo>
                  <a:cubicBezTo>
                    <a:pt x="593" y="305"/>
                    <a:pt x="577" y="299"/>
                    <a:pt x="569" y="287"/>
                  </a:cubicBezTo>
                  <a:cubicBezTo>
                    <a:pt x="542" y="248"/>
                    <a:pt x="515" y="209"/>
                    <a:pt x="488" y="170"/>
                  </a:cubicBezTo>
                  <a:cubicBezTo>
                    <a:pt x="488" y="170"/>
                    <a:pt x="487" y="169"/>
                    <a:pt x="486" y="168"/>
                  </a:cubicBezTo>
                  <a:cubicBezTo>
                    <a:pt x="465" y="198"/>
                    <a:pt x="444" y="227"/>
                    <a:pt x="423" y="257"/>
                  </a:cubicBezTo>
                  <a:cubicBezTo>
                    <a:pt x="427" y="261"/>
                    <a:pt x="431" y="265"/>
                    <a:pt x="434" y="268"/>
                  </a:cubicBezTo>
                  <a:cubicBezTo>
                    <a:pt x="474" y="303"/>
                    <a:pt x="514" y="338"/>
                    <a:pt x="554" y="374"/>
                  </a:cubicBezTo>
                  <a:cubicBezTo>
                    <a:pt x="559" y="378"/>
                    <a:pt x="565" y="383"/>
                    <a:pt x="570" y="388"/>
                  </a:cubicBezTo>
                  <a:cubicBezTo>
                    <a:pt x="579" y="396"/>
                    <a:pt x="583" y="407"/>
                    <a:pt x="583" y="419"/>
                  </a:cubicBezTo>
                  <a:cubicBezTo>
                    <a:pt x="583" y="440"/>
                    <a:pt x="583" y="461"/>
                    <a:pt x="583" y="483"/>
                  </a:cubicBezTo>
                  <a:cubicBezTo>
                    <a:pt x="584" y="534"/>
                    <a:pt x="584" y="585"/>
                    <a:pt x="584" y="637"/>
                  </a:cubicBezTo>
                  <a:cubicBezTo>
                    <a:pt x="584" y="653"/>
                    <a:pt x="577" y="666"/>
                    <a:pt x="563" y="674"/>
                  </a:cubicBezTo>
                  <a:cubicBezTo>
                    <a:pt x="541" y="685"/>
                    <a:pt x="513" y="676"/>
                    <a:pt x="505" y="652"/>
                  </a:cubicBezTo>
                  <a:cubicBezTo>
                    <a:pt x="503" y="647"/>
                    <a:pt x="503" y="642"/>
                    <a:pt x="503" y="637"/>
                  </a:cubicBezTo>
                  <a:cubicBezTo>
                    <a:pt x="502" y="579"/>
                    <a:pt x="502" y="522"/>
                    <a:pt x="503" y="465"/>
                  </a:cubicBezTo>
                  <a:cubicBezTo>
                    <a:pt x="503" y="450"/>
                    <a:pt x="498" y="439"/>
                    <a:pt x="485" y="431"/>
                  </a:cubicBezTo>
                  <a:cubicBezTo>
                    <a:pt x="444" y="402"/>
                    <a:pt x="402" y="373"/>
                    <a:pt x="361" y="345"/>
                  </a:cubicBezTo>
                  <a:cubicBezTo>
                    <a:pt x="361" y="344"/>
                    <a:pt x="360" y="344"/>
                    <a:pt x="359" y="344"/>
                  </a:cubicBezTo>
                  <a:cubicBezTo>
                    <a:pt x="350" y="357"/>
                    <a:pt x="340" y="371"/>
                    <a:pt x="330" y="384"/>
                  </a:cubicBezTo>
                  <a:cubicBezTo>
                    <a:pt x="317" y="402"/>
                    <a:pt x="304" y="420"/>
                    <a:pt x="291" y="437"/>
                  </a:cubicBezTo>
                  <a:cubicBezTo>
                    <a:pt x="283" y="448"/>
                    <a:pt x="273" y="454"/>
                    <a:pt x="259" y="454"/>
                  </a:cubicBezTo>
                  <a:cubicBezTo>
                    <a:pt x="186" y="454"/>
                    <a:pt x="113" y="455"/>
                    <a:pt x="41" y="455"/>
                  </a:cubicBezTo>
                  <a:cubicBezTo>
                    <a:pt x="17" y="455"/>
                    <a:pt x="0" y="435"/>
                    <a:pt x="1" y="412"/>
                  </a:cubicBezTo>
                  <a:cubicBezTo>
                    <a:pt x="1" y="390"/>
                    <a:pt x="21" y="373"/>
                    <a:pt x="42" y="373"/>
                  </a:cubicBezTo>
                  <a:cubicBezTo>
                    <a:pt x="97" y="373"/>
                    <a:pt x="151" y="373"/>
                    <a:pt x="205" y="373"/>
                  </a:cubicBezTo>
                  <a:cubicBezTo>
                    <a:pt x="226" y="373"/>
                    <a:pt x="231" y="367"/>
                    <a:pt x="237" y="352"/>
                  </a:cubicBezTo>
                  <a:cubicBezTo>
                    <a:pt x="248" y="327"/>
                    <a:pt x="260" y="303"/>
                    <a:pt x="271" y="278"/>
                  </a:cubicBezTo>
                  <a:cubicBezTo>
                    <a:pt x="282" y="254"/>
                    <a:pt x="293" y="230"/>
                    <a:pt x="304" y="206"/>
                  </a:cubicBezTo>
                  <a:cubicBezTo>
                    <a:pt x="314" y="184"/>
                    <a:pt x="324" y="163"/>
                    <a:pt x="334" y="141"/>
                  </a:cubicBezTo>
                  <a:cubicBezTo>
                    <a:pt x="342" y="123"/>
                    <a:pt x="350" y="106"/>
                    <a:pt x="358" y="88"/>
                  </a:cubicBezTo>
                  <a:cubicBezTo>
                    <a:pt x="358" y="88"/>
                    <a:pt x="358" y="87"/>
                    <a:pt x="35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0822EEE-CBC2-4122-AC69-C7A2F5024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806" y="1262522"/>
              <a:ext cx="111125" cy="219075"/>
            </a:xfrm>
            <a:custGeom>
              <a:avLst/>
              <a:gdLst>
                <a:gd name="T0" fmla="*/ 78 w 157"/>
                <a:gd name="T1" fmla="*/ 0 h 156"/>
                <a:gd name="T2" fmla="*/ 157 w 157"/>
                <a:gd name="T3" fmla="*/ 78 h 156"/>
                <a:gd name="T4" fmla="*/ 79 w 157"/>
                <a:gd name="T5" fmla="*/ 156 h 156"/>
                <a:gd name="T6" fmla="*/ 0 w 157"/>
                <a:gd name="T7" fmla="*/ 78 h 156"/>
                <a:gd name="T8" fmla="*/ 78 w 157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6">
                  <a:moveTo>
                    <a:pt x="78" y="0"/>
                  </a:moveTo>
                  <a:cubicBezTo>
                    <a:pt x="123" y="0"/>
                    <a:pt x="157" y="34"/>
                    <a:pt x="157" y="78"/>
                  </a:cubicBezTo>
                  <a:cubicBezTo>
                    <a:pt x="156" y="121"/>
                    <a:pt x="123" y="156"/>
                    <a:pt x="79" y="156"/>
                  </a:cubicBezTo>
                  <a:cubicBezTo>
                    <a:pt x="34" y="156"/>
                    <a:pt x="0" y="122"/>
                    <a:pt x="0" y="78"/>
                  </a:cubicBezTo>
                  <a:cubicBezTo>
                    <a:pt x="0" y="33"/>
                    <a:pt x="34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28DE37FC-A6EA-40B6-812D-B1B4DEAC1533}"/>
              </a:ext>
            </a:extLst>
          </p:cNvPr>
          <p:cNvSpPr/>
          <p:nvPr/>
        </p:nvSpPr>
        <p:spPr>
          <a:xfrm>
            <a:off x="2633906" y="4804122"/>
            <a:ext cx="353584" cy="78931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86938E11-B1A8-42F7-A59D-BCBF68035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1464</TotalTime>
  <Words>307</Words>
  <Application>Microsoft Office PowerPoint</Application>
  <PresentationFormat>Широкоэкранный</PresentationFormat>
  <Paragraphs>86</Paragraphs>
  <Slides>14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Bahnschrift Light SemiCondensed</vt:lpstr>
      <vt:lpstr>Bahnschrift SemiLight SemiConde</vt:lpstr>
      <vt:lpstr>Calibri</vt:lpstr>
      <vt:lpstr>Calibri Light</vt:lpstr>
      <vt:lpstr>DIN Pro Cond Bold</vt:lpstr>
      <vt:lpstr>Noto Sans</vt:lpstr>
      <vt:lpstr>Open Sans</vt:lpstr>
      <vt:lpstr>Segoe UI Historic</vt:lpstr>
      <vt:lpstr>Times New Roman</vt:lpstr>
      <vt:lpstr>Тема Office</vt:lpstr>
      <vt:lpstr>Слобожанська селищна  територіальна громада Дніпропетровська область </vt:lpstr>
      <vt:lpstr>Презентация PowerPoint</vt:lpstr>
      <vt:lpstr>Презентация PowerPoint</vt:lpstr>
      <vt:lpstr>Презентация PowerPoint</vt:lpstr>
      <vt:lpstr>Промислові підприємства</vt:lpstr>
      <vt:lpstr>Торгівельні підприємства</vt:lpstr>
      <vt:lpstr>Аграрні підприємства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Юрій</dc:creator>
  <cp:lastModifiedBy>Image&amp;Matros ®</cp:lastModifiedBy>
  <cp:revision>86</cp:revision>
  <cp:lastPrinted>2021-02-11T12:55:34Z</cp:lastPrinted>
  <dcterms:created xsi:type="dcterms:W3CDTF">2014-11-21T11:00:06Z</dcterms:created>
  <dcterms:modified xsi:type="dcterms:W3CDTF">2022-09-12T21:52:37Z</dcterms:modified>
</cp:coreProperties>
</file>