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Lst>
  <p:notesMasterIdLst>
    <p:notesMasterId r:id="rId47"/>
  </p:notesMasterIdLst>
  <p:sldIdLst>
    <p:sldId id="275" r:id="rId6"/>
    <p:sldId id="285" r:id="rId7"/>
    <p:sldId id="289" r:id="rId8"/>
    <p:sldId id="288" r:id="rId9"/>
    <p:sldId id="293" r:id="rId10"/>
    <p:sldId id="337" r:id="rId11"/>
    <p:sldId id="338" r:id="rId12"/>
    <p:sldId id="339" r:id="rId13"/>
    <p:sldId id="340" r:id="rId14"/>
    <p:sldId id="341" r:id="rId15"/>
    <p:sldId id="342" r:id="rId16"/>
    <p:sldId id="343" r:id="rId17"/>
    <p:sldId id="344" r:id="rId18"/>
    <p:sldId id="345" r:id="rId19"/>
    <p:sldId id="346" r:id="rId20"/>
    <p:sldId id="347" r:id="rId21"/>
    <p:sldId id="348" r:id="rId22"/>
    <p:sldId id="349" r:id="rId23"/>
    <p:sldId id="350" r:id="rId24"/>
    <p:sldId id="351" r:id="rId25"/>
    <p:sldId id="352" r:id="rId26"/>
    <p:sldId id="353" r:id="rId27"/>
    <p:sldId id="354" r:id="rId28"/>
    <p:sldId id="361" r:id="rId29"/>
    <p:sldId id="362" r:id="rId30"/>
    <p:sldId id="355" r:id="rId31"/>
    <p:sldId id="356" r:id="rId32"/>
    <p:sldId id="357" r:id="rId33"/>
    <p:sldId id="358" r:id="rId34"/>
    <p:sldId id="363" r:id="rId35"/>
    <p:sldId id="366" r:id="rId36"/>
    <p:sldId id="367" r:id="rId37"/>
    <p:sldId id="368" r:id="rId38"/>
    <p:sldId id="369" r:id="rId39"/>
    <p:sldId id="370" r:id="rId40"/>
    <p:sldId id="359" r:id="rId41"/>
    <p:sldId id="372" r:id="rId42"/>
    <p:sldId id="371" r:id="rId43"/>
    <p:sldId id="360" r:id="rId44"/>
    <p:sldId id="336" r:id="rId45"/>
    <p:sldId id="364" r:id="rId4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69" autoAdjust="0"/>
  </p:normalViewPr>
  <p:slideViewPr>
    <p:cSldViewPr snapToGrid="0">
      <p:cViewPr varScale="1">
        <p:scale>
          <a:sx n="21" d="100"/>
          <a:sy n="21" d="100"/>
        </p:scale>
        <p:origin x="764" y="24"/>
      </p:cViewPr>
      <p:guideLst>
        <p:guide orient="horz" pos="4320"/>
        <p:guide pos="76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646219783"/>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25BDE7-3FB4-4BD2-803E-51C7E84574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4843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a:xfrm>
            <a:off x="381000" y="685800"/>
            <a:ext cx="6096000" cy="3429000"/>
          </a:xfrm>
        </p:spPr>
      </p:sp>
      <p:sp>
        <p:nvSpPr>
          <p:cNvPr id="3" name="Місце для нотаток 2"/>
          <p:cNvSpPr>
            <a:spLocks noGrp="1"/>
          </p:cNvSpPr>
          <p:nvPr>
            <p:ph type="body" idx="1"/>
          </p:nvPr>
        </p:nvSpPr>
        <p:spPr/>
        <p:txBody>
          <a:bodyPr/>
          <a:lstStyle/>
          <a:p>
            <a:endParaRPr lang="uk-UA" dirty="0"/>
          </a:p>
        </p:txBody>
      </p:sp>
    </p:spTree>
    <p:extLst>
      <p:ext uri="{BB962C8B-B14F-4D97-AF65-F5344CB8AC3E}">
        <p14:creationId xmlns:p14="http://schemas.microsoft.com/office/powerpoint/2010/main" val="3076592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Фото — горизонтально">
    <p:spTree>
      <p:nvGrpSpPr>
        <p:cNvPr id="1" name=""/>
        <p:cNvGrpSpPr/>
        <p:nvPr/>
      </p:nvGrpSpPr>
      <p:grpSpPr>
        <a:xfrm>
          <a:off x="0" y="0"/>
          <a:ext cx="0" cy="0"/>
          <a:chOff x="0" y="0"/>
          <a:chExt cx="0" cy="0"/>
        </a:xfrm>
      </p:grpSpPr>
      <p:sp>
        <p:nvSpPr>
          <p:cNvPr id="20" name="Изображение"/>
          <p:cNvSpPr>
            <a:spLocks noGrp="1"/>
          </p:cNvSpPr>
          <p:nvPr>
            <p:ph type="pic" idx="13"/>
          </p:nvPr>
        </p:nvSpPr>
        <p:spPr>
          <a:xfrm>
            <a:off x="3125968" y="673100"/>
            <a:ext cx="18135601" cy="8737600"/>
          </a:xfrm>
          <a:prstGeom prst="rect">
            <a:avLst/>
          </a:prstGeom>
        </p:spPr>
        <p:txBody>
          <a:bodyPr lIns="91439" tIns="45719" rIns="91439" bIns="45719" anchor="t">
            <a:noAutofit/>
          </a:bodyPr>
          <a:lstStyle/>
          <a:p>
            <a:endParaRPr/>
          </a:p>
        </p:txBody>
      </p:sp>
      <p:sp>
        <p:nvSpPr>
          <p:cNvPr id="21" name="Текст заголовка"/>
          <p:cNvSpPr txBox="1">
            <a:spLocks noGrp="1"/>
          </p:cNvSpPr>
          <p:nvPr>
            <p:ph type="title"/>
          </p:nvPr>
        </p:nvSpPr>
        <p:spPr>
          <a:xfrm>
            <a:off x="635000" y="9512300"/>
            <a:ext cx="23114000" cy="2006600"/>
          </a:xfrm>
          <a:prstGeom prst="rect">
            <a:avLst/>
          </a:prstGeom>
        </p:spPr>
        <p:txBody>
          <a:bodyPr anchor="b"/>
          <a:lstStyle/>
          <a:p>
            <a:r>
              <a:t>Текст заголовка</a:t>
            </a:r>
          </a:p>
        </p:txBody>
      </p:sp>
      <p:sp>
        <p:nvSpPr>
          <p:cNvPr id="22" name="Уровень текста 1…"/>
          <p:cNvSpPr txBox="1">
            <a:spLocks noGrp="1"/>
          </p:cNvSpPr>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D1D1A8-38EA-4F3B-B480-932D65B38A0A}" type="datetimeFigureOut">
              <a:rPr lang="en-US" smtClean="0"/>
              <a:t>9/16/2022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512475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Content Placeholder 2"/>
          <p:cNvSpPr>
            <a:spLocks noGrp="1"/>
          </p:cNvSpPr>
          <p:nvPr>
            <p:ph idx="1"/>
          </p:nvPr>
        </p:nvSpPr>
        <p:spPr>
          <a:xfrm>
            <a:off x="10366376"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p:cNvSpPr>
            <a:spLocks noGrp="1"/>
          </p:cNvSpPr>
          <p:nvPr>
            <p:ph type="dt" sz="half" idx="10"/>
          </p:nvPr>
        </p:nvSpPr>
        <p:spPr/>
        <p:txBody>
          <a:bodyPr/>
          <a:lstStyle/>
          <a:p>
            <a:fld id="{44D1D1A8-38EA-4F3B-B480-932D65B38A0A}" type="datetimeFigureOut">
              <a:rPr lang="en-US" smtClean="0"/>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3885027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a:t>Click to edit Master title style</a:t>
            </a:r>
          </a:p>
        </p:txBody>
      </p:sp>
      <p:sp>
        <p:nvSpPr>
          <p:cNvPr id="3" name="Picture Placeholder 2"/>
          <p:cNvSpPr>
            <a:spLocks noGrp="1"/>
          </p:cNvSpPr>
          <p:nvPr>
            <p:ph type="pic" idx="1"/>
          </p:nvPr>
        </p:nvSpPr>
        <p:spPr>
          <a:xfrm>
            <a:off x="10366376" y="1974851"/>
            <a:ext cx="12344400" cy="9747250"/>
          </a:xfrm>
        </p:spPr>
        <p:txBody>
          <a:bodyPr/>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a:t>Edit Master text styles</a:t>
            </a:r>
          </a:p>
        </p:txBody>
      </p:sp>
      <p:sp>
        <p:nvSpPr>
          <p:cNvPr id="5" name="Date Placeholder 4"/>
          <p:cNvSpPr>
            <a:spLocks noGrp="1"/>
          </p:cNvSpPr>
          <p:nvPr>
            <p:ph type="dt" sz="half" idx="10"/>
          </p:nvPr>
        </p:nvSpPr>
        <p:spPr/>
        <p:txBody>
          <a:bodyPr/>
          <a:lstStyle/>
          <a:p>
            <a:fld id="{44D1D1A8-38EA-4F3B-B480-932D65B38A0A}" type="datetimeFigureOut">
              <a:rPr lang="en-US" smtClean="0"/>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673567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660958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401333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graphicFrame>
        <p:nvGraphicFramePr>
          <p:cNvPr id="4" name="Objet 3" hidden="1">
            <a:extLst>
              <a:ext uri="{FF2B5EF4-FFF2-40B4-BE49-F238E27FC236}">
                <a16:creationId xmlns:a16="http://schemas.microsoft.com/office/drawing/2014/main" id="{5CF9A8CD-44E6-43DE-97D8-919ABD05CE10}"/>
              </a:ext>
            </a:extLst>
          </p:cNvPr>
          <p:cNvGraphicFramePr>
            <a:graphicFrameLocks noChangeAspect="1"/>
          </p:cNvGraphicFramePr>
          <p:nvPr userDrawn="1">
            <p:custDataLst>
              <p:tags r:id="rId2"/>
            </p:custDataLst>
          </p:nvPr>
        </p:nvGraphicFramePr>
        <p:xfrm>
          <a:off x="3176" y="3176"/>
          <a:ext cx="3176" cy="3176"/>
        </p:xfrm>
        <a:graphic>
          <a:graphicData uri="http://schemas.openxmlformats.org/presentationml/2006/ole">
            <mc:AlternateContent xmlns:mc="http://schemas.openxmlformats.org/markup-compatibility/2006">
              <mc:Choice xmlns:v="urn:schemas-microsoft-com:vml" Requires="v">
                <p:oleObj spid="_x0000_s1582" name="think-cell Slide" r:id="rId5" imgW="532" imgH="530" progId="TCLayout.ActiveDocument.1">
                  <p:embed/>
                </p:oleObj>
              </mc:Choice>
              <mc:Fallback>
                <p:oleObj name="think-cell Slide" r:id="rId5" imgW="532" imgH="530" progId="TCLayout.ActiveDocument.1">
                  <p:embed/>
                  <p:pic>
                    <p:nvPicPr>
                      <p:cNvPr id="4" name="Objet 3" hidden="1">
                        <a:extLst>
                          <a:ext uri="{FF2B5EF4-FFF2-40B4-BE49-F238E27FC236}">
                            <a16:creationId xmlns:a16="http://schemas.microsoft.com/office/drawing/2014/main" id="{5CF9A8CD-44E6-43DE-97D8-919ABD05CE10}"/>
                          </a:ext>
                        </a:extLst>
                      </p:cNvPr>
                      <p:cNvPicPr/>
                      <p:nvPr/>
                    </p:nvPicPr>
                    <p:blipFill>
                      <a:blip r:embed="rId6"/>
                      <a:stretch>
                        <a:fillRect/>
                      </a:stretch>
                    </p:blipFill>
                    <p:spPr>
                      <a:xfrm>
                        <a:off x="3176" y="3176"/>
                        <a:ext cx="3176" cy="3176"/>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7C1DD757-038C-457E-9D36-3DDC777DAD6B}"/>
              </a:ext>
            </a:extLst>
          </p:cNvPr>
          <p:cNvSpPr/>
          <p:nvPr userDrawn="1">
            <p:custDataLst>
              <p:tags r:id="rId3"/>
            </p:custDataLst>
          </p:nvPr>
        </p:nvSpPr>
        <p:spPr>
          <a:xfrm>
            <a:off x="0" y="0"/>
            <a:ext cx="317500" cy="3175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uk-UA" sz="5600" b="0" i="0" baseline="0" dirty="0">
              <a:latin typeface="Arial" panose="020B0604020202020204" pitchFamily="34" charset="0"/>
              <a:ea typeface="+mj-ea"/>
              <a:cs typeface="+mj-cs"/>
              <a:sym typeface="Arial" panose="020B0604020202020204" pitchFamily="34" charset="0"/>
            </a:endParaRPr>
          </a:p>
        </p:txBody>
      </p:sp>
      <p:sp>
        <p:nvSpPr>
          <p:cNvPr id="3" name="Content Placeholder 2">
            <a:extLst>
              <a:ext uri="{FF2B5EF4-FFF2-40B4-BE49-F238E27FC236}">
                <a16:creationId xmlns:a16="http://schemas.microsoft.com/office/drawing/2014/main" id="{1703231E-4063-4D72-A4F3-5BF19050C303}"/>
              </a:ext>
            </a:extLst>
          </p:cNvPr>
          <p:cNvSpPr>
            <a:spLocks noGrp="1"/>
          </p:cNvSpPr>
          <p:nvPr>
            <p:ph idx="1" hasCustomPrompt="1"/>
          </p:nvPr>
        </p:nvSpPr>
        <p:spPr>
          <a:xfrm>
            <a:off x="809572" y="3617640"/>
            <a:ext cx="15169812" cy="7736160"/>
          </a:xfrm>
          <a:prstGeom prst="rect">
            <a:avLst/>
          </a:prstGeom>
        </p:spPr>
        <p:txBody>
          <a:bodyPr>
            <a:noAutofit/>
          </a:bodyPr>
          <a:lstStyle>
            <a:lvl1pPr>
              <a:spcBef>
                <a:spcPts val="3600"/>
              </a:spcBef>
              <a:defRPr sz="3200">
                <a:solidFill>
                  <a:schemeClr val="tx1"/>
                </a:solidFill>
              </a:defRPr>
            </a:lvl1pPr>
            <a:lvl2pPr>
              <a:defRPr sz="3200">
                <a:solidFill>
                  <a:schemeClr val="tx1"/>
                </a:solidFill>
              </a:defRPr>
            </a:lvl2pPr>
            <a:lvl3pPr>
              <a:defRPr sz="2800">
                <a:solidFill>
                  <a:schemeClr val="tx1"/>
                </a:solidFill>
              </a:defRPr>
            </a:lvl3pPr>
            <a:lvl4pPr>
              <a:defRPr>
                <a:solidFill>
                  <a:schemeClr val="bg2"/>
                </a:solidFill>
              </a:defRPr>
            </a:lvl4pPr>
            <a:lvl5pPr>
              <a:defRPr>
                <a:solidFill>
                  <a:schemeClr val="bg2"/>
                </a:solidFill>
              </a:defRPr>
            </a:lvl5pPr>
          </a:lstStyle>
          <a:p>
            <a:pPr lvl="0"/>
            <a:r>
              <a:rPr lang="uk-UA"/>
              <a:t>Your text here</a:t>
            </a:r>
          </a:p>
          <a:p>
            <a:pPr lvl="1"/>
            <a:r>
              <a:rPr lang="uk-UA"/>
              <a:t>Text level 1</a:t>
            </a:r>
          </a:p>
          <a:p>
            <a:pPr lvl="2"/>
            <a:r>
              <a:rPr lang="uk-UA"/>
              <a:t>Text level 2</a:t>
            </a:r>
            <a:endParaRPr lang="uk-UA" dirty="0"/>
          </a:p>
        </p:txBody>
      </p:sp>
      <p:sp>
        <p:nvSpPr>
          <p:cNvPr id="6" name="Text Placeholder 5">
            <a:extLst>
              <a:ext uri="{FF2B5EF4-FFF2-40B4-BE49-F238E27FC236}">
                <a16:creationId xmlns:a16="http://schemas.microsoft.com/office/drawing/2014/main" id="{77735C07-2264-401E-9223-98C1CA429B7F}"/>
              </a:ext>
            </a:extLst>
          </p:cNvPr>
          <p:cNvSpPr>
            <a:spLocks noGrp="1"/>
          </p:cNvSpPr>
          <p:nvPr>
            <p:ph type="body" sz="quarter" idx="15" hasCustomPrompt="1"/>
          </p:nvPr>
        </p:nvSpPr>
        <p:spPr>
          <a:xfrm>
            <a:off x="809573" y="2715357"/>
            <a:ext cx="4177920" cy="600164"/>
          </a:xfrm>
          <a:prstGeom prst="rect">
            <a:avLst/>
          </a:prstGeom>
          <a:noFill/>
        </p:spPr>
        <p:txBody>
          <a:bodyPr wrap="none" lIns="72000" rIns="72000" bIns="0">
            <a:spAutoFit/>
          </a:bodyPr>
          <a:lstStyle>
            <a:lvl1pPr marL="0" indent="0">
              <a:buNone/>
              <a:defRPr sz="4000">
                <a:solidFill>
                  <a:schemeClr val="tx2"/>
                </a:solidFill>
              </a:defRPr>
            </a:lvl1pPr>
          </a:lstStyle>
          <a:p>
            <a:pPr lvl="0"/>
            <a:r>
              <a:rPr lang="uk-UA"/>
              <a:t>Subtitle of the slide</a:t>
            </a:r>
            <a:endParaRPr lang="uk-UA" dirty="0"/>
          </a:p>
        </p:txBody>
      </p:sp>
      <p:sp>
        <p:nvSpPr>
          <p:cNvPr id="10" name="Text Placeholder 8">
            <a:extLst>
              <a:ext uri="{FF2B5EF4-FFF2-40B4-BE49-F238E27FC236}">
                <a16:creationId xmlns:a16="http://schemas.microsoft.com/office/drawing/2014/main" id="{A72C4E26-BE79-4277-9CB6-37B313081844}"/>
              </a:ext>
            </a:extLst>
          </p:cNvPr>
          <p:cNvSpPr>
            <a:spLocks noGrp="1"/>
          </p:cNvSpPr>
          <p:nvPr>
            <p:ph type="body" sz="quarter" idx="17" hasCustomPrompt="1"/>
          </p:nvPr>
        </p:nvSpPr>
        <p:spPr>
          <a:xfrm>
            <a:off x="809573" y="11946220"/>
            <a:ext cx="22926834" cy="313932"/>
          </a:xfrm>
          <a:prstGeom prst="rect">
            <a:avLst/>
          </a:prstGeom>
        </p:spPr>
        <p:txBody>
          <a:bodyPr wrap="square" lIns="72000" anchor="b">
            <a:spAutoFit/>
          </a:bodyPr>
          <a:lstStyle>
            <a:lvl1pPr marL="0" indent="0">
              <a:buNone/>
              <a:defRPr sz="1600" b="0" i="1">
                <a:solidFill>
                  <a:schemeClr val="bg1">
                    <a:lumMod val="50000"/>
                  </a:schemeClr>
                </a:solidFill>
              </a:defRPr>
            </a:lvl1pPr>
            <a:lvl2pPr marL="266700" indent="0">
              <a:buNone/>
              <a:defRPr/>
            </a:lvl2pPr>
            <a:lvl3pPr marL="1085850" indent="0">
              <a:buNone/>
              <a:defRPr/>
            </a:lvl3pPr>
            <a:lvl4pPr marL="1517650" indent="0">
              <a:buNone/>
              <a:defRPr/>
            </a:lvl4pPr>
            <a:lvl5pPr marL="2066926" indent="0">
              <a:buNone/>
              <a:defRPr/>
            </a:lvl5pPr>
          </a:lstStyle>
          <a:p>
            <a:pPr lvl="0"/>
            <a:r>
              <a:rPr lang="uk-UA"/>
              <a:t>Sources:</a:t>
            </a:r>
            <a:endParaRPr lang="uk-UA" dirty="0"/>
          </a:p>
        </p:txBody>
      </p:sp>
      <p:sp>
        <p:nvSpPr>
          <p:cNvPr id="7" name="Espace réservé du numéro de diapositive 6">
            <a:extLst>
              <a:ext uri="{FF2B5EF4-FFF2-40B4-BE49-F238E27FC236}">
                <a16:creationId xmlns:a16="http://schemas.microsoft.com/office/drawing/2014/main" id="{6426E006-4F5B-402C-916F-29E383EE0863}"/>
              </a:ext>
            </a:extLst>
          </p:cNvPr>
          <p:cNvSpPr>
            <a:spLocks noGrp="1"/>
          </p:cNvSpPr>
          <p:nvPr>
            <p:ph type="sldNum" sz="quarter" idx="18"/>
          </p:nvPr>
        </p:nvSpPr>
        <p:spPr>
          <a:xfrm>
            <a:off x="765865" y="12438469"/>
            <a:ext cx="720074" cy="730250"/>
          </a:xfrm>
          <a:prstGeom prst="rect">
            <a:avLst/>
          </a:prstGeom>
        </p:spPr>
        <p:txBody>
          <a:bodyPr/>
          <a:lstStyle/>
          <a:p>
            <a:fld id="{D61AABEC-672F-4B68-B914-690DA978312C}" type="slidenum">
              <a:rPr lang="uk-UA" smtClean="0"/>
              <a:pPr/>
              <a:t>‹#›</a:t>
            </a:fld>
            <a:r>
              <a:rPr lang="uk-UA"/>
              <a:t> ‒ </a:t>
            </a:r>
            <a:endParaRPr lang="uk-UA" dirty="0"/>
          </a:p>
        </p:txBody>
      </p:sp>
      <p:sp>
        <p:nvSpPr>
          <p:cNvPr id="8" name="Titre 7">
            <a:extLst>
              <a:ext uri="{FF2B5EF4-FFF2-40B4-BE49-F238E27FC236}">
                <a16:creationId xmlns:a16="http://schemas.microsoft.com/office/drawing/2014/main" id="{E05915BF-F664-49DE-8489-CADDC55CA228}"/>
              </a:ext>
            </a:extLst>
          </p:cNvPr>
          <p:cNvSpPr>
            <a:spLocks noGrp="1"/>
          </p:cNvSpPr>
          <p:nvPr>
            <p:ph type="title" hasCustomPrompt="1"/>
          </p:nvPr>
        </p:nvSpPr>
        <p:spPr/>
        <p:txBody>
          <a:bodyPr/>
          <a:lstStyle>
            <a:lvl1pPr>
              <a:defRPr/>
            </a:lvl1pPr>
          </a:lstStyle>
          <a:p>
            <a:r>
              <a:rPr lang="uk-UA"/>
              <a:t>TITLE OF THE SLIDE</a:t>
            </a:r>
            <a:endParaRPr lang="uk-UA" dirty="0"/>
          </a:p>
        </p:txBody>
      </p:sp>
      <p:sp>
        <p:nvSpPr>
          <p:cNvPr id="9" name="Cadre 8">
            <a:extLst>
              <a:ext uri="{FF2B5EF4-FFF2-40B4-BE49-F238E27FC236}">
                <a16:creationId xmlns:a16="http://schemas.microsoft.com/office/drawing/2014/main" id="{2F76EB0B-D792-435A-A672-36B46B20BA9C}"/>
              </a:ext>
            </a:extLst>
          </p:cNvPr>
          <p:cNvSpPr/>
          <p:nvPr userDrawn="1"/>
        </p:nvSpPr>
        <p:spPr>
          <a:xfrm>
            <a:off x="0" y="0"/>
            <a:ext cx="24384000" cy="13716000"/>
          </a:xfrm>
          <a:prstGeom prst="frame">
            <a:avLst>
              <a:gd name="adj1" fmla="val 16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6000" dirty="0">
              <a:solidFill>
                <a:schemeClr val="tx1"/>
              </a:solidFill>
            </a:endParaRPr>
          </a:p>
        </p:txBody>
      </p:sp>
    </p:spTree>
    <p:extLst>
      <p:ext uri="{BB962C8B-B14F-4D97-AF65-F5344CB8AC3E}">
        <p14:creationId xmlns:p14="http://schemas.microsoft.com/office/powerpoint/2010/main" val="4079611979"/>
      </p:ext>
    </p:extLst>
  </p:cSld>
  <p:clrMapOvr>
    <a:masterClrMapping/>
  </p:clrMapOvr>
  <p:extLst>
    <p:ext uri="{DCECCB84-F9BA-43D5-87BE-67443E8EF086}">
      <p15:sldGuideLst xmlns:p15="http://schemas.microsoft.com/office/powerpoint/2012/main">
        <p15:guide id="1" pos="248">
          <p15:clr>
            <a:srgbClr val="F26B43"/>
          </p15:clr>
        </p15:guide>
        <p15:guide id="2" pos="7425">
          <p15:clr>
            <a:srgbClr val="F26B43"/>
          </p15:clr>
        </p15:guide>
        <p15:guide id="3" orient="horz" pos="232">
          <p15:clr>
            <a:srgbClr val="F26B43"/>
          </p15:clr>
        </p15:guide>
        <p15:guide id="5" orient="horz" pos="1136">
          <p15:clr>
            <a:srgbClr val="F26B43"/>
          </p15:clr>
        </p15:guide>
        <p15:guide id="6" orient="horz" pos="3584">
          <p15:clr>
            <a:srgbClr val="F26B43"/>
          </p15:clr>
        </p15:guide>
        <p15:guide id="7" orient="horz" pos="3906">
          <p15:clr>
            <a:srgbClr val="F26B43"/>
          </p15:clr>
        </p15:guide>
        <p15:guide id="8" orient="horz" pos="4156">
          <p15:clr>
            <a:srgbClr val="F26B43"/>
          </p15:clr>
        </p15:guide>
        <p15:guide id="9" pos="306">
          <p15:clr>
            <a:srgbClr val="A4A3A4"/>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6139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Заголовок — по центру">
    <p:spTree>
      <p:nvGrpSpPr>
        <p:cNvPr id="1" name=""/>
        <p:cNvGrpSpPr/>
        <p:nvPr/>
      </p:nvGrpSpPr>
      <p:grpSpPr>
        <a:xfrm>
          <a:off x="0" y="0"/>
          <a:ext cx="0" cy="0"/>
          <a:chOff x="0" y="0"/>
          <a:chExt cx="0" cy="0"/>
        </a:xfrm>
      </p:grpSpPr>
      <p:sp>
        <p:nvSpPr>
          <p:cNvPr id="30" name="Текст заголовка"/>
          <p:cNvSpPr txBox="1">
            <a:spLocks noGrp="1"/>
          </p:cNvSpPr>
          <p:nvPr>
            <p:ph type="title"/>
          </p:nvPr>
        </p:nvSpPr>
        <p:spPr>
          <a:xfrm>
            <a:off x="1778000" y="4533900"/>
            <a:ext cx="20828000" cy="4648200"/>
          </a:xfrm>
          <a:prstGeom prst="rect">
            <a:avLst/>
          </a:prstGeom>
        </p:spPr>
        <p:txBody>
          <a:bodyPr/>
          <a:lstStyle/>
          <a:p>
            <a:r>
              <a:t>Текст заголовка</a:t>
            </a:r>
          </a:p>
        </p:txBody>
      </p:sp>
      <p:sp>
        <p:nvSpPr>
          <p:cNvPr id="3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сверху">
    <p:spTree>
      <p:nvGrpSpPr>
        <p:cNvPr id="1" name=""/>
        <p:cNvGrpSpPr/>
        <p:nvPr/>
      </p:nvGrpSpPr>
      <p:grpSpPr>
        <a:xfrm>
          <a:off x="0" y="0"/>
          <a:ext cx="0" cy="0"/>
          <a:chOff x="0" y="0"/>
          <a:chExt cx="0" cy="0"/>
        </a:xfrm>
      </p:grpSpPr>
      <p:sp>
        <p:nvSpPr>
          <p:cNvPr id="48" name="Текст заголовка"/>
          <p:cNvSpPr txBox="1">
            <a:spLocks noGrp="1"/>
          </p:cNvSpPr>
          <p:nvPr>
            <p:ph type="title"/>
          </p:nvPr>
        </p:nvSpPr>
        <p:spPr>
          <a:prstGeom prst="rect">
            <a:avLst/>
          </a:prstGeom>
        </p:spPr>
        <p:txBody>
          <a:bodyPr/>
          <a:lstStyle/>
          <a:p>
            <a:r>
              <a:t>Текст заголовка</a:t>
            </a:r>
          </a:p>
        </p:txBody>
      </p:sp>
      <p:sp>
        <p:nvSpPr>
          <p:cNvPr id="4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2244726"/>
            <a:ext cx="18288000" cy="4775200"/>
          </a:xfrm>
        </p:spPr>
        <p:txBody>
          <a:bodyPr anchor="b"/>
          <a:lstStyle>
            <a:lvl1pPr algn="ctr">
              <a:defRPr sz="12000"/>
            </a:lvl1pPr>
          </a:lstStyle>
          <a:p>
            <a:r>
              <a:rPr lang="en-US"/>
              <a:t>Click to edit Master title style</a:t>
            </a:r>
          </a:p>
        </p:txBody>
      </p:sp>
      <p:sp>
        <p:nvSpPr>
          <p:cNvPr id="3" name="Subtitle 2"/>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a:t>Click to edit Master subtitle style</a:t>
            </a:r>
          </a:p>
        </p:txBody>
      </p:sp>
      <p:sp>
        <p:nvSpPr>
          <p:cNvPr id="4" name="Date Placeholder 3"/>
          <p:cNvSpPr>
            <a:spLocks noGrp="1"/>
          </p:cNvSpPr>
          <p:nvPr>
            <p:ph type="dt" sz="half" idx="10"/>
          </p:nvPr>
        </p:nvSpPr>
        <p:spPr/>
        <p:txBody>
          <a:bodyPr/>
          <a:lstStyle/>
          <a:p>
            <a:fld id="{44D1D1A8-38EA-4F3B-B480-932D65B38A0A}" type="datetimeFigureOut">
              <a:rPr lang="en-US" smtClean="0"/>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2229563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D1D1A8-38EA-4F3B-B480-932D65B38A0A}" type="datetimeFigureOut">
              <a:rPr lang="en-US" smtClean="0"/>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641523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77"/>
            <a:ext cx="21031200" cy="5705474"/>
          </a:xfrm>
        </p:spPr>
        <p:txBody>
          <a:bodyPr anchor="b"/>
          <a:lstStyle>
            <a:lvl1pPr>
              <a:defRPr sz="12000"/>
            </a:lvl1pPr>
          </a:lstStyle>
          <a:p>
            <a:r>
              <a:rPr lang="en-US"/>
              <a:t>Click to edit Master title style</a:t>
            </a:r>
          </a:p>
        </p:txBody>
      </p:sp>
      <p:sp>
        <p:nvSpPr>
          <p:cNvPr id="3" name="Text Placeholder 2"/>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D1D1A8-38EA-4F3B-B480-932D65B38A0A}" type="datetimeFigureOut">
              <a:rPr lang="en-US" smtClean="0"/>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3885993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76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44400" y="3651250"/>
            <a:ext cx="10363200" cy="87026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D1D1A8-38EA-4F3B-B480-932D65B38A0A}" type="datetimeFigureOut">
              <a:rPr lang="en-US" smtClean="0"/>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2580608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1"/>
            <a:ext cx="21031200" cy="2651126"/>
          </a:xfrm>
        </p:spPr>
        <p:txBody>
          <a:bodyPr/>
          <a:lstStyle/>
          <a:p>
            <a:r>
              <a:rPr lang="en-US"/>
              <a:t>Click to edit Master title style</a:t>
            </a:r>
          </a:p>
        </p:txBody>
      </p:sp>
      <p:sp>
        <p:nvSpPr>
          <p:cNvPr id="3" name="Text Placeholder 2"/>
          <p:cNvSpPr>
            <a:spLocks noGrp="1"/>
          </p:cNvSpPr>
          <p:nvPr>
            <p:ph type="body" idx="1"/>
          </p:nvPr>
        </p:nvSpPr>
        <p:spPr>
          <a:xfrm>
            <a:off x="1679577"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4" name="Content Placeholder 3"/>
          <p:cNvSpPr>
            <a:spLocks noGrp="1"/>
          </p:cNvSpPr>
          <p:nvPr>
            <p:ph sz="half" idx="2"/>
          </p:nvPr>
        </p:nvSpPr>
        <p:spPr>
          <a:xfrm>
            <a:off x="1679577" y="5010150"/>
            <a:ext cx="10315574"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a:t>Edit Master text styles</a:t>
            </a:r>
          </a:p>
        </p:txBody>
      </p:sp>
      <p:sp>
        <p:nvSpPr>
          <p:cNvPr id="6" name="Content Placeholder 5"/>
          <p:cNvSpPr>
            <a:spLocks noGrp="1"/>
          </p:cNvSpPr>
          <p:nvPr>
            <p:ph sz="quarter" idx="4"/>
          </p:nvPr>
        </p:nvSpPr>
        <p:spPr>
          <a:xfrm>
            <a:off x="12344400" y="5010150"/>
            <a:ext cx="10366376" cy="73691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D1D1A8-38EA-4F3B-B480-932D65B38A0A}" type="datetimeFigureOut">
              <a:rPr lang="en-US" smtClean="0"/>
              <a:t>9/16/2022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161981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D1D1A8-38EA-4F3B-B480-932D65B38A0A}" type="datetimeFigureOut">
              <a:rPr lang="en-US" smtClean="0"/>
              <a:t>9/16/2022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6A7E5-3154-4AC8-AAD7-5313954CD7D1}" type="slidenum">
              <a:rPr lang="en-US" smtClean="0"/>
              <a:t>‹#›</a:t>
            </a:fld>
            <a:endParaRPr lang="en-US"/>
          </a:p>
        </p:txBody>
      </p:sp>
    </p:spTree>
    <p:extLst>
      <p:ext uri="{BB962C8B-B14F-4D97-AF65-F5344CB8AC3E}">
        <p14:creationId xmlns:p14="http://schemas.microsoft.com/office/powerpoint/2010/main" val="11380690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1689100" y="355600"/>
            <a:ext cx="21005800" cy="2286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Текст заголовка</a:t>
            </a:r>
          </a:p>
        </p:txBody>
      </p:sp>
      <p:sp>
        <p:nvSpPr>
          <p:cNvPr id="3" name="Уровень текста 1…"/>
          <p:cNvSpPr txBox="1">
            <a:spLocks noGrp="1"/>
          </p:cNvSpPr>
          <p:nvPr>
            <p:ph type="body" idx="1"/>
          </p:nvPr>
        </p:nvSpPr>
        <p:spPr>
          <a:xfrm>
            <a:off x="1689100" y="3149600"/>
            <a:ext cx="21005800" cy="92964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sz="24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Lst>
  <p:transition spd="med"/>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76400" y="12712701"/>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44D1D1A8-38EA-4F3B-B480-932D65B38A0A}" type="datetimeFigureOut">
              <a:rPr lang="en-US" smtClean="0"/>
              <a:t>9/16/2022</a:t>
            </a:fld>
            <a:endParaRPr lang="en-US"/>
          </a:p>
        </p:txBody>
      </p:sp>
      <p:sp>
        <p:nvSpPr>
          <p:cNvPr id="5" name="Footer Placeholder 4"/>
          <p:cNvSpPr>
            <a:spLocks noGrp="1"/>
          </p:cNvSpPr>
          <p:nvPr>
            <p:ph type="ftr" sz="quarter" idx="3"/>
          </p:nvPr>
        </p:nvSpPr>
        <p:spPr>
          <a:xfrm>
            <a:off x="8077200" y="12712701"/>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1200" y="12712701"/>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63F6A7E5-3154-4AC8-AAD7-5313954CD7D1}" type="slidenum">
              <a:rPr lang="en-US" smtClean="0"/>
              <a:t>‹#›</a:t>
            </a:fld>
            <a:endParaRPr lang="en-US"/>
          </a:p>
        </p:txBody>
      </p:sp>
    </p:spTree>
    <p:extLst>
      <p:ext uri="{BB962C8B-B14F-4D97-AF65-F5344CB8AC3E}">
        <p14:creationId xmlns:p14="http://schemas.microsoft.com/office/powerpoint/2010/main" val="268606429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0.emf"/></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1.emf"/></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2.emf"/></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hyperlink" Target="https://zakon.rada.gov.ua/laws/show/2352-20#Text" TargetMode="External"/><Relationship Id="rId3" Type="http://schemas.openxmlformats.org/officeDocument/2006/relationships/image" Target="../media/image7.png"/><Relationship Id="rId7" Type="http://schemas.openxmlformats.org/officeDocument/2006/relationships/hyperlink" Target="https://zakon.rada.gov.ua/laws/show/2136-20#Text" TargetMode="Externa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hyperlink" Target="https://zakon.rada.gov.ua/laws/show/389-19#Text" TargetMode="External"/><Relationship Id="rId5" Type="http://schemas.openxmlformats.org/officeDocument/2006/relationships/hyperlink" Target="https://zakon.rada.gov.ua/laws/show/322-08#Text" TargetMode="External"/><Relationship Id="rId4" Type="http://schemas.openxmlformats.org/officeDocument/2006/relationships/hyperlink" Target="https://zakon.rada.gov.ua/laws/show/2493-14#Text" TargetMode="External"/><Relationship Id="rId9" Type="http://schemas.openxmlformats.org/officeDocument/2006/relationships/image" Target="../media/image6.png"/></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3.emf"/></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4.emf"/></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5.emf"/></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77214" y="1353588"/>
            <a:ext cx="14789064" cy="1913916"/>
          </a:xfrm>
        </p:spPr>
        <p:txBody>
          <a:bodyPr/>
          <a:lstStyle/>
          <a:p>
            <a:r>
              <a:rPr lang="uk-UA" dirty="0">
                <a:solidFill>
                  <a:srgbClr val="0070C0"/>
                </a:solidFill>
                <a:latin typeface="Arial" panose="020B0604020202020204" pitchFamily="34" charset="0"/>
                <a:cs typeface="Arial" panose="020B0604020202020204" pitchFamily="34" charset="0"/>
              </a:rPr>
              <a:t> </a:t>
            </a:r>
            <a:endParaRPr lang="en-US" dirty="0">
              <a:solidFill>
                <a:srgbClr val="0070C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2573866" y="4388568"/>
            <a:ext cx="20641733" cy="1754512"/>
          </a:xfrm>
        </p:spPr>
        <p:txBody>
          <a:bodyPr>
            <a:noAutofit/>
          </a:bodyPr>
          <a:lstStyle/>
          <a:p>
            <a:r>
              <a:rPr lang="uk-UA" sz="5200" b="1" dirty="0">
                <a:latin typeface="Arial" panose="020B0604020202020204" pitchFamily="34" charset="0"/>
                <a:cs typeface="Arial" panose="020B0604020202020204" pitchFamily="34" charset="0"/>
              </a:rPr>
              <a:t>Особливості проходження служби </a:t>
            </a:r>
            <a:r>
              <a:rPr lang="ru-RU" sz="5200" b="1" dirty="0">
                <a:latin typeface="Arial" panose="020B0604020202020204" pitchFamily="34" charset="0"/>
                <a:cs typeface="Arial" panose="020B0604020202020204" pitchFamily="34" charset="0"/>
              </a:rPr>
              <a:t>в ОМС </a:t>
            </a:r>
            <a:endParaRPr lang="en-US" sz="5200" b="1" dirty="0">
              <a:latin typeface="Arial" panose="020B0604020202020204" pitchFamily="34" charset="0"/>
              <a:cs typeface="Arial" panose="020B0604020202020204" pitchFamily="34" charset="0"/>
            </a:endParaRPr>
          </a:p>
          <a:p>
            <a:r>
              <a:rPr lang="ru-RU" sz="5200" b="1" dirty="0">
                <a:latin typeface="Arial" panose="020B0604020202020204" pitchFamily="34" charset="0"/>
                <a:cs typeface="Arial" panose="020B0604020202020204" pitchFamily="34" charset="0"/>
              </a:rPr>
              <a:t>в </a:t>
            </a:r>
            <a:r>
              <a:rPr lang="uk-UA" sz="5200" b="1" dirty="0">
                <a:latin typeface="Arial" panose="020B0604020202020204" pitchFamily="34" charset="0"/>
                <a:cs typeface="Arial" panose="020B0604020202020204" pitchFamily="34" charset="0"/>
              </a:rPr>
              <a:t>умовах воєнного стану</a:t>
            </a:r>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729" y="9814351"/>
            <a:ext cx="4584526" cy="3267504"/>
          </a:xfrm>
          <a:prstGeom prst="rect">
            <a:avLst/>
          </a:prstGeom>
        </p:spPr>
      </p:pic>
      <p:pic>
        <p:nvPicPr>
          <p:cNvPr id="9" name="Рисунок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840435" y="11448103"/>
            <a:ext cx="5543566" cy="1309574"/>
          </a:xfrm>
          <a:prstGeom prst="rect">
            <a:avLst/>
          </a:prstGeom>
        </p:spPr>
      </p:pic>
      <p:cxnSp>
        <p:nvCxnSpPr>
          <p:cNvPr id="10" name="Прямая соединительная линия 9"/>
          <p:cNvCxnSpPr/>
          <p:nvPr/>
        </p:nvCxnSpPr>
        <p:spPr>
          <a:xfrm>
            <a:off x="5594959" y="12757676"/>
            <a:ext cx="18789042"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899564" y="11249891"/>
            <a:ext cx="9559636" cy="1108364"/>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uk-UA" sz="3600" dirty="0">
                <a:solidFill>
                  <a:schemeClr val="tx1"/>
                </a:solidFill>
              </a:rPr>
              <a:t>КИЇВ, 202</a:t>
            </a:r>
            <a:r>
              <a:rPr lang="en-US" sz="3600" dirty="0">
                <a:solidFill>
                  <a:schemeClr val="tx1"/>
                </a:solidFill>
              </a:rPr>
              <a:t>2</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729" y="465428"/>
            <a:ext cx="7240504" cy="2802075"/>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210549" y="465428"/>
            <a:ext cx="5885426" cy="2942714"/>
          </a:xfrm>
          <a:prstGeom prst="rect">
            <a:avLst/>
          </a:prstGeom>
        </p:spPr>
      </p:pic>
      <p:pic>
        <p:nvPicPr>
          <p:cNvPr id="11" name="Picture 9">
            <a:extLst>
              <a:ext uri="{FF2B5EF4-FFF2-40B4-BE49-F238E27FC236}">
                <a16:creationId xmlns:a16="http://schemas.microsoft.com/office/drawing/2014/main" id="{61DCD8D1-7763-2096-9859-042C527A66E0}"/>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9479999" y="232524"/>
            <a:ext cx="6348553" cy="3175618"/>
          </a:xfrm>
          <a:prstGeom prst="rect">
            <a:avLst/>
          </a:prstGeom>
        </p:spPr>
      </p:pic>
    </p:spTree>
    <p:extLst>
      <p:ext uri="{BB962C8B-B14F-4D97-AF65-F5344CB8AC3E}">
        <p14:creationId xmlns:p14="http://schemas.microsoft.com/office/powerpoint/2010/main" val="874292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76372"/>
            <a:ext cx="5762433" cy="2881217"/>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536193" y="2560320"/>
            <a:ext cx="20786366" cy="1501726"/>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Зміна істотних умов праці (ст. 3 Закону № 2136)</a:t>
            </a:r>
          </a:p>
        </p:txBody>
      </p:sp>
      <p:pic>
        <p:nvPicPr>
          <p:cNvPr id="3" name="Рисунок 2">
            <a:extLst>
              <a:ext uri="{FF2B5EF4-FFF2-40B4-BE49-F238E27FC236}">
                <a16:creationId xmlns:a16="http://schemas.microsoft.com/office/drawing/2014/main" id="{D17DA9F3-94D2-3408-FFA5-D63649C0A613}"/>
              </a:ext>
            </a:extLst>
          </p:cNvPr>
          <p:cNvPicPr>
            <a:picLocks noChangeAspect="1"/>
          </p:cNvPicPr>
          <p:nvPr/>
        </p:nvPicPr>
        <p:blipFill>
          <a:blip r:embed="rId4"/>
          <a:stretch>
            <a:fillRect/>
          </a:stretch>
        </p:blipFill>
        <p:spPr>
          <a:xfrm>
            <a:off x="3112477" y="4360985"/>
            <a:ext cx="17197754" cy="7280031"/>
          </a:xfrm>
          <a:prstGeom prst="rect">
            <a:avLst/>
          </a:prstGeom>
        </p:spPr>
      </p:pic>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313743" y="476371"/>
            <a:ext cx="6193585" cy="3098101"/>
          </a:xfrm>
          <a:prstGeom prst="rect">
            <a:avLst/>
          </a:prstGeom>
        </p:spPr>
      </p:pic>
    </p:spTree>
    <p:extLst>
      <p:ext uri="{BB962C8B-B14F-4D97-AF65-F5344CB8AC3E}">
        <p14:creationId xmlns:p14="http://schemas.microsoft.com/office/powerpoint/2010/main" val="76502833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684887" cy="28424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5262939"/>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у зв’язку з веденням бойових дій у районах, в яких розташоване підприємство, установа, організація, та існування загрози для життя і здоров’я працівника він може розірвати трудовий договір за власною ініціативою у строк, зазначений у його заяві (крім випадків примусового залучення до суспільно корисних робіт в умовах воєнного стану, залучення до виконання робіт на об’єктах критичної інфраструктури)</a:t>
            </a:r>
          </a:p>
        </p:txBody>
      </p:sp>
      <p:sp>
        <p:nvSpPr>
          <p:cNvPr id="22" name="Title 2"/>
          <p:cNvSpPr>
            <a:spLocks noGrp="1"/>
          </p:cNvSpPr>
          <p:nvPr>
            <p:ph type="title"/>
          </p:nvPr>
        </p:nvSpPr>
        <p:spPr>
          <a:xfrm>
            <a:off x="1536193" y="2560320"/>
            <a:ext cx="20786366" cy="1501726"/>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Розірвання ТД з ініціативи працівника (ст. 4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79999" y="232524"/>
            <a:ext cx="6348553" cy="3175618"/>
          </a:xfrm>
          <a:prstGeom prst="rect">
            <a:avLst/>
          </a:prstGeom>
        </p:spPr>
      </p:pic>
    </p:spTree>
    <p:extLst>
      <p:ext uri="{BB962C8B-B14F-4D97-AF65-F5344CB8AC3E}">
        <p14:creationId xmlns:p14="http://schemas.microsoft.com/office/powerpoint/2010/main" val="312075220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514386" y="440289"/>
            <a:ext cx="5741787" cy="287089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536193" y="2560320"/>
            <a:ext cx="20786366" cy="1501726"/>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Розірвання ТД з ініціативи працівника (ст. 4 Закону № 2136)</a:t>
            </a:r>
          </a:p>
        </p:txBody>
      </p:sp>
      <p:pic>
        <p:nvPicPr>
          <p:cNvPr id="3" name="Рисунок 2">
            <a:extLst>
              <a:ext uri="{FF2B5EF4-FFF2-40B4-BE49-F238E27FC236}">
                <a16:creationId xmlns:a16="http://schemas.microsoft.com/office/drawing/2014/main" id="{7CEF31D4-9C83-53E4-B563-135024F4367C}"/>
              </a:ext>
            </a:extLst>
          </p:cNvPr>
          <p:cNvPicPr>
            <a:picLocks noChangeAspect="1"/>
          </p:cNvPicPr>
          <p:nvPr/>
        </p:nvPicPr>
        <p:blipFill>
          <a:blip r:embed="rId4"/>
          <a:stretch>
            <a:fillRect/>
          </a:stretch>
        </p:blipFill>
        <p:spPr>
          <a:xfrm>
            <a:off x="2145323" y="4396154"/>
            <a:ext cx="19501339" cy="7367954"/>
          </a:xfrm>
          <a:prstGeom prst="rect">
            <a:avLst/>
          </a:prstGeom>
        </p:spPr>
      </p:pic>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759563" y="232524"/>
            <a:ext cx="6193291" cy="3097954"/>
          </a:xfrm>
          <a:prstGeom prst="rect">
            <a:avLst/>
          </a:prstGeom>
        </p:spPr>
      </p:pic>
    </p:spTree>
    <p:extLst>
      <p:ext uri="{BB962C8B-B14F-4D97-AF65-F5344CB8AC3E}">
        <p14:creationId xmlns:p14="http://schemas.microsoft.com/office/powerpoint/2010/main" val="367700926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30226" y="382463"/>
            <a:ext cx="5896030" cy="2948015"/>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7478930"/>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у період дії ВС </a:t>
            </a:r>
            <a:r>
              <a:rPr lang="uk-UA" sz="4800" b="1" u="sng" dirty="0">
                <a:solidFill>
                  <a:schemeClr val="tx1"/>
                </a:solidFill>
                <a:latin typeface="Arial" panose="020B0604020202020204" pitchFamily="34" charset="0"/>
                <a:cs typeface="Arial" panose="020B0604020202020204" pitchFamily="34" charset="0"/>
                <a:sym typeface="Arial"/>
              </a:rPr>
              <a:t>допускається звільнення </a:t>
            </a:r>
            <a:r>
              <a:rPr lang="uk-UA" sz="4800" b="1" dirty="0">
                <a:solidFill>
                  <a:schemeClr val="tx1"/>
                </a:solidFill>
                <a:latin typeface="Arial" panose="020B0604020202020204" pitchFamily="34" charset="0"/>
                <a:cs typeface="Arial" panose="020B0604020202020204" pitchFamily="34" charset="0"/>
                <a:sym typeface="Arial"/>
              </a:rPr>
              <a:t>працівника з ініціативи роботодавця у період його ТН, а також у період перебування працівника у відпустці (крім відпустки у зв’язку вагітністю та пологами, відпустки для догляду за дитиною до 3-х р.) із зазначенням дати звільнення, яка є першим робочим днем, наступним за днем закінчення ТН, зазначеним у документі про ТН, або першим робочим днем після закінчення відпустки</a:t>
            </a:r>
          </a:p>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у період дії ВС норми ст. 43 КЗпП </a:t>
            </a:r>
            <a:r>
              <a:rPr lang="uk-UA" sz="4800" b="1" u="sng" dirty="0">
                <a:solidFill>
                  <a:schemeClr val="tx1"/>
                </a:solidFill>
                <a:latin typeface="Arial" panose="020B0604020202020204" pitchFamily="34" charset="0"/>
                <a:cs typeface="Arial" panose="020B0604020202020204" pitchFamily="34" charset="0"/>
                <a:sym typeface="Arial"/>
              </a:rPr>
              <a:t>не застосовуються</a:t>
            </a:r>
            <a:r>
              <a:rPr lang="uk-UA" sz="4800" b="1" dirty="0">
                <a:solidFill>
                  <a:schemeClr val="tx1"/>
                </a:solidFill>
                <a:latin typeface="Arial" panose="020B0604020202020204" pitchFamily="34" charset="0"/>
                <a:cs typeface="Arial" panose="020B0604020202020204" pitchFamily="34" charset="0"/>
                <a:sym typeface="Arial"/>
              </a:rPr>
              <a:t>, крім випадків звільнення працівників, обраних до профспілкових органів</a:t>
            </a:r>
          </a:p>
        </p:txBody>
      </p:sp>
      <p:sp>
        <p:nvSpPr>
          <p:cNvPr id="22" name="Title 2"/>
          <p:cNvSpPr>
            <a:spLocks noGrp="1"/>
          </p:cNvSpPr>
          <p:nvPr>
            <p:ph type="title"/>
          </p:nvPr>
        </p:nvSpPr>
        <p:spPr>
          <a:xfrm>
            <a:off x="1536193" y="2560320"/>
            <a:ext cx="20786366" cy="1501726"/>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Розірвання ТД з ініціативи роботодавця (ст. 5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953812" y="232524"/>
            <a:ext cx="6193290" cy="3097954"/>
          </a:xfrm>
          <a:prstGeom prst="rect">
            <a:avLst/>
          </a:prstGeom>
        </p:spPr>
      </p:pic>
    </p:spTree>
    <p:extLst>
      <p:ext uri="{BB962C8B-B14F-4D97-AF65-F5344CB8AC3E}">
        <p14:creationId xmlns:p14="http://schemas.microsoft.com/office/powerpoint/2010/main" val="4036325310"/>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952989" cy="2976495"/>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7478930"/>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нормальна тривалість РЧ у період дії ВС може бути збільшена до 60 год./тиждень для працівників, зайнятих на об’єктах КІ (в оборонній сфері, сфері забезпечення життєдіяльності населення)</a:t>
            </a:r>
          </a:p>
          <a:p>
            <a:pPr marL="685800" marR="0" lvl="0" indent="-685800" algn="l" rtl="0">
              <a:spcBef>
                <a:spcPts val="0"/>
              </a:spcBef>
              <a:spcAft>
                <a:spcPts val="0"/>
              </a:spcAft>
              <a:buFont typeface="Wingdings" panose="05000000000000000000" pitchFamily="2" charset="2"/>
              <a:buChar char="Ø"/>
            </a:pPr>
            <a:endParaRPr lang="ru-RU" sz="48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для працівників, зайнятих на об’єктах КІ (в оборонній сфері, сфері забезпечення життєдіяльності населення), яким відповідно до законодавства встановлюється скорочена тривалість РЧ, тривалість РЧ у період дії ВС не може перевищувати 40 год./тиждень</a:t>
            </a:r>
          </a:p>
          <a:p>
            <a:pPr marL="685800" marR="0" lvl="0" indent="-685800" algn="l" rtl="0">
              <a:spcBef>
                <a:spcPts val="0"/>
              </a:spcBef>
              <a:spcAft>
                <a:spcPts val="0"/>
              </a:spcAft>
              <a:buFont typeface="Wingdings" panose="05000000000000000000" pitchFamily="2" charset="2"/>
              <a:buChar char="Ø"/>
            </a:pPr>
            <a:endParaRPr lang="ru-RU" sz="4800" b="1" dirty="0">
              <a:solidFill>
                <a:schemeClr val="tx1"/>
              </a:solidFill>
              <a:latin typeface="Arial" panose="020B0604020202020204" pitchFamily="34" charset="0"/>
              <a:cs typeface="Arial" panose="020B0604020202020204" pitchFamily="34" charset="0"/>
              <a:sym typeface="Arial"/>
            </a:endParaRPr>
          </a:p>
        </p:txBody>
      </p:sp>
      <p:sp>
        <p:nvSpPr>
          <p:cNvPr id="22" name="Title 2"/>
          <p:cNvSpPr>
            <a:spLocks noGrp="1"/>
          </p:cNvSpPr>
          <p:nvPr>
            <p:ph type="title"/>
          </p:nvPr>
        </p:nvSpPr>
        <p:spPr>
          <a:xfrm>
            <a:off x="1536193" y="2989385"/>
            <a:ext cx="21992022" cy="121414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Встановлення та облік часу роботи та відпочинку (ст. 6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953812" y="459859"/>
            <a:ext cx="6628655" cy="3315728"/>
          </a:xfrm>
          <a:prstGeom prst="rect">
            <a:avLst/>
          </a:prstGeom>
        </p:spPr>
      </p:pic>
    </p:spTree>
    <p:extLst>
      <p:ext uri="{BB962C8B-B14F-4D97-AF65-F5344CB8AC3E}">
        <p14:creationId xmlns:p14="http://schemas.microsoft.com/office/powerpoint/2010/main" val="218972368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684887" cy="28424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8956258"/>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ru-RU" sz="4400" b="1" dirty="0">
                <a:solidFill>
                  <a:schemeClr val="tx1"/>
                </a:solidFill>
                <a:latin typeface="Arial" panose="020B0604020202020204" pitchFamily="34" charset="0"/>
                <a:cs typeface="Arial" panose="020B0604020202020204" pitchFamily="34" charset="0"/>
                <a:sym typeface="Arial"/>
              </a:rPr>
              <a:t>5 </a:t>
            </a:r>
            <a:r>
              <a:rPr lang="uk-UA" sz="4400" b="1" dirty="0">
                <a:solidFill>
                  <a:schemeClr val="tx1"/>
                </a:solidFill>
                <a:latin typeface="Arial" panose="020B0604020202020204" pitchFamily="34" charset="0"/>
                <a:cs typeface="Arial" panose="020B0604020202020204" pitchFamily="34" charset="0"/>
                <a:sym typeface="Arial"/>
              </a:rPr>
              <a:t>або 6-денний робочий тиждень, час початку і закінчення щоденної роботи (зміни) встановлюються роботодавцем</a:t>
            </a:r>
          </a:p>
          <a:p>
            <a:pPr marL="685800" marR="0" lvl="0" indent="-685800" algn="l" rtl="0">
              <a:spcBef>
                <a:spcPts val="0"/>
              </a:spcBef>
              <a:spcAft>
                <a:spcPts val="0"/>
              </a:spcAft>
              <a:buFont typeface="Wingdings" panose="05000000000000000000" pitchFamily="2" charset="2"/>
              <a:buChar char="Ø"/>
            </a:pPr>
            <a:endParaRPr lang="uk-UA" sz="44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400" b="1" dirty="0">
                <a:solidFill>
                  <a:schemeClr val="tx1"/>
                </a:solidFill>
                <a:latin typeface="Arial" panose="020B0604020202020204" pitchFamily="34" charset="0"/>
                <a:cs typeface="Arial" panose="020B0604020202020204" pitchFamily="34" charset="0"/>
                <a:sym typeface="Arial"/>
              </a:rPr>
              <a:t>тривалість щотижневого безперервного відпочинку може бути скорочена до 24 год.</a:t>
            </a:r>
          </a:p>
          <a:p>
            <a:pPr marL="685800" marR="0" lvl="0" indent="-685800" algn="l" rtl="0">
              <a:spcBef>
                <a:spcPts val="0"/>
              </a:spcBef>
              <a:spcAft>
                <a:spcPts val="0"/>
              </a:spcAft>
              <a:buFont typeface="Wingdings" panose="05000000000000000000" pitchFamily="2" charset="2"/>
              <a:buChar char="Ø"/>
            </a:pPr>
            <a:endParaRPr lang="ru-RU" sz="44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400" b="1" dirty="0">
                <a:solidFill>
                  <a:schemeClr val="tx1"/>
                </a:solidFill>
                <a:latin typeface="Arial" panose="020B0604020202020204" pitchFamily="34" charset="0"/>
                <a:cs typeface="Arial" panose="020B0604020202020204" pitchFamily="34" charset="0"/>
                <a:sym typeface="Arial"/>
              </a:rPr>
              <a:t>у період дії ВС не застосовуються норми ст. 53, ч. 1 ст. 65, ч. 3-5 ст. 67, ст. 71, 73, 78-1 КЗпП та ч. 2 ст. 5 ЗУ «Про відпустки»</a:t>
            </a:r>
          </a:p>
          <a:p>
            <a:pPr marL="685800" marR="0" lvl="0" indent="-685800" algn="l" rtl="0">
              <a:spcBef>
                <a:spcPts val="0"/>
              </a:spcBef>
              <a:spcAft>
                <a:spcPts val="0"/>
              </a:spcAft>
              <a:buFont typeface="Wingdings" panose="05000000000000000000" pitchFamily="2" charset="2"/>
              <a:buChar char="Ø"/>
            </a:pPr>
            <a:endParaRPr lang="uk-UA" sz="44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400" b="1" dirty="0">
                <a:solidFill>
                  <a:schemeClr val="tx1"/>
                </a:solidFill>
                <a:latin typeface="Arial" panose="020B0604020202020204" pitchFamily="34" charset="0"/>
                <a:cs typeface="Arial" panose="020B0604020202020204" pitchFamily="34" charset="0"/>
                <a:sym typeface="Arial"/>
              </a:rPr>
              <a:t>у разі встановлення нормальної тривалості РЧ понад норму, встановлену законодавством, оплата праці здійснюється пропорційно до збільшення норми праці</a:t>
            </a:r>
          </a:p>
          <a:p>
            <a:pPr marL="685800" marR="0" lvl="0" indent="-685800" algn="l" rtl="0">
              <a:spcBef>
                <a:spcPts val="0"/>
              </a:spcBef>
              <a:spcAft>
                <a:spcPts val="0"/>
              </a:spcAft>
              <a:buFont typeface="Wingdings" panose="05000000000000000000" pitchFamily="2" charset="2"/>
              <a:buChar char="Ø"/>
            </a:pPr>
            <a:endParaRPr lang="ru-RU" sz="4800" b="1" dirty="0">
              <a:solidFill>
                <a:schemeClr val="tx1"/>
              </a:solidFill>
              <a:latin typeface="Arial" panose="020B0604020202020204" pitchFamily="34" charset="0"/>
              <a:cs typeface="Arial" panose="020B0604020202020204" pitchFamily="34" charset="0"/>
              <a:sym typeface="Arial"/>
            </a:endParaRPr>
          </a:p>
        </p:txBody>
      </p:sp>
      <p:sp>
        <p:nvSpPr>
          <p:cNvPr id="22" name="Title 2"/>
          <p:cNvSpPr>
            <a:spLocks noGrp="1"/>
          </p:cNvSpPr>
          <p:nvPr>
            <p:ph type="title"/>
          </p:nvPr>
        </p:nvSpPr>
        <p:spPr>
          <a:xfrm>
            <a:off x="1536193" y="2989384"/>
            <a:ext cx="20786366" cy="1659257"/>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Встановлення та облік часу роботи та відпочинку (ст. 6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02908" y="459859"/>
            <a:ext cx="5704583" cy="2853497"/>
          </a:xfrm>
          <a:prstGeom prst="rect">
            <a:avLst/>
          </a:prstGeom>
        </p:spPr>
      </p:pic>
    </p:spTree>
    <p:extLst>
      <p:ext uri="{BB962C8B-B14F-4D97-AF65-F5344CB8AC3E}">
        <p14:creationId xmlns:p14="http://schemas.microsoft.com/office/powerpoint/2010/main" val="242762004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684887" cy="28424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7540485"/>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400" b="1" dirty="0">
                <a:solidFill>
                  <a:schemeClr val="tx1"/>
                </a:solidFill>
                <a:latin typeface="Arial" panose="020B0604020202020204" pitchFamily="34" charset="0"/>
                <a:cs typeface="Arial" panose="020B0604020202020204" pitchFamily="34" charset="0"/>
                <a:sym typeface="Arial"/>
              </a:rPr>
              <a:t>порядок організації діловодства з питань трудових відносин, оформлення і ведення трудових книжок та архівного зберігання відповідних документів </a:t>
            </a:r>
            <a:r>
              <a:rPr lang="uk-UA" sz="4400" b="1" u="sng" dirty="0">
                <a:solidFill>
                  <a:schemeClr val="tx1"/>
                </a:solidFill>
                <a:latin typeface="Arial" panose="020B0604020202020204" pitchFamily="34" charset="0"/>
                <a:cs typeface="Arial" panose="020B0604020202020204" pitchFamily="34" charset="0"/>
                <a:sym typeface="Arial"/>
              </a:rPr>
              <a:t>у районах активних бойових дій </a:t>
            </a:r>
            <a:r>
              <a:rPr lang="uk-UA" sz="4400" b="1" dirty="0">
                <a:solidFill>
                  <a:schemeClr val="tx1"/>
                </a:solidFill>
                <a:latin typeface="Arial" panose="020B0604020202020204" pitchFamily="34" charset="0"/>
                <a:cs typeface="Arial" panose="020B0604020202020204" pitchFamily="34" charset="0"/>
                <a:sym typeface="Arial"/>
              </a:rPr>
              <a:t>визначається роботодавцем самостійно, </a:t>
            </a:r>
            <a:r>
              <a:rPr lang="uk-UA" sz="4400" b="1" u="sng" dirty="0">
                <a:solidFill>
                  <a:schemeClr val="tx1"/>
                </a:solidFill>
                <a:latin typeface="Arial" panose="020B0604020202020204" pitchFamily="34" charset="0"/>
                <a:cs typeface="Arial" panose="020B0604020202020204" pitchFamily="34" charset="0"/>
                <a:sym typeface="Arial"/>
              </a:rPr>
              <a:t>за умови </a:t>
            </a:r>
            <a:r>
              <a:rPr lang="uk-UA" sz="4400" b="1" dirty="0">
                <a:solidFill>
                  <a:schemeClr val="tx1"/>
                </a:solidFill>
                <a:latin typeface="Arial" panose="020B0604020202020204" pitchFamily="34" charset="0"/>
                <a:cs typeface="Arial" panose="020B0604020202020204" pitchFamily="34" charset="0"/>
                <a:sym typeface="Arial"/>
              </a:rPr>
              <a:t>забезпечення ведення достовірного обліку виконуваної працівником роботи та обліку витрат на оплату праці</a:t>
            </a:r>
          </a:p>
          <a:p>
            <a:pPr marL="685800" marR="0" lvl="0" indent="-685800" algn="l" rtl="0">
              <a:spcBef>
                <a:spcPts val="0"/>
              </a:spcBef>
              <a:spcAft>
                <a:spcPts val="0"/>
              </a:spcAft>
              <a:buFont typeface="Wingdings" panose="05000000000000000000" pitchFamily="2" charset="2"/>
              <a:buChar char="Ø"/>
            </a:pPr>
            <a:r>
              <a:rPr lang="uk-UA" sz="4400" b="1" dirty="0">
                <a:solidFill>
                  <a:schemeClr val="tx1"/>
                </a:solidFill>
                <a:latin typeface="Arial" panose="020B0604020202020204" pitchFamily="34" charset="0"/>
                <a:cs typeface="Arial" panose="020B0604020202020204" pitchFamily="34" charset="0"/>
                <a:sym typeface="Arial"/>
              </a:rPr>
              <a:t>сторони ТД </a:t>
            </a:r>
            <a:r>
              <a:rPr lang="uk-UA" sz="4400" b="1" u="sng" dirty="0">
                <a:solidFill>
                  <a:schemeClr val="tx1"/>
                </a:solidFill>
                <a:latin typeface="Arial" panose="020B0604020202020204" pitchFamily="34" charset="0"/>
                <a:cs typeface="Arial" panose="020B0604020202020204" pitchFamily="34" charset="0"/>
                <a:sym typeface="Arial"/>
              </a:rPr>
              <a:t>можуть домовитися про альтернативні способи </a:t>
            </a:r>
            <a:r>
              <a:rPr lang="uk-UA" sz="4400" b="1" dirty="0">
                <a:solidFill>
                  <a:schemeClr val="tx1"/>
                </a:solidFill>
                <a:latin typeface="Arial" panose="020B0604020202020204" pitchFamily="34" charset="0"/>
                <a:cs typeface="Arial" panose="020B0604020202020204" pitchFamily="34" charset="0"/>
                <a:sym typeface="Arial"/>
              </a:rPr>
              <a:t>створення, пересилання і зберігання наказів (розпоряджень) роботодавця, повідомлень та інших документів з питань трудових відносин та про будь-який інший доступний спосіб електронної комунікації, який обрано за згодою між роботодавцем та працівником</a:t>
            </a:r>
            <a:endParaRPr lang="uk-UA" sz="4800" b="1" dirty="0">
              <a:solidFill>
                <a:schemeClr val="tx1"/>
              </a:solidFill>
              <a:latin typeface="Arial" panose="020B0604020202020204" pitchFamily="34" charset="0"/>
              <a:cs typeface="Arial" panose="020B0604020202020204" pitchFamily="34" charset="0"/>
              <a:sym typeface="Arial"/>
            </a:endParaRPr>
          </a:p>
        </p:txBody>
      </p:sp>
      <p:sp>
        <p:nvSpPr>
          <p:cNvPr id="22" name="Title 2"/>
          <p:cNvSpPr>
            <a:spLocks noGrp="1"/>
          </p:cNvSpPr>
          <p:nvPr>
            <p:ph type="title"/>
          </p:nvPr>
        </p:nvSpPr>
        <p:spPr>
          <a:xfrm>
            <a:off x="1536193" y="2989384"/>
            <a:ext cx="20786366" cy="1659257"/>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Обмін документами, організація кадрового діловодства та архівного зберігання кадрових документів (ст. 7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24581" y="459859"/>
            <a:ext cx="5704583" cy="2853497"/>
          </a:xfrm>
          <a:prstGeom prst="rect">
            <a:avLst/>
          </a:prstGeom>
        </p:spPr>
      </p:pic>
    </p:spTree>
    <p:extLst>
      <p:ext uri="{BB962C8B-B14F-4D97-AF65-F5344CB8AC3E}">
        <p14:creationId xmlns:p14="http://schemas.microsoft.com/office/powerpoint/2010/main" val="9963794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59859"/>
            <a:ext cx="5979158" cy="298957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4832052"/>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400" b="1" dirty="0">
                <a:solidFill>
                  <a:schemeClr val="tx1"/>
                </a:solidFill>
                <a:latin typeface="Arial" panose="020B0604020202020204" pitchFamily="34" charset="0"/>
                <a:cs typeface="Arial" panose="020B0604020202020204" pitchFamily="34" charset="0"/>
                <a:sym typeface="Arial"/>
              </a:rPr>
              <a:t>не залучаються до роботи в нічний час без їх згоди: </a:t>
            </a:r>
          </a:p>
          <a:p>
            <a:pPr marL="685800" marR="0" lvl="0" indent="-685800" algn="l" rtl="0">
              <a:spcBef>
                <a:spcPts val="0"/>
              </a:spcBef>
              <a:spcAft>
                <a:spcPts val="0"/>
              </a:spcAft>
              <a:buFont typeface="Wingdings" panose="05000000000000000000" pitchFamily="2" charset="2"/>
              <a:buChar char="Ø"/>
            </a:pPr>
            <a:endParaRPr lang="uk-UA" sz="44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
            </a:pPr>
            <a:r>
              <a:rPr lang="uk-UA" sz="4400" b="1" dirty="0">
                <a:solidFill>
                  <a:schemeClr val="tx1"/>
                </a:solidFill>
                <a:latin typeface="Arial" panose="020B0604020202020204" pitchFamily="34" charset="0"/>
                <a:cs typeface="Arial" panose="020B0604020202020204" pitchFamily="34" charset="0"/>
                <a:sym typeface="Arial"/>
              </a:rPr>
              <a:t>вагітні жінки і жінки, які мають дитину віком до 1 року</a:t>
            </a:r>
          </a:p>
          <a:p>
            <a:pPr marL="685800" marR="0" lvl="0" indent="-685800" algn="l" rtl="0">
              <a:spcBef>
                <a:spcPts val="0"/>
              </a:spcBef>
              <a:spcAft>
                <a:spcPts val="0"/>
              </a:spcAft>
              <a:buFont typeface="Wingdings" panose="05000000000000000000" pitchFamily="2" charset="2"/>
              <a:buChar char="§"/>
            </a:pPr>
            <a:r>
              <a:rPr lang="uk-UA" sz="4400" b="1" dirty="0">
                <a:solidFill>
                  <a:schemeClr val="tx1"/>
                </a:solidFill>
                <a:latin typeface="Arial" panose="020B0604020202020204" pitchFamily="34" charset="0"/>
                <a:cs typeface="Arial" panose="020B0604020202020204" pitchFamily="34" charset="0"/>
                <a:sym typeface="Arial"/>
              </a:rPr>
              <a:t>особи з інвалідністю, яким за медичними рекомендаціями протипоказана така робота</a:t>
            </a:r>
          </a:p>
          <a:p>
            <a:pPr marL="685800" marR="0" lvl="0" indent="-685800" algn="l" rtl="0">
              <a:spcBef>
                <a:spcPts val="0"/>
              </a:spcBef>
              <a:spcAft>
                <a:spcPts val="0"/>
              </a:spcAft>
              <a:buFont typeface="Wingdings" panose="05000000000000000000" pitchFamily="2" charset="2"/>
              <a:buChar char="Ø"/>
            </a:pPr>
            <a:endParaRPr lang="uk-UA" sz="44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400" b="1" dirty="0">
                <a:solidFill>
                  <a:schemeClr val="tx1"/>
                </a:solidFill>
                <a:latin typeface="Arial" panose="020B0604020202020204" pitchFamily="34" charset="0"/>
                <a:cs typeface="Arial" panose="020B0604020202020204" pitchFamily="34" charset="0"/>
                <a:sym typeface="Arial"/>
              </a:rPr>
              <a:t>норми ч. 1 та 2 ст. 54 КЗпП не застосовуються</a:t>
            </a:r>
            <a:endParaRPr lang="uk-UA" sz="4800" b="1" dirty="0">
              <a:solidFill>
                <a:schemeClr val="tx1"/>
              </a:solidFill>
              <a:latin typeface="Arial" panose="020B0604020202020204" pitchFamily="34" charset="0"/>
              <a:cs typeface="Arial" panose="020B0604020202020204" pitchFamily="34" charset="0"/>
              <a:sym typeface="Arial"/>
            </a:endParaRPr>
          </a:p>
        </p:txBody>
      </p:sp>
      <p:sp>
        <p:nvSpPr>
          <p:cNvPr id="22" name="Title 2"/>
          <p:cNvSpPr>
            <a:spLocks noGrp="1"/>
          </p:cNvSpPr>
          <p:nvPr>
            <p:ph type="title"/>
          </p:nvPr>
        </p:nvSpPr>
        <p:spPr>
          <a:xfrm>
            <a:off x="1536193" y="2989385"/>
            <a:ext cx="20786366" cy="121414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Робота у нічний час (ст. 8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351069" y="459859"/>
            <a:ext cx="5738812" cy="2870619"/>
          </a:xfrm>
          <a:prstGeom prst="rect">
            <a:avLst/>
          </a:prstGeom>
        </p:spPr>
      </p:pic>
    </p:spTree>
    <p:extLst>
      <p:ext uri="{BB962C8B-B14F-4D97-AF65-F5344CB8AC3E}">
        <p14:creationId xmlns:p14="http://schemas.microsoft.com/office/powerpoint/2010/main" val="2470549968"/>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59859"/>
            <a:ext cx="5729776" cy="286488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0919362" cy="2800726"/>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400" b="1" dirty="0">
                <a:solidFill>
                  <a:schemeClr val="tx1"/>
                </a:solidFill>
                <a:latin typeface="Arial" panose="020B0604020202020204" pitchFamily="34" charset="0"/>
                <a:cs typeface="Arial" panose="020B0604020202020204" pitchFamily="34" charset="0"/>
                <a:sym typeface="Arial"/>
              </a:rPr>
              <a:t>дозволяється застосування праці жінок (крім вагітних жінок і жінок, які мають дитину віком до 1 року) </a:t>
            </a:r>
            <a:r>
              <a:rPr lang="uk-UA" sz="4400" b="1" u="sng" dirty="0">
                <a:solidFill>
                  <a:schemeClr val="tx1"/>
                </a:solidFill>
                <a:latin typeface="Arial" panose="020B0604020202020204" pitchFamily="34" charset="0"/>
                <a:cs typeface="Arial" panose="020B0604020202020204" pitchFamily="34" charset="0"/>
                <a:sym typeface="Arial"/>
              </a:rPr>
              <a:t>за їхньою згодою </a:t>
            </a:r>
            <a:r>
              <a:rPr lang="uk-UA" sz="4400" b="1" dirty="0">
                <a:solidFill>
                  <a:schemeClr val="tx1"/>
                </a:solidFill>
                <a:latin typeface="Arial" panose="020B0604020202020204" pitchFamily="34" charset="0"/>
                <a:cs typeface="Arial" panose="020B0604020202020204" pitchFamily="34" charset="0"/>
                <a:sym typeface="Arial"/>
              </a:rPr>
              <a:t>на важких роботах і на роботах із шкідливими або небезпечними умовами праці, а також на підземних роботах</a:t>
            </a:r>
            <a:endParaRPr lang="uk-UA" sz="4800" b="1" dirty="0">
              <a:solidFill>
                <a:schemeClr val="tx1"/>
              </a:solidFill>
              <a:latin typeface="Arial" panose="020B0604020202020204" pitchFamily="34" charset="0"/>
              <a:cs typeface="Arial" panose="020B0604020202020204" pitchFamily="34" charset="0"/>
              <a:sym typeface="Arial"/>
            </a:endParaRPr>
          </a:p>
        </p:txBody>
      </p:sp>
      <p:sp>
        <p:nvSpPr>
          <p:cNvPr id="22" name="Title 2"/>
          <p:cNvSpPr>
            <a:spLocks noGrp="1"/>
          </p:cNvSpPr>
          <p:nvPr>
            <p:ph type="title"/>
          </p:nvPr>
        </p:nvSpPr>
        <p:spPr>
          <a:xfrm>
            <a:off x="1536193" y="2989384"/>
            <a:ext cx="20786366" cy="1477107"/>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Залучення до роботи деяких категорій працівників (ст. 9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53213" y="343326"/>
            <a:ext cx="6193290" cy="3097954"/>
          </a:xfrm>
          <a:prstGeom prst="rect">
            <a:avLst/>
          </a:prstGeom>
        </p:spPr>
      </p:pic>
    </p:spTree>
    <p:extLst>
      <p:ext uri="{BB962C8B-B14F-4D97-AF65-F5344CB8AC3E}">
        <p14:creationId xmlns:p14="http://schemas.microsoft.com/office/powerpoint/2010/main" val="1577983911"/>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076673" cy="3038337"/>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2204408" y="4390411"/>
            <a:ext cx="20919362" cy="9325589"/>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ЗП виплачується працівнику на умовах, визначених трудовим договором</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роботодавець </a:t>
            </a:r>
            <a:r>
              <a:rPr lang="uk-UA" sz="4000" b="1" u="sng" dirty="0">
                <a:solidFill>
                  <a:schemeClr val="tx1"/>
                </a:solidFill>
                <a:latin typeface="Arial" panose="020B0604020202020204" pitchFamily="34" charset="0"/>
                <a:cs typeface="Arial" panose="020B0604020202020204" pitchFamily="34" charset="0"/>
                <a:sym typeface="Arial"/>
              </a:rPr>
              <a:t>повинен вживати всіх можливих заходів </a:t>
            </a:r>
            <a:r>
              <a:rPr lang="uk-UA" sz="4000" b="1" dirty="0">
                <a:solidFill>
                  <a:schemeClr val="tx1"/>
                </a:solidFill>
                <a:latin typeface="Arial" panose="020B0604020202020204" pitchFamily="34" charset="0"/>
                <a:cs typeface="Arial" panose="020B0604020202020204" pitchFamily="34" charset="0"/>
                <a:sym typeface="Arial"/>
              </a:rPr>
              <a:t>для забезпечення реалізації права працівників на своєчасне отримання ЗП</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роботодавець </a:t>
            </a:r>
            <a:r>
              <a:rPr lang="uk-UA" sz="4000" b="1" u="sng" dirty="0">
                <a:solidFill>
                  <a:schemeClr val="tx1"/>
                </a:solidFill>
                <a:latin typeface="Arial" panose="020B0604020202020204" pitchFamily="34" charset="0"/>
                <a:cs typeface="Arial" panose="020B0604020202020204" pitchFamily="34" charset="0"/>
                <a:sym typeface="Arial"/>
              </a:rPr>
              <a:t>звільняється від відповідальності </a:t>
            </a:r>
            <a:r>
              <a:rPr lang="uk-UA" sz="4000" b="1" dirty="0">
                <a:solidFill>
                  <a:schemeClr val="tx1"/>
                </a:solidFill>
                <a:latin typeface="Arial" panose="020B0604020202020204" pitchFamily="34" charset="0"/>
                <a:cs typeface="Arial" panose="020B0604020202020204" pitchFamily="34" charset="0"/>
                <a:sym typeface="Arial"/>
              </a:rPr>
              <a:t>за порушення зобов’язання щодо строків оплати праці, </a:t>
            </a:r>
            <a:r>
              <a:rPr lang="uk-UA" sz="4000" b="1" u="sng" dirty="0">
                <a:solidFill>
                  <a:schemeClr val="tx1"/>
                </a:solidFill>
                <a:latin typeface="Arial" panose="020B0604020202020204" pitchFamily="34" charset="0"/>
                <a:cs typeface="Arial" panose="020B0604020202020204" pitchFamily="34" charset="0"/>
                <a:sym typeface="Arial"/>
              </a:rPr>
              <a:t>якщо доведе</a:t>
            </a:r>
            <a:r>
              <a:rPr lang="uk-UA" sz="4000" b="1" dirty="0">
                <a:solidFill>
                  <a:schemeClr val="tx1"/>
                </a:solidFill>
                <a:latin typeface="Arial" panose="020B0604020202020204" pitchFamily="34" charset="0"/>
                <a:cs typeface="Arial" panose="020B0604020202020204" pitchFamily="34" charset="0"/>
                <a:sym typeface="Arial"/>
              </a:rPr>
              <a:t>, що це порушення сталося внаслідок ведення бойових дій або дії інших обставин непереборної сили.</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звільнення роботодавця від відповідальності за несвоєчасну оплату праці </a:t>
            </a:r>
            <a:r>
              <a:rPr lang="uk-UA" sz="4000" b="1" u="sng" dirty="0">
                <a:solidFill>
                  <a:schemeClr val="tx1"/>
                </a:solidFill>
                <a:latin typeface="Arial" panose="020B0604020202020204" pitchFamily="34" charset="0"/>
                <a:cs typeface="Arial" panose="020B0604020202020204" pitchFamily="34" charset="0"/>
                <a:sym typeface="Arial"/>
              </a:rPr>
              <a:t>не звільняє його від обов’язку</a:t>
            </a:r>
            <a:r>
              <a:rPr lang="uk-UA" sz="4000" b="1" dirty="0">
                <a:solidFill>
                  <a:schemeClr val="tx1"/>
                </a:solidFill>
                <a:latin typeface="Arial" panose="020B0604020202020204" pitchFamily="34" charset="0"/>
                <a:cs typeface="Arial" panose="020B0604020202020204" pitchFamily="34" charset="0"/>
                <a:sym typeface="Arial"/>
              </a:rPr>
              <a:t> виплати ЗП</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разі неможливості своєчасної виплати ЗП внаслідок ведення бойових дій, строк її виплати може бути відтермінований до моменту відновлення діяльності підприємства</a:t>
            </a:r>
          </a:p>
        </p:txBody>
      </p:sp>
      <p:sp>
        <p:nvSpPr>
          <p:cNvPr id="22" name="Title 2"/>
          <p:cNvSpPr>
            <a:spLocks noGrp="1"/>
          </p:cNvSpPr>
          <p:nvPr>
            <p:ph type="title"/>
          </p:nvPr>
        </p:nvSpPr>
        <p:spPr>
          <a:xfrm>
            <a:off x="1536193" y="2989384"/>
            <a:ext cx="20786366" cy="786203"/>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Оплата праці (ст. 10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52291" y="448663"/>
            <a:ext cx="5815418" cy="2908938"/>
          </a:xfrm>
          <a:prstGeom prst="rect">
            <a:avLst/>
          </a:prstGeom>
        </p:spPr>
      </p:pic>
    </p:spTree>
    <p:extLst>
      <p:ext uri="{BB962C8B-B14F-4D97-AF65-F5344CB8AC3E}">
        <p14:creationId xmlns:p14="http://schemas.microsoft.com/office/powerpoint/2010/main" val="184594592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5000" y="3553206"/>
            <a:ext cx="23080408" cy="6135329"/>
          </a:xfrm>
        </p:spPr>
        <p:txBody>
          <a:bodyPr>
            <a:normAutofit fontScale="90000"/>
          </a:bodyPr>
          <a:lstStyle/>
          <a:p>
            <a:pPr algn="just"/>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Зустріч/тренінг відбувається у рамках Програми «Децентралізація приносить кращі результати та ефективність» (DOBRE), що виконується міжнародною організацією Глобал Ком’юнітіз (</a:t>
            </a:r>
            <a:r>
              <a:rPr lang="en-US" sz="5300" b="1" dirty="0">
                <a:solidFill>
                  <a:schemeClr val="tx1"/>
                </a:solidFill>
                <a:latin typeface="Arial" panose="020B0604020202020204" pitchFamily="34" charset="0"/>
                <a:cs typeface="Arial" panose="020B0604020202020204" pitchFamily="34" charset="0"/>
              </a:rPr>
              <a:t>Global Communities</a:t>
            </a:r>
            <a:r>
              <a:rPr lang="uk-UA" sz="5300" b="1" dirty="0">
                <a:solidFill>
                  <a:schemeClr val="tx1"/>
                </a:solidFill>
                <a:latin typeface="Arial" panose="020B0604020202020204" pitchFamily="34" charset="0"/>
                <a:cs typeface="Arial" panose="020B0604020202020204" pitchFamily="34" charset="0"/>
              </a:rPr>
              <a:t>) та фінансується Агентством США з міжнародного розвитку (USAID).</a:t>
            </a:r>
            <a:r>
              <a:rPr lang="uk-UA" sz="5300" b="1" dirty="0">
                <a:solidFill>
                  <a:schemeClr val="tx1"/>
                </a:solidFill>
              </a:rPr>
              <a:t> </a:t>
            </a:r>
            <a:r>
              <a:rPr lang="en-US" sz="5300" b="1" dirty="0">
                <a:solidFill>
                  <a:srgbClr val="002060"/>
                </a:solidFill>
              </a:rPr>
              <a:t/>
            </a:r>
            <a:br>
              <a:rPr lang="en-US" sz="5300" b="1" dirty="0">
                <a:solidFill>
                  <a:srgbClr val="002060"/>
                </a:solidFill>
              </a:rPr>
            </a:br>
            <a:r>
              <a:rPr lang="uk-UA" sz="5300" dirty="0">
                <a:solidFill>
                  <a:schemeClr val="accent1">
                    <a:lumMod val="50000"/>
                  </a:schemeClr>
                </a:solidFill>
                <a:latin typeface="Arial" panose="020B0604020202020204" pitchFamily="34" charset="0"/>
                <a:cs typeface="Arial" panose="020B0604020202020204" pitchFamily="34" charset="0"/>
              </a:rPr>
              <a:t/>
            </a:r>
            <a:br>
              <a:rPr lang="uk-UA" sz="5300" dirty="0">
                <a:solidFill>
                  <a:schemeClr val="accent1">
                    <a:lumMod val="50000"/>
                  </a:schemeClr>
                </a:solidFill>
                <a:latin typeface="Arial" panose="020B0604020202020204" pitchFamily="34" charset="0"/>
                <a:cs typeface="Arial" panose="020B0604020202020204" pitchFamily="34" charset="0"/>
              </a:rPr>
            </a:br>
            <a:endParaRPr lang="en-US" sz="4400" b="1" dirty="0">
              <a:solidFill>
                <a:schemeClr val="accent1">
                  <a:lumMod val="50000"/>
                </a:schemeClr>
              </a:solidFill>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87476" y="539980"/>
            <a:ext cx="6026451" cy="3013226"/>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602466"/>
            <a:ext cx="7417619" cy="2870619"/>
          </a:xfrm>
          <a:prstGeom prst="rect">
            <a:avLst/>
          </a:prstGeom>
        </p:spPr>
      </p:pic>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26511" y="539980"/>
            <a:ext cx="6606241" cy="3304517"/>
          </a:xfrm>
          <a:prstGeom prst="rect">
            <a:avLst/>
          </a:prstGeom>
        </p:spPr>
      </p:pic>
      <p:sp>
        <p:nvSpPr>
          <p:cNvPr id="5" name="Text Placeholder 4"/>
          <p:cNvSpPr>
            <a:spLocks noGrp="1"/>
          </p:cNvSpPr>
          <p:nvPr>
            <p:ph type="body" sz="quarter" idx="1"/>
          </p:nvPr>
        </p:nvSpPr>
        <p:spPr/>
        <p:txBody>
          <a:bodyPr/>
          <a:lstStyle/>
          <a:p>
            <a:endParaRPr lang="en-US"/>
          </a:p>
        </p:txBody>
      </p:sp>
    </p:spTree>
    <p:extLst>
      <p:ext uri="{BB962C8B-B14F-4D97-AF65-F5344CB8AC3E}">
        <p14:creationId xmlns:p14="http://schemas.microsoft.com/office/powerpoint/2010/main" val="3728152109"/>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642" y="479444"/>
            <a:ext cx="5702067" cy="285103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2204408" y="4390411"/>
            <a:ext cx="19354330" cy="1323399"/>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ru-RU" sz="4000" b="1" dirty="0">
                <a:solidFill>
                  <a:schemeClr val="tx1"/>
                </a:solidFill>
                <a:latin typeface="Arial" panose="020B0604020202020204" pitchFamily="34" charset="0"/>
                <a:cs typeface="Arial" panose="020B0604020202020204" pitchFamily="34" charset="0"/>
                <a:sym typeface="Arial"/>
              </a:rPr>
              <a:t>на </a:t>
            </a:r>
            <a:r>
              <a:rPr lang="uk-UA" sz="4000" b="1" dirty="0">
                <a:solidFill>
                  <a:schemeClr val="tx1"/>
                </a:solidFill>
                <a:latin typeface="Arial" panose="020B0604020202020204" pitchFamily="34" charset="0"/>
                <a:cs typeface="Arial" panose="020B0604020202020204" pitchFamily="34" charset="0"/>
                <a:sym typeface="Arial"/>
              </a:rPr>
              <a:t>період ВС дія окремих положень колективного договору може бути зупинена за ініціативою роботодавця</a:t>
            </a:r>
          </a:p>
        </p:txBody>
      </p:sp>
      <p:sp>
        <p:nvSpPr>
          <p:cNvPr id="22" name="Title 2"/>
          <p:cNvSpPr>
            <a:spLocks noGrp="1"/>
          </p:cNvSpPr>
          <p:nvPr>
            <p:ph type="title"/>
          </p:nvPr>
        </p:nvSpPr>
        <p:spPr>
          <a:xfrm>
            <a:off x="1536193" y="2989384"/>
            <a:ext cx="20786366" cy="1323399"/>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Зупинення дії окремих положень колективного договору (ст. 11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92517" y="429547"/>
            <a:ext cx="6030610" cy="3016579"/>
          </a:xfrm>
          <a:prstGeom prst="rect">
            <a:avLst/>
          </a:prstGeom>
        </p:spPr>
      </p:pic>
    </p:spTree>
    <p:extLst>
      <p:ext uri="{BB962C8B-B14F-4D97-AF65-F5344CB8AC3E}">
        <p14:creationId xmlns:p14="http://schemas.microsoft.com/office/powerpoint/2010/main" val="253959898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971165" cy="2985583"/>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88947" y="4390411"/>
            <a:ext cx="21429315" cy="8094483"/>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надання працівнику щорічної основної відпустки за рішенням роботодавця </a:t>
            </a:r>
            <a:r>
              <a:rPr lang="uk-UA" sz="4000" b="1" u="sng" dirty="0">
                <a:solidFill>
                  <a:schemeClr val="tx1"/>
                </a:solidFill>
                <a:latin typeface="Arial" panose="020B0604020202020204" pitchFamily="34" charset="0"/>
                <a:cs typeface="Arial" panose="020B0604020202020204" pitchFamily="34" charset="0"/>
                <a:sym typeface="Arial"/>
              </a:rPr>
              <a:t>може бути обмежено </a:t>
            </a:r>
            <a:r>
              <a:rPr lang="uk-UA" sz="4000" b="1" dirty="0">
                <a:solidFill>
                  <a:schemeClr val="tx1"/>
                </a:solidFill>
                <a:latin typeface="Arial" panose="020B0604020202020204" pitchFamily="34" charset="0"/>
                <a:cs typeface="Arial" panose="020B0604020202020204" pitchFamily="34" charset="0"/>
                <a:sym typeface="Arial"/>
              </a:rPr>
              <a:t>тривалістю 24 </a:t>
            </a:r>
            <a:r>
              <a:rPr lang="uk-UA" sz="4000" b="1" dirty="0" err="1">
                <a:solidFill>
                  <a:schemeClr val="tx1"/>
                </a:solidFill>
                <a:latin typeface="Arial" panose="020B0604020202020204" pitchFamily="34" charset="0"/>
                <a:cs typeface="Arial" panose="020B0604020202020204" pitchFamily="34" charset="0"/>
                <a:sym typeface="Arial"/>
              </a:rPr>
              <a:t>к.д</a:t>
            </a:r>
            <a:r>
              <a:rPr lang="uk-UA" sz="4000" b="1" dirty="0">
                <a:solidFill>
                  <a:schemeClr val="tx1"/>
                </a:solidFill>
                <a:latin typeface="Arial" panose="020B0604020202020204" pitchFamily="34" charset="0"/>
                <a:cs typeface="Arial" panose="020B0604020202020204" pitchFamily="34" charset="0"/>
                <a:sym typeface="Arial"/>
              </a:rPr>
              <a:t>. за поточний робочий рік</a:t>
            </a:r>
          </a:p>
          <a:p>
            <a:pPr marL="685800" marR="0" lvl="0" indent="-685800" algn="l" rtl="0">
              <a:spcBef>
                <a:spcPts val="0"/>
              </a:spcBef>
              <a:spcAft>
                <a:spcPts val="0"/>
              </a:spcAft>
              <a:buFont typeface="Wingdings" panose="05000000000000000000" pitchFamily="2" charset="2"/>
              <a:buChar char="Ø"/>
            </a:pPr>
            <a:endParaRPr lang="ru-RU"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якщо тривалість щорічної основної відпустки працівника становить більше 24 календарних днів, надання не використаних у період дії ВС днів такої відпустки </a:t>
            </a:r>
            <a:r>
              <a:rPr lang="uk-UA" sz="4000" b="1" u="sng" dirty="0">
                <a:solidFill>
                  <a:schemeClr val="tx1"/>
                </a:solidFill>
                <a:latin typeface="Arial" panose="020B0604020202020204" pitchFamily="34" charset="0"/>
                <a:cs typeface="Arial" panose="020B0604020202020204" pitchFamily="34" charset="0"/>
                <a:sym typeface="Arial"/>
              </a:rPr>
              <a:t>переноситься</a:t>
            </a:r>
            <a:r>
              <a:rPr lang="uk-UA" sz="4000" b="1" dirty="0">
                <a:solidFill>
                  <a:schemeClr val="tx1"/>
                </a:solidFill>
                <a:latin typeface="Arial" panose="020B0604020202020204" pitchFamily="34" charset="0"/>
                <a:cs typeface="Arial" panose="020B0604020202020204" pitchFamily="34" charset="0"/>
                <a:sym typeface="Arial"/>
              </a:rPr>
              <a:t> на період після припинення або скасування ВС</a:t>
            </a:r>
          </a:p>
          <a:p>
            <a:pPr marL="685800" marR="0" lvl="0" indent="-685800" algn="l" rtl="0">
              <a:spcBef>
                <a:spcPts val="0"/>
              </a:spcBef>
              <a:spcAft>
                <a:spcPts val="0"/>
              </a:spcAft>
              <a:buFont typeface="Wingdings" panose="05000000000000000000" pitchFamily="2" charset="2"/>
              <a:buChar char="Ø"/>
            </a:pPr>
            <a:endParaRPr lang="ru-RU"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роботодавець </a:t>
            </a:r>
            <a:r>
              <a:rPr lang="uk-UA" sz="4000" b="1" u="sng" dirty="0">
                <a:solidFill>
                  <a:schemeClr val="tx1"/>
                </a:solidFill>
                <a:latin typeface="Arial" panose="020B0604020202020204" pitchFamily="34" charset="0"/>
                <a:cs typeface="Arial" panose="020B0604020202020204" pitchFamily="34" charset="0"/>
                <a:sym typeface="Arial"/>
              </a:rPr>
              <a:t>може відмовити </a:t>
            </a:r>
            <a:r>
              <a:rPr lang="uk-UA" sz="4000" b="1" dirty="0">
                <a:solidFill>
                  <a:schemeClr val="tx1"/>
                </a:solidFill>
                <a:latin typeface="Arial" panose="020B0604020202020204" pitchFamily="34" charset="0"/>
                <a:cs typeface="Arial" panose="020B0604020202020204" pitchFamily="34" charset="0"/>
                <a:sym typeface="Arial"/>
              </a:rPr>
              <a:t>працівнику у наданні невикористаних днів щорічної відпустки. Норми ч. 7 ст. 79, ч. 5 ст. 80 КЗпП та ч. 5 ст. 11, ч. 2 ст. 12 ЗУ «Про відпустки» у період дії ВС </a:t>
            </a:r>
            <a:r>
              <a:rPr lang="uk-UA" sz="4000" b="1" u="sng" dirty="0">
                <a:solidFill>
                  <a:schemeClr val="tx1"/>
                </a:solidFill>
                <a:latin typeface="Arial" panose="020B0604020202020204" pitchFamily="34" charset="0"/>
                <a:cs typeface="Arial" panose="020B0604020202020204" pitchFamily="34" charset="0"/>
                <a:sym typeface="Arial"/>
              </a:rPr>
              <a:t>не застосовуються</a:t>
            </a:r>
          </a:p>
          <a:p>
            <a:pPr marL="685800" marR="0" lvl="0" indent="-685800" algn="l" rtl="0">
              <a:spcBef>
                <a:spcPts val="0"/>
              </a:spcBef>
              <a:spcAft>
                <a:spcPts val="0"/>
              </a:spcAft>
              <a:buFont typeface="Wingdings" panose="05000000000000000000" pitchFamily="2" charset="2"/>
              <a:buChar char="Ø"/>
            </a:pPr>
            <a:endParaRPr lang="ru-RU"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разі звільнення працівника у період дії ВС йому виплачується грошова компенсація відповідно до ст. 24 ЗУ «Про відпустки»</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Надання відпусток (ст. 12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26433" y="346192"/>
            <a:ext cx="5966051" cy="2984286"/>
          </a:xfrm>
          <a:prstGeom prst="rect">
            <a:avLst/>
          </a:prstGeom>
        </p:spPr>
      </p:pic>
    </p:spTree>
    <p:extLst>
      <p:ext uri="{BB962C8B-B14F-4D97-AF65-F5344CB8AC3E}">
        <p14:creationId xmlns:p14="http://schemas.microsoft.com/office/powerpoint/2010/main" val="957638585"/>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40332" y="459859"/>
            <a:ext cx="5923739" cy="2961870"/>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2204408" y="4390411"/>
            <a:ext cx="19354330" cy="3170058"/>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період дії ВС роботодавець </a:t>
            </a:r>
            <a:r>
              <a:rPr lang="uk-UA" sz="4000" b="1" u="sng" dirty="0">
                <a:solidFill>
                  <a:schemeClr val="tx1"/>
                </a:solidFill>
                <a:latin typeface="Arial" panose="020B0604020202020204" pitchFamily="34" charset="0"/>
                <a:cs typeface="Arial" panose="020B0604020202020204" pitchFamily="34" charset="0"/>
                <a:sym typeface="Arial"/>
              </a:rPr>
              <a:t>може відмовити </a:t>
            </a:r>
            <a:r>
              <a:rPr lang="uk-UA" sz="4000" b="1" dirty="0">
                <a:solidFill>
                  <a:schemeClr val="tx1"/>
                </a:solidFill>
                <a:latin typeface="Arial" panose="020B0604020202020204" pitchFamily="34" charset="0"/>
                <a:cs typeface="Arial" panose="020B0604020202020204" pitchFamily="34" charset="0"/>
                <a:sym typeface="Arial"/>
              </a:rPr>
              <a:t>працівнику у наданні будь-якого виду відпусток (</a:t>
            </a:r>
            <a:r>
              <a:rPr lang="uk-UA" sz="4000" b="1" i="1" dirty="0">
                <a:solidFill>
                  <a:schemeClr val="tx1"/>
                </a:solidFill>
                <a:latin typeface="Arial" panose="020B0604020202020204" pitchFamily="34" charset="0"/>
                <a:cs typeface="Arial" panose="020B0604020202020204" pitchFamily="34" charset="0"/>
                <a:sym typeface="Arial"/>
              </a:rPr>
              <a:t>крім відпустки у зв’язку вагітністю та пологами та відпустки для догляду за дитиною до досягнення 3 р</a:t>
            </a:r>
            <a:r>
              <a:rPr lang="uk-UA" sz="4000" b="1" dirty="0">
                <a:solidFill>
                  <a:schemeClr val="tx1"/>
                </a:solidFill>
                <a:latin typeface="Arial" panose="020B0604020202020204" pitchFamily="34" charset="0"/>
                <a:cs typeface="Arial" panose="020B0604020202020204" pitchFamily="34" charset="0"/>
                <a:sym typeface="Arial"/>
              </a:rPr>
              <a:t>.), якщо такий працівник залучений до виконання робіт на об’єктах критичної інфраструктури</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Надання відпусток (ст. 12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06565" y="221327"/>
            <a:ext cx="6399689" cy="3201197"/>
          </a:xfrm>
          <a:prstGeom prst="rect">
            <a:avLst/>
          </a:prstGeom>
        </p:spPr>
      </p:pic>
    </p:spTree>
    <p:extLst>
      <p:ext uri="{BB962C8B-B14F-4D97-AF65-F5344CB8AC3E}">
        <p14:creationId xmlns:p14="http://schemas.microsoft.com/office/powerpoint/2010/main" val="1528353008"/>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979158" cy="2989580"/>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2204408" y="4390411"/>
            <a:ext cx="19354330" cy="6247824"/>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протягом періоду дії ВС роботодавець на прохання працівника </a:t>
            </a:r>
            <a:r>
              <a:rPr lang="uk-UA" sz="4000" b="1" u="sng" dirty="0">
                <a:solidFill>
                  <a:schemeClr val="tx1"/>
                </a:solidFill>
                <a:latin typeface="Arial" panose="020B0604020202020204" pitchFamily="34" charset="0"/>
                <a:cs typeface="Arial" panose="020B0604020202020204" pitchFamily="34" charset="0"/>
                <a:sym typeface="Arial"/>
              </a:rPr>
              <a:t>може надавати</a:t>
            </a:r>
            <a:r>
              <a:rPr lang="uk-UA" sz="4000" b="1" dirty="0">
                <a:solidFill>
                  <a:schemeClr val="tx1"/>
                </a:solidFill>
                <a:latin typeface="Arial" panose="020B0604020202020204" pitchFamily="34" charset="0"/>
                <a:cs typeface="Arial" panose="020B0604020202020204" pitchFamily="34" charset="0"/>
                <a:sym typeface="Arial"/>
              </a:rPr>
              <a:t> йому відпустку без збереження ЗП </a:t>
            </a:r>
            <a:r>
              <a:rPr lang="uk-UA" sz="4000" b="1" u="sng" dirty="0">
                <a:solidFill>
                  <a:schemeClr val="tx1"/>
                </a:solidFill>
                <a:latin typeface="Arial" panose="020B0604020202020204" pitchFamily="34" charset="0"/>
                <a:cs typeface="Arial" panose="020B0604020202020204" pitchFamily="34" charset="0"/>
                <a:sym typeface="Arial"/>
              </a:rPr>
              <a:t>без обмеження строку</a:t>
            </a:r>
            <a:r>
              <a:rPr lang="uk-UA" sz="4000" b="1" dirty="0">
                <a:solidFill>
                  <a:schemeClr val="tx1"/>
                </a:solidFill>
                <a:latin typeface="Arial" panose="020B0604020202020204" pitchFamily="34" charset="0"/>
                <a:cs typeface="Arial" panose="020B0604020202020204" pitchFamily="34" charset="0"/>
                <a:sym typeface="Arial"/>
              </a:rPr>
              <a:t>, встановленого ч. 1 ст. 26 ЗУ «Про відпустки»</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період дії ВС роботодавець </a:t>
            </a:r>
            <a:r>
              <a:rPr lang="uk-UA" sz="4000" b="1" u="sng" dirty="0">
                <a:solidFill>
                  <a:schemeClr val="tx1"/>
                </a:solidFill>
                <a:latin typeface="Arial" panose="020B0604020202020204" pitchFamily="34" charset="0"/>
                <a:cs typeface="Arial" panose="020B0604020202020204" pitchFamily="34" charset="0"/>
                <a:sym typeface="Arial"/>
              </a:rPr>
              <a:t>за заявою </a:t>
            </a:r>
            <a:r>
              <a:rPr lang="uk-UA" sz="4000" b="1" dirty="0">
                <a:solidFill>
                  <a:schemeClr val="tx1"/>
                </a:solidFill>
                <a:latin typeface="Arial" panose="020B0604020202020204" pitchFamily="34" charset="0"/>
                <a:cs typeface="Arial" panose="020B0604020202020204" pitchFamily="34" charset="0"/>
                <a:sym typeface="Arial"/>
              </a:rPr>
              <a:t>працівника, </a:t>
            </a:r>
            <a:r>
              <a:rPr lang="uk-UA" sz="4000" b="1" u="sng" dirty="0">
                <a:solidFill>
                  <a:schemeClr val="tx1"/>
                </a:solidFill>
                <a:latin typeface="Arial" panose="020B0604020202020204" pitchFamily="34" charset="0"/>
                <a:cs typeface="Arial" panose="020B0604020202020204" pitchFamily="34" charset="0"/>
                <a:sym typeface="Arial"/>
              </a:rPr>
              <a:t>який виїхав </a:t>
            </a:r>
            <a:r>
              <a:rPr lang="uk-UA" sz="4000" b="1" dirty="0">
                <a:solidFill>
                  <a:schemeClr val="tx1"/>
                </a:solidFill>
                <a:latin typeface="Arial" panose="020B0604020202020204" pitchFamily="34" charset="0"/>
                <a:cs typeface="Arial" panose="020B0604020202020204" pitchFamily="34" charset="0"/>
                <a:sym typeface="Arial"/>
              </a:rPr>
              <a:t>за межі території України </a:t>
            </a:r>
            <a:r>
              <a:rPr lang="uk-UA" sz="4000" b="1" u="sng" dirty="0">
                <a:solidFill>
                  <a:schemeClr val="tx1"/>
                </a:solidFill>
                <a:latin typeface="Arial" panose="020B0604020202020204" pitchFamily="34" charset="0"/>
                <a:cs typeface="Arial" panose="020B0604020202020204" pitchFamily="34" charset="0"/>
                <a:sym typeface="Arial"/>
              </a:rPr>
              <a:t>або набув </a:t>
            </a:r>
            <a:r>
              <a:rPr lang="uk-UA" sz="4000" b="1" dirty="0">
                <a:solidFill>
                  <a:schemeClr val="tx1"/>
                </a:solidFill>
                <a:latin typeface="Arial" panose="020B0604020202020204" pitchFamily="34" charset="0"/>
                <a:cs typeface="Arial" panose="020B0604020202020204" pitchFamily="34" charset="0"/>
                <a:sym typeface="Arial"/>
              </a:rPr>
              <a:t>статусу ВПО, </a:t>
            </a:r>
            <a:r>
              <a:rPr lang="uk-UA" sz="4000" b="1" u="sng" dirty="0">
                <a:solidFill>
                  <a:schemeClr val="tx1"/>
                </a:solidFill>
                <a:latin typeface="Arial" panose="020B0604020202020204" pitchFamily="34" charset="0"/>
                <a:cs typeface="Arial" panose="020B0604020202020204" pitchFamily="34" charset="0"/>
                <a:sym typeface="Arial"/>
              </a:rPr>
              <a:t>в обов’язковому порядку </a:t>
            </a:r>
            <a:r>
              <a:rPr lang="uk-UA" sz="4000" b="1" dirty="0">
                <a:solidFill>
                  <a:schemeClr val="tx1"/>
                </a:solidFill>
                <a:latin typeface="Arial" panose="020B0604020202020204" pitchFamily="34" charset="0"/>
                <a:cs typeface="Arial" panose="020B0604020202020204" pitchFamily="34" charset="0"/>
                <a:sym typeface="Arial"/>
              </a:rPr>
              <a:t>надає йому відпустку без збереження ЗП тривалістю, визначеною у заяві, але не більше 90 </a:t>
            </a:r>
            <a:r>
              <a:rPr lang="uk-UA" sz="4000" b="1" dirty="0" err="1">
                <a:solidFill>
                  <a:schemeClr val="tx1"/>
                </a:solidFill>
                <a:latin typeface="Arial" panose="020B0604020202020204" pitchFamily="34" charset="0"/>
                <a:cs typeface="Arial" panose="020B0604020202020204" pitchFamily="34" charset="0"/>
                <a:sym typeface="Arial"/>
              </a:rPr>
              <a:t>к.д</a:t>
            </a:r>
            <a:r>
              <a:rPr lang="uk-UA" sz="4000" b="1" dirty="0">
                <a:solidFill>
                  <a:schemeClr val="tx1"/>
                </a:solidFill>
                <a:latin typeface="Arial" panose="020B0604020202020204" pitchFamily="34" charset="0"/>
                <a:cs typeface="Arial" panose="020B0604020202020204" pitchFamily="34" charset="0"/>
                <a:sym typeface="Arial"/>
              </a:rPr>
              <a:t>., без зарахування часу перебування у відпустці до стажу роботи, що дає право на щорічну основну відпустку, передбаченого п. 4 ч. 1 ст. 9 ЗУ «Про відпустки»</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Надання відпусток (ст. 12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396872" y="366098"/>
            <a:ext cx="6092509" cy="3047542"/>
          </a:xfrm>
          <a:prstGeom prst="rect">
            <a:avLst/>
          </a:prstGeom>
        </p:spPr>
      </p:pic>
    </p:spTree>
    <p:extLst>
      <p:ext uri="{BB962C8B-B14F-4D97-AF65-F5344CB8AC3E}">
        <p14:creationId xmlns:p14="http://schemas.microsoft.com/office/powerpoint/2010/main" val="2268918885"/>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59859"/>
            <a:ext cx="5979158" cy="298957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Відпустка за заявою працівника-ВПО</a:t>
            </a:r>
          </a:p>
        </p:txBody>
      </p:sp>
      <p:pic>
        <p:nvPicPr>
          <p:cNvPr id="7" name="Рисунок 6">
            <a:extLst>
              <a:ext uri="{FF2B5EF4-FFF2-40B4-BE49-F238E27FC236}">
                <a16:creationId xmlns:a16="http://schemas.microsoft.com/office/drawing/2014/main" id="{D6B58A02-85CC-4372-38F4-6AF4A679E30C}"/>
              </a:ext>
            </a:extLst>
          </p:cNvPr>
          <p:cNvPicPr>
            <a:picLocks noChangeAspect="1"/>
          </p:cNvPicPr>
          <p:nvPr/>
        </p:nvPicPr>
        <p:blipFill>
          <a:blip r:embed="rId4"/>
          <a:stretch>
            <a:fillRect/>
          </a:stretch>
        </p:blipFill>
        <p:spPr>
          <a:xfrm>
            <a:off x="1588947" y="4325817"/>
            <a:ext cx="20602838" cy="8387860"/>
          </a:xfrm>
          <a:prstGeom prst="rect">
            <a:avLst/>
          </a:prstGeom>
        </p:spPr>
      </p:pic>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065887" y="152446"/>
            <a:ext cx="6967943" cy="3485444"/>
          </a:xfrm>
          <a:prstGeom prst="rect">
            <a:avLst/>
          </a:prstGeom>
        </p:spPr>
      </p:pic>
    </p:spTree>
    <p:extLst>
      <p:ext uri="{BB962C8B-B14F-4D97-AF65-F5344CB8AC3E}">
        <p14:creationId xmlns:p14="http://schemas.microsoft.com/office/powerpoint/2010/main" val="945758059"/>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741237" cy="287061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Відпустка за заявою працівника-ВПО</a:t>
            </a:r>
          </a:p>
        </p:txBody>
      </p:sp>
      <p:pic>
        <p:nvPicPr>
          <p:cNvPr id="3" name="Рисунок 2">
            <a:extLst>
              <a:ext uri="{FF2B5EF4-FFF2-40B4-BE49-F238E27FC236}">
                <a16:creationId xmlns:a16="http://schemas.microsoft.com/office/drawing/2014/main" id="{08FB5757-3C97-5D7D-842E-872D7C13F1BC}"/>
              </a:ext>
            </a:extLst>
          </p:cNvPr>
          <p:cNvPicPr>
            <a:picLocks noChangeAspect="1"/>
          </p:cNvPicPr>
          <p:nvPr/>
        </p:nvPicPr>
        <p:blipFill>
          <a:blip r:embed="rId4"/>
          <a:stretch>
            <a:fillRect/>
          </a:stretch>
        </p:blipFill>
        <p:spPr>
          <a:xfrm>
            <a:off x="2022231" y="4079631"/>
            <a:ext cx="19870615" cy="8229600"/>
          </a:xfrm>
          <a:prstGeom prst="rect">
            <a:avLst/>
          </a:prstGeom>
        </p:spPr>
      </p:pic>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006565" y="265895"/>
            <a:ext cx="6946729" cy="3474832"/>
          </a:xfrm>
          <a:prstGeom prst="rect">
            <a:avLst/>
          </a:prstGeom>
        </p:spPr>
      </p:pic>
    </p:spTree>
    <p:extLst>
      <p:ext uri="{BB962C8B-B14F-4D97-AF65-F5344CB8AC3E}">
        <p14:creationId xmlns:p14="http://schemas.microsoft.com/office/powerpoint/2010/main" val="987995927"/>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498773" y="512256"/>
            <a:ext cx="5830487" cy="29152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804923" cy="8710036"/>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призупинення дії ТД - тимчасове припинення роботодавцем забезпечення працівника роботою і тимчасове припинення працівником виконання роботи за укладеним ТД у зв’язку із збройною агресією проти України, що виключає можливість обох сторін трудових відносин виконувати обов’язки, передбачені ТД</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може здійснюватися </a:t>
            </a:r>
            <a:r>
              <a:rPr lang="uk-UA" sz="4000" b="1" u="sng" dirty="0">
                <a:solidFill>
                  <a:schemeClr val="tx1"/>
                </a:solidFill>
                <a:latin typeface="Arial" panose="020B0604020202020204" pitchFamily="34" charset="0"/>
                <a:cs typeface="Arial" panose="020B0604020202020204" pitchFamily="34" charset="0"/>
                <a:sym typeface="Arial"/>
              </a:rPr>
              <a:t>за ініціативи однієї із сторін </a:t>
            </a:r>
            <a:r>
              <a:rPr lang="uk-UA" sz="4000" b="1" dirty="0">
                <a:solidFill>
                  <a:schemeClr val="tx1"/>
                </a:solidFill>
                <a:latin typeface="Arial" panose="020B0604020202020204" pitchFamily="34" charset="0"/>
                <a:cs typeface="Arial" panose="020B0604020202020204" pitchFamily="34" charset="0"/>
                <a:sym typeface="Arial"/>
              </a:rPr>
              <a:t>на строк не більше ніж період дії ВС. У разі прийняття рішення про скасування призупинення дії ТД до припинення або скасування ВС роботодавець </a:t>
            </a:r>
            <a:r>
              <a:rPr lang="uk-UA" sz="4000" b="1" u="sng" dirty="0">
                <a:solidFill>
                  <a:schemeClr val="tx1"/>
                </a:solidFill>
                <a:latin typeface="Arial" panose="020B0604020202020204" pitchFamily="34" charset="0"/>
                <a:cs typeface="Arial" panose="020B0604020202020204" pitchFamily="34" charset="0"/>
                <a:sym typeface="Arial"/>
              </a:rPr>
              <a:t>повинен за 10 </a:t>
            </a:r>
            <a:r>
              <a:rPr lang="uk-UA" sz="4000" b="1" u="sng" dirty="0" err="1">
                <a:solidFill>
                  <a:schemeClr val="tx1"/>
                </a:solidFill>
                <a:latin typeface="Arial" panose="020B0604020202020204" pitchFamily="34" charset="0"/>
                <a:cs typeface="Arial" panose="020B0604020202020204" pitchFamily="34" charset="0"/>
                <a:sym typeface="Arial"/>
              </a:rPr>
              <a:t>к.д</a:t>
            </a:r>
            <a:r>
              <a:rPr lang="uk-UA" sz="4000" b="1" u="sng" dirty="0">
                <a:solidFill>
                  <a:schemeClr val="tx1"/>
                </a:solidFill>
                <a:latin typeface="Arial" panose="020B0604020202020204" pitchFamily="34" charset="0"/>
                <a:cs typeface="Arial" panose="020B0604020202020204" pitchFamily="34" charset="0"/>
                <a:sym typeface="Arial"/>
              </a:rPr>
              <a:t>. до відновлення його дії повідомити </a:t>
            </a:r>
            <a:r>
              <a:rPr lang="uk-UA" sz="4000" b="1" dirty="0">
                <a:solidFill>
                  <a:schemeClr val="tx1"/>
                </a:solidFill>
                <a:latin typeface="Arial" panose="020B0604020202020204" pitchFamily="34" charset="0"/>
                <a:cs typeface="Arial" panose="020B0604020202020204" pitchFamily="34" charset="0"/>
                <a:sym typeface="Arial"/>
              </a:rPr>
              <a:t>працівника про необхідність стати до роботи</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u="sng" dirty="0">
                <a:solidFill>
                  <a:schemeClr val="tx1"/>
                </a:solidFill>
                <a:latin typeface="Arial" panose="020B0604020202020204" pitchFamily="34" charset="0"/>
                <a:cs typeface="Arial" panose="020B0604020202020204" pitchFamily="34" charset="0"/>
                <a:sym typeface="Arial"/>
              </a:rPr>
              <a:t>не тягне </a:t>
            </a:r>
            <a:r>
              <a:rPr lang="uk-UA" sz="4000" b="1" dirty="0">
                <a:solidFill>
                  <a:schemeClr val="tx1"/>
                </a:solidFill>
                <a:latin typeface="Arial" panose="020B0604020202020204" pitchFamily="34" charset="0"/>
                <a:cs typeface="Arial" panose="020B0604020202020204" pitchFamily="34" charset="0"/>
                <a:sym typeface="Arial"/>
              </a:rPr>
              <a:t>за собою припинення трудових відносин, </a:t>
            </a:r>
            <a:r>
              <a:rPr lang="uk-UA" sz="4000" b="1" u="sng" dirty="0">
                <a:solidFill>
                  <a:schemeClr val="tx1"/>
                </a:solidFill>
                <a:latin typeface="Arial" panose="020B0604020202020204" pitchFamily="34" charset="0"/>
                <a:cs typeface="Arial" panose="020B0604020202020204" pitchFamily="34" charset="0"/>
                <a:sym typeface="Arial"/>
              </a:rPr>
              <a:t>не може бути </a:t>
            </a:r>
            <a:r>
              <a:rPr lang="uk-UA" sz="4000" b="1" dirty="0">
                <a:solidFill>
                  <a:schemeClr val="tx1"/>
                </a:solidFill>
                <a:latin typeface="Arial" panose="020B0604020202020204" pitchFamily="34" charset="0"/>
                <a:cs typeface="Arial" panose="020B0604020202020204" pitchFamily="34" charset="0"/>
                <a:sym typeface="Arial"/>
              </a:rPr>
              <a:t>прихованим покаранням і </a:t>
            </a:r>
            <a:r>
              <a:rPr lang="uk-UA" sz="4000" b="1" u="sng" dirty="0">
                <a:solidFill>
                  <a:schemeClr val="tx1"/>
                </a:solidFill>
                <a:latin typeface="Arial" panose="020B0604020202020204" pitchFamily="34" charset="0"/>
                <a:cs typeface="Arial" panose="020B0604020202020204" pitchFamily="34" charset="0"/>
                <a:sym typeface="Arial"/>
              </a:rPr>
              <a:t>не застосовується до посадових осіб МС</a:t>
            </a:r>
            <a:r>
              <a:rPr lang="uk-UA" sz="4000" b="1" dirty="0">
                <a:solidFill>
                  <a:schemeClr val="tx1"/>
                </a:solidFill>
                <a:latin typeface="Arial" panose="020B0604020202020204" pitchFamily="34" charset="0"/>
                <a:cs typeface="Arial" panose="020B0604020202020204" pitchFamily="34" charset="0"/>
                <a:sym typeface="Arial"/>
              </a:rPr>
              <a:t>, які обіймають </a:t>
            </a:r>
            <a:r>
              <a:rPr lang="uk-UA" sz="4000" b="1" u="sng" dirty="0">
                <a:solidFill>
                  <a:schemeClr val="tx1"/>
                </a:solidFill>
                <a:latin typeface="Arial" panose="020B0604020202020204" pitchFamily="34" charset="0"/>
                <a:cs typeface="Arial" panose="020B0604020202020204" pitchFamily="34" charset="0"/>
                <a:sym typeface="Arial"/>
              </a:rPr>
              <a:t>виборні</a:t>
            </a:r>
            <a:r>
              <a:rPr lang="uk-UA" sz="4000" b="1" dirty="0">
                <a:solidFill>
                  <a:schemeClr val="tx1"/>
                </a:solidFill>
                <a:latin typeface="Arial" panose="020B0604020202020204" pitchFamily="34" charset="0"/>
                <a:cs typeface="Arial" panose="020B0604020202020204" pitchFamily="34" charset="0"/>
                <a:sym typeface="Arial"/>
              </a:rPr>
              <a:t> посади</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Призупинення дії строку дії ТД (ст. 13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02908" y="310656"/>
            <a:ext cx="6231055" cy="3116844"/>
          </a:xfrm>
          <a:prstGeom prst="rect">
            <a:avLst/>
          </a:prstGeom>
        </p:spPr>
      </p:pic>
    </p:spTree>
    <p:extLst>
      <p:ext uri="{BB962C8B-B14F-4D97-AF65-F5344CB8AC3E}">
        <p14:creationId xmlns:p14="http://schemas.microsoft.com/office/powerpoint/2010/main" val="832478910"/>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17596" y="274646"/>
            <a:ext cx="6111664" cy="3055832"/>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804923" cy="8710036"/>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оформлюється наказом (розпорядженням) роботодавця, в якому, зокрема, зазначається:</a:t>
            </a:r>
          </a:p>
          <a:p>
            <a:pPr marL="685800" marR="0" lvl="0" indent="-685800" algn="l" rtl="0">
              <a:spcBef>
                <a:spcPts val="0"/>
              </a:spcBef>
              <a:spcAft>
                <a:spcPts val="0"/>
              </a:spcAft>
              <a:buFont typeface="Wingdings" panose="05000000000000000000" pitchFamily="2" charset="2"/>
              <a:buChar char="§"/>
            </a:pPr>
            <a:r>
              <a:rPr lang="uk-UA" sz="4000" b="1" dirty="0">
                <a:solidFill>
                  <a:schemeClr val="tx1"/>
                </a:solidFill>
                <a:latin typeface="Arial" panose="020B0604020202020204" pitchFamily="34" charset="0"/>
                <a:cs typeface="Arial" panose="020B0604020202020204" pitchFamily="34" charset="0"/>
                <a:sym typeface="Arial"/>
              </a:rPr>
              <a:t>інформація про причини призупинення, у тому числі про неможливість обох сторін виконувати свої обов’язки</a:t>
            </a:r>
          </a:p>
          <a:p>
            <a:pPr marL="685800" marR="0" lvl="0" indent="-685800" algn="l" rtl="0">
              <a:spcBef>
                <a:spcPts val="0"/>
              </a:spcBef>
              <a:spcAft>
                <a:spcPts val="0"/>
              </a:spcAft>
              <a:buFont typeface="Wingdings" panose="05000000000000000000" pitchFamily="2" charset="2"/>
              <a:buChar char="§"/>
            </a:pPr>
            <a:r>
              <a:rPr lang="uk-UA" sz="4000" b="1" dirty="0">
                <a:solidFill>
                  <a:schemeClr val="tx1"/>
                </a:solidFill>
                <a:latin typeface="Arial" panose="020B0604020202020204" pitchFamily="34" charset="0"/>
                <a:cs typeface="Arial" panose="020B0604020202020204" pitchFamily="34" charset="0"/>
                <a:sym typeface="Arial"/>
              </a:rPr>
              <a:t>спосіб обміну інформацією</a:t>
            </a:r>
          </a:p>
          <a:p>
            <a:pPr marL="685800" marR="0" lvl="0" indent="-685800" algn="l" rtl="0">
              <a:spcBef>
                <a:spcPts val="0"/>
              </a:spcBef>
              <a:spcAft>
                <a:spcPts val="0"/>
              </a:spcAft>
              <a:buFont typeface="Wingdings" panose="05000000000000000000" pitchFamily="2" charset="2"/>
              <a:buChar char="§"/>
            </a:pPr>
            <a:r>
              <a:rPr lang="uk-UA" sz="4000" b="1" dirty="0">
                <a:solidFill>
                  <a:schemeClr val="tx1"/>
                </a:solidFill>
                <a:latin typeface="Arial" panose="020B0604020202020204" pitchFamily="34" charset="0"/>
                <a:cs typeface="Arial" panose="020B0604020202020204" pitchFamily="34" charset="0"/>
                <a:sym typeface="Arial"/>
              </a:rPr>
              <a:t>строк призупинення</a:t>
            </a:r>
          </a:p>
          <a:p>
            <a:pPr marL="685800" marR="0" lvl="0" indent="-685800" algn="l" rtl="0">
              <a:spcBef>
                <a:spcPts val="0"/>
              </a:spcBef>
              <a:spcAft>
                <a:spcPts val="0"/>
              </a:spcAft>
              <a:buFont typeface="Wingdings" panose="05000000000000000000" pitchFamily="2" charset="2"/>
              <a:buChar char="§"/>
            </a:pPr>
            <a:r>
              <a:rPr lang="uk-UA" sz="4000" b="1" dirty="0">
                <a:solidFill>
                  <a:schemeClr val="tx1"/>
                </a:solidFill>
                <a:latin typeface="Arial" panose="020B0604020202020204" pitchFamily="34" charset="0"/>
                <a:cs typeface="Arial" panose="020B0604020202020204" pitchFamily="34" charset="0"/>
                <a:sym typeface="Arial"/>
              </a:rPr>
              <a:t>кількість, категорії і прізвища, ім’я, по батькові (за наявності), реєстраційний номер ОКПП або серія та номер паспорта відповідних працівників </a:t>
            </a:r>
          </a:p>
          <a:p>
            <a:pPr marL="685800" marR="0" lvl="0" indent="-685800" algn="l" rtl="0">
              <a:spcBef>
                <a:spcPts val="0"/>
              </a:spcBef>
              <a:spcAft>
                <a:spcPts val="0"/>
              </a:spcAft>
              <a:buFont typeface="Wingdings" panose="05000000000000000000" pitchFamily="2" charset="2"/>
              <a:buChar char="§"/>
            </a:pPr>
            <a:r>
              <a:rPr lang="uk-UA" sz="4000" b="1" dirty="0">
                <a:solidFill>
                  <a:schemeClr val="tx1"/>
                </a:solidFill>
                <a:latin typeface="Arial" panose="020B0604020202020204" pitchFamily="34" charset="0"/>
                <a:cs typeface="Arial" panose="020B0604020202020204" pitchFamily="34" charset="0"/>
                <a:sym typeface="Arial"/>
              </a:rPr>
              <a:t>умови відновлення дії ТД</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наказ (розпорядження) про призупинення дії ТД, укладеного з посадовими особами ОМС, </a:t>
            </a:r>
            <a:r>
              <a:rPr lang="uk-UA" sz="4000" b="1" u="sng" dirty="0">
                <a:solidFill>
                  <a:schemeClr val="tx1"/>
                </a:solidFill>
                <a:latin typeface="Arial" panose="020B0604020202020204" pitchFamily="34" charset="0"/>
                <a:cs typeface="Arial" panose="020B0604020202020204" pitchFamily="34" charset="0"/>
                <a:sym typeface="Arial"/>
              </a:rPr>
              <a:t>роботодавець подає для погодження </a:t>
            </a:r>
            <a:r>
              <a:rPr lang="uk-UA" sz="4000" b="1" dirty="0">
                <a:solidFill>
                  <a:schemeClr val="tx1"/>
                </a:solidFill>
                <a:latin typeface="Arial" panose="020B0604020202020204" pitchFamily="34" charset="0"/>
                <a:cs typeface="Arial" panose="020B0604020202020204" pitchFamily="34" charset="0"/>
                <a:sym typeface="Arial"/>
              </a:rPr>
              <a:t>до ВА, яка здійснює свої повноваження на відповідній території (ВА НП та районні ВА, а за їх відсутності - ОВА)</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Призупинення дії строку дії ТД (ст. 13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396872" y="459859"/>
            <a:ext cx="5953964" cy="2978240"/>
          </a:xfrm>
          <a:prstGeom prst="rect">
            <a:avLst/>
          </a:prstGeom>
        </p:spPr>
      </p:pic>
    </p:spTree>
    <p:extLst>
      <p:ext uri="{BB962C8B-B14F-4D97-AF65-F5344CB8AC3E}">
        <p14:creationId xmlns:p14="http://schemas.microsoft.com/office/powerpoint/2010/main" val="1932269253"/>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96478" y="459859"/>
            <a:ext cx="5830487" cy="29152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804923" cy="8094483"/>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разі незгоди працівника (-</a:t>
            </a:r>
            <a:r>
              <a:rPr lang="uk-UA" sz="4000" b="1" dirty="0" err="1">
                <a:solidFill>
                  <a:schemeClr val="tx1"/>
                </a:solidFill>
                <a:latin typeface="Arial" panose="020B0604020202020204" pitchFamily="34" charset="0"/>
                <a:cs typeface="Arial" panose="020B0604020202020204" pitchFamily="34" charset="0"/>
                <a:sym typeface="Arial"/>
              </a:rPr>
              <a:t>ів</a:t>
            </a:r>
            <a:r>
              <a:rPr lang="uk-UA" sz="4000" b="1" dirty="0">
                <a:solidFill>
                  <a:schemeClr val="tx1"/>
                </a:solidFill>
                <a:latin typeface="Arial" panose="020B0604020202020204" pitchFamily="34" charset="0"/>
                <a:cs typeface="Arial" panose="020B0604020202020204" pitchFamily="34" charset="0"/>
                <a:sym typeface="Arial"/>
              </a:rPr>
              <a:t>) із наказом (розпорядженням) про призупинення дії ТД працівником/профспілкою за дорученням працівника (-</a:t>
            </a:r>
            <a:r>
              <a:rPr lang="uk-UA" sz="4000" b="1" dirty="0" err="1">
                <a:solidFill>
                  <a:schemeClr val="tx1"/>
                </a:solidFill>
                <a:latin typeface="Arial" panose="020B0604020202020204" pitchFamily="34" charset="0"/>
                <a:cs typeface="Arial" panose="020B0604020202020204" pitchFamily="34" charset="0"/>
                <a:sym typeface="Arial"/>
              </a:rPr>
              <a:t>ів</a:t>
            </a:r>
            <a:r>
              <a:rPr lang="uk-UA" sz="4000" b="1" dirty="0">
                <a:solidFill>
                  <a:schemeClr val="tx1"/>
                </a:solidFill>
                <a:latin typeface="Arial" panose="020B0604020202020204" pitchFamily="34" charset="0"/>
                <a:cs typeface="Arial" panose="020B0604020202020204" pitchFamily="34" charset="0"/>
                <a:sym typeface="Arial"/>
              </a:rPr>
              <a:t>) він може бути оскаржений до ЦОВВ, що реалізує державну політику з питань нагляду та контролю за додержанням законодавства про працю, або його ТО</a:t>
            </a:r>
          </a:p>
          <a:p>
            <a:pPr marL="685800" marR="0" lvl="0" indent="-685800" algn="l" rtl="0">
              <a:spcBef>
                <a:spcPts val="0"/>
              </a:spcBef>
              <a:spcAft>
                <a:spcPts val="0"/>
              </a:spcAft>
              <a:buFont typeface="Wingdings" panose="05000000000000000000" pitchFamily="2" charset="2"/>
              <a:buChar char="Ø"/>
            </a:pPr>
            <a:endParaRPr lang="ru-RU"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dirty="0">
                <a:solidFill>
                  <a:schemeClr val="tx1"/>
                </a:solidFill>
                <a:latin typeface="Arial" panose="020B0604020202020204" pitchFamily="34" charset="0"/>
                <a:cs typeface="Arial" panose="020B0604020202020204" pitchFamily="34" charset="0"/>
                <a:sym typeface="Arial"/>
              </a:rPr>
              <a:t>ЦОВВ</a:t>
            </a:r>
            <a:r>
              <a:rPr lang="uk-UA" sz="4000" b="1" dirty="0">
                <a:solidFill>
                  <a:schemeClr val="tx1"/>
                </a:solidFill>
                <a:latin typeface="Arial" panose="020B0604020202020204" pitchFamily="34" charset="0"/>
                <a:cs typeface="Arial" panose="020B0604020202020204" pitchFamily="34" charset="0"/>
                <a:sym typeface="Arial"/>
              </a:rPr>
              <a:t> вивчає зміст наказу (розпорядження) та підстави для його видання, за погодженням з ВА </a:t>
            </a:r>
            <a:r>
              <a:rPr lang="uk-UA" sz="4000" b="1" u="sng" dirty="0">
                <a:solidFill>
                  <a:schemeClr val="tx1"/>
                </a:solidFill>
                <a:latin typeface="Arial" panose="020B0604020202020204" pitchFamily="34" charset="0"/>
                <a:cs typeface="Arial" panose="020B0604020202020204" pitchFamily="34" charset="0"/>
                <a:sym typeface="Arial"/>
              </a:rPr>
              <a:t>може внести роботодавцеві припис </a:t>
            </a:r>
            <a:r>
              <a:rPr lang="uk-UA" sz="4000" b="1" dirty="0">
                <a:solidFill>
                  <a:schemeClr val="tx1"/>
                </a:solidFill>
                <a:latin typeface="Arial" panose="020B0604020202020204" pitchFamily="34" charset="0"/>
                <a:cs typeface="Arial" panose="020B0604020202020204" pitchFamily="34" charset="0"/>
                <a:sym typeface="Arial"/>
              </a:rPr>
              <a:t>про:</a:t>
            </a:r>
          </a:p>
          <a:p>
            <a:pPr marL="685800" marR="0" lvl="0" indent="-685800" algn="l" rtl="0">
              <a:spcBef>
                <a:spcPts val="0"/>
              </a:spcBef>
              <a:spcAft>
                <a:spcPts val="0"/>
              </a:spcAft>
              <a:buFont typeface="Wingdings" panose="05000000000000000000" pitchFamily="2" charset="2"/>
              <a:buChar char="§"/>
            </a:pPr>
            <a:r>
              <a:rPr lang="uk-UA" sz="4000" b="1" dirty="0">
                <a:solidFill>
                  <a:schemeClr val="tx1"/>
                </a:solidFill>
                <a:latin typeface="Arial" panose="020B0604020202020204" pitchFamily="34" charset="0"/>
                <a:cs typeface="Arial" panose="020B0604020202020204" pitchFamily="34" charset="0"/>
                <a:sym typeface="Arial"/>
              </a:rPr>
              <a:t>скасування відповідного наказу (розпорядження)</a:t>
            </a:r>
          </a:p>
          <a:p>
            <a:pPr marR="0" lvl="0" algn="l" rtl="0">
              <a:spcBef>
                <a:spcPts val="0"/>
              </a:spcBef>
              <a:spcAft>
                <a:spcPts val="0"/>
              </a:spcAft>
            </a:pPr>
            <a:r>
              <a:rPr lang="ru-RU" sz="4000" dirty="0">
                <a:solidFill>
                  <a:schemeClr val="tx1"/>
                </a:solidFill>
                <a:latin typeface="Arial" panose="020B0604020202020204" pitchFamily="34" charset="0"/>
                <a:cs typeface="Arial" panose="020B0604020202020204" pitchFamily="34" charset="0"/>
                <a:sym typeface="Arial"/>
              </a:rPr>
              <a:t>                             АБО</a:t>
            </a:r>
            <a:endParaRPr lang="ru-RU"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
            </a:pPr>
            <a:r>
              <a:rPr lang="uk-UA" sz="4000" b="1" dirty="0">
                <a:solidFill>
                  <a:schemeClr val="tx1"/>
                </a:solidFill>
                <a:latin typeface="Arial" panose="020B0604020202020204" pitchFamily="34" charset="0"/>
                <a:cs typeface="Arial" panose="020B0604020202020204" pitchFamily="34" charset="0"/>
                <a:sym typeface="Arial"/>
              </a:rPr>
              <a:t>про усунення порушення законодавства про працю іншим шляхом, що є обов’язковим до виконання роботодавцем протягом 14 </a:t>
            </a:r>
            <a:r>
              <a:rPr lang="uk-UA" sz="4000" b="1" dirty="0" err="1">
                <a:solidFill>
                  <a:schemeClr val="tx1"/>
                </a:solidFill>
                <a:latin typeface="Arial" panose="020B0604020202020204" pitchFamily="34" charset="0"/>
                <a:cs typeface="Arial" panose="020B0604020202020204" pitchFamily="34" charset="0"/>
                <a:sym typeface="Arial"/>
              </a:rPr>
              <a:t>к.д</a:t>
            </a:r>
            <a:r>
              <a:rPr lang="uk-UA" sz="4000" b="1" dirty="0">
                <a:solidFill>
                  <a:schemeClr val="tx1"/>
                </a:solidFill>
                <a:latin typeface="Arial" panose="020B0604020202020204" pitchFamily="34" charset="0"/>
                <a:cs typeface="Arial" panose="020B0604020202020204" pitchFamily="34" charset="0"/>
                <a:sym typeface="Arial"/>
              </a:rPr>
              <a:t>. з дня отримання такого припису</a:t>
            </a:r>
          </a:p>
          <a:p>
            <a:pPr marL="685800" marR="0" lvl="0" indent="-685800" algn="l" rtl="0">
              <a:spcBef>
                <a:spcPts val="0"/>
              </a:spcBef>
              <a:spcAft>
                <a:spcPts val="0"/>
              </a:spcAft>
              <a:buFont typeface="Wingdings" panose="05000000000000000000" pitchFamily="2" charset="2"/>
              <a:buChar char="Ø"/>
            </a:pPr>
            <a:endParaRPr lang="ru-RU" sz="4000" b="1" dirty="0">
              <a:solidFill>
                <a:schemeClr val="tx1"/>
              </a:solidFill>
              <a:latin typeface="Arial" panose="020B0604020202020204" pitchFamily="34" charset="0"/>
              <a:cs typeface="Arial" panose="020B0604020202020204" pitchFamily="34" charset="0"/>
              <a:sym typeface="Arial"/>
            </a:endParaRP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Призупинення дії строку дії ТД (ст. 13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06566" y="337827"/>
            <a:ext cx="5870837" cy="2936659"/>
          </a:xfrm>
          <a:prstGeom prst="rect">
            <a:avLst/>
          </a:prstGeom>
        </p:spPr>
      </p:pic>
    </p:spTree>
    <p:extLst>
      <p:ext uri="{BB962C8B-B14F-4D97-AF65-F5344CB8AC3E}">
        <p14:creationId xmlns:p14="http://schemas.microsoft.com/office/powerpoint/2010/main" val="990073367"/>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714587" y="459859"/>
            <a:ext cx="5913615" cy="295680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804923" cy="5632271"/>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приписи у разі оскарження наказу (розпорядження) </a:t>
            </a:r>
            <a:r>
              <a:rPr lang="uk-UA" sz="4000" b="1" u="sng" dirty="0">
                <a:solidFill>
                  <a:schemeClr val="tx1"/>
                </a:solidFill>
                <a:latin typeface="Arial" panose="020B0604020202020204" pitchFamily="34" charset="0"/>
                <a:cs typeface="Arial" panose="020B0604020202020204" pitchFamily="34" charset="0"/>
                <a:sym typeface="Arial"/>
              </a:rPr>
              <a:t>про призупинення дії ТД, укладеного з посадовими особами ОМС</a:t>
            </a:r>
            <a:r>
              <a:rPr lang="uk-UA" sz="4000" b="1" dirty="0">
                <a:solidFill>
                  <a:schemeClr val="tx1"/>
                </a:solidFill>
                <a:latin typeface="Arial" panose="020B0604020202020204" pitchFamily="34" charset="0"/>
                <a:cs typeface="Arial" panose="020B0604020202020204" pitchFamily="34" charset="0"/>
                <a:sym typeface="Arial"/>
              </a:rPr>
              <a:t>, можуть бути внесені роботодавцеві </a:t>
            </a:r>
            <a:r>
              <a:rPr lang="uk-UA" sz="4000" b="1" u="sng" dirty="0">
                <a:solidFill>
                  <a:schemeClr val="tx1"/>
                </a:solidFill>
                <a:latin typeface="Arial" panose="020B0604020202020204" pitchFamily="34" charset="0"/>
                <a:cs typeface="Arial" panose="020B0604020202020204" pitchFamily="34" charset="0"/>
                <a:sym typeface="Arial"/>
              </a:rPr>
              <a:t>за погодженням з ВА</a:t>
            </a:r>
          </a:p>
          <a:p>
            <a:pPr marL="685800" marR="0" lvl="0" indent="-685800" algn="l" rtl="0">
              <a:spcBef>
                <a:spcPts val="0"/>
              </a:spcBef>
              <a:spcAft>
                <a:spcPts val="0"/>
              </a:spcAft>
              <a:buFont typeface="Wingdings" panose="05000000000000000000" pitchFamily="2" charset="2"/>
              <a:buChar char="Ø"/>
            </a:pPr>
            <a:endParaRPr lang="ru-RU"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припис бути оскаржений роботодавцем протягом 10 </a:t>
            </a:r>
            <a:r>
              <a:rPr lang="uk-UA" sz="4000" b="1" dirty="0" err="1">
                <a:solidFill>
                  <a:schemeClr val="tx1"/>
                </a:solidFill>
                <a:latin typeface="Arial" panose="020B0604020202020204" pitchFamily="34" charset="0"/>
                <a:cs typeface="Arial" panose="020B0604020202020204" pitchFamily="34" charset="0"/>
                <a:sym typeface="Arial"/>
              </a:rPr>
              <a:t>к.д</a:t>
            </a:r>
            <a:r>
              <a:rPr lang="uk-UA" sz="4000" b="1" dirty="0">
                <a:solidFill>
                  <a:schemeClr val="tx1"/>
                </a:solidFill>
                <a:latin typeface="Arial" panose="020B0604020202020204" pitchFamily="34" charset="0"/>
                <a:cs typeface="Arial" panose="020B0604020202020204" pitchFamily="34" charset="0"/>
                <a:sym typeface="Arial"/>
              </a:rPr>
              <a:t>. у судовому порядку</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відшкодування ЗП, гарантійних та компенсаційних виплат працівникам за час призупинення дії ТД у повному обсязі покладається на державу, що здійснює збройну агресію проти України</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Призупинення дії строку дії ТД (ст. 13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06566" y="269075"/>
            <a:ext cx="6344270" cy="3173475"/>
          </a:xfrm>
          <a:prstGeom prst="rect">
            <a:avLst/>
          </a:prstGeom>
        </p:spPr>
      </p:pic>
    </p:spTree>
    <p:extLst>
      <p:ext uri="{BB962C8B-B14F-4D97-AF65-F5344CB8AC3E}">
        <p14:creationId xmlns:p14="http://schemas.microsoft.com/office/powerpoint/2010/main" val="95875690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33718" y="682413"/>
            <a:ext cx="5741237" cy="287061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143000" y="4621057"/>
            <a:ext cx="22535552" cy="8710036"/>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q"/>
            </a:pPr>
            <a:r>
              <a:rPr lang="uk-UA" sz="4000" b="1" dirty="0">
                <a:solidFill>
                  <a:schemeClr val="tx1"/>
                </a:solidFill>
                <a:latin typeface="Arial" panose="020B0604020202020204" pitchFamily="34" charset="0"/>
                <a:cs typeface="Arial" panose="020B0604020202020204" pitchFamily="34" charset="0"/>
                <a:sym typeface="Arial"/>
              </a:rPr>
              <a:t>ЗУ від 07.06.2001 р. № 2493 «Про службу в органах місцевого самоврядування» </a:t>
            </a:r>
            <a:r>
              <a:rPr lang="en-GB" sz="4000" b="1" dirty="0">
                <a:solidFill>
                  <a:schemeClr val="accent1">
                    <a:lumMod val="75000"/>
                  </a:schemeClr>
                </a:solidFill>
                <a:latin typeface="Arial" panose="020B0604020202020204" pitchFamily="34" charset="0"/>
                <a:cs typeface="Arial" panose="020B0604020202020204" pitchFamily="34" charset="0"/>
                <a:sym typeface="Arial"/>
                <a:hlinkClick r:id="rId4"/>
              </a:rPr>
              <a:t>https://zakon.rada.gov.ua/laws/show/2493-14#Text</a:t>
            </a:r>
            <a:endParaRPr lang="uk-UA" sz="4000" b="1" dirty="0">
              <a:solidFill>
                <a:schemeClr val="accent1">
                  <a:lumMod val="75000"/>
                </a:schemeClr>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q"/>
            </a:pPr>
            <a:endParaRPr lang="uk-UA" sz="4000" b="1" dirty="0">
              <a:solidFill>
                <a:schemeClr val="accent1">
                  <a:lumMod val="75000"/>
                </a:schemeClr>
              </a:solidFill>
              <a:latin typeface="Arial" panose="020B0604020202020204" pitchFamily="34" charset="0"/>
              <a:cs typeface="Arial" panose="020B0604020202020204" pitchFamily="34" charset="0"/>
              <a:sym typeface="Arial"/>
            </a:endParaRPr>
          </a:p>
          <a:p>
            <a:pPr marL="571500" marR="0" lvl="0" indent="-571500" algn="l" rtl="0">
              <a:spcBef>
                <a:spcPts val="0"/>
              </a:spcBef>
              <a:spcAft>
                <a:spcPts val="0"/>
              </a:spcAft>
              <a:buFont typeface="Wingdings" panose="05000000000000000000" pitchFamily="2" charset="2"/>
              <a:buChar char="q"/>
            </a:pPr>
            <a:r>
              <a:rPr lang="uk-UA" sz="4000" dirty="0">
                <a:solidFill>
                  <a:schemeClr val="tx1"/>
                </a:solidFill>
                <a:latin typeface="Arial" panose="020B0604020202020204" pitchFamily="34" charset="0"/>
                <a:cs typeface="Arial" panose="020B0604020202020204" pitchFamily="34" charset="0"/>
                <a:sym typeface="Arial"/>
              </a:rPr>
              <a:t>Кодекс законів про працю України </a:t>
            </a:r>
            <a:r>
              <a:rPr lang="en-GB" sz="4000" dirty="0">
                <a:solidFill>
                  <a:schemeClr val="accent1">
                    <a:lumMod val="75000"/>
                  </a:schemeClr>
                </a:solidFill>
                <a:latin typeface="Arial" panose="020B0604020202020204" pitchFamily="34" charset="0"/>
                <a:cs typeface="Arial" panose="020B0604020202020204" pitchFamily="34" charset="0"/>
                <a:sym typeface="Arial"/>
                <a:hlinkClick r:id="rId5">
                  <a:extLst>
                    <a:ext uri="{A12FA001-AC4F-418D-AE19-62706E023703}">
                      <ahyp:hlinkClr xmlns:ahyp="http://schemas.microsoft.com/office/drawing/2018/hyperlinkcolor" xmlns="" val="tx"/>
                    </a:ext>
                  </a:extLst>
                </a:hlinkClick>
              </a:rPr>
              <a:t>https://zakon.rada.gov.ua/laws/show/322-08#Text</a:t>
            </a:r>
            <a:r>
              <a:rPr lang="uk-UA" sz="4000" b="1" dirty="0">
                <a:solidFill>
                  <a:schemeClr val="tx1"/>
                </a:solidFill>
                <a:latin typeface="Arial" panose="020B0604020202020204" pitchFamily="34" charset="0"/>
                <a:cs typeface="Arial" panose="020B0604020202020204" pitchFamily="34" charset="0"/>
                <a:sym typeface="Arial"/>
              </a:rPr>
              <a:t> </a:t>
            </a:r>
          </a:p>
          <a:p>
            <a:pPr marL="571500" marR="0" lvl="0" indent="-571500" algn="l" rtl="0">
              <a:spcBef>
                <a:spcPts val="0"/>
              </a:spcBef>
              <a:spcAft>
                <a:spcPts val="0"/>
              </a:spcAft>
              <a:buFont typeface="Wingdings" panose="05000000000000000000" pitchFamily="2" charset="2"/>
              <a:buChar char="q"/>
            </a:pPr>
            <a:endParaRPr lang="uk-UA" sz="4000" dirty="0">
              <a:solidFill>
                <a:schemeClr val="tx1"/>
              </a:solidFill>
              <a:latin typeface="Arial" panose="020B0604020202020204" pitchFamily="34" charset="0"/>
              <a:cs typeface="Arial" panose="020B0604020202020204" pitchFamily="34" charset="0"/>
              <a:sym typeface="Arial"/>
            </a:endParaRPr>
          </a:p>
          <a:p>
            <a:pPr marL="571500" marR="0" lvl="0" indent="-571500" algn="l" rtl="0">
              <a:spcBef>
                <a:spcPts val="0"/>
              </a:spcBef>
              <a:spcAft>
                <a:spcPts val="0"/>
              </a:spcAft>
              <a:buFont typeface="Wingdings" panose="05000000000000000000" pitchFamily="2" charset="2"/>
              <a:buChar char="q"/>
            </a:pPr>
            <a:r>
              <a:rPr lang="uk-UA" sz="4000" dirty="0">
                <a:solidFill>
                  <a:schemeClr val="tx1"/>
                </a:solidFill>
                <a:latin typeface="Arial" panose="020B0604020202020204" pitchFamily="34" charset="0"/>
                <a:cs typeface="Arial" panose="020B0604020202020204" pitchFamily="34" charset="0"/>
                <a:sym typeface="Arial"/>
              </a:rPr>
              <a:t>ЗУ від 12.05.2015 р. № 389 «Про правовий режим воєнного стану» </a:t>
            </a:r>
            <a:r>
              <a:rPr lang="en-US" sz="4000" dirty="0">
                <a:solidFill>
                  <a:srgbClr val="0070C0"/>
                </a:solidFill>
                <a:latin typeface="Arial" panose="020B0604020202020204" pitchFamily="34" charset="0"/>
                <a:cs typeface="Arial" panose="020B0604020202020204" pitchFamily="34" charset="0"/>
                <a:sym typeface="Arial"/>
                <a:hlinkClick r:id="rId6">
                  <a:extLst>
                    <a:ext uri="{A12FA001-AC4F-418D-AE19-62706E023703}">
                      <ahyp:hlinkClr xmlns:ahyp="http://schemas.microsoft.com/office/drawing/2018/hyperlinkcolor" xmlns="" val="tx"/>
                    </a:ext>
                  </a:extLst>
                </a:hlinkClick>
              </a:rPr>
              <a:t>https://zakon.rada.gov.ua/laws/show/389-19#Text</a:t>
            </a:r>
            <a:endParaRPr lang="uk-UA" sz="4000" dirty="0">
              <a:solidFill>
                <a:srgbClr val="0070C0"/>
              </a:solidFill>
              <a:latin typeface="Arial" panose="020B0604020202020204" pitchFamily="34" charset="0"/>
              <a:cs typeface="Arial" panose="020B0604020202020204" pitchFamily="34" charset="0"/>
              <a:sym typeface="Arial"/>
            </a:endParaRPr>
          </a:p>
          <a:p>
            <a:pPr marL="571500" marR="0" lvl="0" indent="-571500" algn="l" rtl="0">
              <a:spcBef>
                <a:spcPts val="0"/>
              </a:spcBef>
              <a:spcAft>
                <a:spcPts val="0"/>
              </a:spcAft>
              <a:buFont typeface="Wingdings" panose="05000000000000000000" pitchFamily="2" charset="2"/>
              <a:buChar char="q"/>
            </a:pPr>
            <a:endParaRPr lang="uk-UA" sz="4000" dirty="0">
              <a:solidFill>
                <a:schemeClr val="tx1"/>
              </a:solidFill>
              <a:latin typeface="Arial" panose="020B0604020202020204" pitchFamily="34" charset="0"/>
              <a:cs typeface="Arial" panose="020B0604020202020204" pitchFamily="34" charset="0"/>
              <a:sym typeface="Arial"/>
            </a:endParaRPr>
          </a:p>
          <a:p>
            <a:pPr marL="571500" marR="0" lvl="0" indent="-571500" algn="l" rtl="0">
              <a:spcBef>
                <a:spcPts val="0"/>
              </a:spcBef>
              <a:spcAft>
                <a:spcPts val="0"/>
              </a:spcAft>
              <a:buFont typeface="Wingdings" panose="05000000000000000000" pitchFamily="2" charset="2"/>
              <a:buChar char="q"/>
            </a:pPr>
            <a:r>
              <a:rPr lang="uk-UA" sz="4000" b="1" dirty="0">
                <a:solidFill>
                  <a:schemeClr val="tx1"/>
                </a:solidFill>
                <a:latin typeface="Arial" panose="020B0604020202020204" pitchFamily="34" charset="0"/>
                <a:cs typeface="Arial" panose="020B0604020202020204" pitchFamily="34" charset="0"/>
                <a:sym typeface="Arial"/>
              </a:rPr>
              <a:t>ЗУ від 15.03.2022 р. № 2136 «</a:t>
            </a:r>
            <a:r>
              <a:rPr lang="ru-RU" sz="4000" b="1" dirty="0">
                <a:solidFill>
                  <a:schemeClr val="tx1"/>
                </a:solidFill>
                <a:latin typeface="Arial" panose="020B0604020202020204" pitchFamily="34" charset="0"/>
                <a:cs typeface="Arial" panose="020B0604020202020204" pitchFamily="34" charset="0"/>
                <a:sym typeface="Arial"/>
              </a:rPr>
              <a:t>Про </a:t>
            </a:r>
            <a:r>
              <a:rPr lang="uk-UA" sz="4000" b="1" dirty="0">
                <a:solidFill>
                  <a:schemeClr val="tx1"/>
                </a:solidFill>
                <a:latin typeface="Arial" panose="020B0604020202020204" pitchFamily="34" charset="0"/>
                <a:cs typeface="Arial" panose="020B0604020202020204" pitchFamily="34" charset="0"/>
                <a:sym typeface="Arial"/>
              </a:rPr>
              <a:t>організацію трудових відносин в умовах воєнного </a:t>
            </a:r>
            <a:r>
              <a:rPr lang="ru-RU" sz="4000" b="1" dirty="0">
                <a:solidFill>
                  <a:schemeClr val="tx1"/>
                </a:solidFill>
                <a:latin typeface="Arial" panose="020B0604020202020204" pitchFamily="34" charset="0"/>
                <a:cs typeface="Arial" panose="020B0604020202020204" pitchFamily="34" charset="0"/>
                <a:sym typeface="Arial"/>
              </a:rPr>
              <a:t>стану»</a:t>
            </a:r>
            <a:r>
              <a:rPr lang="en-GB" sz="4000" b="1" dirty="0">
                <a:solidFill>
                  <a:schemeClr val="tx1"/>
                </a:solidFill>
                <a:latin typeface="Arial" panose="020B0604020202020204" pitchFamily="34" charset="0"/>
                <a:cs typeface="Arial" panose="020B0604020202020204" pitchFamily="34" charset="0"/>
                <a:sym typeface="Arial"/>
              </a:rPr>
              <a:t> </a:t>
            </a:r>
            <a:r>
              <a:rPr lang="en-GB" sz="4000" b="1" dirty="0">
                <a:solidFill>
                  <a:schemeClr val="accent1">
                    <a:lumMod val="75000"/>
                  </a:schemeClr>
                </a:solidFill>
                <a:latin typeface="Arial" panose="020B0604020202020204" pitchFamily="34" charset="0"/>
                <a:cs typeface="Arial" panose="020B0604020202020204" pitchFamily="34" charset="0"/>
                <a:sym typeface="Arial"/>
                <a:hlinkClick r:id="rId7">
                  <a:extLst>
                    <a:ext uri="{A12FA001-AC4F-418D-AE19-62706E023703}">
                      <ahyp:hlinkClr xmlns:ahyp="http://schemas.microsoft.com/office/drawing/2018/hyperlinkcolor" xmlns="" val="tx"/>
                    </a:ext>
                  </a:extLst>
                </a:hlinkClick>
              </a:rPr>
              <a:t>https://zakon.rada.gov.ua/laws/show/2136-20#Text</a:t>
            </a:r>
            <a:r>
              <a:rPr lang="uk-UA" sz="4000" b="1" dirty="0">
                <a:solidFill>
                  <a:schemeClr val="accent1">
                    <a:lumMod val="75000"/>
                  </a:schemeClr>
                </a:solidFill>
                <a:latin typeface="Arial" panose="020B0604020202020204" pitchFamily="34" charset="0"/>
                <a:cs typeface="Arial" panose="020B0604020202020204" pitchFamily="34" charset="0"/>
                <a:sym typeface="Arial"/>
              </a:rPr>
              <a:t> </a:t>
            </a:r>
          </a:p>
          <a:p>
            <a:pPr marL="571500" marR="0" lvl="0" indent="-571500" algn="l" rtl="0">
              <a:spcBef>
                <a:spcPts val="0"/>
              </a:spcBef>
              <a:spcAft>
                <a:spcPts val="0"/>
              </a:spcAft>
              <a:buFont typeface="Wingdings" panose="05000000000000000000" pitchFamily="2" charset="2"/>
              <a:buChar char="q"/>
            </a:pPr>
            <a:endParaRPr lang="uk-UA" sz="4000" b="1" dirty="0">
              <a:solidFill>
                <a:schemeClr val="accent1">
                  <a:lumMod val="75000"/>
                </a:schemeClr>
              </a:solidFill>
              <a:latin typeface="Arial" panose="020B0604020202020204" pitchFamily="34" charset="0"/>
              <a:cs typeface="Arial" panose="020B0604020202020204" pitchFamily="34" charset="0"/>
              <a:sym typeface="Arial"/>
            </a:endParaRPr>
          </a:p>
          <a:p>
            <a:pPr marL="571500" marR="0" lvl="0" indent="-571500" algn="l" rtl="0">
              <a:spcBef>
                <a:spcPts val="0"/>
              </a:spcBef>
              <a:spcAft>
                <a:spcPts val="0"/>
              </a:spcAft>
              <a:buFont typeface="Wingdings" panose="05000000000000000000" pitchFamily="2" charset="2"/>
              <a:buChar char="q"/>
            </a:pPr>
            <a:r>
              <a:rPr lang="ru-RU" sz="4000" dirty="0">
                <a:solidFill>
                  <a:schemeClr val="tx1"/>
                </a:solidFill>
                <a:latin typeface="Arial" panose="020B0604020202020204" pitchFamily="34" charset="0"/>
                <a:cs typeface="Arial" panose="020B0604020202020204" pitchFamily="34" charset="0"/>
                <a:sym typeface="Arial"/>
              </a:rPr>
              <a:t>ЗУ</a:t>
            </a:r>
            <a:r>
              <a:rPr lang="ru-RU" sz="4000" dirty="0">
                <a:solidFill>
                  <a:schemeClr val="accent1">
                    <a:lumMod val="75000"/>
                  </a:schemeClr>
                </a:solidFill>
                <a:latin typeface="Arial" panose="020B0604020202020204" pitchFamily="34" charset="0"/>
                <a:cs typeface="Arial" panose="020B0604020202020204" pitchFamily="34" charset="0"/>
                <a:sym typeface="Arial"/>
              </a:rPr>
              <a:t> </a:t>
            </a:r>
            <a:r>
              <a:rPr lang="uk-UA" sz="4000" dirty="0">
                <a:solidFill>
                  <a:schemeClr val="tx1"/>
                </a:solidFill>
                <a:latin typeface="Arial" panose="020B0604020202020204" pitchFamily="34" charset="0"/>
                <a:cs typeface="Arial" panose="020B0604020202020204" pitchFamily="34" charset="0"/>
                <a:sym typeface="Arial"/>
              </a:rPr>
              <a:t>від</a:t>
            </a:r>
            <a:r>
              <a:rPr lang="ru-RU" sz="4000" dirty="0">
                <a:solidFill>
                  <a:schemeClr val="tx1"/>
                </a:solidFill>
                <a:latin typeface="Arial" panose="020B0604020202020204" pitchFamily="34" charset="0"/>
                <a:cs typeface="Arial" panose="020B0604020202020204" pitchFamily="34" charset="0"/>
                <a:sym typeface="Arial"/>
              </a:rPr>
              <a:t> 01.07.2022 р. № 2352 «Про </a:t>
            </a:r>
            <a:r>
              <a:rPr lang="uk-UA" sz="4000" dirty="0">
                <a:solidFill>
                  <a:schemeClr val="tx1"/>
                </a:solidFill>
                <a:latin typeface="Arial" panose="020B0604020202020204" pitchFamily="34" charset="0"/>
                <a:cs typeface="Arial" panose="020B0604020202020204" pitchFamily="34" charset="0"/>
                <a:sym typeface="Arial"/>
              </a:rPr>
              <a:t>внесення змін до деяких законодавчих актів України щодо оптимізації трудових відносин» </a:t>
            </a:r>
            <a:r>
              <a:rPr lang="en-US" sz="4000" dirty="0">
                <a:solidFill>
                  <a:srgbClr val="0070C0"/>
                </a:solidFill>
                <a:latin typeface="Arial" panose="020B0604020202020204" pitchFamily="34" charset="0"/>
                <a:cs typeface="Arial" panose="020B0604020202020204" pitchFamily="34" charset="0"/>
                <a:sym typeface="Arial"/>
                <a:hlinkClick r:id="rId8">
                  <a:extLst>
                    <a:ext uri="{A12FA001-AC4F-418D-AE19-62706E023703}">
                      <ahyp:hlinkClr xmlns:ahyp="http://schemas.microsoft.com/office/drawing/2018/hyperlinkcolor" xmlns="" val="tx"/>
                    </a:ext>
                  </a:extLst>
                </a:hlinkClick>
              </a:rPr>
              <a:t>https://zakon.rada.gov.ua/laws/show/2352-20#Text</a:t>
            </a:r>
            <a:r>
              <a:rPr lang="uk-UA" sz="4000" dirty="0">
                <a:solidFill>
                  <a:srgbClr val="0070C0"/>
                </a:solidFill>
                <a:latin typeface="Arial" panose="020B0604020202020204" pitchFamily="34" charset="0"/>
                <a:cs typeface="Arial" panose="020B0604020202020204" pitchFamily="34" charset="0"/>
                <a:sym typeface="Arial"/>
              </a:rPr>
              <a:t> </a:t>
            </a:r>
            <a:endParaRPr sz="4800" b="1" dirty="0">
              <a:solidFill>
                <a:srgbClr val="0070C0"/>
              </a:solidFill>
              <a:latin typeface="Arial" panose="020B0604020202020204" pitchFamily="34" charset="0"/>
              <a:cs typeface="Arial" panose="020B0604020202020204" pitchFamily="34" charset="0"/>
              <a:sym typeface="Arial"/>
            </a:endParaRPr>
          </a:p>
        </p:txBody>
      </p:sp>
      <p:sp>
        <p:nvSpPr>
          <p:cNvPr id="22" name="Title 2"/>
          <p:cNvSpPr>
            <a:spLocks noGrp="1"/>
          </p:cNvSpPr>
          <p:nvPr>
            <p:ph type="title"/>
          </p:nvPr>
        </p:nvSpPr>
        <p:spPr>
          <a:xfrm>
            <a:off x="2747514" y="2117723"/>
            <a:ext cx="19545399" cy="1980180"/>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Законодавча база</a:t>
            </a:r>
            <a:endParaRPr lang="en-US" sz="4400" b="1" dirty="0">
              <a:solidFill>
                <a:schemeClr val="tx1"/>
              </a:solidFill>
              <a:latin typeface="Arial" panose="020B0604020202020204" pitchFamily="34" charset="0"/>
              <a:cs typeface="Arial" panose="020B0604020202020204" pitchFamily="34" charset="0"/>
            </a:endParaRP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9175198" y="364173"/>
            <a:ext cx="6835941" cy="3419414"/>
          </a:xfrm>
          <a:prstGeom prst="rect">
            <a:avLst/>
          </a:prstGeom>
        </p:spPr>
      </p:pic>
    </p:spTree>
    <p:extLst>
      <p:ext uri="{BB962C8B-B14F-4D97-AF65-F5344CB8AC3E}">
        <p14:creationId xmlns:p14="http://schemas.microsoft.com/office/powerpoint/2010/main" val="233765662"/>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59859"/>
            <a:ext cx="6034576" cy="301728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804923" cy="707846"/>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Призупинення дії строку дії ТД (ст. 13 Закону № 2136)</a:t>
            </a:r>
          </a:p>
        </p:txBody>
      </p:sp>
      <p:pic>
        <p:nvPicPr>
          <p:cNvPr id="3" name="Рисунок 2">
            <a:extLst>
              <a:ext uri="{FF2B5EF4-FFF2-40B4-BE49-F238E27FC236}">
                <a16:creationId xmlns:a16="http://schemas.microsoft.com/office/drawing/2014/main" id="{30439A59-5A9B-35F1-82B4-F69A9CB21760}"/>
              </a:ext>
            </a:extLst>
          </p:cNvPr>
          <p:cNvPicPr>
            <a:picLocks noChangeAspect="1"/>
          </p:cNvPicPr>
          <p:nvPr/>
        </p:nvPicPr>
        <p:blipFill>
          <a:blip r:embed="rId4"/>
          <a:stretch>
            <a:fillRect/>
          </a:stretch>
        </p:blipFill>
        <p:spPr>
          <a:xfrm>
            <a:off x="1506417" y="4377690"/>
            <a:ext cx="20868896" cy="8722848"/>
          </a:xfrm>
          <a:prstGeom prst="rect">
            <a:avLst/>
          </a:prstGeom>
        </p:spPr>
      </p:pic>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230617" y="463121"/>
            <a:ext cx="5926255" cy="2964379"/>
          </a:xfrm>
          <a:prstGeom prst="rect">
            <a:avLst/>
          </a:prstGeom>
        </p:spPr>
      </p:pic>
    </p:spTree>
    <p:extLst>
      <p:ext uri="{BB962C8B-B14F-4D97-AF65-F5344CB8AC3E}">
        <p14:creationId xmlns:p14="http://schemas.microsoft.com/office/powerpoint/2010/main" val="888762560"/>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222501" cy="3111251"/>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558739" cy="5016718"/>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Простій - це зупинення роботи, викликане відсутністю організаційних або технічних умов, необхідних для виконання роботи, невідворотною силою або іншими обставинами</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разі простою працівники </a:t>
            </a:r>
            <a:r>
              <a:rPr lang="uk-UA" sz="4000" b="1" u="sng" dirty="0">
                <a:solidFill>
                  <a:schemeClr val="tx1"/>
                </a:solidFill>
                <a:latin typeface="Arial" panose="020B0604020202020204" pitchFamily="34" charset="0"/>
                <a:cs typeface="Arial" panose="020B0604020202020204" pitchFamily="34" charset="0"/>
                <a:sym typeface="Arial"/>
              </a:rPr>
              <a:t>можуть бути переведені за їх згодою </a:t>
            </a:r>
            <a:r>
              <a:rPr lang="uk-UA" sz="4000" b="1" dirty="0">
                <a:solidFill>
                  <a:schemeClr val="tx1"/>
                </a:solidFill>
                <a:latin typeface="Arial" panose="020B0604020202020204" pitchFamily="34" charset="0"/>
                <a:cs typeface="Arial" panose="020B0604020202020204" pitchFamily="34" charset="0"/>
                <a:sym typeface="Arial"/>
              </a:rPr>
              <a:t>з урахуванням спеціальності і кваліфікації на іншу роботу на тому ж підприємстві, в установі, організації на весь час простою або на інше підприємство, в установу, організацію, але в тій самій місцевості на строк до 1 місяця</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Простій (ст. 34 КЗпП)</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06566" y="219433"/>
            <a:ext cx="6700522" cy="3351677"/>
          </a:xfrm>
          <a:prstGeom prst="rect">
            <a:avLst/>
          </a:prstGeom>
        </p:spPr>
      </p:pic>
    </p:spTree>
    <p:extLst>
      <p:ext uri="{BB962C8B-B14F-4D97-AF65-F5344CB8AC3E}">
        <p14:creationId xmlns:p14="http://schemas.microsoft.com/office/powerpoint/2010/main" val="208058095"/>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923739" cy="2961870"/>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558739" cy="5632271"/>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разі затвердження сільським, селищним, міським головою тимчасової структури виконавчих органів сільської, селищної, міської ради для працівників, посади яких не включені до тимчасової структури, оголошується простій або здійснюється їх переведення на рівнозначну чи нижчу посаду</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Рішення про затвердження тимчасової структури виконавчих органів сільської, селищної, міської ради втрачає чинність не пізніше ніж через 30 днів з дня припинення чи скасування воєнного стану, якщо ним не встановлено більш ранній строк втрати чинності (ч. 9 ст. 9 Закону № 389)</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Оголошення простою</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06566" y="459859"/>
            <a:ext cx="6288852" cy="3145755"/>
          </a:xfrm>
          <a:prstGeom prst="rect">
            <a:avLst/>
          </a:prstGeom>
        </p:spPr>
      </p:pic>
    </p:spTree>
    <p:extLst>
      <p:ext uri="{BB962C8B-B14F-4D97-AF65-F5344CB8AC3E}">
        <p14:creationId xmlns:p14="http://schemas.microsoft.com/office/powerpoint/2010/main" val="1185057194"/>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59859"/>
            <a:ext cx="5963062" cy="2981531"/>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558739" cy="7478930"/>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період дії воєнного стану роботодавець має право перевести працівника на іншу роботу, не обумовлену трудовим договором, без його згоди (крім переведення на роботу в іншу місцевість, на території якої тривають активні бойові дії), якщо така робота не протипоказана працівникові за станом здоров’я, лише для відвернення або ліквідації наслідків бойових дій, а також інших обставин, що ставлять або можуть становити загрозу життю чи нормальним життєвим умовам людей, з оплатою праці за виконану роботу не нижче середньої заробітної плати за попередньою роботою (ч. 1 ст. 3 Закону № 2136)</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Оплата часу простою не з вини працівника згідно ст. 113 КЗпП здійснюється з розрахунку не нижче від 2/3 тарифної ставки встановленого працівникові розряду (окладу) </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Оголошення простою</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02907" y="448663"/>
            <a:ext cx="6470557" cy="3236646"/>
          </a:xfrm>
          <a:prstGeom prst="rect">
            <a:avLst/>
          </a:prstGeom>
        </p:spPr>
      </p:pic>
    </p:spTree>
    <p:extLst>
      <p:ext uri="{BB962C8B-B14F-4D97-AF65-F5344CB8AC3E}">
        <p14:creationId xmlns:p14="http://schemas.microsoft.com/office/powerpoint/2010/main" val="2380017433"/>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59859"/>
            <a:ext cx="6034576" cy="301728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Затвердження тимчасової структури </a:t>
            </a:r>
          </a:p>
        </p:txBody>
      </p:sp>
      <p:pic>
        <p:nvPicPr>
          <p:cNvPr id="3" name="Рисунок 2">
            <a:extLst>
              <a:ext uri="{FF2B5EF4-FFF2-40B4-BE49-F238E27FC236}">
                <a16:creationId xmlns:a16="http://schemas.microsoft.com/office/drawing/2014/main" id="{4ED69A1F-F7C8-8CF5-21CA-295CAA0269CF}"/>
              </a:ext>
            </a:extLst>
          </p:cNvPr>
          <p:cNvPicPr>
            <a:picLocks noChangeAspect="1"/>
          </p:cNvPicPr>
          <p:nvPr/>
        </p:nvPicPr>
        <p:blipFill>
          <a:blip r:embed="rId4"/>
          <a:stretch>
            <a:fillRect/>
          </a:stretch>
        </p:blipFill>
        <p:spPr>
          <a:xfrm>
            <a:off x="1752600" y="3945303"/>
            <a:ext cx="20245754" cy="8487019"/>
          </a:xfrm>
          <a:prstGeom prst="rect">
            <a:avLst/>
          </a:prstGeom>
        </p:spPr>
      </p:pic>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230617" y="232524"/>
            <a:ext cx="6193291" cy="3097954"/>
          </a:xfrm>
          <a:prstGeom prst="rect">
            <a:avLst/>
          </a:prstGeom>
        </p:spPr>
      </p:pic>
    </p:spTree>
    <p:extLst>
      <p:ext uri="{BB962C8B-B14F-4D97-AF65-F5344CB8AC3E}">
        <p14:creationId xmlns:p14="http://schemas.microsoft.com/office/powerpoint/2010/main" val="3539037842"/>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006867" cy="300343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Оголошення простою</a:t>
            </a:r>
          </a:p>
        </p:txBody>
      </p:sp>
      <p:pic>
        <p:nvPicPr>
          <p:cNvPr id="4" name="Рисунок 3">
            <a:extLst>
              <a:ext uri="{FF2B5EF4-FFF2-40B4-BE49-F238E27FC236}">
                <a16:creationId xmlns:a16="http://schemas.microsoft.com/office/drawing/2014/main" id="{05A0683A-C1CF-E595-D524-CB2F2A75EA1D}"/>
              </a:ext>
            </a:extLst>
          </p:cNvPr>
          <p:cNvPicPr>
            <a:picLocks noChangeAspect="1"/>
          </p:cNvPicPr>
          <p:nvPr/>
        </p:nvPicPr>
        <p:blipFill>
          <a:blip r:embed="rId4"/>
          <a:stretch>
            <a:fillRect/>
          </a:stretch>
        </p:blipFill>
        <p:spPr>
          <a:xfrm>
            <a:off x="1588947" y="4112514"/>
            <a:ext cx="21095207" cy="8337394"/>
          </a:xfrm>
          <a:prstGeom prst="rect">
            <a:avLst/>
          </a:prstGeom>
        </p:spPr>
      </p:pic>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006566" y="459859"/>
            <a:ext cx="6193291" cy="3097954"/>
          </a:xfrm>
          <a:prstGeom prst="rect">
            <a:avLst/>
          </a:prstGeom>
        </p:spPr>
      </p:pic>
    </p:spTree>
    <p:extLst>
      <p:ext uri="{BB962C8B-B14F-4D97-AF65-F5344CB8AC3E}">
        <p14:creationId xmlns:p14="http://schemas.microsoft.com/office/powerpoint/2010/main" val="3535997943"/>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830487" cy="29152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804923" cy="8094483"/>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Трудовий договір, укладений на невизначений строк, а також строковий трудовий договір до закінчення строку його чинності можуть бути розірвані роботодавцем у випадку змін в організації виробництва і праці, в тому числі ліквідації, реорганізації, банкрутства або перепрофілювання підприємства, установи, організації, скорочення чисельності або штату працівників</a:t>
            </a:r>
          </a:p>
          <a:p>
            <a:pPr marL="685800" marR="0" lvl="0" indent="-685800" algn="l" rtl="0">
              <a:spcBef>
                <a:spcPts val="0"/>
              </a:spcBef>
              <a:spcAft>
                <a:spcPts val="0"/>
              </a:spcAft>
              <a:buFont typeface="Wingdings" panose="05000000000000000000" pitchFamily="2" charset="2"/>
              <a:buChar char="Ø"/>
            </a:pPr>
            <a:endParaRPr lang="uk-UA" sz="4000"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Звільнення з підстав, зазначених у п. 1, 2 і 6 цієї статті, допускається, якщо неможливо перевести працівника, за його згодою, на іншу роботу</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u="sng" dirty="0">
                <a:solidFill>
                  <a:schemeClr val="tx1"/>
                </a:solidFill>
                <a:latin typeface="Arial" panose="020B0604020202020204" pitchFamily="34" charset="0"/>
                <a:cs typeface="Arial" panose="020B0604020202020204" pitchFamily="34" charset="0"/>
                <a:sym typeface="Arial"/>
              </a:rPr>
              <a:t>Не допускається </a:t>
            </a:r>
            <a:r>
              <a:rPr lang="uk-UA" sz="4000" b="1" dirty="0">
                <a:solidFill>
                  <a:schemeClr val="tx1"/>
                </a:solidFill>
                <a:latin typeface="Arial" panose="020B0604020202020204" pitchFamily="34" charset="0"/>
                <a:cs typeface="Arial" panose="020B0604020202020204" pitchFamily="34" charset="0"/>
                <a:sym typeface="Arial"/>
              </a:rPr>
              <a:t>звільнення працівника з ініціативи роботодавця в період його ТН (крім звільнення за п. 5 цієї статті), а також у період перебування працівника у відпустці. Це правило не поширюється на випадок повної ліквідації підприємства, установи, організації</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Зміни в організації виробництва і праці (п. 1 ст. 40 КЗпП)</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369164" y="382588"/>
            <a:ext cx="6374694" cy="3188694"/>
          </a:xfrm>
          <a:prstGeom prst="rect">
            <a:avLst/>
          </a:prstGeom>
        </p:spPr>
      </p:pic>
    </p:spTree>
    <p:extLst>
      <p:ext uri="{BB962C8B-B14F-4D97-AF65-F5344CB8AC3E}">
        <p14:creationId xmlns:p14="http://schemas.microsoft.com/office/powerpoint/2010/main" val="1176209976"/>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59859"/>
            <a:ext cx="6240152" cy="3120076"/>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804923" cy="6247824"/>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період дії ВС </a:t>
            </a:r>
            <a:r>
              <a:rPr lang="uk-UA" sz="4000" b="1" u="sng" dirty="0">
                <a:solidFill>
                  <a:schemeClr val="tx1"/>
                </a:solidFill>
                <a:latin typeface="Arial" panose="020B0604020202020204" pitchFamily="34" charset="0"/>
                <a:cs typeface="Arial" panose="020B0604020202020204" pitchFamily="34" charset="0"/>
                <a:sym typeface="Arial"/>
              </a:rPr>
              <a:t>допускається</a:t>
            </a:r>
            <a:r>
              <a:rPr lang="uk-UA" sz="4000" b="1" dirty="0">
                <a:solidFill>
                  <a:schemeClr val="tx1"/>
                </a:solidFill>
                <a:latin typeface="Arial" panose="020B0604020202020204" pitchFamily="34" charset="0"/>
                <a:cs typeface="Arial" panose="020B0604020202020204" pitchFamily="34" charset="0"/>
                <a:sym typeface="Arial"/>
              </a:rPr>
              <a:t> звільнення працівника з ініціативи роботодавця у період його ТН, а також у період перебування працівника у відпустці (крім відпустки у зв’язку вагітністю та пологами та відпустки для догляду за дитиною до досягнення нею 3 р.) із зазначенням дати звільнення, яка є першим робочим днем, наступним за днем закінчення ТН, зазначеним у документі про ТН, або першим робочим днем після закінчення відпустки.</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період дії воєнного стану норми ст. 43 КЗпП </a:t>
            </a:r>
            <a:r>
              <a:rPr lang="uk-UA" sz="4000" b="1" u="sng" dirty="0">
                <a:solidFill>
                  <a:schemeClr val="tx1"/>
                </a:solidFill>
                <a:latin typeface="Arial" panose="020B0604020202020204" pitchFamily="34" charset="0"/>
                <a:cs typeface="Arial" panose="020B0604020202020204" pitchFamily="34" charset="0"/>
                <a:sym typeface="Arial"/>
              </a:rPr>
              <a:t>не застосовуються</a:t>
            </a:r>
            <a:r>
              <a:rPr lang="uk-UA" sz="4000" b="1" dirty="0">
                <a:solidFill>
                  <a:schemeClr val="tx1"/>
                </a:solidFill>
                <a:latin typeface="Arial" panose="020B0604020202020204" pitchFamily="34" charset="0"/>
                <a:cs typeface="Arial" panose="020B0604020202020204" pitchFamily="34" charset="0"/>
                <a:sym typeface="Arial"/>
              </a:rPr>
              <a:t>, крім випадків звільнення працівників підприємств, установ або організацій, обраних до профспілкових органів</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Особливості під час дії ВС (ст. 5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341453" y="459859"/>
            <a:ext cx="6193290" cy="3097954"/>
          </a:xfrm>
          <a:prstGeom prst="rect">
            <a:avLst/>
          </a:prstGeom>
        </p:spPr>
      </p:pic>
    </p:spTree>
    <p:extLst>
      <p:ext uri="{BB962C8B-B14F-4D97-AF65-F5344CB8AC3E}">
        <p14:creationId xmlns:p14="http://schemas.microsoft.com/office/powerpoint/2010/main" val="1177541147"/>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59859"/>
            <a:ext cx="6034576" cy="301728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072661" y="4390411"/>
            <a:ext cx="21804923" cy="8094483"/>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ЦОВВ, що реалізує державну політику з питань нагляду та контролю за додержанням законодавства про працю, та його ТО </a:t>
            </a:r>
            <a:r>
              <a:rPr lang="uk-UA" sz="4000" b="1" u="sng" dirty="0">
                <a:solidFill>
                  <a:schemeClr val="tx1"/>
                </a:solidFill>
                <a:latin typeface="Arial" panose="020B0604020202020204" pitchFamily="34" charset="0"/>
                <a:cs typeface="Arial" panose="020B0604020202020204" pitchFamily="34" charset="0"/>
                <a:sym typeface="Arial"/>
              </a:rPr>
              <a:t>можуть здійснювати за заявою працівника або профспілки</a:t>
            </a:r>
            <a:r>
              <a:rPr lang="uk-UA" sz="4000" b="1" dirty="0">
                <a:solidFill>
                  <a:schemeClr val="tx1"/>
                </a:solidFill>
                <a:latin typeface="Arial" panose="020B0604020202020204" pitchFamily="34" charset="0"/>
                <a:cs typeface="Arial" panose="020B0604020202020204" pitchFamily="34" charset="0"/>
                <a:sym typeface="Arial"/>
              </a:rPr>
              <a:t> позапланові заходи державного нагляду (контролю) за додержанням законодавства про працю </a:t>
            </a:r>
            <a:r>
              <a:rPr lang="uk-UA" sz="4000" b="1" dirty="0" err="1">
                <a:solidFill>
                  <a:schemeClr val="tx1"/>
                </a:solidFill>
                <a:latin typeface="Arial" panose="020B0604020202020204" pitchFamily="34" charset="0"/>
                <a:cs typeface="Arial" panose="020B0604020202020204" pitchFamily="34" charset="0"/>
                <a:sym typeface="Arial"/>
              </a:rPr>
              <a:t>юрособами</a:t>
            </a:r>
            <a:r>
              <a:rPr lang="uk-UA" sz="4000" b="1" dirty="0">
                <a:solidFill>
                  <a:schemeClr val="tx1"/>
                </a:solidFill>
                <a:latin typeface="Arial" panose="020B0604020202020204" pitchFamily="34" charset="0"/>
                <a:cs typeface="Arial" panose="020B0604020202020204" pitchFamily="34" charset="0"/>
                <a:sym typeface="Arial"/>
              </a:rPr>
              <a:t> незалежно від форми власності, виду діяльності, господарювання та </a:t>
            </a:r>
            <a:r>
              <a:rPr lang="uk-UA" sz="4000" b="1" dirty="0" err="1">
                <a:solidFill>
                  <a:schemeClr val="tx1"/>
                </a:solidFill>
                <a:latin typeface="Arial" panose="020B0604020202020204" pitchFamily="34" charset="0"/>
                <a:cs typeface="Arial" panose="020B0604020202020204" pitchFamily="34" charset="0"/>
                <a:sym typeface="Arial"/>
              </a:rPr>
              <a:t>фізособами</a:t>
            </a:r>
            <a:r>
              <a:rPr lang="uk-UA" sz="4000" b="1" dirty="0">
                <a:solidFill>
                  <a:schemeClr val="tx1"/>
                </a:solidFill>
                <a:latin typeface="Arial" panose="020B0604020202020204" pitchFamily="34" charset="0"/>
                <a:cs typeface="Arial" panose="020B0604020202020204" pitchFamily="34" charset="0"/>
                <a:sym typeface="Arial"/>
              </a:rPr>
              <a:t>, які використовують найману працю, </a:t>
            </a:r>
            <a:r>
              <a:rPr lang="uk-UA" sz="4000" b="1" u="sng" dirty="0">
                <a:solidFill>
                  <a:schemeClr val="tx1"/>
                </a:solidFill>
                <a:latin typeface="Arial" panose="020B0604020202020204" pitchFamily="34" charset="0"/>
                <a:cs typeface="Arial" panose="020B0604020202020204" pitchFamily="34" charset="0"/>
                <a:sym typeface="Arial"/>
              </a:rPr>
              <a:t>в частині додержання вимог цього Закону, а також з питань виявлення неоформлених трудових відносин та законності припинення трудових договорів</a:t>
            </a: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endParaRPr lang="ru-RU"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позапланові заходи державного нагляду (контролю) здійснюються у порядку, встановленому ЗУ «Про основні засади державного нагляду (контролю) у сфері господарської діяльності», з урахуванням особливостей, визначених Законом № 2136</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Державний нагляд у сфері (ст. 15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06566" y="232524"/>
            <a:ext cx="6193290" cy="3097954"/>
          </a:xfrm>
          <a:prstGeom prst="rect">
            <a:avLst/>
          </a:prstGeom>
        </p:spPr>
      </p:pic>
    </p:spTree>
    <p:extLst>
      <p:ext uri="{BB962C8B-B14F-4D97-AF65-F5344CB8AC3E}">
        <p14:creationId xmlns:p14="http://schemas.microsoft.com/office/powerpoint/2010/main" val="1054696425"/>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47098" y="459859"/>
            <a:ext cx="6000830" cy="3000415"/>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934116" y="4584375"/>
            <a:ext cx="21804923" cy="8279149"/>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позапланові заходи державного нагляду (контролю) у період дії ВС здійснюються:</a:t>
            </a:r>
          </a:p>
          <a:p>
            <a:pPr marL="685800" marR="0" lvl="0" indent="-685800" algn="l" rtl="0">
              <a:spcBef>
                <a:spcPts val="0"/>
              </a:spcBef>
              <a:spcAft>
                <a:spcPts val="0"/>
              </a:spcAft>
              <a:buFont typeface="Wingdings" panose="05000000000000000000" pitchFamily="2" charset="2"/>
              <a:buChar char="Ø"/>
            </a:pPr>
            <a:endParaRPr lang="uk-UA"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
            </a:pPr>
            <a:r>
              <a:rPr lang="uk-UA" sz="3600" b="1" dirty="0">
                <a:solidFill>
                  <a:schemeClr val="tx1"/>
                </a:solidFill>
                <a:latin typeface="Arial" panose="020B0604020202020204" pitchFamily="34" charset="0"/>
                <a:cs typeface="Arial" panose="020B0604020202020204" pitchFamily="34" charset="0"/>
                <a:sym typeface="Arial"/>
              </a:rPr>
              <a:t>за наявності підстав, визначених абз. 5, 8, 9, 10 ч. 1 ст. 6 ЗУ «Про основні засади державного нагляду (контролю) у сфері господарської діяльності»</a:t>
            </a:r>
          </a:p>
          <a:p>
            <a:pPr marL="685800" marR="0" lvl="0" indent="-685800" algn="l" rtl="0">
              <a:spcBef>
                <a:spcPts val="0"/>
              </a:spcBef>
              <a:spcAft>
                <a:spcPts val="0"/>
              </a:spcAft>
              <a:buFont typeface="Wingdings" panose="05000000000000000000" pitchFamily="2" charset="2"/>
              <a:buChar char="§"/>
            </a:pPr>
            <a:endParaRPr lang="uk-UA" sz="36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
            </a:pPr>
            <a:r>
              <a:rPr lang="uk-UA" sz="3600" b="1" dirty="0">
                <a:solidFill>
                  <a:schemeClr val="tx1"/>
                </a:solidFill>
                <a:latin typeface="Arial" panose="020B0604020202020204" pitchFamily="34" charset="0"/>
                <a:cs typeface="Arial" panose="020B0604020202020204" pitchFamily="34" charset="0"/>
                <a:sym typeface="Arial"/>
              </a:rPr>
              <a:t>за зверненням Київської міської ВА або ОВА</a:t>
            </a:r>
          </a:p>
          <a:p>
            <a:pPr marL="685800" marR="0" lvl="0" indent="-685800" algn="l" rtl="0">
              <a:spcBef>
                <a:spcPts val="0"/>
              </a:spcBef>
              <a:spcAft>
                <a:spcPts val="0"/>
              </a:spcAft>
              <a:buFont typeface="Wingdings" panose="05000000000000000000" pitchFamily="2" charset="2"/>
              <a:buChar char="§"/>
            </a:pPr>
            <a:endParaRPr lang="uk-UA" sz="36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
            </a:pPr>
            <a:r>
              <a:rPr lang="uk-UA" sz="3600" b="1" dirty="0">
                <a:solidFill>
                  <a:schemeClr val="tx1"/>
                </a:solidFill>
                <a:latin typeface="Arial" panose="020B0604020202020204" pitchFamily="34" charset="0"/>
                <a:cs typeface="Arial" panose="020B0604020202020204" pitchFamily="34" charset="0"/>
                <a:sym typeface="Arial"/>
              </a:rPr>
              <a:t>у зв’язку з невиконанням суб’єктом господарювання приписів про усунення порушень вимог законодавства, виданих після 1 травня 2022 року</a:t>
            </a:r>
          </a:p>
          <a:p>
            <a:pPr marL="685800" marR="0" lvl="0" indent="-685800" algn="l" rtl="0">
              <a:spcBef>
                <a:spcPts val="0"/>
              </a:spcBef>
              <a:spcAft>
                <a:spcPts val="0"/>
              </a:spcAft>
              <a:buFont typeface="Wingdings" panose="05000000000000000000" pitchFamily="2" charset="2"/>
              <a:buChar char="Ø"/>
            </a:pPr>
            <a:endParaRPr lang="ru-RU" sz="40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000" b="1" dirty="0">
                <a:solidFill>
                  <a:schemeClr val="tx1"/>
                </a:solidFill>
                <a:latin typeface="Arial" panose="020B0604020202020204" pitchFamily="34" charset="0"/>
                <a:cs typeface="Arial" panose="020B0604020202020204" pitchFamily="34" charset="0"/>
                <a:sym typeface="Arial"/>
              </a:rPr>
              <a:t>у період дії ВС у разі виконання в повному обсязі та у встановлений строк приписів про усунення порушень, виявлених під час здійснення позапланових заходів, штрафи, передбачені ст. 265 КЗпП, </a:t>
            </a:r>
            <a:r>
              <a:rPr lang="uk-UA" sz="4000" b="1" u="sng" dirty="0">
                <a:solidFill>
                  <a:schemeClr val="tx1"/>
                </a:solidFill>
                <a:latin typeface="Arial" panose="020B0604020202020204" pitchFamily="34" charset="0"/>
                <a:cs typeface="Arial" panose="020B0604020202020204" pitchFamily="34" charset="0"/>
                <a:sym typeface="Arial"/>
              </a:rPr>
              <a:t>не застосовуються</a:t>
            </a:r>
          </a:p>
        </p:txBody>
      </p:sp>
      <p:sp>
        <p:nvSpPr>
          <p:cNvPr id="22" name="Title 2"/>
          <p:cNvSpPr>
            <a:spLocks noGrp="1"/>
          </p:cNvSpPr>
          <p:nvPr>
            <p:ph type="title"/>
          </p:nvPr>
        </p:nvSpPr>
        <p:spPr>
          <a:xfrm>
            <a:off x="1588947" y="2989385"/>
            <a:ext cx="20786366" cy="95591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Державний нагляд у сфері (ст. 15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396873" y="459859"/>
            <a:ext cx="5843128" cy="2922799"/>
          </a:xfrm>
          <a:prstGeom prst="rect">
            <a:avLst/>
          </a:prstGeom>
        </p:spPr>
      </p:pic>
    </p:spTree>
    <p:extLst>
      <p:ext uri="{BB962C8B-B14F-4D97-AF65-F5344CB8AC3E}">
        <p14:creationId xmlns:p14="http://schemas.microsoft.com/office/powerpoint/2010/main" val="89372070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8" y="459859"/>
            <a:ext cx="5741238" cy="287061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994742" y="4621057"/>
            <a:ext cx="20724581" cy="7478930"/>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Зміни у законодавстві щодо проходження служби в ОМС </a:t>
            </a:r>
          </a:p>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Оголошення простою та призупинення дії трудового договору - відмінності процедур </a:t>
            </a:r>
          </a:p>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Особливості надання щорічних та інших видів відпусток </a:t>
            </a:r>
          </a:p>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Зміни в організації виробництва і праці, зміна істотних умов праці - особливості застосування процедур </a:t>
            </a:r>
          </a:p>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Державний нагляд (контроль) за додержанням законодавства про працю  </a:t>
            </a:r>
          </a:p>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Огляд судової практики із зазначених питань</a:t>
            </a:r>
          </a:p>
          <a:p>
            <a:pPr marL="685800" marR="0" lvl="0" indent="-685800" algn="l" rtl="0">
              <a:spcBef>
                <a:spcPts val="0"/>
              </a:spcBef>
              <a:spcAft>
                <a:spcPts val="0"/>
              </a:spcAft>
              <a:buFont typeface="Wingdings" panose="05000000000000000000" pitchFamily="2" charset="2"/>
              <a:buChar char="Ø"/>
            </a:pPr>
            <a:r>
              <a:rPr lang="uk-UA" sz="4800" dirty="0">
                <a:solidFill>
                  <a:schemeClr val="tx1"/>
                </a:solidFill>
                <a:latin typeface="Arial" panose="020B0604020202020204" pitchFamily="34" charset="0"/>
                <a:cs typeface="Arial" panose="020B0604020202020204" pitchFamily="34" charset="0"/>
                <a:sym typeface="Arial"/>
              </a:rPr>
              <a:t>Запитання/відповіді</a:t>
            </a:r>
            <a:r>
              <a:rPr lang="uk-UA" sz="4800" b="1" dirty="0">
                <a:solidFill>
                  <a:schemeClr val="tx1"/>
                </a:solidFill>
                <a:latin typeface="Arial" panose="020B0604020202020204" pitchFamily="34" charset="0"/>
                <a:cs typeface="Arial" panose="020B0604020202020204" pitchFamily="34" charset="0"/>
                <a:sym typeface="Arial"/>
              </a:rPr>
              <a:t> </a:t>
            </a:r>
          </a:p>
        </p:txBody>
      </p:sp>
      <p:sp>
        <p:nvSpPr>
          <p:cNvPr id="22" name="Title 2"/>
          <p:cNvSpPr>
            <a:spLocks noGrp="1"/>
          </p:cNvSpPr>
          <p:nvPr>
            <p:ph type="title"/>
          </p:nvPr>
        </p:nvSpPr>
        <p:spPr>
          <a:xfrm>
            <a:off x="2747514" y="3077307"/>
            <a:ext cx="19545399" cy="562708"/>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endParaRPr lang="en-US" sz="4400" b="1" dirty="0">
              <a:solidFill>
                <a:schemeClr val="tx1"/>
              </a:solidFill>
              <a:latin typeface="Arial" panose="020B0604020202020204" pitchFamily="34" charset="0"/>
              <a:cs typeface="Arial" panose="020B0604020202020204" pitchFamily="34" charset="0"/>
            </a:endParaRP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70781" y="307359"/>
            <a:ext cx="6662496" cy="3332656"/>
          </a:xfrm>
          <a:prstGeom prst="rect">
            <a:avLst/>
          </a:prstGeom>
        </p:spPr>
      </p:pic>
    </p:spTree>
    <p:extLst>
      <p:ext uri="{BB962C8B-B14F-4D97-AF65-F5344CB8AC3E}">
        <p14:creationId xmlns:p14="http://schemas.microsoft.com/office/powerpoint/2010/main" val="796202307"/>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6311667" cy="315583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8567771" cy="3315728"/>
          </a:xfrm>
          <a:prstGeom prst="rect">
            <a:avLst/>
          </a:prstGeom>
        </p:spPr>
      </p:pic>
      <p:sp>
        <p:nvSpPr>
          <p:cNvPr id="22" name="Title 2"/>
          <p:cNvSpPr>
            <a:spLocks noGrp="1"/>
          </p:cNvSpPr>
          <p:nvPr>
            <p:ph type="title"/>
          </p:nvPr>
        </p:nvSpPr>
        <p:spPr>
          <a:xfrm>
            <a:off x="2307425" y="4109812"/>
            <a:ext cx="20101129" cy="938239"/>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Огляд </a:t>
            </a:r>
            <a:r>
              <a:rPr lang="uk-UA" sz="5300" b="1">
                <a:solidFill>
                  <a:schemeClr val="tx1"/>
                </a:solidFill>
                <a:latin typeface="Arial" panose="020B0604020202020204" pitchFamily="34" charset="0"/>
                <a:cs typeface="Arial" panose="020B0604020202020204" pitchFamily="34" charset="0"/>
              </a:rPr>
              <a:t>судової практики</a:t>
            </a:r>
            <a:endParaRPr lang="uk-UA" sz="5300" b="1" dirty="0">
              <a:solidFill>
                <a:schemeClr val="tx1"/>
              </a:solidFill>
              <a:latin typeface="Arial" panose="020B0604020202020204" pitchFamily="34" charset="0"/>
              <a:cs typeface="Arial" panose="020B0604020202020204" pitchFamily="34" charset="0"/>
            </a:endParaRPr>
          </a:p>
        </p:txBody>
      </p:sp>
      <p:pic>
        <p:nvPicPr>
          <p:cNvPr id="5"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757091" y="459859"/>
            <a:ext cx="6226596" cy="3114614"/>
          </a:xfrm>
          <a:prstGeom prst="rect">
            <a:avLst/>
          </a:prstGeom>
        </p:spPr>
      </p:pic>
    </p:spTree>
    <p:extLst>
      <p:ext uri="{BB962C8B-B14F-4D97-AF65-F5344CB8AC3E}">
        <p14:creationId xmlns:p14="http://schemas.microsoft.com/office/powerpoint/2010/main" val="2446068056"/>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702098"/>
            <a:ext cx="6006867" cy="300343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8567771" cy="3315728"/>
          </a:xfrm>
          <a:prstGeom prst="rect">
            <a:avLst/>
          </a:prstGeom>
        </p:spPr>
      </p:pic>
      <p:sp>
        <p:nvSpPr>
          <p:cNvPr id="22" name="Title 2"/>
          <p:cNvSpPr>
            <a:spLocks noGrp="1"/>
          </p:cNvSpPr>
          <p:nvPr>
            <p:ph type="title"/>
          </p:nvPr>
        </p:nvSpPr>
        <p:spPr>
          <a:xfrm>
            <a:off x="2307425" y="4109812"/>
            <a:ext cx="20101129" cy="938239"/>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Запитання/відповіді</a:t>
            </a:r>
          </a:p>
        </p:txBody>
      </p:sp>
      <p:pic>
        <p:nvPicPr>
          <p:cNvPr id="5"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79999" y="529914"/>
            <a:ext cx="6348553" cy="3175618"/>
          </a:xfrm>
          <a:prstGeom prst="rect">
            <a:avLst/>
          </a:prstGeom>
        </p:spPr>
      </p:pic>
    </p:spTree>
    <p:extLst>
      <p:ext uri="{BB962C8B-B14F-4D97-AF65-F5344CB8AC3E}">
        <p14:creationId xmlns:p14="http://schemas.microsoft.com/office/powerpoint/2010/main" val="196064002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67534" y="552503"/>
            <a:ext cx="5684887" cy="28424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6001603"/>
          </a:xfrm>
          <a:prstGeom prst="rect">
            <a:avLst/>
          </a:prstGeom>
          <a:noFill/>
          <a:ln>
            <a:noFill/>
          </a:ln>
        </p:spPr>
        <p:txBody>
          <a:bodyPr spcFirstLastPara="1" wrap="square" lIns="91425" tIns="45700" rIns="91425" bIns="45700" anchor="t" anchorCtr="0">
            <a:spAutoFit/>
          </a:bodyPr>
          <a:lstStyle/>
          <a:p>
            <a:pPr marR="0" lvl="0" algn="l" rtl="0">
              <a:spcBef>
                <a:spcPts val="0"/>
              </a:spcBef>
              <a:spcAft>
                <a:spcPts val="0"/>
              </a:spcAft>
            </a:pPr>
            <a:r>
              <a:rPr lang="ru-RU" sz="4800" b="1" dirty="0">
                <a:solidFill>
                  <a:srgbClr val="FF0000"/>
                </a:solidFill>
                <a:latin typeface="Arial" panose="020B0604020202020204" pitchFamily="34" charset="0"/>
                <a:cs typeface="Arial" panose="020B0604020202020204" pitchFamily="34" charset="0"/>
                <a:sym typeface="Arial"/>
              </a:rPr>
              <a:t>З 19.07.2022 р.:</a:t>
            </a:r>
            <a:endParaRPr lang="ru-RU" sz="48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ru-RU" sz="4800" b="1" dirty="0">
                <a:solidFill>
                  <a:schemeClr val="tx1"/>
                </a:solidFill>
                <a:latin typeface="Arial" panose="020B0604020202020204" pitchFamily="34" charset="0"/>
                <a:cs typeface="Arial" panose="020B0604020202020204" pitchFamily="34" charset="0"/>
                <a:sym typeface="Arial"/>
              </a:rPr>
              <a:t> Закон № 2136 </a:t>
            </a:r>
            <a:r>
              <a:rPr lang="uk-UA" sz="4800" b="1" dirty="0">
                <a:solidFill>
                  <a:schemeClr val="tx1"/>
                </a:solidFill>
                <a:latin typeface="Arial" panose="020B0604020202020204" pitchFamily="34" charset="0"/>
                <a:cs typeface="Arial" panose="020B0604020202020204" pitchFamily="34" charset="0"/>
                <a:sym typeface="Arial"/>
              </a:rPr>
              <a:t>визначає особливості проходження служби в ОМС</a:t>
            </a:r>
            <a:endParaRPr lang="uk-UA" sz="4800" b="1" u="sng"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q"/>
            </a:pPr>
            <a:endParaRPr lang="ru-RU" sz="48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800" b="1" u="sng" dirty="0">
                <a:solidFill>
                  <a:schemeClr val="tx1"/>
                </a:solidFill>
                <a:latin typeface="Arial" panose="020B0604020202020204" pitchFamily="34" charset="0"/>
                <a:cs typeface="Arial" panose="020B0604020202020204" pitchFamily="34" charset="0"/>
                <a:sym typeface="Arial"/>
              </a:rPr>
              <a:t>не застосовуються норми </a:t>
            </a:r>
            <a:r>
              <a:rPr lang="uk-UA" sz="4800" b="1" dirty="0">
                <a:solidFill>
                  <a:schemeClr val="tx1"/>
                </a:solidFill>
                <a:latin typeface="Arial" panose="020B0604020202020204" pitchFamily="34" charset="0"/>
                <a:cs typeface="Arial" panose="020B0604020202020204" pitchFamily="34" charset="0"/>
                <a:sym typeface="Arial"/>
              </a:rPr>
              <a:t>законодавства про працю, Закону України «Про службу в органах місцевого самоврядування», інших законодавчих актів, що регулюють діяльність посадових осіб місцевого самоврядування у частині відносин, врегульованих Законом № 2136</a:t>
            </a:r>
          </a:p>
        </p:txBody>
      </p:sp>
      <p:sp>
        <p:nvSpPr>
          <p:cNvPr id="22" name="Title 2"/>
          <p:cNvSpPr>
            <a:spLocks noGrp="1"/>
          </p:cNvSpPr>
          <p:nvPr>
            <p:ph type="title"/>
          </p:nvPr>
        </p:nvSpPr>
        <p:spPr>
          <a:xfrm>
            <a:off x="1536193" y="2560320"/>
            <a:ext cx="20786366" cy="1501726"/>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Зміни у законодавстві щодо проходження служби в ОМС </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24581" y="504081"/>
            <a:ext cx="5953964" cy="2978240"/>
          </a:xfrm>
          <a:prstGeom prst="rect">
            <a:avLst/>
          </a:prstGeom>
        </p:spPr>
      </p:pic>
    </p:spTree>
    <p:extLst>
      <p:ext uri="{BB962C8B-B14F-4D97-AF65-F5344CB8AC3E}">
        <p14:creationId xmlns:p14="http://schemas.microsoft.com/office/powerpoint/2010/main" val="184350142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538865" y="845801"/>
            <a:ext cx="5684887" cy="284244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6001603"/>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у період дії ВС визначається за згодою сторін</a:t>
            </a:r>
          </a:p>
          <a:p>
            <a:pPr marL="685800" marR="0" lvl="0" indent="-685800" algn="l" rtl="0">
              <a:spcBef>
                <a:spcPts val="0"/>
              </a:spcBef>
              <a:spcAft>
                <a:spcPts val="0"/>
              </a:spcAft>
              <a:buFont typeface="Wingdings" panose="05000000000000000000" pitchFamily="2" charset="2"/>
              <a:buChar char="Ø"/>
            </a:pPr>
            <a:endParaRPr lang="ru-RU" sz="48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випробування під час прийняття на роботу може встановлюватися для будь-якої категорії працівників</a:t>
            </a:r>
            <a:endParaRPr lang="ru-RU" sz="48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endParaRPr lang="ru-RU" sz="4800" b="1" dirty="0">
              <a:solidFill>
                <a:schemeClr val="tx1"/>
              </a:solidFill>
              <a:latin typeface="Arial" panose="020B0604020202020204" pitchFamily="34" charset="0"/>
              <a:cs typeface="Arial" panose="020B0604020202020204" pitchFamily="34" charset="0"/>
              <a:sym typeface="Arial"/>
            </a:endParaRPr>
          </a:p>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роботодавці можуть укладати з новими працівниками строкові ТД (на період дії ВС або на період заміщення тимчасово відсутніх працівників)</a:t>
            </a:r>
          </a:p>
        </p:txBody>
      </p:sp>
      <p:sp>
        <p:nvSpPr>
          <p:cNvPr id="22" name="Title 2"/>
          <p:cNvSpPr>
            <a:spLocks noGrp="1"/>
          </p:cNvSpPr>
          <p:nvPr>
            <p:ph type="title"/>
          </p:nvPr>
        </p:nvSpPr>
        <p:spPr>
          <a:xfrm>
            <a:off x="1536193" y="2560320"/>
            <a:ext cx="20786366" cy="1501726"/>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Форма трудового договору (ст. 2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479998" y="490841"/>
            <a:ext cx="6392105" cy="3197404"/>
          </a:xfrm>
          <a:prstGeom prst="rect">
            <a:avLst/>
          </a:prstGeom>
        </p:spPr>
      </p:pic>
    </p:spTree>
    <p:extLst>
      <p:ext uri="{BB962C8B-B14F-4D97-AF65-F5344CB8AC3E}">
        <p14:creationId xmlns:p14="http://schemas.microsoft.com/office/powerpoint/2010/main" val="415510095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741237" cy="287061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3" y="4599983"/>
            <a:ext cx="21195792" cy="830956"/>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endParaRPr lang="uk-UA" sz="4800" b="1" dirty="0">
              <a:solidFill>
                <a:schemeClr val="tx1"/>
              </a:solidFill>
              <a:latin typeface="Arial" panose="020B0604020202020204" pitchFamily="34" charset="0"/>
              <a:cs typeface="Arial" panose="020B0604020202020204" pitchFamily="34" charset="0"/>
              <a:sym typeface="Arial"/>
            </a:endParaRPr>
          </a:p>
        </p:txBody>
      </p:sp>
      <p:sp>
        <p:nvSpPr>
          <p:cNvPr id="22" name="Title 2"/>
          <p:cNvSpPr>
            <a:spLocks noGrp="1"/>
          </p:cNvSpPr>
          <p:nvPr>
            <p:ph type="title"/>
          </p:nvPr>
        </p:nvSpPr>
        <p:spPr>
          <a:xfrm>
            <a:off x="1536193" y="2560320"/>
            <a:ext cx="20786366" cy="1501726"/>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Прийняття на роботу на період дії ВС</a:t>
            </a:r>
          </a:p>
        </p:txBody>
      </p:sp>
      <p:pic>
        <p:nvPicPr>
          <p:cNvPr id="5" name="Рисунок 4">
            <a:extLst>
              <a:ext uri="{FF2B5EF4-FFF2-40B4-BE49-F238E27FC236}">
                <a16:creationId xmlns:a16="http://schemas.microsoft.com/office/drawing/2014/main" id="{3D3B39F7-6772-AA9E-FE25-88E8214E68A6}"/>
              </a:ext>
            </a:extLst>
          </p:cNvPr>
          <p:cNvPicPr>
            <a:picLocks noChangeAspect="1"/>
          </p:cNvPicPr>
          <p:nvPr/>
        </p:nvPicPr>
        <p:blipFill>
          <a:blip r:embed="rId4"/>
          <a:stretch>
            <a:fillRect/>
          </a:stretch>
        </p:blipFill>
        <p:spPr>
          <a:xfrm>
            <a:off x="1652016" y="4062046"/>
            <a:ext cx="19625370" cy="8124092"/>
          </a:xfrm>
          <a:prstGeom prst="rect">
            <a:avLst/>
          </a:prstGeom>
        </p:spPr>
      </p:pic>
      <p:pic>
        <p:nvPicPr>
          <p:cNvPr id="7" name="Picture 9">
            <a:extLst>
              <a:ext uri="{FF2B5EF4-FFF2-40B4-BE49-F238E27FC236}">
                <a16:creationId xmlns:a16="http://schemas.microsoft.com/office/drawing/2014/main" id="{61DCD8D1-7763-2096-9859-042C527A66E0}"/>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369163" y="459858"/>
            <a:ext cx="6337388" cy="3170033"/>
          </a:xfrm>
          <a:prstGeom prst="rect">
            <a:avLst/>
          </a:prstGeom>
        </p:spPr>
      </p:pic>
    </p:spTree>
    <p:extLst>
      <p:ext uri="{BB962C8B-B14F-4D97-AF65-F5344CB8AC3E}">
        <p14:creationId xmlns:p14="http://schemas.microsoft.com/office/powerpoint/2010/main" val="108231624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47097" y="459859"/>
            <a:ext cx="5741237" cy="287061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6740266"/>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у період дії ВС роботодавець </a:t>
            </a:r>
            <a:r>
              <a:rPr lang="uk-UA" sz="4800" b="1" u="sng" dirty="0">
                <a:solidFill>
                  <a:schemeClr val="tx1"/>
                </a:solidFill>
                <a:latin typeface="Arial" panose="020B0604020202020204" pitchFamily="34" charset="0"/>
                <a:cs typeface="Arial" panose="020B0604020202020204" pitchFamily="34" charset="0"/>
                <a:sym typeface="Arial"/>
              </a:rPr>
              <a:t>має право </a:t>
            </a:r>
            <a:r>
              <a:rPr lang="uk-UA" sz="4800" b="1" dirty="0">
                <a:solidFill>
                  <a:schemeClr val="tx1"/>
                </a:solidFill>
                <a:latin typeface="Arial" panose="020B0604020202020204" pitchFamily="34" charset="0"/>
                <a:cs typeface="Arial" panose="020B0604020202020204" pitchFamily="34" charset="0"/>
                <a:sym typeface="Arial"/>
              </a:rPr>
              <a:t>перевести працівника на іншу роботу, не обумовлену трудовим договором, </a:t>
            </a:r>
            <a:r>
              <a:rPr lang="uk-UA" sz="4800" b="1" u="sng" dirty="0">
                <a:solidFill>
                  <a:schemeClr val="tx1"/>
                </a:solidFill>
                <a:latin typeface="Arial" panose="020B0604020202020204" pitchFamily="34" charset="0"/>
                <a:cs typeface="Arial" panose="020B0604020202020204" pitchFamily="34" charset="0"/>
                <a:sym typeface="Arial"/>
              </a:rPr>
              <a:t>без його згоди </a:t>
            </a:r>
            <a:r>
              <a:rPr lang="uk-UA" sz="4800" b="1" dirty="0">
                <a:solidFill>
                  <a:schemeClr val="tx1"/>
                </a:solidFill>
                <a:latin typeface="Arial" panose="020B0604020202020204" pitchFamily="34" charset="0"/>
                <a:cs typeface="Arial" panose="020B0604020202020204" pitchFamily="34" charset="0"/>
                <a:sym typeface="Arial"/>
              </a:rPr>
              <a:t>(крім переведення на роботу в іншу місцевість, на території якої тривають активні бойові дії), якщо така робота не протипоказана працівникові за станом здоров’я, </a:t>
            </a:r>
            <a:r>
              <a:rPr lang="uk-UA" sz="4800" b="1" u="sng" dirty="0">
                <a:solidFill>
                  <a:schemeClr val="tx1"/>
                </a:solidFill>
                <a:latin typeface="Arial" panose="020B0604020202020204" pitchFamily="34" charset="0"/>
                <a:cs typeface="Arial" panose="020B0604020202020204" pitchFamily="34" charset="0"/>
                <a:sym typeface="Arial"/>
              </a:rPr>
              <a:t>лише</a:t>
            </a:r>
            <a:r>
              <a:rPr lang="uk-UA" sz="4800" b="1" dirty="0">
                <a:solidFill>
                  <a:schemeClr val="tx1"/>
                </a:solidFill>
                <a:latin typeface="Arial" panose="020B0604020202020204" pitchFamily="34" charset="0"/>
                <a:cs typeface="Arial" panose="020B0604020202020204" pitchFamily="34" charset="0"/>
                <a:sym typeface="Arial"/>
              </a:rPr>
              <a:t> для відвернення або ліквідації наслідків бойових дій, а також інших обставин, що ставлять або можуть становити загрозу життю чи нормальним життєвим умовам людей, з оплатою праці за виконану роботу не нижче середньої ЗП за попередньою роботою</a:t>
            </a:r>
          </a:p>
        </p:txBody>
      </p:sp>
      <p:sp>
        <p:nvSpPr>
          <p:cNvPr id="22" name="Title 2"/>
          <p:cNvSpPr>
            <a:spLocks noGrp="1"/>
          </p:cNvSpPr>
          <p:nvPr>
            <p:ph type="title"/>
          </p:nvPr>
        </p:nvSpPr>
        <p:spPr>
          <a:xfrm>
            <a:off x="1536193" y="2560320"/>
            <a:ext cx="20786366" cy="1501726"/>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Переведення працівників (ст. 3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8327" y="366099"/>
            <a:ext cx="6120218" cy="3061401"/>
          </a:xfrm>
          <a:prstGeom prst="rect">
            <a:avLst/>
          </a:prstGeom>
        </p:spPr>
      </p:pic>
    </p:spTree>
    <p:extLst>
      <p:ext uri="{BB962C8B-B14F-4D97-AF65-F5344CB8AC3E}">
        <p14:creationId xmlns:p14="http://schemas.microsoft.com/office/powerpoint/2010/main" val="209064213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643" y="638091"/>
            <a:ext cx="5342535" cy="267126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459859"/>
            <a:ext cx="7417619" cy="2870619"/>
          </a:xfrm>
          <a:prstGeom prst="rect">
            <a:avLst/>
          </a:prstGeom>
        </p:spPr>
      </p:pic>
      <p:sp>
        <p:nvSpPr>
          <p:cNvPr id="13" name="Google Shape;153;p5"/>
          <p:cNvSpPr txBox="1"/>
          <p:nvPr/>
        </p:nvSpPr>
        <p:spPr>
          <a:xfrm>
            <a:off x="1536192" y="4648641"/>
            <a:ext cx="21195792" cy="3046948"/>
          </a:xfrm>
          <a:prstGeom prst="rect">
            <a:avLst/>
          </a:prstGeom>
          <a:noFill/>
          <a:ln>
            <a:noFill/>
          </a:ln>
        </p:spPr>
        <p:txBody>
          <a:bodyPr spcFirstLastPara="1" wrap="square" lIns="91425" tIns="45700" rIns="91425" bIns="45700" anchor="t" anchorCtr="0">
            <a:spAutoFit/>
          </a:bodyPr>
          <a:lstStyle/>
          <a:p>
            <a:pPr marL="685800" marR="0" lvl="0" indent="-685800" algn="l" rtl="0">
              <a:spcBef>
                <a:spcPts val="0"/>
              </a:spcBef>
              <a:spcAft>
                <a:spcPts val="0"/>
              </a:spcAft>
              <a:buFont typeface="Wingdings" panose="05000000000000000000" pitchFamily="2" charset="2"/>
              <a:buChar char="Ø"/>
            </a:pPr>
            <a:r>
              <a:rPr lang="uk-UA" sz="4800" b="1" dirty="0">
                <a:solidFill>
                  <a:schemeClr val="tx1"/>
                </a:solidFill>
                <a:latin typeface="Arial" panose="020B0604020202020204" pitchFamily="34" charset="0"/>
                <a:cs typeface="Arial" panose="020B0604020202020204" pitchFamily="34" charset="0"/>
                <a:sym typeface="Arial"/>
              </a:rPr>
              <a:t>у період дії ВС повідомлення працівника про зміну істотних умов праці та зміну умов оплати праці, передбачених ч. 3 ст. 32 та ст. 103 КЗпП, здійснюється </a:t>
            </a:r>
            <a:r>
              <a:rPr lang="uk-UA" sz="4800" b="1" u="sng" dirty="0">
                <a:solidFill>
                  <a:schemeClr val="tx1"/>
                </a:solidFill>
                <a:latin typeface="Arial" panose="020B0604020202020204" pitchFamily="34" charset="0"/>
                <a:cs typeface="Arial" panose="020B0604020202020204" pitchFamily="34" charset="0"/>
                <a:sym typeface="Arial"/>
              </a:rPr>
              <a:t>не пізніш як до запровадження </a:t>
            </a:r>
            <a:r>
              <a:rPr lang="uk-UA" sz="4800" b="1" dirty="0">
                <a:solidFill>
                  <a:schemeClr val="tx1"/>
                </a:solidFill>
                <a:latin typeface="Arial" panose="020B0604020202020204" pitchFamily="34" charset="0"/>
                <a:cs typeface="Arial" panose="020B0604020202020204" pitchFamily="34" charset="0"/>
                <a:sym typeface="Arial"/>
              </a:rPr>
              <a:t>таких умов</a:t>
            </a:r>
          </a:p>
        </p:txBody>
      </p:sp>
      <p:sp>
        <p:nvSpPr>
          <p:cNvPr id="22" name="Title 2"/>
          <p:cNvSpPr>
            <a:spLocks noGrp="1"/>
          </p:cNvSpPr>
          <p:nvPr>
            <p:ph type="title"/>
          </p:nvPr>
        </p:nvSpPr>
        <p:spPr>
          <a:xfrm>
            <a:off x="1536193" y="2560320"/>
            <a:ext cx="20786366" cy="1501726"/>
          </a:xfrm>
        </p:spPr>
        <p:txBody>
          <a:bodyPr>
            <a:normAutofit fontScale="90000"/>
          </a:bodyPr>
          <a:lstStyle/>
          <a:p>
            <a:pPr algn="l"/>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dirty="0">
                <a:solidFill>
                  <a:schemeClr val="accent1">
                    <a:lumMod val="50000"/>
                  </a:schemeClr>
                </a:solidFill>
                <a:latin typeface="Arial" panose="020B0604020202020204" pitchFamily="34" charset="0"/>
                <a:cs typeface="Arial" panose="020B0604020202020204" pitchFamily="34" charset="0"/>
              </a:rPr>
              <a:t/>
            </a:r>
            <a:br>
              <a:rPr lang="uk-UA" dirty="0">
                <a:solidFill>
                  <a:schemeClr val="accent1">
                    <a:lumMod val="50000"/>
                  </a:schemeClr>
                </a:solidFill>
                <a:latin typeface="Arial" panose="020B0604020202020204" pitchFamily="34" charset="0"/>
                <a:cs typeface="Arial" panose="020B0604020202020204" pitchFamily="34" charset="0"/>
              </a:rPr>
            </a:br>
            <a:r>
              <a:rPr lang="uk-UA" sz="5300" b="1" dirty="0">
                <a:solidFill>
                  <a:schemeClr val="tx1"/>
                </a:solidFill>
                <a:latin typeface="Arial" panose="020B0604020202020204" pitchFamily="34" charset="0"/>
                <a:cs typeface="Arial" panose="020B0604020202020204" pitchFamily="34" charset="0"/>
              </a:rPr>
              <a:t>Зміна істотних умов праці (ст. 3 Закону № 2136)</a:t>
            </a:r>
          </a:p>
        </p:txBody>
      </p:sp>
      <p:pic>
        <p:nvPicPr>
          <p:cNvPr id="6" name="Picture 9">
            <a:extLst>
              <a:ext uri="{FF2B5EF4-FFF2-40B4-BE49-F238E27FC236}">
                <a16:creationId xmlns:a16="http://schemas.microsoft.com/office/drawing/2014/main" id="{61DCD8D1-7763-2096-9859-042C527A66E0}"/>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175199" y="396965"/>
            <a:ext cx="6304376" cy="3153520"/>
          </a:xfrm>
          <a:prstGeom prst="rect">
            <a:avLst/>
          </a:prstGeom>
        </p:spPr>
      </p:pic>
    </p:spTree>
    <p:extLst>
      <p:ext uri="{BB962C8B-B14F-4D97-AF65-F5344CB8AC3E}">
        <p14:creationId xmlns:p14="http://schemas.microsoft.com/office/powerpoint/2010/main" val="2720463634"/>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Vo7_3qjqHV5WQG8hzlRBnw"/>
</p:tagLst>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x2116_ xmlns="303901ef-6a22-4e55-9c80-e90043720da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37E52C018618B41A7229444032E1263" ma:contentTypeVersion="16" ma:contentTypeDescription="Create a new document." ma:contentTypeScope="" ma:versionID="102dde26d99944ab261690ad3f791513">
  <xsd:schema xmlns:xsd="http://www.w3.org/2001/XMLSchema" xmlns:xs="http://www.w3.org/2001/XMLSchema" xmlns:p="http://schemas.microsoft.com/office/2006/metadata/properties" xmlns:ns2="d41abd27-83e6-4a63-9017-5368a0c1b478" xmlns:ns3="303901ef-6a22-4e55-9c80-e90043720daf" targetNamespace="http://schemas.microsoft.com/office/2006/metadata/properties" ma:root="true" ma:fieldsID="a63769dce104decd316b0cf31f568236" ns2:_="" ns3:_="">
    <xsd:import namespace="d41abd27-83e6-4a63-9017-5368a0c1b478"/>
    <xsd:import namespace="303901ef-6a22-4e55-9c80-e90043720daf"/>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_x2116_"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1abd27-83e6-4a63-9017-5368a0c1b47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03901ef-6a22-4e55-9c80-e90043720daf" elementFormDefault="qualified">
    <xsd:import namespace="http://schemas.microsoft.com/office/2006/documentManagement/types"/>
    <xsd:import namespace="http://schemas.microsoft.com/office/infopath/2007/PartnerControls"/>
    <xsd:element name="_x2116_" ma:index="12" nillable="true" ma:displayName="№" ma:internalName="_x2116_">
      <xsd:simpleType>
        <xsd:restriction base="dms:Number"/>
      </xsd:simpleType>
    </xsd:element>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FB350B-5BB0-4149-AACA-FF592CEEF01C}">
  <ds:schemaRefs>
    <ds:schemaRef ds:uri="http://purl.org/dc/elements/1.1/"/>
    <ds:schemaRef ds:uri="http://schemas.microsoft.com/office/2006/metadata/properties"/>
    <ds:schemaRef ds:uri="303901ef-6a22-4e55-9c80-e90043720daf"/>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d41abd27-83e6-4a63-9017-5368a0c1b478"/>
    <ds:schemaRef ds:uri="http://www.w3.org/XML/1998/namespace"/>
    <ds:schemaRef ds:uri="http://purl.org/dc/dcmitype/"/>
  </ds:schemaRefs>
</ds:datastoreItem>
</file>

<file path=customXml/itemProps2.xml><?xml version="1.0" encoding="utf-8"?>
<ds:datastoreItem xmlns:ds="http://schemas.openxmlformats.org/officeDocument/2006/customXml" ds:itemID="{8D55BDF1-BD1B-4DAA-82B7-E05EB9E795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1abd27-83e6-4a63-9017-5368a0c1b478"/>
    <ds:schemaRef ds:uri="303901ef-6a22-4e55-9c80-e90043720d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2B248B6-A383-49D4-806B-B1E13D3D5B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855</TotalTime>
  <Words>2365</Words>
  <Application>Microsoft Office PowerPoint</Application>
  <PresentationFormat>Произвольный</PresentationFormat>
  <Paragraphs>168</Paragraphs>
  <Slides>41</Slides>
  <Notes>2</Notes>
  <HiddenSlides>0</HiddenSlides>
  <MMClips>0</MMClips>
  <ScaleCrop>false</ScaleCrop>
  <HeadingPairs>
    <vt:vector size="8" baseType="variant">
      <vt:variant>
        <vt:lpstr>Использованные шрифты</vt:lpstr>
      </vt:variant>
      <vt:variant>
        <vt:i4>7</vt:i4>
      </vt:variant>
      <vt:variant>
        <vt:lpstr>Тема</vt:lpstr>
      </vt:variant>
      <vt:variant>
        <vt:i4>2</vt:i4>
      </vt:variant>
      <vt:variant>
        <vt:lpstr>Внедренные серверы OLE</vt:lpstr>
      </vt:variant>
      <vt:variant>
        <vt:i4>1</vt:i4>
      </vt:variant>
      <vt:variant>
        <vt:lpstr>Заголовки слайдов</vt:lpstr>
      </vt:variant>
      <vt:variant>
        <vt:i4>41</vt:i4>
      </vt:variant>
    </vt:vector>
  </HeadingPairs>
  <TitlesOfParts>
    <vt:vector size="51" baseType="lpstr">
      <vt:lpstr>Arial</vt:lpstr>
      <vt:lpstr>Calibri</vt:lpstr>
      <vt:lpstr>Calibri Light</vt:lpstr>
      <vt:lpstr>Helvetica Neue</vt:lpstr>
      <vt:lpstr>Helvetica Neue Light</vt:lpstr>
      <vt:lpstr>Helvetica Neue Medium</vt:lpstr>
      <vt:lpstr>Wingdings</vt:lpstr>
      <vt:lpstr>White</vt:lpstr>
      <vt:lpstr>Office Theme</vt:lpstr>
      <vt:lpstr>think-cell Slide</vt:lpstr>
      <vt:lpstr> </vt:lpstr>
      <vt:lpstr>         Зустріч/тренінг відбувається у рамках Програми «Децентралізація приносить кращі результати та ефективність» (DOBRE), що виконується міжнародною організацією Глобал Ком’юнітіз (Global Communities) та фінансується Агентством США з міжнародного розвитку (USAID).   </vt:lpstr>
      <vt:lpstr>     Законодавча база</vt:lpstr>
      <vt:lpstr>     </vt:lpstr>
      <vt:lpstr>         Зміни у законодавстві щодо проходження служби в ОМС </vt:lpstr>
      <vt:lpstr>         Форма трудового договору (ст. 2 Закону № 2136)</vt:lpstr>
      <vt:lpstr>         Прийняття на роботу на період дії ВС</vt:lpstr>
      <vt:lpstr>         Переведення працівників (ст. 3 Закону № 2136)</vt:lpstr>
      <vt:lpstr>         Зміна істотних умов праці (ст. 3 Закону № 2136)</vt:lpstr>
      <vt:lpstr>         Зміна істотних умов праці (ст. 3 Закону № 2136)</vt:lpstr>
      <vt:lpstr>         Розірвання ТД з ініціативи працівника (ст. 4 Закону № 2136)</vt:lpstr>
      <vt:lpstr>         Розірвання ТД з ініціативи працівника (ст. 4 Закону № 2136)</vt:lpstr>
      <vt:lpstr>         Розірвання ТД з ініціативи роботодавця (ст. 5 Закону № 2136)</vt:lpstr>
      <vt:lpstr>         Встановлення та облік часу роботи та відпочинку (ст. 6 Закону № 2136)</vt:lpstr>
      <vt:lpstr>         Встановлення та облік часу роботи та відпочинку (ст. 6 Закону № 2136)</vt:lpstr>
      <vt:lpstr>         Обмін документами, організація кадрового діловодства та архівного зберігання кадрових документів (ст. 7 Закону № 2136)</vt:lpstr>
      <vt:lpstr>        Робота у нічний час (ст. 8 Закону № 2136)</vt:lpstr>
      <vt:lpstr>        Залучення до роботи деяких категорій працівників (ст. 9 Закону № 2136)</vt:lpstr>
      <vt:lpstr>        Оплата праці (ст. 10 Закону № 2136)</vt:lpstr>
      <vt:lpstr>        Зупинення дії окремих положень колективного договору (ст. 11 Закону № 2136)</vt:lpstr>
      <vt:lpstr>        Надання відпусток (ст. 12 Закону № 2136)</vt:lpstr>
      <vt:lpstr>        Надання відпусток (ст. 12 Закону № 2136)</vt:lpstr>
      <vt:lpstr>        Надання відпусток (ст. 12 Закону № 2136)</vt:lpstr>
      <vt:lpstr>        Відпустка за заявою працівника-ВПО</vt:lpstr>
      <vt:lpstr>        Відпустка за заявою працівника-ВПО</vt:lpstr>
      <vt:lpstr>        Призупинення дії строку дії ТД (ст. 13 Закону № 2136)</vt:lpstr>
      <vt:lpstr>        Призупинення дії строку дії ТД (ст. 13 Закону № 2136)</vt:lpstr>
      <vt:lpstr>        Призупинення дії строку дії ТД (ст. 13 Закону № 2136)</vt:lpstr>
      <vt:lpstr>        Призупинення дії строку дії ТД (ст. 13 Закону № 2136)</vt:lpstr>
      <vt:lpstr>        Призупинення дії строку дії ТД (ст. 13 Закону № 2136)</vt:lpstr>
      <vt:lpstr>        Простій (ст. 34 КЗпП)</vt:lpstr>
      <vt:lpstr>        Оголошення простою</vt:lpstr>
      <vt:lpstr>        Оголошення простою</vt:lpstr>
      <vt:lpstr>        Затвердження тимчасової структури </vt:lpstr>
      <vt:lpstr>        Оголошення простою</vt:lpstr>
      <vt:lpstr>        Зміни в організації виробництва і праці (п. 1 ст. 40 КЗпП)</vt:lpstr>
      <vt:lpstr>        Особливості під час дії ВС (ст. 5 Закону № 2136)</vt:lpstr>
      <vt:lpstr>        Державний нагляд у сфері (ст. 15 Закону № 2136)</vt:lpstr>
      <vt:lpstr>        Державний нагляд у сфері (ст. 15 Закону № 2136)</vt:lpstr>
      <vt:lpstr>         Огляд судової практики</vt:lpstr>
      <vt:lpstr>         Запитання/відповіді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Концепція  Zero Waste Event</dc:title>
  <dc:creator>Oleksandr Muratov</dc:creator>
  <cp:lastModifiedBy>userMB</cp:lastModifiedBy>
  <cp:revision>675</cp:revision>
  <dcterms:modified xsi:type="dcterms:W3CDTF">2022-09-16T09:14:23Z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0x010100E37E52C018618B41A7229444032E1263</vt:lpwstr>
  </property>
</Properties>
</file>