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3" r:id="rId4"/>
    <p:sldId id="284" r:id="rId5"/>
    <p:sldId id="286" r:id="rId6"/>
    <p:sldId id="285" r:id="rId7"/>
    <p:sldId id="282" r:id="rId8"/>
    <p:sldId id="29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E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6" y="1447804"/>
            <a:ext cx="8825659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6" y="4777380"/>
            <a:ext cx="882565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98714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6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085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356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2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9200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120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8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5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2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2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2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4586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4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4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4" y="4827215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3" y="4827214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2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2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826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618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4" y="430217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30021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20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8" y="2861736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6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546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7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5" y="2056093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2831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958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55182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9584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4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2792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8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356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2" y="2669689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2" y="2892351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3" y="4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9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22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42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42EE787-C65E-45D0-BDE2-0A2C46FC17CA}" type="datetimeFigureOut">
              <a:rPr lang="uk-UA" smtClean="0"/>
              <a:pPr/>
              <a:t>08.08.2022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6" y="3225301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3" y="295733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AA54D-2AC6-41DF-A18C-B6193F1425BD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63557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ДЕРЖАВНИЙ АРХІВ ПОЛТАВСЬКОЇ ОБЛАСТІ</a:t>
            </a:r>
            <a:endParaRPr lang="ru-RU" sz="36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FF00"/>
                </a:solidFill>
              </a:rPr>
              <a:t>ОРГАНІЗАЦІЯ АРХІВНОЇ СПРАВИ В ТЕРИТОРІАЛЬНІЙ ГРОМАДІ</a:t>
            </a:r>
          </a:p>
          <a:p>
            <a:pPr algn="ctr">
              <a:buNone/>
            </a:pPr>
            <a:endParaRPr lang="ru-RU" sz="3600" b="1" i="1" dirty="0" smtClean="0"/>
          </a:p>
          <a:p>
            <a:pPr algn="ctr">
              <a:buNone/>
            </a:pPr>
            <a:endParaRPr lang="ru-RU" sz="3600" b="1" i="1" dirty="0" smtClean="0"/>
          </a:p>
          <a:p>
            <a:pPr algn="ctr">
              <a:buNone/>
            </a:pPr>
            <a:r>
              <a:rPr lang="ru-RU" sz="3600" b="1" i="1" dirty="0" err="1" smtClean="0"/>
              <a:t>Архівні</a:t>
            </a:r>
            <a:r>
              <a:rPr lang="ru-RU" sz="3600" b="1" i="1" dirty="0" smtClean="0"/>
              <a:t> установи (</a:t>
            </a:r>
            <a:r>
              <a:rPr lang="ru-RU" sz="3600" b="1" i="1" dirty="0" err="1" smtClean="0"/>
              <a:t>підрозділи</a:t>
            </a:r>
            <a:r>
              <a:rPr lang="ru-RU" sz="3600" b="1" i="1" dirty="0" smtClean="0"/>
              <a:t>) ОМС</a:t>
            </a:r>
          </a:p>
          <a:p>
            <a:pPr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487" y="666473"/>
            <a:ext cx="9404723" cy="128107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ПРІОРИТЕТИ У РОЗВИТКУ АРХІВАНОЇ СПРАВИ</a:t>
            </a:r>
            <a:endParaRPr lang="ru-RU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514" y="2052922"/>
            <a:ext cx="11281559" cy="4195481"/>
          </a:xfrm>
        </p:spPr>
        <p:txBody>
          <a:bodyPr>
            <a:noAutofit/>
          </a:bodyPr>
          <a:lstStyle/>
          <a:p>
            <a:pPr algn="just"/>
            <a:r>
              <a:rPr lang="uk-UA" sz="3200" b="1" dirty="0" smtClean="0">
                <a:solidFill>
                  <a:srgbClr val="FFFF00"/>
                </a:solidFill>
              </a:rPr>
              <a:t>Реорганізація та підтримка функціонування трудових архівів</a:t>
            </a:r>
          </a:p>
          <a:p>
            <a:pPr algn="just"/>
            <a:r>
              <a:rPr lang="uk-UA" sz="3200" b="1" dirty="0" smtClean="0">
                <a:solidFill>
                  <a:srgbClr val="FFFF00"/>
                </a:solidFill>
              </a:rPr>
              <a:t>Функціонування архівних відділів міських рад</a:t>
            </a:r>
          </a:p>
          <a:p>
            <a:pPr algn="just"/>
            <a:r>
              <a:rPr lang="uk-UA" sz="3200" b="1" dirty="0" smtClean="0">
                <a:solidFill>
                  <a:srgbClr val="FFFF00"/>
                </a:solidFill>
              </a:rPr>
              <a:t>Створення та організація роботи архівних підрозділів і служб діловодства у системі виконавчих органів сільських, селищних, міських рад територіальних громад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2535" y="452718"/>
            <a:ext cx="8768301" cy="1162326"/>
          </a:xfrm>
          <a:solidFill>
            <a:schemeClr val="accent3">
              <a:lumMod val="50000"/>
            </a:schemeClr>
          </a:solidFill>
        </p:spPr>
        <p:txBody>
          <a:bodyPr/>
          <a:lstStyle/>
          <a:p>
            <a:pPr algn="ctr"/>
            <a:r>
              <a:rPr lang="uk-UA" sz="3200" b="1" dirty="0" smtClean="0"/>
              <a:t>ЗАКОН УКРАЇНИ “ ПРО МІСЦЕВЕ САМОВРЯДУВАННЯ В УКРАІНІ “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3" y="1662546"/>
            <a:ext cx="6247513" cy="4585858"/>
          </a:xfrm>
          <a:solidFill>
            <a:srgbClr val="002060"/>
          </a:solidFill>
        </p:spPr>
        <p:txBody>
          <a:bodyPr/>
          <a:lstStyle/>
          <a:p>
            <a:pPr algn="just"/>
            <a:r>
              <a:rPr lang="uk-UA" b="1" u="sng" dirty="0" smtClean="0"/>
              <a:t>Підпункт 10, пункт “А” частини першої статті 38 Закону</a:t>
            </a:r>
          </a:p>
          <a:p>
            <a:pPr algn="just"/>
            <a:r>
              <a:rPr lang="uk-UA" b="1" i="1" u="sng" dirty="0" smtClean="0"/>
              <a:t>ДО ВЛАСНИХ (САМОВРЯДНИХ) ПОВНОВАЖЕНЬ СІЛЬСЬКИХ, СЕЛИЩНИХ, МІСЬКИХ РАД  НАЛЕЖИТЬ </a:t>
            </a:r>
          </a:p>
          <a:p>
            <a:pPr algn="just">
              <a:buNone/>
            </a:pPr>
            <a:r>
              <a:rPr lang="uk-UA" b="1" dirty="0" smtClean="0"/>
              <a:t>    централізоване тимчасове зберігання архівних документів, нагромаджених у процесі документування службових, трудових або інших правовідносин юридичних і фізичних осіб на відповідній території, та інших архівних документів, що не належать до Національного архівного фонду</a:t>
            </a:r>
            <a:endParaRPr lang="uk-UA" dirty="0"/>
          </a:p>
        </p:txBody>
      </p:sp>
      <p:pic>
        <p:nvPicPr>
          <p:cNvPr id="1026" name="Picture 2" descr="C:\Users\Архив\Desktop\2431251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07087" y="2090057"/>
            <a:ext cx="4263240" cy="4191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026" y="452718"/>
            <a:ext cx="9100810" cy="140053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/>
            <a:r>
              <a:rPr lang="uk-UA" sz="3200" b="1" dirty="0" smtClean="0"/>
              <a:t>ЗАКОН УКРАЇНИ “ПРО МІСЦЕВЕ САМОВРЯДУВАННЯ В УКРАЇНІ”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03313" y="2052922"/>
            <a:ext cx="7197539" cy="4195481"/>
          </a:xfrm>
          <a:solidFill>
            <a:schemeClr val="accent6">
              <a:lumMod val="75000"/>
            </a:schemeClr>
          </a:solidFill>
        </p:spPr>
        <p:txBody>
          <a:bodyPr>
            <a:normAutofit fontScale="92500"/>
          </a:bodyPr>
          <a:lstStyle/>
          <a:p>
            <a:pPr algn="just"/>
            <a:r>
              <a:rPr lang="uk-UA" sz="2800" b="1" u="sng" dirty="0" smtClean="0"/>
              <a:t>Стаття 38, підпункт 4, пункту 2  Закону</a:t>
            </a:r>
            <a:endParaRPr lang="ru-RU" sz="2800" b="1" u="sng" dirty="0" smtClean="0"/>
          </a:p>
          <a:p>
            <a:pPr algn="just">
              <a:buNone/>
            </a:pPr>
            <a:r>
              <a:rPr lang="uk-UA" sz="2800" b="1" dirty="0" smtClean="0"/>
              <a:t>    До відання виконавчих органів міських рад належать</a:t>
            </a:r>
          </a:p>
          <a:p>
            <a:pPr algn="just"/>
            <a:r>
              <a:rPr lang="uk-UA" sz="2800" b="1" i="1" u="sng" dirty="0" smtClean="0"/>
              <a:t>ДЕЛЕГОВАНІ ПОВНОВАЖЕННЯ щодо</a:t>
            </a:r>
          </a:p>
          <a:p>
            <a:pPr algn="just"/>
            <a:r>
              <a:rPr lang="uk-UA" sz="2800" b="1" dirty="0" smtClean="0"/>
              <a:t>Зберігання документів Національного архівного фонду,що мають місцеве значення, і управління архівною справою та діловодством на відповідній території</a:t>
            </a:r>
            <a:endParaRPr lang="uk-UA" sz="2800" dirty="0"/>
          </a:p>
        </p:txBody>
      </p:sp>
      <p:pic>
        <p:nvPicPr>
          <p:cNvPr id="1026" name="Picture 2" descr="C:\Users\Архив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87740" y="2220685"/>
            <a:ext cx="3123211" cy="3966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904" y="452718"/>
            <a:ext cx="8993932" cy="1400530"/>
          </a:xfrm>
          <a:solidFill>
            <a:srgbClr val="C00000"/>
          </a:solidFill>
        </p:spPr>
        <p:txBody>
          <a:bodyPr/>
          <a:lstStyle/>
          <a:p>
            <a:pPr algn="ctr"/>
            <a:r>
              <a:rPr lang="uk-UA" sz="3200" b="1" dirty="0" smtClean="0"/>
              <a:t>ЗАКОН УКРАЇНИ “ПРО НАЦІОНАЛЬНИЙ АРХІВНИЙ ФОНД І АРХІВНІ УСТАНОВИ”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400" dirty="0" smtClean="0"/>
              <a:t>Стаття 29 Закону:</a:t>
            </a:r>
          </a:p>
          <a:p>
            <a:pPr>
              <a:buNone/>
            </a:pPr>
            <a:endParaRPr lang="uk-UA" sz="2400" dirty="0" smtClean="0"/>
          </a:p>
          <a:p>
            <a:pPr algn="just"/>
            <a:r>
              <a:rPr lang="uk-UA" sz="2400" b="1" dirty="0" smtClean="0"/>
              <a:t>АРХІВНІ ПІДРОЗДІЛИ ОРГАНІВ МІСЦЕВОГО САМОВРЯДУВАННЯ </a:t>
            </a:r>
            <a:r>
              <a:rPr lang="uk-UA" sz="2400" dirty="0" smtClean="0"/>
              <a:t>– складова архівної системи України - тимчасово зберігають архівні документи, що нагромадилися за час їх діяльності (документи постійного зберігання, кадрові, фінансові документи тощо), використання відомостей, що містяться в цих документах, для службових, виробничих, наукових та інших цілей, а також для захисту прав і законних інтересів громадян</a:t>
            </a:r>
          </a:p>
          <a:p>
            <a:pPr algn="just"/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8774" y="452718"/>
            <a:ext cx="9172062" cy="140053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uk-UA" b="1" dirty="0" smtClean="0"/>
              <a:t>НАПРЯМКИ РЕАЛІЗАЦІІЇ ВЛАСНИХ  І ДЕЛЕГОВАНИХ ПОВНОВАЖЕНЬ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38151" y="2052922"/>
            <a:ext cx="6911439" cy="419548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sz="2400" dirty="0" smtClean="0"/>
              <a:t>СТВОРЕННЯ </a:t>
            </a:r>
            <a:r>
              <a:rPr lang="uk-UA" sz="2400" b="1" dirty="0" smtClean="0"/>
              <a:t>ТРУДОВИХ АРХІВІВ </a:t>
            </a:r>
            <a:r>
              <a:rPr lang="uk-UA" sz="2400" dirty="0" smtClean="0"/>
              <a:t>(Типове положення - наказ Міністерства юстиції України від 02.06.2014  № 864/5)</a:t>
            </a:r>
          </a:p>
          <a:p>
            <a:pPr algn="just">
              <a:buNone/>
            </a:pPr>
            <a:endParaRPr lang="uk-UA" sz="2400" dirty="0" smtClean="0"/>
          </a:p>
          <a:p>
            <a:pPr algn="just"/>
            <a:r>
              <a:rPr lang="uk-UA" sz="2400" dirty="0" smtClean="0"/>
              <a:t>ФУНКЦІОНУВАННЯ  </a:t>
            </a:r>
            <a:r>
              <a:rPr lang="uk-UA" sz="2400" b="1" dirty="0" smtClean="0"/>
              <a:t>АРХІВНИХ ВІДДІЛІВ </a:t>
            </a:r>
            <a:r>
              <a:rPr lang="uk-UA" sz="2400" dirty="0" smtClean="0"/>
              <a:t>МІСЬКИХ РАД (Типове положення – наказ Міністерства юстиції  України від 16.06.2016 №1693/5)</a:t>
            </a:r>
          </a:p>
          <a:p>
            <a:pPr algn="just"/>
            <a:endParaRPr lang="uk-UA" sz="2400" dirty="0" smtClean="0"/>
          </a:p>
          <a:p>
            <a:pPr algn="just"/>
            <a:r>
              <a:rPr lang="uk-UA" sz="2400" dirty="0" smtClean="0"/>
              <a:t> СТВОРЕНННЯ </a:t>
            </a:r>
            <a:r>
              <a:rPr lang="uk-UA" sz="2400" b="1" dirty="0" smtClean="0"/>
              <a:t>АРХІВНИХ ПІДРОЗДІЛІВ</a:t>
            </a:r>
            <a:r>
              <a:rPr lang="uk-UA" sz="2400" dirty="0" smtClean="0"/>
              <a:t> СІЛЬСЬКИХ, СЕЛИЩНИХ ТА МІСЬКИХ РАД (Типове положення - наказ Міністерства юстиції України від 10.02.2012 №232/5).</a:t>
            </a:r>
            <a:endParaRPr lang="uk-UA" sz="2400" b="1" dirty="0" smtClean="0"/>
          </a:p>
          <a:p>
            <a:pPr>
              <a:buNone/>
            </a:pPr>
            <a:endParaRPr lang="uk-UA" sz="2400" dirty="0" smtClean="0"/>
          </a:p>
          <a:p>
            <a:pPr>
              <a:buNone/>
            </a:pPr>
            <a:endParaRPr lang="uk-UA" sz="2400" dirty="0" smtClean="0"/>
          </a:p>
          <a:p>
            <a:endParaRPr lang="ru-RU" sz="2400" dirty="0"/>
          </a:p>
        </p:txBody>
      </p:sp>
      <p:pic>
        <p:nvPicPr>
          <p:cNvPr id="4" name="Picture 2" descr="C:\Users\Архив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28364" y="2030680"/>
            <a:ext cx="2897579" cy="39901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право 7"/>
          <p:cNvSpPr/>
          <p:nvPr/>
        </p:nvSpPr>
        <p:spPr>
          <a:xfrm>
            <a:off x="4451268" y="255121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4358245" y="515389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uk-UA" sz="3600" b="1" dirty="0" smtClean="0"/>
              <a:t>ЗАВДАННЯ АРХІВНИХ ПІДРОЗДІЛІВ (УСТАНОВ) ОМС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47658" y="2005420"/>
            <a:ext cx="5878285" cy="1699681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0000"/>
              </a:lnSpc>
              <a:buNone/>
            </a:pPr>
            <a:r>
              <a:rPr lang="uk-UA" sz="7200" b="1" dirty="0" smtClean="0">
                <a:solidFill>
                  <a:srgbClr val="FFFF00"/>
                </a:solidFill>
              </a:rPr>
              <a:t>     Тимчасове зберігання документів </a:t>
            </a:r>
            <a:r>
              <a:rPr lang="uk-UA" sz="7200" b="1" smtClean="0">
                <a:solidFill>
                  <a:srgbClr val="FFFF00"/>
                </a:solidFill>
              </a:rPr>
              <a:t>Національного архівного </a:t>
            </a:r>
            <a:r>
              <a:rPr lang="uk-UA" sz="7200" b="1" dirty="0" smtClean="0">
                <a:solidFill>
                  <a:srgbClr val="FFFF00"/>
                </a:solidFill>
              </a:rPr>
              <a:t>фонду, інших документів, створених у процесі діяльності  сільських, селищних, міських рад та їх виконавчих органів, оперативне документаційне  забезпечення діяльності  органів місцевого самоврядування</a:t>
            </a:r>
          </a:p>
          <a:p>
            <a:endParaRPr lang="ru-RU" sz="3300" dirty="0" smtClean="0"/>
          </a:p>
          <a:p>
            <a:pPr>
              <a:buNone/>
            </a:pPr>
            <a:endParaRPr lang="uk-UA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65018" y="2205322"/>
            <a:ext cx="5270665" cy="153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Архівні підрозділи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сільських,</a:t>
            </a:r>
            <a:r>
              <a:rPr kumimoji="0" lang="uk-UA" sz="2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селищних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</a:t>
            </a:r>
            <a:r>
              <a:rPr lang="uk-UA" sz="2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та </a:t>
            </a: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міських </a:t>
            </a:r>
            <a:r>
              <a:rPr lang="uk-UA" sz="20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рад</a:t>
            </a:r>
            <a:endParaRPr kumimoji="0" lang="uk-UA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781792" y="4186522"/>
            <a:ext cx="5270665" cy="15354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endParaRPr lang="uk-UA" sz="2000" dirty="0" smtClean="0"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Трудові архіви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314601" y="4129125"/>
            <a:ext cx="5594371" cy="16996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tabLst/>
              <a:defRPr/>
            </a:pP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4463764"/>
            <a:ext cx="56724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solidFill>
                  <a:srgbClr val="FFFF00"/>
                </a:solidFill>
              </a:rPr>
              <a:t>Централізоване тимчасове зберігання  архівних документів, нагромаджених у процесі документування службових, трудових або інших правовідносин юридичних  і  фізичних осіб на відповідній  території, та інших архівних документів, що не належать до Національного архівного фонду</a:t>
            </a:r>
            <a:endParaRPr lang="uk-UA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/>
          <a:lstStyle/>
          <a:p>
            <a:pPr algn="ctr"/>
            <a:r>
              <a:rPr lang="uk-UA" sz="3600" b="1" dirty="0" smtClean="0"/>
              <a:t>ВАРІАНТИ РЕОРГАНІЗАЦІЇ                      ТРУДОВИХ АРХІВІВ</a:t>
            </a:r>
            <a:endParaRPr lang="uk-UA" sz="3600" b="1" dirty="0"/>
          </a:p>
        </p:txBody>
      </p:sp>
      <p:pic>
        <p:nvPicPr>
          <p:cNvPr id="4098" name="Picture 2" descr="E:\Презентація-05.02.2021_page-0016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07" y="2303813"/>
            <a:ext cx="11280715" cy="38135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432</TotalTime>
  <Words>358</Words>
  <Application>Microsoft Office PowerPoint</Application>
  <PresentationFormat>Широкоэкранный</PresentationFormat>
  <Paragraphs>40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Ион</vt:lpstr>
      <vt:lpstr>ДЕРЖАВНИЙ АРХІВ ПОЛТАВСЬКОЇ ОБЛАСТІ</vt:lpstr>
      <vt:lpstr>ПРІОРИТЕТИ У РОЗВИТКУ АРХІВАНОЇ СПРАВИ</vt:lpstr>
      <vt:lpstr>ЗАКОН УКРАЇНИ “ ПРО МІСЦЕВЕ САМОВРЯДУВАННЯ В УКРАІНІ “</vt:lpstr>
      <vt:lpstr>ЗАКОН УКРАЇНИ “ПРО МІСЦЕВЕ САМОВРЯДУВАННЯ В УКРАЇНІ”</vt:lpstr>
      <vt:lpstr>ЗАКОН УКРАЇНИ “ПРО НАЦІОНАЛЬНИЙ АРХІВНИЙ ФОНД І АРХІВНІ УСТАНОВИ”</vt:lpstr>
      <vt:lpstr>НАПРЯМКИ РЕАЛІЗАЦІІЇ ВЛАСНИХ  І ДЕЛЕГОВАНИХ ПОВНОВАЖЕНЬ</vt:lpstr>
      <vt:lpstr>ЗАВДАННЯ АРХІВНИХ ПІДРОЗДІЛІВ (УСТАНОВ) ОМС</vt:lpstr>
      <vt:lpstr>ВАРІАНТИ РЕОРГАНІЗАЦІЇ                      ТРУДОВИХ АРХІВІВ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Воскобійник Тетяна Василівна</dc:creator>
  <cp:lastModifiedBy>userMB</cp:lastModifiedBy>
  <cp:revision>74</cp:revision>
  <dcterms:created xsi:type="dcterms:W3CDTF">2022-05-17T08:53:48Z</dcterms:created>
  <dcterms:modified xsi:type="dcterms:W3CDTF">2022-08-08T09:40:01Z</dcterms:modified>
</cp:coreProperties>
</file>