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notesMasterIdLst>
    <p:notesMasterId r:id="rId45"/>
  </p:notesMasterIdLst>
  <p:sldIdLst>
    <p:sldId id="275" r:id="rId6"/>
    <p:sldId id="285" r:id="rId7"/>
    <p:sldId id="380" r:id="rId8"/>
    <p:sldId id="289" r:id="rId9"/>
    <p:sldId id="381" r:id="rId10"/>
    <p:sldId id="382" r:id="rId11"/>
    <p:sldId id="383" r:id="rId12"/>
    <p:sldId id="396" r:id="rId13"/>
    <p:sldId id="385" r:id="rId14"/>
    <p:sldId id="392" r:id="rId15"/>
    <p:sldId id="384" r:id="rId16"/>
    <p:sldId id="386" r:id="rId17"/>
    <p:sldId id="394" r:id="rId18"/>
    <p:sldId id="388" r:id="rId19"/>
    <p:sldId id="389" r:id="rId20"/>
    <p:sldId id="390" r:id="rId21"/>
    <p:sldId id="393" r:id="rId22"/>
    <p:sldId id="412" r:id="rId23"/>
    <p:sldId id="395" r:id="rId24"/>
    <p:sldId id="391" r:id="rId25"/>
    <p:sldId id="397" r:id="rId26"/>
    <p:sldId id="398" r:id="rId27"/>
    <p:sldId id="399" r:id="rId28"/>
    <p:sldId id="400" r:id="rId29"/>
    <p:sldId id="405" r:id="rId30"/>
    <p:sldId id="406" r:id="rId31"/>
    <p:sldId id="407" r:id="rId32"/>
    <p:sldId id="402" r:id="rId33"/>
    <p:sldId id="404" r:id="rId34"/>
    <p:sldId id="403" r:id="rId35"/>
    <p:sldId id="408" r:id="rId36"/>
    <p:sldId id="409" r:id="rId37"/>
    <p:sldId id="410" r:id="rId38"/>
    <p:sldId id="411" r:id="rId39"/>
    <p:sldId id="414" r:id="rId40"/>
    <p:sldId id="415" r:id="rId41"/>
    <p:sldId id="416" r:id="rId42"/>
    <p:sldId id="413" r:id="rId43"/>
    <p:sldId id="311" r:id="rId4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3" d="100"/>
          <a:sy n="23" d="100"/>
        </p:scale>
        <p:origin x="624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diagrams/_rels/data27.xml.rels><?xml version="1.0" encoding="UTF-8" standalone="yes"?>
<Relationships xmlns="http://schemas.openxmlformats.org/package/2006/relationships"><Relationship Id="rId1" Type="http://schemas.openxmlformats.org/officeDocument/2006/relationships/hyperlink" Target="https://itd.rada.gov.ua/billInfo/Bills/Card/39366" TargetMode="External"/></Relationships>
</file>

<file path=ppt/diagrams/_rels/drawing27.xml.rels><?xml version="1.0" encoding="UTF-8" standalone="yes"?>
<Relationships xmlns="http://schemas.openxmlformats.org/package/2006/relationships"><Relationship Id="rId1" Type="http://schemas.openxmlformats.org/officeDocument/2006/relationships/hyperlink" Target="https://itd.rada.gov.ua/billInfo/Bills/Card/39366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3DC4B4-65ED-43BD-8EBC-12AA9A93E67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9B5C163B-CBC0-4924-8D57-DA43B2CD7478}">
      <dgm:prSet phldrT="[Текст]"/>
      <dgm:spPr/>
      <dgm:t>
        <a:bodyPr/>
        <a:lstStyle/>
        <a:p>
          <a:pPr algn="ctr"/>
          <a:r>
            <a:rPr lang="uk-UA" i="1" dirty="0"/>
            <a:t>Спікер Анастасія Сербіна, адвокат, </a:t>
          </a:r>
          <a:r>
            <a:rPr lang="uk-UA" b="0" i="1" dirty="0"/>
            <a:t>консультантка Програми </a:t>
          </a:r>
          <a:r>
            <a:rPr lang="en-US" b="0" i="1" dirty="0"/>
            <a:t>DOBRE</a:t>
          </a:r>
          <a:endParaRPr lang="ru-UA" i="1" dirty="0"/>
        </a:p>
      </dgm:t>
    </dgm:pt>
    <dgm:pt modelId="{3C11B514-3120-4177-B1E6-C9463C0910B4}" type="parTrans" cxnId="{5FF262CD-A5F5-4254-AB9A-92D978AB6685}">
      <dgm:prSet/>
      <dgm:spPr/>
      <dgm:t>
        <a:bodyPr/>
        <a:lstStyle/>
        <a:p>
          <a:endParaRPr lang="ru-UA"/>
        </a:p>
      </dgm:t>
    </dgm:pt>
    <dgm:pt modelId="{CA3C8844-992C-4A95-9CD8-410ED9E9E439}" type="sibTrans" cxnId="{5FF262CD-A5F5-4254-AB9A-92D978AB6685}">
      <dgm:prSet/>
      <dgm:spPr/>
      <dgm:t>
        <a:bodyPr/>
        <a:lstStyle/>
        <a:p>
          <a:endParaRPr lang="ru-UA"/>
        </a:p>
      </dgm:t>
    </dgm:pt>
    <dgm:pt modelId="{ED721A25-2A4A-410A-9AE1-578F8A30714A}" type="pres">
      <dgm:prSet presAssocID="{B93DC4B4-65ED-43BD-8EBC-12AA9A93E67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C9C4CBB-0E1C-42EC-A584-020C3209EF08}" type="pres">
      <dgm:prSet presAssocID="{9B5C163B-CBC0-4924-8D57-DA43B2CD7478}" presName="thickLine" presStyleLbl="alignNode1" presStyleIdx="0" presStyleCnt="1"/>
      <dgm:spPr/>
    </dgm:pt>
    <dgm:pt modelId="{E627B3DC-B33C-4BEF-8C50-C6B2E40ABF85}" type="pres">
      <dgm:prSet presAssocID="{9B5C163B-CBC0-4924-8D57-DA43B2CD7478}" presName="horz1" presStyleCnt="0"/>
      <dgm:spPr/>
    </dgm:pt>
    <dgm:pt modelId="{CC5D6AC5-1B98-4597-8AA5-F35B77451A38}" type="pres">
      <dgm:prSet presAssocID="{9B5C163B-CBC0-4924-8D57-DA43B2CD7478}" presName="tx1" presStyleLbl="revTx" presStyleIdx="0" presStyleCnt="1" custScaleY="36790"/>
      <dgm:spPr/>
      <dgm:t>
        <a:bodyPr/>
        <a:lstStyle/>
        <a:p>
          <a:endParaRPr lang="ru-RU"/>
        </a:p>
      </dgm:t>
    </dgm:pt>
    <dgm:pt modelId="{241E1864-C89B-4CA2-8E76-FE841FB9098E}" type="pres">
      <dgm:prSet presAssocID="{9B5C163B-CBC0-4924-8D57-DA43B2CD7478}" presName="vert1" presStyleCnt="0"/>
      <dgm:spPr/>
    </dgm:pt>
  </dgm:ptLst>
  <dgm:cxnLst>
    <dgm:cxn modelId="{D6EA7B25-10DE-482B-8865-F687BC901C9A}" type="presOf" srcId="{B93DC4B4-65ED-43BD-8EBC-12AA9A93E67A}" destId="{ED721A25-2A4A-410A-9AE1-578F8A30714A}" srcOrd="0" destOrd="0" presId="urn:microsoft.com/office/officeart/2008/layout/LinedList"/>
    <dgm:cxn modelId="{5FF262CD-A5F5-4254-AB9A-92D978AB6685}" srcId="{B93DC4B4-65ED-43BD-8EBC-12AA9A93E67A}" destId="{9B5C163B-CBC0-4924-8D57-DA43B2CD7478}" srcOrd="0" destOrd="0" parTransId="{3C11B514-3120-4177-B1E6-C9463C0910B4}" sibTransId="{CA3C8844-992C-4A95-9CD8-410ED9E9E439}"/>
    <dgm:cxn modelId="{6103CD3F-223B-4A6D-87C5-EED22B36C74B}" type="presOf" srcId="{9B5C163B-CBC0-4924-8D57-DA43B2CD7478}" destId="{CC5D6AC5-1B98-4597-8AA5-F35B77451A38}" srcOrd="0" destOrd="0" presId="urn:microsoft.com/office/officeart/2008/layout/LinedList"/>
    <dgm:cxn modelId="{126000C2-B804-4BFB-BF5F-9129270D2F03}" type="presParOf" srcId="{ED721A25-2A4A-410A-9AE1-578F8A30714A}" destId="{9C9C4CBB-0E1C-42EC-A584-020C3209EF08}" srcOrd="0" destOrd="0" presId="urn:microsoft.com/office/officeart/2008/layout/LinedList"/>
    <dgm:cxn modelId="{FCF33E69-3BD9-4878-8C8B-CD50249F196B}" type="presParOf" srcId="{ED721A25-2A4A-410A-9AE1-578F8A30714A}" destId="{E627B3DC-B33C-4BEF-8C50-C6B2E40ABF85}" srcOrd="1" destOrd="0" presId="urn:microsoft.com/office/officeart/2008/layout/LinedList"/>
    <dgm:cxn modelId="{561E5F4F-9C10-4EE2-8E5A-110858A6F976}" type="presParOf" srcId="{E627B3DC-B33C-4BEF-8C50-C6B2E40ABF85}" destId="{CC5D6AC5-1B98-4597-8AA5-F35B77451A38}" srcOrd="0" destOrd="0" presId="urn:microsoft.com/office/officeart/2008/layout/LinedList"/>
    <dgm:cxn modelId="{AEA328AD-CFE4-45A4-9400-D030DAE1BD9E}" type="presParOf" srcId="{E627B3DC-B33C-4BEF-8C50-C6B2E40ABF85}" destId="{241E1864-C89B-4CA2-8E76-FE841FB9098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dirty="0"/>
            <a:t>Не застосовується на період </a:t>
          </a:r>
          <a:r>
            <a:rPr lang="uk-UA" dirty="0" err="1"/>
            <a:t>відряджень</a:t>
          </a:r>
          <a:r>
            <a:rPr lang="uk-UA" dirty="0"/>
            <a:t>, служби в ЗСУ</a:t>
          </a:r>
          <a:endParaRPr lang="ru-UA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C6177A88-EBDD-4857-82E7-C6205A231BF0}">
      <dgm:prSet phldrT="[Текст]"/>
      <dgm:spPr/>
      <dgm:t>
        <a:bodyPr/>
        <a:lstStyle/>
        <a:p>
          <a:r>
            <a:rPr lang="uk-UA" dirty="0"/>
            <a:t>Забезпечення щоденного моніторингу результатів роботи</a:t>
          </a:r>
          <a:endParaRPr lang="ru-UA" dirty="0"/>
        </a:p>
      </dgm:t>
    </dgm:pt>
    <dgm:pt modelId="{0DE7FBD4-9F2D-40D1-8C0E-0035615ED9C3}" type="parTrans" cxnId="{700D38EA-8BC8-4F45-ABC8-D66AE3055E5A}">
      <dgm:prSet/>
      <dgm:spPr/>
      <dgm:t>
        <a:bodyPr/>
        <a:lstStyle/>
        <a:p>
          <a:endParaRPr lang="ru-UA"/>
        </a:p>
      </dgm:t>
    </dgm:pt>
    <dgm:pt modelId="{0FF51AB8-E8D2-462F-A672-237C0A164911}" type="sibTrans" cxnId="{700D38EA-8BC8-4F45-ABC8-D66AE3055E5A}">
      <dgm:prSet/>
      <dgm:spPr/>
      <dgm:t>
        <a:bodyPr/>
        <a:lstStyle/>
        <a:p>
          <a:endParaRPr lang="ru-UA"/>
        </a:p>
      </dgm:t>
    </dgm:pt>
    <dgm:pt modelId="{EABC5CDE-48B8-44F5-91D1-68ABF190D4A9}">
      <dgm:prSet phldrT="[Текст]"/>
      <dgm:spPr/>
      <dgm:t>
        <a:bodyPr/>
        <a:lstStyle/>
        <a:p>
          <a:r>
            <a:rPr lang="uk-UA" dirty="0"/>
            <a:t>Місце роботи обирається працівником, роботодавець не несе відповідальності за забезпечення безпечних і нешкідливих умов праці</a:t>
          </a:r>
          <a:endParaRPr lang="ru-UA" dirty="0"/>
        </a:p>
      </dgm:t>
    </dgm:pt>
    <dgm:pt modelId="{20825596-286E-4FD0-B524-D0AE2FB73CD8}" type="parTrans" cxnId="{889E4A1A-7B57-4D0D-AD5E-FEABA518C458}">
      <dgm:prSet/>
      <dgm:spPr/>
      <dgm:t>
        <a:bodyPr/>
        <a:lstStyle/>
        <a:p>
          <a:endParaRPr lang="ru-UA"/>
        </a:p>
      </dgm:t>
    </dgm:pt>
    <dgm:pt modelId="{C29E4C05-05A2-4F14-A107-F636827783FC}" type="sibTrans" cxnId="{889E4A1A-7B57-4D0D-AD5E-FEABA518C458}">
      <dgm:prSet/>
      <dgm:spPr/>
      <dgm:t>
        <a:bodyPr/>
        <a:lstStyle/>
        <a:p>
          <a:endParaRPr lang="ru-UA"/>
        </a:p>
      </dgm:t>
    </dgm:pt>
    <dgm:pt modelId="{B47D9269-4D80-47F2-89F9-AA5D487E552A}">
      <dgm:prSet phldrT="[Текст]"/>
      <dgm:spPr/>
      <dgm:t>
        <a:bodyPr/>
        <a:lstStyle/>
        <a:p>
          <a:r>
            <a:rPr lang="uk-UA" dirty="0"/>
            <a:t>Працівник має усі права за трудовим законодавством</a:t>
          </a:r>
          <a:endParaRPr lang="ru-UA" dirty="0"/>
        </a:p>
      </dgm:t>
    </dgm:pt>
    <dgm:pt modelId="{C2FB8C56-CC1D-44B7-A055-164E2FE54A91}" type="parTrans" cxnId="{7C9F7949-D0CA-4AA1-BE3F-85F7E9EFDD10}">
      <dgm:prSet/>
      <dgm:spPr/>
      <dgm:t>
        <a:bodyPr/>
        <a:lstStyle/>
        <a:p>
          <a:endParaRPr lang="ru-UA"/>
        </a:p>
      </dgm:t>
    </dgm:pt>
    <dgm:pt modelId="{75CBEF56-54C0-47E4-BB67-C8246B197874}" type="sibTrans" cxnId="{7C9F7949-D0CA-4AA1-BE3F-85F7E9EFDD10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2946C7-B8BD-4BA1-AB0B-F06B6B59FC08}" type="pres">
      <dgm:prSet presAssocID="{149EB3D3-AC72-4423-8FC5-157FB7C6A31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2C130-1E9C-464C-8B87-768AF5C08F22}" type="pres">
      <dgm:prSet presAssocID="{EABC5CDE-48B8-44F5-91D1-68ABF190D4A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D02BA7-18CE-4553-805D-4347C91BB244}" type="pres">
      <dgm:prSet presAssocID="{EABC5CDE-48B8-44F5-91D1-68ABF190D4A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9E4A1A-7B57-4D0D-AD5E-FEABA518C458}" srcId="{9680FA17-8D8E-4EF8-80BE-D415A7F9BCB3}" destId="{EABC5CDE-48B8-44F5-91D1-68ABF190D4A9}" srcOrd="1" destOrd="0" parTransId="{20825596-286E-4FD0-B524-D0AE2FB73CD8}" sibTransId="{C29E4C05-05A2-4F14-A107-F636827783FC}"/>
    <dgm:cxn modelId="{A168198D-AA2B-4D5E-8A6E-A9394E99E935}" type="presOf" srcId="{EABC5CDE-48B8-44F5-91D1-68ABF190D4A9}" destId="{07A2C130-1E9C-464C-8B87-768AF5C08F22}" srcOrd="0" destOrd="0" presId="urn:microsoft.com/office/officeart/2005/8/layout/vList2"/>
    <dgm:cxn modelId="{7C9F7949-D0CA-4AA1-BE3F-85F7E9EFDD10}" srcId="{EABC5CDE-48B8-44F5-91D1-68ABF190D4A9}" destId="{B47D9269-4D80-47F2-89F9-AA5D487E552A}" srcOrd="0" destOrd="0" parTransId="{C2FB8C56-CC1D-44B7-A055-164E2FE54A91}" sibTransId="{75CBEF56-54C0-47E4-BB67-C8246B197874}"/>
    <dgm:cxn modelId="{D140CA19-3341-4C97-A3BE-F4E88F4D1C7E}" type="presOf" srcId="{B47D9269-4D80-47F2-89F9-AA5D487E552A}" destId="{CED02BA7-18CE-4553-805D-4347C91BB244}" srcOrd="0" destOrd="0" presId="urn:microsoft.com/office/officeart/2005/8/layout/vList2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AC3C5B21-5E2E-4C68-9023-00E651E2B13C}" type="presOf" srcId="{C6177A88-EBDD-4857-82E7-C6205A231BF0}" destId="{4F2946C7-B8BD-4BA1-AB0B-F06B6B59FC08}" srcOrd="0" destOrd="0" presId="urn:microsoft.com/office/officeart/2005/8/layout/vList2"/>
    <dgm:cxn modelId="{700D38EA-8BC8-4F45-ABC8-D66AE3055E5A}" srcId="{149EB3D3-AC72-4423-8FC5-157FB7C6A311}" destId="{C6177A88-EBDD-4857-82E7-C6205A231BF0}" srcOrd="0" destOrd="0" parTransId="{0DE7FBD4-9F2D-40D1-8C0E-0035615ED9C3}" sibTransId="{0FF51AB8-E8D2-462F-A672-237C0A164911}"/>
    <dgm:cxn modelId="{C13247CF-BE08-471A-9D29-F93884DEBC65}" type="presParOf" srcId="{303F812A-41A6-4862-AA9A-1B96FCF41A4F}" destId="{819F8D48-56C7-4216-82D3-C1EE32B1C272}" srcOrd="0" destOrd="0" presId="urn:microsoft.com/office/officeart/2005/8/layout/vList2"/>
    <dgm:cxn modelId="{8BD04AF8-14A2-4610-AD09-CD5B16A83B2F}" type="presParOf" srcId="{303F812A-41A6-4862-AA9A-1B96FCF41A4F}" destId="{4F2946C7-B8BD-4BA1-AB0B-F06B6B59FC08}" srcOrd="1" destOrd="0" presId="urn:microsoft.com/office/officeart/2005/8/layout/vList2"/>
    <dgm:cxn modelId="{96417926-538F-44AD-86CF-3580BADA7929}" type="presParOf" srcId="{303F812A-41A6-4862-AA9A-1B96FCF41A4F}" destId="{07A2C130-1E9C-464C-8B87-768AF5C08F22}" srcOrd="2" destOrd="0" presId="urn:microsoft.com/office/officeart/2005/8/layout/vList2"/>
    <dgm:cxn modelId="{EBC65CB2-1755-4052-9B4B-2858C3588CF4}" type="presParOf" srcId="{303F812A-41A6-4862-AA9A-1B96FCF41A4F}" destId="{CED02BA7-18CE-4553-805D-4347C91BB24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Працівникам гарантується збереження місця роботи, середнього заробітку, здійснення виплати стипендії та інших виплат, передбачених законом</a:t>
          </a:r>
          <a:endParaRPr lang="uk-UA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7057CFDA-8E44-46DB-BA12-6BA7434AFA56}">
      <dgm:prSet phldrT="[Текст]"/>
      <dgm:spPr/>
      <dgm:t>
        <a:bodyPr/>
        <a:lstStyle/>
        <a:p>
          <a:r>
            <a:rPr lang="uk-UA" b="0" i="0" noProof="0" dirty="0"/>
            <a:t>Організація освітнього процесу в дистанційній формі або в будь-якій іншій формі, що є найбільш безпечною для його учасників</a:t>
          </a:r>
          <a:endParaRPr lang="uk-UA" noProof="0" dirty="0"/>
        </a:p>
      </dgm:t>
    </dgm:pt>
    <dgm:pt modelId="{3AC21BEE-AB03-439C-960B-4FD1280A57C8}" type="parTrans" cxnId="{D1DFB12D-860B-4D58-8F58-468E60765446}">
      <dgm:prSet/>
      <dgm:spPr/>
      <dgm:t>
        <a:bodyPr/>
        <a:lstStyle/>
        <a:p>
          <a:endParaRPr lang="ru-UA"/>
        </a:p>
      </dgm:t>
    </dgm:pt>
    <dgm:pt modelId="{7BC60D71-E83B-4A12-9092-AF6D93979D1F}" type="sibTrans" cxnId="{D1DFB12D-860B-4D58-8F58-468E60765446}">
      <dgm:prSet/>
      <dgm:spPr/>
      <dgm:t>
        <a:bodyPr/>
        <a:lstStyle/>
        <a:p>
          <a:endParaRPr lang="ru-UA"/>
        </a:p>
      </dgm:t>
    </dgm:pt>
    <dgm:pt modelId="{C7D30B25-3393-4654-B122-509DA0F42137}">
      <dgm:prSet phldrT="[Текст]"/>
      <dgm:spPr/>
      <dgm:t>
        <a:bodyPr/>
        <a:lstStyle/>
        <a:p>
          <a:r>
            <a:rPr lang="uk-UA" noProof="0" dirty="0"/>
            <a:t>Забезпечення державних гарантій</a:t>
          </a:r>
        </a:p>
      </dgm:t>
    </dgm:pt>
    <dgm:pt modelId="{5F19769C-2DF9-4E0E-A252-76977060E90C}" type="parTrans" cxnId="{EE8FB7E5-7AAD-4590-89B4-1C498F568A05}">
      <dgm:prSet/>
      <dgm:spPr/>
      <dgm:t>
        <a:bodyPr/>
        <a:lstStyle/>
        <a:p>
          <a:endParaRPr lang="ru-UA"/>
        </a:p>
      </dgm:t>
    </dgm:pt>
    <dgm:pt modelId="{E6400ED3-147B-460E-BF58-8394C99562CB}" type="sibTrans" cxnId="{EE8FB7E5-7AAD-4590-89B4-1C498F568A05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2549A-7C04-4FCA-BE40-B5BC7BC9140E}" type="pres">
      <dgm:prSet presAssocID="{10105749-A155-4200-AD85-1464CDDF1C6E}" presName="spacer" presStyleCnt="0"/>
      <dgm:spPr/>
    </dgm:pt>
    <dgm:pt modelId="{0673F03F-6E28-4C9F-A6BF-ECB7ED61E67A}" type="pres">
      <dgm:prSet presAssocID="{7057CFDA-8E44-46DB-BA12-6BA7434AFA5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E6F6B4-1DB5-47D8-813C-0C28E4B9B086}" type="pres">
      <dgm:prSet presAssocID="{7BC60D71-E83B-4A12-9092-AF6D93979D1F}" presName="spacer" presStyleCnt="0"/>
      <dgm:spPr/>
    </dgm:pt>
    <dgm:pt modelId="{E09656EF-C2A7-4688-ABF5-763890E7346B}" type="pres">
      <dgm:prSet presAssocID="{C7D30B25-3393-4654-B122-509DA0F4213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4A32A3-3A62-434C-8B18-CB40184C1BB2}" type="presOf" srcId="{7057CFDA-8E44-46DB-BA12-6BA7434AFA56}" destId="{0673F03F-6E28-4C9F-A6BF-ECB7ED61E67A}" srcOrd="0" destOrd="0" presId="urn:microsoft.com/office/officeart/2005/8/layout/vList2"/>
    <dgm:cxn modelId="{D1DFB12D-860B-4D58-8F58-468E60765446}" srcId="{9680FA17-8D8E-4EF8-80BE-D415A7F9BCB3}" destId="{7057CFDA-8E44-46DB-BA12-6BA7434AFA56}" srcOrd="1" destOrd="0" parTransId="{3AC21BEE-AB03-439C-960B-4FD1280A57C8}" sibTransId="{7BC60D71-E83B-4A12-9092-AF6D93979D1F}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72AD50C1-C992-44ED-8064-3DFA32555FD8}" type="presOf" srcId="{C7D30B25-3393-4654-B122-509DA0F42137}" destId="{E09656EF-C2A7-4688-ABF5-763890E7346B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EE8FB7E5-7AAD-4590-89B4-1C498F568A05}" srcId="{9680FA17-8D8E-4EF8-80BE-D415A7F9BCB3}" destId="{C7D30B25-3393-4654-B122-509DA0F42137}" srcOrd="2" destOrd="0" parTransId="{5F19769C-2DF9-4E0E-A252-76977060E90C}" sibTransId="{E6400ED3-147B-460E-BF58-8394C99562CB}"/>
    <dgm:cxn modelId="{C13247CF-BE08-471A-9D29-F93884DEBC65}" type="presParOf" srcId="{303F812A-41A6-4862-AA9A-1B96FCF41A4F}" destId="{819F8D48-56C7-4216-82D3-C1EE32B1C272}" srcOrd="0" destOrd="0" presId="urn:microsoft.com/office/officeart/2005/8/layout/vList2"/>
    <dgm:cxn modelId="{F3BCEEB7-FF7B-48CA-AF70-341CADA55D6F}" type="presParOf" srcId="{303F812A-41A6-4862-AA9A-1B96FCF41A4F}" destId="{2712549A-7C04-4FCA-BE40-B5BC7BC9140E}" srcOrd="1" destOrd="0" presId="urn:microsoft.com/office/officeart/2005/8/layout/vList2"/>
    <dgm:cxn modelId="{CC6ABA56-64E0-494F-B433-F2E43B7EA9FF}" type="presParOf" srcId="{303F812A-41A6-4862-AA9A-1B96FCF41A4F}" destId="{0673F03F-6E28-4C9F-A6BF-ECB7ED61E67A}" srcOrd="2" destOrd="0" presId="urn:microsoft.com/office/officeart/2005/8/layout/vList2"/>
    <dgm:cxn modelId="{9ACE37E3-2380-47A3-B611-DEBCA9DC75D2}" type="presParOf" srcId="{303F812A-41A6-4862-AA9A-1B96FCF41A4F}" destId="{D5E6F6B4-1DB5-47D8-813C-0C28E4B9B086}" srcOrd="3" destOrd="0" presId="urn:microsoft.com/office/officeart/2005/8/layout/vList2"/>
    <dgm:cxn modelId="{404CA6DC-FEBE-40F2-945C-AD316C71B77A}" type="presParOf" srcId="{303F812A-41A6-4862-AA9A-1B96FCF41A4F}" destId="{E09656EF-C2A7-4688-ABF5-763890E7346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збереження усіх посад та штатних одиниць, передбачених Типовими штатними нормативами дошкільних навчальних закладів, затвердженими наказом Міністерства освіти і науки України від 04.11.2010 р. № 1055, які є обов’язковими для врахування ОМС та органами управління освіти і науки при затвердженні штатних розписів закладів дошкільної освіти. </a:t>
          </a:r>
        </a:p>
        <a:p>
          <a:r>
            <a:rPr lang="uk-UA" b="0" i="0" noProof="0" dirty="0"/>
            <a:t>накази Міністерства освіти і науки, якими затверджено штатні нормативи закладів освіти, є обов’язковими до виконання органами місцевого самоврядування - Зважаючи на норми частини другої статті 64 Закону України «Про освіту» </a:t>
          </a:r>
          <a:endParaRPr lang="uk-UA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C13247CF-BE08-471A-9D29-F93884DEBC65}" type="presParOf" srcId="{303F812A-41A6-4862-AA9A-1B96FCF41A4F}" destId="{819F8D48-56C7-4216-82D3-C1EE32B1C2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Засновник комунального закладу загальної середньої освіти або уповноважений ним орган (посадова особа) </a:t>
          </a:r>
          <a:r>
            <a:rPr lang="uk-UA" b="1" i="0" noProof="0" dirty="0"/>
            <a:t>має право продовжити без проведення конкурсу </a:t>
          </a:r>
          <a:r>
            <a:rPr lang="uk-UA" b="0" i="0" noProof="0" dirty="0"/>
            <a:t>строк дії строкового трудового договору (контракту), укладеного з керівником відповідного закладу загальної середньої освіти, </a:t>
          </a:r>
          <a:r>
            <a:rPr lang="uk-UA" b="1" i="0" noProof="0" dirty="0"/>
            <a:t>але не більше ніж на шість місяців з дня припинення чи скасування воєнного стану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C13247CF-BE08-471A-9D29-F93884DEBC65}" type="presParOf" srcId="{303F812A-41A6-4862-AA9A-1B96FCF41A4F}" destId="{819F8D48-56C7-4216-82D3-C1EE32B1C2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Умова про випробування працівника під час прийняття на роботу може встановлюватися для будь-якої категорії працівників.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3BF8E5A3-EC02-4EB8-BAC7-0032CA2848CF}">
      <dgm:prSet phldrT="[Текст]"/>
      <dgm:spPr/>
      <dgm:t>
        <a:bodyPr/>
        <a:lstStyle/>
        <a:p>
          <a:r>
            <a:rPr lang="uk-UA" b="0" i="0" noProof="0" dirty="0"/>
            <a:t>Строкові трудові договори у період дії воєнного стану або на період заміщення тимчасово відсутнього працівника</a:t>
          </a:r>
          <a:endParaRPr lang="uk-UA" b="1" noProof="0" dirty="0"/>
        </a:p>
      </dgm:t>
    </dgm:pt>
    <dgm:pt modelId="{FD941B2C-393E-4EF4-AA95-D24752BA7A5A}" type="parTrans" cxnId="{F884F8AA-7C7A-4001-B0B0-0CBDEE8650D8}">
      <dgm:prSet/>
      <dgm:spPr/>
      <dgm:t>
        <a:bodyPr/>
        <a:lstStyle/>
        <a:p>
          <a:endParaRPr lang="ru-UA"/>
        </a:p>
      </dgm:t>
    </dgm:pt>
    <dgm:pt modelId="{91B03DDA-656D-4D8E-92F0-166B76952F1F}" type="sibTrans" cxnId="{F884F8AA-7C7A-4001-B0B0-0CBDEE8650D8}">
      <dgm:prSet/>
      <dgm:spPr/>
      <dgm:t>
        <a:bodyPr/>
        <a:lstStyle/>
        <a:p>
          <a:endParaRPr lang="ru-UA"/>
        </a:p>
      </dgm:t>
    </dgm:pt>
    <dgm:pt modelId="{44F4B735-925A-4BFF-BB78-7C07A5B7CBED}">
      <dgm:prSet phldrT="[Текст]"/>
      <dgm:spPr/>
      <dgm:t>
        <a:bodyPr/>
        <a:lstStyle/>
        <a:p>
          <a:r>
            <a:rPr lang="uk-UA" b="0" i="0" noProof="0" dirty="0"/>
            <a:t>У табелі основного працівника, з яким немає зв’язку «НЗ» («відсутність з нез’ясованих причин»). Після з’ясування обставин та виявлення, що причини були поважні, можна скорегувати табель кодом «І» («інші причини неявки»).</a:t>
          </a:r>
          <a:endParaRPr lang="uk-UA" b="1" noProof="0" dirty="0"/>
        </a:p>
      </dgm:t>
    </dgm:pt>
    <dgm:pt modelId="{7BEB8B95-2E77-4430-A1DD-FDE58FE08580}" type="parTrans" cxnId="{FAF89D2E-5A42-44B4-8C99-AC116E106D24}">
      <dgm:prSet/>
      <dgm:spPr/>
      <dgm:t>
        <a:bodyPr/>
        <a:lstStyle/>
        <a:p>
          <a:endParaRPr lang="ru-UA"/>
        </a:p>
      </dgm:t>
    </dgm:pt>
    <dgm:pt modelId="{BC72D00C-501D-4342-99C1-38EA7FA30B76}" type="sibTrans" cxnId="{FAF89D2E-5A42-44B4-8C99-AC116E106D24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F435D8-7C45-4FEB-9C4E-456892BDBE38}" type="pres">
      <dgm:prSet presAssocID="{44F4B735-925A-4BFF-BB78-7C07A5B7CBE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7E62DB-B040-4974-9032-7DD6B89FA0A8}" type="pres">
      <dgm:prSet presAssocID="{BC72D00C-501D-4342-99C1-38EA7FA30B76}" presName="spacer" presStyleCnt="0"/>
      <dgm:spPr/>
    </dgm:pt>
    <dgm:pt modelId="{819F8D48-56C7-4216-82D3-C1EE32B1C272}" type="pres">
      <dgm:prSet presAssocID="{149EB3D3-AC72-4423-8FC5-157FB7C6A311}" presName="parentText" presStyleLbl="node1" presStyleIdx="1" presStyleCnt="3" custLinFactNeighborY="7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BF3B79-F192-4985-8D84-DD7D4C05B4AD}" type="pres">
      <dgm:prSet presAssocID="{10105749-A155-4200-AD85-1464CDDF1C6E}" presName="spacer" presStyleCnt="0"/>
      <dgm:spPr/>
    </dgm:pt>
    <dgm:pt modelId="{87DFE15E-7CC0-448B-AAC3-5EDEAF96FA8F}" type="pres">
      <dgm:prSet presAssocID="{3BF8E5A3-EC02-4EB8-BAC7-0032CA2848C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A461E6-D621-49A5-8148-BA5F07292B6E}" type="presOf" srcId="{44F4B735-925A-4BFF-BB78-7C07A5B7CBED}" destId="{DBF435D8-7C45-4FEB-9C4E-456892BDBE38}" srcOrd="0" destOrd="0" presId="urn:microsoft.com/office/officeart/2005/8/layout/vList2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1" destOrd="0" parTransId="{87760AEC-AA77-4A0E-A8E7-136B5DBE1066}" sibTransId="{10105749-A155-4200-AD85-1464CDDF1C6E}"/>
    <dgm:cxn modelId="{2EC2CE23-85D5-453F-AF6D-2513AB29D717}" type="presOf" srcId="{3BF8E5A3-EC02-4EB8-BAC7-0032CA2848CF}" destId="{87DFE15E-7CC0-448B-AAC3-5EDEAF96FA8F}" srcOrd="0" destOrd="0" presId="urn:microsoft.com/office/officeart/2005/8/layout/vList2"/>
    <dgm:cxn modelId="{FAF89D2E-5A42-44B4-8C99-AC116E106D24}" srcId="{9680FA17-8D8E-4EF8-80BE-D415A7F9BCB3}" destId="{44F4B735-925A-4BFF-BB78-7C07A5B7CBED}" srcOrd="0" destOrd="0" parTransId="{7BEB8B95-2E77-4430-A1DD-FDE58FE08580}" sibTransId="{BC72D00C-501D-4342-99C1-38EA7FA30B76}"/>
    <dgm:cxn modelId="{F884F8AA-7C7A-4001-B0B0-0CBDEE8650D8}" srcId="{9680FA17-8D8E-4EF8-80BE-D415A7F9BCB3}" destId="{3BF8E5A3-EC02-4EB8-BAC7-0032CA2848CF}" srcOrd="2" destOrd="0" parTransId="{FD941B2C-393E-4EF4-AA95-D24752BA7A5A}" sibTransId="{91B03DDA-656D-4D8E-92F0-166B76952F1F}"/>
    <dgm:cxn modelId="{AD6F3D49-5304-446F-8C8E-41D8C9DF715D}" type="presParOf" srcId="{303F812A-41A6-4862-AA9A-1B96FCF41A4F}" destId="{DBF435D8-7C45-4FEB-9C4E-456892BDBE38}" srcOrd="0" destOrd="0" presId="urn:microsoft.com/office/officeart/2005/8/layout/vList2"/>
    <dgm:cxn modelId="{5A4AF915-A79A-424A-87DC-D200C18A74D6}" type="presParOf" srcId="{303F812A-41A6-4862-AA9A-1B96FCF41A4F}" destId="{FE7E62DB-B040-4974-9032-7DD6B89FA0A8}" srcOrd="1" destOrd="0" presId="urn:microsoft.com/office/officeart/2005/8/layout/vList2"/>
    <dgm:cxn modelId="{C13247CF-BE08-471A-9D29-F93884DEBC65}" type="presParOf" srcId="{303F812A-41A6-4862-AA9A-1B96FCF41A4F}" destId="{819F8D48-56C7-4216-82D3-C1EE32B1C272}" srcOrd="2" destOrd="0" presId="urn:microsoft.com/office/officeart/2005/8/layout/vList2"/>
    <dgm:cxn modelId="{0789AB66-B158-4558-AB68-B90BB0254001}" type="presParOf" srcId="{303F812A-41A6-4862-AA9A-1B96FCF41A4F}" destId="{8CBF3B79-F192-4985-8D84-DD7D4C05B4AD}" srcOrd="3" destOrd="0" presId="urn:microsoft.com/office/officeart/2005/8/layout/vList2"/>
    <dgm:cxn modelId="{E6BC0A2F-023C-4308-BCBB-9991BCE3BEDC}" type="presParOf" srcId="{303F812A-41A6-4862-AA9A-1B96FCF41A4F}" destId="{87DFE15E-7CC0-448B-AAC3-5EDEAF96FA8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Усі повідомлення та документи з питань трудових відносин, накази (розпорядження) можуть здійснюватися та вестися в електронній формі з використанням технічних засобів електронних комунікацій або шляхом відправлення електронних носіїв, на яких записано цей документ, відповідно до законодавства у сфері електронного документообігу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1" custLinFactNeighborY="7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C13247CF-BE08-471A-9D29-F93884DEBC65}" type="presParOf" srcId="{303F812A-41A6-4862-AA9A-1B96FCF41A4F}" destId="{819F8D48-56C7-4216-82D3-C1EE32B1C2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Зарплата працівнику, прийнятому на роботу за строковим трудовим договором, виплачується за посадою, на яку його прийнято. Факт відсутності основного працівника, який не виконує своїх обов’язків, на це не впливає.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1" custLinFactNeighborY="7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C13247CF-BE08-471A-9D29-F93884DEBC65}" type="presParOf" srcId="{303F812A-41A6-4862-AA9A-1B96FCF41A4F}" destId="{819F8D48-56C7-4216-82D3-C1EE32B1C2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паспорт або ID-картки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EA0F4DC9-E2A7-403A-B465-BAAD997CF92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b="0" i="0" noProof="0" dirty="0"/>
            <a:t>ідентифікаційний номер</a:t>
          </a:r>
        </a:p>
      </dgm:t>
    </dgm:pt>
    <dgm:pt modelId="{DA1D7A23-2D67-43F4-A4A8-A25F68E6DB5C}" type="parTrans" cxnId="{77D57EF2-8341-44A9-ABF2-03E7317B8658}">
      <dgm:prSet/>
      <dgm:spPr/>
      <dgm:t>
        <a:bodyPr/>
        <a:lstStyle/>
        <a:p>
          <a:endParaRPr lang="ru-UA"/>
        </a:p>
      </dgm:t>
    </dgm:pt>
    <dgm:pt modelId="{9E4EDDFB-C5ED-40C7-A9A0-BA4116C0496D}" type="sibTrans" cxnId="{77D57EF2-8341-44A9-ABF2-03E7317B8658}">
      <dgm:prSet/>
      <dgm:spPr/>
      <dgm:t>
        <a:bodyPr/>
        <a:lstStyle/>
        <a:p>
          <a:endParaRPr lang="ru-UA"/>
        </a:p>
      </dgm:t>
    </dgm:pt>
    <dgm:pt modelId="{F1626ADF-2D3F-4EC0-89F2-F05A390C2B2B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b="0" i="0" noProof="0" dirty="0"/>
            <a:t>документ, що підтверджує освіту та професійну кваліфікацію (диплом, сертифікат лікаря-спеціаліста, посвідчення про кваліфікаційну категорію)</a:t>
          </a:r>
        </a:p>
      </dgm:t>
    </dgm:pt>
    <dgm:pt modelId="{5F851D85-627C-4273-B77A-31E435B4C378}" type="parTrans" cxnId="{AB8BA6A5-30E9-4605-B580-AC8DEE26297F}">
      <dgm:prSet/>
      <dgm:spPr/>
      <dgm:t>
        <a:bodyPr/>
        <a:lstStyle/>
        <a:p>
          <a:endParaRPr lang="ru-UA"/>
        </a:p>
      </dgm:t>
    </dgm:pt>
    <dgm:pt modelId="{5726D3C3-9D7D-4029-A522-1A046F8813DB}" type="sibTrans" cxnId="{AB8BA6A5-30E9-4605-B580-AC8DEE26297F}">
      <dgm:prSet/>
      <dgm:spPr/>
      <dgm:t>
        <a:bodyPr/>
        <a:lstStyle/>
        <a:p>
          <a:endParaRPr lang="ru-UA"/>
        </a:p>
      </dgm:t>
    </dgm:pt>
    <dgm:pt modelId="{7129C8C2-C90E-45DA-A4BF-B96C05BE8D1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b="0" i="0" noProof="0" dirty="0"/>
            <a:t>документ, що підтверджує професійний стаж (трудова книжка)</a:t>
          </a:r>
        </a:p>
      </dgm:t>
    </dgm:pt>
    <dgm:pt modelId="{5095922B-01F8-4BC3-A04A-9F415D4574E4}" type="parTrans" cxnId="{8CD2C024-F154-4CA1-833C-5AB4D1F3EF2A}">
      <dgm:prSet/>
      <dgm:spPr/>
      <dgm:t>
        <a:bodyPr/>
        <a:lstStyle/>
        <a:p>
          <a:endParaRPr lang="ru-UA"/>
        </a:p>
      </dgm:t>
    </dgm:pt>
    <dgm:pt modelId="{9005C72F-383A-44FE-82B1-A59D118D4E97}" type="sibTrans" cxnId="{8CD2C024-F154-4CA1-833C-5AB4D1F3EF2A}">
      <dgm:prSet/>
      <dgm:spPr/>
      <dgm:t>
        <a:bodyPr/>
        <a:lstStyle/>
        <a:p>
          <a:endParaRPr lang="ru-UA"/>
        </a:p>
      </dgm:t>
    </dgm:pt>
    <dgm:pt modelId="{3082A71F-C88F-4090-92B9-0D6AF93E050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b="0" i="0" noProof="0" dirty="0"/>
            <a:t>заява з проханням про прийняття на роботу</a:t>
          </a:r>
        </a:p>
      </dgm:t>
    </dgm:pt>
    <dgm:pt modelId="{1036A9C0-DC9E-456F-BF1A-E22D9700F18C}" type="parTrans" cxnId="{542535EC-7ED8-4ED1-874E-664843935B73}">
      <dgm:prSet/>
      <dgm:spPr/>
      <dgm:t>
        <a:bodyPr/>
        <a:lstStyle/>
        <a:p>
          <a:endParaRPr lang="ru-UA"/>
        </a:p>
      </dgm:t>
    </dgm:pt>
    <dgm:pt modelId="{6CB6946D-6438-4B13-8CD6-13229E8392D5}" type="sibTrans" cxnId="{542535EC-7ED8-4ED1-874E-664843935B73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5" custLinFactNeighborY="7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1CC542-583D-4D4D-BD68-EEA27F45BE14}" type="pres">
      <dgm:prSet presAssocID="{10105749-A155-4200-AD85-1464CDDF1C6E}" presName="spacer" presStyleCnt="0"/>
      <dgm:spPr/>
    </dgm:pt>
    <dgm:pt modelId="{D6A81032-F18D-4EFD-9B0A-FAA5196846E8}" type="pres">
      <dgm:prSet presAssocID="{EA0F4DC9-E2A7-403A-B465-BAAD997CF92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53E1DF-2FF1-49F7-8ABD-F13A92FE64C6}" type="pres">
      <dgm:prSet presAssocID="{9E4EDDFB-C5ED-40C7-A9A0-BA4116C0496D}" presName="spacer" presStyleCnt="0"/>
      <dgm:spPr/>
    </dgm:pt>
    <dgm:pt modelId="{15109DAE-2A41-4ACA-AF3F-58E6C7832AB9}" type="pres">
      <dgm:prSet presAssocID="{F1626ADF-2D3F-4EC0-89F2-F05A390C2B2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98252C-AA1E-42E6-9C92-2BE9580C1FA4}" type="pres">
      <dgm:prSet presAssocID="{5726D3C3-9D7D-4029-A522-1A046F8813DB}" presName="spacer" presStyleCnt="0"/>
      <dgm:spPr/>
    </dgm:pt>
    <dgm:pt modelId="{B79E3925-FDA3-4C8A-8081-6A0EB85A4FF9}" type="pres">
      <dgm:prSet presAssocID="{7129C8C2-C90E-45DA-A4BF-B96C05BE8D1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C0DC4D-9FA9-4FF7-AB1D-D48550713981}" type="pres">
      <dgm:prSet presAssocID="{9005C72F-383A-44FE-82B1-A59D118D4E97}" presName="spacer" presStyleCnt="0"/>
      <dgm:spPr/>
    </dgm:pt>
    <dgm:pt modelId="{ABB240E3-2894-416C-BB79-4358C2B7788A}" type="pres">
      <dgm:prSet presAssocID="{3082A71F-C88F-4090-92B9-0D6AF93E050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7B1490B-C2CF-490A-B606-248D0497F701}" type="presOf" srcId="{7129C8C2-C90E-45DA-A4BF-B96C05BE8D12}" destId="{B79E3925-FDA3-4C8A-8081-6A0EB85A4FF9}" srcOrd="0" destOrd="0" presId="urn:microsoft.com/office/officeart/2005/8/layout/vList2"/>
    <dgm:cxn modelId="{AB8BA6A5-30E9-4605-B580-AC8DEE26297F}" srcId="{9680FA17-8D8E-4EF8-80BE-D415A7F9BCB3}" destId="{F1626ADF-2D3F-4EC0-89F2-F05A390C2B2B}" srcOrd="2" destOrd="0" parTransId="{5F851D85-627C-4273-B77A-31E435B4C378}" sibTransId="{5726D3C3-9D7D-4029-A522-1A046F8813DB}"/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8CD2C024-F154-4CA1-833C-5AB4D1F3EF2A}" srcId="{9680FA17-8D8E-4EF8-80BE-D415A7F9BCB3}" destId="{7129C8C2-C90E-45DA-A4BF-B96C05BE8D12}" srcOrd="3" destOrd="0" parTransId="{5095922B-01F8-4BC3-A04A-9F415D4574E4}" sibTransId="{9005C72F-383A-44FE-82B1-A59D118D4E97}"/>
    <dgm:cxn modelId="{77D57EF2-8341-44A9-ABF2-03E7317B8658}" srcId="{9680FA17-8D8E-4EF8-80BE-D415A7F9BCB3}" destId="{EA0F4DC9-E2A7-403A-B465-BAAD997CF923}" srcOrd="1" destOrd="0" parTransId="{DA1D7A23-2D67-43F4-A4A8-A25F68E6DB5C}" sibTransId="{9E4EDDFB-C5ED-40C7-A9A0-BA4116C0496D}"/>
    <dgm:cxn modelId="{860D2DB9-0048-4FAF-AB80-5DB8AA80FB90}" type="presOf" srcId="{3082A71F-C88F-4090-92B9-0D6AF93E0503}" destId="{ABB240E3-2894-416C-BB79-4358C2B7788A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8A0DD486-42EB-4380-B4C0-BCDC5320D88A}" type="presOf" srcId="{EA0F4DC9-E2A7-403A-B465-BAAD997CF923}" destId="{D6A81032-F18D-4EFD-9B0A-FAA5196846E8}" srcOrd="0" destOrd="0" presId="urn:microsoft.com/office/officeart/2005/8/layout/vList2"/>
    <dgm:cxn modelId="{542535EC-7ED8-4ED1-874E-664843935B73}" srcId="{9680FA17-8D8E-4EF8-80BE-D415A7F9BCB3}" destId="{3082A71F-C88F-4090-92B9-0D6AF93E0503}" srcOrd="4" destOrd="0" parTransId="{1036A9C0-DC9E-456F-BF1A-E22D9700F18C}" sibTransId="{6CB6946D-6438-4B13-8CD6-13229E8392D5}"/>
    <dgm:cxn modelId="{595A6FE1-4522-4271-95C0-C2257299E39A}" type="presOf" srcId="{F1626ADF-2D3F-4EC0-89F2-F05A390C2B2B}" destId="{15109DAE-2A41-4ACA-AF3F-58E6C7832AB9}" srcOrd="0" destOrd="0" presId="urn:microsoft.com/office/officeart/2005/8/layout/vList2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C13247CF-BE08-471A-9D29-F93884DEBC65}" type="presParOf" srcId="{303F812A-41A6-4862-AA9A-1B96FCF41A4F}" destId="{819F8D48-56C7-4216-82D3-C1EE32B1C272}" srcOrd="0" destOrd="0" presId="urn:microsoft.com/office/officeart/2005/8/layout/vList2"/>
    <dgm:cxn modelId="{627B2B1A-632B-4834-8B8D-FB373EBE288F}" type="presParOf" srcId="{303F812A-41A6-4862-AA9A-1B96FCF41A4F}" destId="{541CC542-583D-4D4D-BD68-EEA27F45BE14}" srcOrd="1" destOrd="0" presId="urn:microsoft.com/office/officeart/2005/8/layout/vList2"/>
    <dgm:cxn modelId="{E9E76CED-58CD-487F-94A3-FE88E50CA092}" type="presParOf" srcId="{303F812A-41A6-4862-AA9A-1B96FCF41A4F}" destId="{D6A81032-F18D-4EFD-9B0A-FAA5196846E8}" srcOrd="2" destOrd="0" presId="urn:microsoft.com/office/officeart/2005/8/layout/vList2"/>
    <dgm:cxn modelId="{3AF86925-8A06-46C5-9BCD-8E5A8B470841}" type="presParOf" srcId="{303F812A-41A6-4862-AA9A-1B96FCF41A4F}" destId="{D053E1DF-2FF1-49F7-8ABD-F13A92FE64C6}" srcOrd="3" destOrd="0" presId="urn:microsoft.com/office/officeart/2005/8/layout/vList2"/>
    <dgm:cxn modelId="{8A43BE22-6B5E-4DB9-8B83-E86F3B71AF08}" type="presParOf" srcId="{303F812A-41A6-4862-AA9A-1B96FCF41A4F}" destId="{15109DAE-2A41-4ACA-AF3F-58E6C7832AB9}" srcOrd="4" destOrd="0" presId="urn:microsoft.com/office/officeart/2005/8/layout/vList2"/>
    <dgm:cxn modelId="{C69AF5A3-CAE4-4B62-86C4-D5C332FE97E4}" type="presParOf" srcId="{303F812A-41A6-4862-AA9A-1B96FCF41A4F}" destId="{3E98252C-AA1E-42E6-9C92-2BE9580C1FA4}" srcOrd="5" destOrd="0" presId="urn:microsoft.com/office/officeart/2005/8/layout/vList2"/>
    <dgm:cxn modelId="{FD63306A-574A-4079-8F24-D36C238EE121}" type="presParOf" srcId="{303F812A-41A6-4862-AA9A-1B96FCF41A4F}" destId="{B79E3925-FDA3-4C8A-8081-6A0EB85A4FF9}" srcOrd="6" destOrd="0" presId="urn:microsoft.com/office/officeart/2005/8/layout/vList2"/>
    <dgm:cxn modelId="{975BA155-5375-4B4E-A372-AF8B4EFC7678}" type="presParOf" srcId="{303F812A-41A6-4862-AA9A-1B96FCF41A4F}" destId="{E5C0DC4D-9FA9-4FF7-AB1D-D48550713981}" srcOrd="7" destOrd="0" presId="urn:microsoft.com/office/officeart/2005/8/layout/vList2"/>
    <dgm:cxn modelId="{2E7966C3-5586-45B0-8408-49EA898A621B}" type="presParOf" srcId="{303F812A-41A6-4862-AA9A-1B96FCF41A4F}" destId="{ABB240E3-2894-416C-BB79-4358C2B7788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Інша робота, не обумовлена трудовим договором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3E72D9A9-6948-4751-BF8E-A2D0405B89B4}">
      <dgm:prSet phldrT="[Текст]"/>
      <dgm:spPr/>
      <dgm:t>
        <a:bodyPr/>
        <a:lstStyle/>
        <a:p>
          <a:r>
            <a:rPr lang="uk-UA" b="0" i="0" noProof="0" dirty="0"/>
            <a:t>Без згоди працівника (крім переведення на роботу в іншу місцевість, на території якої тривають активні бойові дії)</a:t>
          </a:r>
          <a:endParaRPr lang="uk-UA" b="1" noProof="0" dirty="0"/>
        </a:p>
      </dgm:t>
    </dgm:pt>
    <dgm:pt modelId="{85F2F633-A182-450D-891A-5F3EFE8B1872}" type="parTrans" cxnId="{6F5821C5-721B-4C36-A3BD-3F2E4425223C}">
      <dgm:prSet/>
      <dgm:spPr/>
    </dgm:pt>
    <dgm:pt modelId="{65CD70D9-C4D6-4D55-B6CE-BDCDCFAC9B07}" type="sibTrans" cxnId="{6F5821C5-721B-4C36-A3BD-3F2E4425223C}">
      <dgm:prSet/>
      <dgm:spPr/>
    </dgm:pt>
    <dgm:pt modelId="{C84EB65D-224F-4DEB-80F9-FC278F6B455C}">
      <dgm:prSet phldrT="[Текст]"/>
      <dgm:spPr/>
      <dgm:t>
        <a:bodyPr/>
        <a:lstStyle/>
        <a:p>
          <a:r>
            <a:rPr lang="uk-UA" b="0" i="0" noProof="0" dirty="0"/>
            <a:t>Не протипоказана працівникові за станом здоров’я</a:t>
          </a:r>
          <a:endParaRPr lang="uk-UA" b="1" noProof="0" dirty="0"/>
        </a:p>
      </dgm:t>
    </dgm:pt>
    <dgm:pt modelId="{D56B8D02-68F5-464A-B041-3F295725D927}" type="parTrans" cxnId="{466F87E9-9D66-4417-8980-B86F5EC53CBB}">
      <dgm:prSet/>
      <dgm:spPr/>
    </dgm:pt>
    <dgm:pt modelId="{F27C85BE-6365-40F9-BE13-A91AA5160DE3}" type="sibTrans" cxnId="{466F87E9-9D66-4417-8980-B86F5EC53CBB}">
      <dgm:prSet/>
      <dgm:spPr/>
    </dgm:pt>
    <dgm:pt modelId="{7843660A-183D-4D72-A9D9-E30FD4A033D7}">
      <dgm:prSet phldrT="[Текст]"/>
      <dgm:spPr/>
      <dgm:t>
        <a:bodyPr/>
        <a:lstStyle/>
        <a:p>
          <a:r>
            <a:rPr lang="uk-UA" b="0" i="0" noProof="0" dirty="0"/>
            <a:t>Лише для відвернення або ліквідації наслідків бойових дій, а також інших обставин, що ставлять або можуть становити загрозу життю чи нормальним життєвим умовам людей</a:t>
          </a:r>
          <a:endParaRPr lang="uk-UA" b="1" noProof="0" dirty="0"/>
        </a:p>
      </dgm:t>
    </dgm:pt>
    <dgm:pt modelId="{EA19EFA5-0174-42BA-A464-854481A7804D}" type="parTrans" cxnId="{59B19798-85F7-4D04-918F-218348A524E9}">
      <dgm:prSet/>
      <dgm:spPr/>
    </dgm:pt>
    <dgm:pt modelId="{18AD5922-240F-4EB5-8816-75F0757CA0BF}" type="sibTrans" cxnId="{59B19798-85F7-4D04-918F-218348A524E9}">
      <dgm:prSet/>
      <dgm:spPr/>
    </dgm:pt>
    <dgm:pt modelId="{73A221C0-9BC3-4668-9453-3133E73C5262}">
      <dgm:prSet phldrT="[Текст]"/>
      <dgm:spPr/>
      <dgm:t>
        <a:bodyPr/>
        <a:lstStyle/>
        <a:p>
          <a:r>
            <a:rPr lang="uk-UA" b="0" i="0" noProof="0" dirty="0"/>
            <a:t>З оплатою праці за виконану роботу не нижче середньої заробітної плати за попередньою роботою</a:t>
          </a:r>
          <a:endParaRPr lang="uk-UA" b="1" noProof="0" dirty="0"/>
        </a:p>
      </dgm:t>
    </dgm:pt>
    <dgm:pt modelId="{9C36AEA5-871F-4F36-9703-B23ED5D8A8EA}" type="parTrans" cxnId="{F4900952-3A6C-4A96-A578-89622DB408DF}">
      <dgm:prSet/>
      <dgm:spPr/>
    </dgm:pt>
    <dgm:pt modelId="{7F96509D-C418-4C99-A1CB-22F958557026}" type="sibTrans" cxnId="{F4900952-3A6C-4A96-A578-89622DB408DF}">
      <dgm:prSet/>
      <dgm:spPr/>
    </dgm:pt>
    <dgm:pt modelId="{1AFA1D75-2769-465D-A8E2-4502AACEAD7A}">
      <dgm:prSet phldrT="[Текст]"/>
      <dgm:spPr/>
      <dgm:t>
        <a:bodyPr/>
        <a:lstStyle/>
        <a:p>
          <a:r>
            <a:rPr lang="uk-UA" b="1" noProof="0" dirty="0"/>
            <a:t>Наказ про переведення</a:t>
          </a:r>
        </a:p>
      </dgm:t>
    </dgm:pt>
    <dgm:pt modelId="{5F218B7C-8BD2-45F1-ACB0-56F51ECAE1D1}" type="parTrans" cxnId="{37022502-19EF-47A7-BDB0-CD423BCA7841}">
      <dgm:prSet/>
      <dgm:spPr/>
    </dgm:pt>
    <dgm:pt modelId="{ED65DE2A-D568-473C-A7B0-5429C6B0C52A}" type="sibTrans" cxnId="{37022502-19EF-47A7-BDB0-CD423BCA7841}">
      <dgm:prSet/>
      <dgm:spPr/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6" custLinFactNeighborY="7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E6EEAB-C7BB-4487-ACD4-EC646710BB5F}" type="pres">
      <dgm:prSet presAssocID="{10105749-A155-4200-AD85-1464CDDF1C6E}" presName="spacer" presStyleCnt="0"/>
      <dgm:spPr/>
    </dgm:pt>
    <dgm:pt modelId="{E0D05958-E7B9-47F7-BF26-595976DE8630}" type="pres">
      <dgm:prSet presAssocID="{3E72D9A9-6948-4751-BF8E-A2D0405B89B4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1FD8B-831A-4A3D-9879-A3A72341E14A}" type="pres">
      <dgm:prSet presAssocID="{65CD70D9-C4D6-4D55-B6CE-BDCDCFAC9B07}" presName="spacer" presStyleCnt="0"/>
      <dgm:spPr/>
    </dgm:pt>
    <dgm:pt modelId="{14664F4B-D283-4D3D-B779-CFA66ECAC2A2}" type="pres">
      <dgm:prSet presAssocID="{C84EB65D-224F-4DEB-80F9-FC278F6B455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E0B75F-527F-4BA0-8790-46FAADDC0D48}" type="pres">
      <dgm:prSet presAssocID="{F27C85BE-6365-40F9-BE13-A91AA5160DE3}" presName="spacer" presStyleCnt="0"/>
      <dgm:spPr/>
    </dgm:pt>
    <dgm:pt modelId="{C7FB67BB-E9BE-4278-AD86-5A573C886CBE}" type="pres">
      <dgm:prSet presAssocID="{7843660A-183D-4D72-A9D9-E30FD4A033D7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869C53-EA12-4B61-AAD7-319637E166ED}" type="pres">
      <dgm:prSet presAssocID="{18AD5922-240F-4EB5-8816-75F0757CA0BF}" presName="spacer" presStyleCnt="0"/>
      <dgm:spPr/>
    </dgm:pt>
    <dgm:pt modelId="{EDC44977-B944-4232-88B8-8F81DF36466F}" type="pres">
      <dgm:prSet presAssocID="{73A221C0-9BC3-4668-9453-3133E73C526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C59249-D615-48C8-9155-B012B9C319BE}" type="pres">
      <dgm:prSet presAssocID="{7F96509D-C418-4C99-A1CB-22F958557026}" presName="spacer" presStyleCnt="0"/>
      <dgm:spPr/>
    </dgm:pt>
    <dgm:pt modelId="{172F4171-2A97-4305-B03C-B83B54DC2544}" type="pres">
      <dgm:prSet presAssocID="{1AFA1D75-2769-465D-A8E2-4502AACEAD7A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022502-19EF-47A7-BDB0-CD423BCA7841}" srcId="{9680FA17-8D8E-4EF8-80BE-D415A7F9BCB3}" destId="{1AFA1D75-2769-465D-A8E2-4502AACEAD7A}" srcOrd="5" destOrd="0" parTransId="{5F218B7C-8BD2-45F1-ACB0-56F51ECAE1D1}" sibTransId="{ED65DE2A-D568-473C-A7B0-5429C6B0C52A}"/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7D37F478-D186-4CF1-A608-010ACFFC0442}" type="presOf" srcId="{C84EB65D-224F-4DEB-80F9-FC278F6B455C}" destId="{14664F4B-D283-4D3D-B779-CFA66ECAC2A2}" srcOrd="0" destOrd="0" presId="urn:microsoft.com/office/officeart/2005/8/layout/vList2"/>
    <dgm:cxn modelId="{59B19798-85F7-4D04-918F-218348A524E9}" srcId="{9680FA17-8D8E-4EF8-80BE-D415A7F9BCB3}" destId="{7843660A-183D-4D72-A9D9-E30FD4A033D7}" srcOrd="3" destOrd="0" parTransId="{EA19EFA5-0174-42BA-A464-854481A7804D}" sibTransId="{18AD5922-240F-4EB5-8816-75F0757CA0BF}"/>
    <dgm:cxn modelId="{466F87E9-9D66-4417-8980-B86F5EC53CBB}" srcId="{9680FA17-8D8E-4EF8-80BE-D415A7F9BCB3}" destId="{C84EB65D-224F-4DEB-80F9-FC278F6B455C}" srcOrd="2" destOrd="0" parTransId="{D56B8D02-68F5-464A-B041-3F295725D927}" sibTransId="{F27C85BE-6365-40F9-BE13-A91AA5160DE3}"/>
    <dgm:cxn modelId="{F4900952-3A6C-4A96-A578-89622DB408DF}" srcId="{9680FA17-8D8E-4EF8-80BE-D415A7F9BCB3}" destId="{73A221C0-9BC3-4668-9453-3133E73C5262}" srcOrd="4" destOrd="0" parTransId="{9C36AEA5-871F-4F36-9703-B23ED5D8A8EA}" sibTransId="{7F96509D-C418-4C99-A1CB-22F958557026}"/>
    <dgm:cxn modelId="{4A0520E5-82CD-4853-A708-8E9E31735452}" type="presOf" srcId="{1AFA1D75-2769-465D-A8E2-4502AACEAD7A}" destId="{172F4171-2A97-4305-B03C-B83B54DC2544}" srcOrd="0" destOrd="0" presId="urn:microsoft.com/office/officeart/2005/8/layout/vList2"/>
    <dgm:cxn modelId="{ED8F8C7B-EA1B-4371-9D06-9CF4B6F508FE}" type="presOf" srcId="{3E72D9A9-6948-4751-BF8E-A2D0405B89B4}" destId="{E0D05958-E7B9-47F7-BF26-595976DE8630}" srcOrd="0" destOrd="0" presId="urn:microsoft.com/office/officeart/2005/8/layout/vList2"/>
    <dgm:cxn modelId="{6F5821C5-721B-4C36-A3BD-3F2E4425223C}" srcId="{9680FA17-8D8E-4EF8-80BE-D415A7F9BCB3}" destId="{3E72D9A9-6948-4751-BF8E-A2D0405B89B4}" srcOrd="1" destOrd="0" parTransId="{85F2F633-A182-450D-891A-5F3EFE8B1872}" sibTransId="{65CD70D9-C4D6-4D55-B6CE-BDCDCFAC9B07}"/>
    <dgm:cxn modelId="{41D328D7-26DF-4729-9ACD-0BBC33889660}" type="presOf" srcId="{7843660A-183D-4D72-A9D9-E30FD4A033D7}" destId="{C7FB67BB-E9BE-4278-AD86-5A573C886CBE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19A37F08-9A50-4D13-AB53-223D84D35083}" type="presOf" srcId="{73A221C0-9BC3-4668-9453-3133E73C5262}" destId="{EDC44977-B944-4232-88B8-8F81DF36466F}" srcOrd="0" destOrd="0" presId="urn:microsoft.com/office/officeart/2005/8/layout/vList2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C13247CF-BE08-471A-9D29-F93884DEBC65}" type="presParOf" srcId="{303F812A-41A6-4862-AA9A-1B96FCF41A4F}" destId="{819F8D48-56C7-4216-82D3-C1EE32B1C272}" srcOrd="0" destOrd="0" presId="urn:microsoft.com/office/officeart/2005/8/layout/vList2"/>
    <dgm:cxn modelId="{AD499732-0F4D-4749-AB43-F29AD021F5A6}" type="presParOf" srcId="{303F812A-41A6-4862-AA9A-1B96FCF41A4F}" destId="{9EE6EEAB-C7BB-4487-ACD4-EC646710BB5F}" srcOrd="1" destOrd="0" presId="urn:microsoft.com/office/officeart/2005/8/layout/vList2"/>
    <dgm:cxn modelId="{210B9C4F-C044-459C-90D2-38BDD14DC459}" type="presParOf" srcId="{303F812A-41A6-4862-AA9A-1B96FCF41A4F}" destId="{E0D05958-E7B9-47F7-BF26-595976DE8630}" srcOrd="2" destOrd="0" presId="urn:microsoft.com/office/officeart/2005/8/layout/vList2"/>
    <dgm:cxn modelId="{F1BC64F0-BD02-46E7-AC3F-2AAD8937AED5}" type="presParOf" srcId="{303F812A-41A6-4862-AA9A-1B96FCF41A4F}" destId="{7CC1FD8B-831A-4A3D-9879-A3A72341E14A}" srcOrd="3" destOrd="0" presId="urn:microsoft.com/office/officeart/2005/8/layout/vList2"/>
    <dgm:cxn modelId="{88BA924B-991C-48CE-98CB-F28264CE3A89}" type="presParOf" srcId="{303F812A-41A6-4862-AA9A-1B96FCF41A4F}" destId="{14664F4B-D283-4D3D-B779-CFA66ECAC2A2}" srcOrd="4" destOrd="0" presId="urn:microsoft.com/office/officeart/2005/8/layout/vList2"/>
    <dgm:cxn modelId="{602A8461-7CC6-42E2-82E8-141DDDEBE742}" type="presParOf" srcId="{303F812A-41A6-4862-AA9A-1B96FCF41A4F}" destId="{5AE0B75F-527F-4BA0-8790-46FAADDC0D48}" srcOrd="5" destOrd="0" presId="urn:microsoft.com/office/officeart/2005/8/layout/vList2"/>
    <dgm:cxn modelId="{E1B4CF67-EB46-4F8B-8C47-2AC4326D4725}" type="presParOf" srcId="{303F812A-41A6-4862-AA9A-1B96FCF41A4F}" destId="{C7FB67BB-E9BE-4278-AD86-5A573C886CBE}" srcOrd="6" destOrd="0" presId="urn:microsoft.com/office/officeart/2005/8/layout/vList2"/>
    <dgm:cxn modelId="{C2B6FAE9-D2AB-4E41-93FE-FC4CB7147176}" type="presParOf" srcId="{303F812A-41A6-4862-AA9A-1B96FCF41A4F}" destId="{F6869C53-EA12-4B61-AAD7-319637E166ED}" srcOrd="7" destOrd="0" presId="urn:microsoft.com/office/officeart/2005/8/layout/vList2"/>
    <dgm:cxn modelId="{5E9CD738-F209-49DB-8E75-229DD338CA12}" type="presParOf" srcId="{303F812A-41A6-4862-AA9A-1B96FCF41A4F}" destId="{EDC44977-B944-4232-88B8-8F81DF36466F}" srcOrd="8" destOrd="0" presId="urn:microsoft.com/office/officeart/2005/8/layout/vList2"/>
    <dgm:cxn modelId="{586B4B28-1806-4C5C-9BFC-97D4324181FA}" type="presParOf" srcId="{303F812A-41A6-4862-AA9A-1B96FCF41A4F}" destId="{A3C59249-D615-48C8-9155-B012B9C319BE}" srcOrd="9" destOrd="0" presId="urn:microsoft.com/office/officeart/2005/8/layout/vList2"/>
    <dgm:cxn modelId="{ECF8C428-7F3F-4523-8639-9E3C5FF0F705}" type="presParOf" srcId="{303F812A-41A6-4862-AA9A-1B96FCF41A4F}" destId="{172F4171-2A97-4305-B03C-B83B54DC254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- системи та розмірів оплати праці</a:t>
          </a:r>
        </a:p>
        <a:p>
          <a:r>
            <a:rPr lang="uk-UA" b="0" i="0" noProof="0" dirty="0"/>
            <a:t>- пільги</a:t>
          </a:r>
        </a:p>
        <a:p>
          <a:r>
            <a:rPr lang="uk-UA" b="0" i="0" noProof="0" dirty="0"/>
            <a:t>- режим роботи</a:t>
          </a:r>
        </a:p>
        <a:p>
          <a:r>
            <a:rPr lang="uk-UA" b="0" i="0" noProof="0" dirty="0"/>
            <a:t>- встановлення або скасування неповного робочого часу</a:t>
          </a:r>
        </a:p>
        <a:p>
          <a:r>
            <a:rPr lang="uk-UA" b="0" i="0" noProof="0" dirty="0"/>
            <a:t>- суміщення професій</a:t>
          </a:r>
        </a:p>
        <a:p>
          <a:r>
            <a:rPr lang="uk-UA" b="0" i="0" noProof="0" dirty="0"/>
            <a:t>- зміну розрядів і найменування посад та інших - працівник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1" custLinFactNeighborY="7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C13247CF-BE08-471A-9D29-F93884DEBC65}" type="presParOf" srcId="{303F812A-41A6-4862-AA9A-1B96FCF41A4F}" destId="{819F8D48-56C7-4216-82D3-C1EE32B1C2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088018-6B8C-4C45-9E06-307B44532AA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68E6D126-9EE4-4E31-B74D-6794E1869462}">
      <dgm:prSet phldrT="[Текст]"/>
      <dgm:spPr/>
      <dgm:t>
        <a:bodyPr/>
        <a:lstStyle/>
        <a:p>
          <a:r>
            <a:rPr lang="uk-UA" b="0" i="0" noProof="0" dirty="0"/>
            <a:t>Кожен має право на працю, що включає можливість заробляти собі на життя працею, яку він вільно обирає або на яку вільно погоджується.</a:t>
          </a:r>
          <a:endParaRPr lang="uk-UA" noProof="0" dirty="0"/>
        </a:p>
      </dgm:t>
    </dgm:pt>
    <dgm:pt modelId="{DF30DFD7-F82B-4FD7-93CD-CAFF312A28EC}" type="parTrans" cxnId="{7F718F02-6243-4B30-990B-ECA126C08F83}">
      <dgm:prSet/>
      <dgm:spPr/>
      <dgm:t>
        <a:bodyPr/>
        <a:lstStyle/>
        <a:p>
          <a:endParaRPr lang="ru-UA"/>
        </a:p>
      </dgm:t>
    </dgm:pt>
    <dgm:pt modelId="{5CC01049-FCCB-4601-A6AF-2FE10741393D}" type="sibTrans" cxnId="{7F718F02-6243-4B30-990B-ECA126C08F83}">
      <dgm:prSet/>
      <dgm:spPr/>
      <dgm:t>
        <a:bodyPr/>
        <a:lstStyle/>
        <a:p>
          <a:endParaRPr lang="ru-UA"/>
        </a:p>
      </dgm:t>
    </dgm:pt>
    <dgm:pt modelId="{FFD65532-F0D1-4CD7-A619-0944E55106C4}">
      <dgm:prSet phldrT="[Текст]"/>
      <dgm:spPr/>
      <dgm:t>
        <a:bodyPr/>
        <a:lstStyle/>
        <a:p>
          <a:r>
            <a:rPr lang="uk-UA" b="0" i="0" noProof="0" dirty="0"/>
            <a:t>Держава створює умови для повного здійснення громадянами права на працю, гарантує рівні можливості у виборі професії та роду трудової діяльності, реалізовує програми професійно-технічного навчання, підготовки і перепідготовки кадрів відповідно до суспільних потреб.</a:t>
          </a:r>
        </a:p>
        <a:p>
          <a:r>
            <a:rPr lang="uk-UA" b="0" i="0" noProof="0" dirty="0"/>
            <a:t>Використання примусової праці забороняється. Не вважається примусовою працею військова або альтернативна (невійськова) служба, а також робота чи служба, яка виконується особою за </a:t>
          </a:r>
          <a:r>
            <a:rPr lang="uk-UA" b="0" i="0" noProof="0" dirty="0" err="1"/>
            <a:t>вироком</a:t>
          </a:r>
          <a:r>
            <a:rPr lang="uk-UA" b="0" i="0" noProof="0" dirty="0"/>
            <a:t> чи іншим рішенням суду або відповідно до законів про воєнний і про надзвичайний стан.</a:t>
          </a:r>
        </a:p>
        <a:p>
          <a:r>
            <a:rPr lang="uk-UA" b="0" i="0" noProof="0" dirty="0"/>
            <a:t>Кожен має право на належні, безпечні і здорові умови праці, на заробітну плату, не нижчу від визначеної законом.</a:t>
          </a:r>
        </a:p>
        <a:p>
          <a:r>
            <a:rPr lang="uk-UA" b="0" i="0" noProof="0" dirty="0"/>
            <a:t>Використання праці жінок і неповнолітніх на небезпечних для їхнього здоров'я роботах забороняється.</a:t>
          </a:r>
        </a:p>
        <a:p>
          <a:r>
            <a:rPr lang="uk-UA" b="0" i="0" noProof="0" dirty="0"/>
            <a:t>Громадянам гарантується захист від незаконного звільнення.</a:t>
          </a:r>
        </a:p>
        <a:p>
          <a:r>
            <a:rPr lang="uk-UA" b="0" i="0" noProof="0" dirty="0"/>
            <a:t>Право на своєчасне одержання винагороди за працю захищається законом.</a:t>
          </a:r>
          <a:endParaRPr lang="uk-UA" noProof="0" dirty="0"/>
        </a:p>
      </dgm:t>
    </dgm:pt>
    <dgm:pt modelId="{0C3D31DD-CD74-4515-A95A-13E66ABDF1DE}" type="parTrans" cxnId="{62EA2FDC-4B77-4C21-9504-E7D1D70EACF1}">
      <dgm:prSet/>
      <dgm:spPr/>
      <dgm:t>
        <a:bodyPr/>
        <a:lstStyle/>
        <a:p>
          <a:endParaRPr lang="ru-UA"/>
        </a:p>
      </dgm:t>
    </dgm:pt>
    <dgm:pt modelId="{07572358-9EFE-4AE1-9409-532ED0294056}" type="sibTrans" cxnId="{62EA2FDC-4B77-4C21-9504-E7D1D70EACF1}">
      <dgm:prSet/>
      <dgm:spPr/>
      <dgm:t>
        <a:bodyPr/>
        <a:lstStyle/>
        <a:p>
          <a:endParaRPr lang="ru-UA"/>
        </a:p>
      </dgm:t>
    </dgm:pt>
    <dgm:pt modelId="{83318D68-14C1-468D-AB81-52CFA21FC57D}">
      <dgm:prSet phldrT="[Текст]"/>
      <dgm:spPr/>
      <dgm:t>
        <a:bodyPr/>
        <a:lstStyle/>
        <a:p>
          <a:r>
            <a:rPr lang="uk-UA" b="0" i="0" noProof="0" dirty="0"/>
            <a:t>Порядок здійснення права на страйк встановлюється законом з урахуванням необхідності забезпечення національної безпеки, охорони здоров'я, прав і свобод інших людей.</a:t>
          </a:r>
        </a:p>
        <a:p>
          <a:r>
            <a:rPr lang="uk-UA" b="0" i="0" noProof="0" dirty="0"/>
            <a:t>Ніхто не може бути примушений до участі або до неучасті у страйку.</a:t>
          </a:r>
        </a:p>
        <a:p>
          <a:r>
            <a:rPr lang="uk-UA" b="0" i="0" noProof="0" dirty="0"/>
            <a:t>Заборона страйку можлива лише на підставі закону.</a:t>
          </a:r>
          <a:endParaRPr lang="uk-UA" noProof="0" dirty="0"/>
        </a:p>
      </dgm:t>
    </dgm:pt>
    <dgm:pt modelId="{BB473863-4AF0-495D-AB5F-D7AE9CC988E9}" type="parTrans" cxnId="{894E6916-00B4-49E3-BDB9-5BA6C83F7D55}">
      <dgm:prSet/>
      <dgm:spPr/>
      <dgm:t>
        <a:bodyPr/>
        <a:lstStyle/>
        <a:p>
          <a:endParaRPr lang="ru-UA"/>
        </a:p>
      </dgm:t>
    </dgm:pt>
    <dgm:pt modelId="{4914E43F-5E72-4AAB-9708-FEDB35861290}" type="sibTrans" cxnId="{894E6916-00B4-49E3-BDB9-5BA6C83F7D55}">
      <dgm:prSet/>
      <dgm:spPr/>
      <dgm:t>
        <a:bodyPr/>
        <a:lstStyle/>
        <a:p>
          <a:endParaRPr lang="ru-UA"/>
        </a:p>
      </dgm:t>
    </dgm:pt>
    <dgm:pt modelId="{B3A8F2C4-AE46-409C-8A80-21B6085FE022}">
      <dgm:prSet phldrT="[Текст]"/>
      <dgm:spPr/>
      <dgm:t>
        <a:bodyPr/>
        <a:lstStyle/>
        <a:p>
          <a:r>
            <a:rPr lang="uk-UA" b="0" i="0" noProof="0" dirty="0"/>
            <a:t>Ті, хто працює, мають право на страйк для захисту своїх економічних і соціальних інтересів.</a:t>
          </a:r>
          <a:endParaRPr lang="uk-UA" noProof="0" dirty="0"/>
        </a:p>
      </dgm:t>
    </dgm:pt>
    <dgm:pt modelId="{4C9D9360-01F0-4BEA-A266-F67FC89BEEF5}" type="parTrans" cxnId="{60E9435D-DFE9-4079-8F3D-6B49011BCEF5}">
      <dgm:prSet/>
      <dgm:spPr/>
      <dgm:t>
        <a:bodyPr/>
        <a:lstStyle/>
        <a:p>
          <a:endParaRPr lang="ru-UA"/>
        </a:p>
      </dgm:t>
    </dgm:pt>
    <dgm:pt modelId="{FB4BC090-62D0-41EF-9C5A-AEA09C6F41AD}" type="sibTrans" cxnId="{60E9435D-DFE9-4079-8F3D-6B49011BCEF5}">
      <dgm:prSet/>
      <dgm:spPr/>
      <dgm:t>
        <a:bodyPr/>
        <a:lstStyle/>
        <a:p>
          <a:endParaRPr lang="ru-UA"/>
        </a:p>
      </dgm:t>
    </dgm:pt>
    <dgm:pt modelId="{7D1C76A7-FB18-46F3-9524-568572FB8D3F}" type="pres">
      <dgm:prSet presAssocID="{D3088018-6B8C-4C45-9E06-307B44532AA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1300C99-91AD-47EE-BAF6-4801EB3BE342}" type="pres">
      <dgm:prSet presAssocID="{68E6D126-9EE4-4E31-B74D-6794E1869462}" presName="thickLine" presStyleLbl="alignNode1" presStyleIdx="0" presStyleCnt="2"/>
      <dgm:spPr/>
    </dgm:pt>
    <dgm:pt modelId="{A7B2CC8B-73CC-487A-B42B-776FC7D11E68}" type="pres">
      <dgm:prSet presAssocID="{68E6D126-9EE4-4E31-B74D-6794E1869462}" presName="horz1" presStyleCnt="0"/>
      <dgm:spPr/>
    </dgm:pt>
    <dgm:pt modelId="{7AE7C261-1D04-45C3-A0DD-EFA48E7333F1}" type="pres">
      <dgm:prSet presAssocID="{68E6D126-9EE4-4E31-B74D-6794E1869462}" presName="tx1" presStyleLbl="revTx" presStyleIdx="0" presStyleCnt="4"/>
      <dgm:spPr/>
      <dgm:t>
        <a:bodyPr/>
        <a:lstStyle/>
        <a:p>
          <a:endParaRPr lang="ru-RU"/>
        </a:p>
      </dgm:t>
    </dgm:pt>
    <dgm:pt modelId="{2DD88A4F-E358-48AE-A525-8E90BD1BF9A7}" type="pres">
      <dgm:prSet presAssocID="{68E6D126-9EE4-4E31-B74D-6794E1869462}" presName="vert1" presStyleCnt="0"/>
      <dgm:spPr/>
    </dgm:pt>
    <dgm:pt modelId="{0CDB1C9B-C446-4A5C-B540-95A6A4E64BE0}" type="pres">
      <dgm:prSet presAssocID="{FFD65532-F0D1-4CD7-A619-0944E55106C4}" presName="vertSpace2a" presStyleCnt="0"/>
      <dgm:spPr/>
    </dgm:pt>
    <dgm:pt modelId="{5D0F5E14-7031-4E27-9A2D-73DFD307A2D9}" type="pres">
      <dgm:prSet presAssocID="{FFD65532-F0D1-4CD7-A619-0944E55106C4}" presName="horz2" presStyleCnt="0"/>
      <dgm:spPr/>
    </dgm:pt>
    <dgm:pt modelId="{65C89E33-7584-4E49-82BE-FEE8F76AA5F8}" type="pres">
      <dgm:prSet presAssocID="{FFD65532-F0D1-4CD7-A619-0944E55106C4}" presName="horzSpace2" presStyleCnt="0"/>
      <dgm:spPr/>
    </dgm:pt>
    <dgm:pt modelId="{2C9672E9-4C3C-4344-A363-AEE418BD8BED}" type="pres">
      <dgm:prSet presAssocID="{FFD65532-F0D1-4CD7-A619-0944E55106C4}" presName="tx2" presStyleLbl="revTx" presStyleIdx="1" presStyleCnt="4"/>
      <dgm:spPr/>
      <dgm:t>
        <a:bodyPr/>
        <a:lstStyle/>
        <a:p>
          <a:endParaRPr lang="ru-RU"/>
        </a:p>
      </dgm:t>
    </dgm:pt>
    <dgm:pt modelId="{27EA387D-E8F2-4196-8CEB-F46730CA0631}" type="pres">
      <dgm:prSet presAssocID="{FFD65532-F0D1-4CD7-A619-0944E55106C4}" presName="vert2" presStyleCnt="0"/>
      <dgm:spPr/>
    </dgm:pt>
    <dgm:pt modelId="{571E8FB8-63C2-4314-8DF1-7A2411ADA1A9}" type="pres">
      <dgm:prSet presAssocID="{FFD65532-F0D1-4CD7-A619-0944E55106C4}" presName="thinLine2b" presStyleLbl="callout" presStyleIdx="0" presStyleCnt="2"/>
      <dgm:spPr/>
    </dgm:pt>
    <dgm:pt modelId="{1282AF4E-F8A4-4CF0-8C0E-9D8A97F397FE}" type="pres">
      <dgm:prSet presAssocID="{FFD65532-F0D1-4CD7-A619-0944E55106C4}" presName="vertSpace2b" presStyleCnt="0"/>
      <dgm:spPr/>
    </dgm:pt>
    <dgm:pt modelId="{D9FF84DB-3D99-4D62-9091-1B24C4895F51}" type="pres">
      <dgm:prSet presAssocID="{B3A8F2C4-AE46-409C-8A80-21B6085FE022}" presName="thickLine" presStyleLbl="alignNode1" presStyleIdx="1" presStyleCnt="2"/>
      <dgm:spPr/>
    </dgm:pt>
    <dgm:pt modelId="{DCEB4580-EF87-49A8-B38D-3B1D9264EB6A}" type="pres">
      <dgm:prSet presAssocID="{B3A8F2C4-AE46-409C-8A80-21B6085FE022}" presName="horz1" presStyleCnt="0"/>
      <dgm:spPr/>
    </dgm:pt>
    <dgm:pt modelId="{59FE357B-173C-45EF-865A-D9DAF3B274DB}" type="pres">
      <dgm:prSet presAssocID="{B3A8F2C4-AE46-409C-8A80-21B6085FE022}" presName="tx1" presStyleLbl="revTx" presStyleIdx="2" presStyleCnt="4" custScaleY="45908"/>
      <dgm:spPr/>
      <dgm:t>
        <a:bodyPr/>
        <a:lstStyle/>
        <a:p>
          <a:endParaRPr lang="ru-RU"/>
        </a:p>
      </dgm:t>
    </dgm:pt>
    <dgm:pt modelId="{7C33265C-3BA0-4E1F-9BF5-7F9A6EAECBF9}" type="pres">
      <dgm:prSet presAssocID="{B3A8F2C4-AE46-409C-8A80-21B6085FE022}" presName="vert1" presStyleCnt="0"/>
      <dgm:spPr/>
    </dgm:pt>
    <dgm:pt modelId="{51F491D5-85F1-410D-A2A8-F6827F10E5DB}" type="pres">
      <dgm:prSet presAssocID="{83318D68-14C1-468D-AB81-52CFA21FC57D}" presName="vertSpace2a" presStyleCnt="0"/>
      <dgm:spPr/>
    </dgm:pt>
    <dgm:pt modelId="{F096EC03-C539-4A05-9A3C-8BA20F37D72A}" type="pres">
      <dgm:prSet presAssocID="{83318D68-14C1-468D-AB81-52CFA21FC57D}" presName="horz2" presStyleCnt="0"/>
      <dgm:spPr/>
    </dgm:pt>
    <dgm:pt modelId="{F91C78BC-7D06-4614-9F03-D894CDADF91B}" type="pres">
      <dgm:prSet presAssocID="{83318D68-14C1-468D-AB81-52CFA21FC57D}" presName="horzSpace2" presStyleCnt="0"/>
      <dgm:spPr/>
    </dgm:pt>
    <dgm:pt modelId="{F5FB384D-F1E1-42BD-8A29-BDAB4D289748}" type="pres">
      <dgm:prSet presAssocID="{83318D68-14C1-468D-AB81-52CFA21FC57D}" presName="tx2" presStyleLbl="revTx" presStyleIdx="3" presStyleCnt="4" custScaleY="41452"/>
      <dgm:spPr/>
      <dgm:t>
        <a:bodyPr/>
        <a:lstStyle/>
        <a:p>
          <a:endParaRPr lang="ru-RU"/>
        </a:p>
      </dgm:t>
    </dgm:pt>
    <dgm:pt modelId="{BCE1C7F2-19F2-4A96-AD41-8780BA5C8D01}" type="pres">
      <dgm:prSet presAssocID="{83318D68-14C1-468D-AB81-52CFA21FC57D}" presName="vert2" presStyleCnt="0"/>
      <dgm:spPr/>
    </dgm:pt>
    <dgm:pt modelId="{1022080B-254F-4BF6-ADE0-7B33CEE8012C}" type="pres">
      <dgm:prSet presAssocID="{83318D68-14C1-468D-AB81-52CFA21FC57D}" presName="thinLine2b" presStyleLbl="callout" presStyleIdx="1" presStyleCnt="2"/>
      <dgm:spPr/>
    </dgm:pt>
    <dgm:pt modelId="{05125C0B-292B-448A-811F-A477365FA5F1}" type="pres">
      <dgm:prSet presAssocID="{83318D68-14C1-468D-AB81-52CFA21FC57D}" presName="vertSpace2b" presStyleCnt="0"/>
      <dgm:spPr/>
    </dgm:pt>
  </dgm:ptLst>
  <dgm:cxnLst>
    <dgm:cxn modelId="{7B54112A-8F25-4776-AAC4-E4BA629B880E}" type="presOf" srcId="{83318D68-14C1-468D-AB81-52CFA21FC57D}" destId="{F5FB384D-F1E1-42BD-8A29-BDAB4D289748}" srcOrd="0" destOrd="0" presId="urn:microsoft.com/office/officeart/2008/layout/LinedList"/>
    <dgm:cxn modelId="{7F718F02-6243-4B30-990B-ECA126C08F83}" srcId="{D3088018-6B8C-4C45-9E06-307B44532AAE}" destId="{68E6D126-9EE4-4E31-B74D-6794E1869462}" srcOrd="0" destOrd="0" parTransId="{DF30DFD7-F82B-4FD7-93CD-CAFF312A28EC}" sibTransId="{5CC01049-FCCB-4601-A6AF-2FE10741393D}"/>
    <dgm:cxn modelId="{BF6BC6B4-6A40-46EA-A7C2-FB2620C6E86E}" type="presOf" srcId="{B3A8F2C4-AE46-409C-8A80-21B6085FE022}" destId="{59FE357B-173C-45EF-865A-D9DAF3B274DB}" srcOrd="0" destOrd="0" presId="urn:microsoft.com/office/officeart/2008/layout/LinedList"/>
    <dgm:cxn modelId="{894E6916-00B4-49E3-BDB9-5BA6C83F7D55}" srcId="{B3A8F2C4-AE46-409C-8A80-21B6085FE022}" destId="{83318D68-14C1-468D-AB81-52CFA21FC57D}" srcOrd="0" destOrd="0" parTransId="{BB473863-4AF0-495D-AB5F-D7AE9CC988E9}" sibTransId="{4914E43F-5E72-4AAB-9708-FEDB35861290}"/>
    <dgm:cxn modelId="{62EA2FDC-4B77-4C21-9504-E7D1D70EACF1}" srcId="{68E6D126-9EE4-4E31-B74D-6794E1869462}" destId="{FFD65532-F0D1-4CD7-A619-0944E55106C4}" srcOrd="0" destOrd="0" parTransId="{0C3D31DD-CD74-4515-A95A-13E66ABDF1DE}" sibTransId="{07572358-9EFE-4AE1-9409-532ED0294056}"/>
    <dgm:cxn modelId="{2C084691-96DB-4EE3-90BF-16276051CA81}" type="presOf" srcId="{68E6D126-9EE4-4E31-B74D-6794E1869462}" destId="{7AE7C261-1D04-45C3-A0DD-EFA48E7333F1}" srcOrd="0" destOrd="0" presId="urn:microsoft.com/office/officeart/2008/layout/LinedList"/>
    <dgm:cxn modelId="{306862C3-FA1C-418A-8ACA-355A879BBFD4}" type="presOf" srcId="{D3088018-6B8C-4C45-9E06-307B44532AAE}" destId="{7D1C76A7-FB18-46F3-9524-568572FB8D3F}" srcOrd="0" destOrd="0" presId="urn:microsoft.com/office/officeart/2008/layout/LinedList"/>
    <dgm:cxn modelId="{60E9435D-DFE9-4079-8F3D-6B49011BCEF5}" srcId="{D3088018-6B8C-4C45-9E06-307B44532AAE}" destId="{B3A8F2C4-AE46-409C-8A80-21B6085FE022}" srcOrd="1" destOrd="0" parTransId="{4C9D9360-01F0-4BEA-A266-F67FC89BEEF5}" sibTransId="{FB4BC090-62D0-41EF-9C5A-AEA09C6F41AD}"/>
    <dgm:cxn modelId="{546C7F66-C490-44D2-96E6-29293D8A6202}" type="presOf" srcId="{FFD65532-F0D1-4CD7-A619-0944E55106C4}" destId="{2C9672E9-4C3C-4344-A363-AEE418BD8BED}" srcOrd="0" destOrd="0" presId="urn:microsoft.com/office/officeart/2008/layout/LinedList"/>
    <dgm:cxn modelId="{03CDF649-FFB7-4672-AEDA-EAA9AA2D86EA}" type="presParOf" srcId="{7D1C76A7-FB18-46F3-9524-568572FB8D3F}" destId="{01300C99-91AD-47EE-BAF6-4801EB3BE342}" srcOrd="0" destOrd="0" presId="urn:microsoft.com/office/officeart/2008/layout/LinedList"/>
    <dgm:cxn modelId="{5855FEAB-3AA1-42E8-932B-EC63046DCD93}" type="presParOf" srcId="{7D1C76A7-FB18-46F3-9524-568572FB8D3F}" destId="{A7B2CC8B-73CC-487A-B42B-776FC7D11E68}" srcOrd="1" destOrd="0" presId="urn:microsoft.com/office/officeart/2008/layout/LinedList"/>
    <dgm:cxn modelId="{4770BA9A-8666-46B7-B8D2-55316223966E}" type="presParOf" srcId="{A7B2CC8B-73CC-487A-B42B-776FC7D11E68}" destId="{7AE7C261-1D04-45C3-A0DD-EFA48E7333F1}" srcOrd="0" destOrd="0" presId="urn:microsoft.com/office/officeart/2008/layout/LinedList"/>
    <dgm:cxn modelId="{2AC8E0A7-1B14-4124-8ED4-BE2BA62A017A}" type="presParOf" srcId="{A7B2CC8B-73CC-487A-B42B-776FC7D11E68}" destId="{2DD88A4F-E358-48AE-A525-8E90BD1BF9A7}" srcOrd="1" destOrd="0" presId="urn:microsoft.com/office/officeart/2008/layout/LinedList"/>
    <dgm:cxn modelId="{5BF06D7F-0546-4BB3-AF71-96B8753BA049}" type="presParOf" srcId="{2DD88A4F-E358-48AE-A525-8E90BD1BF9A7}" destId="{0CDB1C9B-C446-4A5C-B540-95A6A4E64BE0}" srcOrd="0" destOrd="0" presId="urn:microsoft.com/office/officeart/2008/layout/LinedList"/>
    <dgm:cxn modelId="{78038156-5B39-4B09-93DF-CC3B809D0AEB}" type="presParOf" srcId="{2DD88A4F-E358-48AE-A525-8E90BD1BF9A7}" destId="{5D0F5E14-7031-4E27-9A2D-73DFD307A2D9}" srcOrd="1" destOrd="0" presId="urn:microsoft.com/office/officeart/2008/layout/LinedList"/>
    <dgm:cxn modelId="{F9034241-9AC7-4699-8AE3-E833EF297500}" type="presParOf" srcId="{5D0F5E14-7031-4E27-9A2D-73DFD307A2D9}" destId="{65C89E33-7584-4E49-82BE-FEE8F76AA5F8}" srcOrd="0" destOrd="0" presId="urn:microsoft.com/office/officeart/2008/layout/LinedList"/>
    <dgm:cxn modelId="{A613CB89-0CB9-4ABD-8E70-8060D5ED6925}" type="presParOf" srcId="{5D0F5E14-7031-4E27-9A2D-73DFD307A2D9}" destId="{2C9672E9-4C3C-4344-A363-AEE418BD8BED}" srcOrd="1" destOrd="0" presId="urn:microsoft.com/office/officeart/2008/layout/LinedList"/>
    <dgm:cxn modelId="{19F4C01F-A09B-4507-BAC1-2338055002ED}" type="presParOf" srcId="{5D0F5E14-7031-4E27-9A2D-73DFD307A2D9}" destId="{27EA387D-E8F2-4196-8CEB-F46730CA0631}" srcOrd="2" destOrd="0" presId="urn:microsoft.com/office/officeart/2008/layout/LinedList"/>
    <dgm:cxn modelId="{196774A0-BDB6-4E84-9871-9E049B6672EB}" type="presParOf" srcId="{2DD88A4F-E358-48AE-A525-8E90BD1BF9A7}" destId="{571E8FB8-63C2-4314-8DF1-7A2411ADA1A9}" srcOrd="2" destOrd="0" presId="urn:microsoft.com/office/officeart/2008/layout/LinedList"/>
    <dgm:cxn modelId="{B68179E6-C2F5-4373-B834-2EFAC8D16C90}" type="presParOf" srcId="{2DD88A4F-E358-48AE-A525-8E90BD1BF9A7}" destId="{1282AF4E-F8A4-4CF0-8C0E-9D8A97F397FE}" srcOrd="3" destOrd="0" presId="urn:microsoft.com/office/officeart/2008/layout/LinedList"/>
    <dgm:cxn modelId="{48E71389-E8E8-4995-AF42-780E358319B9}" type="presParOf" srcId="{7D1C76A7-FB18-46F3-9524-568572FB8D3F}" destId="{D9FF84DB-3D99-4D62-9091-1B24C4895F51}" srcOrd="2" destOrd="0" presId="urn:microsoft.com/office/officeart/2008/layout/LinedList"/>
    <dgm:cxn modelId="{7B1D5F33-ECC1-4EA8-A3CB-1C38925ED8BA}" type="presParOf" srcId="{7D1C76A7-FB18-46F3-9524-568572FB8D3F}" destId="{DCEB4580-EF87-49A8-B38D-3B1D9264EB6A}" srcOrd="3" destOrd="0" presId="urn:microsoft.com/office/officeart/2008/layout/LinedList"/>
    <dgm:cxn modelId="{DEB74731-D054-47C8-94B8-3B13CA24922A}" type="presParOf" srcId="{DCEB4580-EF87-49A8-B38D-3B1D9264EB6A}" destId="{59FE357B-173C-45EF-865A-D9DAF3B274DB}" srcOrd="0" destOrd="0" presId="urn:microsoft.com/office/officeart/2008/layout/LinedList"/>
    <dgm:cxn modelId="{8C4086F2-AEB6-45B9-8537-29FC4E60838C}" type="presParOf" srcId="{DCEB4580-EF87-49A8-B38D-3B1D9264EB6A}" destId="{7C33265C-3BA0-4E1F-9BF5-7F9A6EAECBF9}" srcOrd="1" destOrd="0" presId="urn:microsoft.com/office/officeart/2008/layout/LinedList"/>
    <dgm:cxn modelId="{CF665A93-5252-4E19-87EC-D6E774705363}" type="presParOf" srcId="{7C33265C-3BA0-4E1F-9BF5-7F9A6EAECBF9}" destId="{51F491D5-85F1-410D-A2A8-F6827F10E5DB}" srcOrd="0" destOrd="0" presId="urn:microsoft.com/office/officeart/2008/layout/LinedList"/>
    <dgm:cxn modelId="{25A5EE50-DED2-4E00-887A-E716637E3D6F}" type="presParOf" srcId="{7C33265C-3BA0-4E1F-9BF5-7F9A6EAECBF9}" destId="{F096EC03-C539-4A05-9A3C-8BA20F37D72A}" srcOrd="1" destOrd="0" presId="urn:microsoft.com/office/officeart/2008/layout/LinedList"/>
    <dgm:cxn modelId="{CB3D6030-6165-4208-8490-E447056B94B8}" type="presParOf" srcId="{F096EC03-C539-4A05-9A3C-8BA20F37D72A}" destId="{F91C78BC-7D06-4614-9F03-D894CDADF91B}" srcOrd="0" destOrd="0" presId="urn:microsoft.com/office/officeart/2008/layout/LinedList"/>
    <dgm:cxn modelId="{C990D070-3D32-4407-A2A3-00146B27830B}" type="presParOf" srcId="{F096EC03-C539-4A05-9A3C-8BA20F37D72A}" destId="{F5FB384D-F1E1-42BD-8A29-BDAB4D289748}" srcOrd="1" destOrd="0" presId="urn:microsoft.com/office/officeart/2008/layout/LinedList"/>
    <dgm:cxn modelId="{31171EA3-9451-4CFB-AFFB-336985725D6B}" type="presParOf" srcId="{F096EC03-C539-4A05-9A3C-8BA20F37D72A}" destId="{BCE1C7F2-19F2-4A96-AD41-8780BA5C8D01}" srcOrd="2" destOrd="0" presId="urn:microsoft.com/office/officeart/2008/layout/LinedList"/>
    <dgm:cxn modelId="{7EFC5EE1-7CCC-49DB-B1C5-BF6D29686BE5}" type="presParOf" srcId="{7C33265C-3BA0-4E1F-9BF5-7F9A6EAECBF9}" destId="{1022080B-254F-4BF6-ADE0-7B33CEE8012C}" srcOrd="2" destOrd="0" presId="urn:microsoft.com/office/officeart/2008/layout/LinedList"/>
    <dgm:cxn modelId="{EEECCE7E-A0B3-4046-8306-D75769B8D485}" type="presParOf" srcId="{7C33265C-3BA0-4E1F-9BF5-7F9A6EAECBF9}" destId="{05125C0B-292B-448A-811F-A477365FA5F1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У зв’язку з веденням бойових дій у районах, в яких розташоване підприємство, установа, організація</a:t>
          </a:r>
        </a:p>
        <a:p>
          <a:r>
            <a:rPr lang="uk-UA" b="0" i="0" noProof="0" dirty="0"/>
            <a:t>та існування загрози для життя і здоров’я працівника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3F2D88CA-26DB-4C22-A55B-11A512BF01D6}">
      <dgm:prSet phldrT="[Текст]"/>
      <dgm:spPr/>
      <dgm:t>
        <a:bodyPr/>
        <a:lstStyle/>
        <a:p>
          <a:r>
            <a:rPr lang="uk-UA" b="0" i="0" noProof="0" dirty="0"/>
            <a:t>Розірвання договору без відпрацювання 14 днів</a:t>
          </a:r>
        </a:p>
      </dgm:t>
    </dgm:pt>
    <dgm:pt modelId="{23D71F5D-7372-457C-BBEF-C591DB9741BC}" type="parTrans" cxnId="{D924E626-7F10-43FB-AB86-848A06401A4A}">
      <dgm:prSet/>
      <dgm:spPr/>
      <dgm:t>
        <a:bodyPr/>
        <a:lstStyle/>
        <a:p>
          <a:endParaRPr lang="ru-UA"/>
        </a:p>
      </dgm:t>
    </dgm:pt>
    <dgm:pt modelId="{0AC01C3A-F822-4916-AFCA-4E5235C72C6A}" type="sibTrans" cxnId="{D924E626-7F10-43FB-AB86-848A06401A4A}">
      <dgm:prSet/>
      <dgm:spPr/>
      <dgm:t>
        <a:bodyPr/>
        <a:lstStyle/>
        <a:p>
          <a:endParaRPr lang="ru-UA"/>
        </a:p>
      </dgm:t>
    </dgm:pt>
    <dgm:pt modelId="{485B03BC-170A-4D6E-9BD3-FFD94624AB61}">
      <dgm:prSet phldrT="[Текст]"/>
      <dgm:spPr/>
      <dgm:t>
        <a:bodyPr/>
        <a:lstStyle/>
        <a:p>
          <a:r>
            <a:rPr lang="uk-UA" b="0" i="0" noProof="0" dirty="0"/>
            <a:t>Крім випадків примусового залучення до суспільно корисних робіт в умовах воєнного стану, залучення до виконання робіт на об’єктах критичної інфраструктури</a:t>
          </a:r>
          <a:endParaRPr lang="uk-UA" b="1" noProof="0" dirty="0"/>
        </a:p>
      </dgm:t>
    </dgm:pt>
    <dgm:pt modelId="{9ADA5C33-A956-47AF-878C-555D6AD49938}" type="parTrans" cxnId="{9A6A094F-2360-4DF8-9223-8E730D593FD1}">
      <dgm:prSet/>
      <dgm:spPr/>
      <dgm:t>
        <a:bodyPr/>
        <a:lstStyle/>
        <a:p>
          <a:endParaRPr lang="ru-UA"/>
        </a:p>
      </dgm:t>
    </dgm:pt>
    <dgm:pt modelId="{381A9AF1-CAD9-4D70-85F3-1640F0D7D983}" type="sibTrans" cxnId="{9A6A094F-2360-4DF8-9223-8E730D593FD1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3" custLinFactNeighborY="7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4F172C-771B-4194-8938-69ECCFE3702A}" type="pres">
      <dgm:prSet presAssocID="{10105749-A155-4200-AD85-1464CDDF1C6E}" presName="spacer" presStyleCnt="0"/>
      <dgm:spPr/>
    </dgm:pt>
    <dgm:pt modelId="{F06E2251-368A-40B0-A2B2-F1ADB540B3BF}" type="pres">
      <dgm:prSet presAssocID="{3F2D88CA-26DB-4C22-A55B-11A512BF01D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1CC14E-EB80-4823-9651-1A4646A38579}" type="pres">
      <dgm:prSet presAssocID="{0AC01C3A-F822-4916-AFCA-4E5235C72C6A}" presName="spacer" presStyleCnt="0"/>
      <dgm:spPr/>
    </dgm:pt>
    <dgm:pt modelId="{3A2F1D16-22FA-40A3-916E-4D425E424920}" type="pres">
      <dgm:prSet presAssocID="{485B03BC-170A-4D6E-9BD3-FFD94624AB6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89FA75-2D66-4C2E-A6B3-EF7C431785E6}" type="presOf" srcId="{485B03BC-170A-4D6E-9BD3-FFD94624AB61}" destId="{3A2F1D16-22FA-40A3-916E-4D425E424920}" srcOrd="0" destOrd="0" presId="urn:microsoft.com/office/officeart/2005/8/layout/vList2"/>
    <dgm:cxn modelId="{D924E626-7F10-43FB-AB86-848A06401A4A}" srcId="{9680FA17-8D8E-4EF8-80BE-D415A7F9BCB3}" destId="{3F2D88CA-26DB-4C22-A55B-11A512BF01D6}" srcOrd="1" destOrd="0" parTransId="{23D71F5D-7372-457C-BBEF-C591DB9741BC}" sibTransId="{0AC01C3A-F822-4916-AFCA-4E5235C72C6A}"/>
    <dgm:cxn modelId="{4E125177-C235-4379-8F48-EA4A43C5D7E6}" type="presOf" srcId="{3F2D88CA-26DB-4C22-A55B-11A512BF01D6}" destId="{F06E2251-368A-40B0-A2B2-F1ADB540B3BF}" srcOrd="0" destOrd="0" presId="urn:microsoft.com/office/officeart/2005/8/layout/vList2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9A6A094F-2360-4DF8-9223-8E730D593FD1}" srcId="{9680FA17-8D8E-4EF8-80BE-D415A7F9BCB3}" destId="{485B03BC-170A-4D6E-9BD3-FFD94624AB61}" srcOrd="2" destOrd="0" parTransId="{9ADA5C33-A956-47AF-878C-555D6AD49938}" sibTransId="{381A9AF1-CAD9-4D70-85F3-1640F0D7D983}"/>
    <dgm:cxn modelId="{C13247CF-BE08-471A-9D29-F93884DEBC65}" type="presParOf" srcId="{303F812A-41A6-4862-AA9A-1B96FCF41A4F}" destId="{819F8D48-56C7-4216-82D3-C1EE32B1C272}" srcOrd="0" destOrd="0" presId="urn:microsoft.com/office/officeart/2005/8/layout/vList2"/>
    <dgm:cxn modelId="{AC1563D6-E8CE-49C4-AFE4-6616911112DC}" type="presParOf" srcId="{303F812A-41A6-4862-AA9A-1B96FCF41A4F}" destId="{B34F172C-771B-4194-8938-69ECCFE3702A}" srcOrd="1" destOrd="0" presId="urn:microsoft.com/office/officeart/2005/8/layout/vList2"/>
    <dgm:cxn modelId="{D0227F7A-FFA1-46FC-9A40-04A22D94DC22}" type="presParOf" srcId="{303F812A-41A6-4862-AA9A-1B96FCF41A4F}" destId="{F06E2251-368A-40B0-A2B2-F1ADB540B3BF}" srcOrd="2" destOrd="0" presId="urn:microsoft.com/office/officeart/2005/8/layout/vList2"/>
    <dgm:cxn modelId="{425DDE7E-8EED-4BBE-8224-87DD6CD3CC78}" type="presParOf" srcId="{303F812A-41A6-4862-AA9A-1B96FCF41A4F}" destId="{D71CC14E-EB80-4823-9651-1A4646A38579}" srcOrd="3" destOrd="0" presId="urn:microsoft.com/office/officeart/2005/8/layout/vList2"/>
    <dgm:cxn modelId="{7828429C-F7E2-4E4A-969D-9B01BEC1A5CB}" type="presParOf" srcId="{303F812A-41A6-4862-AA9A-1B96FCF41A4F}" destId="{3A2F1D16-22FA-40A3-916E-4D425E42492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допускається звільнення у період тимчасової непрацездатності працівника,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9C73FD63-5508-4EB4-A5C3-60C7F14CB435}">
      <dgm:prSet phldrT="[Текст]"/>
      <dgm:spPr/>
      <dgm:t>
        <a:bodyPr/>
        <a:lstStyle/>
        <a:p>
          <a:r>
            <a:rPr lang="uk-UA" b="0" i="0" noProof="0" dirty="0"/>
            <a:t>у період перебування працівника у відпустці (крім відпустки у зв’язку вагітністю та пологами та відпустки для догляду за дитиною до досягнення нею трирічного віку)</a:t>
          </a:r>
          <a:endParaRPr lang="uk-UA" b="1" noProof="0" dirty="0"/>
        </a:p>
      </dgm:t>
    </dgm:pt>
    <dgm:pt modelId="{84435958-3124-4714-9EB6-4EE8DB46D38D}" type="parTrans" cxnId="{41425375-2AAB-4CF7-96E8-49062DB4A993}">
      <dgm:prSet/>
      <dgm:spPr/>
      <dgm:t>
        <a:bodyPr/>
        <a:lstStyle/>
        <a:p>
          <a:endParaRPr lang="ru-UA"/>
        </a:p>
      </dgm:t>
    </dgm:pt>
    <dgm:pt modelId="{4D2E1806-5A07-4B32-A212-6C89A3E0A47F}" type="sibTrans" cxnId="{41425375-2AAB-4CF7-96E8-49062DB4A993}">
      <dgm:prSet/>
      <dgm:spPr/>
      <dgm:t>
        <a:bodyPr/>
        <a:lstStyle/>
        <a:p>
          <a:endParaRPr lang="ru-UA"/>
        </a:p>
      </dgm:t>
    </dgm:pt>
    <dgm:pt modelId="{321A67C4-49AE-47B7-A017-C5D324CED07E}">
      <dgm:prSet phldrT="[Текст]"/>
      <dgm:spPr/>
      <dgm:t>
        <a:bodyPr/>
        <a:lstStyle/>
        <a:p>
          <a:r>
            <a:rPr lang="uk-UA" b="0" i="0" noProof="0" dirty="0"/>
            <a:t>дата звільнення - першим робочим днем, наступним за днем закінчення тимчасової непрацездатності / закінчення відпустки</a:t>
          </a:r>
        </a:p>
      </dgm:t>
    </dgm:pt>
    <dgm:pt modelId="{76C4AA65-0286-41F7-94D5-80B8971D6B2E}" type="parTrans" cxnId="{5301A891-E213-4087-8F46-518F576FAF6D}">
      <dgm:prSet/>
      <dgm:spPr/>
      <dgm:t>
        <a:bodyPr/>
        <a:lstStyle/>
        <a:p>
          <a:endParaRPr lang="ru-UA"/>
        </a:p>
      </dgm:t>
    </dgm:pt>
    <dgm:pt modelId="{AB1A983A-81FC-4968-B6C6-DC354AD95D6D}" type="sibTrans" cxnId="{5301A891-E213-4087-8F46-518F576FAF6D}">
      <dgm:prSet/>
      <dgm:spPr/>
      <dgm:t>
        <a:bodyPr/>
        <a:lstStyle/>
        <a:p>
          <a:endParaRPr lang="ru-UA"/>
        </a:p>
      </dgm:t>
    </dgm:pt>
    <dgm:pt modelId="{DE6A652E-1481-42D9-BE3E-EA43EF4AD9BD}">
      <dgm:prSet phldrT="[Текст]"/>
      <dgm:spPr/>
      <dgm:t>
        <a:bodyPr/>
        <a:lstStyle/>
        <a:p>
          <a:r>
            <a:rPr lang="uk-UA" b="0" i="0" noProof="0" dirty="0"/>
            <a:t>згода профоргану – не </a:t>
          </a:r>
          <a:r>
            <a:rPr lang="uk-UA" b="0" i="0" noProof="0" dirty="0" err="1"/>
            <a:t>потребовується</a:t>
          </a:r>
          <a:endParaRPr lang="uk-UA" b="0" i="0" noProof="0" dirty="0"/>
        </a:p>
      </dgm:t>
    </dgm:pt>
    <dgm:pt modelId="{83572037-601F-4395-B9C6-512A05508CF6}" type="parTrans" cxnId="{88FBF178-A61E-47F5-9872-3848A45581E5}">
      <dgm:prSet/>
      <dgm:spPr/>
      <dgm:t>
        <a:bodyPr/>
        <a:lstStyle/>
        <a:p>
          <a:endParaRPr lang="ru-UA"/>
        </a:p>
      </dgm:t>
    </dgm:pt>
    <dgm:pt modelId="{38466C30-37A2-4761-9E71-4EB143146C0E}" type="sibTrans" cxnId="{88FBF178-A61E-47F5-9872-3848A45581E5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4" custLinFactNeighborY="7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4F172C-771B-4194-8938-69ECCFE3702A}" type="pres">
      <dgm:prSet presAssocID="{10105749-A155-4200-AD85-1464CDDF1C6E}" presName="spacer" presStyleCnt="0"/>
      <dgm:spPr/>
    </dgm:pt>
    <dgm:pt modelId="{1CD47898-D5B3-474B-B807-BD30B68ECB65}" type="pres">
      <dgm:prSet presAssocID="{9C73FD63-5508-4EB4-A5C3-60C7F14CB43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F75328-E6BB-4A29-9155-2B7C3BC47913}" type="pres">
      <dgm:prSet presAssocID="{4D2E1806-5A07-4B32-A212-6C89A3E0A47F}" presName="spacer" presStyleCnt="0"/>
      <dgm:spPr/>
    </dgm:pt>
    <dgm:pt modelId="{6FEEF260-FBEA-4548-A64F-719CC4CA5886}" type="pres">
      <dgm:prSet presAssocID="{321A67C4-49AE-47B7-A017-C5D324CED07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33C319-3036-40AB-87BC-302CC76981DF}" type="pres">
      <dgm:prSet presAssocID="{AB1A983A-81FC-4968-B6C6-DC354AD95D6D}" presName="spacer" presStyleCnt="0"/>
      <dgm:spPr/>
    </dgm:pt>
    <dgm:pt modelId="{976BA2DB-2615-4123-B175-55EB777EA71B}" type="pres">
      <dgm:prSet presAssocID="{DE6A652E-1481-42D9-BE3E-EA43EF4AD9B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01A891-E213-4087-8F46-518F576FAF6D}" srcId="{9680FA17-8D8E-4EF8-80BE-D415A7F9BCB3}" destId="{321A67C4-49AE-47B7-A017-C5D324CED07E}" srcOrd="2" destOrd="0" parTransId="{76C4AA65-0286-41F7-94D5-80B8971D6B2E}" sibTransId="{AB1A983A-81FC-4968-B6C6-DC354AD95D6D}"/>
    <dgm:cxn modelId="{36B45D00-4A2E-486F-908E-189DCFB705CC}" type="presOf" srcId="{DE6A652E-1481-42D9-BE3E-EA43EF4AD9BD}" destId="{976BA2DB-2615-4123-B175-55EB777EA71B}" srcOrd="0" destOrd="0" presId="urn:microsoft.com/office/officeart/2005/8/layout/vList2"/>
    <dgm:cxn modelId="{48179A2A-C118-4544-8703-B1C796101E6D}" type="presOf" srcId="{321A67C4-49AE-47B7-A017-C5D324CED07E}" destId="{6FEEF260-FBEA-4548-A64F-719CC4CA5886}" srcOrd="0" destOrd="0" presId="urn:microsoft.com/office/officeart/2005/8/layout/vList2"/>
    <dgm:cxn modelId="{41425375-2AAB-4CF7-96E8-49062DB4A993}" srcId="{9680FA17-8D8E-4EF8-80BE-D415A7F9BCB3}" destId="{9C73FD63-5508-4EB4-A5C3-60C7F14CB435}" srcOrd="1" destOrd="0" parTransId="{84435958-3124-4714-9EB6-4EE8DB46D38D}" sibTransId="{4D2E1806-5A07-4B32-A212-6C89A3E0A47F}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C16680DE-785F-47C9-B6EF-A4D323B73FBE}" type="presOf" srcId="{9C73FD63-5508-4EB4-A5C3-60C7F14CB435}" destId="{1CD47898-D5B3-474B-B807-BD30B68ECB65}" srcOrd="0" destOrd="0" presId="urn:microsoft.com/office/officeart/2005/8/layout/vList2"/>
    <dgm:cxn modelId="{88FBF178-A61E-47F5-9872-3848A45581E5}" srcId="{9680FA17-8D8E-4EF8-80BE-D415A7F9BCB3}" destId="{DE6A652E-1481-42D9-BE3E-EA43EF4AD9BD}" srcOrd="3" destOrd="0" parTransId="{83572037-601F-4395-B9C6-512A05508CF6}" sibTransId="{38466C30-37A2-4761-9E71-4EB143146C0E}"/>
    <dgm:cxn modelId="{C13247CF-BE08-471A-9D29-F93884DEBC65}" type="presParOf" srcId="{303F812A-41A6-4862-AA9A-1B96FCF41A4F}" destId="{819F8D48-56C7-4216-82D3-C1EE32B1C272}" srcOrd="0" destOrd="0" presId="urn:microsoft.com/office/officeart/2005/8/layout/vList2"/>
    <dgm:cxn modelId="{AC1563D6-E8CE-49C4-AFE4-6616911112DC}" type="presParOf" srcId="{303F812A-41A6-4862-AA9A-1B96FCF41A4F}" destId="{B34F172C-771B-4194-8938-69ECCFE3702A}" srcOrd="1" destOrd="0" presId="urn:microsoft.com/office/officeart/2005/8/layout/vList2"/>
    <dgm:cxn modelId="{CE73A77D-D092-4547-BC9F-9AEBB7961148}" type="presParOf" srcId="{303F812A-41A6-4862-AA9A-1B96FCF41A4F}" destId="{1CD47898-D5B3-474B-B807-BD30B68ECB65}" srcOrd="2" destOrd="0" presId="urn:microsoft.com/office/officeart/2005/8/layout/vList2"/>
    <dgm:cxn modelId="{221147BF-49A5-4D98-B372-695CD926DF98}" type="presParOf" srcId="{303F812A-41A6-4862-AA9A-1B96FCF41A4F}" destId="{6BF75328-E6BB-4A29-9155-2B7C3BC47913}" srcOrd="3" destOrd="0" presId="urn:microsoft.com/office/officeart/2005/8/layout/vList2"/>
    <dgm:cxn modelId="{3640054E-40F2-402C-96C3-AA14F4468EE0}" type="presParOf" srcId="{303F812A-41A6-4862-AA9A-1B96FCF41A4F}" destId="{6FEEF260-FBEA-4548-A64F-719CC4CA5886}" srcOrd="4" destOrd="0" presId="urn:microsoft.com/office/officeart/2005/8/layout/vList2"/>
    <dgm:cxn modelId="{72A8B4AA-A6F5-43C9-9027-D8E263A6E408}" type="presParOf" srcId="{303F812A-41A6-4862-AA9A-1B96FCF41A4F}" destId="{6F33C319-3036-40AB-87BC-302CC76981DF}" srcOrd="5" destOrd="0" presId="urn:microsoft.com/office/officeart/2005/8/layout/vList2"/>
    <dgm:cxn modelId="{185998A8-3063-45C7-A6E6-4C69FF92AF29}" type="presParOf" srcId="{303F812A-41A6-4862-AA9A-1B96FCF41A4F}" destId="{976BA2DB-2615-4123-B175-55EB777EA71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Неможливість забезпечувати працівникові умови праці внаслідок того, що необхідні для виконання роботи зазначеним працівником виробничі, організаційні, технічні потужності, засоби виробництва або майно власника або уповноваженого ним органу знищені в результаті бойових дій. </a:t>
          </a:r>
          <a:r>
            <a:rPr lang="uk-UA" b="1" i="0" noProof="0" dirty="0"/>
            <a:t>Питання процедури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DE6A652E-1481-42D9-BE3E-EA43EF4AD9BD}">
      <dgm:prSet phldrT="[Текст]"/>
      <dgm:spPr/>
      <dgm:t>
        <a:bodyPr/>
        <a:lstStyle/>
        <a:p>
          <a:r>
            <a:rPr lang="uk-UA" b="0" i="0" noProof="0" dirty="0"/>
            <a:t>Відсутність працівника на роботі та інформації про причини такої відсутності понад чотири місяці</a:t>
          </a:r>
        </a:p>
      </dgm:t>
    </dgm:pt>
    <dgm:pt modelId="{83572037-601F-4395-B9C6-512A05508CF6}" type="parTrans" cxnId="{88FBF178-A61E-47F5-9872-3848A45581E5}">
      <dgm:prSet/>
      <dgm:spPr/>
      <dgm:t>
        <a:bodyPr/>
        <a:lstStyle/>
        <a:p>
          <a:endParaRPr lang="ru-UA"/>
        </a:p>
      </dgm:t>
    </dgm:pt>
    <dgm:pt modelId="{38466C30-37A2-4761-9E71-4EB143146C0E}" type="sibTrans" cxnId="{88FBF178-A61E-47F5-9872-3848A45581E5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2" custLinFactNeighborY="7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4F172C-771B-4194-8938-69ECCFE3702A}" type="pres">
      <dgm:prSet presAssocID="{10105749-A155-4200-AD85-1464CDDF1C6E}" presName="spacer" presStyleCnt="0"/>
      <dgm:spPr/>
    </dgm:pt>
    <dgm:pt modelId="{976BA2DB-2615-4123-B175-55EB777EA71B}" type="pres">
      <dgm:prSet presAssocID="{DE6A652E-1481-42D9-BE3E-EA43EF4AD9B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FBF178-A61E-47F5-9872-3848A45581E5}" srcId="{9680FA17-8D8E-4EF8-80BE-D415A7F9BCB3}" destId="{DE6A652E-1481-42D9-BE3E-EA43EF4AD9BD}" srcOrd="1" destOrd="0" parTransId="{83572037-601F-4395-B9C6-512A05508CF6}" sibTransId="{38466C30-37A2-4761-9E71-4EB143146C0E}"/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36B45D00-4A2E-486F-908E-189DCFB705CC}" type="presOf" srcId="{DE6A652E-1481-42D9-BE3E-EA43EF4AD9BD}" destId="{976BA2DB-2615-4123-B175-55EB777EA71B}" srcOrd="0" destOrd="0" presId="urn:microsoft.com/office/officeart/2005/8/layout/vList2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C13247CF-BE08-471A-9D29-F93884DEBC65}" type="presParOf" srcId="{303F812A-41A6-4862-AA9A-1B96FCF41A4F}" destId="{819F8D48-56C7-4216-82D3-C1EE32B1C272}" srcOrd="0" destOrd="0" presId="urn:microsoft.com/office/officeart/2005/8/layout/vList2"/>
    <dgm:cxn modelId="{AC1563D6-E8CE-49C4-AFE4-6616911112DC}" type="presParOf" srcId="{303F812A-41A6-4862-AA9A-1B96FCF41A4F}" destId="{B34F172C-771B-4194-8938-69ECCFE3702A}" srcOrd="1" destOrd="0" presId="urn:microsoft.com/office/officeart/2005/8/layout/vList2"/>
    <dgm:cxn modelId="{185998A8-3063-45C7-A6E6-4C69FF92AF29}" type="presParOf" srcId="{303F812A-41A6-4862-AA9A-1B96FCF41A4F}" destId="{976BA2DB-2615-4123-B175-55EB777EA71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9/3/layout/StepUpProcess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dirty="0"/>
            <a:t>Щорічна основна оплачувана відпустка - 24 календарні дні.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17E8FD89-5AF7-4C1C-AF88-73D98F5E1C54}">
      <dgm:prSet/>
      <dgm:spPr/>
      <dgm:t>
        <a:bodyPr/>
        <a:lstStyle/>
        <a:p>
          <a:r>
            <a:rPr lang="uk-UA" b="0" i="0" dirty="0"/>
            <a:t>Роботодавець може відмовити працівнику у наданні будь-якого виду відпусток (крім відпустки у зв’язку вагітністю та пологами та відпустки для догляду за дитиною до досягнення нею трирічного віку), якщо такий працівник залучений до виконання робіт на об’єктах критичної інфраструктури.</a:t>
          </a:r>
          <a:endParaRPr lang="ru-UA" dirty="0"/>
        </a:p>
      </dgm:t>
    </dgm:pt>
    <dgm:pt modelId="{93286E09-C312-44DD-8BE8-6D8263871A2C}" type="parTrans" cxnId="{7EA04344-23B0-4175-BCBD-7126C8371DB5}">
      <dgm:prSet/>
      <dgm:spPr/>
      <dgm:t>
        <a:bodyPr/>
        <a:lstStyle/>
        <a:p>
          <a:endParaRPr lang="ru-UA"/>
        </a:p>
      </dgm:t>
    </dgm:pt>
    <dgm:pt modelId="{7BE9800D-1103-439A-A300-676FF062F1B4}" type="sibTrans" cxnId="{7EA04344-23B0-4175-BCBD-7126C8371DB5}">
      <dgm:prSet/>
      <dgm:spPr/>
      <dgm:t>
        <a:bodyPr/>
        <a:lstStyle/>
        <a:p>
          <a:endParaRPr lang="ru-UA"/>
        </a:p>
      </dgm:t>
    </dgm:pt>
    <dgm:pt modelId="{76BBFCFC-38D1-4A52-AFEB-F6DAFE881438}">
      <dgm:prSet/>
      <dgm:spPr/>
      <dgm:t>
        <a:bodyPr/>
        <a:lstStyle/>
        <a:p>
          <a:r>
            <a:rPr lang="uk-UA" b="0" i="0" dirty="0"/>
            <a:t>Відпустка без збереження ЗП</a:t>
          </a:r>
          <a:endParaRPr lang="ru-UA" dirty="0"/>
        </a:p>
      </dgm:t>
    </dgm:pt>
    <dgm:pt modelId="{DB61C8EB-A271-4002-AEDC-8740EF73043A}" type="parTrans" cxnId="{98D63D0C-0024-41EB-A573-743A64D40041}">
      <dgm:prSet/>
      <dgm:spPr/>
      <dgm:t>
        <a:bodyPr/>
        <a:lstStyle/>
        <a:p>
          <a:endParaRPr lang="ru-UA"/>
        </a:p>
      </dgm:t>
    </dgm:pt>
    <dgm:pt modelId="{0545B087-F921-41E9-87DF-5F12E329E39A}" type="sibTrans" cxnId="{98D63D0C-0024-41EB-A573-743A64D40041}">
      <dgm:prSet/>
      <dgm:spPr/>
      <dgm:t>
        <a:bodyPr/>
        <a:lstStyle/>
        <a:p>
          <a:endParaRPr lang="ru-UA"/>
        </a:p>
      </dgm:t>
    </dgm:pt>
    <dgm:pt modelId="{48AED4DC-C538-481E-9183-3693792FA873}" type="pres">
      <dgm:prSet presAssocID="{9680FA17-8D8E-4EF8-80BE-D415A7F9BCB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30F1B37-A974-47D1-8C7C-E5FC2ED05CCA}" type="pres">
      <dgm:prSet presAssocID="{149EB3D3-AC72-4423-8FC5-157FB7C6A311}" presName="composite" presStyleCnt="0"/>
      <dgm:spPr/>
    </dgm:pt>
    <dgm:pt modelId="{FEA3F338-4F0F-456A-89EC-80F43E89AB0E}" type="pres">
      <dgm:prSet presAssocID="{149EB3D3-AC72-4423-8FC5-157FB7C6A311}" presName="LShape" presStyleLbl="alignNode1" presStyleIdx="0" presStyleCnt="5"/>
      <dgm:spPr/>
    </dgm:pt>
    <dgm:pt modelId="{6F2F2349-0878-46B5-8A55-14DC4B2A930E}" type="pres">
      <dgm:prSet presAssocID="{149EB3D3-AC72-4423-8FC5-157FB7C6A311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E106ED-B552-47BD-8B07-CFA56DFBA874}" type="pres">
      <dgm:prSet presAssocID="{149EB3D3-AC72-4423-8FC5-157FB7C6A311}" presName="Triangle" presStyleLbl="alignNode1" presStyleIdx="1" presStyleCnt="5"/>
      <dgm:spPr/>
    </dgm:pt>
    <dgm:pt modelId="{B257135E-CEBF-445F-AD80-D1B71DA52F4D}" type="pres">
      <dgm:prSet presAssocID="{10105749-A155-4200-AD85-1464CDDF1C6E}" presName="sibTrans" presStyleCnt="0"/>
      <dgm:spPr/>
    </dgm:pt>
    <dgm:pt modelId="{416F6B25-79C7-4D8B-826D-D8B7E4C5AD23}" type="pres">
      <dgm:prSet presAssocID="{10105749-A155-4200-AD85-1464CDDF1C6E}" presName="space" presStyleCnt="0"/>
      <dgm:spPr/>
    </dgm:pt>
    <dgm:pt modelId="{06DF1717-24F6-478F-A4D2-CBC8E59B85A4}" type="pres">
      <dgm:prSet presAssocID="{17E8FD89-5AF7-4C1C-AF88-73D98F5E1C54}" presName="composite" presStyleCnt="0"/>
      <dgm:spPr/>
    </dgm:pt>
    <dgm:pt modelId="{D2F14B75-8DFF-43E9-A362-BD0CCEA9C56F}" type="pres">
      <dgm:prSet presAssocID="{17E8FD89-5AF7-4C1C-AF88-73D98F5E1C54}" presName="LShape" presStyleLbl="alignNode1" presStyleIdx="2" presStyleCnt="5"/>
      <dgm:spPr/>
    </dgm:pt>
    <dgm:pt modelId="{657F3594-374B-4C53-BFB9-B41D30587605}" type="pres">
      <dgm:prSet presAssocID="{17E8FD89-5AF7-4C1C-AF88-73D98F5E1C54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C96761-9557-4248-BFE3-B7DD7FE6E235}" type="pres">
      <dgm:prSet presAssocID="{17E8FD89-5AF7-4C1C-AF88-73D98F5E1C54}" presName="Triangle" presStyleLbl="alignNode1" presStyleIdx="3" presStyleCnt="5"/>
      <dgm:spPr/>
    </dgm:pt>
    <dgm:pt modelId="{D7689DDF-9398-467F-A308-7A34C439BEB8}" type="pres">
      <dgm:prSet presAssocID="{7BE9800D-1103-439A-A300-676FF062F1B4}" presName="sibTrans" presStyleCnt="0"/>
      <dgm:spPr/>
    </dgm:pt>
    <dgm:pt modelId="{2EC70481-9C23-434A-A50C-7DC0D5D00AD1}" type="pres">
      <dgm:prSet presAssocID="{7BE9800D-1103-439A-A300-676FF062F1B4}" presName="space" presStyleCnt="0"/>
      <dgm:spPr/>
    </dgm:pt>
    <dgm:pt modelId="{A5F0ACCC-7A54-4826-8A1C-3A011AEC504B}" type="pres">
      <dgm:prSet presAssocID="{76BBFCFC-38D1-4A52-AFEB-F6DAFE881438}" presName="composite" presStyleCnt="0"/>
      <dgm:spPr/>
    </dgm:pt>
    <dgm:pt modelId="{94BB2AD6-55DE-429B-9947-9B9AE5AE1A93}" type="pres">
      <dgm:prSet presAssocID="{76BBFCFC-38D1-4A52-AFEB-F6DAFE881438}" presName="LShape" presStyleLbl="alignNode1" presStyleIdx="4" presStyleCnt="5"/>
      <dgm:spPr/>
    </dgm:pt>
    <dgm:pt modelId="{5FD59035-DF16-4B40-9686-EA0F70B13AAC}" type="pres">
      <dgm:prSet presAssocID="{76BBFCFC-38D1-4A52-AFEB-F6DAFE881438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D63D0C-0024-41EB-A573-743A64D40041}" srcId="{9680FA17-8D8E-4EF8-80BE-D415A7F9BCB3}" destId="{76BBFCFC-38D1-4A52-AFEB-F6DAFE881438}" srcOrd="2" destOrd="0" parTransId="{DB61C8EB-A271-4002-AEDC-8740EF73043A}" sibTransId="{0545B087-F921-41E9-87DF-5F12E329E39A}"/>
    <dgm:cxn modelId="{2392D95F-A88D-407C-8170-285B69ABCD7F}" type="presOf" srcId="{9680FA17-8D8E-4EF8-80BE-D415A7F9BCB3}" destId="{48AED4DC-C538-481E-9183-3693792FA873}" srcOrd="0" destOrd="0" presId="urn:microsoft.com/office/officeart/2009/3/layout/StepUpProcess"/>
    <dgm:cxn modelId="{B53C9234-0F9D-4826-A693-41349E655B4D}" type="presOf" srcId="{76BBFCFC-38D1-4A52-AFEB-F6DAFE881438}" destId="{5FD59035-DF16-4B40-9686-EA0F70B13AAC}" srcOrd="0" destOrd="0" presId="urn:microsoft.com/office/officeart/2009/3/layout/StepUpProcess"/>
    <dgm:cxn modelId="{7548E93D-149F-457C-9591-FEB697C82200}" type="presOf" srcId="{17E8FD89-5AF7-4C1C-AF88-73D98F5E1C54}" destId="{657F3594-374B-4C53-BFB9-B41D30587605}" srcOrd="0" destOrd="0" presId="urn:microsoft.com/office/officeart/2009/3/layout/StepUpProcess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76061589-E42A-4902-8C9C-1293C5E26305}" type="presOf" srcId="{149EB3D3-AC72-4423-8FC5-157FB7C6A311}" destId="{6F2F2349-0878-46B5-8A55-14DC4B2A930E}" srcOrd="0" destOrd="0" presId="urn:microsoft.com/office/officeart/2009/3/layout/StepUpProcess"/>
    <dgm:cxn modelId="{7EA04344-23B0-4175-BCBD-7126C8371DB5}" srcId="{9680FA17-8D8E-4EF8-80BE-D415A7F9BCB3}" destId="{17E8FD89-5AF7-4C1C-AF88-73D98F5E1C54}" srcOrd="1" destOrd="0" parTransId="{93286E09-C312-44DD-8BE8-6D8263871A2C}" sibTransId="{7BE9800D-1103-439A-A300-676FF062F1B4}"/>
    <dgm:cxn modelId="{7ACF9A66-9298-42F2-BA47-F1A44F0971CB}" type="presParOf" srcId="{48AED4DC-C538-481E-9183-3693792FA873}" destId="{230F1B37-A974-47D1-8C7C-E5FC2ED05CCA}" srcOrd="0" destOrd="0" presId="urn:microsoft.com/office/officeart/2009/3/layout/StepUpProcess"/>
    <dgm:cxn modelId="{14947091-E4F8-4638-8509-0800F14C46CA}" type="presParOf" srcId="{230F1B37-A974-47D1-8C7C-E5FC2ED05CCA}" destId="{FEA3F338-4F0F-456A-89EC-80F43E89AB0E}" srcOrd="0" destOrd="0" presId="urn:microsoft.com/office/officeart/2009/3/layout/StepUpProcess"/>
    <dgm:cxn modelId="{83C2274D-D33C-47AE-BE3B-0CCE3C76CBC3}" type="presParOf" srcId="{230F1B37-A974-47D1-8C7C-E5FC2ED05CCA}" destId="{6F2F2349-0878-46B5-8A55-14DC4B2A930E}" srcOrd="1" destOrd="0" presId="urn:microsoft.com/office/officeart/2009/3/layout/StepUpProcess"/>
    <dgm:cxn modelId="{4E01F36D-4986-4BDF-B919-32883D67E7D2}" type="presParOf" srcId="{230F1B37-A974-47D1-8C7C-E5FC2ED05CCA}" destId="{8AE106ED-B552-47BD-8B07-CFA56DFBA874}" srcOrd="2" destOrd="0" presId="urn:microsoft.com/office/officeart/2009/3/layout/StepUpProcess"/>
    <dgm:cxn modelId="{BCB7C45C-C765-4C57-8B05-98B0E2F6BB52}" type="presParOf" srcId="{48AED4DC-C538-481E-9183-3693792FA873}" destId="{B257135E-CEBF-445F-AD80-D1B71DA52F4D}" srcOrd="1" destOrd="0" presId="urn:microsoft.com/office/officeart/2009/3/layout/StepUpProcess"/>
    <dgm:cxn modelId="{6ED15F6E-04D4-48F7-B252-5E36D24B7277}" type="presParOf" srcId="{B257135E-CEBF-445F-AD80-D1B71DA52F4D}" destId="{416F6B25-79C7-4D8B-826D-D8B7E4C5AD23}" srcOrd="0" destOrd="0" presId="urn:microsoft.com/office/officeart/2009/3/layout/StepUpProcess"/>
    <dgm:cxn modelId="{13C77229-7986-4154-BCFA-B5B80F9219DA}" type="presParOf" srcId="{48AED4DC-C538-481E-9183-3693792FA873}" destId="{06DF1717-24F6-478F-A4D2-CBC8E59B85A4}" srcOrd="2" destOrd="0" presId="urn:microsoft.com/office/officeart/2009/3/layout/StepUpProcess"/>
    <dgm:cxn modelId="{F777EA35-44B0-45A6-B679-A2E6C5256C06}" type="presParOf" srcId="{06DF1717-24F6-478F-A4D2-CBC8E59B85A4}" destId="{D2F14B75-8DFF-43E9-A362-BD0CCEA9C56F}" srcOrd="0" destOrd="0" presId="urn:microsoft.com/office/officeart/2009/3/layout/StepUpProcess"/>
    <dgm:cxn modelId="{5CC08FFB-60F7-43E0-A762-36BFCB6211EA}" type="presParOf" srcId="{06DF1717-24F6-478F-A4D2-CBC8E59B85A4}" destId="{657F3594-374B-4C53-BFB9-B41D30587605}" srcOrd="1" destOrd="0" presId="urn:microsoft.com/office/officeart/2009/3/layout/StepUpProcess"/>
    <dgm:cxn modelId="{B51D4715-DBC6-4D37-B1E1-FEA866A7994B}" type="presParOf" srcId="{06DF1717-24F6-478F-A4D2-CBC8E59B85A4}" destId="{E9C96761-9557-4248-BFE3-B7DD7FE6E235}" srcOrd="2" destOrd="0" presId="urn:microsoft.com/office/officeart/2009/3/layout/StepUpProcess"/>
    <dgm:cxn modelId="{AFFC04EE-5BBD-4D4F-AE94-71914D084036}" type="presParOf" srcId="{48AED4DC-C538-481E-9183-3693792FA873}" destId="{D7689DDF-9398-467F-A308-7A34C439BEB8}" srcOrd="3" destOrd="0" presId="urn:microsoft.com/office/officeart/2009/3/layout/StepUpProcess"/>
    <dgm:cxn modelId="{D5E8E432-F48A-44F9-9DC4-6760447012FD}" type="presParOf" srcId="{D7689DDF-9398-467F-A308-7A34C439BEB8}" destId="{2EC70481-9C23-434A-A50C-7DC0D5D00AD1}" srcOrd="0" destOrd="0" presId="urn:microsoft.com/office/officeart/2009/3/layout/StepUpProcess"/>
    <dgm:cxn modelId="{236096FB-84E2-4EAE-81A5-76F646133F59}" type="presParOf" srcId="{48AED4DC-C538-481E-9183-3693792FA873}" destId="{A5F0ACCC-7A54-4826-8A1C-3A011AEC504B}" srcOrd="4" destOrd="0" presId="urn:microsoft.com/office/officeart/2009/3/layout/StepUpProcess"/>
    <dgm:cxn modelId="{F67EC74D-85EE-4E68-8D3D-393C3DF58C0C}" type="presParOf" srcId="{A5F0ACCC-7A54-4826-8A1C-3A011AEC504B}" destId="{94BB2AD6-55DE-429B-9947-9B9AE5AE1A93}" srcOrd="0" destOrd="0" presId="urn:microsoft.com/office/officeart/2009/3/layout/StepUpProcess"/>
    <dgm:cxn modelId="{BB6D64AB-B24C-43D4-B09F-D926713DF40D}" type="presParOf" srcId="{A5F0ACCC-7A54-4826-8A1C-3A011AEC504B}" destId="{5FD59035-DF16-4B40-9686-EA0F70B13AAC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9/3/layout/StepUpProcess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оплата додаткової відпустки окремим категоріям громадян та постраждалим учасникам Революції Гідності, а саме за кошти підприємств, призначених на оплату праці. 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D88C5B3A-544C-4022-8C5C-CA207A42F29E}">
      <dgm:prSet phldrT="[Текст]"/>
      <dgm:spPr/>
      <dgm:t>
        <a:bodyPr/>
        <a:lstStyle/>
        <a:p>
          <a:r>
            <a:rPr lang="uk-UA" b="0" i="0" noProof="0" dirty="0"/>
            <a:t>зменшити її тривалість з 14 до 7 календарних днів</a:t>
          </a:r>
          <a:endParaRPr lang="uk-UA" b="1" noProof="0" dirty="0"/>
        </a:p>
      </dgm:t>
    </dgm:pt>
    <dgm:pt modelId="{53E47CC1-C213-47AD-AC03-54E047CF12F9}" type="parTrans" cxnId="{EAB466BE-5196-4C97-AB89-A0F8838DCEBE}">
      <dgm:prSet/>
      <dgm:spPr/>
      <dgm:t>
        <a:bodyPr/>
        <a:lstStyle/>
        <a:p>
          <a:endParaRPr lang="ru-UA"/>
        </a:p>
      </dgm:t>
    </dgm:pt>
    <dgm:pt modelId="{C01E95A3-B0C7-4D52-B457-4C72243B9608}" type="sibTrans" cxnId="{EAB466BE-5196-4C97-AB89-A0F8838DCEBE}">
      <dgm:prSet/>
      <dgm:spPr/>
      <dgm:t>
        <a:bodyPr/>
        <a:lstStyle/>
        <a:p>
          <a:endParaRPr lang="ru-UA"/>
        </a:p>
      </dgm:t>
    </dgm:pt>
    <dgm:pt modelId="{48AED4DC-C538-481E-9183-3693792FA873}" type="pres">
      <dgm:prSet presAssocID="{9680FA17-8D8E-4EF8-80BE-D415A7F9BCB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30F1B37-A974-47D1-8C7C-E5FC2ED05CCA}" type="pres">
      <dgm:prSet presAssocID="{149EB3D3-AC72-4423-8FC5-157FB7C6A311}" presName="composite" presStyleCnt="0"/>
      <dgm:spPr/>
    </dgm:pt>
    <dgm:pt modelId="{FEA3F338-4F0F-456A-89EC-80F43E89AB0E}" type="pres">
      <dgm:prSet presAssocID="{149EB3D3-AC72-4423-8FC5-157FB7C6A311}" presName="LShape" presStyleLbl="alignNode1" presStyleIdx="0" presStyleCnt="3"/>
      <dgm:spPr/>
    </dgm:pt>
    <dgm:pt modelId="{6F2F2349-0878-46B5-8A55-14DC4B2A930E}" type="pres">
      <dgm:prSet presAssocID="{149EB3D3-AC72-4423-8FC5-157FB7C6A311}" presName="Parent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29C386-28D7-4D26-93D7-CFE9B4AB393D}" type="pres">
      <dgm:prSet presAssocID="{149EB3D3-AC72-4423-8FC5-157FB7C6A311}" presName="Triangle" presStyleLbl="alignNode1" presStyleIdx="1" presStyleCnt="3"/>
      <dgm:spPr/>
    </dgm:pt>
    <dgm:pt modelId="{B82E8A8D-9599-4DA7-972D-6E4B5820DBC6}" type="pres">
      <dgm:prSet presAssocID="{10105749-A155-4200-AD85-1464CDDF1C6E}" presName="sibTrans" presStyleCnt="0"/>
      <dgm:spPr/>
    </dgm:pt>
    <dgm:pt modelId="{2060FB7A-2EEC-4895-AFA8-7996D9A3E240}" type="pres">
      <dgm:prSet presAssocID="{10105749-A155-4200-AD85-1464CDDF1C6E}" presName="space" presStyleCnt="0"/>
      <dgm:spPr/>
    </dgm:pt>
    <dgm:pt modelId="{8CCD4C17-FAA6-40B6-A0F9-0C656F46FBE4}" type="pres">
      <dgm:prSet presAssocID="{D88C5B3A-544C-4022-8C5C-CA207A42F29E}" presName="composite" presStyleCnt="0"/>
      <dgm:spPr/>
    </dgm:pt>
    <dgm:pt modelId="{D1DD2BDD-DCC2-427D-A597-C3D1C22D5856}" type="pres">
      <dgm:prSet presAssocID="{D88C5B3A-544C-4022-8C5C-CA207A42F29E}" presName="LShape" presStyleLbl="alignNode1" presStyleIdx="2" presStyleCnt="3"/>
      <dgm:spPr/>
    </dgm:pt>
    <dgm:pt modelId="{802AAC35-AF57-4F9F-90A6-7A15C54A327B}" type="pres">
      <dgm:prSet presAssocID="{D88C5B3A-544C-4022-8C5C-CA207A42F29E}" presName="Parent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B466BE-5196-4C97-AB89-A0F8838DCEBE}" srcId="{9680FA17-8D8E-4EF8-80BE-D415A7F9BCB3}" destId="{D88C5B3A-544C-4022-8C5C-CA207A42F29E}" srcOrd="1" destOrd="0" parTransId="{53E47CC1-C213-47AD-AC03-54E047CF12F9}" sibTransId="{C01E95A3-B0C7-4D52-B457-4C72243B9608}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76061589-E42A-4902-8C9C-1293C5E26305}" type="presOf" srcId="{149EB3D3-AC72-4423-8FC5-157FB7C6A311}" destId="{6F2F2349-0878-46B5-8A55-14DC4B2A930E}" srcOrd="0" destOrd="0" presId="urn:microsoft.com/office/officeart/2009/3/layout/StepUpProcess"/>
    <dgm:cxn modelId="{2392D95F-A88D-407C-8170-285B69ABCD7F}" type="presOf" srcId="{9680FA17-8D8E-4EF8-80BE-D415A7F9BCB3}" destId="{48AED4DC-C538-481E-9183-3693792FA873}" srcOrd="0" destOrd="0" presId="urn:microsoft.com/office/officeart/2009/3/layout/StepUpProcess"/>
    <dgm:cxn modelId="{4AAB5F8E-F087-40FB-B3F9-C84FF529ECDB}" type="presOf" srcId="{D88C5B3A-544C-4022-8C5C-CA207A42F29E}" destId="{802AAC35-AF57-4F9F-90A6-7A15C54A327B}" srcOrd="0" destOrd="0" presId="urn:microsoft.com/office/officeart/2009/3/layout/StepUpProcess"/>
    <dgm:cxn modelId="{7ACF9A66-9298-42F2-BA47-F1A44F0971CB}" type="presParOf" srcId="{48AED4DC-C538-481E-9183-3693792FA873}" destId="{230F1B37-A974-47D1-8C7C-E5FC2ED05CCA}" srcOrd="0" destOrd="0" presId="urn:microsoft.com/office/officeart/2009/3/layout/StepUpProcess"/>
    <dgm:cxn modelId="{14947091-E4F8-4638-8509-0800F14C46CA}" type="presParOf" srcId="{230F1B37-A974-47D1-8C7C-E5FC2ED05CCA}" destId="{FEA3F338-4F0F-456A-89EC-80F43E89AB0E}" srcOrd="0" destOrd="0" presId="urn:microsoft.com/office/officeart/2009/3/layout/StepUpProcess"/>
    <dgm:cxn modelId="{83C2274D-D33C-47AE-BE3B-0CCE3C76CBC3}" type="presParOf" srcId="{230F1B37-A974-47D1-8C7C-E5FC2ED05CCA}" destId="{6F2F2349-0878-46B5-8A55-14DC4B2A930E}" srcOrd="1" destOrd="0" presId="urn:microsoft.com/office/officeart/2009/3/layout/StepUpProcess"/>
    <dgm:cxn modelId="{D608FD8D-B920-407C-A70F-EC0FA6B0C0BB}" type="presParOf" srcId="{230F1B37-A974-47D1-8C7C-E5FC2ED05CCA}" destId="{0B29C386-28D7-4D26-93D7-CFE9B4AB393D}" srcOrd="2" destOrd="0" presId="urn:microsoft.com/office/officeart/2009/3/layout/StepUpProcess"/>
    <dgm:cxn modelId="{B7C2B37B-1DA9-4D86-AF1C-189068FE2B26}" type="presParOf" srcId="{48AED4DC-C538-481E-9183-3693792FA873}" destId="{B82E8A8D-9599-4DA7-972D-6E4B5820DBC6}" srcOrd="1" destOrd="0" presId="urn:microsoft.com/office/officeart/2009/3/layout/StepUpProcess"/>
    <dgm:cxn modelId="{B91932BE-DEDF-476D-AE50-02E549BC2E99}" type="presParOf" srcId="{B82E8A8D-9599-4DA7-972D-6E4B5820DBC6}" destId="{2060FB7A-2EEC-4895-AFA8-7996D9A3E240}" srcOrd="0" destOrd="0" presId="urn:microsoft.com/office/officeart/2009/3/layout/StepUpProcess"/>
    <dgm:cxn modelId="{98CE62B7-B98A-443A-AA4B-AB89AAFD9EAB}" type="presParOf" srcId="{48AED4DC-C538-481E-9183-3693792FA873}" destId="{8CCD4C17-FAA6-40B6-A0F9-0C656F46FBE4}" srcOrd="2" destOrd="0" presId="urn:microsoft.com/office/officeart/2009/3/layout/StepUpProcess"/>
    <dgm:cxn modelId="{7D75BAB1-8456-4862-9B92-69AB908E9E96}" type="presParOf" srcId="{8CCD4C17-FAA6-40B6-A0F9-0C656F46FBE4}" destId="{D1DD2BDD-DCC2-427D-A597-C3D1C22D5856}" srcOrd="0" destOrd="0" presId="urn:microsoft.com/office/officeart/2009/3/layout/StepUpProcess"/>
    <dgm:cxn modelId="{59046C74-46ED-47B1-BDE2-9E78F034F9A0}" type="presParOf" srcId="{8CCD4C17-FAA6-40B6-A0F9-0C656F46FBE4}" destId="{802AAC35-AF57-4F9F-90A6-7A15C54A327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9/3/layout/StepUpProcess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виключити із КЗпП ст. 81 та ч. 3 ст. 83 - право працівника в разі переведення перевести грошову компенсацію за невикористані дні щорічної відпустки.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64A7518D-B23E-4395-A669-040F875EC9EA}">
      <dgm:prSet/>
      <dgm:spPr/>
      <dgm:t>
        <a:bodyPr/>
        <a:lstStyle/>
        <a:p>
          <a:r>
            <a:rPr lang="uk-UA" b="0" i="0" noProof="0" dirty="0"/>
            <a:t>виплати грошової компенсації за не використані працівником дні щорічних відпусток, а також додаткової відпустки працівникам, які мають дітей або повнолітню дитину – інваліда з дитинства підгрупи А I групи, яка не була ним одержана за життя, членам його сім'ї, а в разі їх відсутності – входять до складу спадщини.</a:t>
          </a:r>
        </a:p>
      </dgm:t>
    </dgm:pt>
    <dgm:pt modelId="{FAE89C82-9465-4855-9110-447E1563FE99}" type="parTrans" cxnId="{65C0B41F-ED50-4374-B4D2-FCE82A188E17}">
      <dgm:prSet/>
      <dgm:spPr/>
      <dgm:t>
        <a:bodyPr/>
        <a:lstStyle/>
        <a:p>
          <a:endParaRPr lang="ru-UA"/>
        </a:p>
      </dgm:t>
    </dgm:pt>
    <dgm:pt modelId="{6B8AE004-0B7A-431F-AC50-4AC7FD94C9F8}" type="sibTrans" cxnId="{65C0B41F-ED50-4374-B4D2-FCE82A188E17}">
      <dgm:prSet/>
      <dgm:spPr/>
      <dgm:t>
        <a:bodyPr/>
        <a:lstStyle/>
        <a:p>
          <a:endParaRPr lang="ru-UA"/>
        </a:p>
      </dgm:t>
    </dgm:pt>
    <dgm:pt modelId="{48AED4DC-C538-481E-9183-3693792FA873}" type="pres">
      <dgm:prSet presAssocID="{9680FA17-8D8E-4EF8-80BE-D415A7F9BCB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30F1B37-A974-47D1-8C7C-E5FC2ED05CCA}" type="pres">
      <dgm:prSet presAssocID="{149EB3D3-AC72-4423-8FC5-157FB7C6A311}" presName="composite" presStyleCnt="0"/>
      <dgm:spPr/>
    </dgm:pt>
    <dgm:pt modelId="{FEA3F338-4F0F-456A-89EC-80F43E89AB0E}" type="pres">
      <dgm:prSet presAssocID="{149EB3D3-AC72-4423-8FC5-157FB7C6A311}" presName="LShape" presStyleLbl="alignNode1" presStyleIdx="0" presStyleCnt="3"/>
      <dgm:spPr/>
    </dgm:pt>
    <dgm:pt modelId="{6F2F2349-0878-46B5-8A55-14DC4B2A930E}" type="pres">
      <dgm:prSet presAssocID="{149EB3D3-AC72-4423-8FC5-157FB7C6A311}" presName="Parent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29C386-28D7-4D26-93D7-CFE9B4AB393D}" type="pres">
      <dgm:prSet presAssocID="{149EB3D3-AC72-4423-8FC5-157FB7C6A311}" presName="Triangle" presStyleLbl="alignNode1" presStyleIdx="1" presStyleCnt="3"/>
      <dgm:spPr/>
    </dgm:pt>
    <dgm:pt modelId="{B82E8A8D-9599-4DA7-972D-6E4B5820DBC6}" type="pres">
      <dgm:prSet presAssocID="{10105749-A155-4200-AD85-1464CDDF1C6E}" presName="sibTrans" presStyleCnt="0"/>
      <dgm:spPr/>
    </dgm:pt>
    <dgm:pt modelId="{2060FB7A-2EEC-4895-AFA8-7996D9A3E240}" type="pres">
      <dgm:prSet presAssocID="{10105749-A155-4200-AD85-1464CDDF1C6E}" presName="space" presStyleCnt="0"/>
      <dgm:spPr/>
    </dgm:pt>
    <dgm:pt modelId="{C7665E23-22A3-498D-9DE2-B54974295A71}" type="pres">
      <dgm:prSet presAssocID="{64A7518D-B23E-4395-A669-040F875EC9EA}" presName="composite" presStyleCnt="0"/>
      <dgm:spPr/>
    </dgm:pt>
    <dgm:pt modelId="{D042E1A6-377E-4362-A453-E49BDEA3170A}" type="pres">
      <dgm:prSet presAssocID="{64A7518D-B23E-4395-A669-040F875EC9EA}" presName="LShape" presStyleLbl="alignNode1" presStyleIdx="2" presStyleCnt="3"/>
      <dgm:spPr/>
    </dgm:pt>
    <dgm:pt modelId="{3DFEB4D5-1AD2-4792-991A-FF236EBD8E3E}" type="pres">
      <dgm:prSet presAssocID="{64A7518D-B23E-4395-A669-040F875EC9EA}" presName="Parent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C0B41F-ED50-4374-B4D2-FCE82A188E17}" srcId="{9680FA17-8D8E-4EF8-80BE-D415A7F9BCB3}" destId="{64A7518D-B23E-4395-A669-040F875EC9EA}" srcOrd="1" destOrd="0" parTransId="{FAE89C82-9465-4855-9110-447E1563FE99}" sibTransId="{6B8AE004-0B7A-431F-AC50-4AC7FD94C9F8}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D5E650B5-05D2-4489-8E45-AE1FD893D405}" type="presOf" srcId="{64A7518D-B23E-4395-A669-040F875EC9EA}" destId="{3DFEB4D5-1AD2-4792-991A-FF236EBD8E3E}" srcOrd="0" destOrd="0" presId="urn:microsoft.com/office/officeart/2009/3/layout/StepUpProcess"/>
    <dgm:cxn modelId="{76061589-E42A-4902-8C9C-1293C5E26305}" type="presOf" srcId="{149EB3D3-AC72-4423-8FC5-157FB7C6A311}" destId="{6F2F2349-0878-46B5-8A55-14DC4B2A930E}" srcOrd="0" destOrd="0" presId="urn:microsoft.com/office/officeart/2009/3/layout/StepUpProcess"/>
    <dgm:cxn modelId="{2392D95F-A88D-407C-8170-285B69ABCD7F}" type="presOf" srcId="{9680FA17-8D8E-4EF8-80BE-D415A7F9BCB3}" destId="{48AED4DC-C538-481E-9183-3693792FA873}" srcOrd="0" destOrd="0" presId="urn:microsoft.com/office/officeart/2009/3/layout/StepUpProcess"/>
    <dgm:cxn modelId="{7ACF9A66-9298-42F2-BA47-F1A44F0971CB}" type="presParOf" srcId="{48AED4DC-C538-481E-9183-3693792FA873}" destId="{230F1B37-A974-47D1-8C7C-E5FC2ED05CCA}" srcOrd="0" destOrd="0" presId="urn:microsoft.com/office/officeart/2009/3/layout/StepUpProcess"/>
    <dgm:cxn modelId="{14947091-E4F8-4638-8509-0800F14C46CA}" type="presParOf" srcId="{230F1B37-A974-47D1-8C7C-E5FC2ED05CCA}" destId="{FEA3F338-4F0F-456A-89EC-80F43E89AB0E}" srcOrd="0" destOrd="0" presId="urn:microsoft.com/office/officeart/2009/3/layout/StepUpProcess"/>
    <dgm:cxn modelId="{83C2274D-D33C-47AE-BE3B-0CCE3C76CBC3}" type="presParOf" srcId="{230F1B37-A974-47D1-8C7C-E5FC2ED05CCA}" destId="{6F2F2349-0878-46B5-8A55-14DC4B2A930E}" srcOrd="1" destOrd="0" presId="urn:microsoft.com/office/officeart/2009/3/layout/StepUpProcess"/>
    <dgm:cxn modelId="{D608FD8D-B920-407C-A70F-EC0FA6B0C0BB}" type="presParOf" srcId="{230F1B37-A974-47D1-8C7C-E5FC2ED05CCA}" destId="{0B29C386-28D7-4D26-93D7-CFE9B4AB393D}" srcOrd="2" destOrd="0" presId="urn:microsoft.com/office/officeart/2009/3/layout/StepUpProcess"/>
    <dgm:cxn modelId="{B7C2B37B-1DA9-4D86-AF1C-189068FE2B26}" type="presParOf" srcId="{48AED4DC-C538-481E-9183-3693792FA873}" destId="{B82E8A8D-9599-4DA7-972D-6E4B5820DBC6}" srcOrd="1" destOrd="0" presId="urn:microsoft.com/office/officeart/2009/3/layout/StepUpProcess"/>
    <dgm:cxn modelId="{B91932BE-DEDF-476D-AE50-02E549BC2E99}" type="presParOf" srcId="{B82E8A8D-9599-4DA7-972D-6E4B5820DBC6}" destId="{2060FB7A-2EEC-4895-AFA8-7996D9A3E240}" srcOrd="0" destOrd="0" presId="urn:microsoft.com/office/officeart/2009/3/layout/StepUpProcess"/>
    <dgm:cxn modelId="{15F6272C-D81E-4B3A-80A6-4E7A1B69B374}" type="presParOf" srcId="{48AED4DC-C538-481E-9183-3693792FA873}" destId="{C7665E23-22A3-498D-9DE2-B54974295A71}" srcOrd="2" destOrd="0" presId="urn:microsoft.com/office/officeart/2009/3/layout/StepUpProcess"/>
    <dgm:cxn modelId="{1DA80A63-91E6-4892-A8AA-000FC1A14D17}" type="presParOf" srcId="{C7665E23-22A3-498D-9DE2-B54974295A71}" destId="{D042E1A6-377E-4362-A453-E49BDEA3170A}" srcOrd="0" destOrd="0" presId="urn:microsoft.com/office/officeart/2009/3/layout/StepUpProcess"/>
    <dgm:cxn modelId="{87C06005-2780-4B9C-9B2A-B00E526FBF2D}" type="presParOf" srcId="{C7665E23-22A3-498D-9DE2-B54974295A71}" destId="{3DFEB4D5-1AD2-4792-991A-FF236EBD8E3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9/3/layout/StepUpProcess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Строк, коли має бути виплачена заробітна плата за час відпустки - не пізніше останнього дня, що передує дню початку відпустки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48AED4DC-C538-481E-9183-3693792FA873}" type="pres">
      <dgm:prSet presAssocID="{9680FA17-8D8E-4EF8-80BE-D415A7F9BCB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30F1B37-A974-47D1-8C7C-E5FC2ED05CCA}" type="pres">
      <dgm:prSet presAssocID="{149EB3D3-AC72-4423-8FC5-157FB7C6A311}" presName="composite" presStyleCnt="0"/>
      <dgm:spPr/>
    </dgm:pt>
    <dgm:pt modelId="{FEA3F338-4F0F-456A-89EC-80F43E89AB0E}" type="pres">
      <dgm:prSet presAssocID="{149EB3D3-AC72-4423-8FC5-157FB7C6A311}" presName="LShape" presStyleLbl="alignNode1" presStyleIdx="0" presStyleCnt="1"/>
      <dgm:spPr/>
    </dgm:pt>
    <dgm:pt modelId="{6F2F2349-0878-46B5-8A55-14DC4B2A930E}" type="pres">
      <dgm:prSet presAssocID="{149EB3D3-AC72-4423-8FC5-157FB7C6A311}" presName="Parent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061589-E42A-4902-8C9C-1293C5E26305}" type="presOf" srcId="{149EB3D3-AC72-4423-8FC5-157FB7C6A311}" destId="{6F2F2349-0878-46B5-8A55-14DC4B2A930E}" srcOrd="0" destOrd="0" presId="urn:microsoft.com/office/officeart/2009/3/layout/StepUpProcess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2392D95F-A88D-407C-8170-285B69ABCD7F}" type="presOf" srcId="{9680FA17-8D8E-4EF8-80BE-D415A7F9BCB3}" destId="{48AED4DC-C538-481E-9183-3693792FA873}" srcOrd="0" destOrd="0" presId="urn:microsoft.com/office/officeart/2009/3/layout/StepUpProcess"/>
    <dgm:cxn modelId="{7ACF9A66-9298-42F2-BA47-F1A44F0971CB}" type="presParOf" srcId="{48AED4DC-C538-481E-9183-3693792FA873}" destId="{230F1B37-A974-47D1-8C7C-E5FC2ED05CCA}" srcOrd="0" destOrd="0" presId="urn:microsoft.com/office/officeart/2009/3/layout/StepUpProcess"/>
    <dgm:cxn modelId="{14947091-E4F8-4638-8509-0800F14C46CA}" type="presParOf" srcId="{230F1B37-A974-47D1-8C7C-E5FC2ED05CCA}" destId="{FEA3F338-4F0F-456A-89EC-80F43E89AB0E}" srcOrd="0" destOrd="0" presId="urn:microsoft.com/office/officeart/2009/3/layout/StepUpProcess"/>
    <dgm:cxn modelId="{83C2274D-D33C-47AE-BE3B-0CCE3C76CBC3}" type="presParOf" srcId="{230F1B37-A974-47D1-8C7C-E5FC2ED05CCA}" destId="{6F2F2349-0878-46B5-8A55-14DC4B2A930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9/3/layout/StepUpProcess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Листом від 28 .02.2022 р. № 1/3292-22 Міністерство наголошувало </a:t>
          </a:r>
          <a:r>
            <a:rPr lang="uk-UA" b="1" i="0" noProof="0" dirty="0"/>
            <a:t>про заборону керівникам органів управління освітою та/або керівникам закладів освіти примушувати працівників</a:t>
          </a:r>
          <a:r>
            <a:rPr lang="uk-UA" b="0" i="0" noProof="0" dirty="0"/>
            <a:t> (педагогічних, наукових, науково-педагогічних, інших) </a:t>
          </a:r>
          <a:r>
            <a:rPr lang="uk-UA" b="1" i="0" noProof="0" dirty="0"/>
            <a:t>до написання заяв про відпустку без збереження заробітної плати.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A1298D39-671C-4DF2-A16B-AE344C946F89}">
      <dgm:prSet phldrT="[Текст]"/>
      <dgm:spPr/>
      <dgm:t>
        <a:bodyPr/>
        <a:lstStyle/>
        <a:p>
          <a:r>
            <a:rPr lang="uk-UA" b="0" i="0" noProof="0" dirty="0"/>
            <a:t>ВРУ повернула тривалість відпусток для педагогічних і науково-педагогічних працівників. Проект закону</a:t>
          </a:r>
          <a:r>
            <a:rPr lang="uk-UA" b="0" i="0" noProof="0" dirty="0">
              <a:hlinkClick xmlns:r="http://schemas.openxmlformats.org/officeDocument/2006/relationships" r:id="rId1"/>
            </a:rPr>
            <a:t> 7251</a:t>
          </a:r>
          <a:r>
            <a:rPr lang="uk-UA" b="0" i="0" noProof="0" dirty="0"/>
            <a:t> прийнято в цілому і буде підписано спікером 02.07.2022</a:t>
          </a:r>
          <a:endParaRPr lang="uk-UA" b="1" noProof="0" dirty="0"/>
        </a:p>
      </dgm:t>
    </dgm:pt>
    <dgm:pt modelId="{E545F0F9-CD4D-407B-BA20-5635C5F03998}" type="parTrans" cxnId="{61DE0172-3BDB-4D30-B973-449F6510BD07}">
      <dgm:prSet/>
      <dgm:spPr/>
      <dgm:t>
        <a:bodyPr/>
        <a:lstStyle/>
        <a:p>
          <a:endParaRPr lang="ru-UA"/>
        </a:p>
      </dgm:t>
    </dgm:pt>
    <dgm:pt modelId="{FC942596-C834-4EE0-A615-7300974206A8}" type="sibTrans" cxnId="{61DE0172-3BDB-4D30-B973-449F6510BD07}">
      <dgm:prSet/>
      <dgm:spPr/>
      <dgm:t>
        <a:bodyPr/>
        <a:lstStyle/>
        <a:p>
          <a:endParaRPr lang="ru-UA"/>
        </a:p>
      </dgm:t>
    </dgm:pt>
    <dgm:pt modelId="{48AED4DC-C538-481E-9183-3693792FA873}" type="pres">
      <dgm:prSet presAssocID="{9680FA17-8D8E-4EF8-80BE-D415A7F9BCB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30F1B37-A974-47D1-8C7C-E5FC2ED05CCA}" type="pres">
      <dgm:prSet presAssocID="{149EB3D3-AC72-4423-8FC5-157FB7C6A311}" presName="composite" presStyleCnt="0"/>
      <dgm:spPr/>
    </dgm:pt>
    <dgm:pt modelId="{FEA3F338-4F0F-456A-89EC-80F43E89AB0E}" type="pres">
      <dgm:prSet presAssocID="{149EB3D3-AC72-4423-8FC5-157FB7C6A311}" presName="LShape" presStyleLbl="alignNode1" presStyleIdx="0" presStyleCnt="3"/>
      <dgm:spPr/>
    </dgm:pt>
    <dgm:pt modelId="{6F2F2349-0878-46B5-8A55-14DC4B2A930E}" type="pres">
      <dgm:prSet presAssocID="{149EB3D3-AC72-4423-8FC5-157FB7C6A311}" presName="Parent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A2BDEA-CE99-4F5E-A98B-558FCACD5416}" type="pres">
      <dgm:prSet presAssocID="{149EB3D3-AC72-4423-8FC5-157FB7C6A311}" presName="Triangle" presStyleLbl="alignNode1" presStyleIdx="1" presStyleCnt="3"/>
      <dgm:spPr/>
    </dgm:pt>
    <dgm:pt modelId="{D5475DDF-B2ED-4A00-B126-3A43F462C0D4}" type="pres">
      <dgm:prSet presAssocID="{10105749-A155-4200-AD85-1464CDDF1C6E}" presName="sibTrans" presStyleCnt="0"/>
      <dgm:spPr/>
    </dgm:pt>
    <dgm:pt modelId="{FD78601A-5281-44AA-B4B3-8E67F1668088}" type="pres">
      <dgm:prSet presAssocID="{10105749-A155-4200-AD85-1464CDDF1C6E}" presName="space" presStyleCnt="0"/>
      <dgm:spPr/>
    </dgm:pt>
    <dgm:pt modelId="{94222262-0581-48D7-9425-E7CE780C607D}" type="pres">
      <dgm:prSet presAssocID="{A1298D39-671C-4DF2-A16B-AE344C946F89}" presName="composite" presStyleCnt="0"/>
      <dgm:spPr/>
    </dgm:pt>
    <dgm:pt modelId="{9808EB51-998E-4EDA-983E-2F8BE1B72924}" type="pres">
      <dgm:prSet presAssocID="{A1298D39-671C-4DF2-A16B-AE344C946F89}" presName="LShape" presStyleLbl="alignNode1" presStyleIdx="2" presStyleCnt="3"/>
      <dgm:spPr/>
    </dgm:pt>
    <dgm:pt modelId="{4C163C35-F8A0-44C3-9CB2-4679DE5DFA24}" type="pres">
      <dgm:prSet presAssocID="{A1298D39-671C-4DF2-A16B-AE344C946F89}" presName="Parent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DE0172-3BDB-4D30-B973-449F6510BD07}" srcId="{9680FA17-8D8E-4EF8-80BE-D415A7F9BCB3}" destId="{A1298D39-671C-4DF2-A16B-AE344C946F89}" srcOrd="1" destOrd="0" parTransId="{E545F0F9-CD4D-407B-BA20-5635C5F03998}" sibTransId="{FC942596-C834-4EE0-A615-7300974206A8}"/>
    <dgm:cxn modelId="{9CB92BDF-9372-4D72-B044-35F70F3F5601}" type="presOf" srcId="{A1298D39-671C-4DF2-A16B-AE344C946F89}" destId="{4C163C35-F8A0-44C3-9CB2-4679DE5DFA24}" srcOrd="0" destOrd="0" presId="urn:microsoft.com/office/officeart/2009/3/layout/StepUpProcess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76061589-E42A-4902-8C9C-1293C5E26305}" type="presOf" srcId="{149EB3D3-AC72-4423-8FC5-157FB7C6A311}" destId="{6F2F2349-0878-46B5-8A55-14DC4B2A930E}" srcOrd="0" destOrd="0" presId="urn:microsoft.com/office/officeart/2009/3/layout/StepUpProcess"/>
    <dgm:cxn modelId="{2392D95F-A88D-407C-8170-285B69ABCD7F}" type="presOf" srcId="{9680FA17-8D8E-4EF8-80BE-D415A7F9BCB3}" destId="{48AED4DC-C538-481E-9183-3693792FA873}" srcOrd="0" destOrd="0" presId="urn:microsoft.com/office/officeart/2009/3/layout/StepUpProcess"/>
    <dgm:cxn modelId="{7ACF9A66-9298-42F2-BA47-F1A44F0971CB}" type="presParOf" srcId="{48AED4DC-C538-481E-9183-3693792FA873}" destId="{230F1B37-A974-47D1-8C7C-E5FC2ED05CCA}" srcOrd="0" destOrd="0" presId="urn:microsoft.com/office/officeart/2009/3/layout/StepUpProcess"/>
    <dgm:cxn modelId="{14947091-E4F8-4638-8509-0800F14C46CA}" type="presParOf" srcId="{230F1B37-A974-47D1-8C7C-E5FC2ED05CCA}" destId="{FEA3F338-4F0F-456A-89EC-80F43E89AB0E}" srcOrd="0" destOrd="0" presId="urn:microsoft.com/office/officeart/2009/3/layout/StepUpProcess"/>
    <dgm:cxn modelId="{83C2274D-D33C-47AE-BE3B-0CCE3C76CBC3}" type="presParOf" srcId="{230F1B37-A974-47D1-8C7C-E5FC2ED05CCA}" destId="{6F2F2349-0878-46B5-8A55-14DC4B2A930E}" srcOrd="1" destOrd="0" presId="urn:microsoft.com/office/officeart/2009/3/layout/StepUpProcess"/>
    <dgm:cxn modelId="{0A991BA1-983E-45FF-AB91-92DE0990B18D}" type="presParOf" srcId="{230F1B37-A974-47D1-8C7C-E5FC2ED05CCA}" destId="{B2A2BDEA-CE99-4F5E-A98B-558FCACD5416}" srcOrd="2" destOrd="0" presId="urn:microsoft.com/office/officeart/2009/3/layout/StepUpProcess"/>
    <dgm:cxn modelId="{3CE7AB7F-9C16-4027-A148-CAC4E039EDC7}" type="presParOf" srcId="{48AED4DC-C538-481E-9183-3693792FA873}" destId="{D5475DDF-B2ED-4A00-B126-3A43F462C0D4}" srcOrd="1" destOrd="0" presId="urn:microsoft.com/office/officeart/2009/3/layout/StepUpProcess"/>
    <dgm:cxn modelId="{0B990FD6-9001-49BD-A5DD-36C5408457B0}" type="presParOf" srcId="{D5475DDF-B2ED-4A00-B126-3A43F462C0D4}" destId="{FD78601A-5281-44AA-B4B3-8E67F1668088}" srcOrd="0" destOrd="0" presId="urn:microsoft.com/office/officeart/2009/3/layout/StepUpProcess"/>
    <dgm:cxn modelId="{AE5D6A5D-4453-444A-9C3A-454DD2ED6F8D}" type="presParOf" srcId="{48AED4DC-C538-481E-9183-3693792FA873}" destId="{94222262-0581-48D7-9425-E7CE780C607D}" srcOrd="2" destOrd="0" presId="urn:microsoft.com/office/officeart/2009/3/layout/StepUpProcess"/>
    <dgm:cxn modelId="{36F6C74E-527A-4318-8D73-6607F21FAEDE}" type="presParOf" srcId="{94222262-0581-48D7-9425-E7CE780C607D}" destId="{9808EB51-998E-4EDA-983E-2F8BE1B72924}" srcOrd="0" destOrd="0" presId="urn:microsoft.com/office/officeart/2009/3/layout/StepUpProcess"/>
    <dgm:cxn modelId="{C72BD36E-0A77-4A01-B9B9-132764CCAC5D}" type="presParOf" srcId="{94222262-0581-48D7-9425-E7CE780C607D}" destId="{4C163C35-F8A0-44C3-9CB2-4679DE5DFA2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9/3/layout/StepUpProcess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Педагогічні працівники мають право на матеріальну допомогу на оздоровлення при наданні щорічної відпустки під час дії воєнного стану.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C5D831A5-5E35-4AAE-AE75-CF245294EAAC}">
      <dgm:prSet/>
      <dgm:spPr/>
      <dgm:t>
        <a:bodyPr/>
        <a:lstStyle/>
        <a:p>
          <a:r>
            <a:rPr lang="uk-UA" b="0" i="0" noProof="0" dirty="0"/>
            <a:t>Статтею 57 Закону України «Про освіту» передбачено, що держава забезпечує педагогічним і науково-педагогічним працівникам, зокрема, виплату допомоги на оздоровлення у розмірі місячного посадового окладу (ставки заробітної плати) при наданні щорічної відпустки.</a:t>
          </a:r>
        </a:p>
      </dgm:t>
    </dgm:pt>
    <dgm:pt modelId="{565A7F3D-A8C4-4434-B73D-F6614923F4D4}" type="parTrans" cxnId="{D76F39F4-D299-4842-9AF9-21CEC4CBF3D2}">
      <dgm:prSet/>
      <dgm:spPr/>
      <dgm:t>
        <a:bodyPr/>
        <a:lstStyle/>
        <a:p>
          <a:endParaRPr lang="ru-UA"/>
        </a:p>
      </dgm:t>
    </dgm:pt>
    <dgm:pt modelId="{B2F2AF49-52FB-470B-8A39-EAB2CB05BE7E}" type="sibTrans" cxnId="{D76F39F4-D299-4842-9AF9-21CEC4CBF3D2}">
      <dgm:prSet/>
      <dgm:spPr/>
      <dgm:t>
        <a:bodyPr/>
        <a:lstStyle/>
        <a:p>
          <a:endParaRPr lang="ru-UA"/>
        </a:p>
      </dgm:t>
    </dgm:pt>
    <dgm:pt modelId="{991FE5E7-24AD-4FA0-9AAD-7B3591EFECF2}">
      <dgm:prSet/>
      <dgm:spPr/>
      <dgm:t>
        <a:bodyPr/>
        <a:lstStyle/>
        <a:p>
          <a:r>
            <a:rPr lang="uk-UA" b="0" i="0" noProof="0" dirty="0"/>
            <a:t>Чинне законодавство не передбачає скасування зазначеної норми під час воєнного стану</a:t>
          </a:r>
        </a:p>
      </dgm:t>
    </dgm:pt>
    <dgm:pt modelId="{6BB6585F-33DA-4907-9FC4-710238665F4A}" type="parTrans" cxnId="{9E3FD085-3AD8-4C0C-9034-3C1B759B6B81}">
      <dgm:prSet/>
      <dgm:spPr/>
      <dgm:t>
        <a:bodyPr/>
        <a:lstStyle/>
        <a:p>
          <a:endParaRPr lang="ru-UA"/>
        </a:p>
      </dgm:t>
    </dgm:pt>
    <dgm:pt modelId="{E7A6FDED-8BB9-4AA6-9697-FCD658C2BD91}" type="sibTrans" cxnId="{9E3FD085-3AD8-4C0C-9034-3C1B759B6B81}">
      <dgm:prSet/>
      <dgm:spPr/>
      <dgm:t>
        <a:bodyPr/>
        <a:lstStyle/>
        <a:p>
          <a:endParaRPr lang="ru-UA"/>
        </a:p>
      </dgm:t>
    </dgm:pt>
    <dgm:pt modelId="{48AED4DC-C538-481E-9183-3693792FA873}" type="pres">
      <dgm:prSet presAssocID="{9680FA17-8D8E-4EF8-80BE-D415A7F9BCB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30F1B37-A974-47D1-8C7C-E5FC2ED05CCA}" type="pres">
      <dgm:prSet presAssocID="{149EB3D3-AC72-4423-8FC5-157FB7C6A311}" presName="composite" presStyleCnt="0"/>
      <dgm:spPr/>
    </dgm:pt>
    <dgm:pt modelId="{FEA3F338-4F0F-456A-89EC-80F43E89AB0E}" type="pres">
      <dgm:prSet presAssocID="{149EB3D3-AC72-4423-8FC5-157FB7C6A311}" presName="LShape" presStyleLbl="alignNode1" presStyleIdx="0" presStyleCnt="5"/>
      <dgm:spPr/>
    </dgm:pt>
    <dgm:pt modelId="{6F2F2349-0878-46B5-8A55-14DC4B2A930E}" type="pres">
      <dgm:prSet presAssocID="{149EB3D3-AC72-4423-8FC5-157FB7C6A311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A2BDEA-CE99-4F5E-A98B-558FCACD5416}" type="pres">
      <dgm:prSet presAssocID="{149EB3D3-AC72-4423-8FC5-157FB7C6A311}" presName="Triangle" presStyleLbl="alignNode1" presStyleIdx="1" presStyleCnt="5"/>
      <dgm:spPr/>
    </dgm:pt>
    <dgm:pt modelId="{D5475DDF-B2ED-4A00-B126-3A43F462C0D4}" type="pres">
      <dgm:prSet presAssocID="{10105749-A155-4200-AD85-1464CDDF1C6E}" presName="sibTrans" presStyleCnt="0"/>
      <dgm:spPr/>
    </dgm:pt>
    <dgm:pt modelId="{FD78601A-5281-44AA-B4B3-8E67F1668088}" type="pres">
      <dgm:prSet presAssocID="{10105749-A155-4200-AD85-1464CDDF1C6E}" presName="space" presStyleCnt="0"/>
      <dgm:spPr/>
    </dgm:pt>
    <dgm:pt modelId="{BE3AC59D-4E55-4013-9D99-BA85E1F773AC}" type="pres">
      <dgm:prSet presAssocID="{C5D831A5-5E35-4AAE-AE75-CF245294EAAC}" presName="composite" presStyleCnt="0"/>
      <dgm:spPr/>
    </dgm:pt>
    <dgm:pt modelId="{7309973D-B615-4381-899F-6D634B170BFA}" type="pres">
      <dgm:prSet presAssocID="{C5D831A5-5E35-4AAE-AE75-CF245294EAAC}" presName="LShape" presStyleLbl="alignNode1" presStyleIdx="2" presStyleCnt="5"/>
      <dgm:spPr/>
    </dgm:pt>
    <dgm:pt modelId="{AD25A793-F906-4F50-BC73-91A5338E5623}" type="pres">
      <dgm:prSet presAssocID="{C5D831A5-5E35-4AAE-AE75-CF245294EAAC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84ED22-6FAB-4F48-8D8C-EB7D35535811}" type="pres">
      <dgm:prSet presAssocID="{C5D831A5-5E35-4AAE-AE75-CF245294EAAC}" presName="Triangle" presStyleLbl="alignNode1" presStyleIdx="3" presStyleCnt="5"/>
      <dgm:spPr/>
    </dgm:pt>
    <dgm:pt modelId="{CCA48B42-D632-48D4-AB04-A0939CD4817B}" type="pres">
      <dgm:prSet presAssocID="{B2F2AF49-52FB-470B-8A39-EAB2CB05BE7E}" presName="sibTrans" presStyleCnt="0"/>
      <dgm:spPr/>
    </dgm:pt>
    <dgm:pt modelId="{6D4D48DD-EC3B-417F-ADAE-23C5A387BE89}" type="pres">
      <dgm:prSet presAssocID="{B2F2AF49-52FB-470B-8A39-EAB2CB05BE7E}" presName="space" presStyleCnt="0"/>
      <dgm:spPr/>
    </dgm:pt>
    <dgm:pt modelId="{5D9A10EC-78EB-4711-9305-F1ADCFBDC602}" type="pres">
      <dgm:prSet presAssocID="{991FE5E7-24AD-4FA0-9AAD-7B3591EFECF2}" presName="composite" presStyleCnt="0"/>
      <dgm:spPr/>
    </dgm:pt>
    <dgm:pt modelId="{3F483067-8E7A-4D25-A3A1-BA5BB0D03649}" type="pres">
      <dgm:prSet presAssocID="{991FE5E7-24AD-4FA0-9AAD-7B3591EFECF2}" presName="LShape" presStyleLbl="alignNode1" presStyleIdx="4" presStyleCnt="5"/>
      <dgm:spPr/>
    </dgm:pt>
    <dgm:pt modelId="{739CC6CD-D657-4A93-A741-50A4B13E1AA1}" type="pres">
      <dgm:prSet presAssocID="{991FE5E7-24AD-4FA0-9AAD-7B3591EFECF2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6BA0AB-9B37-4342-B13D-5BEF57D245DC}" type="presOf" srcId="{C5D831A5-5E35-4AAE-AE75-CF245294EAAC}" destId="{AD25A793-F906-4F50-BC73-91A5338E5623}" srcOrd="0" destOrd="0" presId="urn:microsoft.com/office/officeart/2009/3/layout/StepUpProcess"/>
    <dgm:cxn modelId="{2392D95F-A88D-407C-8170-285B69ABCD7F}" type="presOf" srcId="{9680FA17-8D8E-4EF8-80BE-D415A7F9BCB3}" destId="{48AED4DC-C538-481E-9183-3693792FA873}" srcOrd="0" destOrd="0" presId="urn:microsoft.com/office/officeart/2009/3/layout/StepUpProcess"/>
    <dgm:cxn modelId="{D76F39F4-D299-4842-9AF9-21CEC4CBF3D2}" srcId="{9680FA17-8D8E-4EF8-80BE-D415A7F9BCB3}" destId="{C5D831A5-5E35-4AAE-AE75-CF245294EAAC}" srcOrd="1" destOrd="0" parTransId="{565A7F3D-A8C4-4434-B73D-F6614923F4D4}" sibTransId="{B2F2AF49-52FB-470B-8A39-EAB2CB05BE7E}"/>
    <dgm:cxn modelId="{4C66D1D1-A741-4588-8891-0F457591EEE0}" type="presOf" srcId="{991FE5E7-24AD-4FA0-9AAD-7B3591EFECF2}" destId="{739CC6CD-D657-4A93-A741-50A4B13E1AA1}" srcOrd="0" destOrd="0" presId="urn:microsoft.com/office/officeart/2009/3/layout/StepUpProcess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76061589-E42A-4902-8C9C-1293C5E26305}" type="presOf" srcId="{149EB3D3-AC72-4423-8FC5-157FB7C6A311}" destId="{6F2F2349-0878-46B5-8A55-14DC4B2A930E}" srcOrd="0" destOrd="0" presId="urn:microsoft.com/office/officeart/2009/3/layout/StepUpProcess"/>
    <dgm:cxn modelId="{9E3FD085-3AD8-4C0C-9034-3C1B759B6B81}" srcId="{9680FA17-8D8E-4EF8-80BE-D415A7F9BCB3}" destId="{991FE5E7-24AD-4FA0-9AAD-7B3591EFECF2}" srcOrd="2" destOrd="0" parTransId="{6BB6585F-33DA-4907-9FC4-710238665F4A}" sibTransId="{E7A6FDED-8BB9-4AA6-9697-FCD658C2BD91}"/>
    <dgm:cxn modelId="{7ACF9A66-9298-42F2-BA47-F1A44F0971CB}" type="presParOf" srcId="{48AED4DC-C538-481E-9183-3693792FA873}" destId="{230F1B37-A974-47D1-8C7C-E5FC2ED05CCA}" srcOrd="0" destOrd="0" presId="urn:microsoft.com/office/officeart/2009/3/layout/StepUpProcess"/>
    <dgm:cxn modelId="{14947091-E4F8-4638-8509-0800F14C46CA}" type="presParOf" srcId="{230F1B37-A974-47D1-8C7C-E5FC2ED05CCA}" destId="{FEA3F338-4F0F-456A-89EC-80F43E89AB0E}" srcOrd="0" destOrd="0" presId="urn:microsoft.com/office/officeart/2009/3/layout/StepUpProcess"/>
    <dgm:cxn modelId="{83C2274D-D33C-47AE-BE3B-0CCE3C76CBC3}" type="presParOf" srcId="{230F1B37-A974-47D1-8C7C-E5FC2ED05CCA}" destId="{6F2F2349-0878-46B5-8A55-14DC4B2A930E}" srcOrd="1" destOrd="0" presId="urn:microsoft.com/office/officeart/2009/3/layout/StepUpProcess"/>
    <dgm:cxn modelId="{0A991BA1-983E-45FF-AB91-92DE0990B18D}" type="presParOf" srcId="{230F1B37-A974-47D1-8C7C-E5FC2ED05CCA}" destId="{B2A2BDEA-CE99-4F5E-A98B-558FCACD5416}" srcOrd="2" destOrd="0" presId="urn:microsoft.com/office/officeart/2009/3/layout/StepUpProcess"/>
    <dgm:cxn modelId="{3CE7AB7F-9C16-4027-A148-CAC4E039EDC7}" type="presParOf" srcId="{48AED4DC-C538-481E-9183-3693792FA873}" destId="{D5475DDF-B2ED-4A00-B126-3A43F462C0D4}" srcOrd="1" destOrd="0" presId="urn:microsoft.com/office/officeart/2009/3/layout/StepUpProcess"/>
    <dgm:cxn modelId="{0B990FD6-9001-49BD-A5DD-36C5408457B0}" type="presParOf" srcId="{D5475DDF-B2ED-4A00-B126-3A43F462C0D4}" destId="{FD78601A-5281-44AA-B4B3-8E67F1668088}" srcOrd="0" destOrd="0" presId="urn:microsoft.com/office/officeart/2009/3/layout/StepUpProcess"/>
    <dgm:cxn modelId="{E6285DAC-43C8-49B4-A090-C057A8D62F50}" type="presParOf" srcId="{48AED4DC-C538-481E-9183-3693792FA873}" destId="{BE3AC59D-4E55-4013-9D99-BA85E1F773AC}" srcOrd="2" destOrd="0" presId="urn:microsoft.com/office/officeart/2009/3/layout/StepUpProcess"/>
    <dgm:cxn modelId="{CE1735DC-D94E-4887-9CBD-6FC4C9FBF7AC}" type="presParOf" srcId="{BE3AC59D-4E55-4013-9D99-BA85E1F773AC}" destId="{7309973D-B615-4381-899F-6D634B170BFA}" srcOrd="0" destOrd="0" presId="urn:microsoft.com/office/officeart/2009/3/layout/StepUpProcess"/>
    <dgm:cxn modelId="{0B1FB6E5-5E67-4BA3-9624-020C63245A9C}" type="presParOf" srcId="{BE3AC59D-4E55-4013-9D99-BA85E1F773AC}" destId="{AD25A793-F906-4F50-BC73-91A5338E5623}" srcOrd="1" destOrd="0" presId="urn:microsoft.com/office/officeart/2009/3/layout/StepUpProcess"/>
    <dgm:cxn modelId="{7C303683-3FB6-4357-B653-23108076C843}" type="presParOf" srcId="{BE3AC59D-4E55-4013-9D99-BA85E1F773AC}" destId="{5284ED22-6FAB-4F48-8D8C-EB7D35535811}" srcOrd="2" destOrd="0" presId="urn:microsoft.com/office/officeart/2009/3/layout/StepUpProcess"/>
    <dgm:cxn modelId="{8D47C527-8D51-4402-B47A-12300D0FD7D8}" type="presParOf" srcId="{48AED4DC-C538-481E-9183-3693792FA873}" destId="{CCA48B42-D632-48D4-AB04-A0939CD4817B}" srcOrd="3" destOrd="0" presId="urn:microsoft.com/office/officeart/2009/3/layout/StepUpProcess"/>
    <dgm:cxn modelId="{560A12C3-9B0C-4CF7-96F3-0C8B75C0548B}" type="presParOf" srcId="{CCA48B42-D632-48D4-AB04-A0939CD4817B}" destId="{6D4D48DD-EC3B-417F-ADAE-23C5A387BE89}" srcOrd="0" destOrd="0" presId="urn:microsoft.com/office/officeart/2009/3/layout/StepUpProcess"/>
    <dgm:cxn modelId="{96B64974-2F26-4F69-B0C7-CB6651DF3AEE}" type="presParOf" srcId="{48AED4DC-C538-481E-9183-3693792FA873}" destId="{5D9A10EC-78EB-4711-9305-F1ADCFBDC602}" srcOrd="4" destOrd="0" presId="urn:microsoft.com/office/officeart/2009/3/layout/StepUpProcess"/>
    <dgm:cxn modelId="{C0B9F53A-F77C-4F30-8DB8-568DF7811431}" type="presParOf" srcId="{5D9A10EC-78EB-4711-9305-F1ADCFBDC602}" destId="{3F483067-8E7A-4D25-A3A1-BA5BB0D03649}" srcOrd="0" destOrd="0" presId="urn:microsoft.com/office/officeart/2009/3/layout/StepUpProcess"/>
    <dgm:cxn modelId="{D1DFD0E5-F015-4BA2-8C5C-63506731CD58}" type="presParOf" srcId="{5D9A10EC-78EB-4711-9305-F1ADCFBDC602}" destId="{739CC6CD-D657-4A93-A741-50A4B13E1AA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dirty="0"/>
            <a:t>Виплата заробітної плати може бути призупинена до моменту відновлення можливості підприємства здійснювати основну діяльність. 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D57596B4-BB84-4565-8156-98F38E3C3D72}">
      <dgm:prSet phldrT="[Текст]"/>
      <dgm:spPr/>
      <dgm:t>
        <a:bodyPr/>
        <a:lstStyle/>
        <a:p>
          <a:r>
            <a:rPr lang="uk-UA" dirty="0"/>
            <a:t>Роботодавець звільняється від відповідальності за порушення строків оплати праці, якщо він доведе, що таке порушення сталося внаслідок ведення бойових дій чи інших обставин.</a:t>
          </a:r>
          <a:endParaRPr lang="uk-UA" b="1" noProof="0" dirty="0"/>
        </a:p>
      </dgm:t>
    </dgm:pt>
    <dgm:pt modelId="{DA55E4AE-757F-4563-9C4B-18746B3F989C}" type="parTrans" cxnId="{440067CB-5292-47A3-8473-77BA6ADEB23B}">
      <dgm:prSet/>
      <dgm:spPr/>
      <dgm:t>
        <a:bodyPr/>
        <a:lstStyle/>
        <a:p>
          <a:endParaRPr lang="ru-UA"/>
        </a:p>
      </dgm:t>
    </dgm:pt>
    <dgm:pt modelId="{C0C4D50E-5493-4094-A5DE-CBD3C022498B}" type="sibTrans" cxnId="{440067CB-5292-47A3-8473-77BA6ADEB23B}">
      <dgm:prSet/>
      <dgm:spPr/>
      <dgm:t>
        <a:bodyPr/>
        <a:lstStyle/>
        <a:p>
          <a:endParaRPr lang="ru-UA"/>
        </a:p>
      </dgm:t>
    </dgm:pt>
    <dgm:pt modelId="{DFD7E7D0-2507-4222-A336-59C75FAFC82C}">
      <dgm:prSet phldrT="[Текст]"/>
      <dgm:spPr/>
      <dgm:t>
        <a:bodyPr/>
        <a:lstStyle/>
        <a:p>
          <a:r>
            <a:rPr lang="ru-RU" b="0" i="0"/>
            <a:t>Звільнення роботодавця від відповідальності за несвоєчасну оплату праці не звільняє його від обов’язку виплати заробітної плати</a:t>
          </a:r>
          <a:endParaRPr lang="uk-UA" b="1" noProof="0" dirty="0"/>
        </a:p>
      </dgm:t>
    </dgm:pt>
    <dgm:pt modelId="{EEA8ABA2-960E-4732-BA33-E2D51004EC79}" type="parTrans" cxnId="{EB78B703-B302-41F6-976C-6CD98764CF01}">
      <dgm:prSet/>
      <dgm:spPr/>
      <dgm:t>
        <a:bodyPr/>
        <a:lstStyle/>
        <a:p>
          <a:endParaRPr lang="ru-UA"/>
        </a:p>
      </dgm:t>
    </dgm:pt>
    <dgm:pt modelId="{46BB931A-CDB8-4746-AD2D-D13BEE50BE85}" type="sibTrans" cxnId="{EB78B703-B302-41F6-976C-6CD98764CF01}">
      <dgm:prSet/>
      <dgm:spPr/>
      <dgm:t>
        <a:bodyPr/>
        <a:lstStyle/>
        <a:p>
          <a:endParaRPr lang="ru-UA"/>
        </a:p>
      </dgm:t>
    </dgm:pt>
    <dgm:pt modelId="{48AED4DC-C538-481E-9183-3693792FA873}" type="pres">
      <dgm:prSet presAssocID="{9680FA17-8D8E-4EF8-80BE-D415A7F9BCB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30F1B37-A974-47D1-8C7C-E5FC2ED05CCA}" type="pres">
      <dgm:prSet presAssocID="{149EB3D3-AC72-4423-8FC5-157FB7C6A311}" presName="composite" presStyleCnt="0"/>
      <dgm:spPr/>
    </dgm:pt>
    <dgm:pt modelId="{FEA3F338-4F0F-456A-89EC-80F43E89AB0E}" type="pres">
      <dgm:prSet presAssocID="{149EB3D3-AC72-4423-8FC5-157FB7C6A311}" presName="LShape" presStyleLbl="alignNode1" presStyleIdx="0" presStyleCnt="5"/>
      <dgm:spPr/>
    </dgm:pt>
    <dgm:pt modelId="{6F2F2349-0878-46B5-8A55-14DC4B2A930E}" type="pres">
      <dgm:prSet presAssocID="{149EB3D3-AC72-4423-8FC5-157FB7C6A311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A2BDEA-CE99-4F5E-A98B-558FCACD5416}" type="pres">
      <dgm:prSet presAssocID="{149EB3D3-AC72-4423-8FC5-157FB7C6A311}" presName="Triangle" presStyleLbl="alignNode1" presStyleIdx="1" presStyleCnt="5"/>
      <dgm:spPr/>
    </dgm:pt>
    <dgm:pt modelId="{D5475DDF-B2ED-4A00-B126-3A43F462C0D4}" type="pres">
      <dgm:prSet presAssocID="{10105749-A155-4200-AD85-1464CDDF1C6E}" presName="sibTrans" presStyleCnt="0"/>
      <dgm:spPr/>
    </dgm:pt>
    <dgm:pt modelId="{FD78601A-5281-44AA-B4B3-8E67F1668088}" type="pres">
      <dgm:prSet presAssocID="{10105749-A155-4200-AD85-1464CDDF1C6E}" presName="space" presStyleCnt="0"/>
      <dgm:spPr/>
    </dgm:pt>
    <dgm:pt modelId="{26174D5C-E90C-4050-97EC-714E95719877}" type="pres">
      <dgm:prSet presAssocID="{D57596B4-BB84-4565-8156-98F38E3C3D72}" presName="composite" presStyleCnt="0"/>
      <dgm:spPr/>
    </dgm:pt>
    <dgm:pt modelId="{CE4B973B-99E2-4A14-8251-D5B975A08569}" type="pres">
      <dgm:prSet presAssocID="{D57596B4-BB84-4565-8156-98F38E3C3D72}" presName="LShape" presStyleLbl="alignNode1" presStyleIdx="2" presStyleCnt="5"/>
      <dgm:spPr/>
    </dgm:pt>
    <dgm:pt modelId="{C593ECF7-65BF-4AA6-890F-C90D24D3111C}" type="pres">
      <dgm:prSet presAssocID="{D57596B4-BB84-4565-8156-98F38E3C3D72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72F220-CB11-4879-864A-DA881CD7A977}" type="pres">
      <dgm:prSet presAssocID="{D57596B4-BB84-4565-8156-98F38E3C3D72}" presName="Triangle" presStyleLbl="alignNode1" presStyleIdx="3" presStyleCnt="5"/>
      <dgm:spPr/>
    </dgm:pt>
    <dgm:pt modelId="{55E9C452-5997-41BA-9DE2-4C7E7CBA0F53}" type="pres">
      <dgm:prSet presAssocID="{C0C4D50E-5493-4094-A5DE-CBD3C022498B}" presName="sibTrans" presStyleCnt="0"/>
      <dgm:spPr/>
    </dgm:pt>
    <dgm:pt modelId="{A150D6F0-533A-4849-8F17-06FAE746CDCC}" type="pres">
      <dgm:prSet presAssocID="{C0C4D50E-5493-4094-A5DE-CBD3C022498B}" presName="space" presStyleCnt="0"/>
      <dgm:spPr/>
    </dgm:pt>
    <dgm:pt modelId="{D5E5B6D7-DFB0-4BAD-B0E3-E6E979D64868}" type="pres">
      <dgm:prSet presAssocID="{DFD7E7D0-2507-4222-A336-59C75FAFC82C}" presName="composite" presStyleCnt="0"/>
      <dgm:spPr/>
    </dgm:pt>
    <dgm:pt modelId="{6FC82A2A-2B93-4004-8489-E9C100B193E9}" type="pres">
      <dgm:prSet presAssocID="{DFD7E7D0-2507-4222-A336-59C75FAFC82C}" presName="LShape" presStyleLbl="alignNode1" presStyleIdx="4" presStyleCnt="5"/>
      <dgm:spPr/>
    </dgm:pt>
    <dgm:pt modelId="{37657270-9318-4815-B543-8C1DDCF359E6}" type="pres">
      <dgm:prSet presAssocID="{DFD7E7D0-2507-4222-A336-59C75FAFC82C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78B703-B302-41F6-976C-6CD98764CF01}" srcId="{9680FA17-8D8E-4EF8-80BE-D415A7F9BCB3}" destId="{DFD7E7D0-2507-4222-A336-59C75FAFC82C}" srcOrd="2" destOrd="0" parTransId="{EEA8ABA2-960E-4732-BA33-E2D51004EC79}" sibTransId="{46BB931A-CDB8-4746-AD2D-D13BEE50BE85}"/>
    <dgm:cxn modelId="{2392D95F-A88D-407C-8170-285B69ABCD7F}" type="presOf" srcId="{9680FA17-8D8E-4EF8-80BE-D415A7F9BCB3}" destId="{48AED4DC-C538-481E-9183-3693792FA873}" srcOrd="0" destOrd="0" presId="urn:microsoft.com/office/officeart/2009/3/layout/StepUpProcess"/>
    <dgm:cxn modelId="{4956CA61-22BD-4BB1-B425-3EA38692412C}" type="presOf" srcId="{D57596B4-BB84-4565-8156-98F38E3C3D72}" destId="{C593ECF7-65BF-4AA6-890F-C90D24D3111C}" srcOrd="0" destOrd="0" presId="urn:microsoft.com/office/officeart/2009/3/layout/StepUpProcess"/>
    <dgm:cxn modelId="{440067CB-5292-47A3-8473-77BA6ADEB23B}" srcId="{9680FA17-8D8E-4EF8-80BE-D415A7F9BCB3}" destId="{D57596B4-BB84-4565-8156-98F38E3C3D72}" srcOrd="1" destOrd="0" parTransId="{DA55E4AE-757F-4563-9C4B-18746B3F989C}" sibTransId="{C0C4D50E-5493-4094-A5DE-CBD3C022498B}"/>
    <dgm:cxn modelId="{B2EBBBF2-37AF-4075-AC0D-A85A343D4E27}" type="presOf" srcId="{DFD7E7D0-2507-4222-A336-59C75FAFC82C}" destId="{37657270-9318-4815-B543-8C1DDCF359E6}" srcOrd="0" destOrd="0" presId="urn:microsoft.com/office/officeart/2009/3/layout/StepUpProcess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76061589-E42A-4902-8C9C-1293C5E26305}" type="presOf" srcId="{149EB3D3-AC72-4423-8FC5-157FB7C6A311}" destId="{6F2F2349-0878-46B5-8A55-14DC4B2A930E}" srcOrd="0" destOrd="0" presId="urn:microsoft.com/office/officeart/2009/3/layout/StepUpProcess"/>
    <dgm:cxn modelId="{7ACF9A66-9298-42F2-BA47-F1A44F0971CB}" type="presParOf" srcId="{48AED4DC-C538-481E-9183-3693792FA873}" destId="{230F1B37-A974-47D1-8C7C-E5FC2ED05CCA}" srcOrd="0" destOrd="0" presId="urn:microsoft.com/office/officeart/2009/3/layout/StepUpProcess"/>
    <dgm:cxn modelId="{14947091-E4F8-4638-8509-0800F14C46CA}" type="presParOf" srcId="{230F1B37-A974-47D1-8C7C-E5FC2ED05CCA}" destId="{FEA3F338-4F0F-456A-89EC-80F43E89AB0E}" srcOrd="0" destOrd="0" presId="urn:microsoft.com/office/officeart/2009/3/layout/StepUpProcess"/>
    <dgm:cxn modelId="{83C2274D-D33C-47AE-BE3B-0CCE3C76CBC3}" type="presParOf" srcId="{230F1B37-A974-47D1-8C7C-E5FC2ED05CCA}" destId="{6F2F2349-0878-46B5-8A55-14DC4B2A930E}" srcOrd="1" destOrd="0" presId="urn:microsoft.com/office/officeart/2009/3/layout/StepUpProcess"/>
    <dgm:cxn modelId="{0A991BA1-983E-45FF-AB91-92DE0990B18D}" type="presParOf" srcId="{230F1B37-A974-47D1-8C7C-E5FC2ED05CCA}" destId="{B2A2BDEA-CE99-4F5E-A98B-558FCACD5416}" srcOrd="2" destOrd="0" presId="urn:microsoft.com/office/officeart/2009/3/layout/StepUpProcess"/>
    <dgm:cxn modelId="{3CE7AB7F-9C16-4027-A148-CAC4E039EDC7}" type="presParOf" srcId="{48AED4DC-C538-481E-9183-3693792FA873}" destId="{D5475DDF-B2ED-4A00-B126-3A43F462C0D4}" srcOrd="1" destOrd="0" presId="urn:microsoft.com/office/officeart/2009/3/layout/StepUpProcess"/>
    <dgm:cxn modelId="{0B990FD6-9001-49BD-A5DD-36C5408457B0}" type="presParOf" srcId="{D5475DDF-B2ED-4A00-B126-3A43F462C0D4}" destId="{FD78601A-5281-44AA-B4B3-8E67F1668088}" srcOrd="0" destOrd="0" presId="urn:microsoft.com/office/officeart/2009/3/layout/StepUpProcess"/>
    <dgm:cxn modelId="{52EC404D-5ACF-44E8-BE83-F73D7C49ED02}" type="presParOf" srcId="{48AED4DC-C538-481E-9183-3693792FA873}" destId="{26174D5C-E90C-4050-97EC-714E95719877}" srcOrd="2" destOrd="0" presId="urn:microsoft.com/office/officeart/2009/3/layout/StepUpProcess"/>
    <dgm:cxn modelId="{93F1CF11-BE7E-4FCA-8BED-1D1386248F1E}" type="presParOf" srcId="{26174D5C-E90C-4050-97EC-714E95719877}" destId="{CE4B973B-99E2-4A14-8251-D5B975A08569}" srcOrd="0" destOrd="0" presId="urn:microsoft.com/office/officeart/2009/3/layout/StepUpProcess"/>
    <dgm:cxn modelId="{0883DA7F-8582-431E-A8A8-5E845E3E68AD}" type="presParOf" srcId="{26174D5C-E90C-4050-97EC-714E95719877}" destId="{C593ECF7-65BF-4AA6-890F-C90D24D3111C}" srcOrd="1" destOrd="0" presId="urn:microsoft.com/office/officeart/2009/3/layout/StepUpProcess"/>
    <dgm:cxn modelId="{F51A5546-E7C5-4011-8E48-E01CC1538382}" type="presParOf" srcId="{26174D5C-E90C-4050-97EC-714E95719877}" destId="{6F72F220-CB11-4879-864A-DA881CD7A977}" srcOrd="2" destOrd="0" presId="urn:microsoft.com/office/officeart/2009/3/layout/StepUpProcess"/>
    <dgm:cxn modelId="{8B28D9BC-694C-4BD3-BB2D-42F81A3C95D6}" type="presParOf" srcId="{48AED4DC-C538-481E-9183-3693792FA873}" destId="{55E9C452-5997-41BA-9DE2-4C7E7CBA0F53}" srcOrd="3" destOrd="0" presId="urn:microsoft.com/office/officeart/2009/3/layout/StepUpProcess"/>
    <dgm:cxn modelId="{1C55723C-8181-48B1-ABC1-28E58D72B250}" type="presParOf" srcId="{55E9C452-5997-41BA-9DE2-4C7E7CBA0F53}" destId="{A150D6F0-533A-4849-8F17-06FAE746CDCC}" srcOrd="0" destOrd="0" presId="urn:microsoft.com/office/officeart/2009/3/layout/StepUpProcess"/>
    <dgm:cxn modelId="{4728CD11-808E-4F79-8E47-3864F8A86F7B}" type="presParOf" srcId="{48AED4DC-C538-481E-9183-3693792FA873}" destId="{D5E5B6D7-DFB0-4BAD-B0E3-E6E979D64868}" srcOrd="4" destOrd="0" presId="urn:microsoft.com/office/officeart/2009/3/layout/StepUpProcess"/>
    <dgm:cxn modelId="{7540F513-C548-4906-8F68-912AFF45B095}" type="presParOf" srcId="{D5E5B6D7-DFB0-4BAD-B0E3-E6E979D64868}" destId="{6FC82A2A-2B93-4004-8489-E9C100B193E9}" srcOrd="0" destOrd="0" presId="urn:microsoft.com/office/officeart/2009/3/layout/StepUpProcess"/>
    <dgm:cxn modelId="{7AC4260F-5F96-4E0B-934E-2F6E3C0D7A41}" type="presParOf" srcId="{D5E5B6D7-DFB0-4BAD-B0E3-E6E979D64868}" destId="{37657270-9318-4815-B543-8C1DDCF359E6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025AEC-0024-469E-A81E-1EAA677E4F77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A2B7F211-4697-403A-9F3B-61980F8D875C}">
      <dgm:prSet custT="1"/>
      <dgm:spPr/>
      <dgm:t>
        <a:bodyPr/>
        <a:lstStyle/>
        <a:p>
          <a:r>
            <a:rPr lang="uk-UA" sz="3200" b="0" i="0" noProof="1"/>
            <a:t>Наказ Міністерства охорони здоров’я України від 04.03.2022 р. № 414 «Про облік та табелювання медичних працівників, які надають медичну допомогу поза основним місцем роботи в період воєнного стану на території України»</a:t>
          </a:r>
          <a:endParaRPr lang="uk-UA" sz="3200" noProof="1"/>
        </a:p>
      </dgm:t>
    </dgm:pt>
    <dgm:pt modelId="{0F4216FE-74BD-4617-ADEF-39BADFEA2B34}" type="parTrans" cxnId="{D76A4BBD-0A80-4A50-95EA-9D86EDCAEE18}">
      <dgm:prSet/>
      <dgm:spPr/>
      <dgm:t>
        <a:bodyPr/>
        <a:lstStyle/>
        <a:p>
          <a:endParaRPr lang="ru-UA"/>
        </a:p>
      </dgm:t>
    </dgm:pt>
    <dgm:pt modelId="{F8E19D8A-EB9A-4300-913C-1C26B3A38295}" type="sibTrans" cxnId="{D76A4BBD-0A80-4A50-95EA-9D86EDCAEE18}">
      <dgm:prSet/>
      <dgm:spPr/>
      <dgm:t>
        <a:bodyPr/>
        <a:lstStyle/>
        <a:p>
          <a:endParaRPr lang="ru-UA"/>
        </a:p>
      </dgm:t>
    </dgm:pt>
    <dgm:pt modelId="{BF473C70-620D-4789-9EA5-480720449709}">
      <dgm:prSet custT="1"/>
      <dgm:spPr/>
      <dgm:t>
        <a:bodyPr/>
        <a:lstStyle/>
        <a:p>
          <a:r>
            <a:rPr lang="uk-UA" sz="3200" noProof="1">
              <a:solidFill>
                <a:schemeClr val="tx1"/>
              </a:solidFill>
              <a:latin typeface="+mj-lt"/>
              <a:cs typeface="Times New Roman" panose="02020603050405020304" pitchFamily="18" charset="0"/>
            </a:rPr>
            <a:t>Інструкція про порядок обчислення заробітної плати працівників освіти, затвердженої наказом Міністерства освіти України від 15.04.1993 № 102</a:t>
          </a:r>
          <a:endParaRPr lang="uk-UA" sz="3200" b="0" noProof="1">
            <a:solidFill>
              <a:schemeClr val="tx1"/>
            </a:solidFill>
            <a:latin typeface="+mj-lt"/>
          </a:endParaRPr>
        </a:p>
      </dgm:t>
    </dgm:pt>
    <dgm:pt modelId="{FA06E362-7D9A-4C31-8B15-0E842268CCD0}" type="parTrans" cxnId="{A067D054-1BD5-40BC-BD74-435C2BC1BF1B}">
      <dgm:prSet/>
      <dgm:spPr/>
      <dgm:t>
        <a:bodyPr/>
        <a:lstStyle/>
        <a:p>
          <a:endParaRPr lang="ru-UA"/>
        </a:p>
      </dgm:t>
    </dgm:pt>
    <dgm:pt modelId="{D14C4C6D-4061-457E-9A46-BE9B4C8E4058}" type="sibTrans" cxnId="{A067D054-1BD5-40BC-BD74-435C2BC1BF1B}">
      <dgm:prSet/>
      <dgm:spPr/>
      <dgm:t>
        <a:bodyPr/>
        <a:lstStyle/>
        <a:p>
          <a:endParaRPr lang="ru-UA"/>
        </a:p>
      </dgm:t>
    </dgm:pt>
    <dgm:pt modelId="{9B9DC3A6-A33F-4AF9-9213-B89C07D2E204}">
      <dgm:prSet custT="1"/>
      <dgm:spPr/>
      <dgm:t>
        <a:bodyPr/>
        <a:lstStyle/>
        <a:p>
          <a:r>
            <a:rPr lang="uk-UA" sz="3200" noProof="1"/>
            <a:t>ЗУ «</a:t>
          </a:r>
          <a:r>
            <a:rPr lang="uk-UA" sz="3200" b="0" i="0" noProof="1"/>
            <a:t>Про організацію трудових відносин в умовах воєнного стану»</a:t>
          </a:r>
          <a:endParaRPr lang="uk-UA" sz="3200" b="0" noProof="1"/>
        </a:p>
      </dgm:t>
    </dgm:pt>
    <dgm:pt modelId="{08662954-40F9-4BE3-A3C8-1BB4BB0B200F}" type="parTrans" cxnId="{9B10AD3C-18DA-4354-815C-F811BF7BBDBE}">
      <dgm:prSet/>
      <dgm:spPr/>
      <dgm:t>
        <a:bodyPr/>
        <a:lstStyle/>
        <a:p>
          <a:endParaRPr lang="ru-UA"/>
        </a:p>
      </dgm:t>
    </dgm:pt>
    <dgm:pt modelId="{DE85ECA3-5E90-4078-B42C-03F11441E648}" type="sibTrans" cxnId="{9B10AD3C-18DA-4354-815C-F811BF7BBDBE}">
      <dgm:prSet/>
      <dgm:spPr/>
      <dgm:t>
        <a:bodyPr/>
        <a:lstStyle/>
        <a:p>
          <a:endParaRPr lang="ru-UA"/>
        </a:p>
      </dgm:t>
    </dgm:pt>
    <dgm:pt modelId="{668D2CA0-53EF-4839-9F55-9A8E9A49E1EA}">
      <dgm:prSet custT="1"/>
      <dgm:spPr/>
      <dgm:t>
        <a:bodyPr/>
        <a:lstStyle/>
        <a:p>
          <a:r>
            <a:rPr lang="uk-UA" sz="3200" b="0" noProof="1"/>
            <a:t>ЗУ «Про оплату праці» </a:t>
          </a:r>
        </a:p>
      </dgm:t>
    </dgm:pt>
    <dgm:pt modelId="{6D2E6388-9CD6-4607-B1FD-15BF8E6B2570}" type="parTrans" cxnId="{B5997FC0-478D-4D48-BCAC-DF373A4B785D}">
      <dgm:prSet/>
      <dgm:spPr/>
      <dgm:t>
        <a:bodyPr/>
        <a:lstStyle/>
        <a:p>
          <a:endParaRPr lang="ru-UA"/>
        </a:p>
      </dgm:t>
    </dgm:pt>
    <dgm:pt modelId="{299F79F1-8106-4538-A792-8485190F5FE0}" type="sibTrans" cxnId="{B5997FC0-478D-4D48-BCAC-DF373A4B785D}">
      <dgm:prSet/>
      <dgm:spPr/>
      <dgm:t>
        <a:bodyPr/>
        <a:lstStyle/>
        <a:p>
          <a:endParaRPr lang="ru-UA"/>
        </a:p>
      </dgm:t>
    </dgm:pt>
    <dgm:pt modelId="{E004E108-5CD2-437B-830B-D780D489D481}">
      <dgm:prSet custT="1"/>
      <dgm:spPr/>
      <dgm:t>
        <a:bodyPr/>
        <a:lstStyle/>
        <a:p>
          <a:r>
            <a:rPr lang="uk-UA" sz="3200" b="0" noProof="1"/>
            <a:t>КЗпП</a:t>
          </a:r>
          <a:endParaRPr lang="uk-UA" sz="3200" noProof="1"/>
        </a:p>
      </dgm:t>
    </dgm:pt>
    <dgm:pt modelId="{C06DF51C-367B-47BF-84D9-27BDC5483B6E}" type="parTrans" cxnId="{0FC92257-EF22-466A-BFA3-03DCFA29CCF2}">
      <dgm:prSet/>
      <dgm:spPr/>
      <dgm:t>
        <a:bodyPr/>
        <a:lstStyle/>
        <a:p>
          <a:endParaRPr lang="ru-UA"/>
        </a:p>
      </dgm:t>
    </dgm:pt>
    <dgm:pt modelId="{249B0203-E190-4A8A-A600-21764B63AB99}" type="sibTrans" cxnId="{0FC92257-EF22-466A-BFA3-03DCFA29CCF2}">
      <dgm:prSet/>
      <dgm:spPr/>
      <dgm:t>
        <a:bodyPr/>
        <a:lstStyle/>
        <a:p>
          <a:endParaRPr lang="ru-UA"/>
        </a:p>
      </dgm:t>
    </dgm:pt>
    <dgm:pt modelId="{C1399A4A-D8DC-419A-8F61-805581191D04}">
      <dgm:prSet custT="1"/>
      <dgm:spPr/>
      <dgm:t>
        <a:bodyPr/>
        <a:lstStyle/>
        <a:p>
          <a:r>
            <a:rPr lang="uk-UA" sz="3200" b="0" noProof="1"/>
            <a:t>ЗУ «Про освіту»</a:t>
          </a:r>
        </a:p>
      </dgm:t>
    </dgm:pt>
    <dgm:pt modelId="{2F7AC0FE-B1CB-40AF-9353-A8DB46740D14}" type="parTrans" cxnId="{CFC850F2-A98B-480F-8B67-452822DB9AB1}">
      <dgm:prSet/>
      <dgm:spPr/>
      <dgm:t>
        <a:bodyPr/>
        <a:lstStyle/>
        <a:p>
          <a:endParaRPr lang="ru-UA"/>
        </a:p>
      </dgm:t>
    </dgm:pt>
    <dgm:pt modelId="{FAE07BA1-C486-4B3F-8F06-C746F143DDB9}" type="sibTrans" cxnId="{CFC850F2-A98B-480F-8B67-452822DB9AB1}">
      <dgm:prSet/>
      <dgm:spPr/>
      <dgm:t>
        <a:bodyPr/>
        <a:lstStyle/>
        <a:p>
          <a:endParaRPr lang="ru-UA"/>
        </a:p>
      </dgm:t>
    </dgm:pt>
    <dgm:pt modelId="{52377155-2466-4970-A37D-0A126B8DA86B}">
      <dgm:prSet custT="1"/>
      <dgm:spPr/>
      <dgm:t>
        <a:bodyPr/>
        <a:lstStyle/>
        <a:p>
          <a:r>
            <a:rPr lang="uk-UA" sz="3200" b="0" i="0" noProof="1"/>
            <a:t>ЗУ «Про внесення змін до деяких законів України щодо оптимізації трудових відносин»</a:t>
          </a:r>
          <a:endParaRPr lang="uk-UA" sz="3200" b="0" noProof="1"/>
        </a:p>
      </dgm:t>
    </dgm:pt>
    <dgm:pt modelId="{B9E4BDB8-23C7-4B4F-A3AB-9B7928C1B876}" type="parTrans" cxnId="{DA160321-A3D4-4B72-AC91-8394A0AD46EC}">
      <dgm:prSet/>
      <dgm:spPr/>
      <dgm:t>
        <a:bodyPr/>
        <a:lstStyle/>
        <a:p>
          <a:endParaRPr lang="ru-UA"/>
        </a:p>
      </dgm:t>
    </dgm:pt>
    <dgm:pt modelId="{4773A08F-5B54-4C91-81A5-00DF3196EB54}" type="sibTrans" cxnId="{DA160321-A3D4-4B72-AC91-8394A0AD46EC}">
      <dgm:prSet/>
      <dgm:spPr/>
      <dgm:t>
        <a:bodyPr/>
        <a:lstStyle/>
        <a:p>
          <a:endParaRPr lang="ru-UA"/>
        </a:p>
      </dgm:t>
    </dgm:pt>
    <dgm:pt modelId="{4A883152-F50B-4433-8CF2-C3D28E339765}">
      <dgm:prSet custT="1"/>
      <dgm:spPr/>
      <dgm:t>
        <a:bodyPr/>
        <a:lstStyle/>
        <a:p>
          <a:r>
            <a:rPr lang="uk-UA" sz="3200" b="0" noProof="1"/>
            <a:t>ЗУ «Про відпустки»</a:t>
          </a:r>
        </a:p>
      </dgm:t>
    </dgm:pt>
    <dgm:pt modelId="{68C5A7A1-062E-4C79-B78A-FE19E7BD4E69}" type="parTrans" cxnId="{A8A99F65-6938-4309-9A46-E6A09D110AF1}">
      <dgm:prSet/>
      <dgm:spPr/>
      <dgm:t>
        <a:bodyPr/>
        <a:lstStyle/>
        <a:p>
          <a:endParaRPr lang="ru-UA"/>
        </a:p>
      </dgm:t>
    </dgm:pt>
    <dgm:pt modelId="{5DA9D171-1231-433C-9123-6D5E1BB14C39}" type="sibTrans" cxnId="{A8A99F65-6938-4309-9A46-E6A09D110AF1}">
      <dgm:prSet/>
      <dgm:spPr/>
      <dgm:t>
        <a:bodyPr/>
        <a:lstStyle/>
        <a:p>
          <a:endParaRPr lang="ru-UA"/>
        </a:p>
      </dgm:t>
    </dgm:pt>
    <dgm:pt modelId="{54E30B91-41D6-4166-9D7B-9537A2A7168B}" type="pres">
      <dgm:prSet presAssocID="{20025AEC-0024-469E-A81E-1EAA677E4F7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8FDAA24-6F00-4329-82DC-1D05D2F777E5}" type="pres">
      <dgm:prSet presAssocID="{E004E108-5CD2-437B-830B-D780D489D481}" presName="thickLine" presStyleLbl="alignNode1" presStyleIdx="0" presStyleCnt="8"/>
      <dgm:spPr/>
    </dgm:pt>
    <dgm:pt modelId="{E4532A70-BBEB-4198-B508-080FF9F37F87}" type="pres">
      <dgm:prSet presAssocID="{E004E108-5CD2-437B-830B-D780D489D481}" presName="horz1" presStyleCnt="0"/>
      <dgm:spPr/>
    </dgm:pt>
    <dgm:pt modelId="{6559768B-6DE3-4345-81C5-1046F6740C0D}" type="pres">
      <dgm:prSet presAssocID="{E004E108-5CD2-437B-830B-D780D489D481}" presName="tx1" presStyleLbl="revTx" presStyleIdx="0" presStyleCnt="8" custScaleY="77411"/>
      <dgm:spPr/>
      <dgm:t>
        <a:bodyPr/>
        <a:lstStyle/>
        <a:p>
          <a:endParaRPr lang="ru-RU"/>
        </a:p>
      </dgm:t>
    </dgm:pt>
    <dgm:pt modelId="{4CEC9272-466F-4E47-B7F8-0BFCCC136F28}" type="pres">
      <dgm:prSet presAssocID="{E004E108-5CD2-437B-830B-D780D489D481}" presName="vert1" presStyleCnt="0"/>
      <dgm:spPr/>
    </dgm:pt>
    <dgm:pt modelId="{FFB83094-CE92-4552-A9C0-056E76D9AA6F}" type="pres">
      <dgm:prSet presAssocID="{9B9DC3A6-A33F-4AF9-9213-B89C07D2E204}" presName="thickLine" presStyleLbl="alignNode1" presStyleIdx="1" presStyleCnt="8"/>
      <dgm:spPr/>
    </dgm:pt>
    <dgm:pt modelId="{EB353410-2446-4C64-B296-637ECD22D645}" type="pres">
      <dgm:prSet presAssocID="{9B9DC3A6-A33F-4AF9-9213-B89C07D2E204}" presName="horz1" presStyleCnt="0"/>
      <dgm:spPr/>
    </dgm:pt>
    <dgm:pt modelId="{D2450236-6096-4CCF-B4CE-3BAAE2EC3D52}" type="pres">
      <dgm:prSet presAssocID="{9B9DC3A6-A33F-4AF9-9213-B89C07D2E204}" presName="tx1" presStyleLbl="revTx" presStyleIdx="1" presStyleCnt="8" custScaleY="67935"/>
      <dgm:spPr/>
      <dgm:t>
        <a:bodyPr/>
        <a:lstStyle/>
        <a:p>
          <a:endParaRPr lang="ru-RU"/>
        </a:p>
      </dgm:t>
    </dgm:pt>
    <dgm:pt modelId="{563AA450-A370-4185-A894-EB9F3FB5BCC4}" type="pres">
      <dgm:prSet presAssocID="{9B9DC3A6-A33F-4AF9-9213-B89C07D2E204}" presName="vert1" presStyleCnt="0"/>
      <dgm:spPr/>
    </dgm:pt>
    <dgm:pt modelId="{99020722-6C6D-489E-A364-D4EB8D453E5A}" type="pres">
      <dgm:prSet presAssocID="{52377155-2466-4970-A37D-0A126B8DA86B}" presName="thickLine" presStyleLbl="alignNode1" presStyleIdx="2" presStyleCnt="8"/>
      <dgm:spPr/>
    </dgm:pt>
    <dgm:pt modelId="{3449F14C-E677-4CB9-AB91-B264D3D5CC63}" type="pres">
      <dgm:prSet presAssocID="{52377155-2466-4970-A37D-0A126B8DA86B}" presName="horz1" presStyleCnt="0"/>
      <dgm:spPr/>
    </dgm:pt>
    <dgm:pt modelId="{88CEC492-9719-4B93-8169-79770EF4F56E}" type="pres">
      <dgm:prSet presAssocID="{52377155-2466-4970-A37D-0A126B8DA86B}" presName="tx1" presStyleLbl="revTx" presStyleIdx="2" presStyleCnt="8" custScaleY="66357"/>
      <dgm:spPr/>
      <dgm:t>
        <a:bodyPr/>
        <a:lstStyle/>
        <a:p>
          <a:endParaRPr lang="ru-RU"/>
        </a:p>
      </dgm:t>
    </dgm:pt>
    <dgm:pt modelId="{D1F85A70-4A3C-454F-AC30-891F448F622E}" type="pres">
      <dgm:prSet presAssocID="{52377155-2466-4970-A37D-0A126B8DA86B}" presName="vert1" presStyleCnt="0"/>
      <dgm:spPr/>
    </dgm:pt>
    <dgm:pt modelId="{5E8A2E4A-CEC5-4A70-8049-8B94891C5C25}" type="pres">
      <dgm:prSet presAssocID="{C1399A4A-D8DC-419A-8F61-805581191D04}" presName="thickLine" presStyleLbl="alignNode1" presStyleIdx="3" presStyleCnt="8"/>
      <dgm:spPr/>
    </dgm:pt>
    <dgm:pt modelId="{D0647268-71D3-4BC6-AF86-CEA299B670D6}" type="pres">
      <dgm:prSet presAssocID="{C1399A4A-D8DC-419A-8F61-805581191D04}" presName="horz1" presStyleCnt="0"/>
      <dgm:spPr/>
    </dgm:pt>
    <dgm:pt modelId="{C1AED500-A8FE-410F-805E-6E355D4DD544}" type="pres">
      <dgm:prSet presAssocID="{C1399A4A-D8DC-419A-8F61-805581191D04}" presName="tx1" presStyleLbl="revTx" presStyleIdx="3" presStyleCnt="8" custScaleY="54088"/>
      <dgm:spPr/>
      <dgm:t>
        <a:bodyPr/>
        <a:lstStyle/>
        <a:p>
          <a:endParaRPr lang="ru-RU"/>
        </a:p>
      </dgm:t>
    </dgm:pt>
    <dgm:pt modelId="{F7F72981-2A7E-49C6-AEED-7AEB493B4420}" type="pres">
      <dgm:prSet presAssocID="{C1399A4A-D8DC-419A-8F61-805581191D04}" presName="vert1" presStyleCnt="0"/>
      <dgm:spPr/>
    </dgm:pt>
    <dgm:pt modelId="{66832E19-3D2E-4730-8B6B-A33F5D06E3B2}" type="pres">
      <dgm:prSet presAssocID="{A2B7F211-4697-403A-9F3B-61980F8D875C}" presName="thickLine" presStyleLbl="alignNode1" presStyleIdx="4" presStyleCnt="8"/>
      <dgm:spPr/>
    </dgm:pt>
    <dgm:pt modelId="{F7E47436-9836-4882-B541-38808C9C36FE}" type="pres">
      <dgm:prSet presAssocID="{A2B7F211-4697-403A-9F3B-61980F8D875C}" presName="horz1" presStyleCnt="0"/>
      <dgm:spPr/>
    </dgm:pt>
    <dgm:pt modelId="{BD7BF5B5-9C76-4469-B3B1-DA178E8533E7}" type="pres">
      <dgm:prSet presAssocID="{A2B7F211-4697-403A-9F3B-61980F8D875C}" presName="tx1" presStyleLbl="revTx" presStyleIdx="4" presStyleCnt="8"/>
      <dgm:spPr/>
      <dgm:t>
        <a:bodyPr/>
        <a:lstStyle/>
        <a:p>
          <a:endParaRPr lang="ru-RU"/>
        </a:p>
      </dgm:t>
    </dgm:pt>
    <dgm:pt modelId="{4E782656-74C3-4515-9458-3064B73CC147}" type="pres">
      <dgm:prSet presAssocID="{A2B7F211-4697-403A-9F3B-61980F8D875C}" presName="vert1" presStyleCnt="0"/>
      <dgm:spPr/>
    </dgm:pt>
    <dgm:pt modelId="{5BB00233-2F13-41ED-8790-80CFB065613C}" type="pres">
      <dgm:prSet presAssocID="{BF473C70-620D-4789-9EA5-480720449709}" presName="thickLine" presStyleLbl="alignNode1" presStyleIdx="5" presStyleCnt="8"/>
      <dgm:spPr/>
    </dgm:pt>
    <dgm:pt modelId="{E33C68AF-88FD-4C20-82C4-88A0206A8739}" type="pres">
      <dgm:prSet presAssocID="{BF473C70-620D-4789-9EA5-480720449709}" presName="horz1" presStyleCnt="0"/>
      <dgm:spPr/>
    </dgm:pt>
    <dgm:pt modelId="{4142053A-7ABF-4B61-A920-09FC610E5EE6}" type="pres">
      <dgm:prSet presAssocID="{BF473C70-620D-4789-9EA5-480720449709}" presName="tx1" presStyleLbl="revTx" presStyleIdx="5" presStyleCnt="8" custScaleY="86506"/>
      <dgm:spPr/>
      <dgm:t>
        <a:bodyPr/>
        <a:lstStyle/>
        <a:p>
          <a:endParaRPr lang="ru-RU"/>
        </a:p>
      </dgm:t>
    </dgm:pt>
    <dgm:pt modelId="{0A96A7BB-AF08-4A45-86FC-2BD1ED3D55AE}" type="pres">
      <dgm:prSet presAssocID="{BF473C70-620D-4789-9EA5-480720449709}" presName="vert1" presStyleCnt="0"/>
      <dgm:spPr/>
    </dgm:pt>
    <dgm:pt modelId="{4AE83A77-009E-4DCA-B2E5-2137D1E5ECBB}" type="pres">
      <dgm:prSet presAssocID="{668D2CA0-53EF-4839-9F55-9A8E9A49E1EA}" presName="thickLine" presStyleLbl="alignNode1" presStyleIdx="6" presStyleCnt="8"/>
      <dgm:spPr/>
    </dgm:pt>
    <dgm:pt modelId="{692019BA-B5CC-4057-9470-13985F1B65F1}" type="pres">
      <dgm:prSet presAssocID="{668D2CA0-53EF-4839-9F55-9A8E9A49E1EA}" presName="horz1" presStyleCnt="0"/>
      <dgm:spPr/>
    </dgm:pt>
    <dgm:pt modelId="{F3FE6C06-21C9-4E8C-9072-A578959E3BE1}" type="pres">
      <dgm:prSet presAssocID="{668D2CA0-53EF-4839-9F55-9A8E9A49E1EA}" presName="tx1" presStyleLbl="revTx" presStyleIdx="6" presStyleCnt="8" custScaleY="69703"/>
      <dgm:spPr/>
      <dgm:t>
        <a:bodyPr/>
        <a:lstStyle/>
        <a:p>
          <a:endParaRPr lang="ru-RU"/>
        </a:p>
      </dgm:t>
    </dgm:pt>
    <dgm:pt modelId="{92BA6B82-6033-4C7C-BC7E-DB9F4E45BF65}" type="pres">
      <dgm:prSet presAssocID="{668D2CA0-53EF-4839-9F55-9A8E9A49E1EA}" presName="vert1" presStyleCnt="0"/>
      <dgm:spPr/>
    </dgm:pt>
    <dgm:pt modelId="{243BEE3A-1DA7-4225-B0D2-93269FC708DE}" type="pres">
      <dgm:prSet presAssocID="{4A883152-F50B-4433-8CF2-C3D28E339765}" presName="thickLine" presStyleLbl="alignNode1" presStyleIdx="7" presStyleCnt="8"/>
      <dgm:spPr/>
    </dgm:pt>
    <dgm:pt modelId="{A76AE734-20DE-4473-B8C4-6E243EC74647}" type="pres">
      <dgm:prSet presAssocID="{4A883152-F50B-4433-8CF2-C3D28E339765}" presName="horz1" presStyleCnt="0"/>
      <dgm:spPr/>
    </dgm:pt>
    <dgm:pt modelId="{942ECFCE-8FE6-45A4-8D9F-8AE808201F29}" type="pres">
      <dgm:prSet presAssocID="{4A883152-F50B-4433-8CF2-C3D28E339765}" presName="tx1" presStyleLbl="revTx" presStyleIdx="7" presStyleCnt="8"/>
      <dgm:spPr/>
      <dgm:t>
        <a:bodyPr/>
        <a:lstStyle/>
        <a:p>
          <a:endParaRPr lang="ru-RU"/>
        </a:p>
      </dgm:t>
    </dgm:pt>
    <dgm:pt modelId="{D3E56D9B-1C29-4ADA-AC03-D6AED8D60547}" type="pres">
      <dgm:prSet presAssocID="{4A883152-F50B-4433-8CF2-C3D28E339765}" presName="vert1" presStyleCnt="0"/>
      <dgm:spPr/>
    </dgm:pt>
  </dgm:ptLst>
  <dgm:cxnLst>
    <dgm:cxn modelId="{12F53396-1EB0-486A-BF6F-764FC37867B7}" type="presOf" srcId="{668D2CA0-53EF-4839-9F55-9A8E9A49E1EA}" destId="{F3FE6C06-21C9-4E8C-9072-A578959E3BE1}" srcOrd="0" destOrd="0" presId="urn:microsoft.com/office/officeart/2008/layout/LinedList"/>
    <dgm:cxn modelId="{A8A99F65-6938-4309-9A46-E6A09D110AF1}" srcId="{20025AEC-0024-469E-A81E-1EAA677E4F77}" destId="{4A883152-F50B-4433-8CF2-C3D28E339765}" srcOrd="7" destOrd="0" parTransId="{68C5A7A1-062E-4C79-B78A-FE19E7BD4E69}" sibTransId="{5DA9D171-1231-433C-9123-6D5E1BB14C39}"/>
    <dgm:cxn modelId="{DC86C48F-D029-4578-86BF-BCC7E000D253}" type="presOf" srcId="{52377155-2466-4970-A37D-0A126B8DA86B}" destId="{88CEC492-9719-4B93-8169-79770EF4F56E}" srcOrd="0" destOrd="0" presId="urn:microsoft.com/office/officeart/2008/layout/LinedList"/>
    <dgm:cxn modelId="{EE21C165-12C5-41EC-9DEC-8DAA3E2C266F}" type="presOf" srcId="{BF473C70-620D-4789-9EA5-480720449709}" destId="{4142053A-7ABF-4B61-A920-09FC610E5EE6}" srcOrd="0" destOrd="0" presId="urn:microsoft.com/office/officeart/2008/layout/LinedList"/>
    <dgm:cxn modelId="{8E899743-7A6A-4F69-8804-25497A6AB317}" type="presOf" srcId="{C1399A4A-D8DC-419A-8F61-805581191D04}" destId="{C1AED500-A8FE-410F-805E-6E355D4DD544}" srcOrd="0" destOrd="0" presId="urn:microsoft.com/office/officeart/2008/layout/LinedList"/>
    <dgm:cxn modelId="{D76A4BBD-0A80-4A50-95EA-9D86EDCAEE18}" srcId="{20025AEC-0024-469E-A81E-1EAA677E4F77}" destId="{A2B7F211-4697-403A-9F3B-61980F8D875C}" srcOrd="4" destOrd="0" parTransId="{0F4216FE-74BD-4617-ADEF-39BADFEA2B34}" sibTransId="{F8E19D8A-EB9A-4300-913C-1C26B3A38295}"/>
    <dgm:cxn modelId="{A067D054-1BD5-40BC-BD74-435C2BC1BF1B}" srcId="{20025AEC-0024-469E-A81E-1EAA677E4F77}" destId="{BF473C70-620D-4789-9EA5-480720449709}" srcOrd="5" destOrd="0" parTransId="{FA06E362-7D9A-4C31-8B15-0E842268CCD0}" sibTransId="{D14C4C6D-4061-457E-9A46-BE9B4C8E4058}"/>
    <dgm:cxn modelId="{DA160321-A3D4-4B72-AC91-8394A0AD46EC}" srcId="{20025AEC-0024-469E-A81E-1EAA677E4F77}" destId="{52377155-2466-4970-A37D-0A126B8DA86B}" srcOrd="2" destOrd="0" parTransId="{B9E4BDB8-23C7-4B4F-A3AB-9B7928C1B876}" sibTransId="{4773A08F-5B54-4C91-81A5-00DF3196EB54}"/>
    <dgm:cxn modelId="{CFC850F2-A98B-480F-8B67-452822DB9AB1}" srcId="{20025AEC-0024-469E-A81E-1EAA677E4F77}" destId="{C1399A4A-D8DC-419A-8F61-805581191D04}" srcOrd="3" destOrd="0" parTransId="{2F7AC0FE-B1CB-40AF-9353-A8DB46740D14}" sibTransId="{FAE07BA1-C486-4B3F-8F06-C746F143DDB9}"/>
    <dgm:cxn modelId="{48C75DCD-F310-429C-B503-352000002C9E}" type="presOf" srcId="{9B9DC3A6-A33F-4AF9-9213-B89C07D2E204}" destId="{D2450236-6096-4CCF-B4CE-3BAAE2EC3D52}" srcOrd="0" destOrd="0" presId="urn:microsoft.com/office/officeart/2008/layout/LinedList"/>
    <dgm:cxn modelId="{0FC92257-EF22-466A-BFA3-03DCFA29CCF2}" srcId="{20025AEC-0024-469E-A81E-1EAA677E4F77}" destId="{E004E108-5CD2-437B-830B-D780D489D481}" srcOrd="0" destOrd="0" parTransId="{C06DF51C-367B-47BF-84D9-27BDC5483B6E}" sibTransId="{249B0203-E190-4A8A-A600-21764B63AB99}"/>
    <dgm:cxn modelId="{0A93DB31-0EBC-41C2-8D35-E47CE3F66A29}" type="presOf" srcId="{20025AEC-0024-469E-A81E-1EAA677E4F77}" destId="{54E30B91-41D6-4166-9D7B-9537A2A7168B}" srcOrd="0" destOrd="0" presId="urn:microsoft.com/office/officeart/2008/layout/LinedList"/>
    <dgm:cxn modelId="{132A950E-CD8E-4543-8704-57A03EB1BE5B}" type="presOf" srcId="{4A883152-F50B-4433-8CF2-C3D28E339765}" destId="{942ECFCE-8FE6-45A4-8D9F-8AE808201F29}" srcOrd="0" destOrd="0" presId="urn:microsoft.com/office/officeart/2008/layout/LinedList"/>
    <dgm:cxn modelId="{9B10AD3C-18DA-4354-815C-F811BF7BBDBE}" srcId="{20025AEC-0024-469E-A81E-1EAA677E4F77}" destId="{9B9DC3A6-A33F-4AF9-9213-B89C07D2E204}" srcOrd="1" destOrd="0" parTransId="{08662954-40F9-4BE3-A3C8-1BB4BB0B200F}" sibTransId="{DE85ECA3-5E90-4078-B42C-03F11441E648}"/>
    <dgm:cxn modelId="{9FAB902A-C4AE-4C97-B5DD-ACB1580E8716}" type="presOf" srcId="{A2B7F211-4697-403A-9F3B-61980F8D875C}" destId="{BD7BF5B5-9C76-4469-B3B1-DA178E8533E7}" srcOrd="0" destOrd="0" presId="urn:microsoft.com/office/officeart/2008/layout/LinedList"/>
    <dgm:cxn modelId="{2AD67CF7-A77C-4766-84E8-2B795C4478F2}" type="presOf" srcId="{E004E108-5CD2-437B-830B-D780D489D481}" destId="{6559768B-6DE3-4345-81C5-1046F6740C0D}" srcOrd="0" destOrd="0" presId="urn:microsoft.com/office/officeart/2008/layout/LinedList"/>
    <dgm:cxn modelId="{B5997FC0-478D-4D48-BCAC-DF373A4B785D}" srcId="{20025AEC-0024-469E-A81E-1EAA677E4F77}" destId="{668D2CA0-53EF-4839-9F55-9A8E9A49E1EA}" srcOrd="6" destOrd="0" parTransId="{6D2E6388-9CD6-4607-B1FD-15BF8E6B2570}" sibTransId="{299F79F1-8106-4538-A792-8485190F5FE0}"/>
    <dgm:cxn modelId="{B3D9F581-314D-4EE6-B5C3-1D7A85426BAB}" type="presParOf" srcId="{54E30B91-41D6-4166-9D7B-9537A2A7168B}" destId="{F8FDAA24-6F00-4329-82DC-1D05D2F777E5}" srcOrd="0" destOrd="0" presId="urn:microsoft.com/office/officeart/2008/layout/LinedList"/>
    <dgm:cxn modelId="{760E7DFF-5610-4DFE-B648-700A7849A732}" type="presParOf" srcId="{54E30B91-41D6-4166-9D7B-9537A2A7168B}" destId="{E4532A70-BBEB-4198-B508-080FF9F37F87}" srcOrd="1" destOrd="0" presId="urn:microsoft.com/office/officeart/2008/layout/LinedList"/>
    <dgm:cxn modelId="{AC44D3C0-EE71-4EDF-8E45-A738C077AA0E}" type="presParOf" srcId="{E4532A70-BBEB-4198-B508-080FF9F37F87}" destId="{6559768B-6DE3-4345-81C5-1046F6740C0D}" srcOrd="0" destOrd="0" presId="urn:microsoft.com/office/officeart/2008/layout/LinedList"/>
    <dgm:cxn modelId="{2DF32DD2-DA3C-40A3-9C3E-B786C7A49BDB}" type="presParOf" srcId="{E4532A70-BBEB-4198-B508-080FF9F37F87}" destId="{4CEC9272-466F-4E47-B7F8-0BFCCC136F28}" srcOrd="1" destOrd="0" presId="urn:microsoft.com/office/officeart/2008/layout/LinedList"/>
    <dgm:cxn modelId="{7C47B24E-4479-40B6-85D9-855042547947}" type="presParOf" srcId="{54E30B91-41D6-4166-9D7B-9537A2A7168B}" destId="{FFB83094-CE92-4552-A9C0-056E76D9AA6F}" srcOrd="2" destOrd="0" presId="urn:microsoft.com/office/officeart/2008/layout/LinedList"/>
    <dgm:cxn modelId="{CFB14C00-27F2-4A52-841F-DDD0B1A45A5A}" type="presParOf" srcId="{54E30B91-41D6-4166-9D7B-9537A2A7168B}" destId="{EB353410-2446-4C64-B296-637ECD22D645}" srcOrd="3" destOrd="0" presId="urn:microsoft.com/office/officeart/2008/layout/LinedList"/>
    <dgm:cxn modelId="{316739A5-6C36-4E98-92FF-AC78560A36FB}" type="presParOf" srcId="{EB353410-2446-4C64-B296-637ECD22D645}" destId="{D2450236-6096-4CCF-B4CE-3BAAE2EC3D52}" srcOrd="0" destOrd="0" presId="urn:microsoft.com/office/officeart/2008/layout/LinedList"/>
    <dgm:cxn modelId="{9F4683D5-47F0-46E0-A2FD-65609299AACA}" type="presParOf" srcId="{EB353410-2446-4C64-B296-637ECD22D645}" destId="{563AA450-A370-4185-A894-EB9F3FB5BCC4}" srcOrd="1" destOrd="0" presId="urn:microsoft.com/office/officeart/2008/layout/LinedList"/>
    <dgm:cxn modelId="{6D95E8EA-2F4B-4122-AF24-B308DECD0359}" type="presParOf" srcId="{54E30B91-41D6-4166-9D7B-9537A2A7168B}" destId="{99020722-6C6D-489E-A364-D4EB8D453E5A}" srcOrd="4" destOrd="0" presId="urn:microsoft.com/office/officeart/2008/layout/LinedList"/>
    <dgm:cxn modelId="{13E4F3DF-1424-4C73-837A-A6122E8F5C04}" type="presParOf" srcId="{54E30B91-41D6-4166-9D7B-9537A2A7168B}" destId="{3449F14C-E677-4CB9-AB91-B264D3D5CC63}" srcOrd="5" destOrd="0" presId="urn:microsoft.com/office/officeart/2008/layout/LinedList"/>
    <dgm:cxn modelId="{DA4A863C-61B5-490E-97CF-F8DC51AB4C10}" type="presParOf" srcId="{3449F14C-E677-4CB9-AB91-B264D3D5CC63}" destId="{88CEC492-9719-4B93-8169-79770EF4F56E}" srcOrd="0" destOrd="0" presId="urn:microsoft.com/office/officeart/2008/layout/LinedList"/>
    <dgm:cxn modelId="{666B4096-2103-456C-AB37-4F6C042724C7}" type="presParOf" srcId="{3449F14C-E677-4CB9-AB91-B264D3D5CC63}" destId="{D1F85A70-4A3C-454F-AC30-891F448F622E}" srcOrd="1" destOrd="0" presId="urn:microsoft.com/office/officeart/2008/layout/LinedList"/>
    <dgm:cxn modelId="{4471465D-657B-4981-8FFE-AC6FCFE53AC1}" type="presParOf" srcId="{54E30B91-41D6-4166-9D7B-9537A2A7168B}" destId="{5E8A2E4A-CEC5-4A70-8049-8B94891C5C25}" srcOrd="6" destOrd="0" presId="urn:microsoft.com/office/officeart/2008/layout/LinedList"/>
    <dgm:cxn modelId="{B5D66879-8A13-47CD-ACAC-586B94A3C9EB}" type="presParOf" srcId="{54E30B91-41D6-4166-9D7B-9537A2A7168B}" destId="{D0647268-71D3-4BC6-AF86-CEA299B670D6}" srcOrd="7" destOrd="0" presId="urn:microsoft.com/office/officeart/2008/layout/LinedList"/>
    <dgm:cxn modelId="{B9E63980-F540-4584-B010-EBCABA709635}" type="presParOf" srcId="{D0647268-71D3-4BC6-AF86-CEA299B670D6}" destId="{C1AED500-A8FE-410F-805E-6E355D4DD544}" srcOrd="0" destOrd="0" presId="urn:microsoft.com/office/officeart/2008/layout/LinedList"/>
    <dgm:cxn modelId="{CD3E2898-1212-4717-A617-66664E7BADBE}" type="presParOf" srcId="{D0647268-71D3-4BC6-AF86-CEA299B670D6}" destId="{F7F72981-2A7E-49C6-AEED-7AEB493B4420}" srcOrd="1" destOrd="0" presId="urn:microsoft.com/office/officeart/2008/layout/LinedList"/>
    <dgm:cxn modelId="{6BF30E3E-CF7B-4C51-9095-089EF0DCE20E}" type="presParOf" srcId="{54E30B91-41D6-4166-9D7B-9537A2A7168B}" destId="{66832E19-3D2E-4730-8B6B-A33F5D06E3B2}" srcOrd="8" destOrd="0" presId="urn:microsoft.com/office/officeart/2008/layout/LinedList"/>
    <dgm:cxn modelId="{4EBE6C5C-E272-406C-ABD7-C0278F2D5CFB}" type="presParOf" srcId="{54E30B91-41D6-4166-9D7B-9537A2A7168B}" destId="{F7E47436-9836-4882-B541-38808C9C36FE}" srcOrd="9" destOrd="0" presId="urn:microsoft.com/office/officeart/2008/layout/LinedList"/>
    <dgm:cxn modelId="{2E3735E2-79B6-4DDC-A263-6BC992FC45EB}" type="presParOf" srcId="{F7E47436-9836-4882-B541-38808C9C36FE}" destId="{BD7BF5B5-9C76-4469-B3B1-DA178E8533E7}" srcOrd="0" destOrd="0" presId="urn:microsoft.com/office/officeart/2008/layout/LinedList"/>
    <dgm:cxn modelId="{9C069FE6-CA98-4612-9CE7-D6AAC03CBAD3}" type="presParOf" srcId="{F7E47436-9836-4882-B541-38808C9C36FE}" destId="{4E782656-74C3-4515-9458-3064B73CC147}" srcOrd="1" destOrd="0" presId="urn:microsoft.com/office/officeart/2008/layout/LinedList"/>
    <dgm:cxn modelId="{A40AEDA7-87FB-4F25-9988-68F5052299F0}" type="presParOf" srcId="{54E30B91-41D6-4166-9D7B-9537A2A7168B}" destId="{5BB00233-2F13-41ED-8790-80CFB065613C}" srcOrd="10" destOrd="0" presId="urn:microsoft.com/office/officeart/2008/layout/LinedList"/>
    <dgm:cxn modelId="{9E6E93EB-D123-43A1-88DC-08B8B34C5981}" type="presParOf" srcId="{54E30B91-41D6-4166-9D7B-9537A2A7168B}" destId="{E33C68AF-88FD-4C20-82C4-88A0206A8739}" srcOrd="11" destOrd="0" presId="urn:microsoft.com/office/officeart/2008/layout/LinedList"/>
    <dgm:cxn modelId="{10B68713-C0FE-4E1B-BC88-F3F009B964D9}" type="presParOf" srcId="{E33C68AF-88FD-4C20-82C4-88A0206A8739}" destId="{4142053A-7ABF-4B61-A920-09FC610E5EE6}" srcOrd="0" destOrd="0" presId="urn:microsoft.com/office/officeart/2008/layout/LinedList"/>
    <dgm:cxn modelId="{834D653B-F4B2-411F-B427-21E701C81D37}" type="presParOf" srcId="{E33C68AF-88FD-4C20-82C4-88A0206A8739}" destId="{0A96A7BB-AF08-4A45-86FC-2BD1ED3D55AE}" srcOrd="1" destOrd="0" presId="urn:microsoft.com/office/officeart/2008/layout/LinedList"/>
    <dgm:cxn modelId="{5F3443E3-9F4C-4A78-88C7-8451222F1F19}" type="presParOf" srcId="{54E30B91-41D6-4166-9D7B-9537A2A7168B}" destId="{4AE83A77-009E-4DCA-B2E5-2137D1E5ECBB}" srcOrd="12" destOrd="0" presId="urn:microsoft.com/office/officeart/2008/layout/LinedList"/>
    <dgm:cxn modelId="{F554C5BA-4907-4FE5-83BA-B648C710DE1D}" type="presParOf" srcId="{54E30B91-41D6-4166-9D7B-9537A2A7168B}" destId="{692019BA-B5CC-4057-9470-13985F1B65F1}" srcOrd="13" destOrd="0" presId="urn:microsoft.com/office/officeart/2008/layout/LinedList"/>
    <dgm:cxn modelId="{17531BF0-5C58-421A-8848-BD4185367A54}" type="presParOf" srcId="{692019BA-B5CC-4057-9470-13985F1B65F1}" destId="{F3FE6C06-21C9-4E8C-9072-A578959E3BE1}" srcOrd="0" destOrd="0" presId="urn:microsoft.com/office/officeart/2008/layout/LinedList"/>
    <dgm:cxn modelId="{87200E70-F3E6-4544-A7C1-E968FD92D3EC}" type="presParOf" srcId="{692019BA-B5CC-4057-9470-13985F1B65F1}" destId="{92BA6B82-6033-4C7C-BC7E-DB9F4E45BF65}" srcOrd="1" destOrd="0" presId="urn:microsoft.com/office/officeart/2008/layout/LinedList"/>
    <dgm:cxn modelId="{E832AC1A-58BF-497F-98CE-F91892BD9C40}" type="presParOf" srcId="{54E30B91-41D6-4166-9D7B-9537A2A7168B}" destId="{243BEE3A-1DA7-4225-B0D2-93269FC708DE}" srcOrd="14" destOrd="0" presId="urn:microsoft.com/office/officeart/2008/layout/LinedList"/>
    <dgm:cxn modelId="{40CEE062-D168-460B-88BB-BA5E735D4A70}" type="presParOf" srcId="{54E30B91-41D6-4166-9D7B-9537A2A7168B}" destId="{A76AE734-20DE-4473-B8C4-6E243EC74647}" srcOrd="15" destOrd="0" presId="urn:microsoft.com/office/officeart/2008/layout/LinedList"/>
    <dgm:cxn modelId="{906ABB34-C0F6-425A-AD00-8136647E3FED}" type="presParOf" srcId="{A76AE734-20DE-4473-B8C4-6E243EC74647}" destId="{942ECFCE-8FE6-45A4-8D9F-8AE808201F29}" srcOrd="0" destOrd="0" presId="urn:microsoft.com/office/officeart/2008/layout/LinedList"/>
    <dgm:cxn modelId="{FCE3F7ED-2A38-4D2A-B01C-A026E87A7B57}" type="presParOf" srcId="{A76AE734-20DE-4473-B8C4-6E243EC74647}" destId="{D3E56D9B-1C29-4ADA-AC03-D6AED8D6054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8/layout/Lin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noProof="0" dirty="0"/>
            <a:t>Керівники закладів освіти мають встановлювати працівникам підвищення посадових окладів (ставок заробітної плати), надбавки і доплати за окремі види діяльності у розмірах, визначених нормативними актами з оплати праці.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B7CA7A14-E4A1-4193-9592-F8E45D203EA1}">
      <dgm:prSet phldrT="[Текст]"/>
      <dgm:spPr/>
      <dgm:t>
        <a:bodyPr/>
        <a:lstStyle/>
        <a:p>
          <a:r>
            <a:rPr lang="uk-UA" noProof="0" dirty="0"/>
            <a:t>Керівники закладів освіти мають право зменшувати розміри лише тих доплат і надбавок, які встановлені нормативними актами у граничних розмірах або мають необов’язковий характер (</a:t>
          </a:r>
          <a:r>
            <a:rPr lang="uk-UA" b="1" noProof="0" dirty="0"/>
            <a:t>за складність, напруженість, за виконання особливо важливої роботи, за престижність праці тощо</a:t>
          </a:r>
          <a:r>
            <a:rPr lang="uk-UA" noProof="0" dirty="0"/>
            <a:t>) і розмір яких залежить від наявного фонду заробітної плати, затвердженого у кошторисі.</a:t>
          </a:r>
          <a:endParaRPr lang="uk-UA" b="1" noProof="0" dirty="0"/>
        </a:p>
      </dgm:t>
    </dgm:pt>
    <dgm:pt modelId="{2C155DE9-B6A1-48B2-AA4F-C21A3431700D}" type="parTrans" cxnId="{7434964B-BCC6-48E4-B2C6-201EB45EFBB0}">
      <dgm:prSet/>
      <dgm:spPr/>
      <dgm:t>
        <a:bodyPr/>
        <a:lstStyle/>
        <a:p>
          <a:endParaRPr lang="ru-UA"/>
        </a:p>
      </dgm:t>
    </dgm:pt>
    <dgm:pt modelId="{F75BBCC3-E81C-4718-9EE0-73B2341A0516}" type="sibTrans" cxnId="{7434964B-BCC6-48E4-B2C6-201EB45EFBB0}">
      <dgm:prSet/>
      <dgm:spPr/>
      <dgm:t>
        <a:bodyPr/>
        <a:lstStyle/>
        <a:p>
          <a:endParaRPr lang="ru-UA"/>
        </a:p>
      </dgm:t>
    </dgm:pt>
    <dgm:pt modelId="{046AEC31-C882-46E2-8500-4D5B76889DF6}">
      <dgm:prSet phldrT="[Текст]"/>
      <dgm:spPr/>
      <dgm:t>
        <a:bodyPr/>
        <a:lstStyle/>
        <a:p>
          <a:r>
            <a:rPr lang="uk-UA" b="1" noProof="0" dirty="0"/>
            <a:t>Не стосується додаткової роботи (класне керівництво, перевірки навчальних робіт тощо)</a:t>
          </a:r>
        </a:p>
      </dgm:t>
    </dgm:pt>
    <dgm:pt modelId="{232BECF5-68A4-4FA1-99AC-D07908B84A5A}" type="parTrans" cxnId="{F9D3BB7B-3B99-4AA9-BE3A-19A2FF1F9067}">
      <dgm:prSet/>
      <dgm:spPr/>
      <dgm:t>
        <a:bodyPr/>
        <a:lstStyle/>
        <a:p>
          <a:endParaRPr lang="ru-UA"/>
        </a:p>
      </dgm:t>
    </dgm:pt>
    <dgm:pt modelId="{DD208B71-1CC7-41BE-A89D-EE24152D3592}" type="sibTrans" cxnId="{F9D3BB7B-3B99-4AA9-BE3A-19A2FF1F9067}">
      <dgm:prSet/>
      <dgm:spPr/>
      <dgm:t>
        <a:bodyPr/>
        <a:lstStyle/>
        <a:p>
          <a:endParaRPr lang="ru-UA"/>
        </a:p>
      </dgm:t>
    </dgm:pt>
    <dgm:pt modelId="{3BEDFB50-2F6E-4E16-B8C4-9553F088002A}" type="pres">
      <dgm:prSet presAssocID="{9680FA17-8D8E-4EF8-80BE-D415A7F9BCB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E1A6312-CDA1-4931-94B5-C8E61557105F}" type="pres">
      <dgm:prSet presAssocID="{149EB3D3-AC72-4423-8FC5-157FB7C6A311}" presName="thickLine" presStyleLbl="alignNode1" presStyleIdx="0" presStyleCnt="3"/>
      <dgm:spPr/>
    </dgm:pt>
    <dgm:pt modelId="{599383AD-5B05-4588-889D-01D61B537837}" type="pres">
      <dgm:prSet presAssocID="{149EB3D3-AC72-4423-8FC5-157FB7C6A311}" presName="horz1" presStyleCnt="0"/>
      <dgm:spPr/>
    </dgm:pt>
    <dgm:pt modelId="{D40A750F-76BD-459A-AACD-021B8E2CAC9C}" type="pres">
      <dgm:prSet presAssocID="{149EB3D3-AC72-4423-8FC5-157FB7C6A311}" presName="tx1" presStyleLbl="revTx" presStyleIdx="0" presStyleCnt="3"/>
      <dgm:spPr/>
      <dgm:t>
        <a:bodyPr/>
        <a:lstStyle/>
        <a:p>
          <a:endParaRPr lang="ru-RU"/>
        </a:p>
      </dgm:t>
    </dgm:pt>
    <dgm:pt modelId="{C07BA1C6-0E09-4DA9-AA59-AB8E31B6BBA6}" type="pres">
      <dgm:prSet presAssocID="{149EB3D3-AC72-4423-8FC5-157FB7C6A311}" presName="vert1" presStyleCnt="0"/>
      <dgm:spPr/>
    </dgm:pt>
    <dgm:pt modelId="{921ED24E-77C4-4F0E-A0E7-CB544546478A}" type="pres">
      <dgm:prSet presAssocID="{B7CA7A14-E4A1-4193-9592-F8E45D203EA1}" presName="thickLine" presStyleLbl="alignNode1" presStyleIdx="1" presStyleCnt="3"/>
      <dgm:spPr/>
    </dgm:pt>
    <dgm:pt modelId="{026446A1-AFC6-41E9-A8F4-BE3E5D3D8B84}" type="pres">
      <dgm:prSet presAssocID="{B7CA7A14-E4A1-4193-9592-F8E45D203EA1}" presName="horz1" presStyleCnt="0"/>
      <dgm:spPr/>
    </dgm:pt>
    <dgm:pt modelId="{7E94F80A-A542-4319-8755-818C2C749BAE}" type="pres">
      <dgm:prSet presAssocID="{B7CA7A14-E4A1-4193-9592-F8E45D203EA1}" presName="tx1" presStyleLbl="revTx" presStyleIdx="1" presStyleCnt="3"/>
      <dgm:spPr/>
      <dgm:t>
        <a:bodyPr/>
        <a:lstStyle/>
        <a:p>
          <a:endParaRPr lang="ru-RU"/>
        </a:p>
      </dgm:t>
    </dgm:pt>
    <dgm:pt modelId="{6985400E-807F-417A-A52D-A4CA21491780}" type="pres">
      <dgm:prSet presAssocID="{B7CA7A14-E4A1-4193-9592-F8E45D203EA1}" presName="vert1" presStyleCnt="0"/>
      <dgm:spPr/>
    </dgm:pt>
    <dgm:pt modelId="{D6185C0D-D490-427E-92BF-FA7816DAA6B1}" type="pres">
      <dgm:prSet presAssocID="{046AEC31-C882-46E2-8500-4D5B76889DF6}" presName="thickLine" presStyleLbl="alignNode1" presStyleIdx="2" presStyleCnt="3"/>
      <dgm:spPr/>
    </dgm:pt>
    <dgm:pt modelId="{059567EB-4573-4562-B0B6-141B7B65FAFF}" type="pres">
      <dgm:prSet presAssocID="{046AEC31-C882-46E2-8500-4D5B76889DF6}" presName="horz1" presStyleCnt="0"/>
      <dgm:spPr/>
    </dgm:pt>
    <dgm:pt modelId="{1B63C7A3-6130-4A5B-9CE9-22A64E4DAFE0}" type="pres">
      <dgm:prSet presAssocID="{046AEC31-C882-46E2-8500-4D5B76889DF6}" presName="tx1" presStyleLbl="revTx" presStyleIdx="2" presStyleCnt="3"/>
      <dgm:spPr/>
      <dgm:t>
        <a:bodyPr/>
        <a:lstStyle/>
        <a:p>
          <a:endParaRPr lang="ru-RU"/>
        </a:p>
      </dgm:t>
    </dgm:pt>
    <dgm:pt modelId="{5AD4E556-4456-4A38-BBB1-1A85D364576C}" type="pres">
      <dgm:prSet presAssocID="{046AEC31-C882-46E2-8500-4D5B76889DF6}" presName="vert1" presStyleCnt="0"/>
      <dgm:spPr/>
    </dgm:pt>
  </dgm:ptLst>
  <dgm:cxnLst>
    <dgm:cxn modelId="{7434964B-BCC6-48E4-B2C6-201EB45EFBB0}" srcId="{9680FA17-8D8E-4EF8-80BE-D415A7F9BCB3}" destId="{B7CA7A14-E4A1-4193-9592-F8E45D203EA1}" srcOrd="1" destOrd="0" parTransId="{2C155DE9-B6A1-48B2-AA4F-C21A3431700D}" sibTransId="{F75BBCC3-E81C-4718-9EE0-73B2341A0516}"/>
    <dgm:cxn modelId="{A0620E0F-6F48-4967-A002-7E98112FE504}" type="presOf" srcId="{046AEC31-C882-46E2-8500-4D5B76889DF6}" destId="{1B63C7A3-6130-4A5B-9CE9-22A64E4DAFE0}" srcOrd="0" destOrd="0" presId="urn:microsoft.com/office/officeart/2008/layout/LinedList"/>
    <dgm:cxn modelId="{F9D3BB7B-3B99-4AA9-BE3A-19A2FF1F9067}" srcId="{9680FA17-8D8E-4EF8-80BE-D415A7F9BCB3}" destId="{046AEC31-C882-46E2-8500-4D5B76889DF6}" srcOrd="2" destOrd="0" parTransId="{232BECF5-68A4-4FA1-99AC-D07908B84A5A}" sibTransId="{DD208B71-1CC7-41BE-A89D-EE24152D3592}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52094364-302D-4C45-B624-A54DB3271055}" type="presOf" srcId="{149EB3D3-AC72-4423-8FC5-157FB7C6A311}" destId="{D40A750F-76BD-459A-AACD-021B8E2CAC9C}" srcOrd="0" destOrd="0" presId="urn:microsoft.com/office/officeart/2008/layout/LinedList"/>
    <dgm:cxn modelId="{C9788636-9C5F-4363-852A-9B250C1D33D5}" type="presOf" srcId="{9680FA17-8D8E-4EF8-80BE-D415A7F9BCB3}" destId="{3BEDFB50-2F6E-4E16-B8C4-9553F088002A}" srcOrd="0" destOrd="0" presId="urn:microsoft.com/office/officeart/2008/layout/LinedList"/>
    <dgm:cxn modelId="{C3923731-62F7-4DAD-A55B-EE0C4CE7C43F}" type="presOf" srcId="{B7CA7A14-E4A1-4193-9592-F8E45D203EA1}" destId="{7E94F80A-A542-4319-8755-818C2C749BAE}" srcOrd="0" destOrd="0" presId="urn:microsoft.com/office/officeart/2008/layout/LinedList"/>
    <dgm:cxn modelId="{8F32B5A1-C184-48CD-BF4E-40BD785EF1CF}" type="presParOf" srcId="{3BEDFB50-2F6E-4E16-B8C4-9553F088002A}" destId="{0E1A6312-CDA1-4931-94B5-C8E61557105F}" srcOrd="0" destOrd="0" presId="urn:microsoft.com/office/officeart/2008/layout/LinedList"/>
    <dgm:cxn modelId="{AB70A2FF-46AC-4827-A07C-99A720CE6253}" type="presParOf" srcId="{3BEDFB50-2F6E-4E16-B8C4-9553F088002A}" destId="{599383AD-5B05-4588-889D-01D61B537837}" srcOrd="1" destOrd="0" presId="urn:microsoft.com/office/officeart/2008/layout/LinedList"/>
    <dgm:cxn modelId="{0DBD6BBA-006B-48DB-88EF-7BA56B9E30A1}" type="presParOf" srcId="{599383AD-5B05-4588-889D-01D61B537837}" destId="{D40A750F-76BD-459A-AACD-021B8E2CAC9C}" srcOrd="0" destOrd="0" presId="urn:microsoft.com/office/officeart/2008/layout/LinedList"/>
    <dgm:cxn modelId="{3511E2F6-FB73-4EBF-A620-15D854826FA0}" type="presParOf" srcId="{599383AD-5B05-4588-889D-01D61B537837}" destId="{C07BA1C6-0E09-4DA9-AA59-AB8E31B6BBA6}" srcOrd="1" destOrd="0" presId="urn:microsoft.com/office/officeart/2008/layout/LinedList"/>
    <dgm:cxn modelId="{92A5D382-D425-486B-A7BE-BFD25F1E4C7F}" type="presParOf" srcId="{3BEDFB50-2F6E-4E16-B8C4-9553F088002A}" destId="{921ED24E-77C4-4F0E-A0E7-CB544546478A}" srcOrd="2" destOrd="0" presId="urn:microsoft.com/office/officeart/2008/layout/LinedList"/>
    <dgm:cxn modelId="{4469E9F5-FCF2-4285-8F4F-F962ED00E17A}" type="presParOf" srcId="{3BEDFB50-2F6E-4E16-B8C4-9553F088002A}" destId="{026446A1-AFC6-41E9-A8F4-BE3E5D3D8B84}" srcOrd="3" destOrd="0" presId="urn:microsoft.com/office/officeart/2008/layout/LinedList"/>
    <dgm:cxn modelId="{35850202-5AA5-4C20-BED0-CF7FD6F3F0AB}" type="presParOf" srcId="{026446A1-AFC6-41E9-A8F4-BE3E5D3D8B84}" destId="{7E94F80A-A542-4319-8755-818C2C749BAE}" srcOrd="0" destOrd="0" presId="urn:microsoft.com/office/officeart/2008/layout/LinedList"/>
    <dgm:cxn modelId="{B61B5C10-B839-44E5-9FBF-E9CB872C12B5}" type="presParOf" srcId="{026446A1-AFC6-41E9-A8F4-BE3E5D3D8B84}" destId="{6985400E-807F-417A-A52D-A4CA21491780}" srcOrd="1" destOrd="0" presId="urn:microsoft.com/office/officeart/2008/layout/LinedList"/>
    <dgm:cxn modelId="{672BAEE9-48DD-4DFE-A2F1-503149AC65DC}" type="presParOf" srcId="{3BEDFB50-2F6E-4E16-B8C4-9553F088002A}" destId="{D6185C0D-D490-427E-92BF-FA7816DAA6B1}" srcOrd="4" destOrd="0" presId="urn:microsoft.com/office/officeart/2008/layout/LinedList"/>
    <dgm:cxn modelId="{2BACB74E-5834-4709-9780-B125AA64E4B3}" type="presParOf" srcId="{3BEDFB50-2F6E-4E16-B8C4-9553F088002A}" destId="{059567EB-4573-4562-B0B6-141B7B65FAFF}" srcOrd="5" destOrd="0" presId="urn:microsoft.com/office/officeart/2008/layout/LinedList"/>
    <dgm:cxn modelId="{8DC478DB-8585-4E9A-B904-B4DE9BBE3BB2}" type="presParOf" srcId="{059567EB-4573-4562-B0B6-141B7B65FAFF}" destId="{1B63C7A3-6130-4A5B-9CE9-22A64E4DAFE0}" srcOrd="0" destOrd="0" presId="urn:microsoft.com/office/officeart/2008/layout/LinedList"/>
    <dgm:cxn modelId="{1BA77FA1-FF65-4403-A881-D57720F61123}" type="presParOf" srcId="{059567EB-4573-4562-B0B6-141B7B65FAFF}" destId="{5AD4E556-4456-4A38-BBB1-1A85D364576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process5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dirty="0"/>
            <a:t>Нормальна тривалість робочого часу - до 60 годин на тиждень. 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2AD98B62-FCF5-4FF1-8BA0-67EAF27D413E}">
      <dgm:prSet/>
      <dgm:spPr/>
      <dgm:t>
        <a:bodyPr/>
        <a:lstStyle/>
        <a:p>
          <a:r>
            <a:rPr lang="uk-UA" dirty="0"/>
            <a:t>Скорочена– до 50 годин. </a:t>
          </a:r>
          <a:endParaRPr lang="ru-UA" dirty="0"/>
        </a:p>
      </dgm:t>
    </dgm:pt>
    <dgm:pt modelId="{56675C16-FBC2-4A7D-966E-E4D5ABDBA0F2}" type="parTrans" cxnId="{558352C9-DB45-44E3-82EE-5242A3D27CD5}">
      <dgm:prSet/>
      <dgm:spPr/>
      <dgm:t>
        <a:bodyPr/>
        <a:lstStyle/>
        <a:p>
          <a:endParaRPr lang="ru-UA"/>
        </a:p>
      </dgm:t>
    </dgm:pt>
    <dgm:pt modelId="{006E0CFF-D553-443E-B04B-56DD526B64FF}" type="sibTrans" cxnId="{558352C9-DB45-44E3-82EE-5242A3D27CD5}">
      <dgm:prSet/>
      <dgm:spPr/>
      <dgm:t>
        <a:bodyPr/>
        <a:lstStyle/>
        <a:p>
          <a:endParaRPr lang="ru-UA"/>
        </a:p>
      </dgm:t>
    </dgm:pt>
    <dgm:pt modelId="{20D52D72-2B64-404D-9FA6-2DF88F9D9CB7}">
      <dgm:prSet/>
      <dgm:spPr/>
      <dgm:t>
        <a:bodyPr/>
        <a:lstStyle/>
        <a:p>
          <a:r>
            <a:rPr lang="uk-UA" dirty="0"/>
            <a:t>Безперервний відпочинок може бути скорочений до 24 годин.</a:t>
          </a:r>
          <a:endParaRPr lang="ru-UA" dirty="0"/>
        </a:p>
      </dgm:t>
    </dgm:pt>
    <dgm:pt modelId="{81046745-C459-4BB7-92AB-854A8F06C093}" type="parTrans" cxnId="{2EB90F31-C556-4BBD-AE72-E0428FA431A0}">
      <dgm:prSet/>
      <dgm:spPr/>
      <dgm:t>
        <a:bodyPr/>
        <a:lstStyle/>
        <a:p>
          <a:endParaRPr lang="ru-UA"/>
        </a:p>
      </dgm:t>
    </dgm:pt>
    <dgm:pt modelId="{7817AB2B-A699-48D2-8D6B-6B61ACB67D00}" type="sibTrans" cxnId="{2EB90F31-C556-4BBD-AE72-E0428FA431A0}">
      <dgm:prSet/>
      <dgm:spPr/>
      <dgm:t>
        <a:bodyPr/>
        <a:lstStyle/>
        <a:p>
          <a:endParaRPr lang="ru-UA"/>
        </a:p>
      </dgm:t>
    </dgm:pt>
    <dgm:pt modelId="{D73926F8-8426-48D1-B4DA-A3CC88A1C945}">
      <dgm:prSet/>
      <dgm:spPr/>
      <dgm:t>
        <a:bodyPr/>
        <a:lstStyle/>
        <a:p>
          <a:r>
            <a:rPr lang="uk-UA" dirty="0"/>
            <a:t>Не застосовуються норми щодо тривалості роботи напередодні святкових, неробочих і вихідних днів.</a:t>
          </a:r>
          <a:endParaRPr lang="ru-UA" dirty="0"/>
        </a:p>
      </dgm:t>
    </dgm:pt>
    <dgm:pt modelId="{92749C34-9ED8-45C5-9BB3-1A91C649D236}" type="parTrans" cxnId="{5579311C-A46A-4CAC-9636-C845860E0F56}">
      <dgm:prSet/>
      <dgm:spPr/>
      <dgm:t>
        <a:bodyPr/>
        <a:lstStyle/>
        <a:p>
          <a:endParaRPr lang="ru-UA"/>
        </a:p>
      </dgm:t>
    </dgm:pt>
    <dgm:pt modelId="{14F84F73-2871-411A-9864-11C8BE0F197B}" type="sibTrans" cxnId="{5579311C-A46A-4CAC-9636-C845860E0F56}">
      <dgm:prSet/>
      <dgm:spPr/>
      <dgm:t>
        <a:bodyPr/>
        <a:lstStyle/>
        <a:p>
          <a:endParaRPr lang="ru-UA"/>
        </a:p>
      </dgm:t>
    </dgm:pt>
    <dgm:pt modelId="{4ED4EF38-5622-40BA-9F5A-BCD5FD04AA04}">
      <dgm:prSet/>
      <dgm:spPr/>
      <dgm:t>
        <a:bodyPr/>
        <a:lstStyle/>
        <a:p>
          <a:r>
            <a:rPr lang="uk-UA" dirty="0"/>
            <a:t>Розмір </a:t>
          </a:r>
          <a:r>
            <a:rPr lang="uk-UA" dirty="0" err="1"/>
            <a:t>зп</a:t>
          </a:r>
          <a:r>
            <a:rPr lang="uk-UA" dirty="0"/>
            <a:t> від цього не збільшується (</a:t>
          </a:r>
          <a:endParaRPr lang="ru-UA" dirty="0"/>
        </a:p>
      </dgm:t>
    </dgm:pt>
    <dgm:pt modelId="{ECDD6F0A-8E1B-489C-9A49-B959B0D19109}" type="parTrans" cxnId="{1F2DE061-CE4A-4C05-B33A-77F489EB464B}">
      <dgm:prSet/>
      <dgm:spPr/>
      <dgm:t>
        <a:bodyPr/>
        <a:lstStyle/>
        <a:p>
          <a:endParaRPr lang="ru-UA"/>
        </a:p>
      </dgm:t>
    </dgm:pt>
    <dgm:pt modelId="{9588BF0F-89AF-4606-86D9-CA367C9D7896}" type="sibTrans" cxnId="{1F2DE061-CE4A-4C05-B33A-77F489EB464B}">
      <dgm:prSet/>
      <dgm:spPr/>
      <dgm:t>
        <a:bodyPr/>
        <a:lstStyle/>
        <a:p>
          <a:endParaRPr lang="ru-UA"/>
        </a:p>
      </dgm:t>
    </dgm:pt>
    <dgm:pt modelId="{A34A500B-6F27-48B2-A25D-43C04D5C1441}" type="pres">
      <dgm:prSet presAssocID="{9680FA17-8D8E-4EF8-80BE-D415A7F9BCB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1768CE-6B9A-43DA-9F0D-0AFE2A0E9612}" type="pres">
      <dgm:prSet presAssocID="{149EB3D3-AC72-4423-8FC5-157FB7C6A31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2EE81B-5011-4169-A2A8-8E758D8EB915}" type="pres">
      <dgm:prSet presAssocID="{10105749-A155-4200-AD85-1464CDDF1C6E}" presName="sibTrans" presStyleLbl="sibTrans2D1" presStyleIdx="0" presStyleCnt="4"/>
      <dgm:spPr/>
      <dgm:t>
        <a:bodyPr/>
        <a:lstStyle/>
        <a:p>
          <a:endParaRPr lang="ru-RU"/>
        </a:p>
      </dgm:t>
    </dgm:pt>
    <dgm:pt modelId="{50E4DD3C-AF9D-4074-B944-9A7B06FD9920}" type="pres">
      <dgm:prSet presAssocID="{10105749-A155-4200-AD85-1464CDDF1C6E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A77F4B08-5150-4BCA-99CC-6044A55C46E3}" type="pres">
      <dgm:prSet presAssocID="{2AD98B62-FCF5-4FF1-8BA0-67EAF27D413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00ECB2-B1C9-4DA6-A379-8C0C37ACA6E3}" type="pres">
      <dgm:prSet presAssocID="{006E0CFF-D553-443E-B04B-56DD526B64FF}" presName="sibTrans" presStyleLbl="sibTrans2D1" presStyleIdx="1" presStyleCnt="4"/>
      <dgm:spPr/>
      <dgm:t>
        <a:bodyPr/>
        <a:lstStyle/>
        <a:p>
          <a:endParaRPr lang="ru-RU"/>
        </a:p>
      </dgm:t>
    </dgm:pt>
    <dgm:pt modelId="{C2F815FE-0F10-415D-ACB7-3BC4226218A4}" type="pres">
      <dgm:prSet presAssocID="{006E0CFF-D553-443E-B04B-56DD526B64FF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1F606F09-7E08-432B-AE9F-D1A0FE0A8604}" type="pres">
      <dgm:prSet presAssocID="{20D52D72-2B64-404D-9FA6-2DF88F9D9CB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CD9700-01C1-49DC-83D1-AEC28DD03555}" type="pres">
      <dgm:prSet presAssocID="{7817AB2B-A699-48D2-8D6B-6B61ACB67D00}" presName="sibTrans" presStyleLbl="sibTrans2D1" presStyleIdx="2" presStyleCnt="4"/>
      <dgm:spPr/>
      <dgm:t>
        <a:bodyPr/>
        <a:lstStyle/>
        <a:p>
          <a:endParaRPr lang="ru-RU"/>
        </a:p>
      </dgm:t>
    </dgm:pt>
    <dgm:pt modelId="{AE1EA89E-9239-4152-A0D8-877CC83873DC}" type="pres">
      <dgm:prSet presAssocID="{7817AB2B-A699-48D2-8D6B-6B61ACB67D00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96B00E51-2B1E-452A-91A6-BEBD210B2118}" type="pres">
      <dgm:prSet presAssocID="{D73926F8-8426-48D1-B4DA-A3CC88A1C94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A7EE78-B3DC-4E21-86F1-0E61F2BBB6A0}" type="pres">
      <dgm:prSet presAssocID="{14F84F73-2871-411A-9864-11C8BE0F197B}" presName="sibTrans" presStyleLbl="sibTrans2D1" presStyleIdx="3" presStyleCnt="4"/>
      <dgm:spPr/>
      <dgm:t>
        <a:bodyPr/>
        <a:lstStyle/>
        <a:p>
          <a:endParaRPr lang="ru-RU"/>
        </a:p>
      </dgm:t>
    </dgm:pt>
    <dgm:pt modelId="{72F57719-705A-4322-8995-F3662C1913BA}" type="pres">
      <dgm:prSet presAssocID="{14F84F73-2871-411A-9864-11C8BE0F197B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A0B5CC6C-7816-4344-A57B-748AAF724D8E}" type="pres">
      <dgm:prSet presAssocID="{4ED4EF38-5622-40BA-9F5A-BCD5FD04AA0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B90F31-C556-4BBD-AE72-E0428FA431A0}" srcId="{9680FA17-8D8E-4EF8-80BE-D415A7F9BCB3}" destId="{20D52D72-2B64-404D-9FA6-2DF88F9D9CB7}" srcOrd="2" destOrd="0" parTransId="{81046745-C459-4BB7-92AB-854A8F06C093}" sibTransId="{7817AB2B-A699-48D2-8D6B-6B61ACB67D00}"/>
    <dgm:cxn modelId="{C566FC2A-69CA-4490-A57F-57B6FD4B46FA}" type="presOf" srcId="{9680FA17-8D8E-4EF8-80BE-D415A7F9BCB3}" destId="{A34A500B-6F27-48B2-A25D-43C04D5C1441}" srcOrd="0" destOrd="0" presId="urn:microsoft.com/office/officeart/2005/8/layout/process5"/>
    <dgm:cxn modelId="{A2223CD7-1817-421E-8AC0-2A152437C638}" type="presOf" srcId="{D73926F8-8426-48D1-B4DA-A3CC88A1C945}" destId="{96B00E51-2B1E-452A-91A6-BEBD210B2118}" srcOrd="0" destOrd="0" presId="urn:microsoft.com/office/officeart/2005/8/layout/process5"/>
    <dgm:cxn modelId="{1B576CDF-724D-4D3D-A1BD-93E27FF73C98}" type="presOf" srcId="{006E0CFF-D553-443E-B04B-56DD526B64FF}" destId="{AF00ECB2-B1C9-4DA6-A379-8C0C37ACA6E3}" srcOrd="0" destOrd="0" presId="urn:microsoft.com/office/officeart/2005/8/layout/process5"/>
    <dgm:cxn modelId="{558352C9-DB45-44E3-82EE-5242A3D27CD5}" srcId="{9680FA17-8D8E-4EF8-80BE-D415A7F9BCB3}" destId="{2AD98B62-FCF5-4FF1-8BA0-67EAF27D413E}" srcOrd="1" destOrd="0" parTransId="{56675C16-FBC2-4A7D-966E-E4D5ABDBA0F2}" sibTransId="{006E0CFF-D553-443E-B04B-56DD526B64FF}"/>
    <dgm:cxn modelId="{1F2DE061-CE4A-4C05-B33A-77F489EB464B}" srcId="{9680FA17-8D8E-4EF8-80BE-D415A7F9BCB3}" destId="{4ED4EF38-5622-40BA-9F5A-BCD5FD04AA04}" srcOrd="4" destOrd="0" parTransId="{ECDD6F0A-8E1B-489C-9A49-B959B0D19109}" sibTransId="{9588BF0F-89AF-4606-86D9-CA367C9D7896}"/>
    <dgm:cxn modelId="{08DA2387-409D-454B-8203-AD06D0FDF708}" type="presOf" srcId="{7817AB2B-A699-48D2-8D6B-6B61ACB67D00}" destId="{8CCD9700-01C1-49DC-83D1-AEC28DD03555}" srcOrd="0" destOrd="0" presId="urn:microsoft.com/office/officeart/2005/8/layout/process5"/>
    <dgm:cxn modelId="{43E41395-4040-4326-A161-7E1F062DFDEE}" type="presOf" srcId="{14F84F73-2871-411A-9864-11C8BE0F197B}" destId="{72F57719-705A-4322-8995-F3662C1913BA}" srcOrd="1" destOrd="0" presId="urn:microsoft.com/office/officeart/2005/8/layout/process5"/>
    <dgm:cxn modelId="{DE5D68A7-7CEA-42C5-AD86-9C123F64927B}" type="presOf" srcId="{4ED4EF38-5622-40BA-9F5A-BCD5FD04AA04}" destId="{A0B5CC6C-7816-4344-A57B-748AAF724D8E}" srcOrd="0" destOrd="0" presId="urn:microsoft.com/office/officeart/2005/8/layout/process5"/>
    <dgm:cxn modelId="{FC84C35A-184E-438A-BE69-3FF02731904F}" type="presOf" srcId="{10105749-A155-4200-AD85-1464CDDF1C6E}" destId="{DF2EE81B-5011-4169-A2A8-8E758D8EB915}" srcOrd="0" destOrd="0" presId="urn:microsoft.com/office/officeart/2005/8/layout/process5"/>
    <dgm:cxn modelId="{8D6A33DF-09C1-4D94-AB08-AE30EC0A77B1}" type="presOf" srcId="{7817AB2B-A699-48D2-8D6B-6B61ACB67D00}" destId="{AE1EA89E-9239-4152-A0D8-877CC83873DC}" srcOrd="1" destOrd="0" presId="urn:microsoft.com/office/officeart/2005/8/layout/process5"/>
    <dgm:cxn modelId="{006D9893-39CD-4596-9E85-2436F437EC25}" type="presOf" srcId="{2AD98B62-FCF5-4FF1-8BA0-67EAF27D413E}" destId="{A77F4B08-5150-4BCA-99CC-6044A55C46E3}" srcOrd="0" destOrd="0" presId="urn:microsoft.com/office/officeart/2005/8/layout/process5"/>
    <dgm:cxn modelId="{D88A7FD2-184C-4F72-A566-095EFC553D30}" type="presOf" srcId="{20D52D72-2B64-404D-9FA6-2DF88F9D9CB7}" destId="{1F606F09-7E08-432B-AE9F-D1A0FE0A8604}" srcOrd="0" destOrd="0" presId="urn:microsoft.com/office/officeart/2005/8/layout/process5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179EEF3D-5879-4ED8-ABF4-CB21210BB514}" type="presOf" srcId="{10105749-A155-4200-AD85-1464CDDF1C6E}" destId="{50E4DD3C-AF9D-4074-B944-9A7B06FD9920}" srcOrd="1" destOrd="0" presId="urn:microsoft.com/office/officeart/2005/8/layout/process5"/>
    <dgm:cxn modelId="{A7442101-E1EF-4972-80C9-C184B7C0B09C}" type="presOf" srcId="{006E0CFF-D553-443E-B04B-56DD526B64FF}" destId="{C2F815FE-0F10-415D-ACB7-3BC4226218A4}" srcOrd="1" destOrd="0" presId="urn:microsoft.com/office/officeart/2005/8/layout/process5"/>
    <dgm:cxn modelId="{1F9FA9F2-5A24-4AF3-B56E-8B12815C38B1}" type="presOf" srcId="{149EB3D3-AC72-4423-8FC5-157FB7C6A311}" destId="{051768CE-6B9A-43DA-9F0D-0AFE2A0E9612}" srcOrd="0" destOrd="0" presId="urn:microsoft.com/office/officeart/2005/8/layout/process5"/>
    <dgm:cxn modelId="{5579311C-A46A-4CAC-9636-C845860E0F56}" srcId="{9680FA17-8D8E-4EF8-80BE-D415A7F9BCB3}" destId="{D73926F8-8426-48D1-B4DA-A3CC88A1C945}" srcOrd="3" destOrd="0" parTransId="{92749C34-9ED8-45C5-9BB3-1A91C649D236}" sibTransId="{14F84F73-2871-411A-9864-11C8BE0F197B}"/>
    <dgm:cxn modelId="{1BC88ACE-5CBD-4A99-B904-571C86644573}" type="presOf" srcId="{14F84F73-2871-411A-9864-11C8BE0F197B}" destId="{0BA7EE78-B3DC-4E21-86F1-0E61F2BBB6A0}" srcOrd="0" destOrd="0" presId="urn:microsoft.com/office/officeart/2005/8/layout/process5"/>
    <dgm:cxn modelId="{414E67A1-DE75-4CC4-86A4-EA7DA9C9558B}" type="presParOf" srcId="{A34A500B-6F27-48B2-A25D-43C04D5C1441}" destId="{051768CE-6B9A-43DA-9F0D-0AFE2A0E9612}" srcOrd="0" destOrd="0" presId="urn:microsoft.com/office/officeart/2005/8/layout/process5"/>
    <dgm:cxn modelId="{5C91B140-420A-478B-9344-9D375C30F108}" type="presParOf" srcId="{A34A500B-6F27-48B2-A25D-43C04D5C1441}" destId="{DF2EE81B-5011-4169-A2A8-8E758D8EB915}" srcOrd="1" destOrd="0" presId="urn:microsoft.com/office/officeart/2005/8/layout/process5"/>
    <dgm:cxn modelId="{F31F0E56-9C38-4601-A87D-D18FB8F384FA}" type="presParOf" srcId="{DF2EE81B-5011-4169-A2A8-8E758D8EB915}" destId="{50E4DD3C-AF9D-4074-B944-9A7B06FD9920}" srcOrd="0" destOrd="0" presId="urn:microsoft.com/office/officeart/2005/8/layout/process5"/>
    <dgm:cxn modelId="{E0F7840D-7BC3-49AF-B6F5-59D5F67774BC}" type="presParOf" srcId="{A34A500B-6F27-48B2-A25D-43C04D5C1441}" destId="{A77F4B08-5150-4BCA-99CC-6044A55C46E3}" srcOrd="2" destOrd="0" presId="urn:microsoft.com/office/officeart/2005/8/layout/process5"/>
    <dgm:cxn modelId="{383FB69A-565E-4447-A61F-96E2D59F32B1}" type="presParOf" srcId="{A34A500B-6F27-48B2-A25D-43C04D5C1441}" destId="{AF00ECB2-B1C9-4DA6-A379-8C0C37ACA6E3}" srcOrd="3" destOrd="0" presId="urn:microsoft.com/office/officeart/2005/8/layout/process5"/>
    <dgm:cxn modelId="{FB8FF06B-482E-4204-80C9-DFF0121D8772}" type="presParOf" srcId="{AF00ECB2-B1C9-4DA6-A379-8C0C37ACA6E3}" destId="{C2F815FE-0F10-415D-ACB7-3BC4226218A4}" srcOrd="0" destOrd="0" presId="urn:microsoft.com/office/officeart/2005/8/layout/process5"/>
    <dgm:cxn modelId="{F974C443-9E03-4E6A-B0C8-6138A35BC5DA}" type="presParOf" srcId="{A34A500B-6F27-48B2-A25D-43C04D5C1441}" destId="{1F606F09-7E08-432B-AE9F-D1A0FE0A8604}" srcOrd="4" destOrd="0" presId="urn:microsoft.com/office/officeart/2005/8/layout/process5"/>
    <dgm:cxn modelId="{E5BB7362-3BA7-4FC5-9BAF-3145C815CBF4}" type="presParOf" srcId="{A34A500B-6F27-48B2-A25D-43C04D5C1441}" destId="{8CCD9700-01C1-49DC-83D1-AEC28DD03555}" srcOrd="5" destOrd="0" presId="urn:microsoft.com/office/officeart/2005/8/layout/process5"/>
    <dgm:cxn modelId="{0D841318-DBC5-4A17-91EC-EDA5DFEA5241}" type="presParOf" srcId="{8CCD9700-01C1-49DC-83D1-AEC28DD03555}" destId="{AE1EA89E-9239-4152-A0D8-877CC83873DC}" srcOrd="0" destOrd="0" presId="urn:microsoft.com/office/officeart/2005/8/layout/process5"/>
    <dgm:cxn modelId="{2C307A49-B985-407E-B872-C6B2535A9FF2}" type="presParOf" srcId="{A34A500B-6F27-48B2-A25D-43C04D5C1441}" destId="{96B00E51-2B1E-452A-91A6-BEBD210B2118}" srcOrd="6" destOrd="0" presId="urn:microsoft.com/office/officeart/2005/8/layout/process5"/>
    <dgm:cxn modelId="{5EA6B0CF-657B-4541-94BA-6FF2C1294B3C}" type="presParOf" srcId="{A34A500B-6F27-48B2-A25D-43C04D5C1441}" destId="{0BA7EE78-B3DC-4E21-86F1-0E61F2BBB6A0}" srcOrd="7" destOrd="0" presId="urn:microsoft.com/office/officeart/2005/8/layout/process5"/>
    <dgm:cxn modelId="{BCCB859F-1378-4592-B10C-60527E31E55F}" type="presParOf" srcId="{0BA7EE78-B3DC-4E21-86F1-0E61F2BBB6A0}" destId="{72F57719-705A-4322-8995-F3662C1913BA}" srcOrd="0" destOrd="0" presId="urn:microsoft.com/office/officeart/2005/8/layout/process5"/>
    <dgm:cxn modelId="{E0880814-D478-4B16-B672-A0327CDDFCE5}" type="presParOf" srcId="{A34A500B-6F27-48B2-A25D-43C04D5C1441}" destId="{A0B5CC6C-7816-4344-A57B-748AAF724D8E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process5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категорії працівників, яким може бути збільшено тривалість роботи впродовж тижня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82723F30-1B4B-41C0-9C0B-EF64D718FE93}">
      <dgm:prSet phldrT="[Текст]"/>
      <dgm:spPr/>
      <dgm:t>
        <a:bodyPr/>
        <a:lstStyle/>
        <a:p>
          <a:r>
            <a:rPr lang="uk-UA" b="0" i="0" noProof="0" dirty="0"/>
            <a:t>відновлено механізм оплати праці за роботу у вихідний день</a:t>
          </a:r>
          <a:endParaRPr lang="uk-UA" b="1" noProof="0" dirty="0"/>
        </a:p>
      </dgm:t>
    </dgm:pt>
    <dgm:pt modelId="{5801E517-D0E2-4043-AAEE-8EB8B1685D56}" type="parTrans" cxnId="{044A3C3C-6C6E-45FC-8D4A-CEE47DDF6499}">
      <dgm:prSet/>
      <dgm:spPr/>
      <dgm:t>
        <a:bodyPr/>
        <a:lstStyle/>
        <a:p>
          <a:endParaRPr lang="ru-UA"/>
        </a:p>
      </dgm:t>
    </dgm:pt>
    <dgm:pt modelId="{61DFC1FD-ED78-4A21-BF49-11FA6324A59B}" type="sibTrans" cxnId="{044A3C3C-6C6E-45FC-8D4A-CEE47DDF6499}">
      <dgm:prSet/>
      <dgm:spPr/>
      <dgm:t>
        <a:bodyPr/>
        <a:lstStyle/>
        <a:p>
          <a:endParaRPr lang="ru-UA"/>
        </a:p>
      </dgm:t>
    </dgm:pt>
    <dgm:pt modelId="{50384E62-B6FE-4B48-91BB-654747AAD739}">
      <dgm:prSet phldrT="[Текст]"/>
      <dgm:spPr/>
      <dgm:t>
        <a:bodyPr/>
        <a:lstStyle/>
        <a:p>
          <a:r>
            <a:rPr lang="uk-UA" b="0" i="0" noProof="0" dirty="0"/>
            <a:t>запровадження продовженої тривалості роботи є правом, а не обов'язком роботодавця</a:t>
          </a:r>
          <a:endParaRPr lang="uk-UA" b="1" noProof="0" dirty="0"/>
        </a:p>
      </dgm:t>
    </dgm:pt>
    <dgm:pt modelId="{FDE75DDD-634D-4742-845D-C4009D3F01BD}" type="parTrans" cxnId="{C5B5C516-C54A-42D8-94C3-605E5BAFECC7}">
      <dgm:prSet/>
      <dgm:spPr/>
      <dgm:t>
        <a:bodyPr/>
        <a:lstStyle/>
        <a:p>
          <a:endParaRPr lang="ru-UA"/>
        </a:p>
      </dgm:t>
    </dgm:pt>
    <dgm:pt modelId="{07E648CC-E434-4DB8-A232-D8E63AAA0993}" type="sibTrans" cxnId="{C5B5C516-C54A-42D8-94C3-605E5BAFECC7}">
      <dgm:prSet/>
      <dgm:spPr/>
      <dgm:t>
        <a:bodyPr/>
        <a:lstStyle/>
        <a:p>
          <a:endParaRPr lang="ru-UA"/>
        </a:p>
      </dgm:t>
    </dgm:pt>
    <dgm:pt modelId="{A34A500B-6F27-48B2-A25D-43C04D5C1441}" type="pres">
      <dgm:prSet presAssocID="{9680FA17-8D8E-4EF8-80BE-D415A7F9BCB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1768CE-6B9A-43DA-9F0D-0AFE2A0E9612}" type="pres">
      <dgm:prSet presAssocID="{149EB3D3-AC72-4423-8FC5-157FB7C6A31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85DE83-1E74-40A7-8B8C-8E31F07F8919}" type="pres">
      <dgm:prSet presAssocID="{10105749-A155-4200-AD85-1464CDDF1C6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A60800D-C3E9-4C69-B9C2-9667E9581E14}" type="pres">
      <dgm:prSet presAssocID="{10105749-A155-4200-AD85-1464CDDF1C6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F21431A-9E43-4A86-BD11-87DAED622151}" type="pres">
      <dgm:prSet presAssocID="{82723F30-1B4B-41C0-9C0B-EF64D718FE9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16F5C6-808E-4CCE-851C-E207D242CE4D}" type="pres">
      <dgm:prSet presAssocID="{61DFC1FD-ED78-4A21-BF49-11FA6324A59B}" presName="sibTrans" presStyleLbl="sibTrans2D1" presStyleIdx="1" presStyleCnt="2"/>
      <dgm:spPr/>
      <dgm:t>
        <a:bodyPr/>
        <a:lstStyle/>
        <a:p>
          <a:endParaRPr lang="ru-RU"/>
        </a:p>
      </dgm:t>
    </dgm:pt>
    <dgm:pt modelId="{BF6F2A23-78F8-41E6-B3A5-4C6CD0690C0C}" type="pres">
      <dgm:prSet presAssocID="{61DFC1FD-ED78-4A21-BF49-11FA6324A59B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4422CF3E-511E-416C-B5BB-35857C3D31D2}" type="pres">
      <dgm:prSet presAssocID="{50384E62-B6FE-4B48-91BB-654747AAD73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23DB8B-C1BA-4F6E-B83E-86A36A2C3999}" type="presOf" srcId="{61DFC1FD-ED78-4A21-BF49-11FA6324A59B}" destId="{A216F5C6-808E-4CCE-851C-E207D242CE4D}" srcOrd="0" destOrd="0" presId="urn:microsoft.com/office/officeart/2005/8/layout/process5"/>
    <dgm:cxn modelId="{044A3C3C-6C6E-45FC-8D4A-CEE47DDF6499}" srcId="{9680FA17-8D8E-4EF8-80BE-D415A7F9BCB3}" destId="{82723F30-1B4B-41C0-9C0B-EF64D718FE93}" srcOrd="1" destOrd="0" parTransId="{5801E517-D0E2-4043-AAEE-8EB8B1685D56}" sibTransId="{61DFC1FD-ED78-4A21-BF49-11FA6324A59B}"/>
    <dgm:cxn modelId="{34984A3F-69C1-4F27-8154-63ECEF1F9753}" type="presOf" srcId="{10105749-A155-4200-AD85-1464CDDF1C6E}" destId="{E285DE83-1E74-40A7-8B8C-8E31F07F8919}" srcOrd="0" destOrd="0" presId="urn:microsoft.com/office/officeart/2005/8/layout/process5"/>
    <dgm:cxn modelId="{088D5CB4-25F1-4DA2-B42C-8D776CC268A7}" type="presOf" srcId="{82723F30-1B4B-41C0-9C0B-EF64D718FE93}" destId="{3F21431A-9E43-4A86-BD11-87DAED622151}" srcOrd="0" destOrd="0" presId="urn:microsoft.com/office/officeart/2005/8/layout/process5"/>
    <dgm:cxn modelId="{67C52930-664C-4588-9C61-67299DE910EC}" type="presOf" srcId="{50384E62-B6FE-4B48-91BB-654747AAD739}" destId="{4422CF3E-511E-416C-B5BB-35857C3D31D2}" srcOrd="0" destOrd="0" presId="urn:microsoft.com/office/officeart/2005/8/layout/process5"/>
    <dgm:cxn modelId="{066AA4EE-EC2A-4AC6-88B8-F78C4BE69CD9}" type="presOf" srcId="{10105749-A155-4200-AD85-1464CDDF1C6E}" destId="{4A60800D-C3E9-4C69-B9C2-9667E9581E14}" srcOrd="1" destOrd="0" presId="urn:microsoft.com/office/officeart/2005/8/layout/process5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1F9FA9F2-5A24-4AF3-B56E-8B12815C38B1}" type="presOf" srcId="{149EB3D3-AC72-4423-8FC5-157FB7C6A311}" destId="{051768CE-6B9A-43DA-9F0D-0AFE2A0E9612}" srcOrd="0" destOrd="0" presId="urn:microsoft.com/office/officeart/2005/8/layout/process5"/>
    <dgm:cxn modelId="{C5B5C516-C54A-42D8-94C3-605E5BAFECC7}" srcId="{9680FA17-8D8E-4EF8-80BE-D415A7F9BCB3}" destId="{50384E62-B6FE-4B48-91BB-654747AAD739}" srcOrd="2" destOrd="0" parTransId="{FDE75DDD-634D-4742-845D-C4009D3F01BD}" sibTransId="{07E648CC-E434-4DB8-A232-D8E63AAA0993}"/>
    <dgm:cxn modelId="{F02ADF2A-6851-4168-9609-A7E4C26A2C0F}" type="presOf" srcId="{61DFC1FD-ED78-4A21-BF49-11FA6324A59B}" destId="{BF6F2A23-78F8-41E6-B3A5-4C6CD0690C0C}" srcOrd="1" destOrd="0" presId="urn:microsoft.com/office/officeart/2005/8/layout/process5"/>
    <dgm:cxn modelId="{C566FC2A-69CA-4490-A57F-57B6FD4B46FA}" type="presOf" srcId="{9680FA17-8D8E-4EF8-80BE-D415A7F9BCB3}" destId="{A34A500B-6F27-48B2-A25D-43C04D5C1441}" srcOrd="0" destOrd="0" presId="urn:microsoft.com/office/officeart/2005/8/layout/process5"/>
    <dgm:cxn modelId="{414E67A1-DE75-4CC4-86A4-EA7DA9C9558B}" type="presParOf" srcId="{A34A500B-6F27-48B2-A25D-43C04D5C1441}" destId="{051768CE-6B9A-43DA-9F0D-0AFE2A0E9612}" srcOrd="0" destOrd="0" presId="urn:microsoft.com/office/officeart/2005/8/layout/process5"/>
    <dgm:cxn modelId="{6B529FBC-23CA-433F-8151-968611026074}" type="presParOf" srcId="{A34A500B-6F27-48B2-A25D-43C04D5C1441}" destId="{E285DE83-1E74-40A7-8B8C-8E31F07F8919}" srcOrd="1" destOrd="0" presId="urn:microsoft.com/office/officeart/2005/8/layout/process5"/>
    <dgm:cxn modelId="{8B08B801-2CC5-464E-ADBB-96F840F0CBBC}" type="presParOf" srcId="{E285DE83-1E74-40A7-8B8C-8E31F07F8919}" destId="{4A60800D-C3E9-4C69-B9C2-9667E9581E14}" srcOrd="0" destOrd="0" presId="urn:microsoft.com/office/officeart/2005/8/layout/process5"/>
    <dgm:cxn modelId="{F62D0E2A-D576-4757-A836-11B9E78B97CB}" type="presParOf" srcId="{A34A500B-6F27-48B2-A25D-43C04D5C1441}" destId="{3F21431A-9E43-4A86-BD11-87DAED622151}" srcOrd="2" destOrd="0" presId="urn:microsoft.com/office/officeart/2005/8/layout/process5"/>
    <dgm:cxn modelId="{5690E96F-ACC3-4B88-9A6B-5B22CBFBB8A5}" type="presParOf" srcId="{A34A500B-6F27-48B2-A25D-43C04D5C1441}" destId="{A216F5C6-808E-4CCE-851C-E207D242CE4D}" srcOrd="3" destOrd="0" presId="urn:microsoft.com/office/officeart/2005/8/layout/process5"/>
    <dgm:cxn modelId="{637D95B1-DF04-4764-8C4B-4E31122B17E5}" type="presParOf" srcId="{A216F5C6-808E-4CCE-851C-E207D242CE4D}" destId="{BF6F2A23-78F8-41E6-B3A5-4C6CD0690C0C}" srcOrd="0" destOrd="0" presId="urn:microsoft.com/office/officeart/2005/8/layout/process5"/>
    <dgm:cxn modelId="{F1A7E873-4AB9-4D8B-B4F6-9B2821908A89}" type="presParOf" srcId="{A34A500B-6F27-48B2-A25D-43C04D5C1441}" destId="{4422CF3E-511E-416C-B5BB-35857C3D31D2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8/layout/Lin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Тимчасове припинення роботодавцем забезпечення працівника роботою і тимчасове припинення працівником виконання роботи за укладеним трудовим договором.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4DA3D3CF-881D-46A7-8A56-E7DD1EBA9CAD}">
      <dgm:prSet/>
      <dgm:spPr/>
      <dgm:t>
        <a:bodyPr/>
        <a:lstStyle/>
        <a:p>
          <a:r>
            <a:rPr lang="uk-UA" b="0" i="0" noProof="0" dirty="0"/>
            <a:t>Коли стан в громаді виключає можливість надання та виконання роботи.</a:t>
          </a:r>
        </a:p>
      </dgm:t>
    </dgm:pt>
    <dgm:pt modelId="{0B38DA26-0C0D-4E87-9A78-C63EA61ABFF1}" type="parTrans" cxnId="{58BB6BF0-F8BE-44E9-85D1-EF872A98AB5B}">
      <dgm:prSet/>
      <dgm:spPr/>
      <dgm:t>
        <a:bodyPr/>
        <a:lstStyle/>
        <a:p>
          <a:endParaRPr lang="ru-UA"/>
        </a:p>
      </dgm:t>
    </dgm:pt>
    <dgm:pt modelId="{CD9FF992-6F26-4939-9E2E-02862593317A}" type="sibTrans" cxnId="{58BB6BF0-F8BE-44E9-85D1-EF872A98AB5B}">
      <dgm:prSet/>
      <dgm:spPr/>
      <dgm:t>
        <a:bodyPr/>
        <a:lstStyle/>
        <a:p>
          <a:endParaRPr lang="ru-UA"/>
        </a:p>
      </dgm:t>
    </dgm:pt>
    <dgm:pt modelId="{3058B8A1-E8C3-474E-AD48-D3130E9A4323}">
      <dgm:prSet/>
      <dgm:spPr/>
      <dgm:t>
        <a:bodyPr/>
        <a:lstStyle/>
        <a:p>
          <a:r>
            <a:rPr lang="uk-UA" b="0" i="0" noProof="0" dirty="0"/>
            <a:t>Не тягне за собою припинення трудових відносин.</a:t>
          </a:r>
        </a:p>
      </dgm:t>
    </dgm:pt>
    <dgm:pt modelId="{D6F81EEE-D514-426B-A965-8AA9B12FEBB7}" type="parTrans" cxnId="{0F03712E-E24B-49A5-8FD6-00E78D64AEEC}">
      <dgm:prSet/>
      <dgm:spPr/>
      <dgm:t>
        <a:bodyPr/>
        <a:lstStyle/>
        <a:p>
          <a:endParaRPr lang="ru-UA"/>
        </a:p>
      </dgm:t>
    </dgm:pt>
    <dgm:pt modelId="{FAFFD5EB-8F22-43E5-8D22-63351FF40EDB}" type="sibTrans" cxnId="{0F03712E-E24B-49A5-8FD6-00E78D64AEEC}">
      <dgm:prSet/>
      <dgm:spPr/>
      <dgm:t>
        <a:bodyPr/>
        <a:lstStyle/>
        <a:p>
          <a:endParaRPr lang="ru-UA"/>
        </a:p>
      </dgm:t>
    </dgm:pt>
    <dgm:pt modelId="{106EF628-5F0E-4614-81E5-FE931997293E}">
      <dgm:prSet/>
      <dgm:spPr/>
      <dgm:t>
        <a:bodyPr/>
        <a:lstStyle/>
        <a:p>
          <a:r>
            <a:rPr lang="uk-UA" b="0" i="0" noProof="0" dirty="0"/>
            <a:t>повідомити у будь-який доступний спосіб</a:t>
          </a:r>
        </a:p>
      </dgm:t>
    </dgm:pt>
    <dgm:pt modelId="{CB27A61E-C7AB-41A8-9CE8-F712C2623EC5}" type="parTrans" cxnId="{CFC2B2C6-9FB0-4D0A-81D7-2130DC56E316}">
      <dgm:prSet/>
      <dgm:spPr/>
      <dgm:t>
        <a:bodyPr/>
        <a:lstStyle/>
        <a:p>
          <a:endParaRPr lang="ru-UA"/>
        </a:p>
      </dgm:t>
    </dgm:pt>
    <dgm:pt modelId="{D042EC14-9948-465A-BE8E-A1BA294329A8}" type="sibTrans" cxnId="{CFC2B2C6-9FB0-4D0A-81D7-2130DC56E316}">
      <dgm:prSet/>
      <dgm:spPr/>
      <dgm:t>
        <a:bodyPr/>
        <a:lstStyle/>
        <a:p>
          <a:endParaRPr lang="ru-UA"/>
        </a:p>
      </dgm:t>
    </dgm:pt>
    <dgm:pt modelId="{53D1B16C-D9DC-4B23-BB23-71A49B5FADE4}">
      <dgm:prSet/>
      <dgm:spPr/>
      <dgm:t>
        <a:bodyPr/>
        <a:lstStyle/>
        <a:p>
          <a:r>
            <a:rPr lang="uk-UA" b="0" i="0" noProof="0" dirty="0"/>
            <a:t>Відшкодування заробітної плати, гарантійних та компенсаційних виплат працівникам на час призупинення дії трудового у повному обсязі покладається на державу, що здійснює військову агресію проти України.</a:t>
          </a:r>
        </a:p>
      </dgm:t>
    </dgm:pt>
    <dgm:pt modelId="{F420FF66-DB66-471A-A87C-F8A19CF439F7}" type="parTrans" cxnId="{285F0B72-A897-4BBC-A0AF-66676BD41D26}">
      <dgm:prSet/>
      <dgm:spPr/>
      <dgm:t>
        <a:bodyPr/>
        <a:lstStyle/>
        <a:p>
          <a:endParaRPr lang="ru-UA"/>
        </a:p>
      </dgm:t>
    </dgm:pt>
    <dgm:pt modelId="{90CA82E0-D0AD-48DB-B86B-9D39BECF2ED9}" type="sibTrans" cxnId="{285F0B72-A897-4BBC-A0AF-66676BD41D26}">
      <dgm:prSet/>
      <dgm:spPr/>
      <dgm:t>
        <a:bodyPr/>
        <a:lstStyle/>
        <a:p>
          <a:endParaRPr lang="ru-UA"/>
        </a:p>
      </dgm:t>
    </dgm:pt>
    <dgm:pt modelId="{998A2AE6-16B4-4F35-BAA5-B08DE871DC06}" type="pres">
      <dgm:prSet presAssocID="{9680FA17-8D8E-4EF8-80BE-D415A7F9BCB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4D7800E-3694-4DB3-B7F9-EBB9653C342C}" type="pres">
      <dgm:prSet presAssocID="{149EB3D3-AC72-4423-8FC5-157FB7C6A311}" presName="thickLine" presStyleLbl="alignNode1" presStyleIdx="0" presStyleCnt="5"/>
      <dgm:spPr/>
    </dgm:pt>
    <dgm:pt modelId="{7CCA57CC-61CE-42A1-A29B-8D7C66551E19}" type="pres">
      <dgm:prSet presAssocID="{149EB3D3-AC72-4423-8FC5-157FB7C6A311}" presName="horz1" presStyleCnt="0"/>
      <dgm:spPr/>
    </dgm:pt>
    <dgm:pt modelId="{EE902C9F-CE2B-4227-8D0C-735BA8912989}" type="pres">
      <dgm:prSet presAssocID="{149EB3D3-AC72-4423-8FC5-157FB7C6A311}" presName="tx1" presStyleLbl="revTx" presStyleIdx="0" presStyleCnt="5"/>
      <dgm:spPr/>
      <dgm:t>
        <a:bodyPr/>
        <a:lstStyle/>
        <a:p>
          <a:endParaRPr lang="ru-RU"/>
        </a:p>
      </dgm:t>
    </dgm:pt>
    <dgm:pt modelId="{6CB08688-CA80-43CA-B264-C4BDEC99EF4C}" type="pres">
      <dgm:prSet presAssocID="{149EB3D3-AC72-4423-8FC5-157FB7C6A311}" presName="vert1" presStyleCnt="0"/>
      <dgm:spPr/>
    </dgm:pt>
    <dgm:pt modelId="{070481C1-0EAF-4E51-9668-432A3CEE0C34}" type="pres">
      <dgm:prSet presAssocID="{4DA3D3CF-881D-46A7-8A56-E7DD1EBA9CAD}" presName="thickLine" presStyleLbl="alignNode1" presStyleIdx="1" presStyleCnt="5"/>
      <dgm:spPr/>
    </dgm:pt>
    <dgm:pt modelId="{C2195A16-3633-4488-822A-A79A53A70757}" type="pres">
      <dgm:prSet presAssocID="{4DA3D3CF-881D-46A7-8A56-E7DD1EBA9CAD}" presName="horz1" presStyleCnt="0"/>
      <dgm:spPr/>
    </dgm:pt>
    <dgm:pt modelId="{81260688-A371-45FD-99E4-83A3879F0F11}" type="pres">
      <dgm:prSet presAssocID="{4DA3D3CF-881D-46A7-8A56-E7DD1EBA9CAD}" presName="tx1" presStyleLbl="revTx" presStyleIdx="1" presStyleCnt="5"/>
      <dgm:spPr/>
      <dgm:t>
        <a:bodyPr/>
        <a:lstStyle/>
        <a:p>
          <a:endParaRPr lang="ru-RU"/>
        </a:p>
      </dgm:t>
    </dgm:pt>
    <dgm:pt modelId="{4BE87675-F191-4905-B00D-BB8E0E9FE2F3}" type="pres">
      <dgm:prSet presAssocID="{4DA3D3CF-881D-46A7-8A56-E7DD1EBA9CAD}" presName="vert1" presStyleCnt="0"/>
      <dgm:spPr/>
    </dgm:pt>
    <dgm:pt modelId="{06A3FC9B-C0B1-44A1-A248-D7F824B206A9}" type="pres">
      <dgm:prSet presAssocID="{3058B8A1-E8C3-474E-AD48-D3130E9A4323}" presName="thickLine" presStyleLbl="alignNode1" presStyleIdx="2" presStyleCnt="5"/>
      <dgm:spPr/>
    </dgm:pt>
    <dgm:pt modelId="{17F4B40A-E7A0-4FB5-9F6B-0BF692005F77}" type="pres">
      <dgm:prSet presAssocID="{3058B8A1-E8C3-474E-AD48-D3130E9A4323}" presName="horz1" presStyleCnt="0"/>
      <dgm:spPr/>
    </dgm:pt>
    <dgm:pt modelId="{E959EEF6-5668-45CF-ADD1-B04E2D6BEE4B}" type="pres">
      <dgm:prSet presAssocID="{3058B8A1-E8C3-474E-AD48-D3130E9A4323}" presName="tx1" presStyleLbl="revTx" presStyleIdx="2" presStyleCnt="5"/>
      <dgm:spPr/>
      <dgm:t>
        <a:bodyPr/>
        <a:lstStyle/>
        <a:p>
          <a:endParaRPr lang="ru-RU"/>
        </a:p>
      </dgm:t>
    </dgm:pt>
    <dgm:pt modelId="{A9ED453A-4BB6-470C-80F6-9E3391935AD6}" type="pres">
      <dgm:prSet presAssocID="{3058B8A1-E8C3-474E-AD48-D3130E9A4323}" presName="vert1" presStyleCnt="0"/>
      <dgm:spPr/>
    </dgm:pt>
    <dgm:pt modelId="{3C0497C0-95C7-4A51-9869-A316A4809AED}" type="pres">
      <dgm:prSet presAssocID="{106EF628-5F0E-4614-81E5-FE931997293E}" presName="thickLine" presStyleLbl="alignNode1" presStyleIdx="3" presStyleCnt="5"/>
      <dgm:spPr/>
    </dgm:pt>
    <dgm:pt modelId="{4557D9B3-9657-4AD2-BC40-3865286A1696}" type="pres">
      <dgm:prSet presAssocID="{106EF628-5F0E-4614-81E5-FE931997293E}" presName="horz1" presStyleCnt="0"/>
      <dgm:spPr/>
    </dgm:pt>
    <dgm:pt modelId="{AAC43B25-5E8B-41C0-9391-1340A9494811}" type="pres">
      <dgm:prSet presAssocID="{106EF628-5F0E-4614-81E5-FE931997293E}" presName="tx1" presStyleLbl="revTx" presStyleIdx="3" presStyleCnt="5"/>
      <dgm:spPr/>
      <dgm:t>
        <a:bodyPr/>
        <a:lstStyle/>
        <a:p>
          <a:endParaRPr lang="ru-RU"/>
        </a:p>
      </dgm:t>
    </dgm:pt>
    <dgm:pt modelId="{5E942743-4A2F-48A7-9F88-C35A985B779F}" type="pres">
      <dgm:prSet presAssocID="{106EF628-5F0E-4614-81E5-FE931997293E}" presName="vert1" presStyleCnt="0"/>
      <dgm:spPr/>
    </dgm:pt>
    <dgm:pt modelId="{C2BD27E4-99E6-4484-9755-0992633BBF71}" type="pres">
      <dgm:prSet presAssocID="{53D1B16C-D9DC-4B23-BB23-71A49B5FADE4}" presName="thickLine" presStyleLbl="alignNode1" presStyleIdx="4" presStyleCnt="5"/>
      <dgm:spPr/>
    </dgm:pt>
    <dgm:pt modelId="{9D7CCE74-EE46-48C0-BF43-B501F215108F}" type="pres">
      <dgm:prSet presAssocID="{53D1B16C-D9DC-4B23-BB23-71A49B5FADE4}" presName="horz1" presStyleCnt="0"/>
      <dgm:spPr/>
    </dgm:pt>
    <dgm:pt modelId="{41FF057C-CCFC-47CB-8E9D-D1CA59303CD5}" type="pres">
      <dgm:prSet presAssocID="{53D1B16C-D9DC-4B23-BB23-71A49B5FADE4}" presName="tx1" presStyleLbl="revTx" presStyleIdx="4" presStyleCnt="5"/>
      <dgm:spPr/>
      <dgm:t>
        <a:bodyPr/>
        <a:lstStyle/>
        <a:p>
          <a:endParaRPr lang="ru-RU"/>
        </a:p>
      </dgm:t>
    </dgm:pt>
    <dgm:pt modelId="{9D38B53F-4806-4062-A8B9-488DE6B929D8}" type="pres">
      <dgm:prSet presAssocID="{53D1B16C-D9DC-4B23-BB23-71A49B5FADE4}" presName="vert1" presStyleCnt="0"/>
      <dgm:spPr/>
    </dgm:pt>
  </dgm:ptLst>
  <dgm:cxnLst>
    <dgm:cxn modelId="{8FD742A0-AE68-44F5-B3C7-888D91476155}" type="presOf" srcId="{4DA3D3CF-881D-46A7-8A56-E7DD1EBA9CAD}" destId="{81260688-A371-45FD-99E4-83A3879F0F11}" srcOrd="0" destOrd="0" presId="urn:microsoft.com/office/officeart/2008/layout/LinedList"/>
    <dgm:cxn modelId="{9D4770AC-AA32-4B94-B55F-3E57924625FE}" type="presOf" srcId="{9680FA17-8D8E-4EF8-80BE-D415A7F9BCB3}" destId="{998A2AE6-16B4-4F35-BAA5-B08DE871DC06}" srcOrd="0" destOrd="0" presId="urn:microsoft.com/office/officeart/2008/layout/LinedList"/>
    <dgm:cxn modelId="{0F03712E-E24B-49A5-8FD6-00E78D64AEEC}" srcId="{9680FA17-8D8E-4EF8-80BE-D415A7F9BCB3}" destId="{3058B8A1-E8C3-474E-AD48-D3130E9A4323}" srcOrd="2" destOrd="0" parTransId="{D6F81EEE-D514-426B-A965-8AA9B12FEBB7}" sibTransId="{FAFFD5EB-8F22-43E5-8D22-63351FF40EDB}"/>
    <dgm:cxn modelId="{397AAFF7-08AE-4F37-BAF3-330ECCE5C155}" type="presOf" srcId="{53D1B16C-D9DC-4B23-BB23-71A49B5FADE4}" destId="{41FF057C-CCFC-47CB-8E9D-D1CA59303CD5}" srcOrd="0" destOrd="0" presId="urn:microsoft.com/office/officeart/2008/layout/LinedList"/>
    <dgm:cxn modelId="{253EA4E2-956B-41E2-808A-54BBD96C7F8C}" type="presOf" srcId="{149EB3D3-AC72-4423-8FC5-157FB7C6A311}" destId="{EE902C9F-CE2B-4227-8D0C-735BA8912989}" srcOrd="0" destOrd="0" presId="urn:microsoft.com/office/officeart/2008/layout/LinedList"/>
    <dgm:cxn modelId="{285F0B72-A897-4BBC-A0AF-66676BD41D26}" srcId="{9680FA17-8D8E-4EF8-80BE-D415A7F9BCB3}" destId="{53D1B16C-D9DC-4B23-BB23-71A49B5FADE4}" srcOrd="4" destOrd="0" parTransId="{F420FF66-DB66-471A-A87C-F8A19CF439F7}" sibTransId="{90CA82E0-D0AD-48DB-B86B-9D39BECF2ED9}"/>
    <dgm:cxn modelId="{4F4E0AED-3BD1-4DEE-8495-C8616BA69CC4}" type="presOf" srcId="{3058B8A1-E8C3-474E-AD48-D3130E9A4323}" destId="{E959EEF6-5668-45CF-ADD1-B04E2D6BEE4B}" srcOrd="0" destOrd="0" presId="urn:microsoft.com/office/officeart/2008/layout/LinedList"/>
    <dgm:cxn modelId="{58BB6BF0-F8BE-44E9-85D1-EF872A98AB5B}" srcId="{9680FA17-8D8E-4EF8-80BE-D415A7F9BCB3}" destId="{4DA3D3CF-881D-46A7-8A56-E7DD1EBA9CAD}" srcOrd="1" destOrd="0" parTransId="{0B38DA26-0C0D-4E87-9A78-C63EA61ABFF1}" sibTransId="{CD9FF992-6F26-4939-9E2E-02862593317A}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F46A1A40-8910-45B5-89EC-E0AFCE25BD57}" type="presOf" srcId="{106EF628-5F0E-4614-81E5-FE931997293E}" destId="{AAC43B25-5E8B-41C0-9391-1340A9494811}" srcOrd="0" destOrd="0" presId="urn:microsoft.com/office/officeart/2008/layout/LinedList"/>
    <dgm:cxn modelId="{CFC2B2C6-9FB0-4D0A-81D7-2130DC56E316}" srcId="{9680FA17-8D8E-4EF8-80BE-D415A7F9BCB3}" destId="{106EF628-5F0E-4614-81E5-FE931997293E}" srcOrd="3" destOrd="0" parTransId="{CB27A61E-C7AB-41A8-9CE8-F712C2623EC5}" sibTransId="{D042EC14-9948-465A-BE8E-A1BA294329A8}"/>
    <dgm:cxn modelId="{68F85055-9423-473D-9C4A-E0E8CE955B89}" type="presParOf" srcId="{998A2AE6-16B4-4F35-BAA5-B08DE871DC06}" destId="{B4D7800E-3694-4DB3-B7F9-EBB9653C342C}" srcOrd="0" destOrd="0" presId="urn:microsoft.com/office/officeart/2008/layout/LinedList"/>
    <dgm:cxn modelId="{89521478-0CB5-43EC-8028-8913A4381087}" type="presParOf" srcId="{998A2AE6-16B4-4F35-BAA5-B08DE871DC06}" destId="{7CCA57CC-61CE-42A1-A29B-8D7C66551E19}" srcOrd="1" destOrd="0" presId="urn:microsoft.com/office/officeart/2008/layout/LinedList"/>
    <dgm:cxn modelId="{264015F5-EFE3-4DE2-974B-24D1A40E203B}" type="presParOf" srcId="{7CCA57CC-61CE-42A1-A29B-8D7C66551E19}" destId="{EE902C9F-CE2B-4227-8D0C-735BA8912989}" srcOrd="0" destOrd="0" presId="urn:microsoft.com/office/officeart/2008/layout/LinedList"/>
    <dgm:cxn modelId="{4799BC18-1539-4F16-938E-C7FD33136198}" type="presParOf" srcId="{7CCA57CC-61CE-42A1-A29B-8D7C66551E19}" destId="{6CB08688-CA80-43CA-B264-C4BDEC99EF4C}" srcOrd="1" destOrd="0" presId="urn:microsoft.com/office/officeart/2008/layout/LinedList"/>
    <dgm:cxn modelId="{C53144AE-EB6A-43ED-8753-C60D97F83D52}" type="presParOf" srcId="{998A2AE6-16B4-4F35-BAA5-B08DE871DC06}" destId="{070481C1-0EAF-4E51-9668-432A3CEE0C34}" srcOrd="2" destOrd="0" presId="urn:microsoft.com/office/officeart/2008/layout/LinedList"/>
    <dgm:cxn modelId="{65E0EBF2-7199-433A-971B-6F3B6BE1607E}" type="presParOf" srcId="{998A2AE6-16B4-4F35-BAA5-B08DE871DC06}" destId="{C2195A16-3633-4488-822A-A79A53A70757}" srcOrd="3" destOrd="0" presId="urn:microsoft.com/office/officeart/2008/layout/LinedList"/>
    <dgm:cxn modelId="{DBC87535-E698-4146-97AF-17EB4C195F31}" type="presParOf" srcId="{C2195A16-3633-4488-822A-A79A53A70757}" destId="{81260688-A371-45FD-99E4-83A3879F0F11}" srcOrd="0" destOrd="0" presId="urn:microsoft.com/office/officeart/2008/layout/LinedList"/>
    <dgm:cxn modelId="{8731F579-042B-4937-9385-C6E0290E61F0}" type="presParOf" srcId="{C2195A16-3633-4488-822A-A79A53A70757}" destId="{4BE87675-F191-4905-B00D-BB8E0E9FE2F3}" srcOrd="1" destOrd="0" presId="urn:microsoft.com/office/officeart/2008/layout/LinedList"/>
    <dgm:cxn modelId="{81FC4F5C-C1DE-4A7A-9B0F-5DA9C52D691A}" type="presParOf" srcId="{998A2AE6-16B4-4F35-BAA5-B08DE871DC06}" destId="{06A3FC9B-C0B1-44A1-A248-D7F824B206A9}" srcOrd="4" destOrd="0" presId="urn:microsoft.com/office/officeart/2008/layout/LinedList"/>
    <dgm:cxn modelId="{7F6CF973-10D7-4CDB-8E6F-C4746DA522F7}" type="presParOf" srcId="{998A2AE6-16B4-4F35-BAA5-B08DE871DC06}" destId="{17F4B40A-E7A0-4FB5-9F6B-0BF692005F77}" srcOrd="5" destOrd="0" presId="urn:microsoft.com/office/officeart/2008/layout/LinedList"/>
    <dgm:cxn modelId="{DADFAE93-59EB-4260-BCF0-4F4B5ABE300C}" type="presParOf" srcId="{17F4B40A-E7A0-4FB5-9F6B-0BF692005F77}" destId="{E959EEF6-5668-45CF-ADD1-B04E2D6BEE4B}" srcOrd="0" destOrd="0" presId="urn:microsoft.com/office/officeart/2008/layout/LinedList"/>
    <dgm:cxn modelId="{AD0EBE99-7E3A-4F5F-8466-81FD9BEFDBE3}" type="presParOf" srcId="{17F4B40A-E7A0-4FB5-9F6B-0BF692005F77}" destId="{A9ED453A-4BB6-470C-80F6-9E3391935AD6}" srcOrd="1" destOrd="0" presId="urn:microsoft.com/office/officeart/2008/layout/LinedList"/>
    <dgm:cxn modelId="{03ABB034-F8CD-4DFF-BEA7-944D69C2B52B}" type="presParOf" srcId="{998A2AE6-16B4-4F35-BAA5-B08DE871DC06}" destId="{3C0497C0-95C7-4A51-9869-A316A4809AED}" srcOrd="6" destOrd="0" presId="urn:microsoft.com/office/officeart/2008/layout/LinedList"/>
    <dgm:cxn modelId="{2A8F08B6-FEEC-4582-A948-94ACB65985E2}" type="presParOf" srcId="{998A2AE6-16B4-4F35-BAA5-B08DE871DC06}" destId="{4557D9B3-9657-4AD2-BC40-3865286A1696}" srcOrd="7" destOrd="0" presId="urn:microsoft.com/office/officeart/2008/layout/LinedList"/>
    <dgm:cxn modelId="{86C05088-E234-4562-A343-849E4A062575}" type="presParOf" srcId="{4557D9B3-9657-4AD2-BC40-3865286A1696}" destId="{AAC43B25-5E8B-41C0-9391-1340A9494811}" srcOrd="0" destOrd="0" presId="urn:microsoft.com/office/officeart/2008/layout/LinedList"/>
    <dgm:cxn modelId="{7423650E-AA8C-40CC-9E15-AC097D16A6E5}" type="presParOf" srcId="{4557D9B3-9657-4AD2-BC40-3865286A1696}" destId="{5E942743-4A2F-48A7-9F88-C35A985B779F}" srcOrd="1" destOrd="0" presId="urn:microsoft.com/office/officeart/2008/layout/LinedList"/>
    <dgm:cxn modelId="{A0CA2A21-9A20-4048-AB43-F0F3034E3FA6}" type="presParOf" srcId="{998A2AE6-16B4-4F35-BAA5-B08DE871DC06}" destId="{C2BD27E4-99E6-4484-9755-0992633BBF71}" srcOrd="8" destOrd="0" presId="urn:microsoft.com/office/officeart/2008/layout/LinedList"/>
    <dgm:cxn modelId="{67526952-62B7-461F-955B-C77C485702B1}" type="presParOf" srcId="{998A2AE6-16B4-4F35-BAA5-B08DE871DC06}" destId="{9D7CCE74-EE46-48C0-BF43-B501F215108F}" srcOrd="9" destOrd="0" presId="urn:microsoft.com/office/officeart/2008/layout/LinedList"/>
    <dgm:cxn modelId="{17CD28D6-8636-4225-B528-3317D3BDFE7F}" type="presParOf" srcId="{9D7CCE74-EE46-48C0-BF43-B501F215108F}" destId="{41FF057C-CCFC-47CB-8E9D-D1CA59303CD5}" srcOrd="0" destOrd="0" presId="urn:microsoft.com/office/officeart/2008/layout/LinedList"/>
    <dgm:cxn modelId="{9C031D59-8AEE-4133-B5A3-9DA978F00BF3}" type="presParOf" srcId="{9D7CCE74-EE46-48C0-BF43-B501F215108F}" destId="{9D38B53F-4806-4062-A8B9-488DE6B929D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process5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зупинення роботи, викликане відсутністю організаційних або технічних умов, необхідних для виконання роботи, невідворотною силою або іншими обставинами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E6AB80A8-1235-4F1C-B733-0580F9D3BD24}">
      <dgm:prSet phldrT="[Текст]"/>
      <dgm:spPr/>
      <dgm:t>
        <a:bodyPr/>
        <a:lstStyle/>
        <a:p>
          <a:r>
            <a:rPr lang="uk-UA" b="0" i="0" noProof="0" dirty="0"/>
            <a:t>не нижче від двох третин тарифної ставки встановленого працівникові розряду (окладу)</a:t>
          </a:r>
          <a:endParaRPr lang="uk-UA" b="1" noProof="0" dirty="0"/>
        </a:p>
      </dgm:t>
    </dgm:pt>
    <dgm:pt modelId="{35FA2405-42DF-49BD-9B7C-8BB54E0E7A7E}" type="parTrans" cxnId="{EEE33358-0ADC-487B-8EF8-EEFEA3C988F5}">
      <dgm:prSet/>
      <dgm:spPr/>
      <dgm:t>
        <a:bodyPr/>
        <a:lstStyle/>
        <a:p>
          <a:endParaRPr lang="ru-UA"/>
        </a:p>
      </dgm:t>
    </dgm:pt>
    <dgm:pt modelId="{79F6998B-7771-46EE-9F6C-218D396D3F63}" type="sibTrans" cxnId="{EEE33358-0ADC-487B-8EF8-EEFEA3C988F5}">
      <dgm:prSet/>
      <dgm:spPr/>
      <dgm:t>
        <a:bodyPr/>
        <a:lstStyle/>
        <a:p>
          <a:endParaRPr lang="ru-UA"/>
        </a:p>
      </dgm:t>
    </dgm:pt>
    <dgm:pt modelId="{0C8B326A-EEB6-4870-AC5B-1375A7E9F30D}">
      <dgm:prSet phldrT="[Текст]"/>
      <dgm:spPr/>
      <dgm:t>
        <a:bodyPr/>
        <a:lstStyle/>
        <a:p>
          <a:r>
            <a:rPr lang="uk-UA" b="0" i="0" noProof="0" dirty="0"/>
            <a:t>виробнича ситуація, небезпечна для життя чи здоров’я працівника або для людей, які його оточують, і навколишнього природного середовища не з його вини, за ним зберігається середній заробіток</a:t>
          </a:r>
          <a:endParaRPr lang="uk-UA" b="1" noProof="0" dirty="0"/>
        </a:p>
      </dgm:t>
    </dgm:pt>
    <dgm:pt modelId="{4A1A2865-3D82-4906-81C0-85187A649BB8}" type="parTrans" cxnId="{08CF3B77-023A-40CE-979E-2BD27788E602}">
      <dgm:prSet/>
      <dgm:spPr/>
      <dgm:t>
        <a:bodyPr/>
        <a:lstStyle/>
        <a:p>
          <a:endParaRPr lang="ru-UA"/>
        </a:p>
      </dgm:t>
    </dgm:pt>
    <dgm:pt modelId="{C6F61449-B2B4-4A09-8829-786058F9456B}" type="sibTrans" cxnId="{08CF3B77-023A-40CE-979E-2BD27788E602}">
      <dgm:prSet/>
      <dgm:spPr/>
      <dgm:t>
        <a:bodyPr/>
        <a:lstStyle/>
        <a:p>
          <a:endParaRPr lang="ru-UA"/>
        </a:p>
      </dgm:t>
    </dgm:pt>
    <dgm:pt modelId="{A34A500B-6F27-48B2-A25D-43C04D5C1441}" type="pres">
      <dgm:prSet presAssocID="{9680FA17-8D8E-4EF8-80BE-D415A7F9BCB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1768CE-6B9A-43DA-9F0D-0AFE2A0E9612}" type="pres">
      <dgm:prSet presAssocID="{149EB3D3-AC72-4423-8FC5-157FB7C6A311}" presName="node" presStyleLbl="node1" presStyleIdx="0" presStyleCnt="3" custScaleY="1270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686177-4D6A-473B-AECE-77A89DA367D9}" type="pres">
      <dgm:prSet presAssocID="{10105749-A155-4200-AD85-1464CDDF1C6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832ECC43-0E2D-4C66-B217-1F1095216AFF}" type="pres">
      <dgm:prSet presAssocID="{10105749-A155-4200-AD85-1464CDDF1C6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15955E26-1583-43BF-8162-A8DFCE544D5E}" type="pres">
      <dgm:prSet presAssocID="{E6AB80A8-1235-4F1C-B733-0580F9D3BD24}" presName="node" presStyleLbl="node1" presStyleIdx="1" presStyleCnt="3" custScaleY="1281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401A12-7058-448C-9044-73C6B6154E3E}" type="pres">
      <dgm:prSet presAssocID="{79F6998B-7771-46EE-9F6C-218D396D3F63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57B101A-73AE-44E4-88DD-F3B0A29A5B7C}" type="pres">
      <dgm:prSet presAssocID="{79F6998B-7771-46EE-9F6C-218D396D3F63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0E2B0C91-A509-4B94-8715-425570FB3DEE}" type="pres">
      <dgm:prSet presAssocID="{0C8B326A-EEB6-4870-AC5B-1375A7E9F30D}" presName="node" presStyleLbl="node1" presStyleIdx="2" presStyleCnt="3" custScaleY="1381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EE33358-0ADC-487B-8EF8-EEFEA3C988F5}" srcId="{9680FA17-8D8E-4EF8-80BE-D415A7F9BCB3}" destId="{E6AB80A8-1235-4F1C-B733-0580F9D3BD24}" srcOrd="1" destOrd="0" parTransId="{35FA2405-42DF-49BD-9B7C-8BB54E0E7A7E}" sibTransId="{79F6998B-7771-46EE-9F6C-218D396D3F63}"/>
    <dgm:cxn modelId="{6FCFD3DE-08D1-4C15-9C26-51838799AA35}" type="presOf" srcId="{0C8B326A-EEB6-4870-AC5B-1375A7E9F30D}" destId="{0E2B0C91-A509-4B94-8715-425570FB3DEE}" srcOrd="0" destOrd="0" presId="urn:microsoft.com/office/officeart/2005/8/layout/process5"/>
    <dgm:cxn modelId="{37EA1302-E396-4056-BB9F-955AC6720306}" type="presOf" srcId="{10105749-A155-4200-AD85-1464CDDF1C6E}" destId="{9D686177-4D6A-473B-AECE-77A89DA367D9}" srcOrd="0" destOrd="0" presId="urn:microsoft.com/office/officeart/2005/8/layout/process5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1F9FA9F2-5A24-4AF3-B56E-8B12815C38B1}" type="presOf" srcId="{149EB3D3-AC72-4423-8FC5-157FB7C6A311}" destId="{051768CE-6B9A-43DA-9F0D-0AFE2A0E9612}" srcOrd="0" destOrd="0" presId="urn:microsoft.com/office/officeart/2005/8/layout/process5"/>
    <dgm:cxn modelId="{3655824C-23D1-4CAC-AAC8-D5297D717386}" type="presOf" srcId="{79F6998B-7771-46EE-9F6C-218D396D3F63}" destId="{56401A12-7058-448C-9044-73C6B6154E3E}" srcOrd="0" destOrd="0" presId="urn:microsoft.com/office/officeart/2005/8/layout/process5"/>
    <dgm:cxn modelId="{98AD212B-4E42-49DA-9014-7D5A0F38F6A0}" type="presOf" srcId="{E6AB80A8-1235-4F1C-B733-0580F9D3BD24}" destId="{15955E26-1583-43BF-8162-A8DFCE544D5E}" srcOrd="0" destOrd="0" presId="urn:microsoft.com/office/officeart/2005/8/layout/process5"/>
    <dgm:cxn modelId="{C566FC2A-69CA-4490-A57F-57B6FD4B46FA}" type="presOf" srcId="{9680FA17-8D8E-4EF8-80BE-D415A7F9BCB3}" destId="{A34A500B-6F27-48B2-A25D-43C04D5C1441}" srcOrd="0" destOrd="0" presId="urn:microsoft.com/office/officeart/2005/8/layout/process5"/>
    <dgm:cxn modelId="{08CF3B77-023A-40CE-979E-2BD27788E602}" srcId="{9680FA17-8D8E-4EF8-80BE-D415A7F9BCB3}" destId="{0C8B326A-EEB6-4870-AC5B-1375A7E9F30D}" srcOrd="2" destOrd="0" parTransId="{4A1A2865-3D82-4906-81C0-85187A649BB8}" sibTransId="{C6F61449-B2B4-4A09-8829-786058F9456B}"/>
    <dgm:cxn modelId="{FB81CB4C-4C8E-4134-B987-1DBD7B47F001}" type="presOf" srcId="{10105749-A155-4200-AD85-1464CDDF1C6E}" destId="{832ECC43-0E2D-4C66-B217-1F1095216AFF}" srcOrd="1" destOrd="0" presId="urn:microsoft.com/office/officeart/2005/8/layout/process5"/>
    <dgm:cxn modelId="{C582678B-297F-4210-83BB-21B3170E4929}" type="presOf" srcId="{79F6998B-7771-46EE-9F6C-218D396D3F63}" destId="{C57B101A-73AE-44E4-88DD-F3B0A29A5B7C}" srcOrd="1" destOrd="0" presId="urn:microsoft.com/office/officeart/2005/8/layout/process5"/>
    <dgm:cxn modelId="{414E67A1-DE75-4CC4-86A4-EA7DA9C9558B}" type="presParOf" srcId="{A34A500B-6F27-48B2-A25D-43C04D5C1441}" destId="{051768CE-6B9A-43DA-9F0D-0AFE2A0E9612}" srcOrd="0" destOrd="0" presId="urn:microsoft.com/office/officeart/2005/8/layout/process5"/>
    <dgm:cxn modelId="{3EBBFC40-5C99-46E7-9B75-1D45F150CDEA}" type="presParOf" srcId="{A34A500B-6F27-48B2-A25D-43C04D5C1441}" destId="{9D686177-4D6A-473B-AECE-77A89DA367D9}" srcOrd="1" destOrd="0" presId="urn:microsoft.com/office/officeart/2005/8/layout/process5"/>
    <dgm:cxn modelId="{38FB434D-7D2C-4661-98EE-747049BCA932}" type="presParOf" srcId="{9D686177-4D6A-473B-AECE-77A89DA367D9}" destId="{832ECC43-0E2D-4C66-B217-1F1095216AFF}" srcOrd="0" destOrd="0" presId="urn:microsoft.com/office/officeart/2005/8/layout/process5"/>
    <dgm:cxn modelId="{B4DDAA92-166C-401F-9DA8-93C0492AC6B5}" type="presParOf" srcId="{A34A500B-6F27-48B2-A25D-43C04D5C1441}" destId="{15955E26-1583-43BF-8162-A8DFCE544D5E}" srcOrd="2" destOrd="0" presId="urn:microsoft.com/office/officeart/2005/8/layout/process5"/>
    <dgm:cxn modelId="{EC610C7B-4786-495A-8F89-CB0328E0E884}" type="presParOf" srcId="{A34A500B-6F27-48B2-A25D-43C04D5C1441}" destId="{56401A12-7058-448C-9044-73C6B6154E3E}" srcOrd="3" destOrd="0" presId="urn:microsoft.com/office/officeart/2005/8/layout/process5"/>
    <dgm:cxn modelId="{906321A1-9AD1-4227-A55E-2FFAC496B8E4}" type="presParOf" srcId="{56401A12-7058-448C-9044-73C6B6154E3E}" destId="{C57B101A-73AE-44E4-88DD-F3B0A29A5B7C}" srcOrd="0" destOrd="0" presId="urn:microsoft.com/office/officeart/2005/8/layout/process5"/>
    <dgm:cxn modelId="{0E3DDE11-22F8-48CC-960C-7670FB0C1D14}" type="presParOf" srcId="{A34A500B-6F27-48B2-A25D-43C04D5C1441}" destId="{0E2B0C91-A509-4B94-8715-425570FB3DEE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process5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оплату простою працівникам, включаючи непедагогічних та тих, які працюють за сумісництвом, не з їх вини в розмірі середньої заробітної плати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F5A4A760-2144-4339-8478-BCEBAED927B5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b="0" i="0" noProof="0" dirty="0"/>
            <a:t>оплату праці вчителів, вихователів, включаючи вихователів груп продовженого дня, музичних керівників, викладачів, інших педагогічних працівників закладів освіти у випадках, коли в окремі дні (місяці) заняття не проводяться з незалежних від них причин (епідемії, метеорологічні умови, карантин тощо), із розрахунку заробітної плати, встановленої при тарифікації, з дотриманням при цьому умов чинного законодавства</a:t>
          </a:r>
        </a:p>
      </dgm:t>
    </dgm:pt>
    <dgm:pt modelId="{1209A32D-12A8-4E04-A65E-BD8931B2E816}" type="parTrans" cxnId="{393749BA-5C42-415F-9D53-65C23620975C}">
      <dgm:prSet/>
      <dgm:spPr/>
      <dgm:t>
        <a:bodyPr/>
        <a:lstStyle/>
        <a:p>
          <a:endParaRPr lang="ru-UA"/>
        </a:p>
      </dgm:t>
    </dgm:pt>
    <dgm:pt modelId="{F03DC400-69BD-4CDD-880C-8FB81FEA9188}" type="sibTrans" cxnId="{393749BA-5C42-415F-9D53-65C23620975C}">
      <dgm:prSet/>
      <dgm:spPr/>
      <dgm:t>
        <a:bodyPr/>
        <a:lstStyle/>
        <a:p>
          <a:endParaRPr lang="ru-UA"/>
        </a:p>
      </dgm:t>
    </dgm:pt>
    <dgm:pt modelId="{A34A500B-6F27-48B2-A25D-43C04D5C1441}" type="pres">
      <dgm:prSet presAssocID="{9680FA17-8D8E-4EF8-80BE-D415A7F9BCB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1768CE-6B9A-43DA-9F0D-0AFE2A0E9612}" type="pres">
      <dgm:prSet presAssocID="{149EB3D3-AC72-4423-8FC5-157FB7C6A31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686177-4D6A-473B-AECE-77A89DA367D9}" type="pres">
      <dgm:prSet presAssocID="{10105749-A155-4200-AD85-1464CDDF1C6E}" presName="sibTrans" presStyleLbl="sibTrans2D1" presStyleIdx="0" presStyleCnt="1"/>
      <dgm:spPr/>
      <dgm:t>
        <a:bodyPr/>
        <a:lstStyle/>
        <a:p>
          <a:endParaRPr lang="ru-RU"/>
        </a:p>
      </dgm:t>
    </dgm:pt>
    <dgm:pt modelId="{832ECC43-0E2D-4C66-B217-1F1095216AFF}" type="pres">
      <dgm:prSet presAssocID="{10105749-A155-4200-AD85-1464CDDF1C6E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CD6366C2-1F25-4485-B0BC-27ED768CCD21}" type="pres">
      <dgm:prSet presAssocID="{F5A4A760-2144-4339-8478-BCEBAED927B5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9FA9F2-5A24-4AF3-B56E-8B12815C38B1}" type="presOf" srcId="{149EB3D3-AC72-4423-8FC5-157FB7C6A311}" destId="{051768CE-6B9A-43DA-9F0D-0AFE2A0E9612}" srcOrd="0" destOrd="0" presId="urn:microsoft.com/office/officeart/2005/8/layout/process5"/>
    <dgm:cxn modelId="{393749BA-5C42-415F-9D53-65C23620975C}" srcId="{9680FA17-8D8E-4EF8-80BE-D415A7F9BCB3}" destId="{F5A4A760-2144-4339-8478-BCEBAED927B5}" srcOrd="1" destOrd="0" parTransId="{1209A32D-12A8-4E04-A65E-BD8931B2E816}" sibTransId="{F03DC400-69BD-4CDD-880C-8FB81FEA9188}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C566FC2A-69CA-4490-A57F-57B6FD4B46FA}" type="presOf" srcId="{9680FA17-8D8E-4EF8-80BE-D415A7F9BCB3}" destId="{A34A500B-6F27-48B2-A25D-43C04D5C1441}" srcOrd="0" destOrd="0" presId="urn:microsoft.com/office/officeart/2005/8/layout/process5"/>
    <dgm:cxn modelId="{CB1473B5-871B-4464-8722-11B099ADEA6F}" type="presOf" srcId="{F5A4A760-2144-4339-8478-BCEBAED927B5}" destId="{CD6366C2-1F25-4485-B0BC-27ED768CCD21}" srcOrd="0" destOrd="0" presId="urn:microsoft.com/office/officeart/2005/8/layout/process5"/>
    <dgm:cxn modelId="{FB81CB4C-4C8E-4134-B987-1DBD7B47F001}" type="presOf" srcId="{10105749-A155-4200-AD85-1464CDDF1C6E}" destId="{832ECC43-0E2D-4C66-B217-1F1095216AFF}" srcOrd="1" destOrd="0" presId="urn:microsoft.com/office/officeart/2005/8/layout/process5"/>
    <dgm:cxn modelId="{37EA1302-E396-4056-BB9F-955AC6720306}" type="presOf" srcId="{10105749-A155-4200-AD85-1464CDDF1C6E}" destId="{9D686177-4D6A-473B-AECE-77A89DA367D9}" srcOrd="0" destOrd="0" presId="urn:microsoft.com/office/officeart/2005/8/layout/process5"/>
    <dgm:cxn modelId="{414E67A1-DE75-4CC4-86A4-EA7DA9C9558B}" type="presParOf" srcId="{A34A500B-6F27-48B2-A25D-43C04D5C1441}" destId="{051768CE-6B9A-43DA-9F0D-0AFE2A0E9612}" srcOrd="0" destOrd="0" presId="urn:microsoft.com/office/officeart/2005/8/layout/process5"/>
    <dgm:cxn modelId="{3EBBFC40-5C99-46E7-9B75-1D45F150CDEA}" type="presParOf" srcId="{A34A500B-6F27-48B2-A25D-43C04D5C1441}" destId="{9D686177-4D6A-473B-AECE-77A89DA367D9}" srcOrd="1" destOrd="0" presId="urn:microsoft.com/office/officeart/2005/8/layout/process5"/>
    <dgm:cxn modelId="{38FB434D-7D2C-4661-98EE-747049BCA932}" type="presParOf" srcId="{9D686177-4D6A-473B-AECE-77A89DA367D9}" destId="{832ECC43-0E2D-4C66-B217-1F1095216AFF}" srcOrd="0" destOrd="0" presId="urn:microsoft.com/office/officeart/2005/8/layout/process5"/>
    <dgm:cxn modelId="{443468F3-00E9-43CD-8343-FD2241F64DAB}" type="presParOf" srcId="{A34A500B-6F27-48B2-A25D-43C04D5C1441}" destId="{CD6366C2-1F25-4485-B0BC-27ED768CCD21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process5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Складають акт простою із зазначенням обставин виникнення простою, дата, з якої оголошується простій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C53BB1C2-A6E7-49AC-9500-B9516501ED59}">
      <dgm:prSet phldrT="[Текст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b="0" i="0" u="none" noProof="0" dirty="0"/>
            <a:t>Видається наказ (кого саме стосуватиметься простій, який період запровадження та обставини, за яких простій закінчиться)</a:t>
          </a:r>
          <a:endParaRPr lang="uk-UA" b="1" noProof="0" dirty="0"/>
        </a:p>
      </dgm:t>
    </dgm:pt>
    <dgm:pt modelId="{F215CA93-0883-411D-81DD-5B6B649558F5}" type="parTrans" cxnId="{D84D0C50-FBE2-49A0-A54A-2E7DE4A5C0CD}">
      <dgm:prSet/>
      <dgm:spPr/>
      <dgm:t>
        <a:bodyPr/>
        <a:lstStyle/>
        <a:p>
          <a:endParaRPr lang="ru-UA"/>
        </a:p>
      </dgm:t>
    </dgm:pt>
    <dgm:pt modelId="{89993A89-6EA0-4461-ACFC-07902A5C60E5}" type="sibTrans" cxnId="{D84D0C50-FBE2-49A0-A54A-2E7DE4A5C0CD}">
      <dgm:prSet/>
      <dgm:spPr/>
      <dgm:t>
        <a:bodyPr/>
        <a:lstStyle/>
        <a:p>
          <a:endParaRPr lang="ru-UA"/>
        </a:p>
      </dgm:t>
    </dgm:pt>
    <dgm:pt modelId="{A5F245ED-C025-45A6-B606-A5914F8052DE}">
      <dgm:prSet phldrT="[Текст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b="0" noProof="0" dirty="0"/>
            <a:t>Повідомлення працівників</a:t>
          </a:r>
        </a:p>
      </dgm:t>
    </dgm:pt>
    <dgm:pt modelId="{B8C9BB01-3FC8-42D4-8840-6AA3A8760B5C}" type="parTrans" cxnId="{9274371A-037F-46AC-90FA-D0B5E85751CF}">
      <dgm:prSet/>
      <dgm:spPr/>
      <dgm:t>
        <a:bodyPr/>
        <a:lstStyle/>
        <a:p>
          <a:endParaRPr lang="ru-UA"/>
        </a:p>
      </dgm:t>
    </dgm:pt>
    <dgm:pt modelId="{3977659E-F3BA-401F-A4CF-6AFC0BBA9573}" type="sibTrans" cxnId="{9274371A-037F-46AC-90FA-D0B5E85751CF}">
      <dgm:prSet/>
      <dgm:spPr/>
      <dgm:t>
        <a:bodyPr/>
        <a:lstStyle/>
        <a:p>
          <a:endParaRPr lang="ru-UA"/>
        </a:p>
      </dgm:t>
    </dgm:pt>
    <dgm:pt modelId="{A34A500B-6F27-48B2-A25D-43C04D5C1441}" type="pres">
      <dgm:prSet presAssocID="{9680FA17-8D8E-4EF8-80BE-D415A7F9BCB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1768CE-6B9A-43DA-9F0D-0AFE2A0E9612}" type="pres">
      <dgm:prSet presAssocID="{149EB3D3-AC72-4423-8FC5-157FB7C6A31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AAB40D-A365-46C4-8CFA-6C90856D2318}" type="pres">
      <dgm:prSet presAssocID="{10105749-A155-4200-AD85-1464CDDF1C6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BD4D868D-ED67-462C-B0C8-9FF783601185}" type="pres">
      <dgm:prSet presAssocID="{10105749-A155-4200-AD85-1464CDDF1C6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62D35635-3249-42EC-B652-834D6D2713E1}" type="pres">
      <dgm:prSet presAssocID="{C53BB1C2-A6E7-49AC-9500-B9516501ED5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EC5417-1A98-4F3D-A7F9-7653D85B0011}" type="pres">
      <dgm:prSet presAssocID="{89993A89-6EA0-4461-ACFC-07902A5C60E5}" presName="sibTrans" presStyleLbl="sibTrans2D1" presStyleIdx="1" presStyleCnt="2"/>
      <dgm:spPr/>
      <dgm:t>
        <a:bodyPr/>
        <a:lstStyle/>
        <a:p>
          <a:endParaRPr lang="ru-RU"/>
        </a:p>
      </dgm:t>
    </dgm:pt>
    <dgm:pt modelId="{6B93F2ED-4FEC-4D02-BBFA-CFB91D5959BD}" type="pres">
      <dgm:prSet presAssocID="{89993A89-6EA0-4461-ACFC-07902A5C60E5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CA1FD8BC-282E-4B66-BA36-7B9B3740FAED}" type="pres">
      <dgm:prSet presAssocID="{A5F245ED-C025-45A6-B606-A5914F8052D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4D0C50-FBE2-49A0-A54A-2E7DE4A5C0CD}" srcId="{9680FA17-8D8E-4EF8-80BE-D415A7F9BCB3}" destId="{C53BB1C2-A6E7-49AC-9500-B9516501ED59}" srcOrd="1" destOrd="0" parTransId="{F215CA93-0883-411D-81DD-5B6B649558F5}" sibTransId="{89993A89-6EA0-4461-ACFC-07902A5C60E5}"/>
    <dgm:cxn modelId="{0792553B-42E6-49BA-9544-8346987A47E4}" type="presOf" srcId="{89993A89-6EA0-4461-ACFC-07902A5C60E5}" destId="{49EC5417-1A98-4F3D-A7F9-7653D85B0011}" srcOrd="0" destOrd="0" presId="urn:microsoft.com/office/officeart/2005/8/layout/process5"/>
    <dgm:cxn modelId="{9274371A-037F-46AC-90FA-D0B5E85751CF}" srcId="{9680FA17-8D8E-4EF8-80BE-D415A7F9BCB3}" destId="{A5F245ED-C025-45A6-B606-A5914F8052DE}" srcOrd="2" destOrd="0" parTransId="{B8C9BB01-3FC8-42D4-8840-6AA3A8760B5C}" sibTransId="{3977659E-F3BA-401F-A4CF-6AFC0BBA9573}"/>
    <dgm:cxn modelId="{915EFBBC-BBC9-48F0-B6BC-5BADE1E185F2}" type="presOf" srcId="{C53BB1C2-A6E7-49AC-9500-B9516501ED59}" destId="{62D35635-3249-42EC-B652-834D6D2713E1}" srcOrd="0" destOrd="0" presId="urn:microsoft.com/office/officeart/2005/8/layout/process5"/>
    <dgm:cxn modelId="{04E48A8C-B2BA-4387-BF01-609EA05F2441}" type="presOf" srcId="{89993A89-6EA0-4461-ACFC-07902A5C60E5}" destId="{6B93F2ED-4FEC-4D02-BBFA-CFB91D5959BD}" srcOrd="1" destOrd="0" presId="urn:microsoft.com/office/officeart/2005/8/layout/process5"/>
    <dgm:cxn modelId="{0D4DBEC7-84C4-4348-B199-50B853689CCA}" type="presOf" srcId="{10105749-A155-4200-AD85-1464CDDF1C6E}" destId="{ADAAB40D-A365-46C4-8CFA-6C90856D2318}" srcOrd="0" destOrd="0" presId="urn:microsoft.com/office/officeart/2005/8/layout/process5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93AD28CB-5A63-4BD4-BA8E-599EBB7C6D01}" type="presOf" srcId="{A5F245ED-C025-45A6-B606-A5914F8052DE}" destId="{CA1FD8BC-282E-4B66-BA36-7B9B3740FAED}" srcOrd="0" destOrd="0" presId="urn:microsoft.com/office/officeart/2005/8/layout/process5"/>
    <dgm:cxn modelId="{1F9FA9F2-5A24-4AF3-B56E-8B12815C38B1}" type="presOf" srcId="{149EB3D3-AC72-4423-8FC5-157FB7C6A311}" destId="{051768CE-6B9A-43DA-9F0D-0AFE2A0E9612}" srcOrd="0" destOrd="0" presId="urn:microsoft.com/office/officeart/2005/8/layout/process5"/>
    <dgm:cxn modelId="{C566FC2A-69CA-4490-A57F-57B6FD4B46FA}" type="presOf" srcId="{9680FA17-8D8E-4EF8-80BE-D415A7F9BCB3}" destId="{A34A500B-6F27-48B2-A25D-43C04D5C1441}" srcOrd="0" destOrd="0" presId="urn:microsoft.com/office/officeart/2005/8/layout/process5"/>
    <dgm:cxn modelId="{B2739654-C919-49C6-AF07-DD233C1084FF}" type="presOf" srcId="{10105749-A155-4200-AD85-1464CDDF1C6E}" destId="{BD4D868D-ED67-462C-B0C8-9FF783601185}" srcOrd="1" destOrd="0" presId="urn:microsoft.com/office/officeart/2005/8/layout/process5"/>
    <dgm:cxn modelId="{414E67A1-DE75-4CC4-86A4-EA7DA9C9558B}" type="presParOf" srcId="{A34A500B-6F27-48B2-A25D-43C04D5C1441}" destId="{051768CE-6B9A-43DA-9F0D-0AFE2A0E9612}" srcOrd="0" destOrd="0" presId="urn:microsoft.com/office/officeart/2005/8/layout/process5"/>
    <dgm:cxn modelId="{048F7EA0-E579-4972-B9F6-FACFCB912E34}" type="presParOf" srcId="{A34A500B-6F27-48B2-A25D-43C04D5C1441}" destId="{ADAAB40D-A365-46C4-8CFA-6C90856D2318}" srcOrd="1" destOrd="0" presId="urn:microsoft.com/office/officeart/2005/8/layout/process5"/>
    <dgm:cxn modelId="{C6CB06AD-D3C1-4636-85A2-75B2208B5877}" type="presParOf" srcId="{ADAAB40D-A365-46C4-8CFA-6C90856D2318}" destId="{BD4D868D-ED67-462C-B0C8-9FF783601185}" srcOrd="0" destOrd="0" presId="urn:microsoft.com/office/officeart/2005/8/layout/process5"/>
    <dgm:cxn modelId="{33721196-E024-4563-8434-8642CFF1F7CC}" type="presParOf" srcId="{A34A500B-6F27-48B2-A25D-43C04D5C1441}" destId="{62D35635-3249-42EC-B652-834D6D2713E1}" srcOrd="2" destOrd="0" presId="urn:microsoft.com/office/officeart/2005/8/layout/process5"/>
    <dgm:cxn modelId="{9DD8066D-12AF-4D40-9E79-60969D17529C}" type="presParOf" srcId="{A34A500B-6F27-48B2-A25D-43C04D5C1441}" destId="{49EC5417-1A98-4F3D-A7F9-7653D85B0011}" srcOrd="3" destOrd="0" presId="urn:microsoft.com/office/officeart/2005/8/layout/process5"/>
    <dgm:cxn modelId="{BB422358-ABAB-4B80-B2B7-FBCBEAA7401C}" type="presParOf" srcId="{49EC5417-1A98-4F3D-A7F9-7653D85B0011}" destId="{6B93F2ED-4FEC-4D02-BBFA-CFB91D5959BD}" srcOrd="0" destOrd="0" presId="urn:microsoft.com/office/officeart/2005/8/layout/process5"/>
    <dgm:cxn modelId="{584D19B2-1E52-4750-87F9-7A81478EFCA7}" type="presParOf" srcId="{A34A500B-6F27-48B2-A25D-43C04D5C1441}" destId="{CA1FD8BC-282E-4B66-BA36-7B9B3740FAED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process5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Період простою, а також період перебування працівника у відпустці без збереження заробітної плати протягом періоду дії воєнного стану зараховуються до трудового стажу</a:t>
          </a:r>
          <a:endParaRPr lang="uk-UA" b="1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A34A500B-6F27-48B2-A25D-43C04D5C1441}" type="pres">
      <dgm:prSet presAssocID="{9680FA17-8D8E-4EF8-80BE-D415A7F9BCB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1768CE-6B9A-43DA-9F0D-0AFE2A0E9612}" type="pres">
      <dgm:prSet presAssocID="{149EB3D3-AC72-4423-8FC5-157FB7C6A311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9FA9F2-5A24-4AF3-B56E-8B12815C38B1}" type="presOf" srcId="{149EB3D3-AC72-4423-8FC5-157FB7C6A311}" destId="{051768CE-6B9A-43DA-9F0D-0AFE2A0E9612}" srcOrd="0" destOrd="0" presId="urn:microsoft.com/office/officeart/2005/8/layout/process5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C566FC2A-69CA-4490-A57F-57B6FD4B46FA}" type="presOf" srcId="{9680FA17-8D8E-4EF8-80BE-D415A7F9BCB3}" destId="{A34A500B-6F27-48B2-A25D-43C04D5C1441}" srcOrd="0" destOrd="0" presId="urn:microsoft.com/office/officeart/2005/8/layout/process5"/>
    <dgm:cxn modelId="{414E67A1-DE75-4CC4-86A4-EA7DA9C9558B}" type="presParOf" srcId="{A34A500B-6F27-48B2-A25D-43C04D5C1441}" destId="{051768CE-6B9A-43DA-9F0D-0AFE2A0E9612}" srcOrd="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8A5714-921E-4615-914B-6B66B6D72F90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UA"/>
        </a:p>
      </dgm:t>
    </dgm:pt>
    <dgm:pt modelId="{59CB3C6A-03C6-4B77-A0C3-5528FCAF36D3}">
      <dgm:prSet phldrT="[Текст]"/>
      <dgm:spPr/>
      <dgm:t>
        <a:bodyPr/>
        <a:lstStyle/>
        <a:p>
          <a:r>
            <a:rPr lang="uk-UA" dirty="0"/>
            <a:t>дистанційна робота</a:t>
          </a:r>
          <a:endParaRPr lang="ru-UA" dirty="0"/>
        </a:p>
      </dgm:t>
    </dgm:pt>
    <dgm:pt modelId="{D50346F9-B1E0-4A6A-B203-810206BD9024}" type="parTrans" cxnId="{AD504510-CAA7-4536-B801-41B807AF13AC}">
      <dgm:prSet/>
      <dgm:spPr/>
      <dgm:t>
        <a:bodyPr/>
        <a:lstStyle/>
        <a:p>
          <a:endParaRPr lang="ru-UA"/>
        </a:p>
      </dgm:t>
    </dgm:pt>
    <dgm:pt modelId="{5779425D-59F6-43CA-90A2-6F89059D2855}" type="sibTrans" cxnId="{AD504510-CAA7-4536-B801-41B807AF13AC}">
      <dgm:prSet/>
      <dgm:spPr/>
      <dgm:t>
        <a:bodyPr/>
        <a:lstStyle/>
        <a:p>
          <a:endParaRPr lang="ru-UA"/>
        </a:p>
      </dgm:t>
    </dgm:pt>
    <dgm:pt modelId="{9EFF1BF2-0F9A-46AD-B43B-35EBB60F1E2C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uk-UA" dirty="0"/>
            <a:t>новий співробітник на період заміщення тимчасово відсутнього</a:t>
          </a:r>
          <a:endParaRPr lang="ru-UA" dirty="0"/>
        </a:p>
      </dgm:t>
    </dgm:pt>
    <dgm:pt modelId="{ED97848D-DA42-4303-AADD-35F807B70964}" type="parTrans" cxnId="{10B5F76E-49C5-4D74-8E30-8956239055B3}">
      <dgm:prSet/>
      <dgm:spPr/>
      <dgm:t>
        <a:bodyPr/>
        <a:lstStyle/>
        <a:p>
          <a:endParaRPr lang="ru-UA"/>
        </a:p>
      </dgm:t>
    </dgm:pt>
    <dgm:pt modelId="{D3A616DF-D303-4CB7-A9A6-D657137E96CD}" type="sibTrans" cxnId="{10B5F76E-49C5-4D74-8E30-8956239055B3}">
      <dgm:prSet/>
      <dgm:spPr/>
      <dgm:t>
        <a:bodyPr/>
        <a:lstStyle/>
        <a:p>
          <a:endParaRPr lang="ru-UA"/>
        </a:p>
      </dgm:t>
    </dgm:pt>
    <dgm:pt modelId="{AA4B2E03-C9BD-4424-8C96-9D7B3B470E21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uk-UA" dirty="0"/>
            <a:t>переведення на іншу роботу або зміна істотні умови праці</a:t>
          </a:r>
          <a:endParaRPr lang="ru-UA" dirty="0"/>
        </a:p>
      </dgm:t>
    </dgm:pt>
    <dgm:pt modelId="{45958B7D-7B3B-49CF-8E57-FE3D2E092390}" type="parTrans" cxnId="{FE573A8F-1DD3-4770-AD6D-CAC264A7AD67}">
      <dgm:prSet/>
      <dgm:spPr/>
      <dgm:t>
        <a:bodyPr/>
        <a:lstStyle/>
        <a:p>
          <a:endParaRPr lang="ru-UA"/>
        </a:p>
      </dgm:t>
    </dgm:pt>
    <dgm:pt modelId="{D3CD9552-0E95-48B6-821E-39FC5F863893}" type="sibTrans" cxnId="{FE573A8F-1DD3-4770-AD6D-CAC264A7AD67}">
      <dgm:prSet/>
      <dgm:spPr/>
      <dgm:t>
        <a:bodyPr/>
        <a:lstStyle/>
        <a:p>
          <a:endParaRPr lang="ru-UA"/>
        </a:p>
      </dgm:t>
    </dgm:pt>
    <dgm:pt modelId="{DB648F03-4114-4A5C-AB96-C6D0F2DAAEAC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uk-UA" dirty="0"/>
            <a:t>відпустка без збереження заробітної плати до закінчення воєнного стану</a:t>
          </a:r>
          <a:endParaRPr lang="ru-UA" dirty="0"/>
        </a:p>
      </dgm:t>
    </dgm:pt>
    <dgm:pt modelId="{858366C2-C002-465B-8E3B-B4A539E23FEF}" type="parTrans" cxnId="{E07C6313-A5FB-485B-8E73-97D2181E0F63}">
      <dgm:prSet/>
      <dgm:spPr/>
      <dgm:t>
        <a:bodyPr/>
        <a:lstStyle/>
        <a:p>
          <a:endParaRPr lang="ru-UA"/>
        </a:p>
      </dgm:t>
    </dgm:pt>
    <dgm:pt modelId="{59036ED1-2AF4-4F1F-B10B-0893348BD1E0}" type="sibTrans" cxnId="{E07C6313-A5FB-485B-8E73-97D2181E0F63}">
      <dgm:prSet/>
      <dgm:spPr/>
      <dgm:t>
        <a:bodyPr/>
        <a:lstStyle/>
        <a:p>
          <a:endParaRPr lang="ru-UA"/>
        </a:p>
      </dgm:t>
    </dgm:pt>
    <dgm:pt modelId="{E8B2EBBD-68A6-495E-BB04-627C52575387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uk-UA" dirty="0"/>
            <a:t>призупинення трудового договору</a:t>
          </a:r>
          <a:endParaRPr lang="ru-UA" dirty="0"/>
        </a:p>
      </dgm:t>
    </dgm:pt>
    <dgm:pt modelId="{5E8228B0-93C6-47C7-B8B9-A35A348262C2}" type="parTrans" cxnId="{E43CF157-A4CF-4815-BF5E-8DA4F925B737}">
      <dgm:prSet/>
      <dgm:spPr/>
      <dgm:t>
        <a:bodyPr/>
        <a:lstStyle/>
        <a:p>
          <a:endParaRPr lang="ru-UA"/>
        </a:p>
      </dgm:t>
    </dgm:pt>
    <dgm:pt modelId="{072A1701-5DEF-4A5B-9C6F-58F29943346E}" type="sibTrans" cxnId="{E43CF157-A4CF-4815-BF5E-8DA4F925B737}">
      <dgm:prSet/>
      <dgm:spPr/>
      <dgm:t>
        <a:bodyPr/>
        <a:lstStyle/>
        <a:p>
          <a:endParaRPr lang="ru-UA"/>
        </a:p>
      </dgm:t>
    </dgm:pt>
    <dgm:pt modelId="{06016E35-C874-45D8-9EC3-A2D3F72DA048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uk-UA" dirty="0"/>
            <a:t>простій</a:t>
          </a:r>
          <a:endParaRPr lang="ru-UA" dirty="0"/>
        </a:p>
      </dgm:t>
    </dgm:pt>
    <dgm:pt modelId="{3B8EB5A9-496A-40C4-BA5F-DB0F750AAA9B}" type="parTrans" cxnId="{8DB34D94-3B99-4CA0-BF72-24524A727A4C}">
      <dgm:prSet/>
      <dgm:spPr/>
      <dgm:t>
        <a:bodyPr/>
        <a:lstStyle/>
        <a:p>
          <a:endParaRPr lang="ru-UA"/>
        </a:p>
      </dgm:t>
    </dgm:pt>
    <dgm:pt modelId="{7D608EDB-8F2F-43AE-AFBF-DCF71634F734}" type="sibTrans" cxnId="{8DB34D94-3B99-4CA0-BF72-24524A727A4C}">
      <dgm:prSet/>
      <dgm:spPr/>
      <dgm:t>
        <a:bodyPr/>
        <a:lstStyle/>
        <a:p>
          <a:endParaRPr lang="ru-UA"/>
        </a:p>
      </dgm:t>
    </dgm:pt>
    <dgm:pt modelId="{B4C48369-4EE7-417D-93F1-C90F6E6E8CD1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uk-UA" dirty="0"/>
            <a:t>розірвання договору на підставі заяви працівника</a:t>
          </a:r>
          <a:endParaRPr lang="ru-UA" dirty="0"/>
        </a:p>
      </dgm:t>
    </dgm:pt>
    <dgm:pt modelId="{45C1BFAB-F5A9-4956-A175-59353FFF7439}" type="parTrans" cxnId="{A2E19027-BC39-4F03-9810-A13687FA5A6F}">
      <dgm:prSet/>
      <dgm:spPr/>
      <dgm:t>
        <a:bodyPr/>
        <a:lstStyle/>
        <a:p>
          <a:endParaRPr lang="ru-UA"/>
        </a:p>
      </dgm:t>
    </dgm:pt>
    <dgm:pt modelId="{7B51FBF6-13A4-4D43-8FCF-AC7949773395}" type="sibTrans" cxnId="{A2E19027-BC39-4F03-9810-A13687FA5A6F}">
      <dgm:prSet/>
      <dgm:spPr/>
      <dgm:t>
        <a:bodyPr/>
        <a:lstStyle/>
        <a:p>
          <a:endParaRPr lang="ru-UA"/>
        </a:p>
      </dgm:t>
    </dgm:pt>
    <dgm:pt modelId="{5F2978AB-D568-47B7-9D5D-60424327D082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uk-UA" dirty="0"/>
            <a:t>розірвання договору з ініціативи власника</a:t>
          </a:r>
          <a:endParaRPr lang="ru-UA" dirty="0"/>
        </a:p>
      </dgm:t>
    </dgm:pt>
    <dgm:pt modelId="{DFDB253A-7FF5-4313-B3E9-3DFA0821E1B4}" type="parTrans" cxnId="{3E564138-F2BD-4B47-94D5-2B06EA6057B7}">
      <dgm:prSet/>
      <dgm:spPr/>
      <dgm:t>
        <a:bodyPr/>
        <a:lstStyle/>
        <a:p>
          <a:endParaRPr lang="ru-UA"/>
        </a:p>
      </dgm:t>
    </dgm:pt>
    <dgm:pt modelId="{1C7E46B3-2C32-4DDE-92A2-B83478B389D3}" type="sibTrans" cxnId="{3E564138-F2BD-4B47-94D5-2B06EA6057B7}">
      <dgm:prSet/>
      <dgm:spPr/>
      <dgm:t>
        <a:bodyPr/>
        <a:lstStyle/>
        <a:p>
          <a:endParaRPr lang="ru-UA"/>
        </a:p>
      </dgm:t>
    </dgm:pt>
    <dgm:pt modelId="{69DA9771-5664-442B-AE9C-45304A11A95A}" type="pres">
      <dgm:prSet presAssocID="{BB8A5714-921E-4615-914B-6B66B6D72F9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5E812C-929D-4954-9351-EADFE95C3B0A}" type="pres">
      <dgm:prSet presAssocID="{59CB3C6A-03C6-4B77-A0C3-5528FCAF36D3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3618EF-2EA1-4214-94EB-639823D2A981}" type="pres">
      <dgm:prSet presAssocID="{5779425D-59F6-43CA-90A2-6F89059D2855}" presName="spacer" presStyleCnt="0"/>
      <dgm:spPr/>
    </dgm:pt>
    <dgm:pt modelId="{A50EA355-6358-4902-A1C0-F80FBE1C11ED}" type="pres">
      <dgm:prSet presAssocID="{9EFF1BF2-0F9A-46AD-B43B-35EBB60F1E2C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52132B-B456-460F-B7A2-924ED3818B77}" type="pres">
      <dgm:prSet presAssocID="{D3A616DF-D303-4CB7-A9A6-D657137E96CD}" presName="spacer" presStyleCnt="0"/>
      <dgm:spPr/>
    </dgm:pt>
    <dgm:pt modelId="{85F1F258-7B14-4AE1-9A97-CE3D36E20391}" type="pres">
      <dgm:prSet presAssocID="{AA4B2E03-C9BD-4424-8C96-9D7B3B470E21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F3A043-5B23-4313-A944-4A0B06EDC49A}" type="pres">
      <dgm:prSet presAssocID="{D3CD9552-0E95-48B6-821E-39FC5F863893}" presName="spacer" presStyleCnt="0"/>
      <dgm:spPr/>
    </dgm:pt>
    <dgm:pt modelId="{3F0C2306-4305-4E91-884A-E538CCC61A2C}" type="pres">
      <dgm:prSet presAssocID="{B4C48369-4EE7-417D-93F1-C90F6E6E8CD1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6C7D3-EE45-49EF-A3D4-019A6982E4C6}" type="pres">
      <dgm:prSet presAssocID="{7B51FBF6-13A4-4D43-8FCF-AC7949773395}" presName="spacer" presStyleCnt="0"/>
      <dgm:spPr/>
    </dgm:pt>
    <dgm:pt modelId="{D587860A-E2D1-44A0-8425-7C40D103FA1C}" type="pres">
      <dgm:prSet presAssocID="{5F2978AB-D568-47B7-9D5D-60424327D082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8FB201-2B7F-42AA-83B6-3DBCDF115451}" type="pres">
      <dgm:prSet presAssocID="{1C7E46B3-2C32-4DDE-92A2-B83478B389D3}" presName="spacer" presStyleCnt="0"/>
      <dgm:spPr/>
    </dgm:pt>
    <dgm:pt modelId="{304038EC-DC77-4B1A-A2C6-2FAF77B98933}" type="pres">
      <dgm:prSet presAssocID="{DB648F03-4114-4A5C-AB96-C6D0F2DAAEAC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7CA43-F1D5-4DCD-A505-AAFA43BBFAD4}" type="pres">
      <dgm:prSet presAssocID="{59036ED1-2AF4-4F1F-B10B-0893348BD1E0}" presName="spacer" presStyleCnt="0"/>
      <dgm:spPr/>
    </dgm:pt>
    <dgm:pt modelId="{E026AE63-F4D7-4ECE-93A7-A1EEF200A645}" type="pres">
      <dgm:prSet presAssocID="{E8B2EBBD-68A6-495E-BB04-627C52575387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55B3A6-06CF-4762-8F9F-DCCF270115C4}" type="pres">
      <dgm:prSet presAssocID="{072A1701-5DEF-4A5B-9C6F-58F29943346E}" presName="spacer" presStyleCnt="0"/>
      <dgm:spPr/>
    </dgm:pt>
    <dgm:pt modelId="{068A2DE7-55FC-4AFC-97EE-54A3669ED878}" type="pres">
      <dgm:prSet presAssocID="{06016E35-C874-45D8-9EC3-A2D3F72DA048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E19027-BC39-4F03-9810-A13687FA5A6F}" srcId="{BB8A5714-921E-4615-914B-6B66B6D72F90}" destId="{B4C48369-4EE7-417D-93F1-C90F6E6E8CD1}" srcOrd="3" destOrd="0" parTransId="{45C1BFAB-F5A9-4956-A175-59353FFF7439}" sibTransId="{7B51FBF6-13A4-4D43-8FCF-AC7949773395}"/>
    <dgm:cxn modelId="{C52788BE-2945-4DE4-AD90-62D635D192BE}" type="presOf" srcId="{9EFF1BF2-0F9A-46AD-B43B-35EBB60F1E2C}" destId="{A50EA355-6358-4902-A1C0-F80FBE1C11ED}" srcOrd="0" destOrd="0" presId="urn:microsoft.com/office/officeart/2005/8/layout/vList2"/>
    <dgm:cxn modelId="{8DB34D94-3B99-4CA0-BF72-24524A727A4C}" srcId="{BB8A5714-921E-4615-914B-6B66B6D72F90}" destId="{06016E35-C874-45D8-9EC3-A2D3F72DA048}" srcOrd="7" destOrd="0" parTransId="{3B8EB5A9-496A-40C4-BA5F-DB0F750AAA9B}" sibTransId="{7D608EDB-8F2F-43AE-AFBF-DCF71634F734}"/>
    <dgm:cxn modelId="{DCF0C381-1C31-480C-851F-ABF6103D30B6}" type="presOf" srcId="{B4C48369-4EE7-417D-93F1-C90F6E6E8CD1}" destId="{3F0C2306-4305-4E91-884A-E538CCC61A2C}" srcOrd="0" destOrd="0" presId="urn:microsoft.com/office/officeart/2005/8/layout/vList2"/>
    <dgm:cxn modelId="{705B8802-3AC4-4565-9F30-054A4DA21F61}" type="presOf" srcId="{AA4B2E03-C9BD-4424-8C96-9D7B3B470E21}" destId="{85F1F258-7B14-4AE1-9A97-CE3D36E20391}" srcOrd="0" destOrd="0" presId="urn:microsoft.com/office/officeart/2005/8/layout/vList2"/>
    <dgm:cxn modelId="{AF90F4FE-571A-4DE5-AD34-BF484B941087}" type="presOf" srcId="{DB648F03-4114-4A5C-AB96-C6D0F2DAAEAC}" destId="{304038EC-DC77-4B1A-A2C6-2FAF77B98933}" srcOrd="0" destOrd="0" presId="urn:microsoft.com/office/officeart/2005/8/layout/vList2"/>
    <dgm:cxn modelId="{6A7CFC8F-9CE9-4116-98A2-633957DBC671}" type="presOf" srcId="{BB8A5714-921E-4615-914B-6B66B6D72F90}" destId="{69DA9771-5664-442B-AE9C-45304A11A95A}" srcOrd="0" destOrd="0" presId="urn:microsoft.com/office/officeart/2005/8/layout/vList2"/>
    <dgm:cxn modelId="{AD504510-CAA7-4536-B801-41B807AF13AC}" srcId="{BB8A5714-921E-4615-914B-6B66B6D72F90}" destId="{59CB3C6A-03C6-4B77-A0C3-5528FCAF36D3}" srcOrd="0" destOrd="0" parTransId="{D50346F9-B1E0-4A6A-B203-810206BD9024}" sibTransId="{5779425D-59F6-43CA-90A2-6F89059D2855}"/>
    <dgm:cxn modelId="{FE573A8F-1DD3-4770-AD6D-CAC264A7AD67}" srcId="{BB8A5714-921E-4615-914B-6B66B6D72F90}" destId="{AA4B2E03-C9BD-4424-8C96-9D7B3B470E21}" srcOrd="2" destOrd="0" parTransId="{45958B7D-7B3B-49CF-8E57-FE3D2E092390}" sibTransId="{D3CD9552-0E95-48B6-821E-39FC5F863893}"/>
    <dgm:cxn modelId="{6AA469D7-16ED-4843-8CA6-6FB855DC68A8}" type="presOf" srcId="{5F2978AB-D568-47B7-9D5D-60424327D082}" destId="{D587860A-E2D1-44A0-8425-7C40D103FA1C}" srcOrd="0" destOrd="0" presId="urn:microsoft.com/office/officeart/2005/8/layout/vList2"/>
    <dgm:cxn modelId="{E07C6313-A5FB-485B-8E73-97D2181E0F63}" srcId="{BB8A5714-921E-4615-914B-6B66B6D72F90}" destId="{DB648F03-4114-4A5C-AB96-C6D0F2DAAEAC}" srcOrd="5" destOrd="0" parTransId="{858366C2-C002-465B-8E3B-B4A539E23FEF}" sibTransId="{59036ED1-2AF4-4F1F-B10B-0893348BD1E0}"/>
    <dgm:cxn modelId="{3E564138-F2BD-4B47-94D5-2B06EA6057B7}" srcId="{BB8A5714-921E-4615-914B-6B66B6D72F90}" destId="{5F2978AB-D568-47B7-9D5D-60424327D082}" srcOrd="4" destOrd="0" parTransId="{DFDB253A-7FF5-4313-B3E9-3DFA0821E1B4}" sibTransId="{1C7E46B3-2C32-4DDE-92A2-B83478B389D3}"/>
    <dgm:cxn modelId="{D148AAFF-EE62-47C7-A66F-F21C1289B0D3}" type="presOf" srcId="{06016E35-C874-45D8-9EC3-A2D3F72DA048}" destId="{068A2DE7-55FC-4AFC-97EE-54A3669ED878}" srcOrd="0" destOrd="0" presId="urn:microsoft.com/office/officeart/2005/8/layout/vList2"/>
    <dgm:cxn modelId="{3F845564-23B4-470C-8029-378949628AC3}" type="presOf" srcId="{E8B2EBBD-68A6-495E-BB04-627C52575387}" destId="{E026AE63-F4D7-4ECE-93A7-A1EEF200A645}" srcOrd="0" destOrd="0" presId="urn:microsoft.com/office/officeart/2005/8/layout/vList2"/>
    <dgm:cxn modelId="{10B5F76E-49C5-4D74-8E30-8956239055B3}" srcId="{BB8A5714-921E-4615-914B-6B66B6D72F90}" destId="{9EFF1BF2-0F9A-46AD-B43B-35EBB60F1E2C}" srcOrd="1" destOrd="0" parTransId="{ED97848D-DA42-4303-AADD-35F807B70964}" sibTransId="{D3A616DF-D303-4CB7-A9A6-D657137E96CD}"/>
    <dgm:cxn modelId="{E43CF157-A4CF-4815-BF5E-8DA4F925B737}" srcId="{BB8A5714-921E-4615-914B-6B66B6D72F90}" destId="{E8B2EBBD-68A6-495E-BB04-627C52575387}" srcOrd="6" destOrd="0" parTransId="{5E8228B0-93C6-47C7-B8B9-A35A348262C2}" sibTransId="{072A1701-5DEF-4A5B-9C6F-58F29943346E}"/>
    <dgm:cxn modelId="{F57345DA-4B48-4B97-8ECA-34C4F0231BB7}" type="presOf" srcId="{59CB3C6A-03C6-4B77-A0C3-5528FCAF36D3}" destId="{BA5E812C-929D-4954-9351-EADFE95C3B0A}" srcOrd="0" destOrd="0" presId="urn:microsoft.com/office/officeart/2005/8/layout/vList2"/>
    <dgm:cxn modelId="{45513F89-E209-4908-9DFB-BD42611253B9}" type="presParOf" srcId="{69DA9771-5664-442B-AE9C-45304A11A95A}" destId="{BA5E812C-929D-4954-9351-EADFE95C3B0A}" srcOrd="0" destOrd="0" presId="urn:microsoft.com/office/officeart/2005/8/layout/vList2"/>
    <dgm:cxn modelId="{B7BFD095-CFA1-4909-BF62-20EDA8FE94D4}" type="presParOf" srcId="{69DA9771-5664-442B-AE9C-45304A11A95A}" destId="{783618EF-2EA1-4214-94EB-639823D2A981}" srcOrd="1" destOrd="0" presId="urn:microsoft.com/office/officeart/2005/8/layout/vList2"/>
    <dgm:cxn modelId="{9D33C236-08D3-482A-B372-3522A19FFA49}" type="presParOf" srcId="{69DA9771-5664-442B-AE9C-45304A11A95A}" destId="{A50EA355-6358-4902-A1C0-F80FBE1C11ED}" srcOrd="2" destOrd="0" presId="urn:microsoft.com/office/officeart/2005/8/layout/vList2"/>
    <dgm:cxn modelId="{B4411828-AC6F-49A9-AD97-6BAD52DE4B89}" type="presParOf" srcId="{69DA9771-5664-442B-AE9C-45304A11A95A}" destId="{DF52132B-B456-460F-B7A2-924ED3818B77}" srcOrd="3" destOrd="0" presId="urn:microsoft.com/office/officeart/2005/8/layout/vList2"/>
    <dgm:cxn modelId="{17960518-673F-4589-9E30-B3AACCBC39A9}" type="presParOf" srcId="{69DA9771-5664-442B-AE9C-45304A11A95A}" destId="{85F1F258-7B14-4AE1-9A97-CE3D36E20391}" srcOrd="4" destOrd="0" presId="urn:microsoft.com/office/officeart/2005/8/layout/vList2"/>
    <dgm:cxn modelId="{18886605-A519-42A1-9BEE-C049EFC7CAAB}" type="presParOf" srcId="{69DA9771-5664-442B-AE9C-45304A11A95A}" destId="{66F3A043-5B23-4313-A944-4A0B06EDC49A}" srcOrd="5" destOrd="0" presId="urn:microsoft.com/office/officeart/2005/8/layout/vList2"/>
    <dgm:cxn modelId="{5527A44D-F24F-4328-AC48-CC2C40AA9483}" type="presParOf" srcId="{69DA9771-5664-442B-AE9C-45304A11A95A}" destId="{3F0C2306-4305-4E91-884A-E538CCC61A2C}" srcOrd="6" destOrd="0" presId="urn:microsoft.com/office/officeart/2005/8/layout/vList2"/>
    <dgm:cxn modelId="{715E700A-1674-4E28-953E-330E7EE5264E}" type="presParOf" srcId="{69DA9771-5664-442B-AE9C-45304A11A95A}" destId="{EBD6C7D3-EE45-49EF-A3D4-019A6982E4C6}" srcOrd="7" destOrd="0" presId="urn:microsoft.com/office/officeart/2005/8/layout/vList2"/>
    <dgm:cxn modelId="{B62EFB49-0AC3-468E-A1DF-BCA330CAD238}" type="presParOf" srcId="{69DA9771-5664-442B-AE9C-45304A11A95A}" destId="{D587860A-E2D1-44A0-8425-7C40D103FA1C}" srcOrd="8" destOrd="0" presId="urn:microsoft.com/office/officeart/2005/8/layout/vList2"/>
    <dgm:cxn modelId="{344F542A-5AA8-4BCF-9469-9CA9E42710AC}" type="presParOf" srcId="{69DA9771-5664-442B-AE9C-45304A11A95A}" destId="{128FB201-2B7F-42AA-83B6-3DBCDF115451}" srcOrd="9" destOrd="0" presId="urn:microsoft.com/office/officeart/2005/8/layout/vList2"/>
    <dgm:cxn modelId="{D658AB0D-EF03-468D-A218-D62E954D5156}" type="presParOf" srcId="{69DA9771-5664-442B-AE9C-45304A11A95A}" destId="{304038EC-DC77-4B1A-A2C6-2FAF77B98933}" srcOrd="10" destOrd="0" presId="urn:microsoft.com/office/officeart/2005/8/layout/vList2"/>
    <dgm:cxn modelId="{291AAB9C-2700-4989-9BCB-37B458D0588B}" type="presParOf" srcId="{69DA9771-5664-442B-AE9C-45304A11A95A}" destId="{EB97CA43-F1D5-4DCD-A505-AAFA43BBFAD4}" srcOrd="11" destOrd="0" presId="urn:microsoft.com/office/officeart/2005/8/layout/vList2"/>
    <dgm:cxn modelId="{DD5E6C25-EA54-4633-92D1-165F7417BAEE}" type="presParOf" srcId="{69DA9771-5664-442B-AE9C-45304A11A95A}" destId="{E026AE63-F4D7-4ECE-93A7-A1EEF200A645}" srcOrd="12" destOrd="0" presId="urn:microsoft.com/office/officeart/2005/8/layout/vList2"/>
    <dgm:cxn modelId="{EAD93421-3230-487C-A4BC-61B1F06E8542}" type="presParOf" srcId="{69DA9771-5664-442B-AE9C-45304A11A95A}" destId="{6955B3A6-06CF-4762-8F9F-DCCF270115C4}" srcOrd="13" destOrd="0" presId="urn:microsoft.com/office/officeart/2005/8/layout/vList2"/>
    <dgm:cxn modelId="{CB769F50-A92B-4C12-B6F7-79A670DDE731}" type="presParOf" srcId="{69DA9771-5664-442B-AE9C-45304A11A95A}" destId="{068A2DE7-55FC-4AFC-97EE-54A3669ED878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dirty="0"/>
            <a:t>Форма організації праці, за якої робота виконується працівником поза робочим приміщенням чи територією , в будь-якому місці на вибір працівника та з використанням інформаційно-комунікаційних технологій</a:t>
          </a:r>
          <a:endParaRPr lang="ru-UA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C6177A88-EBDD-4857-82E7-C6205A231BF0}">
      <dgm:prSet phldrT="[Текст]"/>
      <dgm:spPr/>
      <dgm:t>
        <a:bodyPr/>
        <a:lstStyle/>
        <a:p>
          <a:r>
            <a:rPr lang="uk-UA" dirty="0"/>
            <a:t>Наказ про запровадження дистанційного режиму роботи (зміни до </a:t>
          </a:r>
          <a:r>
            <a:rPr lang="uk-UA" dirty="0" err="1"/>
            <a:t>договоору</a:t>
          </a:r>
          <a:r>
            <a:rPr lang="uk-UA" dirty="0"/>
            <a:t> не потрібні)</a:t>
          </a:r>
          <a:endParaRPr lang="ru-UA" dirty="0"/>
        </a:p>
      </dgm:t>
    </dgm:pt>
    <dgm:pt modelId="{0DE7FBD4-9F2D-40D1-8C0E-0035615ED9C3}" type="parTrans" cxnId="{700D38EA-8BC8-4F45-ABC8-D66AE3055E5A}">
      <dgm:prSet/>
      <dgm:spPr/>
      <dgm:t>
        <a:bodyPr/>
        <a:lstStyle/>
        <a:p>
          <a:endParaRPr lang="ru-UA"/>
        </a:p>
      </dgm:t>
    </dgm:pt>
    <dgm:pt modelId="{0FF51AB8-E8D2-462F-A672-237C0A164911}" type="sibTrans" cxnId="{700D38EA-8BC8-4F45-ABC8-D66AE3055E5A}">
      <dgm:prSet/>
      <dgm:spPr/>
      <dgm:t>
        <a:bodyPr/>
        <a:lstStyle/>
        <a:p>
          <a:endParaRPr lang="ru-UA"/>
        </a:p>
      </dgm:t>
    </dgm:pt>
    <dgm:pt modelId="{EABC5CDE-48B8-44F5-91D1-68ABF190D4A9}">
      <dgm:prSet phldrT="[Текст]"/>
      <dgm:spPr/>
      <dgm:t>
        <a:bodyPr/>
        <a:lstStyle/>
        <a:p>
          <a:r>
            <a:rPr lang="uk-UA" dirty="0"/>
            <a:t>Місце роботи обирається працівником, роботодавець не несе відповідальності за забезпечення безпечних і нешкідливих умов праці</a:t>
          </a:r>
          <a:endParaRPr lang="ru-UA" dirty="0"/>
        </a:p>
      </dgm:t>
    </dgm:pt>
    <dgm:pt modelId="{20825596-286E-4FD0-B524-D0AE2FB73CD8}" type="parTrans" cxnId="{889E4A1A-7B57-4D0D-AD5E-FEABA518C458}">
      <dgm:prSet/>
      <dgm:spPr/>
      <dgm:t>
        <a:bodyPr/>
        <a:lstStyle/>
        <a:p>
          <a:endParaRPr lang="ru-UA"/>
        </a:p>
      </dgm:t>
    </dgm:pt>
    <dgm:pt modelId="{C29E4C05-05A2-4F14-A107-F636827783FC}" type="sibTrans" cxnId="{889E4A1A-7B57-4D0D-AD5E-FEABA518C458}">
      <dgm:prSet/>
      <dgm:spPr/>
      <dgm:t>
        <a:bodyPr/>
        <a:lstStyle/>
        <a:p>
          <a:endParaRPr lang="ru-UA"/>
        </a:p>
      </dgm:t>
    </dgm:pt>
    <dgm:pt modelId="{B47D9269-4D80-47F2-89F9-AA5D487E552A}">
      <dgm:prSet phldrT="[Текст]"/>
      <dgm:spPr/>
      <dgm:t>
        <a:bodyPr/>
        <a:lstStyle/>
        <a:p>
          <a:r>
            <a:rPr lang="uk-UA" dirty="0"/>
            <a:t>Працівник має усі права за трудовим законодавством</a:t>
          </a:r>
          <a:endParaRPr lang="ru-UA" dirty="0"/>
        </a:p>
      </dgm:t>
    </dgm:pt>
    <dgm:pt modelId="{C2FB8C56-CC1D-44B7-A055-164E2FE54A91}" type="parTrans" cxnId="{7C9F7949-D0CA-4AA1-BE3F-85F7E9EFDD10}">
      <dgm:prSet/>
      <dgm:spPr/>
      <dgm:t>
        <a:bodyPr/>
        <a:lstStyle/>
        <a:p>
          <a:endParaRPr lang="ru-UA"/>
        </a:p>
      </dgm:t>
    </dgm:pt>
    <dgm:pt modelId="{75CBEF56-54C0-47E4-BB67-C8246B197874}" type="sibTrans" cxnId="{7C9F7949-D0CA-4AA1-BE3F-85F7E9EFDD10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2946C7-B8BD-4BA1-AB0B-F06B6B59FC08}" type="pres">
      <dgm:prSet presAssocID="{149EB3D3-AC72-4423-8FC5-157FB7C6A31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2C130-1E9C-464C-8B87-768AF5C08F22}" type="pres">
      <dgm:prSet presAssocID="{EABC5CDE-48B8-44F5-91D1-68ABF190D4A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D02BA7-18CE-4553-805D-4347C91BB244}" type="pres">
      <dgm:prSet presAssocID="{EABC5CDE-48B8-44F5-91D1-68ABF190D4A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9E4A1A-7B57-4D0D-AD5E-FEABA518C458}" srcId="{9680FA17-8D8E-4EF8-80BE-D415A7F9BCB3}" destId="{EABC5CDE-48B8-44F5-91D1-68ABF190D4A9}" srcOrd="1" destOrd="0" parTransId="{20825596-286E-4FD0-B524-D0AE2FB73CD8}" sibTransId="{C29E4C05-05A2-4F14-A107-F636827783FC}"/>
    <dgm:cxn modelId="{A168198D-AA2B-4D5E-8A6E-A9394E99E935}" type="presOf" srcId="{EABC5CDE-48B8-44F5-91D1-68ABF190D4A9}" destId="{07A2C130-1E9C-464C-8B87-768AF5C08F22}" srcOrd="0" destOrd="0" presId="urn:microsoft.com/office/officeart/2005/8/layout/vList2"/>
    <dgm:cxn modelId="{7C9F7949-D0CA-4AA1-BE3F-85F7E9EFDD10}" srcId="{EABC5CDE-48B8-44F5-91D1-68ABF190D4A9}" destId="{B47D9269-4D80-47F2-89F9-AA5D487E552A}" srcOrd="0" destOrd="0" parTransId="{C2FB8C56-CC1D-44B7-A055-164E2FE54A91}" sibTransId="{75CBEF56-54C0-47E4-BB67-C8246B197874}"/>
    <dgm:cxn modelId="{D140CA19-3341-4C97-A3BE-F4E88F4D1C7E}" type="presOf" srcId="{B47D9269-4D80-47F2-89F9-AA5D487E552A}" destId="{CED02BA7-18CE-4553-805D-4347C91BB244}" srcOrd="0" destOrd="0" presId="urn:microsoft.com/office/officeart/2005/8/layout/vList2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AC3C5B21-5E2E-4C68-9023-00E651E2B13C}" type="presOf" srcId="{C6177A88-EBDD-4857-82E7-C6205A231BF0}" destId="{4F2946C7-B8BD-4BA1-AB0B-F06B6B59FC08}" srcOrd="0" destOrd="0" presId="urn:microsoft.com/office/officeart/2005/8/layout/vList2"/>
    <dgm:cxn modelId="{700D38EA-8BC8-4F45-ABC8-D66AE3055E5A}" srcId="{149EB3D3-AC72-4423-8FC5-157FB7C6A311}" destId="{C6177A88-EBDD-4857-82E7-C6205A231BF0}" srcOrd="0" destOrd="0" parTransId="{0DE7FBD4-9F2D-40D1-8C0E-0035615ED9C3}" sibTransId="{0FF51AB8-E8D2-462F-A672-237C0A164911}"/>
    <dgm:cxn modelId="{C13247CF-BE08-471A-9D29-F93884DEBC65}" type="presParOf" srcId="{303F812A-41A6-4862-AA9A-1B96FCF41A4F}" destId="{819F8D48-56C7-4216-82D3-C1EE32B1C272}" srcOrd="0" destOrd="0" presId="urn:microsoft.com/office/officeart/2005/8/layout/vList2"/>
    <dgm:cxn modelId="{8BD04AF8-14A2-4610-AD09-CD5B16A83B2F}" type="presParOf" srcId="{303F812A-41A6-4862-AA9A-1B96FCF41A4F}" destId="{4F2946C7-B8BD-4BA1-AB0B-F06B6B59FC08}" srcOrd="1" destOrd="0" presId="urn:microsoft.com/office/officeart/2005/8/layout/vList2"/>
    <dgm:cxn modelId="{96417926-538F-44AD-86CF-3580BADA7929}" type="presParOf" srcId="{303F812A-41A6-4862-AA9A-1B96FCF41A4F}" destId="{07A2C130-1E9C-464C-8B87-768AF5C08F22}" srcOrd="2" destOrd="0" presId="urn:microsoft.com/office/officeart/2005/8/layout/vList2"/>
    <dgm:cxn modelId="{EBC65CB2-1755-4052-9B4B-2858C3588CF4}" type="presParOf" srcId="{303F812A-41A6-4862-AA9A-1B96FCF41A4F}" destId="{CED02BA7-18CE-4553-805D-4347C91BB24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dirty="0"/>
            <a:t>Не застосовується на період </a:t>
          </a:r>
          <a:r>
            <a:rPr lang="uk-UA" dirty="0" err="1"/>
            <a:t>відряджень</a:t>
          </a:r>
          <a:r>
            <a:rPr lang="uk-UA" dirty="0"/>
            <a:t>, служби в ЗСУ</a:t>
          </a:r>
          <a:endParaRPr lang="ru-UA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C6177A88-EBDD-4857-82E7-C6205A231BF0}">
      <dgm:prSet phldrT="[Текст]"/>
      <dgm:spPr/>
      <dgm:t>
        <a:bodyPr/>
        <a:lstStyle/>
        <a:p>
          <a:r>
            <a:rPr lang="uk-UA" dirty="0"/>
            <a:t>Забезпечення щоденного моніторингу результатів роботи</a:t>
          </a:r>
          <a:endParaRPr lang="ru-UA" dirty="0"/>
        </a:p>
      </dgm:t>
    </dgm:pt>
    <dgm:pt modelId="{0DE7FBD4-9F2D-40D1-8C0E-0035615ED9C3}" type="parTrans" cxnId="{700D38EA-8BC8-4F45-ABC8-D66AE3055E5A}">
      <dgm:prSet/>
      <dgm:spPr/>
      <dgm:t>
        <a:bodyPr/>
        <a:lstStyle/>
        <a:p>
          <a:endParaRPr lang="ru-UA"/>
        </a:p>
      </dgm:t>
    </dgm:pt>
    <dgm:pt modelId="{0FF51AB8-E8D2-462F-A672-237C0A164911}" type="sibTrans" cxnId="{700D38EA-8BC8-4F45-ABC8-D66AE3055E5A}">
      <dgm:prSet/>
      <dgm:spPr/>
      <dgm:t>
        <a:bodyPr/>
        <a:lstStyle/>
        <a:p>
          <a:endParaRPr lang="ru-UA"/>
        </a:p>
      </dgm:t>
    </dgm:pt>
    <dgm:pt modelId="{EABC5CDE-48B8-44F5-91D1-68ABF190D4A9}">
      <dgm:prSet phldrT="[Текст]"/>
      <dgm:spPr/>
      <dgm:t>
        <a:bodyPr/>
        <a:lstStyle/>
        <a:p>
          <a:r>
            <a:rPr lang="uk-UA" dirty="0"/>
            <a:t>Місце роботи обирається працівником, роботодавець не несе відповідальності за забезпечення безпечних і нешкідливих умов праці</a:t>
          </a:r>
          <a:endParaRPr lang="ru-UA" dirty="0"/>
        </a:p>
      </dgm:t>
    </dgm:pt>
    <dgm:pt modelId="{20825596-286E-4FD0-B524-D0AE2FB73CD8}" type="parTrans" cxnId="{889E4A1A-7B57-4D0D-AD5E-FEABA518C458}">
      <dgm:prSet/>
      <dgm:spPr/>
      <dgm:t>
        <a:bodyPr/>
        <a:lstStyle/>
        <a:p>
          <a:endParaRPr lang="ru-UA"/>
        </a:p>
      </dgm:t>
    </dgm:pt>
    <dgm:pt modelId="{C29E4C05-05A2-4F14-A107-F636827783FC}" type="sibTrans" cxnId="{889E4A1A-7B57-4D0D-AD5E-FEABA518C458}">
      <dgm:prSet/>
      <dgm:spPr/>
      <dgm:t>
        <a:bodyPr/>
        <a:lstStyle/>
        <a:p>
          <a:endParaRPr lang="ru-UA"/>
        </a:p>
      </dgm:t>
    </dgm:pt>
    <dgm:pt modelId="{B47D9269-4D80-47F2-89F9-AA5D487E552A}">
      <dgm:prSet phldrT="[Текст]"/>
      <dgm:spPr/>
      <dgm:t>
        <a:bodyPr/>
        <a:lstStyle/>
        <a:p>
          <a:r>
            <a:rPr lang="uk-UA" dirty="0"/>
            <a:t>Працівник має усі права за трудовим законодавством</a:t>
          </a:r>
          <a:endParaRPr lang="ru-UA" dirty="0"/>
        </a:p>
      </dgm:t>
    </dgm:pt>
    <dgm:pt modelId="{C2FB8C56-CC1D-44B7-A055-164E2FE54A91}" type="parTrans" cxnId="{7C9F7949-D0CA-4AA1-BE3F-85F7E9EFDD10}">
      <dgm:prSet/>
      <dgm:spPr/>
      <dgm:t>
        <a:bodyPr/>
        <a:lstStyle/>
        <a:p>
          <a:endParaRPr lang="ru-UA"/>
        </a:p>
      </dgm:t>
    </dgm:pt>
    <dgm:pt modelId="{75CBEF56-54C0-47E4-BB67-C8246B197874}" type="sibTrans" cxnId="{7C9F7949-D0CA-4AA1-BE3F-85F7E9EFDD10}">
      <dgm:prSet/>
      <dgm:spPr/>
      <dgm:t>
        <a:bodyPr/>
        <a:lstStyle/>
        <a:p>
          <a:endParaRPr lang="ru-UA"/>
        </a:p>
      </dgm:t>
    </dgm:pt>
    <dgm:pt modelId="{36EFD567-B026-45AD-8ECB-D99EB1A2CF90}">
      <dgm:prSet phldrT="[Текст]"/>
      <dgm:spPr/>
      <dgm:t>
        <a:bodyPr/>
        <a:lstStyle/>
        <a:p>
          <a:r>
            <a:rPr lang="uk-UA" dirty="0"/>
            <a:t>Запровадження гнучкого режиму робочого часу/надомної роботи</a:t>
          </a:r>
          <a:endParaRPr lang="ru-UA" dirty="0"/>
        </a:p>
      </dgm:t>
    </dgm:pt>
    <dgm:pt modelId="{BE23F9F4-A89E-4D07-AF95-1ACBE96FE21E}" type="parTrans" cxnId="{E46D9E44-A1F6-4685-A385-9DA1496B23A0}">
      <dgm:prSet/>
      <dgm:spPr/>
      <dgm:t>
        <a:bodyPr/>
        <a:lstStyle/>
        <a:p>
          <a:endParaRPr lang="ru-UA"/>
        </a:p>
      </dgm:t>
    </dgm:pt>
    <dgm:pt modelId="{BF1F0B9C-7292-4A16-9341-A0E894935468}" type="sibTrans" cxnId="{E46D9E44-A1F6-4685-A385-9DA1496B23A0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2946C7-B8BD-4BA1-AB0B-F06B6B59FC08}" type="pres">
      <dgm:prSet presAssocID="{149EB3D3-AC72-4423-8FC5-157FB7C6A31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2C130-1E9C-464C-8B87-768AF5C08F22}" type="pres">
      <dgm:prSet presAssocID="{EABC5CDE-48B8-44F5-91D1-68ABF190D4A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D02BA7-18CE-4553-805D-4347C91BB244}" type="pres">
      <dgm:prSet presAssocID="{EABC5CDE-48B8-44F5-91D1-68ABF190D4A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D1AB29-2E5F-46BA-8F80-9017254F77B6}" type="pres">
      <dgm:prSet presAssocID="{36EFD567-B026-45AD-8ECB-D99EB1A2CF9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9E4A1A-7B57-4D0D-AD5E-FEABA518C458}" srcId="{9680FA17-8D8E-4EF8-80BE-D415A7F9BCB3}" destId="{EABC5CDE-48B8-44F5-91D1-68ABF190D4A9}" srcOrd="1" destOrd="0" parTransId="{20825596-286E-4FD0-B524-D0AE2FB73CD8}" sibTransId="{C29E4C05-05A2-4F14-A107-F636827783FC}"/>
    <dgm:cxn modelId="{A168198D-AA2B-4D5E-8A6E-A9394E99E935}" type="presOf" srcId="{EABC5CDE-48B8-44F5-91D1-68ABF190D4A9}" destId="{07A2C130-1E9C-464C-8B87-768AF5C08F22}" srcOrd="0" destOrd="0" presId="urn:microsoft.com/office/officeart/2005/8/layout/vList2"/>
    <dgm:cxn modelId="{7C9F7949-D0CA-4AA1-BE3F-85F7E9EFDD10}" srcId="{EABC5CDE-48B8-44F5-91D1-68ABF190D4A9}" destId="{B47D9269-4D80-47F2-89F9-AA5D487E552A}" srcOrd="0" destOrd="0" parTransId="{C2FB8C56-CC1D-44B7-A055-164E2FE54A91}" sibTransId="{75CBEF56-54C0-47E4-BB67-C8246B197874}"/>
    <dgm:cxn modelId="{E46D9E44-A1F6-4685-A385-9DA1496B23A0}" srcId="{9680FA17-8D8E-4EF8-80BE-D415A7F9BCB3}" destId="{36EFD567-B026-45AD-8ECB-D99EB1A2CF90}" srcOrd="2" destOrd="0" parTransId="{BE23F9F4-A89E-4D07-AF95-1ACBE96FE21E}" sibTransId="{BF1F0B9C-7292-4A16-9341-A0E894935468}"/>
    <dgm:cxn modelId="{D140CA19-3341-4C97-A3BE-F4E88F4D1C7E}" type="presOf" srcId="{B47D9269-4D80-47F2-89F9-AA5D487E552A}" destId="{CED02BA7-18CE-4553-805D-4347C91BB244}" srcOrd="0" destOrd="0" presId="urn:microsoft.com/office/officeart/2005/8/layout/vList2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DADE844A-EC20-4A6B-AEF2-653DF9D94DCC}" type="presOf" srcId="{36EFD567-B026-45AD-8ECB-D99EB1A2CF90}" destId="{6FD1AB29-2E5F-46BA-8F80-9017254F77B6}" srcOrd="0" destOrd="0" presId="urn:microsoft.com/office/officeart/2005/8/layout/vList2"/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AC3C5B21-5E2E-4C68-9023-00E651E2B13C}" type="presOf" srcId="{C6177A88-EBDD-4857-82E7-C6205A231BF0}" destId="{4F2946C7-B8BD-4BA1-AB0B-F06B6B59FC08}" srcOrd="0" destOrd="0" presId="urn:microsoft.com/office/officeart/2005/8/layout/vList2"/>
    <dgm:cxn modelId="{700D38EA-8BC8-4F45-ABC8-D66AE3055E5A}" srcId="{149EB3D3-AC72-4423-8FC5-157FB7C6A311}" destId="{C6177A88-EBDD-4857-82E7-C6205A231BF0}" srcOrd="0" destOrd="0" parTransId="{0DE7FBD4-9F2D-40D1-8C0E-0035615ED9C3}" sibTransId="{0FF51AB8-E8D2-462F-A672-237C0A164911}"/>
    <dgm:cxn modelId="{C13247CF-BE08-471A-9D29-F93884DEBC65}" type="presParOf" srcId="{303F812A-41A6-4862-AA9A-1B96FCF41A4F}" destId="{819F8D48-56C7-4216-82D3-C1EE32B1C272}" srcOrd="0" destOrd="0" presId="urn:microsoft.com/office/officeart/2005/8/layout/vList2"/>
    <dgm:cxn modelId="{8BD04AF8-14A2-4610-AD09-CD5B16A83B2F}" type="presParOf" srcId="{303F812A-41A6-4862-AA9A-1B96FCF41A4F}" destId="{4F2946C7-B8BD-4BA1-AB0B-F06B6B59FC08}" srcOrd="1" destOrd="0" presId="urn:microsoft.com/office/officeart/2005/8/layout/vList2"/>
    <dgm:cxn modelId="{96417926-538F-44AD-86CF-3580BADA7929}" type="presParOf" srcId="{303F812A-41A6-4862-AA9A-1B96FCF41A4F}" destId="{07A2C130-1E9C-464C-8B87-768AF5C08F22}" srcOrd="2" destOrd="0" presId="urn:microsoft.com/office/officeart/2005/8/layout/vList2"/>
    <dgm:cxn modelId="{EBC65CB2-1755-4052-9B4B-2858C3588CF4}" type="presParOf" srcId="{303F812A-41A6-4862-AA9A-1B96FCF41A4F}" destId="{CED02BA7-18CE-4553-805D-4347C91BB244}" srcOrd="3" destOrd="0" presId="urn:microsoft.com/office/officeart/2005/8/layout/vList2"/>
    <dgm:cxn modelId="{D49142C7-AA27-4494-A4CE-7CBFA3277DA8}" type="presParOf" srcId="{303F812A-41A6-4862-AA9A-1B96FCF41A4F}" destId="{6FD1AB29-2E5F-46BA-8F80-9017254F77B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b="0" i="0" noProof="0" dirty="0"/>
            <a:t>Поїздка працівника за розпорядженням керівника підприємства на певний строк до іншого населеного пункту для виконання службового доручення поза місцем його постійної роботи (за наявності документів, що підтверджують зв’язок службового відрядження з основною діяльністю підприємства). </a:t>
          </a:r>
          <a:endParaRPr lang="uk-UA" noProof="0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ED9A2D81-1725-4DD1-82BE-D641760D0EEB}">
      <dgm:prSet phldrT="[Текст]"/>
      <dgm:spPr/>
      <dgm:t>
        <a:bodyPr/>
        <a:lstStyle/>
        <a:p>
          <a:r>
            <a:rPr lang="uk-UA" b="0" i="0" noProof="0" dirty="0"/>
            <a:t>п. 1 Інструкції про службові відрядження в межах України та за кордон, затвердженої наказом  Мінфіну України від 13.03.1998 №59</a:t>
          </a:r>
          <a:endParaRPr lang="uk-UA" noProof="0" dirty="0"/>
        </a:p>
      </dgm:t>
    </dgm:pt>
    <dgm:pt modelId="{35E36BF8-E5AD-4952-A38A-AF9D0FE1152F}" type="parTrans" cxnId="{A76BCC44-3C86-41D1-9FAD-A8AD647FBE50}">
      <dgm:prSet/>
      <dgm:spPr/>
    </dgm:pt>
    <dgm:pt modelId="{CFFE793A-1ED6-4F32-A57F-E38D4F7EBC05}" type="sibTrans" cxnId="{A76BCC44-3C86-41D1-9FAD-A8AD647FBE50}">
      <dgm:prSet/>
      <dgm:spPr/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A12F3E-1B30-4AAB-BC5B-9A62BB70D63E}" type="pres">
      <dgm:prSet presAssocID="{10105749-A155-4200-AD85-1464CDDF1C6E}" presName="spacer" presStyleCnt="0"/>
      <dgm:spPr/>
    </dgm:pt>
    <dgm:pt modelId="{E359C0F8-470B-4538-B4FB-0DB31B1FE782}" type="pres">
      <dgm:prSet presAssocID="{ED9A2D81-1725-4DD1-82BE-D641760D0EE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A76BCC44-3C86-41D1-9FAD-A8AD647FBE50}" srcId="{9680FA17-8D8E-4EF8-80BE-D415A7F9BCB3}" destId="{ED9A2D81-1725-4DD1-82BE-D641760D0EEB}" srcOrd="1" destOrd="0" parTransId="{35E36BF8-E5AD-4952-A38A-AF9D0FE1152F}" sibTransId="{CFFE793A-1ED6-4F32-A57F-E38D4F7EBC05}"/>
    <dgm:cxn modelId="{8F2B80F4-451A-473E-83ED-726B3D839015}" type="presOf" srcId="{ED9A2D81-1725-4DD1-82BE-D641760D0EEB}" destId="{E359C0F8-470B-4538-B4FB-0DB31B1FE782}" srcOrd="0" destOrd="0" presId="urn:microsoft.com/office/officeart/2005/8/layout/vList2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C13247CF-BE08-471A-9D29-F93884DEBC65}" type="presParOf" srcId="{303F812A-41A6-4862-AA9A-1B96FCF41A4F}" destId="{819F8D48-56C7-4216-82D3-C1EE32B1C272}" srcOrd="0" destOrd="0" presId="urn:microsoft.com/office/officeart/2005/8/layout/vList2"/>
    <dgm:cxn modelId="{074C0D96-EB11-4362-8433-CF0615A57181}" type="presParOf" srcId="{303F812A-41A6-4862-AA9A-1B96FCF41A4F}" destId="{61A12F3E-1B30-4AAB-BC5B-9A62BB70D63E}" srcOrd="1" destOrd="0" presId="urn:microsoft.com/office/officeart/2005/8/layout/vList2"/>
    <dgm:cxn modelId="{6A8C055D-6B3C-4EFB-B121-4601E4C4EE1D}" type="presParOf" srcId="{303F812A-41A6-4862-AA9A-1B96FCF41A4F}" destId="{E359C0F8-470B-4538-B4FB-0DB31B1FE78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dirty="0"/>
            <a:t>Відсутність світла, інтернет-зв’язку не може вважатися порушенням трудової дисципліни</a:t>
          </a:r>
          <a:endParaRPr lang="ru-UA" dirty="0"/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C6177A88-EBDD-4857-82E7-C6205A231BF0}">
      <dgm:prSet phldrT="[Текст]"/>
      <dgm:spPr/>
      <dgm:t>
        <a:bodyPr/>
        <a:lstStyle/>
        <a:p>
          <a:r>
            <a:rPr lang="uk-UA" dirty="0"/>
            <a:t>Право на перерву, під час якої працівник може бути поза зв’язком</a:t>
          </a:r>
          <a:endParaRPr lang="ru-UA" dirty="0"/>
        </a:p>
      </dgm:t>
    </dgm:pt>
    <dgm:pt modelId="{0DE7FBD4-9F2D-40D1-8C0E-0035615ED9C3}" type="parTrans" cxnId="{700D38EA-8BC8-4F45-ABC8-D66AE3055E5A}">
      <dgm:prSet/>
      <dgm:spPr/>
      <dgm:t>
        <a:bodyPr/>
        <a:lstStyle/>
        <a:p>
          <a:endParaRPr lang="ru-UA"/>
        </a:p>
      </dgm:t>
    </dgm:pt>
    <dgm:pt modelId="{0FF51AB8-E8D2-462F-A672-237C0A164911}" type="sibTrans" cxnId="{700D38EA-8BC8-4F45-ABC8-D66AE3055E5A}">
      <dgm:prSet/>
      <dgm:spPr/>
      <dgm:t>
        <a:bodyPr/>
        <a:lstStyle/>
        <a:p>
          <a:endParaRPr lang="ru-UA"/>
        </a:p>
      </dgm:t>
    </dgm:pt>
    <dgm:pt modelId="{EABC5CDE-48B8-44F5-91D1-68ABF190D4A9}">
      <dgm:prSet phldrT="[Текст]"/>
      <dgm:spPr/>
      <dgm:t>
        <a:bodyPr/>
        <a:lstStyle/>
        <a:p>
          <a:r>
            <a:rPr lang="uk-UA" dirty="0"/>
            <a:t>Місце роботи може бути за межами України</a:t>
          </a:r>
          <a:endParaRPr lang="ru-UA" dirty="0"/>
        </a:p>
      </dgm:t>
    </dgm:pt>
    <dgm:pt modelId="{20825596-286E-4FD0-B524-D0AE2FB73CD8}" type="parTrans" cxnId="{889E4A1A-7B57-4D0D-AD5E-FEABA518C458}">
      <dgm:prSet/>
      <dgm:spPr/>
      <dgm:t>
        <a:bodyPr/>
        <a:lstStyle/>
        <a:p>
          <a:endParaRPr lang="ru-UA"/>
        </a:p>
      </dgm:t>
    </dgm:pt>
    <dgm:pt modelId="{C29E4C05-05A2-4F14-A107-F636827783FC}" type="sibTrans" cxnId="{889E4A1A-7B57-4D0D-AD5E-FEABA518C458}">
      <dgm:prSet/>
      <dgm:spPr/>
      <dgm:t>
        <a:bodyPr/>
        <a:lstStyle/>
        <a:p>
          <a:endParaRPr lang="ru-UA"/>
        </a:p>
      </dgm:t>
    </dgm:pt>
    <dgm:pt modelId="{B47D9269-4D80-47F2-89F9-AA5D487E552A}">
      <dgm:prSet phldrT="[Текст]"/>
      <dgm:spPr/>
      <dgm:t>
        <a:bodyPr/>
        <a:lstStyle/>
        <a:p>
          <a:r>
            <a:rPr lang="ru-RU" dirty="0"/>
            <a:t>Оплата </a:t>
          </a:r>
          <a:r>
            <a:rPr lang="ru-RU" dirty="0" err="1"/>
            <a:t>праці</a:t>
          </a:r>
          <a:r>
            <a:rPr lang="ru-RU" dirty="0"/>
            <a:t> </a:t>
          </a:r>
          <a:r>
            <a:rPr lang="ru-RU" dirty="0" err="1"/>
            <a:t>здійснюється</a:t>
          </a:r>
          <a:r>
            <a:rPr lang="ru-RU" dirty="0"/>
            <a:t> за </a:t>
          </a:r>
          <a:r>
            <a:rPr lang="ru-RU" dirty="0" err="1"/>
            <a:t>тарифікацією</a:t>
          </a:r>
          <a:r>
            <a:rPr lang="ru-RU" dirty="0"/>
            <a:t> </a:t>
          </a:r>
          <a:r>
            <a:rPr lang="ru-RU" dirty="0" err="1"/>
            <a:t>із</a:t>
          </a:r>
          <a:r>
            <a:rPr lang="ru-RU" dirty="0"/>
            <a:t> </a:t>
          </a:r>
          <a:r>
            <a:rPr lang="ru-RU" dirty="0" err="1"/>
            <a:t>розрахунку</a:t>
          </a:r>
          <a:r>
            <a:rPr lang="ru-RU" dirty="0"/>
            <a:t> </a:t>
          </a:r>
          <a:r>
            <a:rPr lang="ru-RU" dirty="0" err="1"/>
            <a:t>заробітної</a:t>
          </a:r>
          <a:r>
            <a:rPr lang="ru-RU" dirty="0"/>
            <a:t> плати, </a:t>
          </a:r>
          <a:r>
            <a:rPr lang="ru-RU" dirty="0" err="1"/>
            <a:t>встановленої</a:t>
          </a:r>
          <a:r>
            <a:rPr lang="ru-RU" dirty="0"/>
            <a:t> при </a:t>
          </a:r>
          <a:r>
            <a:rPr lang="ru-RU" dirty="0" err="1"/>
            <a:t>тарифікації</a:t>
          </a:r>
          <a:r>
            <a:rPr lang="ru-RU" dirty="0"/>
            <a:t>, з </a:t>
          </a:r>
          <a:r>
            <a:rPr lang="ru-RU" dirty="0" err="1"/>
            <a:t>дотриманням</a:t>
          </a:r>
          <a:r>
            <a:rPr lang="ru-RU" dirty="0"/>
            <a:t> при </a:t>
          </a:r>
          <a:r>
            <a:rPr lang="ru-RU" dirty="0" err="1"/>
            <a:t>цьому</a:t>
          </a:r>
          <a:r>
            <a:rPr lang="ru-RU" dirty="0"/>
            <a:t> умов чинного </a:t>
          </a:r>
          <a:r>
            <a:rPr lang="ru-RU" dirty="0" err="1"/>
            <a:t>законодавства</a:t>
          </a:r>
          <a:endParaRPr lang="ru-UA" dirty="0"/>
        </a:p>
      </dgm:t>
    </dgm:pt>
    <dgm:pt modelId="{C2FB8C56-CC1D-44B7-A055-164E2FE54A91}" type="parTrans" cxnId="{7C9F7949-D0CA-4AA1-BE3F-85F7E9EFDD10}">
      <dgm:prSet/>
      <dgm:spPr/>
      <dgm:t>
        <a:bodyPr/>
        <a:lstStyle/>
        <a:p>
          <a:endParaRPr lang="ru-UA"/>
        </a:p>
      </dgm:t>
    </dgm:pt>
    <dgm:pt modelId="{75CBEF56-54C0-47E4-BB67-C8246B197874}" type="sibTrans" cxnId="{7C9F7949-D0CA-4AA1-BE3F-85F7E9EFDD10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2946C7-B8BD-4BA1-AB0B-F06B6B59FC08}" type="pres">
      <dgm:prSet presAssocID="{149EB3D3-AC72-4423-8FC5-157FB7C6A31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2C130-1E9C-464C-8B87-768AF5C08F22}" type="pres">
      <dgm:prSet presAssocID="{EABC5CDE-48B8-44F5-91D1-68ABF190D4A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D02BA7-18CE-4553-805D-4347C91BB244}" type="pres">
      <dgm:prSet presAssocID="{EABC5CDE-48B8-44F5-91D1-68ABF190D4A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9E4A1A-7B57-4D0D-AD5E-FEABA518C458}" srcId="{9680FA17-8D8E-4EF8-80BE-D415A7F9BCB3}" destId="{EABC5CDE-48B8-44F5-91D1-68ABF190D4A9}" srcOrd="1" destOrd="0" parTransId="{20825596-286E-4FD0-B524-D0AE2FB73CD8}" sibTransId="{C29E4C05-05A2-4F14-A107-F636827783FC}"/>
    <dgm:cxn modelId="{A168198D-AA2B-4D5E-8A6E-A9394E99E935}" type="presOf" srcId="{EABC5CDE-48B8-44F5-91D1-68ABF190D4A9}" destId="{07A2C130-1E9C-464C-8B87-768AF5C08F22}" srcOrd="0" destOrd="0" presId="urn:microsoft.com/office/officeart/2005/8/layout/vList2"/>
    <dgm:cxn modelId="{7C9F7949-D0CA-4AA1-BE3F-85F7E9EFDD10}" srcId="{EABC5CDE-48B8-44F5-91D1-68ABF190D4A9}" destId="{B47D9269-4D80-47F2-89F9-AA5D487E552A}" srcOrd="0" destOrd="0" parTransId="{C2FB8C56-CC1D-44B7-A055-164E2FE54A91}" sibTransId="{75CBEF56-54C0-47E4-BB67-C8246B197874}"/>
    <dgm:cxn modelId="{D140CA19-3341-4C97-A3BE-F4E88F4D1C7E}" type="presOf" srcId="{B47D9269-4D80-47F2-89F9-AA5D487E552A}" destId="{CED02BA7-18CE-4553-805D-4347C91BB244}" srcOrd="0" destOrd="0" presId="urn:microsoft.com/office/officeart/2005/8/layout/vList2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AC3C5B21-5E2E-4C68-9023-00E651E2B13C}" type="presOf" srcId="{C6177A88-EBDD-4857-82E7-C6205A231BF0}" destId="{4F2946C7-B8BD-4BA1-AB0B-F06B6B59FC08}" srcOrd="0" destOrd="0" presId="urn:microsoft.com/office/officeart/2005/8/layout/vList2"/>
    <dgm:cxn modelId="{700D38EA-8BC8-4F45-ABC8-D66AE3055E5A}" srcId="{149EB3D3-AC72-4423-8FC5-157FB7C6A311}" destId="{C6177A88-EBDD-4857-82E7-C6205A231BF0}" srcOrd="0" destOrd="0" parTransId="{0DE7FBD4-9F2D-40D1-8C0E-0035615ED9C3}" sibTransId="{0FF51AB8-E8D2-462F-A672-237C0A164911}"/>
    <dgm:cxn modelId="{C13247CF-BE08-471A-9D29-F93884DEBC65}" type="presParOf" srcId="{303F812A-41A6-4862-AA9A-1B96FCF41A4F}" destId="{819F8D48-56C7-4216-82D3-C1EE32B1C272}" srcOrd="0" destOrd="0" presId="urn:microsoft.com/office/officeart/2005/8/layout/vList2"/>
    <dgm:cxn modelId="{8BD04AF8-14A2-4610-AD09-CD5B16A83B2F}" type="presParOf" srcId="{303F812A-41A6-4862-AA9A-1B96FCF41A4F}" destId="{4F2946C7-B8BD-4BA1-AB0B-F06B6B59FC08}" srcOrd="1" destOrd="0" presId="urn:microsoft.com/office/officeart/2005/8/layout/vList2"/>
    <dgm:cxn modelId="{96417926-538F-44AD-86CF-3580BADA7929}" type="presParOf" srcId="{303F812A-41A6-4862-AA9A-1B96FCF41A4F}" destId="{07A2C130-1E9C-464C-8B87-768AF5C08F22}" srcOrd="2" destOrd="0" presId="urn:microsoft.com/office/officeart/2005/8/layout/vList2"/>
    <dgm:cxn modelId="{EBC65CB2-1755-4052-9B4B-2858C3588CF4}" type="presParOf" srcId="{303F812A-41A6-4862-AA9A-1B96FCF41A4F}" destId="{CED02BA7-18CE-4553-805D-4347C91BB24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680FA17-8D8E-4EF8-80BE-D415A7F9BCB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UA"/>
        </a:p>
      </dgm:t>
    </dgm:pt>
    <dgm:pt modelId="{149EB3D3-AC72-4423-8FC5-157FB7C6A311}">
      <dgm:prSet phldrT="[Текст]"/>
      <dgm:spPr/>
      <dgm:t>
        <a:bodyPr/>
        <a:lstStyle/>
        <a:p>
          <a:r>
            <a:rPr lang="uk-UA" noProof="0" dirty="0"/>
            <a:t>У випадку, коли в окремі дні заняття не проводяться з незалежних від учителя (викладача) причин, оплата його праці здійснюється з розрахунку заробітної плати, встановленої при тарифікації, за умови, що вчитель (викладач) виконує іншу організаційно-педагогічну роботу. За відсутності такої роботи </a:t>
          </a:r>
          <a:r>
            <a:rPr lang="uk-UA" b="1" noProof="0" dirty="0"/>
            <a:t>час простою </a:t>
          </a:r>
          <a:r>
            <a:rPr lang="uk-UA" noProof="0" dirty="0"/>
            <a:t>оплачується в порядку і розмірах, визначених КЗпП</a:t>
          </a:r>
        </a:p>
      </dgm:t>
    </dgm:pt>
    <dgm:pt modelId="{87760AEC-AA77-4A0E-A8E7-136B5DBE1066}" type="parTrans" cxnId="{97108AF6-1A6C-4439-8892-CB43E65FBF54}">
      <dgm:prSet/>
      <dgm:spPr/>
      <dgm:t>
        <a:bodyPr/>
        <a:lstStyle/>
        <a:p>
          <a:endParaRPr lang="ru-UA"/>
        </a:p>
      </dgm:t>
    </dgm:pt>
    <dgm:pt modelId="{10105749-A155-4200-AD85-1464CDDF1C6E}" type="sibTrans" cxnId="{97108AF6-1A6C-4439-8892-CB43E65FBF54}">
      <dgm:prSet/>
      <dgm:spPr/>
      <dgm:t>
        <a:bodyPr/>
        <a:lstStyle/>
        <a:p>
          <a:endParaRPr lang="ru-UA"/>
        </a:p>
      </dgm:t>
    </dgm:pt>
    <dgm:pt modelId="{303F812A-41A6-4862-AA9A-1B96FCF41A4F}" type="pres">
      <dgm:prSet presAssocID="{9680FA17-8D8E-4EF8-80BE-D415A7F9B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F8D48-56C7-4216-82D3-C1EE32B1C272}" type="pres">
      <dgm:prSet presAssocID="{149EB3D3-AC72-4423-8FC5-157FB7C6A31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9D58D7-9B67-446B-BA5F-926CE279CC25}" type="presOf" srcId="{9680FA17-8D8E-4EF8-80BE-D415A7F9BCB3}" destId="{303F812A-41A6-4862-AA9A-1B96FCF41A4F}" srcOrd="0" destOrd="0" presId="urn:microsoft.com/office/officeart/2005/8/layout/vList2"/>
    <dgm:cxn modelId="{97108AF6-1A6C-4439-8892-CB43E65FBF54}" srcId="{9680FA17-8D8E-4EF8-80BE-D415A7F9BCB3}" destId="{149EB3D3-AC72-4423-8FC5-157FB7C6A311}" srcOrd="0" destOrd="0" parTransId="{87760AEC-AA77-4A0E-A8E7-136B5DBE1066}" sibTransId="{10105749-A155-4200-AD85-1464CDDF1C6E}"/>
    <dgm:cxn modelId="{5F44BEB0-E2CA-4983-ACFD-8F514E9D5FDC}" type="presOf" srcId="{149EB3D3-AC72-4423-8FC5-157FB7C6A311}" destId="{819F8D48-56C7-4216-82D3-C1EE32B1C272}" srcOrd="0" destOrd="0" presId="urn:microsoft.com/office/officeart/2005/8/layout/vList2"/>
    <dgm:cxn modelId="{C13247CF-BE08-471A-9D29-F93884DEBC65}" type="presParOf" srcId="{303F812A-41A6-4862-AA9A-1B96FCF41A4F}" destId="{819F8D48-56C7-4216-82D3-C1EE32B1C27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9C4CBB-0E1C-42EC-A584-020C3209EF08}">
      <dsp:nvSpPr>
        <dsp:cNvPr id="0" name=""/>
        <dsp:cNvSpPr/>
      </dsp:nvSpPr>
      <dsp:spPr>
        <a:xfrm>
          <a:off x="0" y="670138"/>
          <a:ext cx="16256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5D6AC5-1B98-4597-8AA5-F35B77451A38}">
      <dsp:nvSpPr>
        <dsp:cNvPr id="0" name=""/>
        <dsp:cNvSpPr/>
      </dsp:nvSpPr>
      <dsp:spPr>
        <a:xfrm>
          <a:off x="0" y="670138"/>
          <a:ext cx="16256000" cy="780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i="1" kern="1200" dirty="0"/>
            <a:t>Спікер Анастасія Сербіна, адвокат, </a:t>
          </a:r>
          <a:r>
            <a:rPr lang="uk-UA" sz="3600" b="0" i="1" kern="1200" dirty="0"/>
            <a:t>консультантка Програми </a:t>
          </a:r>
          <a:r>
            <a:rPr lang="en-US" sz="3600" b="0" i="1" kern="1200" dirty="0"/>
            <a:t>DOBRE</a:t>
          </a:r>
          <a:endParaRPr lang="ru-UA" sz="3600" i="1" kern="1200" dirty="0"/>
        </a:p>
      </dsp:txBody>
      <dsp:txXfrm>
        <a:off x="0" y="670138"/>
        <a:ext cx="16256000" cy="78007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27170"/>
          <a:ext cx="19190447" cy="329150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200" kern="1200" dirty="0"/>
            <a:t>Не застосовується на період </a:t>
          </a:r>
          <a:r>
            <a:rPr lang="uk-UA" sz="6200" kern="1200" dirty="0" err="1"/>
            <a:t>відряджень</a:t>
          </a:r>
          <a:r>
            <a:rPr lang="uk-UA" sz="6200" kern="1200" dirty="0"/>
            <a:t>, служби в ЗСУ</a:t>
          </a:r>
          <a:endParaRPr lang="ru-UA" sz="6200" kern="1200" dirty="0"/>
        </a:p>
      </dsp:txBody>
      <dsp:txXfrm>
        <a:off x="160678" y="187848"/>
        <a:ext cx="18869091" cy="2970146"/>
      </dsp:txXfrm>
    </dsp:sp>
    <dsp:sp modelId="{4F2946C7-B8BD-4BA1-AB0B-F06B6B59FC08}">
      <dsp:nvSpPr>
        <dsp:cNvPr id="0" name=""/>
        <dsp:cNvSpPr/>
      </dsp:nvSpPr>
      <dsp:spPr>
        <a:xfrm>
          <a:off x="0" y="3318672"/>
          <a:ext cx="19190447" cy="1026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297" tIns="78740" rIns="440944" bIns="78740" numCol="1" spcCol="1270" anchor="t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4800" kern="1200" dirty="0"/>
            <a:t>Забезпечення щоденного моніторингу результатів роботи</a:t>
          </a:r>
          <a:endParaRPr lang="ru-UA" sz="4800" kern="1200" dirty="0"/>
        </a:p>
      </dsp:txBody>
      <dsp:txXfrm>
        <a:off x="0" y="3318672"/>
        <a:ext cx="19190447" cy="1026720"/>
      </dsp:txXfrm>
    </dsp:sp>
    <dsp:sp modelId="{07A2C130-1E9C-464C-8B87-768AF5C08F22}">
      <dsp:nvSpPr>
        <dsp:cNvPr id="0" name=""/>
        <dsp:cNvSpPr/>
      </dsp:nvSpPr>
      <dsp:spPr>
        <a:xfrm>
          <a:off x="0" y="4345392"/>
          <a:ext cx="19190447" cy="329150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200" kern="1200" dirty="0"/>
            <a:t>Місце роботи обирається працівником, роботодавець не несе відповідальності за забезпечення безпечних і нешкідливих умов праці</a:t>
          </a:r>
          <a:endParaRPr lang="ru-UA" sz="6200" kern="1200" dirty="0"/>
        </a:p>
      </dsp:txBody>
      <dsp:txXfrm>
        <a:off x="160678" y="4506070"/>
        <a:ext cx="18869091" cy="2970146"/>
      </dsp:txXfrm>
    </dsp:sp>
    <dsp:sp modelId="{CED02BA7-18CE-4553-805D-4347C91BB244}">
      <dsp:nvSpPr>
        <dsp:cNvPr id="0" name=""/>
        <dsp:cNvSpPr/>
      </dsp:nvSpPr>
      <dsp:spPr>
        <a:xfrm>
          <a:off x="0" y="7636894"/>
          <a:ext cx="19190447" cy="1026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297" tIns="78740" rIns="440944" bIns="78740" numCol="1" spcCol="1270" anchor="t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4800" kern="1200" dirty="0"/>
            <a:t>Працівник має усі права за трудовим законодавством</a:t>
          </a:r>
          <a:endParaRPr lang="ru-UA" sz="4800" kern="1200" dirty="0"/>
        </a:p>
      </dsp:txBody>
      <dsp:txXfrm>
        <a:off x="0" y="7636894"/>
        <a:ext cx="19190447" cy="102672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7077"/>
          <a:ext cx="19190447" cy="27904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300" b="0" i="0" kern="1200" noProof="0" dirty="0"/>
            <a:t>Працівникам гарантується збереження місця роботи, середнього заробітку, здійснення виплати стипендії та інших виплат, передбачених законом</a:t>
          </a:r>
          <a:endParaRPr lang="uk-UA" sz="5300" kern="1200" noProof="0" dirty="0"/>
        </a:p>
      </dsp:txBody>
      <dsp:txXfrm>
        <a:off x="136219" y="143296"/>
        <a:ext cx="18918009" cy="2518012"/>
      </dsp:txXfrm>
    </dsp:sp>
    <dsp:sp modelId="{0673F03F-6E28-4C9F-A6BF-ECB7ED61E67A}">
      <dsp:nvSpPr>
        <dsp:cNvPr id="0" name=""/>
        <dsp:cNvSpPr/>
      </dsp:nvSpPr>
      <dsp:spPr>
        <a:xfrm>
          <a:off x="0" y="2950167"/>
          <a:ext cx="19190447" cy="27904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300" b="0" i="0" kern="1200" noProof="0" dirty="0"/>
            <a:t>Організація освітнього процесу в дистанційній формі або в будь-якій іншій формі, що є найбільш безпечною для його учасників</a:t>
          </a:r>
          <a:endParaRPr lang="uk-UA" sz="5300" kern="1200" noProof="0" dirty="0"/>
        </a:p>
      </dsp:txBody>
      <dsp:txXfrm>
        <a:off x="136219" y="3086386"/>
        <a:ext cx="18918009" cy="2518012"/>
      </dsp:txXfrm>
    </dsp:sp>
    <dsp:sp modelId="{E09656EF-C2A7-4688-ABF5-763890E7346B}">
      <dsp:nvSpPr>
        <dsp:cNvPr id="0" name=""/>
        <dsp:cNvSpPr/>
      </dsp:nvSpPr>
      <dsp:spPr>
        <a:xfrm>
          <a:off x="0" y="5893257"/>
          <a:ext cx="19190447" cy="27904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300" kern="1200" noProof="0" dirty="0"/>
            <a:t>Забезпечення державних гарантій</a:t>
          </a:r>
        </a:p>
      </dsp:txBody>
      <dsp:txXfrm>
        <a:off x="136219" y="6029476"/>
        <a:ext cx="18918009" cy="251801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332292"/>
          <a:ext cx="19190447" cy="80262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b="0" i="0" kern="1200" noProof="0" dirty="0"/>
            <a:t>збереження усіх посад та штатних одиниць, передбачених Типовими штатними нормативами дошкільних навчальних закладів, затвердженими наказом Міністерства освіти і науки України від 04.11.2010 р. № 1055, які є обов’язковими для врахування ОМС та органами управління освіти і науки при затвердженні штатних розписів закладів дошкільної освіти. </a:t>
          </a:r>
        </a:p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b="0" i="0" kern="1200" noProof="0" dirty="0"/>
            <a:t>накази Міністерства освіти і науки, якими затверджено штатні нормативи закладів освіти, є обов’язковими до виконання органами місцевого самоврядування - Зважаючи на норми частини другої статті 64 Закону України «Про освіту» </a:t>
          </a:r>
          <a:endParaRPr lang="uk-UA" sz="4900" kern="1200" noProof="0" dirty="0"/>
        </a:p>
      </dsp:txBody>
      <dsp:txXfrm>
        <a:off x="391807" y="724099"/>
        <a:ext cx="18406833" cy="724258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63192"/>
          <a:ext cx="19190447" cy="8564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100" b="0" i="0" kern="1200" noProof="0" dirty="0"/>
            <a:t>Засновник комунального закладу загальної середньої освіти або уповноважений ним орган (посадова особа) </a:t>
          </a:r>
          <a:r>
            <a:rPr lang="uk-UA" sz="6100" b="1" i="0" kern="1200" noProof="0" dirty="0"/>
            <a:t>має право продовжити без проведення конкурсу </a:t>
          </a:r>
          <a:r>
            <a:rPr lang="uk-UA" sz="6100" b="0" i="0" kern="1200" noProof="0" dirty="0"/>
            <a:t>строк дії строкового трудового договору (контракту), укладеного з керівником відповідного закладу загальної середньої освіти, </a:t>
          </a:r>
          <a:r>
            <a:rPr lang="uk-UA" sz="6100" b="1" i="0" kern="1200" noProof="0" dirty="0"/>
            <a:t>але не більше ніж на шість місяців з дня припинення чи скасування воєнного стану</a:t>
          </a:r>
          <a:endParaRPr lang="uk-UA" sz="6100" b="1" kern="1200" noProof="0" dirty="0"/>
        </a:p>
      </dsp:txBody>
      <dsp:txXfrm>
        <a:off x="418080" y="481272"/>
        <a:ext cx="18354287" cy="772824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F435D8-7C45-4FEB-9C4E-456892BDBE38}">
      <dsp:nvSpPr>
        <dsp:cNvPr id="0" name=""/>
        <dsp:cNvSpPr/>
      </dsp:nvSpPr>
      <dsp:spPr>
        <a:xfrm>
          <a:off x="0" y="53922"/>
          <a:ext cx="19190447" cy="27822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b="0" i="0" kern="1200" noProof="0" dirty="0"/>
            <a:t>У табелі основного працівника, з яким немає зв’язку «НЗ» («відсутність з нез’ясованих причин»). Після з’ясування обставин та виявлення, що причини були поважні, можна скорегувати табель кодом «І» («інші причини неявки»).</a:t>
          </a:r>
          <a:endParaRPr lang="uk-UA" sz="4100" b="1" kern="1200" noProof="0" dirty="0"/>
        </a:p>
      </dsp:txBody>
      <dsp:txXfrm>
        <a:off x="135819" y="189741"/>
        <a:ext cx="18918809" cy="2510622"/>
      </dsp:txXfrm>
    </dsp:sp>
    <dsp:sp modelId="{819F8D48-56C7-4216-82D3-C1EE32B1C272}">
      <dsp:nvSpPr>
        <dsp:cNvPr id="0" name=""/>
        <dsp:cNvSpPr/>
      </dsp:nvSpPr>
      <dsp:spPr>
        <a:xfrm>
          <a:off x="0" y="2955133"/>
          <a:ext cx="19190447" cy="27822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b="0" i="0" kern="1200" noProof="0" dirty="0"/>
            <a:t>Умова про випробування працівника під час прийняття на роботу може встановлюватися для будь-якої категорії працівників.</a:t>
          </a:r>
          <a:endParaRPr lang="uk-UA" sz="4100" b="1" kern="1200" noProof="0" dirty="0"/>
        </a:p>
      </dsp:txBody>
      <dsp:txXfrm>
        <a:off x="135819" y="3090952"/>
        <a:ext cx="18918809" cy="2510622"/>
      </dsp:txXfrm>
    </dsp:sp>
    <dsp:sp modelId="{87DFE15E-7CC0-448B-AAC3-5EDEAF96FA8F}">
      <dsp:nvSpPr>
        <dsp:cNvPr id="0" name=""/>
        <dsp:cNvSpPr/>
      </dsp:nvSpPr>
      <dsp:spPr>
        <a:xfrm>
          <a:off x="0" y="5854602"/>
          <a:ext cx="19190447" cy="27822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b="0" i="0" kern="1200" noProof="0" dirty="0"/>
            <a:t>Строкові трудові договори у період дії воєнного стану або на період заміщення тимчасово відсутнього працівника</a:t>
          </a:r>
          <a:endParaRPr lang="uk-UA" sz="4100" b="1" kern="1200" noProof="0" dirty="0"/>
        </a:p>
      </dsp:txBody>
      <dsp:txXfrm>
        <a:off x="135819" y="5990421"/>
        <a:ext cx="18918809" cy="251062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548297"/>
          <a:ext cx="19190447" cy="7707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100" b="0" i="0" kern="1200" noProof="0" dirty="0"/>
            <a:t>Усі повідомлення та документи з питань трудових відносин, накази (розпорядження) можуть здійснюватися та вестися в електронній формі з використанням технічних засобів електронних комунікацій або шляхом відправлення електронних носіїв, на яких записано цей документ, відповідно до законодавства у сфері електронного документообігу</a:t>
          </a:r>
          <a:endParaRPr lang="uk-UA" sz="6100" b="1" kern="1200" noProof="0" dirty="0"/>
        </a:p>
      </dsp:txBody>
      <dsp:txXfrm>
        <a:off x="376272" y="924569"/>
        <a:ext cx="18437903" cy="695541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1722929"/>
          <a:ext cx="19190447" cy="5323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b="0" i="0" kern="1200" noProof="0" dirty="0"/>
            <a:t>Зарплата працівнику, прийнятому на роботу за строковим трудовим договором, виплачується за посадою, на яку його прийнято. Факт відсутності основного працівника, який не виконує своїх обов’язків, на це не впливає.</a:t>
          </a:r>
          <a:endParaRPr lang="uk-UA" sz="6500" b="1" kern="1200" noProof="0" dirty="0"/>
        </a:p>
      </dsp:txBody>
      <dsp:txXfrm>
        <a:off x="259872" y="1982801"/>
        <a:ext cx="18670703" cy="480375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10938"/>
          <a:ext cx="19190447" cy="16350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300" b="0" i="0" kern="1200" noProof="0" dirty="0"/>
            <a:t>паспорт або ID-картки</a:t>
          </a:r>
          <a:endParaRPr lang="uk-UA" sz="4300" b="1" kern="1200" noProof="0" dirty="0"/>
        </a:p>
      </dsp:txBody>
      <dsp:txXfrm>
        <a:off x="79818" y="90756"/>
        <a:ext cx="19030811" cy="1475438"/>
      </dsp:txXfrm>
    </dsp:sp>
    <dsp:sp modelId="{D6A81032-F18D-4EFD-9B0A-FAA5196846E8}">
      <dsp:nvSpPr>
        <dsp:cNvPr id="0" name=""/>
        <dsp:cNvSpPr/>
      </dsp:nvSpPr>
      <dsp:spPr>
        <a:xfrm>
          <a:off x="0" y="1768940"/>
          <a:ext cx="19190447" cy="16350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uk-UA" sz="4300" b="0" i="0" kern="1200" noProof="0" dirty="0"/>
            <a:t>ідентифікаційний номер</a:t>
          </a:r>
        </a:p>
      </dsp:txBody>
      <dsp:txXfrm>
        <a:off x="79818" y="1848758"/>
        <a:ext cx="19030811" cy="1475438"/>
      </dsp:txXfrm>
    </dsp:sp>
    <dsp:sp modelId="{15109DAE-2A41-4ACA-AF3F-58E6C7832AB9}">
      <dsp:nvSpPr>
        <dsp:cNvPr id="0" name=""/>
        <dsp:cNvSpPr/>
      </dsp:nvSpPr>
      <dsp:spPr>
        <a:xfrm>
          <a:off x="0" y="3527855"/>
          <a:ext cx="19190447" cy="16350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uk-UA" sz="4300" b="0" i="0" kern="1200" noProof="0" dirty="0"/>
            <a:t>документ, що підтверджує освіту та професійну кваліфікацію (диплом, сертифікат лікаря-спеціаліста, посвідчення про кваліфікаційну категорію)</a:t>
          </a:r>
        </a:p>
      </dsp:txBody>
      <dsp:txXfrm>
        <a:off x="79818" y="3607673"/>
        <a:ext cx="19030811" cy="1475438"/>
      </dsp:txXfrm>
    </dsp:sp>
    <dsp:sp modelId="{B79E3925-FDA3-4C8A-8081-6A0EB85A4FF9}">
      <dsp:nvSpPr>
        <dsp:cNvPr id="0" name=""/>
        <dsp:cNvSpPr/>
      </dsp:nvSpPr>
      <dsp:spPr>
        <a:xfrm>
          <a:off x="0" y="5286770"/>
          <a:ext cx="19190447" cy="16350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uk-UA" sz="4300" b="0" i="0" kern="1200" noProof="0" dirty="0"/>
            <a:t>документ, що підтверджує професійний стаж (трудова книжка)</a:t>
          </a:r>
        </a:p>
      </dsp:txBody>
      <dsp:txXfrm>
        <a:off x="79818" y="5366588"/>
        <a:ext cx="19030811" cy="1475438"/>
      </dsp:txXfrm>
    </dsp:sp>
    <dsp:sp modelId="{ABB240E3-2894-416C-BB79-4358C2B7788A}">
      <dsp:nvSpPr>
        <dsp:cNvPr id="0" name=""/>
        <dsp:cNvSpPr/>
      </dsp:nvSpPr>
      <dsp:spPr>
        <a:xfrm>
          <a:off x="0" y="7045685"/>
          <a:ext cx="19190447" cy="16350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uk-UA" sz="4300" b="0" i="0" kern="1200" noProof="0" dirty="0"/>
            <a:t>заява з проханням про прийняття на роботу</a:t>
          </a:r>
        </a:p>
      </dsp:txBody>
      <dsp:txXfrm>
        <a:off x="79818" y="7125503"/>
        <a:ext cx="19030811" cy="147543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101511"/>
          <a:ext cx="19190447" cy="1330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0" i="0" kern="1200" noProof="0" dirty="0"/>
            <a:t>Інша робота, не обумовлена трудовим договором</a:t>
          </a:r>
          <a:endParaRPr lang="uk-UA" sz="3500" b="1" kern="1200" noProof="0" dirty="0"/>
        </a:p>
      </dsp:txBody>
      <dsp:txXfrm>
        <a:off x="64968" y="166479"/>
        <a:ext cx="19060511" cy="1200938"/>
      </dsp:txXfrm>
    </dsp:sp>
    <dsp:sp modelId="{E0D05958-E7B9-47F7-BF26-595976DE8630}">
      <dsp:nvSpPr>
        <dsp:cNvPr id="0" name=""/>
        <dsp:cNvSpPr/>
      </dsp:nvSpPr>
      <dsp:spPr>
        <a:xfrm>
          <a:off x="0" y="1532442"/>
          <a:ext cx="19190447" cy="1330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0" i="0" kern="1200" noProof="0" dirty="0"/>
            <a:t>Без згоди працівника (крім переведення на роботу в іншу місцевість, на території якої тривають активні бойові дії)</a:t>
          </a:r>
          <a:endParaRPr lang="uk-UA" sz="3500" b="1" kern="1200" noProof="0" dirty="0"/>
        </a:p>
      </dsp:txBody>
      <dsp:txXfrm>
        <a:off x="64968" y="1597410"/>
        <a:ext cx="19060511" cy="1200938"/>
      </dsp:txXfrm>
    </dsp:sp>
    <dsp:sp modelId="{14664F4B-D283-4D3D-B779-CFA66ECAC2A2}">
      <dsp:nvSpPr>
        <dsp:cNvPr id="0" name=""/>
        <dsp:cNvSpPr/>
      </dsp:nvSpPr>
      <dsp:spPr>
        <a:xfrm>
          <a:off x="0" y="2964117"/>
          <a:ext cx="19190447" cy="1330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0" i="0" kern="1200" noProof="0" dirty="0"/>
            <a:t>Не протипоказана працівникові за станом здоров’я</a:t>
          </a:r>
          <a:endParaRPr lang="uk-UA" sz="3500" b="1" kern="1200" noProof="0" dirty="0"/>
        </a:p>
      </dsp:txBody>
      <dsp:txXfrm>
        <a:off x="64968" y="3029085"/>
        <a:ext cx="19060511" cy="1200938"/>
      </dsp:txXfrm>
    </dsp:sp>
    <dsp:sp modelId="{C7FB67BB-E9BE-4278-AD86-5A573C886CBE}">
      <dsp:nvSpPr>
        <dsp:cNvPr id="0" name=""/>
        <dsp:cNvSpPr/>
      </dsp:nvSpPr>
      <dsp:spPr>
        <a:xfrm>
          <a:off x="0" y="4395792"/>
          <a:ext cx="19190447" cy="1330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0" i="0" kern="1200" noProof="0" dirty="0"/>
            <a:t>Лише для відвернення або ліквідації наслідків бойових дій, а також інших обставин, що ставлять або можуть становити загрозу життю чи нормальним життєвим умовам людей</a:t>
          </a:r>
          <a:endParaRPr lang="uk-UA" sz="3500" b="1" kern="1200" noProof="0" dirty="0"/>
        </a:p>
      </dsp:txBody>
      <dsp:txXfrm>
        <a:off x="64968" y="4460760"/>
        <a:ext cx="19060511" cy="1200938"/>
      </dsp:txXfrm>
    </dsp:sp>
    <dsp:sp modelId="{EDC44977-B944-4232-88B8-8F81DF36466F}">
      <dsp:nvSpPr>
        <dsp:cNvPr id="0" name=""/>
        <dsp:cNvSpPr/>
      </dsp:nvSpPr>
      <dsp:spPr>
        <a:xfrm>
          <a:off x="0" y="5827467"/>
          <a:ext cx="19190447" cy="1330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0" i="0" kern="1200" noProof="0" dirty="0"/>
            <a:t>З оплатою праці за виконану роботу не нижче середньої заробітної плати за попередньою роботою</a:t>
          </a:r>
          <a:endParaRPr lang="uk-UA" sz="3500" b="1" kern="1200" noProof="0" dirty="0"/>
        </a:p>
      </dsp:txBody>
      <dsp:txXfrm>
        <a:off x="64968" y="5892435"/>
        <a:ext cx="19060511" cy="1200938"/>
      </dsp:txXfrm>
    </dsp:sp>
    <dsp:sp modelId="{172F4171-2A97-4305-B03C-B83B54DC2544}">
      <dsp:nvSpPr>
        <dsp:cNvPr id="0" name=""/>
        <dsp:cNvSpPr/>
      </dsp:nvSpPr>
      <dsp:spPr>
        <a:xfrm>
          <a:off x="0" y="7259142"/>
          <a:ext cx="19190447" cy="1330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1" kern="1200" noProof="0" dirty="0"/>
            <a:t>Наказ про переведення</a:t>
          </a:r>
        </a:p>
      </dsp:txBody>
      <dsp:txXfrm>
        <a:off x="64968" y="7324110"/>
        <a:ext cx="19060511" cy="120093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42145"/>
          <a:ext cx="19190447" cy="8648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600" b="0" i="0" kern="1200" noProof="0" dirty="0"/>
            <a:t>- системи та розмірів оплати праці</a:t>
          </a:r>
        </a:p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600" b="0" i="0" kern="1200" noProof="0" dirty="0"/>
            <a:t>- пільги</a:t>
          </a:r>
        </a:p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600" b="0" i="0" kern="1200" noProof="0" dirty="0"/>
            <a:t>- режим роботи</a:t>
          </a:r>
        </a:p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600" b="0" i="0" kern="1200" noProof="0" dirty="0"/>
            <a:t>- встановлення або скасування неповного робочого часу</a:t>
          </a:r>
        </a:p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600" b="0" i="0" kern="1200" noProof="0" dirty="0"/>
            <a:t>- суміщення професій</a:t>
          </a:r>
        </a:p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600" b="0" i="0" kern="1200" noProof="0" dirty="0"/>
            <a:t>- зміну розрядів і найменування посад та інших - працівник</a:t>
          </a:r>
          <a:endParaRPr lang="uk-UA" sz="5600" b="1" kern="1200" noProof="0" dirty="0"/>
        </a:p>
      </dsp:txBody>
      <dsp:txXfrm>
        <a:off x="422192" y="464337"/>
        <a:ext cx="18346063" cy="78042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00C99-91AD-47EE-BAF6-4801EB3BE342}">
      <dsp:nvSpPr>
        <dsp:cNvPr id="0" name=""/>
        <dsp:cNvSpPr/>
      </dsp:nvSpPr>
      <dsp:spPr>
        <a:xfrm>
          <a:off x="0" y="817"/>
          <a:ext cx="211925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E7C261-1D04-45C3-A0DD-EFA48E7333F1}">
      <dsp:nvSpPr>
        <dsp:cNvPr id="0" name=""/>
        <dsp:cNvSpPr/>
      </dsp:nvSpPr>
      <dsp:spPr>
        <a:xfrm>
          <a:off x="0" y="817"/>
          <a:ext cx="4238513" cy="599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0" i="0" kern="1200" noProof="0" dirty="0"/>
            <a:t>Кожен має право на працю, що включає можливість заробляти собі на життя працею, яку він вільно обирає або на яку вільно погоджується.</a:t>
          </a:r>
          <a:endParaRPr lang="uk-UA" sz="3100" kern="1200" noProof="0" dirty="0"/>
        </a:p>
      </dsp:txBody>
      <dsp:txXfrm>
        <a:off x="0" y="817"/>
        <a:ext cx="4238513" cy="5994087"/>
      </dsp:txXfrm>
    </dsp:sp>
    <dsp:sp modelId="{2C9672E9-4C3C-4344-A363-AEE418BD8BED}">
      <dsp:nvSpPr>
        <dsp:cNvPr id="0" name=""/>
        <dsp:cNvSpPr/>
      </dsp:nvSpPr>
      <dsp:spPr>
        <a:xfrm>
          <a:off x="4556401" y="273010"/>
          <a:ext cx="16636163" cy="5443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i="0" kern="1200" noProof="0" dirty="0"/>
            <a:t>Держава створює умови для повного здійснення громадянами права на працю, гарантує рівні можливості у виборі професії та роду трудової діяльності, реалізовує програми професійно-технічного навчання, підготовки і перепідготовки кадрів відповідно до суспільних потреб.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i="0" kern="1200" noProof="0" dirty="0"/>
            <a:t>Використання примусової праці забороняється. Не вважається примусовою працею військова або альтернативна (невійськова) служба, а також робота чи служба, яка виконується особою за </a:t>
          </a:r>
          <a:r>
            <a:rPr lang="uk-UA" sz="2800" b="0" i="0" kern="1200" noProof="0" dirty="0" err="1"/>
            <a:t>вироком</a:t>
          </a:r>
          <a:r>
            <a:rPr lang="uk-UA" sz="2800" b="0" i="0" kern="1200" noProof="0" dirty="0"/>
            <a:t> чи іншим рішенням суду або відповідно до законів про воєнний і про надзвичайний стан.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i="0" kern="1200" noProof="0" dirty="0"/>
            <a:t>Кожен має право на належні, безпечні і здорові умови праці, на заробітну плату, не нижчу від визначеної законом.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i="0" kern="1200" noProof="0" dirty="0"/>
            <a:t>Використання праці жінок і неповнолітніх на небезпечних для їхнього здоров'я роботах забороняється.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i="0" kern="1200" noProof="0" dirty="0"/>
            <a:t>Громадянам гарантується захист від незаконного звільнення.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i="0" kern="1200" noProof="0" dirty="0"/>
            <a:t>Право на своєчасне одержання винагороди за працю захищається законом.</a:t>
          </a:r>
          <a:endParaRPr lang="uk-UA" sz="2800" kern="1200" noProof="0" dirty="0"/>
        </a:p>
      </dsp:txBody>
      <dsp:txXfrm>
        <a:off x="4556401" y="273010"/>
        <a:ext cx="16636163" cy="5443848"/>
      </dsp:txXfrm>
    </dsp:sp>
    <dsp:sp modelId="{571E8FB8-63C2-4314-8DF1-7A2411ADA1A9}">
      <dsp:nvSpPr>
        <dsp:cNvPr id="0" name=""/>
        <dsp:cNvSpPr/>
      </dsp:nvSpPr>
      <dsp:spPr>
        <a:xfrm>
          <a:off x="4238513" y="5716859"/>
          <a:ext cx="169540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FF84DB-3D99-4D62-9091-1B24C4895F51}">
      <dsp:nvSpPr>
        <dsp:cNvPr id="0" name=""/>
        <dsp:cNvSpPr/>
      </dsp:nvSpPr>
      <dsp:spPr>
        <a:xfrm>
          <a:off x="0" y="5994905"/>
          <a:ext cx="211925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FE357B-173C-45EF-865A-D9DAF3B274DB}">
      <dsp:nvSpPr>
        <dsp:cNvPr id="0" name=""/>
        <dsp:cNvSpPr/>
      </dsp:nvSpPr>
      <dsp:spPr>
        <a:xfrm>
          <a:off x="0" y="5994905"/>
          <a:ext cx="4238513" cy="2751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0" i="0" kern="1200" noProof="0" dirty="0"/>
            <a:t>Ті, хто працює, мають право на страйк для захисту своїх економічних і соціальних інтересів.</a:t>
          </a:r>
          <a:endParaRPr lang="uk-UA" sz="3100" kern="1200" noProof="0" dirty="0"/>
        </a:p>
      </dsp:txBody>
      <dsp:txXfrm>
        <a:off x="0" y="5994905"/>
        <a:ext cx="4238513" cy="2751765"/>
      </dsp:txXfrm>
    </dsp:sp>
    <dsp:sp modelId="{F5FB384D-F1E1-42BD-8A29-BDAB4D289748}">
      <dsp:nvSpPr>
        <dsp:cNvPr id="0" name=""/>
        <dsp:cNvSpPr/>
      </dsp:nvSpPr>
      <dsp:spPr>
        <a:xfrm>
          <a:off x="4556401" y="6294609"/>
          <a:ext cx="16636163" cy="2484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i="0" kern="1200" noProof="0" dirty="0"/>
            <a:t>Порядок здійснення права на страйк встановлюється законом з урахуванням необхідності забезпечення національної безпеки, охорони здоров'я, прав і свобод інших людей.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i="0" kern="1200" noProof="0" dirty="0"/>
            <a:t>Ніхто не може бути примушений до участі або до неучасті у страйку.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i="0" kern="1200" noProof="0" dirty="0"/>
            <a:t>Заборона страйку можлива лише на підставі закону.</a:t>
          </a:r>
          <a:endParaRPr lang="uk-UA" sz="2800" kern="1200" noProof="0" dirty="0"/>
        </a:p>
      </dsp:txBody>
      <dsp:txXfrm>
        <a:off x="4556401" y="6294609"/>
        <a:ext cx="16636163" cy="2484669"/>
      </dsp:txXfrm>
    </dsp:sp>
    <dsp:sp modelId="{1022080B-254F-4BF6-ADE0-7B33CEE8012C}">
      <dsp:nvSpPr>
        <dsp:cNvPr id="0" name=""/>
        <dsp:cNvSpPr/>
      </dsp:nvSpPr>
      <dsp:spPr>
        <a:xfrm>
          <a:off x="4238513" y="8779278"/>
          <a:ext cx="169540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86781"/>
          <a:ext cx="19190447" cy="2749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700" b="0" i="0" kern="1200" noProof="0" dirty="0"/>
            <a:t>У зв’язку з веденням бойових дій у районах, в яких розташоване підприємство, установа, організація</a:t>
          </a:r>
        </a:p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700" b="0" i="0" kern="1200" noProof="0" dirty="0"/>
            <a:t>та існування загрози для життя і здоров’я працівника</a:t>
          </a:r>
          <a:endParaRPr lang="uk-UA" sz="4700" b="1" kern="1200" noProof="0" dirty="0"/>
        </a:p>
      </dsp:txBody>
      <dsp:txXfrm>
        <a:off x="134220" y="221001"/>
        <a:ext cx="18922007" cy="2481060"/>
      </dsp:txXfrm>
    </dsp:sp>
    <dsp:sp modelId="{F06E2251-368A-40B0-A2B2-F1ADB540B3BF}">
      <dsp:nvSpPr>
        <dsp:cNvPr id="0" name=""/>
        <dsp:cNvSpPr/>
      </dsp:nvSpPr>
      <dsp:spPr>
        <a:xfrm>
          <a:off x="0" y="2970642"/>
          <a:ext cx="19190447" cy="2749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700" b="0" i="0" kern="1200" noProof="0" dirty="0"/>
            <a:t>Розірвання договору без відпрацювання 14 днів</a:t>
          </a:r>
        </a:p>
      </dsp:txBody>
      <dsp:txXfrm>
        <a:off x="134220" y="3104862"/>
        <a:ext cx="18922007" cy="2481060"/>
      </dsp:txXfrm>
    </dsp:sp>
    <dsp:sp modelId="{3A2F1D16-22FA-40A3-916E-4D425E424920}">
      <dsp:nvSpPr>
        <dsp:cNvPr id="0" name=""/>
        <dsp:cNvSpPr/>
      </dsp:nvSpPr>
      <dsp:spPr>
        <a:xfrm>
          <a:off x="0" y="5855502"/>
          <a:ext cx="19190447" cy="2749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700" b="0" i="0" kern="1200" noProof="0" dirty="0"/>
            <a:t>Крім випадків примусового залучення до суспільно корисних робіт в умовах воєнного стану, залучення до виконання робіт на об’єктах критичної інфраструктури</a:t>
          </a:r>
          <a:endParaRPr lang="uk-UA" sz="4700" b="1" kern="1200" noProof="0" dirty="0"/>
        </a:p>
      </dsp:txBody>
      <dsp:txXfrm>
        <a:off x="134220" y="5989722"/>
        <a:ext cx="18922007" cy="2481060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71041"/>
          <a:ext cx="19190447" cy="20533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b="0" i="0" kern="1200" noProof="0" dirty="0"/>
            <a:t>допускається звільнення у період тимчасової непрацездатності працівника,</a:t>
          </a:r>
          <a:endParaRPr lang="uk-UA" sz="3900" b="1" kern="1200" noProof="0" dirty="0"/>
        </a:p>
      </dsp:txBody>
      <dsp:txXfrm>
        <a:off x="100236" y="171277"/>
        <a:ext cx="18989975" cy="1852878"/>
      </dsp:txXfrm>
    </dsp:sp>
    <dsp:sp modelId="{1CD47898-D5B3-474B-B807-BD30B68ECB65}">
      <dsp:nvSpPr>
        <dsp:cNvPr id="0" name=""/>
        <dsp:cNvSpPr/>
      </dsp:nvSpPr>
      <dsp:spPr>
        <a:xfrm>
          <a:off x="0" y="2235882"/>
          <a:ext cx="19190447" cy="20533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b="0" i="0" kern="1200" noProof="0" dirty="0"/>
            <a:t>у період перебування працівника у відпустці (крім відпустки у зв’язку вагітністю та пологами та відпустки для догляду за дитиною до досягнення нею трирічного віку)</a:t>
          </a:r>
          <a:endParaRPr lang="uk-UA" sz="3900" b="1" kern="1200" noProof="0" dirty="0"/>
        </a:p>
      </dsp:txBody>
      <dsp:txXfrm>
        <a:off x="100236" y="2336118"/>
        <a:ext cx="18989975" cy="1852878"/>
      </dsp:txXfrm>
    </dsp:sp>
    <dsp:sp modelId="{6FEEF260-FBEA-4548-A64F-719CC4CA5886}">
      <dsp:nvSpPr>
        <dsp:cNvPr id="0" name=""/>
        <dsp:cNvSpPr/>
      </dsp:nvSpPr>
      <dsp:spPr>
        <a:xfrm>
          <a:off x="0" y="4401552"/>
          <a:ext cx="19190447" cy="20533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b="0" i="0" kern="1200" noProof="0" dirty="0"/>
            <a:t>дата звільнення - першим робочим днем, наступним за днем закінчення тимчасової непрацездатності / закінчення відпустки</a:t>
          </a:r>
        </a:p>
      </dsp:txBody>
      <dsp:txXfrm>
        <a:off x="100236" y="4501788"/>
        <a:ext cx="18989975" cy="1852878"/>
      </dsp:txXfrm>
    </dsp:sp>
    <dsp:sp modelId="{976BA2DB-2615-4123-B175-55EB777EA71B}">
      <dsp:nvSpPr>
        <dsp:cNvPr id="0" name=""/>
        <dsp:cNvSpPr/>
      </dsp:nvSpPr>
      <dsp:spPr>
        <a:xfrm>
          <a:off x="0" y="6567222"/>
          <a:ext cx="19190447" cy="20533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b="0" i="0" kern="1200" noProof="0" dirty="0"/>
            <a:t>згода профоргану – не </a:t>
          </a:r>
          <a:r>
            <a:rPr lang="uk-UA" sz="3900" b="0" i="0" kern="1200" noProof="0" dirty="0" err="1"/>
            <a:t>потребовується</a:t>
          </a:r>
          <a:endParaRPr lang="uk-UA" sz="3900" b="0" i="0" kern="1200" noProof="0" dirty="0"/>
        </a:p>
      </dsp:txBody>
      <dsp:txXfrm>
        <a:off x="100236" y="6667458"/>
        <a:ext cx="18989975" cy="1852878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429411"/>
          <a:ext cx="19190447" cy="38493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700" b="0" i="0" kern="1200" noProof="0" dirty="0"/>
            <a:t>Неможливість забезпечувати працівникові умови праці внаслідок того, що необхідні для виконання роботи зазначеним працівником виробничі, організаційні, технічні потужності, засоби виробництва або майно власника або уповноваженого ним органу знищені в результаті бойових дій. </a:t>
          </a:r>
          <a:r>
            <a:rPr lang="uk-UA" sz="4700" b="1" i="0" kern="1200" noProof="0" dirty="0"/>
            <a:t>Питання процедури</a:t>
          </a:r>
          <a:endParaRPr lang="uk-UA" sz="4700" b="1" kern="1200" noProof="0" dirty="0"/>
        </a:p>
      </dsp:txBody>
      <dsp:txXfrm>
        <a:off x="187907" y="617318"/>
        <a:ext cx="18814633" cy="3473486"/>
      </dsp:txXfrm>
    </dsp:sp>
    <dsp:sp modelId="{976BA2DB-2615-4123-B175-55EB777EA71B}">
      <dsp:nvSpPr>
        <dsp:cNvPr id="0" name=""/>
        <dsp:cNvSpPr/>
      </dsp:nvSpPr>
      <dsp:spPr>
        <a:xfrm>
          <a:off x="0" y="4413072"/>
          <a:ext cx="19190447" cy="38493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700" b="0" i="0" kern="1200" noProof="0" dirty="0"/>
            <a:t>Відсутність працівника на роботі та інформації про причини такої відсутності понад чотири місяці</a:t>
          </a:r>
        </a:p>
      </dsp:txBody>
      <dsp:txXfrm>
        <a:off x="187907" y="4600979"/>
        <a:ext cx="18814633" cy="3473486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3F338-4F0F-456A-89EC-80F43E89AB0E}">
      <dsp:nvSpPr>
        <dsp:cNvPr id="0" name=""/>
        <dsp:cNvSpPr/>
      </dsp:nvSpPr>
      <dsp:spPr>
        <a:xfrm rot="5400000">
          <a:off x="1193327" y="2127427"/>
          <a:ext cx="3589460" cy="5972781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F2349-0878-46B5-8A55-14DC4B2A930E}">
      <dsp:nvSpPr>
        <dsp:cNvPr id="0" name=""/>
        <dsp:cNvSpPr/>
      </dsp:nvSpPr>
      <dsp:spPr>
        <a:xfrm>
          <a:off x="594157" y="3912001"/>
          <a:ext cx="5392260" cy="4726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0" i="0" kern="1200" dirty="0"/>
            <a:t>Щорічна основна оплачувана відпустка - 24 календарні дні.</a:t>
          </a:r>
          <a:endParaRPr lang="uk-UA" sz="2900" b="1" kern="1200" noProof="0" dirty="0"/>
        </a:p>
      </dsp:txBody>
      <dsp:txXfrm>
        <a:off x="594157" y="3912001"/>
        <a:ext cx="5392260" cy="4726632"/>
      </dsp:txXfrm>
    </dsp:sp>
    <dsp:sp modelId="{8AE106ED-B552-47BD-8B07-CFA56DFBA874}">
      <dsp:nvSpPr>
        <dsp:cNvPr id="0" name=""/>
        <dsp:cNvSpPr/>
      </dsp:nvSpPr>
      <dsp:spPr>
        <a:xfrm>
          <a:off x="4969010" y="1687704"/>
          <a:ext cx="1017407" cy="1017407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14B75-8DFF-43E9-A362-BD0CCEA9C56F}">
      <dsp:nvSpPr>
        <dsp:cNvPr id="0" name=""/>
        <dsp:cNvSpPr/>
      </dsp:nvSpPr>
      <dsp:spPr>
        <a:xfrm rot="5400000">
          <a:off x="7794508" y="493958"/>
          <a:ext cx="3589460" cy="5972781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7F3594-374B-4C53-BFB9-B41D30587605}">
      <dsp:nvSpPr>
        <dsp:cNvPr id="0" name=""/>
        <dsp:cNvSpPr/>
      </dsp:nvSpPr>
      <dsp:spPr>
        <a:xfrm>
          <a:off x="7195338" y="2278533"/>
          <a:ext cx="5392260" cy="4726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0" i="0" kern="1200" dirty="0"/>
            <a:t>Роботодавець може відмовити працівнику у наданні будь-якого виду відпусток (крім відпустки у зв’язку вагітністю та пологами та відпустки для догляду за дитиною до досягнення нею трирічного віку), якщо такий працівник залучений до виконання робіт на об’єктах критичної інфраструктури.</a:t>
          </a:r>
          <a:endParaRPr lang="ru-UA" sz="2900" kern="1200" dirty="0"/>
        </a:p>
      </dsp:txBody>
      <dsp:txXfrm>
        <a:off x="7195338" y="2278533"/>
        <a:ext cx="5392260" cy="4726632"/>
      </dsp:txXfrm>
    </dsp:sp>
    <dsp:sp modelId="{E9C96761-9557-4248-BFE3-B7DD7FE6E235}">
      <dsp:nvSpPr>
        <dsp:cNvPr id="0" name=""/>
        <dsp:cNvSpPr/>
      </dsp:nvSpPr>
      <dsp:spPr>
        <a:xfrm>
          <a:off x="11570191" y="54235"/>
          <a:ext cx="1017407" cy="1017407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BB2AD6-55DE-429B-9947-9B9AE5AE1A93}">
      <dsp:nvSpPr>
        <dsp:cNvPr id="0" name=""/>
        <dsp:cNvSpPr/>
      </dsp:nvSpPr>
      <dsp:spPr>
        <a:xfrm rot="5400000">
          <a:off x="14395689" y="-1139510"/>
          <a:ext cx="3589460" cy="5972781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59035-DF16-4B40-9686-EA0F70B13AAC}">
      <dsp:nvSpPr>
        <dsp:cNvPr id="0" name=""/>
        <dsp:cNvSpPr/>
      </dsp:nvSpPr>
      <dsp:spPr>
        <a:xfrm>
          <a:off x="13796518" y="645064"/>
          <a:ext cx="5392260" cy="4726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0" i="0" kern="1200" dirty="0"/>
            <a:t>Відпустка без збереження ЗП</a:t>
          </a:r>
          <a:endParaRPr lang="ru-UA" sz="2900" kern="1200" dirty="0"/>
        </a:p>
      </dsp:txBody>
      <dsp:txXfrm>
        <a:off x="13796518" y="645064"/>
        <a:ext cx="5392260" cy="472663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3F338-4F0F-456A-89EC-80F43E89AB0E}">
      <dsp:nvSpPr>
        <dsp:cNvPr id="0" name=""/>
        <dsp:cNvSpPr/>
      </dsp:nvSpPr>
      <dsp:spPr>
        <a:xfrm rot="5400000">
          <a:off x="3223263" y="554796"/>
          <a:ext cx="4483538" cy="7460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F2349-0878-46B5-8A55-14DC4B2A930E}">
      <dsp:nvSpPr>
        <dsp:cNvPr id="0" name=""/>
        <dsp:cNvSpPr/>
      </dsp:nvSpPr>
      <dsp:spPr>
        <a:xfrm>
          <a:off x="2474849" y="2783881"/>
          <a:ext cx="6735388" cy="5903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600" b="0" i="0" kern="1200" noProof="0" dirty="0"/>
            <a:t>оплата додаткової відпустки окремим категоріям громадян та постраждалим учасникам Революції Гідності, а саме за кошти підприємств, призначених на оплату праці. </a:t>
          </a:r>
          <a:endParaRPr lang="uk-UA" sz="4600" b="1" kern="1200" noProof="0" dirty="0"/>
        </a:p>
      </dsp:txBody>
      <dsp:txXfrm>
        <a:off x="2474849" y="2783881"/>
        <a:ext cx="6735388" cy="5903962"/>
      </dsp:txXfrm>
    </dsp:sp>
    <dsp:sp modelId="{0B29C386-28D7-4D26-93D7-CFE9B4AB393D}">
      <dsp:nvSpPr>
        <dsp:cNvPr id="0" name=""/>
        <dsp:cNvSpPr/>
      </dsp:nvSpPr>
      <dsp:spPr>
        <a:xfrm>
          <a:off x="7939409" y="5545"/>
          <a:ext cx="1270827" cy="1270827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DD2BDD-DCC2-427D-A597-C3D1C22D5856}">
      <dsp:nvSpPr>
        <dsp:cNvPr id="0" name=""/>
        <dsp:cNvSpPr/>
      </dsp:nvSpPr>
      <dsp:spPr>
        <a:xfrm rot="5400000">
          <a:off x="11468694" y="-1485543"/>
          <a:ext cx="4483538" cy="7460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2AAC35-AF57-4F9F-90A6-7A15C54A327B}">
      <dsp:nvSpPr>
        <dsp:cNvPr id="0" name=""/>
        <dsp:cNvSpPr/>
      </dsp:nvSpPr>
      <dsp:spPr>
        <a:xfrm>
          <a:off x="10720280" y="743541"/>
          <a:ext cx="6735388" cy="5903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600" b="0" i="0" kern="1200" noProof="0" dirty="0"/>
            <a:t>зменшити її тривалість з 14 до 7 календарних днів</a:t>
          </a:r>
          <a:endParaRPr lang="uk-UA" sz="4600" b="1" kern="1200" noProof="0" dirty="0"/>
        </a:p>
      </dsp:txBody>
      <dsp:txXfrm>
        <a:off x="10720280" y="743541"/>
        <a:ext cx="6735388" cy="5903962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3F338-4F0F-456A-89EC-80F43E89AB0E}">
      <dsp:nvSpPr>
        <dsp:cNvPr id="0" name=""/>
        <dsp:cNvSpPr/>
      </dsp:nvSpPr>
      <dsp:spPr>
        <a:xfrm rot="5400000">
          <a:off x="3223263" y="554796"/>
          <a:ext cx="4483538" cy="7460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F2349-0878-46B5-8A55-14DC4B2A930E}">
      <dsp:nvSpPr>
        <dsp:cNvPr id="0" name=""/>
        <dsp:cNvSpPr/>
      </dsp:nvSpPr>
      <dsp:spPr>
        <a:xfrm>
          <a:off x="2474849" y="2783881"/>
          <a:ext cx="6735388" cy="5903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0" i="0" kern="1200" noProof="0" dirty="0"/>
            <a:t>виключити із КЗпП ст. 81 та ч. 3 ст. 83 - право працівника в разі переведення перевести грошову компенсацію за невикористані дні щорічної відпустки.</a:t>
          </a:r>
          <a:endParaRPr lang="uk-UA" sz="3500" b="1" kern="1200" noProof="0" dirty="0"/>
        </a:p>
      </dsp:txBody>
      <dsp:txXfrm>
        <a:off x="2474849" y="2783881"/>
        <a:ext cx="6735388" cy="5903962"/>
      </dsp:txXfrm>
    </dsp:sp>
    <dsp:sp modelId="{0B29C386-28D7-4D26-93D7-CFE9B4AB393D}">
      <dsp:nvSpPr>
        <dsp:cNvPr id="0" name=""/>
        <dsp:cNvSpPr/>
      </dsp:nvSpPr>
      <dsp:spPr>
        <a:xfrm>
          <a:off x="7939409" y="5545"/>
          <a:ext cx="1270827" cy="1270827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42E1A6-377E-4362-A453-E49BDEA3170A}">
      <dsp:nvSpPr>
        <dsp:cNvPr id="0" name=""/>
        <dsp:cNvSpPr/>
      </dsp:nvSpPr>
      <dsp:spPr>
        <a:xfrm rot="5400000">
          <a:off x="11468694" y="-1485543"/>
          <a:ext cx="4483538" cy="7460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EB4D5-1AD2-4792-991A-FF236EBD8E3E}">
      <dsp:nvSpPr>
        <dsp:cNvPr id="0" name=""/>
        <dsp:cNvSpPr/>
      </dsp:nvSpPr>
      <dsp:spPr>
        <a:xfrm>
          <a:off x="10720280" y="743541"/>
          <a:ext cx="6735388" cy="5903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0" i="0" kern="1200" noProof="0" dirty="0"/>
            <a:t>виплати грошової компенсації за не використані працівником дні щорічних відпусток, а також додаткової відпустки працівникам, які мають дітей або повнолітню дитину – інваліда з дитинства підгрупи А I групи, яка не була ним одержана за життя, членам його сім'ї, а в разі їх відсутності – входять до складу спадщини.</a:t>
          </a:r>
        </a:p>
      </dsp:txBody>
      <dsp:txXfrm>
        <a:off x="10720280" y="743541"/>
        <a:ext cx="6735388" cy="590396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3F338-4F0F-456A-89EC-80F43E89AB0E}">
      <dsp:nvSpPr>
        <dsp:cNvPr id="0" name=""/>
        <dsp:cNvSpPr/>
      </dsp:nvSpPr>
      <dsp:spPr>
        <a:xfrm rot="5400000">
          <a:off x="7343780" y="-470075"/>
          <a:ext cx="4487921" cy="7467800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F2349-0878-46B5-8A55-14DC4B2A930E}">
      <dsp:nvSpPr>
        <dsp:cNvPr id="0" name=""/>
        <dsp:cNvSpPr/>
      </dsp:nvSpPr>
      <dsp:spPr>
        <a:xfrm>
          <a:off x="6594634" y="1761187"/>
          <a:ext cx="6741972" cy="5909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lvl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200" b="0" i="0" kern="1200" noProof="0" dirty="0"/>
            <a:t>Строк, коли має бути виплачена заробітна плата за час відпустки - не пізніше останнього дня, що передує дню початку відпустки</a:t>
          </a:r>
          <a:endParaRPr lang="uk-UA" sz="5200" b="1" kern="1200" noProof="0" dirty="0"/>
        </a:p>
      </dsp:txBody>
      <dsp:txXfrm>
        <a:off x="6594634" y="1761187"/>
        <a:ext cx="6741972" cy="590973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3F338-4F0F-456A-89EC-80F43E89AB0E}">
      <dsp:nvSpPr>
        <dsp:cNvPr id="0" name=""/>
        <dsp:cNvSpPr/>
      </dsp:nvSpPr>
      <dsp:spPr>
        <a:xfrm rot="5400000">
          <a:off x="3223263" y="554796"/>
          <a:ext cx="4483538" cy="7460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F2349-0878-46B5-8A55-14DC4B2A930E}">
      <dsp:nvSpPr>
        <dsp:cNvPr id="0" name=""/>
        <dsp:cNvSpPr/>
      </dsp:nvSpPr>
      <dsp:spPr>
        <a:xfrm>
          <a:off x="2474849" y="2783881"/>
          <a:ext cx="6735388" cy="5903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0" i="0" kern="1200" noProof="0" dirty="0"/>
            <a:t>Листом від 28 .02.2022 р. № 1/3292-22 Міністерство наголошувало </a:t>
          </a:r>
          <a:r>
            <a:rPr lang="uk-UA" sz="3400" b="1" i="0" kern="1200" noProof="0" dirty="0"/>
            <a:t>про заборону керівникам органів управління освітою та/або керівникам закладів освіти примушувати працівників</a:t>
          </a:r>
          <a:r>
            <a:rPr lang="uk-UA" sz="3400" b="0" i="0" kern="1200" noProof="0" dirty="0"/>
            <a:t> (педагогічних, наукових, науково-педагогічних, інших) </a:t>
          </a:r>
          <a:r>
            <a:rPr lang="uk-UA" sz="3400" b="1" i="0" kern="1200" noProof="0" dirty="0"/>
            <a:t>до написання заяв про відпустку без збереження заробітної плати.</a:t>
          </a:r>
          <a:endParaRPr lang="uk-UA" sz="3400" b="1" kern="1200" noProof="0" dirty="0"/>
        </a:p>
      </dsp:txBody>
      <dsp:txXfrm>
        <a:off x="2474849" y="2783881"/>
        <a:ext cx="6735388" cy="5903962"/>
      </dsp:txXfrm>
    </dsp:sp>
    <dsp:sp modelId="{B2A2BDEA-CE99-4F5E-A98B-558FCACD5416}">
      <dsp:nvSpPr>
        <dsp:cNvPr id="0" name=""/>
        <dsp:cNvSpPr/>
      </dsp:nvSpPr>
      <dsp:spPr>
        <a:xfrm>
          <a:off x="7939409" y="5545"/>
          <a:ext cx="1270827" cy="1270827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08EB51-998E-4EDA-983E-2F8BE1B72924}">
      <dsp:nvSpPr>
        <dsp:cNvPr id="0" name=""/>
        <dsp:cNvSpPr/>
      </dsp:nvSpPr>
      <dsp:spPr>
        <a:xfrm rot="5400000">
          <a:off x="11468694" y="-1485543"/>
          <a:ext cx="4483538" cy="7460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163C35-F8A0-44C3-9CB2-4679DE5DFA24}">
      <dsp:nvSpPr>
        <dsp:cNvPr id="0" name=""/>
        <dsp:cNvSpPr/>
      </dsp:nvSpPr>
      <dsp:spPr>
        <a:xfrm>
          <a:off x="10720280" y="743541"/>
          <a:ext cx="6735388" cy="5903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0" i="0" kern="1200" noProof="0" dirty="0"/>
            <a:t>ВРУ повернула тривалість відпусток для педагогічних і науково-педагогічних працівників. Проект закону</a:t>
          </a:r>
          <a:r>
            <a:rPr lang="uk-UA" sz="3400" b="0" i="0" kern="1200" noProof="0" dirty="0">
              <a:hlinkClick xmlns:r="http://schemas.openxmlformats.org/officeDocument/2006/relationships" r:id="rId1"/>
            </a:rPr>
            <a:t> 7251</a:t>
          </a:r>
          <a:r>
            <a:rPr lang="uk-UA" sz="3400" b="0" i="0" kern="1200" noProof="0" dirty="0"/>
            <a:t> прийнято в цілому і буде підписано спікером 02.07.2022</a:t>
          </a:r>
          <a:endParaRPr lang="uk-UA" sz="3400" b="1" kern="1200" noProof="0" dirty="0"/>
        </a:p>
      </dsp:txBody>
      <dsp:txXfrm>
        <a:off x="10720280" y="743541"/>
        <a:ext cx="6735388" cy="5903962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3F338-4F0F-456A-89EC-80F43E89AB0E}">
      <dsp:nvSpPr>
        <dsp:cNvPr id="0" name=""/>
        <dsp:cNvSpPr/>
      </dsp:nvSpPr>
      <dsp:spPr>
        <a:xfrm rot="5400000">
          <a:off x="1193327" y="2127427"/>
          <a:ext cx="3589460" cy="5972781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F2349-0878-46B5-8A55-14DC4B2A930E}">
      <dsp:nvSpPr>
        <dsp:cNvPr id="0" name=""/>
        <dsp:cNvSpPr/>
      </dsp:nvSpPr>
      <dsp:spPr>
        <a:xfrm>
          <a:off x="594157" y="3912001"/>
          <a:ext cx="5392260" cy="4726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0" i="0" kern="1200" noProof="0" dirty="0"/>
            <a:t>Педагогічні працівники мають право на матеріальну допомогу на оздоровлення при наданні щорічної відпустки під час дії воєнного стану.</a:t>
          </a:r>
          <a:endParaRPr lang="uk-UA" sz="3100" b="1" kern="1200" noProof="0" dirty="0"/>
        </a:p>
      </dsp:txBody>
      <dsp:txXfrm>
        <a:off x="594157" y="3912001"/>
        <a:ext cx="5392260" cy="4726632"/>
      </dsp:txXfrm>
    </dsp:sp>
    <dsp:sp modelId="{B2A2BDEA-CE99-4F5E-A98B-558FCACD5416}">
      <dsp:nvSpPr>
        <dsp:cNvPr id="0" name=""/>
        <dsp:cNvSpPr/>
      </dsp:nvSpPr>
      <dsp:spPr>
        <a:xfrm>
          <a:off x="4969010" y="1687704"/>
          <a:ext cx="1017407" cy="1017407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09973D-B615-4381-899F-6D634B170BFA}">
      <dsp:nvSpPr>
        <dsp:cNvPr id="0" name=""/>
        <dsp:cNvSpPr/>
      </dsp:nvSpPr>
      <dsp:spPr>
        <a:xfrm rot="5400000">
          <a:off x="7794508" y="493958"/>
          <a:ext cx="3589460" cy="5972781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25A793-F906-4F50-BC73-91A5338E5623}">
      <dsp:nvSpPr>
        <dsp:cNvPr id="0" name=""/>
        <dsp:cNvSpPr/>
      </dsp:nvSpPr>
      <dsp:spPr>
        <a:xfrm>
          <a:off x="7195338" y="2278533"/>
          <a:ext cx="5392260" cy="4726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0" i="0" kern="1200" noProof="0" dirty="0"/>
            <a:t>Статтею 57 Закону України «Про освіту» передбачено, що держава забезпечує педагогічним і науково-педагогічним працівникам, зокрема, виплату допомоги на оздоровлення у розмірі місячного посадового окладу (ставки заробітної плати) при наданні щорічної відпустки.</a:t>
          </a:r>
        </a:p>
      </dsp:txBody>
      <dsp:txXfrm>
        <a:off x="7195338" y="2278533"/>
        <a:ext cx="5392260" cy="4726632"/>
      </dsp:txXfrm>
    </dsp:sp>
    <dsp:sp modelId="{5284ED22-6FAB-4F48-8D8C-EB7D35535811}">
      <dsp:nvSpPr>
        <dsp:cNvPr id="0" name=""/>
        <dsp:cNvSpPr/>
      </dsp:nvSpPr>
      <dsp:spPr>
        <a:xfrm>
          <a:off x="11570191" y="54235"/>
          <a:ext cx="1017407" cy="1017407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483067-8E7A-4D25-A3A1-BA5BB0D03649}">
      <dsp:nvSpPr>
        <dsp:cNvPr id="0" name=""/>
        <dsp:cNvSpPr/>
      </dsp:nvSpPr>
      <dsp:spPr>
        <a:xfrm rot="5400000">
          <a:off x="14395689" y="-1139510"/>
          <a:ext cx="3589460" cy="5972781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9CC6CD-D657-4A93-A741-50A4B13E1AA1}">
      <dsp:nvSpPr>
        <dsp:cNvPr id="0" name=""/>
        <dsp:cNvSpPr/>
      </dsp:nvSpPr>
      <dsp:spPr>
        <a:xfrm>
          <a:off x="13796518" y="645064"/>
          <a:ext cx="5392260" cy="4726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0" i="0" kern="1200" noProof="0" dirty="0"/>
            <a:t>Чинне законодавство не передбачає скасування зазначеної норми під час воєнного стану</a:t>
          </a:r>
        </a:p>
      </dsp:txBody>
      <dsp:txXfrm>
        <a:off x="13796518" y="645064"/>
        <a:ext cx="5392260" cy="4726632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3F338-4F0F-456A-89EC-80F43E89AB0E}">
      <dsp:nvSpPr>
        <dsp:cNvPr id="0" name=""/>
        <dsp:cNvSpPr/>
      </dsp:nvSpPr>
      <dsp:spPr>
        <a:xfrm rot="5400000">
          <a:off x="1193327" y="2127427"/>
          <a:ext cx="3589460" cy="5972781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F2349-0878-46B5-8A55-14DC4B2A930E}">
      <dsp:nvSpPr>
        <dsp:cNvPr id="0" name=""/>
        <dsp:cNvSpPr/>
      </dsp:nvSpPr>
      <dsp:spPr>
        <a:xfrm>
          <a:off x="594157" y="3912001"/>
          <a:ext cx="5392260" cy="4726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/>
            <a:t>Виплата заробітної плати може бути призупинена до моменту відновлення можливості підприємства здійснювати основну діяльність. </a:t>
          </a:r>
          <a:endParaRPr lang="uk-UA" sz="3300" b="1" kern="1200" noProof="0" dirty="0"/>
        </a:p>
      </dsp:txBody>
      <dsp:txXfrm>
        <a:off x="594157" y="3912001"/>
        <a:ext cx="5392260" cy="4726632"/>
      </dsp:txXfrm>
    </dsp:sp>
    <dsp:sp modelId="{B2A2BDEA-CE99-4F5E-A98B-558FCACD5416}">
      <dsp:nvSpPr>
        <dsp:cNvPr id="0" name=""/>
        <dsp:cNvSpPr/>
      </dsp:nvSpPr>
      <dsp:spPr>
        <a:xfrm>
          <a:off x="4969010" y="1687704"/>
          <a:ext cx="1017407" cy="1017407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4B973B-99E2-4A14-8251-D5B975A08569}">
      <dsp:nvSpPr>
        <dsp:cNvPr id="0" name=""/>
        <dsp:cNvSpPr/>
      </dsp:nvSpPr>
      <dsp:spPr>
        <a:xfrm rot="5400000">
          <a:off x="7794508" y="493958"/>
          <a:ext cx="3589460" cy="5972781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93ECF7-65BF-4AA6-890F-C90D24D3111C}">
      <dsp:nvSpPr>
        <dsp:cNvPr id="0" name=""/>
        <dsp:cNvSpPr/>
      </dsp:nvSpPr>
      <dsp:spPr>
        <a:xfrm>
          <a:off x="7195338" y="2278533"/>
          <a:ext cx="5392260" cy="4726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/>
            <a:t>Роботодавець звільняється від відповідальності за порушення строків оплати праці, якщо він доведе, що таке порушення сталося внаслідок ведення бойових дій чи інших обставин.</a:t>
          </a:r>
          <a:endParaRPr lang="uk-UA" sz="3300" b="1" kern="1200" noProof="0" dirty="0"/>
        </a:p>
      </dsp:txBody>
      <dsp:txXfrm>
        <a:off x="7195338" y="2278533"/>
        <a:ext cx="5392260" cy="4726632"/>
      </dsp:txXfrm>
    </dsp:sp>
    <dsp:sp modelId="{6F72F220-CB11-4879-864A-DA881CD7A977}">
      <dsp:nvSpPr>
        <dsp:cNvPr id="0" name=""/>
        <dsp:cNvSpPr/>
      </dsp:nvSpPr>
      <dsp:spPr>
        <a:xfrm>
          <a:off x="11570191" y="54235"/>
          <a:ext cx="1017407" cy="1017407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82A2A-2B93-4004-8489-E9C100B193E9}">
      <dsp:nvSpPr>
        <dsp:cNvPr id="0" name=""/>
        <dsp:cNvSpPr/>
      </dsp:nvSpPr>
      <dsp:spPr>
        <a:xfrm rot="5400000">
          <a:off x="14395689" y="-1139510"/>
          <a:ext cx="3589460" cy="5972781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657270-9318-4815-B543-8C1DDCF359E6}">
      <dsp:nvSpPr>
        <dsp:cNvPr id="0" name=""/>
        <dsp:cNvSpPr/>
      </dsp:nvSpPr>
      <dsp:spPr>
        <a:xfrm>
          <a:off x="13796518" y="645064"/>
          <a:ext cx="5392260" cy="4726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0" i="0" kern="1200"/>
            <a:t>Звільнення роботодавця від відповідальності за несвоєчасну оплату праці не звільняє його від обов’язку виплати заробітної плати</a:t>
          </a:r>
          <a:endParaRPr lang="uk-UA" sz="3300" b="1" kern="1200" noProof="0" dirty="0"/>
        </a:p>
      </dsp:txBody>
      <dsp:txXfrm>
        <a:off x="13796518" y="645064"/>
        <a:ext cx="5392260" cy="47266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FDAA24-6F00-4329-82DC-1D05D2F777E5}">
      <dsp:nvSpPr>
        <dsp:cNvPr id="0" name=""/>
        <dsp:cNvSpPr/>
      </dsp:nvSpPr>
      <dsp:spPr>
        <a:xfrm>
          <a:off x="0" y="3491"/>
          <a:ext cx="2004118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559768B-6DE3-4345-81C5-1046F6740C0D}">
      <dsp:nvSpPr>
        <dsp:cNvPr id="0" name=""/>
        <dsp:cNvSpPr/>
      </dsp:nvSpPr>
      <dsp:spPr>
        <a:xfrm>
          <a:off x="0" y="3491"/>
          <a:ext cx="20041181" cy="1097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kern="1200" noProof="1"/>
            <a:t>КЗпП</a:t>
          </a:r>
          <a:endParaRPr lang="uk-UA" sz="3200" kern="1200" noProof="1"/>
        </a:p>
      </dsp:txBody>
      <dsp:txXfrm>
        <a:off x="0" y="3491"/>
        <a:ext cx="20041181" cy="1097867"/>
      </dsp:txXfrm>
    </dsp:sp>
    <dsp:sp modelId="{FFB83094-CE92-4552-A9C0-056E76D9AA6F}">
      <dsp:nvSpPr>
        <dsp:cNvPr id="0" name=""/>
        <dsp:cNvSpPr/>
      </dsp:nvSpPr>
      <dsp:spPr>
        <a:xfrm>
          <a:off x="0" y="1101359"/>
          <a:ext cx="2004118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2450236-6096-4CCF-B4CE-3BAAE2EC3D52}">
      <dsp:nvSpPr>
        <dsp:cNvPr id="0" name=""/>
        <dsp:cNvSpPr/>
      </dsp:nvSpPr>
      <dsp:spPr>
        <a:xfrm>
          <a:off x="0" y="1101359"/>
          <a:ext cx="20041181" cy="9634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noProof="1"/>
            <a:t>ЗУ «</a:t>
          </a:r>
          <a:r>
            <a:rPr lang="uk-UA" sz="3200" b="0" i="0" kern="1200" noProof="1"/>
            <a:t>Про організацію трудових відносин в умовах воєнного стану»</a:t>
          </a:r>
          <a:endParaRPr lang="uk-UA" sz="3200" b="0" kern="1200" noProof="1"/>
        </a:p>
      </dsp:txBody>
      <dsp:txXfrm>
        <a:off x="0" y="1101359"/>
        <a:ext cx="20041181" cy="963476"/>
      </dsp:txXfrm>
    </dsp:sp>
    <dsp:sp modelId="{99020722-6C6D-489E-A364-D4EB8D453E5A}">
      <dsp:nvSpPr>
        <dsp:cNvPr id="0" name=""/>
        <dsp:cNvSpPr/>
      </dsp:nvSpPr>
      <dsp:spPr>
        <a:xfrm>
          <a:off x="0" y="2064835"/>
          <a:ext cx="2004118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8CEC492-9719-4B93-8169-79770EF4F56E}">
      <dsp:nvSpPr>
        <dsp:cNvPr id="0" name=""/>
        <dsp:cNvSpPr/>
      </dsp:nvSpPr>
      <dsp:spPr>
        <a:xfrm>
          <a:off x="0" y="2064835"/>
          <a:ext cx="20041181" cy="941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i="0" kern="1200" noProof="1"/>
            <a:t>ЗУ «Про внесення змін до деяких законів України щодо оптимізації трудових відносин»</a:t>
          </a:r>
          <a:endParaRPr lang="uk-UA" sz="3200" b="0" kern="1200" noProof="1"/>
        </a:p>
      </dsp:txBody>
      <dsp:txXfrm>
        <a:off x="0" y="2064835"/>
        <a:ext cx="20041181" cy="941096"/>
      </dsp:txXfrm>
    </dsp:sp>
    <dsp:sp modelId="{5E8A2E4A-CEC5-4A70-8049-8B94891C5C25}">
      <dsp:nvSpPr>
        <dsp:cNvPr id="0" name=""/>
        <dsp:cNvSpPr/>
      </dsp:nvSpPr>
      <dsp:spPr>
        <a:xfrm>
          <a:off x="0" y="3005931"/>
          <a:ext cx="2004118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1AED500-A8FE-410F-805E-6E355D4DD544}">
      <dsp:nvSpPr>
        <dsp:cNvPr id="0" name=""/>
        <dsp:cNvSpPr/>
      </dsp:nvSpPr>
      <dsp:spPr>
        <a:xfrm>
          <a:off x="0" y="3005931"/>
          <a:ext cx="20041181" cy="767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kern="1200" noProof="1"/>
            <a:t>ЗУ «Про освіту»</a:t>
          </a:r>
        </a:p>
      </dsp:txBody>
      <dsp:txXfrm>
        <a:off x="0" y="3005931"/>
        <a:ext cx="20041181" cy="767093"/>
      </dsp:txXfrm>
    </dsp:sp>
    <dsp:sp modelId="{66832E19-3D2E-4730-8B6B-A33F5D06E3B2}">
      <dsp:nvSpPr>
        <dsp:cNvPr id="0" name=""/>
        <dsp:cNvSpPr/>
      </dsp:nvSpPr>
      <dsp:spPr>
        <a:xfrm>
          <a:off x="0" y="3773025"/>
          <a:ext cx="2004118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D7BF5B5-9C76-4469-B3B1-DA178E8533E7}">
      <dsp:nvSpPr>
        <dsp:cNvPr id="0" name=""/>
        <dsp:cNvSpPr/>
      </dsp:nvSpPr>
      <dsp:spPr>
        <a:xfrm>
          <a:off x="0" y="3773025"/>
          <a:ext cx="20041181" cy="1418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i="0" kern="1200" noProof="1"/>
            <a:t>Наказ Міністерства охорони здоров’я України від 04.03.2022 р. № 414 «Про облік та табелювання медичних працівників, які надають медичну допомогу поза основним місцем роботи в період воєнного стану на території України»</a:t>
          </a:r>
          <a:endParaRPr lang="uk-UA" sz="3200" kern="1200" noProof="1"/>
        </a:p>
      </dsp:txBody>
      <dsp:txXfrm>
        <a:off x="0" y="3773025"/>
        <a:ext cx="20041181" cy="1418232"/>
      </dsp:txXfrm>
    </dsp:sp>
    <dsp:sp modelId="{5BB00233-2F13-41ED-8790-80CFB065613C}">
      <dsp:nvSpPr>
        <dsp:cNvPr id="0" name=""/>
        <dsp:cNvSpPr/>
      </dsp:nvSpPr>
      <dsp:spPr>
        <a:xfrm>
          <a:off x="0" y="5191257"/>
          <a:ext cx="2004118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142053A-7ABF-4B61-A920-09FC610E5EE6}">
      <dsp:nvSpPr>
        <dsp:cNvPr id="0" name=""/>
        <dsp:cNvSpPr/>
      </dsp:nvSpPr>
      <dsp:spPr>
        <a:xfrm>
          <a:off x="0" y="5191257"/>
          <a:ext cx="20041181" cy="1226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noProof="1">
              <a:solidFill>
                <a:schemeClr val="tx1"/>
              </a:solidFill>
              <a:latin typeface="+mj-lt"/>
              <a:cs typeface="Times New Roman" panose="02020603050405020304" pitchFamily="18" charset="0"/>
            </a:rPr>
            <a:t>Інструкція про порядок обчислення заробітної плати працівників освіти, затвердженої наказом Міністерства освіти України від 15.04.1993 № 102</a:t>
          </a:r>
          <a:endParaRPr lang="uk-UA" sz="3200" b="0" kern="1200" noProof="1">
            <a:solidFill>
              <a:schemeClr val="tx1"/>
            </a:solidFill>
            <a:latin typeface="+mj-lt"/>
          </a:endParaRPr>
        </a:p>
      </dsp:txBody>
      <dsp:txXfrm>
        <a:off x="0" y="5191257"/>
        <a:ext cx="20041181" cy="1226855"/>
      </dsp:txXfrm>
    </dsp:sp>
    <dsp:sp modelId="{4AE83A77-009E-4DCA-B2E5-2137D1E5ECBB}">
      <dsp:nvSpPr>
        <dsp:cNvPr id="0" name=""/>
        <dsp:cNvSpPr/>
      </dsp:nvSpPr>
      <dsp:spPr>
        <a:xfrm>
          <a:off x="0" y="6418113"/>
          <a:ext cx="2004118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3FE6C06-21C9-4E8C-9072-A578959E3BE1}">
      <dsp:nvSpPr>
        <dsp:cNvPr id="0" name=""/>
        <dsp:cNvSpPr/>
      </dsp:nvSpPr>
      <dsp:spPr>
        <a:xfrm>
          <a:off x="0" y="6418113"/>
          <a:ext cx="20041181" cy="988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kern="1200" noProof="1"/>
            <a:t>ЗУ «Про оплату праці» </a:t>
          </a:r>
        </a:p>
      </dsp:txBody>
      <dsp:txXfrm>
        <a:off x="0" y="6418113"/>
        <a:ext cx="20041181" cy="988550"/>
      </dsp:txXfrm>
    </dsp:sp>
    <dsp:sp modelId="{243BEE3A-1DA7-4225-B0D2-93269FC708DE}">
      <dsp:nvSpPr>
        <dsp:cNvPr id="0" name=""/>
        <dsp:cNvSpPr/>
      </dsp:nvSpPr>
      <dsp:spPr>
        <a:xfrm>
          <a:off x="0" y="7406664"/>
          <a:ext cx="2004118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42ECFCE-8FE6-45A4-8D9F-8AE808201F29}">
      <dsp:nvSpPr>
        <dsp:cNvPr id="0" name=""/>
        <dsp:cNvSpPr/>
      </dsp:nvSpPr>
      <dsp:spPr>
        <a:xfrm>
          <a:off x="0" y="7406664"/>
          <a:ext cx="20041181" cy="1418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kern="1200" noProof="1"/>
            <a:t>ЗУ «Про відпустки»</a:t>
          </a:r>
        </a:p>
      </dsp:txBody>
      <dsp:txXfrm>
        <a:off x="0" y="7406664"/>
        <a:ext cx="20041181" cy="1418232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A6312-CDA1-4931-94B5-C8E61557105F}">
      <dsp:nvSpPr>
        <dsp:cNvPr id="0" name=""/>
        <dsp:cNvSpPr/>
      </dsp:nvSpPr>
      <dsp:spPr>
        <a:xfrm>
          <a:off x="0" y="4508"/>
          <a:ext cx="19190447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0A750F-76BD-459A-AACD-021B8E2CAC9C}">
      <dsp:nvSpPr>
        <dsp:cNvPr id="0" name=""/>
        <dsp:cNvSpPr/>
      </dsp:nvSpPr>
      <dsp:spPr>
        <a:xfrm>
          <a:off x="0" y="4508"/>
          <a:ext cx="19190447" cy="3074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noProof="0" dirty="0"/>
            <a:t>Керівники закладів освіти мають встановлювати працівникам підвищення посадових окладів (ставок заробітної плати), надбавки і доплати за окремі види діяльності у розмірах, визначених нормативними актами з оплати праці.</a:t>
          </a:r>
          <a:endParaRPr lang="uk-UA" sz="4000" b="1" kern="1200" noProof="0" dirty="0"/>
        </a:p>
      </dsp:txBody>
      <dsp:txXfrm>
        <a:off x="0" y="4508"/>
        <a:ext cx="19190447" cy="3074876"/>
      </dsp:txXfrm>
    </dsp:sp>
    <dsp:sp modelId="{921ED24E-77C4-4F0E-A0E7-CB544546478A}">
      <dsp:nvSpPr>
        <dsp:cNvPr id="0" name=""/>
        <dsp:cNvSpPr/>
      </dsp:nvSpPr>
      <dsp:spPr>
        <a:xfrm>
          <a:off x="0" y="3079385"/>
          <a:ext cx="19190447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94F80A-A542-4319-8755-818C2C749BAE}">
      <dsp:nvSpPr>
        <dsp:cNvPr id="0" name=""/>
        <dsp:cNvSpPr/>
      </dsp:nvSpPr>
      <dsp:spPr>
        <a:xfrm>
          <a:off x="0" y="3079385"/>
          <a:ext cx="19190447" cy="3074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noProof="0" dirty="0"/>
            <a:t>Керівники закладів освіти мають право зменшувати розміри лише тих доплат і надбавок, які встановлені нормативними актами у граничних розмірах або мають необов’язковий характер (</a:t>
          </a:r>
          <a:r>
            <a:rPr lang="uk-UA" sz="4000" b="1" kern="1200" noProof="0" dirty="0"/>
            <a:t>за складність, напруженість, за виконання особливо важливої роботи, за престижність праці тощо</a:t>
          </a:r>
          <a:r>
            <a:rPr lang="uk-UA" sz="4000" kern="1200" noProof="0" dirty="0"/>
            <a:t>) і розмір яких залежить від наявного фонду заробітної плати, затвердженого у кошторисі.</a:t>
          </a:r>
          <a:endParaRPr lang="uk-UA" sz="4000" b="1" kern="1200" noProof="0" dirty="0"/>
        </a:p>
      </dsp:txBody>
      <dsp:txXfrm>
        <a:off x="0" y="3079385"/>
        <a:ext cx="19190447" cy="3074876"/>
      </dsp:txXfrm>
    </dsp:sp>
    <dsp:sp modelId="{D6185C0D-D490-427E-92BF-FA7816DAA6B1}">
      <dsp:nvSpPr>
        <dsp:cNvPr id="0" name=""/>
        <dsp:cNvSpPr/>
      </dsp:nvSpPr>
      <dsp:spPr>
        <a:xfrm>
          <a:off x="0" y="6154261"/>
          <a:ext cx="19190447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63C7A3-6130-4A5B-9CE9-22A64E4DAFE0}">
      <dsp:nvSpPr>
        <dsp:cNvPr id="0" name=""/>
        <dsp:cNvSpPr/>
      </dsp:nvSpPr>
      <dsp:spPr>
        <a:xfrm>
          <a:off x="0" y="6154261"/>
          <a:ext cx="19190447" cy="3074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kern="1200" noProof="0" dirty="0"/>
            <a:t>Не стосується додаткової роботи (класне керівництво, перевірки навчальних робіт тощо)</a:t>
          </a:r>
        </a:p>
      </dsp:txBody>
      <dsp:txXfrm>
        <a:off x="0" y="6154261"/>
        <a:ext cx="19190447" cy="3074876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768CE-6B9A-43DA-9F0D-0AFE2A0E9612}">
      <dsp:nvSpPr>
        <dsp:cNvPr id="0" name=""/>
        <dsp:cNvSpPr/>
      </dsp:nvSpPr>
      <dsp:spPr>
        <a:xfrm>
          <a:off x="16866" y="312400"/>
          <a:ext cx="5041240" cy="302474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/>
            <a:t>Нормальна тривалість робочого часу - до 60 годин на тиждень. </a:t>
          </a:r>
          <a:endParaRPr lang="uk-UA" sz="3300" b="1" kern="1200" noProof="0" dirty="0"/>
        </a:p>
      </dsp:txBody>
      <dsp:txXfrm>
        <a:off x="105458" y="400992"/>
        <a:ext cx="4864056" cy="2847560"/>
      </dsp:txXfrm>
    </dsp:sp>
    <dsp:sp modelId="{DF2EE81B-5011-4169-A2A8-8E758D8EB915}">
      <dsp:nvSpPr>
        <dsp:cNvPr id="0" name=""/>
        <dsp:cNvSpPr/>
      </dsp:nvSpPr>
      <dsp:spPr>
        <a:xfrm>
          <a:off x="5501736" y="1199658"/>
          <a:ext cx="1068742" cy="12502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UA" sz="2700" kern="1200"/>
        </a:p>
      </dsp:txBody>
      <dsp:txXfrm>
        <a:off x="5501736" y="1449703"/>
        <a:ext cx="748119" cy="750137"/>
      </dsp:txXfrm>
    </dsp:sp>
    <dsp:sp modelId="{A77F4B08-5150-4BCA-99CC-6044A55C46E3}">
      <dsp:nvSpPr>
        <dsp:cNvPr id="0" name=""/>
        <dsp:cNvSpPr/>
      </dsp:nvSpPr>
      <dsp:spPr>
        <a:xfrm>
          <a:off x="7074603" y="312400"/>
          <a:ext cx="5041240" cy="302474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/>
            <a:t>Скорочена– до 50 годин. </a:t>
          </a:r>
          <a:endParaRPr lang="ru-UA" sz="3300" kern="1200" dirty="0"/>
        </a:p>
      </dsp:txBody>
      <dsp:txXfrm>
        <a:off x="7163195" y="400992"/>
        <a:ext cx="4864056" cy="2847560"/>
      </dsp:txXfrm>
    </dsp:sp>
    <dsp:sp modelId="{AF00ECB2-B1C9-4DA6-A379-8C0C37ACA6E3}">
      <dsp:nvSpPr>
        <dsp:cNvPr id="0" name=""/>
        <dsp:cNvSpPr/>
      </dsp:nvSpPr>
      <dsp:spPr>
        <a:xfrm>
          <a:off x="12559472" y="1199658"/>
          <a:ext cx="1068742" cy="12502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UA" sz="2700" kern="1200"/>
        </a:p>
      </dsp:txBody>
      <dsp:txXfrm>
        <a:off x="12559472" y="1449703"/>
        <a:ext cx="748119" cy="750137"/>
      </dsp:txXfrm>
    </dsp:sp>
    <dsp:sp modelId="{1F606F09-7E08-432B-AE9F-D1A0FE0A8604}">
      <dsp:nvSpPr>
        <dsp:cNvPr id="0" name=""/>
        <dsp:cNvSpPr/>
      </dsp:nvSpPr>
      <dsp:spPr>
        <a:xfrm>
          <a:off x="14132339" y="312400"/>
          <a:ext cx="5041240" cy="302474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/>
            <a:t>Безперервний відпочинок може бути скорочений до 24 годин.</a:t>
          </a:r>
          <a:endParaRPr lang="ru-UA" sz="3300" kern="1200" dirty="0"/>
        </a:p>
      </dsp:txBody>
      <dsp:txXfrm>
        <a:off x="14220931" y="400992"/>
        <a:ext cx="4864056" cy="2847560"/>
      </dsp:txXfrm>
    </dsp:sp>
    <dsp:sp modelId="{8CCD9700-01C1-49DC-83D1-AEC28DD03555}">
      <dsp:nvSpPr>
        <dsp:cNvPr id="0" name=""/>
        <dsp:cNvSpPr/>
      </dsp:nvSpPr>
      <dsp:spPr>
        <a:xfrm rot="5400000">
          <a:off x="16118588" y="3690031"/>
          <a:ext cx="1068742" cy="12502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UA" sz="2700" kern="1200"/>
        </a:p>
      </dsp:txBody>
      <dsp:txXfrm rot="-5400000">
        <a:off x="16277891" y="3780774"/>
        <a:ext cx="750137" cy="748119"/>
      </dsp:txXfrm>
    </dsp:sp>
    <dsp:sp modelId="{96B00E51-2B1E-452A-91A6-BEBD210B2118}">
      <dsp:nvSpPr>
        <dsp:cNvPr id="0" name=""/>
        <dsp:cNvSpPr/>
      </dsp:nvSpPr>
      <dsp:spPr>
        <a:xfrm>
          <a:off x="14132339" y="5353640"/>
          <a:ext cx="5041240" cy="302474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/>
            <a:t>Не застосовуються норми щодо тривалості роботи напередодні святкових, неробочих і вихідних днів.</a:t>
          </a:r>
          <a:endParaRPr lang="ru-UA" sz="3300" kern="1200" dirty="0"/>
        </a:p>
      </dsp:txBody>
      <dsp:txXfrm>
        <a:off x="14220931" y="5442232"/>
        <a:ext cx="4864056" cy="2847560"/>
      </dsp:txXfrm>
    </dsp:sp>
    <dsp:sp modelId="{0BA7EE78-B3DC-4E21-86F1-0E61F2BBB6A0}">
      <dsp:nvSpPr>
        <dsp:cNvPr id="0" name=""/>
        <dsp:cNvSpPr/>
      </dsp:nvSpPr>
      <dsp:spPr>
        <a:xfrm rot="10800000">
          <a:off x="12619967" y="6240898"/>
          <a:ext cx="1068742" cy="12502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UA" sz="2700" kern="1200"/>
        </a:p>
      </dsp:txBody>
      <dsp:txXfrm rot="10800000">
        <a:off x="12940590" y="6490943"/>
        <a:ext cx="748119" cy="750137"/>
      </dsp:txXfrm>
    </dsp:sp>
    <dsp:sp modelId="{A0B5CC6C-7816-4344-A57B-748AAF724D8E}">
      <dsp:nvSpPr>
        <dsp:cNvPr id="0" name=""/>
        <dsp:cNvSpPr/>
      </dsp:nvSpPr>
      <dsp:spPr>
        <a:xfrm>
          <a:off x="7074603" y="5353640"/>
          <a:ext cx="5041240" cy="302474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/>
            <a:t>Розмір </a:t>
          </a:r>
          <a:r>
            <a:rPr lang="uk-UA" sz="3300" kern="1200" dirty="0" err="1"/>
            <a:t>зп</a:t>
          </a:r>
          <a:r>
            <a:rPr lang="uk-UA" sz="3300" kern="1200" dirty="0"/>
            <a:t> від цього не збільшується (</a:t>
          </a:r>
          <a:endParaRPr lang="ru-UA" sz="3300" kern="1200" dirty="0"/>
        </a:p>
      </dsp:txBody>
      <dsp:txXfrm>
        <a:off x="7163195" y="5442232"/>
        <a:ext cx="4864056" cy="2847560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768CE-6B9A-43DA-9F0D-0AFE2A0E9612}">
      <dsp:nvSpPr>
        <dsp:cNvPr id="0" name=""/>
        <dsp:cNvSpPr/>
      </dsp:nvSpPr>
      <dsp:spPr>
        <a:xfrm>
          <a:off x="19114" y="2448986"/>
          <a:ext cx="5713196" cy="34279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b="0" i="0" kern="1200" noProof="0" dirty="0"/>
            <a:t>категорії працівників, яким може бути збільшено тривалість роботи впродовж тижня</a:t>
          </a:r>
          <a:endParaRPr lang="uk-UA" sz="3700" b="1" kern="1200" noProof="0" dirty="0"/>
        </a:p>
      </dsp:txBody>
      <dsp:txXfrm>
        <a:off x="119514" y="2549386"/>
        <a:ext cx="5512396" cy="3227117"/>
      </dsp:txXfrm>
    </dsp:sp>
    <dsp:sp modelId="{E285DE83-1E74-40A7-8B8C-8E31F07F8919}">
      <dsp:nvSpPr>
        <dsp:cNvPr id="0" name=""/>
        <dsp:cNvSpPr/>
      </dsp:nvSpPr>
      <dsp:spPr>
        <a:xfrm>
          <a:off x="6235072" y="3454509"/>
          <a:ext cx="1211197" cy="1416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UA" sz="3000" kern="1200"/>
        </a:p>
      </dsp:txBody>
      <dsp:txXfrm>
        <a:off x="6235072" y="3737883"/>
        <a:ext cx="847838" cy="850124"/>
      </dsp:txXfrm>
    </dsp:sp>
    <dsp:sp modelId="{3F21431A-9E43-4A86-BD11-87DAED622151}">
      <dsp:nvSpPr>
        <dsp:cNvPr id="0" name=""/>
        <dsp:cNvSpPr/>
      </dsp:nvSpPr>
      <dsp:spPr>
        <a:xfrm>
          <a:off x="8017589" y="2448986"/>
          <a:ext cx="5713196" cy="34279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b="0" i="0" kern="1200" noProof="0" dirty="0"/>
            <a:t>відновлено механізм оплати праці за роботу у вихідний день</a:t>
          </a:r>
          <a:endParaRPr lang="uk-UA" sz="3700" b="1" kern="1200" noProof="0" dirty="0"/>
        </a:p>
      </dsp:txBody>
      <dsp:txXfrm>
        <a:off x="8117989" y="2549386"/>
        <a:ext cx="5512396" cy="3227117"/>
      </dsp:txXfrm>
    </dsp:sp>
    <dsp:sp modelId="{A216F5C6-808E-4CCE-851C-E207D242CE4D}">
      <dsp:nvSpPr>
        <dsp:cNvPr id="0" name=""/>
        <dsp:cNvSpPr/>
      </dsp:nvSpPr>
      <dsp:spPr>
        <a:xfrm>
          <a:off x="14233547" y="3454509"/>
          <a:ext cx="1211197" cy="1416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UA" sz="3000" kern="1200"/>
        </a:p>
      </dsp:txBody>
      <dsp:txXfrm>
        <a:off x="14233547" y="3737883"/>
        <a:ext cx="847838" cy="850124"/>
      </dsp:txXfrm>
    </dsp:sp>
    <dsp:sp modelId="{4422CF3E-511E-416C-B5BB-35857C3D31D2}">
      <dsp:nvSpPr>
        <dsp:cNvPr id="0" name=""/>
        <dsp:cNvSpPr/>
      </dsp:nvSpPr>
      <dsp:spPr>
        <a:xfrm>
          <a:off x="16016064" y="2448986"/>
          <a:ext cx="5713196" cy="34279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b="0" i="0" kern="1200" noProof="0" dirty="0"/>
            <a:t>запровадження продовженої тривалості роботи є правом, а не обов'язком роботодавця</a:t>
          </a:r>
          <a:endParaRPr lang="uk-UA" sz="3700" b="1" kern="1200" noProof="0" dirty="0"/>
        </a:p>
      </dsp:txBody>
      <dsp:txXfrm>
        <a:off x="16116464" y="2549386"/>
        <a:ext cx="5512396" cy="3227117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7800E-3694-4DB3-B7F9-EBB9653C342C}">
      <dsp:nvSpPr>
        <dsp:cNvPr id="0" name=""/>
        <dsp:cNvSpPr/>
      </dsp:nvSpPr>
      <dsp:spPr>
        <a:xfrm>
          <a:off x="0" y="1112"/>
          <a:ext cx="22357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902C9F-CE2B-4227-8D0C-735BA8912989}">
      <dsp:nvSpPr>
        <dsp:cNvPr id="0" name=""/>
        <dsp:cNvSpPr/>
      </dsp:nvSpPr>
      <dsp:spPr>
        <a:xfrm>
          <a:off x="0" y="1112"/>
          <a:ext cx="22357976" cy="1822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b="0" i="0" kern="1200" noProof="0" dirty="0"/>
            <a:t>Тимчасове припинення роботодавцем забезпечення працівника роботою і тимчасове припинення працівником виконання роботи за укладеним трудовим договором.</a:t>
          </a:r>
          <a:endParaRPr lang="uk-UA" sz="3800" b="1" kern="1200" noProof="0" dirty="0"/>
        </a:p>
      </dsp:txBody>
      <dsp:txXfrm>
        <a:off x="0" y="1112"/>
        <a:ext cx="22357976" cy="1822686"/>
      </dsp:txXfrm>
    </dsp:sp>
    <dsp:sp modelId="{070481C1-0EAF-4E51-9668-432A3CEE0C34}">
      <dsp:nvSpPr>
        <dsp:cNvPr id="0" name=""/>
        <dsp:cNvSpPr/>
      </dsp:nvSpPr>
      <dsp:spPr>
        <a:xfrm>
          <a:off x="0" y="1823799"/>
          <a:ext cx="22357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260688-A371-45FD-99E4-83A3879F0F11}">
      <dsp:nvSpPr>
        <dsp:cNvPr id="0" name=""/>
        <dsp:cNvSpPr/>
      </dsp:nvSpPr>
      <dsp:spPr>
        <a:xfrm>
          <a:off x="0" y="1823799"/>
          <a:ext cx="22357976" cy="1822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b="0" i="0" kern="1200" noProof="0" dirty="0"/>
            <a:t>Коли стан в громаді виключає можливість надання та виконання роботи.</a:t>
          </a:r>
        </a:p>
      </dsp:txBody>
      <dsp:txXfrm>
        <a:off x="0" y="1823799"/>
        <a:ext cx="22357976" cy="1822686"/>
      </dsp:txXfrm>
    </dsp:sp>
    <dsp:sp modelId="{06A3FC9B-C0B1-44A1-A248-D7F824B206A9}">
      <dsp:nvSpPr>
        <dsp:cNvPr id="0" name=""/>
        <dsp:cNvSpPr/>
      </dsp:nvSpPr>
      <dsp:spPr>
        <a:xfrm>
          <a:off x="0" y="3646486"/>
          <a:ext cx="22357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9EEF6-5668-45CF-ADD1-B04E2D6BEE4B}">
      <dsp:nvSpPr>
        <dsp:cNvPr id="0" name=""/>
        <dsp:cNvSpPr/>
      </dsp:nvSpPr>
      <dsp:spPr>
        <a:xfrm>
          <a:off x="0" y="3646486"/>
          <a:ext cx="22357976" cy="1822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b="0" i="0" kern="1200" noProof="0" dirty="0"/>
            <a:t>Не тягне за собою припинення трудових відносин.</a:t>
          </a:r>
        </a:p>
      </dsp:txBody>
      <dsp:txXfrm>
        <a:off x="0" y="3646486"/>
        <a:ext cx="22357976" cy="1822686"/>
      </dsp:txXfrm>
    </dsp:sp>
    <dsp:sp modelId="{3C0497C0-95C7-4A51-9869-A316A4809AED}">
      <dsp:nvSpPr>
        <dsp:cNvPr id="0" name=""/>
        <dsp:cNvSpPr/>
      </dsp:nvSpPr>
      <dsp:spPr>
        <a:xfrm>
          <a:off x="0" y="5469173"/>
          <a:ext cx="22357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C43B25-5E8B-41C0-9391-1340A9494811}">
      <dsp:nvSpPr>
        <dsp:cNvPr id="0" name=""/>
        <dsp:cNvSpPr/>
      </dsp:nvSpPr>
      <dsp:spPr>
        <a:xfrm>
          <a:off x="0" y="5469173"/>
          <a:ext cx="22357976" cy="1822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b="0" i="0" kern="1200" noProof="0" dirty="0"/>
            <a:t>повідомити у будь-який доступний спосіб</a:t>
          </a:r>
        </a:p>
      </dsp:txBody>
      <dsp:txXfrm>
        <a:off x="0" y="5469173"/>
        <a:ext cx="22357976" cy="1822686"/>
      </dsp:txXfrm>
    </dsp:sp>
    <dsp:sp modelId="{C2BD27E4-99E6-4484-9755-0992633BBF71}">
      <dsp:nvSpPr>
        <dsp:cNvPr id="0" name=""/>
        <dsp:cNvSpPr/>
      </dsp:nvSpPr>
      <dsp:spPr>
        <a:xfrm>
          <a:off x="0" y="7291860"/>
          <a:ext cx="2235797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F057C-CCFC-47CB-8E9D-D1CA59303CD5}">
      <dsp:nvSpPr>
        <dsp:cNvPr id="0" name=""/>
        <dsp:cNvSpPr/>
      </dsp:nvSpPr>
      <dsp:spPr>
        <a:xfrm>
          <a:off x="0" y="7291860"/>
          <a:ext cx="22357976" cy="1822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b="0" i="0" kern="1200" noProof="0" dirty="0"/>
            <a:t>Відшкодування заробітної плати, гарантійних та компенсаційних виплат працівникам на час призупинення дії трудового у повному обсязі покладається на державу, що здійснює військову агресію проти України.</a:t>
          </a:r>
        </a:p>
      </dsp:txBody>
      <dsp:txXfrm>
        <a:off x="0" y="7291860"/>
        <a:ext cx="22357976" cy="1822686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768CE-6B9A-43DA-9F0D-0AFE2A0E9612}">
      <dsp:nvSpPr>
        <dsp:cNvPr id="0" name=""/>
        <dsp:cNvSpPr/>
      </dsp:nvSpPr>
      <dsp:spPr>
        <a:xfrm>
          <a:off x="19823" y="2420478"/>
          <a:ext cx="5925145" cy="45181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b="0" i="0" kern="1200" noProof="0" dirty="0"/>
            <a:t>зупинення роботи, викликане відсутністю організаційних або технічних умов, необхідних для виконання роботи, невідворотною силою або іншими обставинами</a:t>
          </a:r>
          <a:endParaRPr lang="uk-UA" sz="3300" b="1" kern="1200" noProof="0" dirty="0"/>
        </a:p>
      </dsp:txBody>
      <dsp:txXfrm>
        <a:off x="152156" y="2552811"/>
        <a:ext cx="5660479" cy="4253529"/>
      </dsp:txXfrm>
    </dsp:sp>
    <dsp:sp modelId="{9D686177-4D6A-473B-AECE-77A89DA367D9}">
      <dsp:nvSpPr>
        <dsp:cNvPr id="0" name=""/>
        <dsp:cNvSpPr/>
      </dsp:nvSpPr>
      <dsp:spPr>
        <a:xfrm>
          <a:off x="6466382" y="3944858"/>
          <a:ext cx="1256130" cy="1469436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UA" sz="2600" kern="1200"/>
        </a:p>
      </dsp:txBody>
      <dsp:txXfrm>
        <a:off x="6466382" y="4238745"/>
        <a:ext cx="879291" cy="881662"/>
      </dsp:txXfrm>
    </dsp:sp>
    <dsp:sp modelId="{15955E26-1583-43BF-8162-A8DFCE544D5E}">
      <dsp:nvSpPr>
        <dsp:cNvPr id="0" name=""/>
        <dsp:cNvSpPr/>
      </dsp:nvSpPr>
      <dsp:spPr>
        <a:xfrm>
          <a:off x="8315027" y="2402543"/>
          <a:ext cx="5925145" cy="45540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b="0" i="0" kern="1200" noProof="0" dirty="0"/>
            <a:t>не нижче від двох третин тарифної ставки встановленого працівникові розряду (окладу)</a:t>
          </a:r>
          <a:endParaRPr lang="uk-UA" sz="3300" b="1" kern="1200" noProof="0" dirty="0"/>
        </a:p>
      </dsp:txBody>
      <dsp:txXfrm>
        <a:off x="8448411" y="2535927"/>
        <a:ext cx="5658377" cy="4287298"/>
      </dsp:txXfrm>
    </dsp:sp>
    <dsp:sp modelId="{56401A12-7058-448C-9044-73C6B6154E3E}">
      <dsp:nvSpPr>
        <dsp:cNvPr id="0" name=""/>
        <dsp:cNvSpPr/>
      </dsp:nvSpPr>
      <dsp:spPr>
        <a:xfrm>
          <a:off x="14761585" y="3944858"/>
          <a:ext cx="1256130" cy="1469436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UA" sz="2600" kern="1200"/>
        </a:p>
      </dsp:txBody>
      <dsp:txXfrm>
        <a:off x="14761585" y="4238745"/>
        <a:ext cx="879291" cy="881662"/>
      </dsp:txXfrm>
    </dsp:sp>
    <dsp:sp modelId="{0E2B0C91-A509-4B94-8715-425570FB3DEE}">
      <dsp:nvSpPr>
        <dsp:cNvPr id="0" name=""/>
        <dsp:cNvSpPr/>
      </dsp:nvSpPr>
      <dsp:spPr>
        <a:xfrm>
          <a:off x="16610230" y="2223668"/>
          <a:ext cx="5925145" cy="49118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i="0" kern="1200" noProof="0" dirty="0"/>
            <a:t>виробнича ситуація, небезпечна для життя чи здоров’я працівника або для людей, які його оточують, і навколишнього природного середовища не з його вини, за ним зберігається середній заробіток</a:t>
          </a:r>
          <a:endParaRPr lang="uk-UA" sz="3200" b="1" kern="1200" noProof="0" dirty="0"/>
        </a:p>
      </dsp:txBody>
      <dsp:txXfrm>
        <a:off x="16754092" y="2367530"/>
        <a:ext cx="5637421" cy="4624091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768CE-6B9A-43DA-9F0D-0AFE2A0E9612}">
      <dsp:nvSpPr>
        <dsp:cNvPr id="0" name=""/>
        <dsp:cNvSpPr/>
      </dsp:nvSpPr>
      <dsp:spPr>
        <a:xfrm>
          <a:off x="4247" y="1445460"/>
          <a:ext cx="9058283" cy="54349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b="0" i="0" kern="1200" noProof="0" dirty="0"/>
            <a:t>оплату простою працівникам, включаючи непедагогічних та тих, які працюють за сумісництвом, не з їх вини в розмірі середньої заробітної плати</a:t>
          </a:r>
          <a:endParaRPr lang="uk-UA" sz="3300" b="1" kern="1200" noProof="0" dirty="0"/>
        </a:p>
      </dsp:txBody>
      <dsp:txXfrm>
        <a:off x="163432" y="1604645"/>
        <a:ext cx="8739913" cy="5116600"/>
      </dsp:txXfrm>
    </dsp:sp>
    <dsp:sp modelId="{9D686177-4D6A-473B-AECE-77A89DA367D9}">
      <dsp:nvSpPr>
        <dsp:cNvPr id="0" name=""/>
        <dsp:cNvSpPr/>
      </dsp:nvSpPr>
      <dsp:spPr>
        <a:xfrm>
          <a:off x="9859660" y="3039718"/>
          <a:ext cx="1920356" cy="2246454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UA" sz="2600" kern="1200"/>
        </a:p>
      </dsp:txBody>
      <dsp:txXfrm>
        <a:off x="9859660" y="3489009"/>
        <a:ext cx="1344249" cy="1347872"/>
      </dsp:txXfrm>
    </dsp:sp>
    <dsp:sp modelId="{CD6366C2-1F25-4485-B0BC-27ED768CCD21}">
      <dsp:nvSpPr>
        <dsp:cNvPr id="0" name=""/>
        <dsp:cNvSpPr/>
      </dsp:nvSpPr>
      <dsp:spPr>
        <a:xfrm>
          <a:off x="12685844" y="1445460"/>
          <a:ext cx="9058283" cy="54349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uk-UA" sz="3300" b="0" i="0" kern="1200" noProof="0" dirty="0"/>
            <a:t>оплату праці вчителів, вихователів, включаючи вихователів груп продовженого дня, музичних керівників, викладачів, інших педагогічних працівників закладів освіти у випадках, коли в окремі дні (місяці) заняття не проводяться з незалежних від них причин (епідемії, метеорологічні умови, карантин тощо), із розрахунку заробітної плати, встановленої при тарифікації, з дотриманням при цьому умов чинного законодавства</a:t>
          </a:r>
        </a:p>
      </dsp:txBody>
      <dsp:txXfrm>
        <a:off x="12845029" y="1604645"/>
        <a:ext cx="8739913" cy="5116600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768CE-6B9A-43DA-9F0D-0AFE2A0E9612}">
      <dsp:nvSpPr>
        <dsp:cNvPr id="0" name=""/>
        <dsp:cNvSpPr/>
      </dsp:nvSpPr>
      <dsp:spPr>
        <a:xfrm>
          <a:off x="19114" y="2843871"/>
          <a:ext cx="5713196" cy="34279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b="0" i="0" kern="1200" noProof="0" dirty="0"/>
            <a:t>Складають акт простою із зазначенням обставин виникнення простою, дата, з якої оголошується простій</a:t>
          </a:r>
          <a:endParaRPr lang="uk-UA" sz="3700" b="1" kern="1200" noProof="0" dirty="0"/>
        </a:p>
      </dsp:txBody>
      <dsp:txXfrm>
        <a:off x="119514" y="2944271"/>
        <a:ext cx="5512396" cy="3227117"/>
      </dsp:txXfrm>
    </dsp:sp>
    <dsp:sp modelId="{ADAAB40D-A365-46C4-8CFA-6C90856D2318}">
      <dsp:nvSpPr>
        <dsp:cNvPr id="0" name=""/>
        <dsp:cNvSpPr/>
      </dsp:nvSpPr>
      <dsp:spPr>
        <a:xfrm>
          <a:off x="6235072" y="3849393"/>
          <a:ext cx="1211197" cy="141687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UA" sz="3000" kern="1200"/>
        </a:p>
      </dsp:txBody>
      <dsp:txXfrm>
        <a:off x="6235072" y="4132767"/>
        <a:ext cx="847838" cy="850124"/>
      </dsp:txXfrm>
    </dsp:sp>
    <dsp:sp modelId="{62D35635-3249-42EC-B652-834D6D2713E1}">
      <dsp:nvSpPr>
        <dsp:cNvPr id="0" name=""/>
        <dsp:cNvSpPr/>
      </dsp:nvSpPr>
      <dsp:spPr>
        <a:xfrm>
          <a:off x="8017589" y="2843871"/>
          <a:ext cx="5713196" cy="34279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uk-UA" sz="3700" b="0" i="0" u="none" kern="1200" noProof="0" dirty="0"/>
            <a:t>Видається наказ (кого саме стосуватиметься простій, який період запровадження та обставини, за яких простій закінчиться)</a:t>
          </a:r>
          <a:endParaRPr lang="uk-UA" sz="3700" b="1" kern="1200" noProof="0" dirty="0"/>
        </a:p>
      </dsp:txBody>
      <dsp:txXfrm>
        <a:off x="8117989" y="2944271"/>
        <a:ext cx="5512396" cy="3227117"/>
      </dsp:txXfrm>
    </dsp:sp>
    <dsp:sp modelId="{49EC5417-1A98-4F3D-A7F9-7653D85B0011}">
      <dsp:nvSpPr>
        <dsp:cNvPr id="0" name=""/>
        <dsp:cNvSpPr/>
      </dsp:nvSpPr>
      <dsp:spPr>
        <a:xfrm>
          <a:off x="14233547" y="3849393"/>
          <a:ext cx="1211197" cy="141687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UA" sz="3000" kern="1200"/>
        </a:p>
      </dsp:txBody>
      <dsp:txXfrm>
        <a:off x="14233547" y="4132767"/>
        <a:ext cx="847838" cy="850124"/>
      </dsp:txXfrm>
    </dsp:sp>
    <dsp:sp modelId="{CA1FD8BC-282E-4B66-BA36-7B9B3740FAED}">
      <dsp:nvSpPr>
        <dsp:cNvPr id="0" name=""/>
        <dsp:cNvSpPr/>
      </dsp:nvSpPr>
      <dsp:spPr>
        <a:xfrm>
          <a:off x="16016064" y="2843871"/>
          <a:ext cx="5713196" cy="34279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uk-UA" sz="3700" b="0" kern="1200" noProof="0" dirty="0"/>
            <a:t>Повідомлення працівників</a:t>
          </a:r>
        </a:p>
      </dsp:txBody>
      <dsp:txXfrm>
        <a:off x="16116464" y="2944271"/>
        <a:ext cx="5512396" cy="3227117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768CE-6B9A-43DA-9F0D-0AFE2A0E9612}">
      <dsp:nvSpPr>
        <dsp:cNvPr id="0" name=""/>
        <dsp:cNvSpPr/>
      </dsp:nvSpPr>
      <dsp:spPr>
        <a:xfrm>
          <a:off x="3939769" y="2294"/>
          <a:ext cx="13868837" cy="8321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b="0" i="0" kern="1200" noProof="0" dirty="0"/>
            <a:t>Період простою, а також період перебування працівника у відпустці без збереження заробітної плати протягом періоду дії воєнного стану зараховуються до трудового стажу</a:t>
          </a:r>
          <a:endParaRPr lang="uk-UA" sz="6500" b="1" kern="1200" noProof="0" dirty="0"/>
        </a:p>
      </dsp:txBody>
      <dsp:txXfrm>
        <a:off x="4183492" y="246017"/>
        <a:ext cx="13381391" cy="78338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E812C-929D-4954-9351-EADFE95C3B0A}">
      <dsp:nvSpPr>
        <dsp:cNvPr id="0" name=""/>
        <dsp:cNvSpPr/>
      </dsp:nvSpPr>
      <dsp:spPr>
        <a:xfrm>
          <a:off x="0" y="49438"/>
          <a:ext cx="22059900" cy="8189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/>
            <a:t>дистанційна робота</a:t>
          </a:r>
          <a:endParaRPr lang="ru-UA" sz="3500" kern="1200" dirty="0"/>
        </a:p>
      </dsp:txBody>
      <dsp:txXfrm>
        <a:off x="39980" y="89418"/>
        <a:ext cx="21979940" cy="739039"/>
      </dsp:txXfrm>
    </dsp:sp>
    <dsp:sp modelId="{A50EA355-6358-4902-A1C0-F80FBE1C11ED}">
      <dsp:nvSpPr>
        <dsp:cNvPr id="0" name=""/>
        <dsp:cNvSpPr/>
      </dsp:nvSpPr>
      <dsp:spPr>
        <a:xfrm>
          <a:off x="0" y="969238"/>
          <a:ext cx="22059900" cy="8189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uk-UA" sz="3500" kern="1200" dirty="0"/>
            <a:t>новий співробітник на період заміщення тимчасово відсутнього</a:t>
          </a:r>
          <a:endParaRPr lang="ru-UA" sz="3500" kern="1200" dirty="0"/>
        </a:p>
      </dsp:txBody>
      <dsp:txXfrm>
        <a:off x="39980" y="1009218"/>
        <a:ext cx="21979940" cy="739039"/>
      </dsp:txXfrm>
    </dsp:sp>
    <dsp:sp modelId="{85F1F258-7B14-4AE1-9A97-CE3D36E20391}">
      <dsp:nvSpPr>
        <dsp:cNvPr id="0" name=""/>
        <dsp:cNvSpPr/>
      </dsp:nvSpPr>
      <dsp:spPr>
        <a:xfrm>
          <a:off x="0" y="1889038"/>
          <a:ext cx="22059900" cy="8189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uk-UA" sz="3500" kern="1200" dirty="0"/>
            <a:t>переведення на іншу роботу або зміна істотні умови праці</a:t>
          </a:r>
          <a:endParaRPr lang="ru-UA" sz="3500" kern="1200" dirty="0"/>
        </a:p>
      </dsp:txBody>
      <dsp:txXfrm>
        <a:off x="39980" y="1929018"/>
        <a:ext cx="21979940" cy="739039"/>
      </dsp:txXfrm>
    </dsp:sp>
    <dsp:sp modelId="{3F0C2306-4305-4E91-884A-E538CCC61A2C}">
      <dsp:nvSpPr>
        <dsp:cNvPr id="0" name=""/>
        <dsp:cNvSpPr/>
      </dsp:nvSpPr>
      <dsp:spPr>
        <a:xfrm>
          <a:off x="0" y="2808838"/>
          <a:ext cx="22059900" cy="8189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uk-UA" sz="3500" kern="1200" dirty="0"/>
            <a:t>розірвання договору на підставі заяви працівника</a:t>
          </a:r>
          <a:endParaRPr lang="ru-UA" sz="3500" kern="1200" dirty="0"/>
        </a:p>
      </dsp:txBody>
      <dsp:txXfrm>
        <a:off x="39980" y="2848818"/>
        <a:ext cx="21979940" cy="739039"/>
      </dsp:txXfrm>
    </dsp:sp>
    <dsp:sp modelId="{D587860A-E2D1-44A0-8425-7C40D103FA1C}">
      <dsp:nvSpPr>
        <dsp:cNvPr id="0" name=""/>
        <dsp:cNvSpPr/>
      </dsp:nvSpPr>
      <dsp:spPr>
        <a:xfrm>
          <a:off x="0" y="3728638"/>
          <a:ext cx="22059900" cy="8189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uk-UA" sz="3500" kern="1200" dirty="0"/>
            <a:t>розірвання договору з ініціативи власника</a:t>
          </a:r>
          <a:endParaRPr lang="ru-UA" sz="3500" kern="1200" dirty="0"/>
        </a:p>
      </dsp:txBody>
      <dsp:txXfrm>
        <a:off x="39980" y="3768618"/>
        <a:ext cx="21979940" cy="739039"/>
      </dsp:txXfrm>
    </dsp:sp>
    <dsp:sp modelId="{304038EC-DC77-4B1A-A2C6-2FAF77B98933}">
      <dsp:nvSpPr>
        <dsp:cNvPr id="0" name=""/>
        <dsp:cNvSpPr/>
      </dsp:nvSpPr>
      <dsp:spPr>
        <a:xfrm>
          <a:off x="0" y="4648438"/>
          <a:ext cx="22059900" cy="8189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uk-UA" sz="3500" kern="1200" dirty="0"/>
            <a:t>відпустка без збереження заробітної плати до закінчення воєнного стану</a:t>
          </a:r>
          <a:endParaRPr lang="ru-UA" sz="3500" kern="1200" dirty="0"/>
        </a:p>
      </dsp:txBody>
      <dsp:txXfrm>
        <a:off x="39980" y="4688418"/>
        <a:ext cx="21979940" cy="739039"/>
      </dsp:txXfrm>
    </dsp:sp>
    <dsp:sp modelId="{E026AE63-F4D7-4ECE-93A7-A1EEF200A645}">
      <dsp:nvSpPr>
        <dsp:cNvPr id="0" name=""/>
        <dsp:cNvSpPr/>
      </dsp:nvSpPr>
      <dsp:spPr>
        <a:xfrm>
          <a:off x="0" y="5568238"/>
          <a:ext cx="22059900" cy="8189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uk-UA" sz="3500" kern="1200" dirty="0"/>
            <a:t>призупинення трудового договору</a:t>
          </a:r>
          <a:endParaRPr lang="ru-UA" sz="3500" kern="1200" dirty="0"/>
        </a:p>
      </dsp:txBody>
      <dsp:txXfrm>
        <a:off x="39980" y="5608218"/>
        <a:ext cx="21979940" cy="739039"/>
      </dsp:txXfrm>
    </dsp:sp>
    <dsp:sp modelId="{068A2DE7-55FC-4AFC-97EE-54A3669ED878}">
      <dsp:nvSpPr>
        <dsp:cNvPr id="0" name=""/>
        <dsp:cNvSpPr/>
      </dsp:nvSpPr>
      <dsp:spPr>
        <a:xfrm>
          <a:off x="0" y="6488038"/>
          <a:ext cx="22059900" cy="8189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uk-UA" sz="3500" kern="1200" dirty="0"/>
            <a:t>простій</a:t>
          </a:r>
          <a:endParaRPr lang="ru-UA" sz="3500" kern="1200" dirty="0"/>
        </a:p>
      </dsp:txBody>
      <dsp:txXfrm>
        <a:off x="39980" y="6528018"/>
        <a:ext cx="21979940" cy="7390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43988"/>
          <a:ext cx="19190447" cy="33251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kern="1200" dirty="0"/>
            <a:t>Форма організації праці, за якої робота виконується працівником поза робочим приміщенням чи територією , в будь-якому місці на вибір працівника та з використанням інформаційно-комунікаційних технологій</a:t>
          </a:r>
          <a:endParaRPr lang="ru-UA" sz="4900" kern="1200" dirty="0"/>
        </a:p>
      </dsp:txBody>
      <dsp:txXfrm>
        <a:off x="162320" y="206308"/>
        <a:ext cx="18865807" cy="3000500"/>
      </dsp:txXfrm>
    </dsp:sp>
    <dsp:sp modelId="{4F2946C7-B8BD-4BA1-AB0B-F06B6B59FC08}">
      <dsp:nvSpPr>
        <dsp:cNvPr id="0" name=""/>
        <dsp:cNvSpPr/>
      </dsp:nvSpPr>
      <dsp:spPr>
        <a:xfrm>
          <a:off x="0" y="3369128"/>
          <a:ext cx="19190447" cy="1141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297" tIns="62230" rIns="348488" bIns="62230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3800" kern="1200" dirty="0"/>
            <a:t>Наказ про запровадження дистанційного режиму роботи (зміни до </a:t>
          </a:r>
          <a:r>
            <a:rPr lang="uk-UA" sz="3800" kern="1200" dirty="0" err="1"/>
            <a:t>договоору</a:t>
          </a:r>
          <a:r>
            <a:rPr lang="uk-UA" sz="3800" kern="1200" dirty="0"/>
            <a:t> не потрібні)</a:t>
          </a:r>
          <a:endParaRPr lang="ru-UA" sz="3800" kern="1200" dirty="0"/>
        </a:p>
      </dsp:txBody>
      <dsp:txXfrm>
        <a:off x="0" y="3369128"/>
        <a:ext cx="19190447" cy="1141087"/>
      </dsp:txXfrm>
    </dsp:sp>
    <dsp:sp modelId="{07A2C130-1E9C-464C-8B87-768AF5C08F22}">
      <dsp:nvSpPr>
        <dsp:cNvPr id="0" name=""/>
        <dsp:cNvSpPr/>
      </dsp:nvSpPr>
      <dsp:spPr>
        <a:xfrm>
          <a:off x="0" y="4510216"/>
          <a:ext cx="19190447" cy="33251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kern="1200" dirty="0"/>
            <a:t>Місце роботи обирається працівником, роботодавець не несе відповідальності за забезпечення безпечних і нешкідливих умов праці</a:t>
          </a:r>
          <a:endParaRPr lang="ru-UA" sz="4900" kern="1200" dirty="0"/>
        </a:p>
      </dsp:txBody>
      <dsp:txXfrm>
        <a:off x="162320" y="4672536"/>
        <a:ext cx="18865807" cy="3000500"/>
      </dsp:txXfrm>
    </dsp:sp>
    <dsp:sp modelId="{CED02BA7-18CE-4553-805D-4347C91BB244}">
      <dsp:nvSpPr>
        <dsp:cNvPr id="0" name=""/>
        <dsp:cNvSpPr/>
      </dsp:nvSpPr>
      <dsp:spPr>
        <a:xfrm>
          <a:off x="0" y="7835356"/>
          <a:ext cx="19190447" cy="811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297" tIns="62230" rIns="348488" bIns="62230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3800" kern="1200" dirty="0"/>
            <a:t>Працівник має усі права за трудовим законодавством</a:t>
          </a:r>
          <a:endParaRPr lang="ru-UA" sz="3800" kern="1200" dirty="0"/>
        </a:p>
      </dsp:txBody>
      <dsp:txXfrm>
        <a:off x="0" y="7835356"/>
        <a:ext cx="19190447" cy="8114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1033504"/>
          <a:ext cx="19190447" cy="17111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/>
            <a:t>Не застосовується на період </a:t>
          </a:r>
          <a:r>
            <a:rPr lang="uk-UA" sz="4500" kern="1200" dirty="0" err="1"/>
            <a:t>відряджень</a:t>
          </a:r>
          <a:r>
            <a:rPr lang="uk-UA" sz="4500" kern="1200" dirty="0"/>
            <a:t>, служби в ЗСУ</a:t>
          </a:r>
          <a:endParaRPr lang="ru-UA" sz="4500" kern="1200" dirty="0"/>
        </a:p>
      </dsp:txBody>
      <dsp:txXfrm>
        <a:off x="83530" y="1117034"/>
        <a:ext cx="19023387" cy="1544065"/>
      </dsp:txXfrm>
    </dsp:sp>
    <dsp:sp modelId="{4F2946C7-B8BD-4BA1-AB0B-F06B6B59FC08}">
      <dsp:nvSpPr>
        <dsp:cNvPr id="0" name=""/>
        <dsp:cNvSpPr/>
      </dsp:nvSpPr>
      <dsp:spPr>
        <a:xfrm>
          <a:off x="0" y="2744629"/>
          <a:ext cx="19190447" cy="74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297" tIns="57150" rIns="320040" bIns="5715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3500" kern="1200" dirty="0"/>
            <a:t>Забезпечення щоденного моніторингу результатів роботи</a:t>
          </a:r>
          <a:endParaRPr lang="ru-UA" sz="3500" kern="1200" dirty="0"/>
        </a:p>
      </dsp:txBody>
      <dsp:txXfrm>
        <a:off x="0" y="2744629"/>
        <a:ext cx="19190447" cy="745200"/>
      </dsp:txXfrm>
    </dsp:sp>
    <dsp:sp modelId="{07A2C130-1E9C-464C-8B87-768AF5C08F22}">
      <dsp:nvSpPr>
        <dsp:cNvPr id="0" name=""/>
        <dsp:cNvSpPr/>
      </dsp:nvSpPr>
      <dsp:spPr>
        <a:xfrm>
          <a:off x="0" y="3489830"/>
          <a:ext cx="19190447" cy="17111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/>
            <a:t>Місце роботи обирається працівником, роботодавець не несе відповідальності за забезпечення безпечних і нешкідливих умов праці</a:t>
          </a:r>
          <a:endParaRPr lang="ru-UA" sz="4500" kern="1200" dirty="0"/>
        </a:p>
      </dsp:txBody>
      <dsp:txXfrm>
        <a:off x="83530" y="3573360"/>
        <a:ext cx="19023387" cy="1544065"/>
      </dsp:txXfrm>
    </dsp:sp>
    <dsp:sp modelId="{CED02BA7-18CE-4553-805D-4347C91BB244}">
      <dsp:nvSpPr>
        <dsp:cNvPr id="0" name=""/>
        <dsp:cNvSpPr/>
      </dsp:nvSpPr>
      <dsp:spPr>
        <a:xfrm>
          <a:off x="0" y="5200954"/>
          <a:ext cx="19190447" cy="74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297" tIns="57150" rIns="320040" bIns="5715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3500" kern="1200" dirty="0"/>
            <a:t>Працівник має усі права за трудовим законодавством</a:t>
          </a:r>
          <a:endParaRPr lang="ru-UA" sz="3500" kern="1200" dirty="0"/>
        </a:p>
      </dsp:txBody>
      <dsp:txXfrm>
        <a:off x="0" y="5200954"/>
        <a:ext cx="19190447" cy="745200"/>
      </dsp:txXfrm>
    </dsp:sp>
    <dsp:sp modelId="{6FD1AB29-2E5F-46BA-8F80-9017254F77B6}">
      <dsp:nvSpPr>
        <dsp:cNvPr id="0" name=""/>
        <dsp:cNvSpPr/>
      </dsp:nvSpPr>
      <dsp:spPr>
        <a:xfrm>
          <a:off x="0" y="5946155"/>
          <a:ext cx="19190447" cy="17111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/>
            <a:t>Запровадження гнучкого режиму робочого часу/надомної роботи</a:t>
          </a:r>
          <a:endParaRPr lang="ru-UA" sz="4500" kern="1200" dirty="0"/>
        </a:p>
      </dsp:txBody>
      <dsp:txXfrm>
        <a:off x="83530" y="6029685"/>
        <a:ext cx="19023387" cy="15440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345072"/>
          <a:ext cx="19190447" cy="39311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800" b="0" i="0" kern="1200" noProof="0" dirty="0"/>
            <a:t>Поїздка працівника за розпорядженням керівника підприємства на певний строк до іншого населеного пункту для виконання службового доручення поза місцем його постійної роботи (за наявності документів, що підтверджують зв’язок службового відрядження з основною діяльністю підприємства). </a:t>
          </a:r>
          <a:endParaRPr lang="uk-UA" sz="4800" kern="1200" noProof="0" dirty="0"/>
        </a:p>
      </dsp:txBody>
      <dsp:txXfrm>
        <a:off x="191905" y="536977"/>
        <a:ext cx="18806637" cy="3547389"/>
      </dsp:txXfrm>
    </dsp:sp>
    <dsp:sp modelId="{E359C0F8-470B-4538-B4FB-0DB31B1FE782}">
      <dsp:nvSpPr>
        <dsp:cNvPr id="0" name=""/>
        <dsp:cNvSpPr/>
      </dsp:nvSpPr>
      <dsp:spPr>
        <a:xfrm>
          <a:off x="0" y="4414512"/>
          <a:ext cx="19190447" cy="39311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800" b="0" i="0" kern="1200" noProof="0" dirty="0"/>
            <a:t>п. 1 Інструкції про службові відрядження в межах України та за кордон, затвердженої наказом  Мінфіну України від 13.03.1998 №59</a:t>
          </a:r>
          <a:endParaRPr lang="uk-UA" sz="4800" kern="1200" noProof="0" dirty="0"/>
        </a:p>
      </dsp:txBody>
      <dsp:txXfrm>
        <a:off x="191905" y="4606417"/>
        <a:ext cx="18806637" cy="354738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36192"/>
          <a:ext cx="19190447" cy="24710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400" kern="1200" dirty="0"/>
            <a:t>Відсутність світла, інтернет-зв’язку не може вважатися порушенням трудової дисципліни</a:t>
          </a:r>
          <a:endParaRPr lang="ru-UA" sz="6400" kern="1200" dirty="0"/>
        </a:p>
      </dsp:txBody>
      <dsp:txXfrm>
        <a:off x="120626" y="156818"/>
        <a:ext cx="18949195" cy="2229788"/>
      </dsp:txXfrm>
    </dsp:sp>
    <dsp:sp modelId="{4F2946C7-B8BD-4BA1-AB0B-F06B6B59FC08}">
      <dsp:nvSpPr>
        <dsp:cNvPr id="0" name=""/>
        <dsp:cNvSpPr/>
      </dsp:nvSpPr>
      <dsp:spPr>
        <a:xfrm>
          <a:off x="0" y="2507232"/>
          <a:ext cx="19190447" cy="1490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297" tIns="81280" rIns="455168" bIns="81280" numCol="1" spcCol="1270" anchor="t" anchorCtr="0">
          <a:noAutofit/>
        </a:bodyPr>
        <a:lstStyle/>
        <a:p>
          <a:pPr marL="285750" lvl="1" indent="-285750" algn="l" defTabSz="2222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5000" kern="1200" dirty="0"/>
            <a:t>Право на перерву, під час якої працівник може бути поза зв’язком</a:t>
          </a:r>
          <a:endParaRPr lang="ru-UA" sz="5000" kern="1200" dirty="0"/>
        </a:p>
      </dsp:txBody>
      <dsp:txXfrm>
        <a:off x="0" y="2507232"/>
        <a:ext cx="19190447" cy="1490400"/>
      </dsp:txXfrm>
    </dsp:sp>
    <dsp:sp modelId="{07A2C130-1E9C-464C-8B87-768AF5C08F22}">
      <dsp:nvSpPr>
        <dsp:cNvPr id="0" name=""/>
        <dsp:cNvSpPr/>
      </dsp:nvSpPr>
      <dsp:spPr>
        <a:xfrm>
          <a:off x="0" y="3997632"/>
          <a:ext cx="19190447" cy="24710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400" kern="1200" dirty="0"/>
            <a:t>Місце роботи може бути за межами України</a:t>
          </a:r>
          <a:endParaRPr lang="ru-UA" sz="6400" kern="1200" dirty="0"/>
        </a:p>
      </dsp:txBody>
      <dsp:txXfrm>
        <a:off x="120626" y="4118258"/>
        <a:ext cx="18949195" cy="2229788"/>
      </dsp:txXfrm>
    </dsp:sp>
    <dsp:sp modelId="{CED02BA7-18CE-4553-805D-4347C91BB244}">
      <dsp:nvSpPr>
        <dsp:cNvPr id="0" name=""/>
        <dsp:cNvSpPr/>
      </dsp:nvSpPr>
      <dsp:spPr>
        <a:xfrm>
          <a:off x="0" y="6468672"/>
          <a:ext cx="19190447" cy="218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297" tIns="81280" rIns="455168" bIns="81280" numCol="1" spcCol="1270" anchor="t" anchorCtr="0">
          <a:noAutofit/>
        </a:bodyPr>
        <a:lstStyle/>
        <a:p>
          <a:pPr marL="285750" lvl="1" indent="-285750" algn="l" defTabSz="2222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5000" kern="1200" dirty="0"/>
            <a:t>Оплата </a:t>
          </a:r>
          <a:r>
            <a:rPr lang="ru-RU" sz="5000" kern="1200" dirty="0" err="1"/>
            <a:t>праці</a:t>
          </a:r>
          <a:r>
            <a:rPr lang="ru-RU" sz="5000" kern="1200" dirty="0"/>
            <a:t> </a:t>
          </a:r>
          <a:r>
            <a:rPr lang="ru-RU" sz="5000" kern="1200" dirty="0" err="1"/>
            <a:t>здійснюється</a:t>
          </a:r>
          <a:r>
            <a:rPr lang="ru-RU" sz="5000" kern="1200" dirty="0"/>
            <a:t> за </a:t>
          </a:r>
          <a:r>
            <a:rPr lang="ru-RU" sz="5000" kern="1200" dirty="0" err="1"/>
            <a:t>тарифікацією</a:t>
          </a:r>
          <a:r>
            <a:rPr lang="ru-RU" sz="5000" kern="1200" dirty="0"/>
            <a:t> </a:t>
          </a:r>
          <a:r>
            <a:rPr lang="ru-RU" sz="5000" kern="1200" dirty="0" err="1"/>
            <a:t>із</a:t>
          </a:r>
          <a:r>
            <a:rPr lang="ru-RU" sz="5000" kern="1200" dirty="0"/>
            <a:t> </a:t>
          </a:r>
          <a:r>
            <a:rPr lang="ru-RU" sz="5000" kern="1200" dirty="0" err="1"/>
            <a:t>розрахунку</a:t>
          </a:r>
          <a:r>
            <a:rPr lang="ru-RU" sz="5000" kern="1200" dirty="0"/>
            <a:t> </a:t>
          </a:r>
          <a:r>
            <a:rPr lang="ru-RU" sz="5000" kern="1200" dirty="0" err="1"/>
            <a:t>заробітної</a:t>
          </a:r>
          <a:r>
            <a:rPr lang="ru-RU" sz="5000" kern="1200" dirty="0"/>
            <a:t> плати, </a:t>
          </a:r>
          <a:r>
            <a:rPr lang="ru-RU" sz="5000" kern="1200" dirty="0" err="1"/>
            <a:t>встановленої</a:t>
          </a:r>
          <a:r>
            <a:rPr lang="ru-RU" sz="5000" kern="1200" dirty="0"/>
            <a:t> при </a:t>
          </a:r>
          <a:r>
            <a:rPr lang="ru-RU" sz="5000" kern="1200" dirty="0" err="1"/>
            <a:t>тарифікації</a:t>
          </a:r>
          <a:r>
            <a:rPr lang="ru-RU" sz="5000" kern="1200" dirty="0"/>
            <a:t>, з </a:t>
          </a:r>
          <a:r>
            <a:rPr lang="ru-RU" sz="5000" kern="1200" dirty="0" err="1"/>
            <a:t>дотриманням</a:t>
          </a:r>
          <a:r>
            <a:rPr lang="ru-RU" sz="5000" kern="1200" dirty="0"/>
            <a:t> при </a:t>
          </a:r>
          <a:r>
            <a:rPr lang="ru-RU" sz="5000" kern="1200" dirty="0" err="1"/>
            <a:t>цьому</a:t>
          </a:r>
          <a:r>
            <a:rPr lang="ru-RU" sz="5000" kern="1200" dirty="0"/>
            <a:t> умов чинного </a:t>
          </a:r>
          <a:r>
            <a:rPr lang="ru-RU" sz="5000" kern="1200" dirty="0" err="1"/>
            <a:t>законодавства</a:t>
          </a:r>
          <a:endParaRPr lang="ru-UA" sz="5000" kern="1200" dirty="0"/>
        </a:p>
      </dsp:txBody>
      <dsp:txXfrm>
        <a:off x="0" y="6468672"/>
        <a:ext cx="19190447" cy="21859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8D48-56C7-4216-82D3-C1EE32B1C272}">
      <dsp:nvSpPr>
        <dsp:cNvPr id="0" name=""/>
        <dsp:cNvSpPr/>
      </dsp:nvSpPr>
      <dsp:spPr>
        <a:xfrm>
          <a:off x="0" y="63192"/>
          <a:ext cx="19190447" cy="8564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100" kern="1200" noProof="0" dirty="0"/>
            <a:t>У випадку, коли в окремі дні заняття не проводяться з незалежних від учителя (викладача) причин, оплата його праці здійснюється з розрахунку заробітної плати, встановленої при тарифікації, за умови, що вчитель (викладач) виконує іншу організаційно-педагогічну роботу. За відсутності такої роботи </a:t>
          </a:r>
          <a:r>
            <a:rPr lang="uk-UA" sz="6100" b="1" kern="1200" noProof="0" dirty="0"/>
            <a:t>час простою </a:t>
          </a:r>
          <a:r>
            <a:rPr lang="uk-UA" sz="6100" kern="1200" noProof="0" dirty="0"/>
            <a:t>оплачується в порядку і розмірах, визначених КЗпП</a:t>
          </a:r>
        </a:p>
      </dsp:txBody>
      <dsp:txXfrm>
        <a:off x="418080" y="481272"/>
        <a:ext cx="18354287" cy="7728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621978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5BDE7-3FB4-4BD2-803E-51C7E84574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843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6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5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3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 hidden="1">
            <a:extLst>
              <a:ext uri="{FF2B5EF4-FFF2-40B4-BE49-F238E27FC236}">
                <a16:creationId xmlns:a16="http://schemas.microsoft.com/office/drawing/2014/main" id="{5CF9A8CD-44E6-43DE-97D8-919ABD05CE1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3176" y="3176"/>
          <a:ext cx="3176" cy="3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5" imgW="532" imgH="530" progId="TCLayout.ActiveDocument.1">
                  <p:embed/>
                </p:oleObj>
              </mc:Choice>
              <mc:Fallback>
                <p:oleObj name="think-cell Slide" r:id="rId5" imgW="532" imgH="530" progId="TCLayout.ActiveDocument.1">
                  <p:embed/>
                  <p:pic>
                    <p:nvPicPr>
                      <p:cNvPr id="4" name="Objet 3" hidden="1">
                        <a:extLst>
                          <a:ext uri="{FF2B5EF4-FFF2-40B4-BE49-F238E27FC236}">
                            <a16:creationId xmlns:a16="http://schemas.microsoft.com/office/drawing/2014/main" id="{5CF9A8CD-44E6-43DE-97D8-919ABD05CE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76" y="3176"/>
                        <a:ext cx="3176" cy="3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7C1DD757-038C-457E-9D36-3DDC777DAD6B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317500" cy="317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uk-UA" sz="56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3231E-4063-4D72-A4F3-5BF19050C3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572" y="3617640"/>
            <a:ext cx="15169812" cy="773616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3200">
                <a:solidFill>
                  <a:schemeClr val="tx1"/>
                </a:solidFill>
              </a:defRPr>
            </a:lvl1pPr>
            <a:lvl2pPr>
              <a:defRPr sz="3200">
                <a:solidFill>
                  <a:schemeClr val="tx1"/>
                </a:solidFill>
              </a:defRPr>
            </a:lvl2pPr>
            <a:lvl3pPr>
              <a:defRPr sz="2800">
                <a:solidFill>
                  <a:schemeClr val="tx1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uk-UA"/>
              <a:t>Your text here</a:t>
            </a:r>
          </a:p>
          <a:p>
            <a:pPr lvl="1"/>
            <a:r>
              <a:rPr lang="uk-UA"/>
              <a:t>Text level 1</a:t>
            </a:r>
          </a:p>
          <a:p>
            <a:pPr lvl="2"/>
            <a:r>
              <a:rPr lang="uk-UA"/>
              <a:t>Text level 2</a:t>
            </a:r>
            <a:endParaRPr lang="uk-U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735C07-2264-401E-9223-98C1CA429B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9573" y="2715357"/>
            <a:ext cx="4177920" cy="600164"/>
          </a:xfrm>
          <a:prstGeom prst="rect">
            <a:avLst/>
          </a:prstGeom>
          <a:noFill/>
        </p:spPr>
        <p:txBody>
          <a:bodyPr wrap="none" lIns="72000" rIns="72000" bIns="0">
            <a:spAutoFit/>
          </a:bodyPr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uk-UA"/>
              <a:t>Subtitle of the slide</a:t>
            </a:r>
            <a:endParaRPr lang="uk-UA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72C4E26-BE79-4277-9CB6-37B31308184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9573" y="11946220"/>
            <a:ext cx="22926834" cy="313932"/>
          </a:xfrm>
          <a:prstGeom prst="rect">
            <a:avLst/>
          </a:prstGeom>
        </p:spPr>
        <p:txBody>
          <a:bodyPr wrap="square" lIns="72000" anchor="b">
            <a:spAutoFit/>
          </a:bodyPr>
          <a:lstStyle>
            <a:lvl1pPr marL="0" indent="0">
              <a:buNone/>
              <a:defRPr sz="1600" b="0" i="1">
                <a:solidFill>
                  <a:schemeClr val="bg1">
                    <a:lumMod val="50000"/>
                  </a:schemeClr>
                </a:solidFill>
              </a:defRPr>
            </a:lvl1pPr>
            <a:lvl2pPr marL="266700" indent="0">
              <a:buNone/>
              <a:defRPr/>
            </a:lvl2pPr>
            <a:lvl3pPr marL="1085850" indent="0">
              <a:buNone/>
              <a:defRPr/>
            </a:lvl3pPr>
            <a:lvl4pPr marL="1517650" indent="0">
              <a:buNone/>
              <a:defRPr/>
            </a:lvl4pPr>
            <a:lvl5pPr marL="2066926" indent="0">
              <a:buNone/>
              <a:defRPr/>
            </a:lvl5pPr>
          </a:lstStyle>
          <a:p>
            <a:pPr lvl="0"/>
            <a:r>
              <a:rPr lang="uk-UA"/>
              <a:t>Sources:</a:t>
            </a:r>
            <a:endParaRPr lang="uk-UA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26E006-4F5B-402C-916F-29E383EE086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65865" y="12438469"/>
            <a:ext cx="720074" cy="730250"/>
          </a:xfrm>
          <a:prstGeom prst="rect">
            <a:avLst/>
          </a:prstGeom>
        </p:spPr>
        <p:txBody>
          <a:bodyPr/>
          <a:lstStyle/>
          <a:p>
            <a:fld id="{D61AABEC-672F-4B68-B914-690DA978312C}" type="slidenum">
              <a:rPr lang="uk-UA" smtClean="0"/>
              <a:pPr/>
              <a:t>‹#›</a:t>
            </a:fld>
            <a:r>
              <a:rPr lang="uk-UA"/>
              <a:t> ‒ </a:t>
            </a:r>
            <a:endParaRPr lang="uk-UA" dirty="0"/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E05915BF-F664-49DE-8489-CADDC55CA2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TITLE OF THE SLIDE</a:t>
            </a:r>
            <a:endParaRPr lang="uk-UA" dirty="0"/>
          </a:p>
        </p:txBody>
      </p:sp>
      <p:sp>
        <p:nvSpPr>
          <p:cNvPr id="9" name="Cadre 8">
            <a:extLst>
              <a:ext uri="{FF2B5EF4-FFF2-40B4-BE49-F238E27FC236}">
                <a16:creationId xmlns:a16="http://schemas.microsoft.com/office/drawing/2014/main" id="{2F76EB0B-D792-435A-A672-36B46B20BA9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frame">
            <a:avLst>
              <a:gd name="adj1" fmla="val 165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611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8">
          <p15:clr>
            <a:srgbClr val="F26B43"/>
          </p15:clr>
        </p15:guide>
        <p15:guide id="2" pos="7425">
          <p15:clr>
            <a:srgbClr val="F26B43"/>
          </p15:clr>
        </p15:guide>
        <p15:guide id="3" orient="horz" pos="232">
          <p15:clr>
            <a:srgbClr val="F26B43"/>
          </p15:clr>
        </p15:guide>
        <p15:guide id="5" orient="horz" pos="1136">
          <p15:clr>
            <a:srgbClr val="F26B43"/>
          </p15:clr>
        </p15:guide>
        <p15:guide id="6" orient="horz" pos="3584">
          <p15:clr>
            <a:srgbClr val="F26B43"/>
          </p15:clr>
        </p15:guide>
        <p15:guide id="7" orient="horz" pos="3906">
          <p15:clr>
            <a:srgbClr val="F26B43"/>
          </p15:clr>
        </p15:guide>
        <p15:guide id="8" orient="horz" pos="4156">
          <p15:clr>
            <a:srgbClr val="F26B43"/>
          </p15:clr>
        </p15:guide>
        <p15:guide id="9" pos="306">
          <p15:clr>
            <a:srgbClr val="A4A3A4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6139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6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2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9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0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8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69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2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1D1A8-38EA-4F3B-B480-932D65B38A0A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6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2.png"/><Relationship Id="rId7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microsoft.com/office/2007/relationships/diagramDrawing" Target="../diagrams/drawing1.xml"/><Relationship Id="rId5" Type="http://schemas.openxmlformats.org/officeDocument/2006/relationships/image" Target="../media/image4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9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0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8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9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0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8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9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0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77214" y="1353588"/>
            <a:ext cx="14789064" cy="1913916"/>
          </a:xfrm>
        </p:spPr>
        <p:txBody>
          <a:bodyPr/>
          <a:lstStyle/>
          <a:p>
            <a:r>
              <a:rPr lang="uk-UA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3866" y="4388568"/>
            <a:ext cx="20641733" cy="3190052"/>
          </a:xfrm>
        </p:spPr>
        <p:txBody>
          <a:bodyPr>
            <a:noAutofit/>
          </a:bodyPr>
          <a:lstStyle/>
          <a:p>
            <a:r>
              <a:rPr lang="uk-UA" sz="66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Права та гарантії працівників комунальних закладів, установ та підприємств в умовах воєнного стану</a:t>
            </a:r>
            <a:endParaRPr lang="uk-UA" sz="6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29" y="9814351"/>
            <a:ext cx="4584526" cy="326750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0435" y="11448103"/>
            <a:ext cx="5543566" cy="1309574"/>
          </a:xfrm>
          <a:prstGeom prst="rect">
            <a:avLst/>
          </a:prstGeom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5594959" y="12757676"/>
            <a:ext cx="18789042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899564" y="11249891"/>
            <a:ext cx="9559636" cy="11083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1">
                    <a:lumMod val="50000"/>
                  </a:schemeClr>
                </a:solidFill>
              </a:rPr>
              <a:t>КИЇВ, 202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2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29" y="465428"/>
            <a:ext cx="7240504" cy="28020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0549" y="465428"/>
            <a:ext cx="5885426" cy="2942714"/>
          </a:xfrm>
          <a:prstGeom prst="rect">
            <a:avLst/>
          </a:prstGeom>
        </p:spPr>
      </p:pic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583CE95A-F8FD-24A2-CDE4-8C0EFD0961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954640"/>
              </p:ext>
            </p:extLst>
          </p:nvPr>
        </p:nvGraphicFramePr>
        <p:xfrm>
          <a:off x="4766732" y="8354078"/>
          <a:ext cx="16256000" cy="2120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74292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3223" y="309119"/>
            <a:ext cx="6021909" cy="301095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77159" y="3330478"/>
            <a:ext cx="19545399" cy="996115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пункти</a:t>
            </a:r>
            <a:r>
              <a:rPr lang="ru-RU" sz="4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78 та 89 </a:t>
            </a:r>
            <a:r>
              <a:rPr lang="uk-UA" sz="4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 про порядок обчислення заробітної плати працівників освіти, затвердженої наказом Міністерства освіти України від 15.04.1993 № 102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0452895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5252839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Рекомендації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/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4167764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884" y="410963"/>
            <a:ext cx="6388771" cy="319438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Заклади освіти (ст. 57-1 ЗУ «Про освіту»)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8878526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00130361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Заклади освіти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7603567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34054445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8" y="459860"/>
            <a:ext cx="6395479" cy="31977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ЗУ "</a:t>
            </a:r>
            <a:r>
              <a:rPr lang="uk-UA" sz="53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Про повну загальну середню освіту</a:t>
            </a: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367007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09718805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2891" y="424240"/>
            <a:ext cx="5935852" cy="296792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</a:rPr>
              <a:t>Новий співробітник на період заміщення тимчасово відсутнього</a:t>
            </a: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758612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0719699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8720" y="459859"/>
            <a:ext cx="6186476" cy="30932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</a:rPr>
              <a:t>Новий співробітник на період заміщення тимчасово відсутнього</a:t>
            </a: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8153657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63193852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469" y="459859"/>
            <a:ext cx="6048034" cy="30240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</a:rPr>
              <a:t>Роз’яснення ДСУ з питань праці від 05.07.2022</a:t>
            </a: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3091387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8012995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5840" y="358712"/>
            <a:ext cx="5943532" cy="29717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77159" y="2340388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000" b="1" dirty="0">
                <a:solidFill>
                  <a:schemeClr val="accent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/>
            </a:r>
            <a:br>
              <a:rPr lang="uk-UA" sz="4000" b="1" dirty="0">
                <a:solidFill>
                  <a:schemeClr val="accent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</a:br>
            <a:r>
              <a:rPr lang="uk-UA" sz="4000" b="1" i="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</a:rPr>
              <a:t>Тимчасове залучення медиків із числа внутрішньо переміщених осіб у заклади охорони здоров’я</a:t>
            </a: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0905168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4880311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</a:rPr>
              <a:t>Переведення</a:t>
            </a: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4736876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0059241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5000" y="3553206"/>
            <a:ext cx="23080408" cy="6135329"/>
          </a:xfrm>
        </p:spPr>
        <p:txBody>
          <a:bodyPr>
            <a:normAutofit fontScale="90000"/>
          </a:bodyPr>
          <a:lstStyle/>
          <a:p>
            <a:pPr algn="just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Зустріч/тренінг відбувається у рамках Програми «Децентралізація приносить кращі результати та ефективність» (DOBRE), що виконується міжнародною організацією Глобал Ком’юнітіз (</a:t>
            </a:r>
            <a:r>
              <a:rPr lang="uk-UA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</a:t>
            </a:r>
            <a:r>
              <a:rPr lang="uk-UA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Communities</a:t>
            </a:r>
            <a:r>
              <a:rPr lang="uk-UA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та фінансується Агентством США з міжнародного розвитку (USAID).</a:t>
            </a:r>
            <a:r>
              <a:rPr lang="uk-UA" sz="5300" b="1" dirty="0">
                <a:solidFill>
                  <a:srgbClr val="002060"/>
                </a:solidFill>
              </a:rPr>
              <a:t> </a:t>
            </a:r>
            <a:r>
              <a:rPr lang="en-US" sz="5300" b="1" dirty="0">
                <a:solidFill>
                  <a:srgbClr val="002060"/>
                </a:solidFill>
              </a:rPr>
              <a:t/>
            </a:r>
            <a:br>
              <a:rPr lang="en-US" sz="5300" b="1" dirty="0">
                <a:solidFill>
                  <a:srgbClr val="002060"/>
                </a:solidFill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152109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8" y="459859"/>
            <a:ext cx="6186476" cy="30932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uk-UA" sz="5300" dirty="0">
                <a:solidFill>
                  <a:schemeClr val="accent1">
                    <a:lumMod val="50000"/>
                  </a:schemeClr>
                </a:solidFill>
              </a:rPr>
              <a:t>міна істотних умов праці</a:t>
            </a: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2495125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02250653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0010" y="424025"/>
            <a:ext cx="6310393" cy="31551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Розірвання договору на підставі заяви працівника</a:t>
            </a:r>
            <a:r>
              <a:rPr lang="ru-UA" dirty="0"/>
              <a:t/>
            </a:r>
            <a:br>
              <a:rPr lang="ru-UA" dirty="0"/>
            </a:b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2727559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19967661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9087" y="459859"/>
            <a:ext cx="6186476" cy="30932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Розірвання договору з ініціативи власника</a:t>
            </a:r>
            <a:r>
              <a:rPr lang="ru-UA" dirty="0"/>
              <a:t/>
            </a:r>
            <a:br>
              <a:rPr lang="ru-UA" dirty="0"/>
            </a:b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7789612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67666929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 підстави звільнення з ініціативи власника</a:t>
            </a:r>
            <a:r>
              <a:rPr lang="ru-UA" dirty="0"/>
              <a:t/>
            </a:r>
            <a:br>
              <a:rPr lang="ru-UA" dirty="0"/>
            </a:b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5992768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18716068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178663" cy="30893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Відпустки</a:t>
            </a:r>
            <a:r>
              <a:rPr lang="ru-UA" dirty="0"/>
              <a:t/>
            </a:r>
            <a:br>
              <a:rPr lang="ru-UA" dirty="0"/>
            </a:b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7422375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67035593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8" y="459859"/>
            <a:ext cx="6447734" cy="32238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 відпустки</a:t>
            </a:r>
            <a:r>
              <a:rPr lang="ru-UA" dirty="0"/>
              <a:t/>
            </a:r>
            <a:br>
              <a:rPr lang="ru-UA" dirty="0"/>
            </a:b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6418033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39785618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8"/>
            <a:ext cx="6447733" cy="32238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Компенсації за невикористані дні відпустки</a:t>
            </a:r>
            <a:r>
              <a:rPr lang="ru-UA" dirty="0"/>
              <a:t/>
            </a:r>
            <a:br>
              <a:rPr lang="ru-UA" dirty="0"/>
            </a:b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0741278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30576308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виплати</a:t>
            </a:r>
            <a:r>
              <a:rPr lang="ru-UA" dirty="0"/>
              <a:t/>
            </a:r>
            <a:br>
              <a:rPr lang="ru-UA" dirty="0"/>
            </a:b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2765179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58958980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Відпустки для працівників закладів освіти</a:t>
            </a:r>
            <a:r>
              <a:rPr lang="ru-UA" dirty="0"/>
              <a:t/>
            </a:r>
            <a:br>
              <a:rPr lang="ru-UA" dirty="0"/>
            </a:b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/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7323758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 на оздоровлення</a:t>
            </a:r>
            <a:r>
              <a:rPr lang="ru-UA" dirty="0"/>
              <a:t/>
            </a:r>
            <a:br>
              <a:rPr lang="ru-UA" dirty="0"/>
            </a:b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058037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8457729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77159" y="1895168"/>
            <a:ext cx="19545399" cy="1731221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000" dirty="0">
                <a:solidFill>
                  <a:schemeClr val="accent1">
                    <a:lumMod val="50000"/>
                  </a:schemeClr>
                </a:solidFill>
              </a:rPr>
              <a:t>Конституція України (</a:t>
            </a:r>
            <a:r>
              <a:rPr lang="uk-UA" sz="6000" dirty="0" err="1">
                <a:solidFill>
                  <a:schemeClr val="accent1">
                    <a:lumMod val="50000"/>
                  </a:schemeClr>
                </a:solidFill>
              </a:rPr>
              <a:t>ст.ст</a:t>
            </a:r>
            <a:r>
              <a:rPr lang="uk-UA" sz="6000" dirty="0">
                <a:solidFill>
                  <a:schemeClr val="accent1">
                    <a:lumMod val="50000"/>
                  </a:schemeClr>
                </a:solidFill>
              </a:rPr>
              <a:t>. 43, 44)</a:t>
            </a:r>
            <a:endParaRPr lang="en-US" sz="6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3D8F048A-D356-B242-6427-9922979F4E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9910095"/>
              </p:ext>
            </p:extLst>
          </p:nvPr>
        </p:nvGraphicFramePr>
        <p:xfrm>
          <a:off x="1918446" y="3775587"/>
          <a:ext cx="21192565" cy="9079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1847672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Виплата заробітної плати</a:t>
            </a: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103871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0945513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 розміру надбавок та доплат педпрацівникам</a:t>
            </a:r>
            <a:r>
              <a:rPr lang="ru-UA" sz="1000" dirty="0"/>
              <a:t/>
            </a:r>
            <a:br>
              <a:rPr lang="ru-UA" sz="1000" dirty="0"/>
            </a:br>
            <a:r>
              <a:rPr lang="uk-UA" sz="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7698711"/>
              </p:ext>
            </p:extLst>
          </p:nvPr>
        </p:nvGraphicFramePr>
        <p:xfrm>
          <a:off x="2217270" y="4482352"/>
          <a:ext cx="19190447" cy="9233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52706571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норми робочого часу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3013915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10621135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АЛЕ!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1022530"/>
              </p:ext>
            </p:extLst>
          </p:nvPr>
        </p:nvGraphicFramePr>
        <p:xfrm>
          <a:off x="986118" y="4565356"/>
          <a:ext cx="21748376" cy="8325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548147830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639937" y="1597770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Призупинення трудового договору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7373345"/>
              </p:ext>
            </p:extLst>
          </p:nvPr>
        </p:nvGraphicFramePr>
        <p:xfrm>
          <a:off x="986118" y="3775588"/>
          <a:ext cx="22357976" cy="9115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60845161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Простій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7623210"/>
              </p:ext>
            </p:extLst>
          </p:nvPr>
        </p:nvGraphicFramePr>
        <p:xfrm>
          <a:off x="986118" y="3532094"/>
          <a:ext cx="22555200" cy="9359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063437279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600" b="1" dirty="0">
                <a:solidFill>
                  <a:schemeClr val="accent1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Про </a:t>
            </a:r>
            <a:r>
              <a:rPr lang="uk-UA" sz="3600" b="1" i="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</a:rPr>
              <a:t>Галузеву угоду між Міністерством освіти і науки України та ЦК Профспілки працівників освіти і науки України на 2021-2025 роки</a:t>
            </a:r>
            <a:endParaRPr lang="uk-UA" sz="3600" b="1" dirty="0">
              <a:solidFill>
                <a:schemeClr val="accent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9173875"/>
              </p:ext>
            </p:extLst>
          </p:nvPr>
        </p:nvGraphicFramePr>
        <p:xfrm>
          <a:off x="986118" y="4565356"/>
          <a:ext cx="21748376" cy="8325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1774940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600" b="1" dirty="0">
                <a:solidFill>
                  <a:schemeClr val="accent1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Як оформити простій?</a:t>
            </a:r>
            <a:endParaRPr lang="uk-UA" sz="3600" b="1" dirty="0">
              <a:solidFill>
                <a:schemeClr val="accent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8372620"/>
              </p:ext>
            </p:extLst>
          </p:nvPr>
        </p:nvGraphicFramePr>
        <p:xfrm>
          <a:off x="986118" y="3775588"/>
          <a:ext cx="21748376" cy="9115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25463119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стаж</a:t>
            </a:r>
            <a:endParaRPr lang="uk-UA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3848218"/>
              </p:ext>
            </p:extLst>
          </p:nvPr>
        </p:nvGraphicFramePr>
        <p:xfrm>
          <a:off x="986118" y="4565356"/>
          <a:ext cx="21748376" cy="8325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38664132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419300" y="6858000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43622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AA75D117-BBFA-CB2A-2DAB-52C8049B0F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2097654"/>
              </p:ext>
            </p:extLst>
          </p:nvPr>
        </p:nvGraphicFramePr>
        <p:xfrm>
          <a:off x="2860383" y="4097903"/>
          <a:ext cx="20041181" cy="8828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Законодавча база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80059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8721" y="371775"/>
            <a:ext cx="5917406" cy="29587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 організацію трудових відносин в умовах воєнного стану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3">
            <a:extLst>
              <a:ext uri="{FF2B5EF4-FFF2-40B4-BE49-F238E27FC236}">
                <a16:creationId xmlns:a16="http://schemas.microsoft.com/office/drawing/2014/main" id="{E6281B87-DDC6-809B-8E68-19DB7B0318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5056846"/>
              </p:ext>
            </p:extLst>
          </p:nvPr>
        </p:nvGraphicFramePr>
        <p:xfrm>
          <a:off x="1162050" y="4721038"/>
          <a:ext cx="22059900" cy="7356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4278416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8719" y="254209"/>
            <a:ext cx="6152537" cy="3076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Дистанційна робота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1936333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0228750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097" y="459859"/>
            <a:ext cx="6631455" cy="3315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Рекомендації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6595371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556404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8721" y="359706"/>
            <a:ext cx="6230914" cy="31154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 відрядження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3675584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4047315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0971" y="459859"/>
            <a:ext cx="6178663" cy="30893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459859"/>
            <a:ext cx="7417619" cy="2870619"/>
          </a:xfrm>
          <a:prstGeom prst="rect">
            <a:avLst/>
          </a:prstGeom>
        </p:spPr>
      </p:pic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747514" y="2117723"/>
            <a:ext cx="19545399" cy="198018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Нюанси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315AC29-6A41-BCDD-79B2-B58B161F6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1466474"/>
              </p:ext>
            </p:extLst>
          </p:nvPr>
        </p:nvGraphicFramePr>
        <p:xfrm>
          <a:off x="2217270" y="4565356"/>
          <a:ext cx="19190447" cy="8690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3541712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o7_3qjqHV5WQG8hzlRBnw"/>
</p:tagLst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E52C018618B41A7229444032E1263" ma:contentTypeVersion="16" ma:contentTypeDescription="Create a new document." ma:contentTypeScope="" ma:versionID="102dde26d99944ab261690ad3f791513">
  <xsd:schema xmlns:xsd="http://www.w3.org/2001/XMLSchema" xmlns:xs="http://www.w3.org/2001/XMLSchema" xmlns:p="http://schemas.microsoft.com/office/2006/metadata/properties" xmlns:ns2="d41abd27-83e6-4a63-9017-5368a0c1b478" xmlns:ns3="303901ef-6a22-4e55-9c80-e90043720daf" targetNamespace="http://schemas.microsoft.com/office/2006/metadata/properties" ma:root="true" ma:fieldsID="a63769dce104decd316b0cf31f568236" ns2:_="" ns3:_="">
    <xsd:import namespace="d41abd27-83e6-4a63-9017-5368a0c1b478"/>
    <xsd:import namespace="303901ef-6a22-4e55-9c80-e90043720da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_x2116_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abd27-83e6-4a63-9017-5368a0c1b47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3901ef-6a22-4e55-9c80-e90043720daf" elementFormDefault="qualified">
    <xsd:import namespace="http://schemas.microsoft.com/office/2006/documentManagement/types"/>
    <xsd:import namespace="http://schemas.microsoft.com/office/infopath/2007/PartnerControls"/>
    <xsd:element name="_x2116_" ma:index="12" nillable="true" ma:displayName="№" ma:internalName="_x2116_">
      <xsd:simpleType>
        <xsd:restriction base="dms:Number"/>
      </xsd:simple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2116_ xmlns="303901ef-6a22-4e55-9c80-e90043720daf" xsi:nil="true"/>
  </documentManagement>
</p:properties>
</file>

<file path=customXml/itemProps1.xml><?xml version="1.0" encoding="utf-8"?>
<ds:datastoreItem xmlns:ds="http://schemas.openxmlformats.org/officeDocument/2006/customXml" ds:itemID="{22B248B6-A383-49D4-806B-B1E13D3D5B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55BDF1-BD1B-4DAA-82B7-E05EB9E795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1abd27-83e6-4a63-9017-5368a0c1b478"/>
    <ds:schemaRef ds:uri="303901ef-6a22-4e55-9c80-e90043720d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FB350B-5BB0-4149-AACA-FF592CEEF01C}">
  <ds:schemaRefs>
    <ds:schemaRef ds:uri="http://purl.org/dc/elements/1.1/"/>
    <ds:schemaRef ds:uri="http://schemas.microsoft.com/office/2006/documentManagement/types"/>
    <ds:schemaRef ds:uri="303901ef-6a22-4e55-9c80-e90043720da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d41abd27-83e6-4a63-9017-5368a0c1b478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9395</TotalTime>
  <Words>2042</Words>
  <Application>Microsoft Office PowerPoint</Application>
  <PresentationFormat>Произвольный</PresentationFormat>
  <Paragraphs>169</Paragraphs>
  <Slides>39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9" baseType="lpstr">
      <vt:lpstr>Arial</vt:lpstr>
      <vt:lpstr>Calibri</vt:lpstr>
      <vt:lpstr>Calibri Light</vt:lpstr>
      <vt:lpstr>Helvetica Neue</vt:lpstr>
      <vt:lpstr>Helvetica Neue Light</vt:lpstr>
      <vt:lpstr>Helvetica Neue Medium</vt:lpstr>
      <vt:lpstr>Times New Roman</vt:lpstr>
      <vt:lpstr>White</vt:lpstr>
      <vt:lpstr>Office Theme</vt:lpstr>
      <vt:lpstr>think-cell Slide</vt:lpstr>
      <vt:lpstr> </vt:lpstr>
      <vt:lpstr>         Зустріч/тренінг відбувається у рамках Програми «Децентралізація приносить кращі результати та ефективність» (DOBRE), що виконується міжнародною організацією Глобал Ком’юнітіз (Global Communities) та фінансується Агентством США з міжнародного розвитку (USAID).   </vt:lpstr>
      <vt:lpstr>   Конституція України (ст.ст. 43, 44)</vt:lpstr>
      <vt:lpstr>     Законодавча база</vt:lpstr>
      <vt:lpstr>     Про організацію трудових відносин в умовах воєнного стану</vt:lpstr>
      <vt:lpstr>     Дистанційна робота</vt:lpstr>
      <vt:lpstr>     Рекомендації</vt:lpstr>
      <vt:lpstr>     Про відрядження</vt:lpstr>
      <vt:lpstr>     Нюанси</vt:lpstr>
      <vt:lpstr>     пункти 78 та 89 Інструкції про порядок обчислення заробітної плати працівників освіти, затвердженої наказом Міністерства освіти України від 15.04.1993 № 102</vt:lpstr>
      <vt:lpstr>     Рекомендації</vt:lpstr>
      <vt:lpstr>     Заклади освіти (ст. 57-1 ЗУ «Про освіту»)</vt:lpstr>
      <vt:lpstr>     Заклади освіти</vt:lpstr>
      <vt:lpstr>    ЗУ "Про повну загальну середню освіту"</vt:lpstr>
      <vt:lpstr>    Новий співробітник на період заміщення тимчасово відсутнього "</vt:lpstr>
      <vt:lpstr>    Новий співробітник на період заміщення тимчасово відсутнього "</vt:lpstr>
      <vt:lpstr>    Роз’яснення ДСУ з питань праці від 05.07.2022 "</vt:lpstr>
      <vt:lpstr>    Тимчасове залучення медиків із числа внутрішньо переміщених осіб у заклади охорони здоров’я "</vt:lpstr>
      <vt:lpstr>    Переведення "</vt:lpstr>
      <vt:lpstr>    Зміна істотних умов праці "</vt:lpstr>
      <vt:lpstr>    Розірвання договору на підставі заяви працівника  "</vt:lpstr>
      <vt:lpstr>    Розірвання договору з ініціативи власника  "</vt:lpstr>
      <vt:lpstr>    Додаткові підстави звільнення з ініціативи власника  "</vt:lpstr>
      <vt:lpstr>    Відпустки  "</vt:lpstr>
      <vt:lpstr>    Додаткові відпустки  "</vt:lpstr>
      <vt:lpstr>    Компенсації за невикористані дні відпустки  "</vt:lpstr>
      <vt:lpstr>    Строки виплати  "</vt:lpstr>
      <vt:lpstr>    Відпустки для працівників закладів освіти  "</vt:lpstr>
      <vt:lpstr>    Допомога на оздоровлення  "</vt:lpstr>
      <vt:lpstr>    Виплата заробітної плати "</vt:lpstr>
      <vt:lpstr>    Зменшення розміру надбавок та доплат педпрацівникам "</vt:lpstr>
      <vt:lpstr>    Про норми робочого часу</vt:lpstr>
      <vt:lpstr>    АЛЕ!</vt:lpstr>
      <vt:lpstr>    Призупинення трудового договору</vt:lpstr>
      <vt:lpstr>    Простій</vt:lpstr>
      <vt:lpstr>    Про Галузеву угоду між Міністерством освіти і науки України та ЦК Профспілки працівників освіти і науки України на 2021-2025 роки</vt:lpstr>
      <vt:lpstr>    Як оформити простій?</vt:lpstr>
      <vt:lpstr>    Про стаж</vt:lpstr>
      <vt:lpstr>     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 Zero Waste Event</dc:title>
  <dc:creator>Oleksandr Muratov</dc:creator>
  <cp:lastModifiedBy>userMB</cp:lastModifiedBy>
  <cp:revision>559</cp:revision>
  <dcterms:modified xsi:type="dcterms:W3CDTF">2022-07-19T07:22:37Z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0x010100E37E52C018618B41A7229444032E1263</vt:lpwstr>
  </property>
</Properties>
</file>