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2" r:id="rId2"/>
    <p:sldId id="269" r:id="rId3"/>
    <p:sldId id="274" r:id="rId4"/>
    <p:sldId id="266" r:id="rId5"/>
    <p:sldId id="264" r:id="rId6"/>
    <p:sldId id="273" r:id="rId7"/>
    <p:sldId id="270" r:id="rId8"/>
    <p:sldId id="271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1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A53F71-167E-41BA-A572-ED407DFF91B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A5A24AB-2437-45D1-81F8-471DD3453ECB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визначення питання, збирання і аналіз інформації</a:t>
          </a:r>
          <a:endParaRPr lang="uk-UA" sz="2000" b="1" dirty="0">
            <a:solidFill>
              <a:srgbClr val="002060"/>
            </a:solidFill>
          </a:endParaRPr>
        </a:p>
      </dgm:t>
    </dgm:pt>
    <dgm:pt modelId="{67224AA7-5A3E-43D9-8AE9-3B22404C23B3}" type="parTrans" cxnId="{DE609062-B253-4534-8FE7-C953B271A1FC}">
      <dgm:prSet/>
      <dgm:spPr/>
      <dgm:t>
        <a:bodyPr/>
        <a:lstStyle/>
        <a:p>
          <a:endParaRPr lang="uk-UA"/>
        </a:p>
      </dgm:t>
    </dgm:pt>
    <dgm:pt modelId="{399437DE-6CB3-46DB-B498-6C9F22503C4D}" type="sibTrans" cxnId="{DE609062-B253-4534-8FE7-C953B271A1FC}">
      <dgm:prSet/>
      <dgm:spPr/>
      <dgm:t>
        <a:bodyPr/>
        <a:lstStyle/>
        <a:p>
          <a:endParaRPr lang="uk-UA"/>
        </a:p>
      </dgm:t>
    </dgm:pt>
    <dgm:pt modelId="{12DB2350-04B8-46E5-863D-2CEA8258E435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підготовка </a:t>
          </a:r>
          <a:r>
            <a:rPr lang="uk-UA" sz="2000" b="1" dirty="0" err="1" smtClean="0">
              <a:solidFill>
                <a:srgbClr val="002060"/>
              </a:solidFill>
            </a:rPr>
            <a:t>проєкту</a:t>
          </a:r>
          <a:r>
            <a:rPr lang="uk-UA" sz="2000" b="1" dirty="0" smtClean="0">
              <a:solidFill>
                <a:srgbClr val="002060"/>
              </a:solidFill>
            </a:rPr>
            <a:t> розпорядження</a:t>
          </a:r>
          <a:endParaRPr lang="uk-UA" sz="2000" b="1" dirty="0">
            <a:solidFill>
              <a:srgbClr val="002060"/>
            </a:solidFill>
          </a:endParaRPr>
        </a:p>
      </dgm:t>
    </dgm:pt>
    <dgm:pt modelId="{344D0216-4B86-43F4-9482-782F99C6F500}" type="parTrans" cxnId="{E5DC05F2-40A4-408E-80F8-D47337A06471}">
      <dgm:prSet/>
      <dgm:spPr/>
      <dgm:t>
        <a:bodyPr/>
        <a:lstStyle/>
        <a:p>
          <a:endParaRPr lang="uk-UA"/>
        </a:p>
      </dgm:t>
    </dgm:pt>
    <dgm:pt modelId="{C5EF9E1E-152C-4207-B7E1-03AAED8B49FD}" type="sibTrans" cxnId="{E5DC05F2-40A4-408E-80F8-D47337A06471}">
      <dgm:prSet/>
      <dgm:spPr/>
      <dgm:t>
        <a:bodyPr/>
        <a:lstStyle/>
        <a:p>
          <a:endParaRPr lang="uk-UA"/>
        </a:p>
      </dgm:t>
    </dgm:pt>
    <dgm:pt modelId="{82881B02-09C0-4651-8D13-08A110A26F84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підписання розпорядження</a:t>
          </a:r>
          <a:endParaRPr lang="uk-UA" sz="2000" b="1" dirty="0">
            <a:solidFill>
              <a:srgbClr val="002060"/>
            </a:solidFill>
          </a:endParaRPr>
        </a:p>
      </dgm:t>
    </dgm:pt>
    <dgm:pt modelId="{5A1B0385-6831-4373-9EEA-530984369660}" type="parTrans" cxnId="{9CF6EFF6-9ADA-4B57-91C6-B7191A68637A}">
      <dgm:prSet/>
      <dgm:spPr/>
      <dgm:t>
        <a:bodyPr/>
        <a:lstStyle/>
        <a:p>
          <a:endParaRPr lang="uk-UA"/>
        </a:p>
      </dgm:t>
    </dgm:pt>
    <dgm:pt modelId="{17AD64AE-D700-4B0F-8E85-984CEF7F3598}" type="sibTrans" cxnId="{9CF6EFF6-9ADA-4B57-91C6-B7191A68637A}">
      <dgm:prSet/>
      <dgm:spPr/>
      <dgm:t>
        <a:bodyPr/>
        <a:lstStyle/>
        <a:p>
          <a:endParaRPr lang="uk-UA"/>
        </a:p>
      </dgm:t>
    </dgm:pt>
    <dgm:pt modelId="{A1BBFD3A-5453-4513-ABF2-65E4DAF37AA9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002060"/>
              </a:solidFill>
            </a:rPr>
            <a:t>доведення розпорядження до виконавців, контроль виконання</a:t>
          </a:r>
          <a:endParaRPr lang="uk-UA" sz="2000" b="1" dirty="0">
            <a:solidFill>
              <a:srgbClr val="002060"/>
            </a:solidFill>
          </a:endParaRPr>
        </a:p>
      </dgm:t>
    </dgm:pt>
    <dgm:pt modelId="{D14F8CAA-C751-4C61-B2F0-240D7A9450E7}" type="parTrans" cxnId="{05EB91EC-D654-434D-AC92-2BB3A402E028}">
      <dgm:prSet/>
      <dgm:spPr/>
      <dgm:t>
        <a:bodyPr/>
        <a:lstStyle/>
        <a:p>
          <a:endParaRPr lang="uk-UA"/>
        </a:p>
      </dgm:t>
    </dgm:pt>
    <dgm:pt modelId="{8BAB6CA7-6B7B-4291-82EA-3E725CD038F9}" type="sibTrans" cxnId="{05EB91EC-D654-434D-AC92-2BB3A402E028}">
      <dgm:prSet/>
      <dgm:spPr/>
      <dgm:t>
        <a:bodyPr/>
        <a:lstStyle/>
        <a:p>
          <a:endParaRPr lang="uk-UA"/>
        </a:p>
      </dgm:t>
    </dgm:pt>
    <dgm:pt modelId="{28D2602C-5076-48DB-A68E-3C71B537C5D4}">
      <dgm:prSet custT="1"/>
      <dgm:spPr/>
      <dgm:t>
        <a:bodyPr/>
        <a:lstStyle/>
        <a:p>
          <a:r>
            <a:rPr lang="uk-UA" sz="1800" b="1" dirty="0" smtClean="0">
              <a:solidFill>
                <a:srgbClr val="002060"/>
              </a:solidFill>
            </a:rPr>
            <a:t>погодження </a:t>
          </a:r>
          <a:r>
            <a:rPr lang="uk-UA" sz="1800" b="1" dirty="0" err="1" smtClean="0">
              <a:solidFill>
                <a:srgbClr val="002060"/>
              </a:solidFill>
            </a:rPr>
            <a:t>проєкту</a:t>
          </a:r>
          <a:r>
            <a:rPr lang="uk-UA" sz="1800" b="1" dirty="0" smtClean="0">
              <a:solidFill>
                <a:srgbClr val="002060"/>
              </a:solidFill>
            </a:rPr>
            <a:t> розпорядження </a:t>
          </a:r>
          <a:endParaRPr lang="uk-UA" sz="1800" b="1" dirty="0">
            <a:solidFill>
              <a:srgbClr val="002060"/>
            </a:solidFill>
          </a:endParaRPr>
        </a:p>
      </dgm:t>
    </dgm:pt>
    <dgm:pt modelId="{E04B7678-0B98-4C17-8EFA-7D525E6FCB7E}" type="parTrans" cxnId="{45FE53D8-3E1F-4708-BFDE-BD398FC19CD9}">
      <dgm:prSet/>
      <dgm:spPr/>
      <dgm:t>
        <a:bodyPr/>
        <a:lstStyle/>
        <a:p>
          <a:endParaRPr lang="uk-UA"/>
        </a:p>
      </dgm:t>
    </dgm:pt>
    <dgm:pt modelId="{FAE95848-0AE7-4DF0-923A-55257C8C54C4}" type="sibTrans" cxnId="{45FE53D8-3E1F-4708-BFDE-BD398FC19CD9}">
      <dgm:prSet/>
      <dgm:spPr/>
      <dgm:t>
        <a:bodyPr/>
        <a:lstStyle/>
        <a:p>
          <a:endParaRPr lang="uk-UA"/>
        </a:p>
      </dgm:t>
    </dgm:pt>
    <dgm:pt modelId="{81844451-177B-4386-A40C-C817EF431C2E}" type="pres">
      <dgm:prSet presAssocID="{45A53F71-167E-41BA-A572-ED407DFF91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93CB821-3BAB-4597-B086-EE895880360B}" type="pres">
      <dgm:prSet presAssocID="{2A5A24AB-2437-45D1-81F8-471DD3453E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90A976-82D8-4523-BB62-EEB2426764A6}" type="pres">
      <dgm:prSet presAssocID="{399437DE-6CB3-46DB-B498-6C9F22503C4D}" presName="sibTrans" presStyleCnt="0"/>
      <dgm:spPr/>
    </dgm:pt>
    <dgm:pt modelId="{12E393D9-FDEF-4819-A015-6441A86B4023}" type="pres">
      <dgm:prSet presAssocID="{12DB2350-04B8-46E5-863D-2CEA8258E43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B965239-FF08-4383-9419-A7CCA7876349}" type="pres">
      <dgm:prSet presAssocID="{C5EF9E1E-152C-4207-B7E1-03AAED8B49FD}" presName="sibTrans" presStyleCnt="0"/>
      <dgm:spPr/>
    </dgm:pt>
    <dgm:pt modelId="{F72A9847-C89F-49AB-A919-A612EC99CAE6}" type="pres">
      <dgm:prSet presAssocID="{28D2602C-5076-48DB-A68E-3C71B537C5D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53DFB8-9CFD-4926-8455-139B24AB41C2}" type="pres">
      <dgm:prSet presAssocID="{FAE95848-0AE7-4DF0-923A-55257C8C54C4}" presName="sibTrans" presStyleCnt="0"/>
      <dgm:spPr/>
    </dgm:pt>
    <dgm:pt modelId="{2806DA25-BF8A-48A5-B8D9-B7B12FB72D0B}" type="pres">
      <dgm:prSet presAssocID="{82881B02-09C0-4651-8D13-08A110A26F84}" presName="node" presStyleLbl="node1" presStyleIdx="3" presStyleCnt="5" custLinFactNeighborX="-24123" custLinFactNeighborY="5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5CE415-DB42-4828-8391-9362FFBB9BB7}" type="pres">
      <dgm:prSet presAssocID="{17AD64AE-D700-4B0F-8E85-984CEF7F3598}" presName="sibTrans" presStyleCnt="0"/>
      <dgm:spPr/>
    </dgm:pt>
    <dgm:pt modelId="{8B70613B-BFAC-4FDD-B09B-7D7031E021E8}" type="pres">
      <dgm:prSet presAssocID="{A1BBFD3A-5453-4513-ABF2-65E4DAF37AA9}" presName="node" presStyleLbl="node1" presStyleIdx="4" presStyleCnt="5" custLinFactNeighborX="23070" custLinFactNeighborY="5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AAF9CF-7E36-4A93-AA8E-D9BC8500333D}" type="presOf" srcId="{45A53F71-167E-41BA-A572-ED407DFF91B2}" destId="{81844451-177B-4386-A40C-C817EF431C2E}" srcOrd="0" destOrd="0" presId="urn:microsoft.com/office/officeart/2005/8/layout/default"/>
    <dgm:cxn modelId="{0E0DAC9A-1463-4111-823E-D4D5566B4773}" type="presOf" srcId="{A1BBFD3A-5453-4513-ABF2-65E4DAF37AA9}" destId="{8B70613B-BFAC-4FDD-B09B-7D7031E021E8}" srcOrd="0" destOrd="0" presId="urn:microsoft.com/office/officeart/2005/8/layout/default"/>
    <dgm:cxn modelId="{DE609062-B253-4534-8FE7-C953B271A1FC}" srcId="{45A53F71-167E-41BA-A572-ED407DFF91B2}" destId="{2A5A24AB-2437-45D1-81F8-471DD3453ECB}" srcOrd="0" destOrd="0" parTransId="{67224AA7-5A3E-43D9-8AE9-3B22404C23B3}" sibTransId="{399437DE-6CB3-46DB-B498-6C9F22503C4D}"/>
    <dgm:cxn modelId="{E5DC05F2-40A4-408E-80F8-D47337A06471}" srcId="{45A53F71-167E-41BA-A572-ED407DFF91B2}" destId="{12DB2350-04B8-46E5-863D-2CEA8258E435}" srcOrd="1" destOrd="0" parTransId="{344D0216-4B86-43F4-9482-782F99C6F500}" sibTransId="{C5EF9E1E-152C-4207-B7E1-03AAED8B49FD}"/>
    <dgm:cxn modelId="{F2AEA4CF-96B3-407E-9658-3A840529CE3B}" type="presOf" srcId="{12DB2350-04B8-46E5-863D-2CEA8258E435}" destId="{12E393D9-FDEF-4819-A015-6441A86B4023}" srcOrd="0" destOrd="0" presId="urn:microsoft.com/office/officeart/2005/8/layout/default"/>
    <dgm:cxn modelId="{F06C274F-0EAF-42C7-926B-A3F423B7B6E3}" type="presOf" srcId="{82881B02-09C0-4651-8D13-08A110A26F84}" destId="{2806DA25-BF8A-48A5-B8D9-B7B12FB72D0B}" srcOrd="0" destOrd="0" presId="urn:microsoft.com/office/officeart/2005/8/layout/default"/>
    <dgm:cxn modelId="{9CF6EFF6-9ADA-4B57-91C6-B7191A68637A}" srcId="{45A53F71-167E-41BA-A572-ED407DFF91B2}" destId="{82881B02-09C0-4651-8D13-08A110A26F84}" srcOrd="3" destOrd="0" parTransId="{5A1B0385-6831-4373-9EEA-530984369660}" sibTransId="{17AD64AE-D700-4B0F-8E85-984CEF7F3598}"/>
    <dgm:cxn modelId="{BCEF8D4E-68C9-4D0B-828F-C82E8697E019}" type="presOf" srcId="{2A5A24AB-2437-45D1-81F8-471DD3453ECB}" destId="{793CB821-3BAB-4597-B086-EE895880360B}" srcOrd="0" destOrd="0" presId="urn:microsoft.com/office/officeart/2005/8/layout/default"/>
    <dgm:cxn modelId="{05EB91EC-D654-434D-AC92-2BB3A402E028}" srcId="{45A53F71-167E-41BA-A572-ED407DFF91B2}" destId="{A1BBFD3A-5453-4513-ABF2-65E4DAF37AA9}" srcOrd="4" destOrd="0" parTransId="{D14F8CAA-C751-4C61-B2F0-240D7A9450E7}" sibTransId="{8BAB6CA7-6B7B-4291-82EA-3E725CD038F9}"/>
    <dgm:cxn modelId="{1A6F6F6C-88D4-4544-9E51-68795AEC3A57}" type="presOf" srcId="{28D2602C-5076-48DB-A68E-3C71B537C5D4}" destId="{F72A9847-C89F-49AB-A919-A612EC99CAE6}" srcOrd="0" destOrd="0" presId="urn:microsoft.com/office/officeart/2005/8/layout/default"/>
    <dgm:cxn modelId="{45FE53D8-3E1F-4708-BFDE-BD398FC19CD9}" srcId="{45A53F71-167E-41BA-A572-ED407DFF91B2}" destId="{28D2602C-5076-48DB-A68E-3C71B537C5D4}" srcOrd="2" destOrd="0" parTransId="{E04B7678-0B98-4C17-8EFA-7D525E6FCB7E}" sibTransId="{FAE95848-0AE7-4DF0-923A-55257C8C54C4}"/>
    <dgm:cxn modelId="{A45F0881-50EB-4DAF-BDA0-D7FA2530DD5D}" type="presParOf" srcId="{81844451-177B-4386-A40C-C817EF431C2E}" destId="{793CB821-3BAB-4597-B086-EE895880360B}" srcOrd="0" destOrd="0" presId="urn:microsoft.com/office/officeart/2005/8/layout/default"/>
    <dgm:cxn modelId="{53500F8B-3B50-464D-BEF8-FF298523EE6D}" type="presParOf" srcId="{81844451-177B-4386-A40C-C817EF431C2E}" destId="{F290A976-82D8-4523-BB62-EEB2426764A6}" srcOrd="1" destOrd="0" presId="urn:microsoft.com/office/officeart/2005/8/layout/default"/>
    <dgm:cxn modelId="{A3FE090E-1BE0-4E56-B192-1D9C39B57E9B}" type="presParOf" srcId="{81844451-177B-4386-A40C-C817EF431C2E}" destId="{12E393D9-FDEF-4819-A015-6441A86B4023}" srcOrd="2" destOrd="0" presId="urn:microsoft.com/office/officeart/2005/8/layout/default"/>
    <dgm:cxn modelId="{9577F043-0648-4F4D-8A0F-6C41097BC501}" type="presParOf" srcId="{81844451-177B-4386-A40C-C817EF431C2E}" destId="{2B965239-FF08-4383-9419-A7CCA7876349}" srcOrd="3" destOrd="0" presId="urn:microsoft.com/office/officeart/2005/8/layout/default"/>
    <dgm:cxn modelId="{47840105-9FAF-4E43-8E15-5B17D5DD8FC7}" type="presParOf" srcId="{81844451-177B-4386-A40C-C817EF431C2E}" destId="{F72A9847-C89F-49AB-A919-A612EC99CAE6}" srcOrd="4" destOrd="0" presId="urn:microsoft.com/office/officeart/2005/8/layout/default"/>
    <dgm:cxn modelId="{CDDEAC70-2E21-4EC9-99D3-6386E60A1273}" type="presParOf" srcId="{81844451-177B-4386-A40C-C817EF431C2E}" destId="{8B53DFB8-9CFD-4926-8455-139B24AB41C2}" srcOrd="5" destOrd="0" presId="urn:microsoft.com/office/officeart/2005/8/layout/default"/>
    <dgm:cxn modelId="{17DF32E0-9AE6-41A5-B4F4-858F4AFAB846}" type="presParOf" srcId="{81844451-177B-4386-A40C-C817EF431C2E}" destId="{2806DA25-BF8A-48A5-B8D9-B7B12FB72D0B}" srcOrd="6" destOrd="0" presId="urn:microsoft.com/office/officeart/2005/8/layout/default"/>
    <dgm:cxn modelId="{D0FE47A9-E6D3-43A2-991C-B1EDCF14C049}" type="presParOf" srcId="{81844451-177B-4386-A40C-C817EF431C2E}" destId="{D35CE415-DB42-4828-8391-9362FFBB9BB7}" srcOrd="7" destOrd="0" presId="urn:microsoft.com/office/officeart/2005/8/layout/default"/>
    <dgm:cxn modelId="{D006A324-0727-4888-85AC-0B05F02A11A5}" type="presParOf" srcId="{81844451-177B-4386-A40C-C817EF431C2E}" destId="{8B70613B-BFAC-4FDD-B09B-7D7031E021E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CB821-3BAB-4597-B086-EE895880360B}">
      <dsp:nvSpPr>
        <dsp:cNvPr id="0" name=""/>
        <dsp:cNvSpPr/>
      </dsp:nvSpPr>
      <dsp:spPr>
        <a:xfrm>
          <a:off x="0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визначення питання, збирання і аналіз інформації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0" y="431626"/>
        <a:ext cx="2557363" cy="1534417"/>
      </dsp:txXfrm>
    </dsp:sp>
    <dsp:sp modelId="{12E393D9-FDEF-4819-A015-6441A86B4023}">
      <dsp:nvSpPr>
        <dsp:cNvPr id="0" name=""/>
        <dsp:cNvSpPr/>
      </dsp:nvSpPr>
      <dsp:spPr>
        <a:xfrm>
          <a:off x="2813099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підготовка </a:t>
          </a:r>
          <a:r>
            <a:rPr lang="uk-UA" sz="2000" b="1" kern="1200" dirty="0" err="1" smtClean="0">
              <a:solidFill>
                <a:srgbClr val="002060"/>
              </a:solidFill>
            </a:rPr>
            <a:t>проєкту</a:t>
          </a:r>
          <a:r>
            <a:rPr lang="uk-UA" sz="2000" b="1" kern="1200" dirty="0" smtClean="0">
              <a:solidFill>
                <a:srgbClr val="002060"/>
              </a:solidFill>
            </a:rPr>
            <a:t> розпорядження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2813099" y="431626"/>
        <a:ext cx="2557363" cy="1534417"/>
      </dsp:txXfrm>
    </dsp:sp>
    <dsp:sp modelId="{F72A9847-C89F-49AB-A919-A612EC99CAE6}">
      <dsp:nvSpPr>
        <dsp:cNvPr id="0" name=""/>
        <dsp:cNvSpPr/>
      </dsp:nvSpPr>
      <dsp:spPr>
        <a:xfrm>
          <a:off x="5626198" y="431626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2060"/>
              </a:solidFill>
            </a:rPr>
            <a:t>погодження </a:t>
          </a:r>
          <a:r>
            <a:rPr lang="uk-UA" sz="1800" b="1" kern="1200" dirty="0" err="1" smtClean="0">
              <a:solidFill>
                <a:srgbClr val="002060"/>
              </a:solidFill>
            </a:rPr>
            <a:t>проєкту</a:t>
          </a:r>
          <a:r>
            <a:rPr lang="uk-UA" sz="1800" b="1" kern="1200" dirty="0" smtClean="0">
              <a:solidFill>
                <a:srgbClr val="002060"/>
              </a:solidFill>
            </a:rPr>
            <a:t> розпорядження </a:t>
          </a:r>
          <a:endParaRPr lang="uk-UA" sz="1800" b="1" kern="1200" dirty="0">
            <a:solidFill>
              <a:srgbClr val="002060"/>
            </a:solidFill>
          </a:endParaRPr>
        </a:p>
      </dsp:txBody>
      <dsp:txXfrm>
        <a:off x="5626198" y="431626"/>
        <a:ext cx="2557363" cy="1534417"/>
      </dsp:txXfrm>
    </dsp:sp>
    <dsp:sp modelId="{2806DA25-BF8A-48A5-B8D9-B7B12FB72D0B}">
      <dsp:nvSpPr>
        <dsp:cNvPr id="0" name=""/>
        <dsp:cNvSpPr/>
      </dsp:nvSpPr>
      <dsp:spPr>
        <a:xfrm>
          <a:off x="789637" y="2230757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підписання розпорядження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789637" y="2230757"/>
        <a:ext cx="2557363" cy="1534417"/>
      </dsp:txXfrm>
    </dsp:sp>
    <dsp:sp modelId="{8B70613B-BFAC-4FDD-B09B-7D7031E021E8}">
      <dsp:nvSpPr>
        <dsp:cNvPr id="0" name=""/>
        <dsp:cNvSpPr/>
      </dsp:nvSpPr>
      <dsp:spPr>
        <a:xfrm>
          <a:off x="4809632" y="2230757"/>
          <a:ext cx="2557363" cy="1534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доведення розпорядження до виконавців, контроль виконання</a:t>
          </a:r>
          <a:endParaRPr lang="uk-UA" sz="2000" b="1" kern="1200" dirty="0">
            <a:solidFill>
              <a:srgbClr val="002060"/>
            </a:solidFill>
          </a:endParaRPr>
        </a:p>
      </dsp:txBody>
      <dsp:txXfrm>
        <a:off x="4809632" y="2230757"/>
        <a:ext cx="2557363" cy="1534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5FC11-371B-4D6A-98D3-7477821368DF}" type="datetimeFigureOut">
              <a:rPr lang="uk-UA" smtClean="0"/>
              <a:pPr/>
              <a:t>28.06.2022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5F50F-ED08-403D-9403-643B18F80EB9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143000"/>
            <a:ext cx="7772400" cy="17526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ПІДГОТОВКА РОЗПОРЯДЖЕНЬ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7030A0"/>
                </a:solidFill>
              </a:rPr>
              <a:t>ДЕРЖАВНИЙ АРХІВ ПОЛТАВСЬКОЇ ОБЛАСТІ</a:t>
            </a:r>
            <a:endParaRPr lang="ru-RU" b="1" i="1" dirty="0">
              <a:solidFill>
                <a:srgbClr val="7030A0"/>
              </a:solidFill>
            </a:endParaRPr>
          </a:p>
        </p:txBody>
      </p:sp>
      <p:pic>
        <p:nvPicPr>
          <p:cNvPr id="4" name="Picture 2" descr="C:\Users\Приймальня\Desktop\завантаженн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114800"/>
            <a:ext cx="41910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ОСОБЛИВОСТІ ОФОРМЛЕННЯ РЕКВІЗИТІВ 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дату розпорядження проставляють під час його підписання, яку рекомендується проставляти словесно-цифровим способом;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реєстраційний індекс проставляється разом із датою у день підписання розпорядження. Реєстраційним індексом розпорядження є порядковий номер у межах року за відповідним журналом реєстрації. На кожен вид розпорядження (з основної діяльності, з особового складу, про відпустки, відрядження) заводять окрему реєстраційну форму;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якщо до розпорядження додаються таблиці,схеми, інструкції та ін.,то їх оформлюють на окремих аркушах як додатки, а у відповідних пунктах розпорядження дають посилання на ці документи;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у розпорядженнях, що підлягають державній реєстрації, залишають вільне місце (6х10см) у верхньому правому куті бланка для оформлення запису про державну реєстрацію;</a:t>
            </a:r>
          </a:p>
          <a:p>
            <a:pPr lvl="0" algn="just"/>
            <a:r>
              <a:rPr lang="uk-UA" sz="2300" b="1" dirty="0" smtClean="0">
                <a:solidFill>
                  <a:srgbClr val="002060"/>
                </a:solidFill>
              </a:rPr>
              <a:t>розпорядження оформляють на бланку розпорядчого акту, гербовою печаткою оригінал розпорядження </a:t>
            </a:r>
            <a:r>
              <a:rPr lang="uk-UA" sz="2300" b="1" smtClean="0">
                <a:solidFill>
                  <a:srgbClr val="002060"/>
                </a:solidFill>
              </a:rPr>
              <a:t>не засвідчується.</a:t>
            </a:r>
            <a:endParaRPr lang="uk-UA" sz="2300" b="1" dirty="0" smtClean="0">
              <a:solidFill>
                <a:srgbClr val="002060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648200"/>
            <a:ext cx="8183880" cy="129540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ОСНОВНІ ЕТАПИ СТВОРЕННЯ РОЗПОРЯДЖЕННЯ</a:t>
            </a:r>
            <a:endParaRPr lang="uk-UA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3048000" y="1600200"/>
            <a:ext cx="228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право 6"/>
          <p:cNvSpPr/>
          <p:nvPr/>
        </p:nvSpPr>
        <p:spPr>
          <a:xfrm>
            <a:off x="5867400" y="1676400"/>
            <a:ext cx="228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право 8"/>
          <p:cNvSpPr/>
          <p:nvPr/>
        </p:nvSpPr>
        <p:spPr>
          <a:xfrm>
            <a:off x="4038600" y="3352800"/>
            <a:ext cx="1219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34000"/>
            <a:ext cx="8183880" cy="701040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ВИДИ РОЗПОРЯДЖЕНЬ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71800" y="990600"/>
            <a:ext cx="3048000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002060"/>
                </a:solidFill>
              </a:rPr>
              <a:t>РОЗПОРЯДЖЕННЯ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>
            <a:stCxn id="4" idx="2"/>
          </p:cNvCxnSpPr>
          <p:nvPr/>
        </p:nvCxnSpPr>
        <p:spPr>
          <a:xfrm>
            <a:off x="4495800" y="1905000"/>
            <a:ext cx="0" cy="838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600200" y="2286000"/>
            <a:ext cx="5715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990600" y="2743200"/>
            <a:ext cx="21336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 ОСНОВНОЇ ДІЯЛЬНОСТІ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81400" y="2743200"/>
            <a:ext cx="21336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 КАДРОВИХ ПИТАНЬ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67400" y="2743200"/>
            <a:ext cx="2743200" cy="990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</a:rPr>
              <a:t>З АДМІНІСТРАТИВНО- ГОСПОДАРСЬКИХ</a:t>
            </a:r>
          </a:p>
          <a:p>
            <a:pPr algn="ctr"/>
            <a:r>
              <a:rPr lang="uk-UA" sz="1600" b="1" dirty="0" smtClean="0">
                <a:solidFill>
                  <a:srgbClr val="002060"/>
                </a:solidFill>
              </a:rPr>
              <a:t>ПИТАНЬ</a:t>
            </a:r>
            <a:endParaRPr lang="ru-RU" sz="1600" b="1" dirty="0">
              <a:solidFill>
                <a:srgbClr val="00206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600200" y="2286000"/>
            <a:ext cx="0" cy="457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11" idx="0"/>
          </p:cNvCxnSpPr>
          <p:nvPr/>
        </p:nvCxnSpPr>
        <p:spPr>
          <a:xfrm>
            <a:off x="7239000" y="2286000"/>
            <a:ext cx="0" cy="457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/>
            </a:r>
            <a:br>
              <a:rPr lang="uk-UA" sz="3200" dirty="0" smtClean="0">
                <a:solidFill>
                  <a:srgbClr val="FF0000"/>
                </a:solidFill>
              </a:rPr>
            </a:br>
            <a:r>
              <a:rPr lang="uk-UA" sz="2700" dirty="0" smtClean="0">
                <a:solidFill>
                  <a:srgbClr val="FF0000"/>
                </a:solidFill>
              </a:rPr>
              <a:t>ВИДИ РОЗПОРПЯДЖЕНЬ З ОСНОВНОЇ ДІЯЛЬНОСТІ</a:t>
            </a:r>
            <a:endParaRPr lang="uk-UA" sz="27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27448"/>
          </a:xfrm>
        </p:spPr>
        <p:txBody>
          <a:bodyPr>
            <a:normAutofit/>
          </a:bodyPr>
          <a:lstStyle/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утворення, реорганізація, ліквідація, перейменування, зміни діяльності юридичної особи або її структурних підрозділів, постійно діючих, тимчасових колегіальних органів та комісій;</a:t>
            </a: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затвердження або внесення змін до статутів, положень, структури і штатної чисельності, штатного розпису, інструкцій, правил, планів тощо;</a:t>
            </a:r>
          </a:p>
          <a:p>
            <a:pPr lvl="0" algn="just"/>
            <a:r>
              <a:rPr lang="uk-UA" sz="1800" b="1" dirty="0" smtClean="0">
                <a:solidFill>
                  <a:srgbClr val="002060"/>
                </a:solidFill>
              </a:rPr>
              <a:t>про надання посадовим особам організації певних прав і повноважень</a:t>
            </a:r>
          </a:p>
          <a:p>
            <a:endParaRPr lang="uk-UA" sz="2000" dirty="0"/>
          </a:p>
        </p:txBody>
      </p:sp>
      <p:pic>
        <p:nvPicPr>
          <p:cNvPr id="1026" name="Picture 2" descr="C:\Users\Приймальня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352800"/>
            <a:ext cx="4572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181600"/>
            <a:ext cx="8183880" cy="853440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ВИДИ РОЗПОРЯДЖЕНЬ З ОСОБОВОГО СКЛАДУ</a:t>
            </a:r>
            <a:endParaRPr lang="uk-UA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прийняття на роботу (призначення на посаду);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переведення (переміщення) на іншу посаду (роботу);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звільнення (припинення трудового договору);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сумісництво;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оплата праці, нарахування різних надбавок;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заохочення (нагородження, преміювання,);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надання матеріальної допомоги;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зміна прізвища;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підвищення кваліфікації, оцінка діяльності посадової особи місцевого самоврядування;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стажування;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допуск до державної таємниці;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відпустки щодо догляду за дитиною, без збереження заробітної плати, працівників з важкими, шкідливими небезпечними умовами праці;</a:t>
            </a:r>
          </a:p>
          <a:p>
            <a:pPr lvl="0" algn="just"/>
            <a:r>
              <a:rPr lang="uk-UA" sz="2100" b="1" dirty="0" smtClean="0">
                <a:solidFill>
                  <a:srgbClr val="002060"/>
                </a:solidFill>
              </a:rPr>
              <a:t>довгострокові відрядження у межах України та за кордон</a:t>
            </a:r>
            <a:r>
              <a:rPr lang="uk-UA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uk-U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ВИДИ РОЗПОРЯДЖЕНЬ З АДМІНІСТРАТИВНО – ГОСПОДАРСЬКИХ ПИТАНЬ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uk-UA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проведення інвентаризації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фінансування певних заходів та робіт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забезпечення працівників інформаційно - комунікаційними і технічними ресурсами, інвентарем, канцелярськими товарами, мобільним зв’язком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про утворення тимчасових робочих органів для проведення певних заходів або виконання робіт (наприклад, наказ про створення комісії з позапланової перевірки стану діловодства)</a:t>
            </a:r>
          </a:p>
          <a:p>
            <a:pPr algn="just"/>
            <a:r>
              <a:rPr lang="uk-UA" sz="1600" b="1" dirty="0" smtClean="0">
                <a:solidFill>
                  <a:srgbClr val="002060"/>
                </a:solidFill>
              </a:rPr>
              <a:t> про призначення відповідальних осіб (наприклад, за стан пожежної безпеки)</a:t>
            </a:r>
          </a:p>
          <a:p>
            <a:pPr lvl="0" algn="just"/>
            <a:r>
              <a:rPr lang="uk-UA" sz="1600" b="1" dirty="0" smtClean="0">
                <a:solidFill>
                  <a:srgbClr val="002060"/>
                </a:solidFill>
              </a:rPr>
              <a:t>про запровадження змін у роботі окремих структурних підрозділів чи працівників, установлення певних обмежень тощо (наприклад, наказ про роботу установи у святкові дні).</a:t>
            </a:r>
          </a:p>
          <a:p>
            <a:pPr algn="just"/>
            <a:endParaRPr lang="uk-UA" sz="1600" b="1" dirty="0" smtClean="0">
              <a:solidFill>
                <a:srgbClr val="002060"/>
              </a:solidFill>
            </a:endParaRPr>
          </a:p>
          <a:p>
            <a:pPr algn="just"/>
            <a:endParaRPr lang="uk-UA" sz="1600" b="1" dirty="0" smtClean="0">
              <a:solidFill>
                <a:srgbClr val="002060"/>
              </a:solidFill>
            </a:endParaRPr>
          </a:p>
          <a:p>
            <a:pPr algn="just"/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СТРУКТУРА РОЗПОРЯДЖЕННЯ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І. КОНСТАТУЮЧА ЧАСТИНА – це преамбула, </a:t>
            </a:r>
            <a:r>
              <a:rPr lang="uk-UA" b="1" dirty="0" err="1" smtClean="0">
                <a:solidFill>
                  <a:srgbClr val="0070C0"/>
                </a:solidFill>
              </a:rPr>
              <a:t>роз‛яснення</a:t>
            </a:r>
            <a:r>
              <a:rPr lang="uk-UA" b="1" dirty="0" smtClean="0">
                <a:solidFill>
                  <a:srgbClr val="0070C0"/>
                </a:solidFill>
              </a:rPr>
              <a:t> причини видання розпорядження</a:t>
            </a:r>
          </a:p>
          <a:p>
            <a:pPr algn="just"/>
            <a:r>
              <a:rPr lang="uk-UA" sz="2800" b="1" dirty="0" smtClean="0"/>
              <a:t>Розпорядження видаються на виконання розпорядчих документів органів влади вищого рівня або з ініціативи керівника організації чи підпорядкованих структурних підрозділів, про що зазначається у констатуючій частині.</a:t>
            </a:r>
          </a:p>
          <a:p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47963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СТРУКТУРА НАКАЗУ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uk-UA" sz="7200" b="1" u="sng" dirty="0" smtClean="0">
                <a:solidFill>
                  <a:srgbClr val="0070C0"/>
                </a:solidFill>
              </a:rPr>
              <a:t>ІІ. РОЗПОРЯДЧА ЧАСТИНА</a:t>
            </a:r>
          </a:p>
          <a:p>
            <a:pPr algn="just">
              <a:buNone/>
            </a:pPr>
            <a:r>
              <a:rPr lang="uk-UA" sz="7200" b="1" dirty="0" smtClean="0"/>
              <a:t>    Починається словами </a:t>
            </a:r>
            <a:r>
              <a:rPr lang="uk-UA" sz="7200" b="1" u="sng" dirty="0" smtClean="0">
                <a:solidFill>
                  <a:srgbClr val="002060"/>
                </a:solidFill>
              </a:rPr>
              <a:t>з о б о </a:t>
            </a:r>
            <a:r>
              <a:rPr lang="uk-UA" sz="7200" b="1" u="sng" dirty="0" err="1" smtClean="0">
                <a:solidFill>
                  <a:srgbClr val="002060"/>
                </a:solidFill>
              </a:rPr>
              <a:t>в‛я</a:t>
            </a:r>
            <a:r>
              <a:rPr lang="uk-UA" sz="7200" b="1" u="sng" dirty="0" smtClean="0">
                <a:solidFill>
                  <a:srgbClr val="002060"/>
                </a:solidFill>
              </a:rPr>
              <a:t> з у ю</a:t>
            </a:r>
            <a:r>
              <a:rPr lang="uk-UA" sz="7200" b="1" dirty="0" smtClean="0">
                <a:solidFill>
                  <a:srgbClr val="002060"/>
                </a:solidFill>
              </a:rPr>
              <a:t> </a:t>
            </a:r>
            <a:r>
              <a:rPr lang="uk-UA" sz="7200" dirty="0" smtClean="0">
                <a:solidFill>
                  <a:schemeClr val="tx1"/>
                </a:solidFill>
              </a:rPr>
              <a:t>(слова друкуються маленькими літерами жирним розрідженим шрифтом, після чого ставиться двокрапка)</a:t>
            </a:r>
            <a:r>
              <a:rPr lang="uk-UA" sz="7200" b="1" dirty="0" smtClean="0">
                <a:solidFill>
                  <a:srgbClr val="002060"/>
                </a:solidFill>
              </a:rPr>
              <a:t> </a:t>
            </a:r>
            <a:r>
              <a:rPr lang="uk-UA" sz="7200" b="1" dirty="0" smtClean="0"/>
              <a:t>і повинна відповідати на три питання: що треба зробити; у який термін треба виконати завдання; хто призначається відповідальним за виконання.</a:t>
            </a:r>
          </a:p>
          <a:p>
            <a:pPr algn="just">
              <a:buNone/>
            </a:pPr>
            <a:endParaRPr lang="uk-UA" sz="5000" b="1" dirty="0" smtClean="0">
              <a:solidFill>
                <a:srgbClr val="7030A0"/>
              </a:solidFill>
            </a:endParaRPr>
          </a:p>
          <a:p>
            <a:pPr lvl="0" algn="just">
              <a:buFontTx/>
              <a:buChar char="-"/>
            </a:pPr>
            <a:r>
              <a:rPr lang="uk-UA" sz="7200" b="1" dirty="0" smtClean="0"/>
              <a:t>Розпорядча частина викладається у наказовій формі від першої особи; зміст має бути конкретним і зрозумілим, рекомендується уникати неконкретних доручень (на кшталт «</a:t>
            </a:r>
            <a:r>
              <a:rPr lang="uk-UA" sz="7200" b="1" i="1" dirty="0" smtClean="0"/>
              <a:t>прискорити», «підвищити»,»поліпшити роботу»», «звернути увагу» </a:t>
            </a:r>
            <a:r>
              <a:rPr lang="uk-UA" sz="7200" b="1" dirty="0" smtClean="0"/>
              <a:t>тощо), оскільки такі доручення не можуть бути об’єктом контролю, їх виконання важко перевірити.</a:t>
            </a:r>
            <a:r>
              <a:rPr lang="uk-UA" sz="7200" b="1" i="1" dirty="0" smtClean="0"/>
              <a:t> </a:t>
            </a:r>
          </a:p>
          <a:p>
            <a:pPr lvl="0">
              <a:buFontTx/>
              <a:buChar char="-"/>
            </a:pPr>
            <a:r>
              <a:rPr lang="uk-UA" sz="7200" dirty="0" smtClean="0"/>
              <a:t> </a:t>
            </a:r>
            <a:endParaRPr lang="uk-UA" sz="7200" b="1" dirty="0" smtClean="0"/>
          </a:p>
          <a:p>
            <a:pPr>
              <a:buFontTx/>
              <a:buChar char="-"/>
            </a:pPr>
            <a:endParaRPr lang="uk-U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ОСОБЛИВОСТІ НАКАЗІВ З КАДРОВИХ ПИТАНЬ 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У </a:t>
            </a:r>
            <a:r>
              <a:rPr lang="uk-UA" dirty="0" smtClean="0">
                <a:solidFill>
                  <a:srgbClr val="002060"/>
                </a:solidFill>
              </a:rPr>
              <a:t>розпорядженнях </a:t>
            </a:r>
            <a:r>
              <a:rPr lang="uk-UA" sz="2800" dirty="0" smtClean="0">
                <a:solidFill>
                  <a:srgbClr val="002060"/>
                </a:solidFill>
              </a:rPr>
              <a:t>з особового складу (кадрових питань) констатуючої частини може не бути. А замість </a:t>
            </a:r>
            <a:r>
              <a:rPr lang="uk-UA" dirty="0" smtClean="0">
                <a:solidFill>
                  <a:srgbClr val="002060"/>
                </a:solidFill>
              </a:rPr>
              <a:t>наказової форми дієслова </a:t>
            </a:r>
            <a:r>
              <a:rPr lang="uk-UA" sz="2800" dirty="0" smtClean="0">
                <a:solidFill>
                  <a:srgbClr val="002060"/>
                </a:solidFill>
              </a:rPr>
              <a:t> використовують дієслова, що позначають певні управлінські дії: </a:t>
            </a:r>
            <a:r>
              <a:rPr lang="uk-UA" sz="2800" b="1" dirty="0" smtClean="0">
                <a:solidFill>
                  <a:srgbClr val="002060"/>
                </a:solidFill>
              </a:rPr>
              <a:t>призначити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перевести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надати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нагородити</a:t>
            </a:r>
            <a:r>
              <a:rPr lang="uk-UA" sz="2800" dirty="0" smtClean="0">
                <a:solidFill>
                  <a:srgbClr val="002060"/>
                </a:solidFill>
              </a:rPr>
              <a:t>, </a:t>
            </a:r>
            <a:r>
              <a:rPr lang="uk-UA" sz="2800" b="1" dirty="0" smtClean="0">
                <a:solidFill>
                  <a:srgbClr val="002060"/>
                </a:solidFill>
              </a:rPr>
              <a:t>звільнити</a:t>
            </a:r>
            <a:r>
              <a:rPr lang="uk-UA" sz="2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None/>
            </a:pPr>
            <a:r>
              <a:rPr lang="ru-RU" sz="2800" dirty="0" smtClean="0"/>
              <a:t>	</a:t>
            </a:r>
            <a:r>
              <a:rPr lang="uk-UA" sz="2800" dirty="0" smtClean="0">
                <a:solidFill>
                  <a:srgbClr val="002060"/>
                </a:solidFill>
              </a:rPr>
              <a:t>Накази з кадрових питань оформлюються у вигляді як індивідуальних так і зведених наказів.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182</TotalTime>
  <Words>627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 2</vt:lpstr>
      <vt:lpstr>Аспект</vt:lpstr>
      <vt:lpstr>ПІДГОТОВКА РОЗПОРЯДЖЕНЬ</vt:lpstr>
      <vt:lpstr>ОСНОВНІ ЕТАПИ СТВОРЕННЯ РОЗПОРЯДЖЕННЯ</vt:lpstr>
      <vt:lpstr>ВИДИ РОЗПОРЯДЖЕНЬ</vt:lpstr>
      <vt:lpstr> ВИДИ РОЗПОРПЯДЖЕНЬ З ОСНОВНОЇ ДІЯЛЬНОСТІ</vt:lpstr>
      <vt:lpstr>ВИДИ РОЗПОРЯДЖЕНЬ З ОСОБОВОГО СКЛАДУ</vt:lpstr>
      <vt:lpstr>ВИДИ РОЗПОРЯДЖЕНЬ З АДМІНІСТРАТИВНО – ГОСПОДАРСЬКИХ ПИТАНЬ</vt:lpstr>
      <vt:lpstr>СТРУКТУРА РОЗПОРЯДЖЕННЯ</vt:lpstr>
      <vt:lpstr>СТРУКТУРА НАКАЗУ</vt:lpstr>
      <vt:lpstr>ОСОБЛИВОСТІ НАКАЗІВ З КАДРОВИХ ПИТАНЬ </vt:lpstr>
      <vt:lpstr>ОСОБЛИВОСТІ ОФОРМЛЕННЯ РЕКВІЗИТІВ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Приймальня</dc:creator>
  <cp:lastModifiedBy>userMB</cp:lastModifiedBy>
  <cp:revision>65</cp:revision>
  <dcterms:created xsi:type="dcterms:W3CDTF">2022-05-31T04:50:30Z</dcterms:created>
  <dcterms:modified xsi:type="dcterms:W3CDTF">2022-06-28T07:35:16Z</dcterms:modified>
</cp:coreProperties>
</file>