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1184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6/28/2022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6/28/2022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6/28/2022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6/28/2022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6/28/2022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6/28/2022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6/28/2022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6/28/2022</a:t>
            </a:fld>
            <a:endParaRPr lang="en-US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6/28/2022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6/28/2022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6/28/2022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6/28/2022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rada/show/v0144774-20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buhgalter911.com/public/uploads/news/Img_2021/08_2021/30.08-05.09.2021/DSTU_4163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buhgalter911.com/public/uploads/news/Img_2021/08_2021/30.08-05.09.2021/DSTU_4163.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buhgalter911.com/public/uploads/news/Img_2021/08_2021/30.08-05.09.2021/DSTU_4163.pd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buhgalter911.com/public/uploads/news/Img_2021/08_2021/30.08-05.09.2021/DSTU_4163.pdf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zakon2.rada.gov.ua/laws/show/1315-18" TargetMode="External"/><Relationship Id="rId2" Type="http://schemas.openxmlformats.org/officeDocument/2006/relationships/hyperlink" Target="https://buhgalter911.com/public/uploads/news/Img_2021/08_2021/30.08-05.09.2021/DSTU_4163.pdf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vru.gov.ua/content/file/Doc_007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55-2018-%D0%BF" TargetMode="External"/><Relationship Id="rId2" Type="http://schemas.openxmlformats.org/officeDocument/2006/relationships/hyperlink" Target="https://zakon.rada.gov.ua/laws/show/851-15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buhgalter911.com/public/uploads/news/Img_2021/08_2021/30.08-05.09.2021/DSTU_4163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buhgalter911.com/public/uploads/news/Img_2021/08_2021/30.08-05.09.2021/DSTU_4163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buhgalter911.com/public/uploads/news/Img_2021/08_2021/30.08-05.09.2021/DSTU_4163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buhgalter911.com/public/uploads/news/Img_2021/08_2021/30.08-05.09.2021/DSTU_4163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000" dirty="0" smtClean="0">
                <a:solidFill>
                  <a:schemeClr val="tx1"/>
                </a:solidFill>
              </a:rPr>
              <a:t>Оформлення документів по-новому: 10 новел ДСТУ 4163:2020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1600200"/>
            <a:ext cx="8458200" cy="5105400"/>
          </a:xfrm>
        </p:spPr>
        <p:txBody>
          <a:bodyPr>
            <a:normAutofit/>
          </a:bodyPr>
          <a:lstStyle/>
          <a:p>
            <a:pPr algn="l" fontAlgn="base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1 вересня 2021 року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 набрав чинності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Національний стандарт ДСТУ 4163:2020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«Державна уніфікована система документації. Уніфікована система організаційно-розпорядчої документації.</a:t>
            </a:r>
          </a:p>
          <a:p>
            <a:pPr algn="l" fontAlgn="base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l" fontAlgn="base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1. Сферою застосування ДСТУ 4163:2020, на відміну від ДСТУ 4163:2003, є організаційно-розпорядчі документи незалежно від носія інформації, тобто стандарт визначає склад і зміст постійної інформації реквізитів для організаційно-розпорядчих документів </a:t>
            </a:r>
            <a:r>
              <a:rPr lang="uk-UA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незалежно від носія інформації (паперовий, електронний)</a:t>
            </a:r>
            <a:r>
              <a:rPr lang="uk-UA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l" fontAlgn="base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2. В ДСТУ 4163:2020 </a:t>
            </a:r>
            <a:r>
              <a:rPr lang="uk-UA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змінився склад реквізитів документів</a:t>
            </a:r>
            <a:r>
              <a:rPr lang="uk-UA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немає  реквізиту «зображення нагород», змінилась нумерація реквізитів, новим у переліку є реквізит 28 «відмітка про ознайомлення з документом». Незважаючи на зазначені зміни у складі реквізитів, загальна кількість реквізитів залишилась незмінною – 32.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81000" y="533400"/>
          <a:ext cx="8458200" cy="525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2573"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Було (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ДСТУ 4163:2003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Стало (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ДСТУ 4163:2020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3636">
                <a:tc gridSpan="2"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Times New Roman"/>
                        </a:rPr>
                        <a:t>«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+mn-lt"/>
                          <a:ea typeface="Calibri"/>
                        </a:rPr>
                        <a:t>Відмітка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Helvetica"/>
                        </a:rPr>
                        <a:t> 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+mn-lt"/>
                          <a:ea typeface="Calibri"/>
                        </a:rPr>
                        <a:t>про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Helvetica"/>
                        </a:rPr>
                        <a:t> 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+mn-lt"/>
                          <a:ea typeface="Calibri"/>
                        </a:rPr>
                        <a:t>засвідчення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Helvetica"/>
                        </a:rPr>
                        <a:t> 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+mn-lt"/>
                          <a:ea typeface="Calibri"/>
                        </a:rPr>
                        <a:t>копії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Helvetica"/>
                        </a:rPr>
                        <a:t> 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+mn-lt"/>
                          <a:ea typeface="Calibri"/>
                        </a:rPr>
                        <a:t>документа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Helvetica"/>
                        </a:rPr>
                        <a:t>» (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Times New Roman"/>
                        </a:rPr>
                        <a:t>5.26 </a:t>
                      </a:r>
                      <a:r>
                        <a:rPr lang="uk-UA" sz="1800" b="1" u="none" strike="noStrike" dirty="0" smtClean="0">
                          <a:solidFill>
                            <a:srgbClr val="26539A"/>
                          </a:solidFill>
                          <a:latin typeface="+mn-lt"/>
                          <a:ea typeface="Calibri"/>
                          <a:cs typeface="Times New Roman"/>
                          <a:hlinkClick r:id="rId2" tooltip="ДСТУ 4163:2020"/>
                        </a:rPr>
                        <a:t>ДСТУ</a:t>
                      </a:r>
                      <a:r>
                        <a:rPr lang="uk-UA" sz="1800" b="1" u="none" strike="noStrike" dirty="0" smtClean="0">
                          <a:solidFill>
                            <a:srgbClr val="26539A"/>
                          </a:solidFill>
                          <a:latin typeface="Helvetica"/>
                          <a:ea typeface="Calibri"/>
                          <a:cs typeface="Helvetica"/>
                          <a:hlinkClick r:id="rId2" tooltip="ДСТУ 4163:2020"/>
                        </a:rPr>
                        <a:t> 4163:2020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Times New Roman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1591">
                <a:tc>
                  <a:txBody>
                    <a:bodyPr/>
                    <a:lstStyle/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Слова Згідно з оригіналом (без лапок), найменування посади, особистий підпис особи, яка засвідчує копію, її ініціали і прізвище, дата засвідчення копії</a:t>
                      </a:r>
                    </a:p>
                    <a:p>
                      <a:endParaRPr kumimoji="0" lang="uk-UA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Приклад:</a:t>
                      </a:r>
                    </a:p>
                    <a:p>
                      <a:endParaRPr kumimoji="0" lang="uk-UA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Згідно з оригіналом</a:t>
                      </a: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Секретар </a:t>
                      </a:r>
                      <a:r>
                        <a:rPr kumimoji="0" lang="uk-UA" sz="18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Підпис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П. П. Кучер</a:t>
                      </a: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26.06.2001</a:t>
                      </a:r>
                      <a:endParaRPr lang="uk-UA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Слова Згідно з оригіналом (без лапок), найменування посади, особистий підпис особи, яка засвідчує копію, її власне ім’я і прізвище, дата засвідчення копії</a:t>
                      </a:r>
                    </a:p>
                    <a:p>
                      <a:endParaRPr kumimoji="0" lang="uk-UA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Приклад:</a:t>
                      </a:r>
                    </a:p>
                    <a:p>
                      <a:endParaRPr kumimoji="0" lang="uk-UA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Згідно з оригіналом</a:t>
                      </a: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Секретар </a:t>
                      </a:r>
                      <a:r>
                        <a:rPr kumimoji="0" lang="uk-UA" sz="1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Особистий підпис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Павло</a:t>
                      </a:r>
                      <a:r>
                        <a:rPr kumimoji="0" lang="uk-UA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КУЧЕР</a:t>
                      </a:r>
                      <a:endParaRPr kumimoji="0" lang="uk-UA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01.09.2021</a:t>
                      </a:r>
                      <a:endParaRPr lang="uk-UA" sz="18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81000" y="533400"/>
          <a:ext cx="8458200" cy="525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2573"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Було (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ДСТУ 4163:2003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Стало (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ДСТУ 4163:2020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3636">
                <a:tc gridSpan="2"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Times New Roman"/>
                        </a:rPr>
                        <a:t>«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+mn-lt"/>
                          <a:ea typeface="Calibri"/>
                        </a:rPr>
                        <a:t>Відомості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Helvetica"/>
                        </a:rPr>
                        <a:t> 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+mn-lt"/>
                          <a:ea typeface="Calibri"/>
                        </a:rPr>
                        <a:t>про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Helvetica"/>
                        </a:rPr>
                        <a:t> 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+mn-lt"/>
                          <a:ea typeface="Calibri"/>
                        </a:rPr>
                        <a:t>виконавця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Helvetica"/>
                        </a:rPr>
                        <a:t> 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+mn-lt"/>
                          <a:ea typeface="Calibri"/>
                        </a:rPr>
                        <a:t>документа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Helvetica"/>
                        </a:rPr>
                        <a:t>» 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Times New Roman"/>
                        </a:rPr>
                        <a:t>(5.27 </a:t>
                      </a:r>
                      <a:r>
                        <a:rPr lang="uk-UA" sz="1800" b="1" u="none" strike="noStrike" dirty="0" smtClean="0">
                          <a:solidFill>
                            <a:srgbClr val="26539A"/>
                          </a:solidFill>
                          <a:latin typeface="+mn-lt"/>
                          <a:ea typeface="Calibri"/>
                          <a:cs typeface="Times New Roman"/>
                          <a:hlinkClick r:id="rId2" tooltip="ДСТУ 4163:2020"/>
                        </a:rPr>
                        <a:t>ДСТУ</a:t>
                      </a:r>
                      <a:r>
                        <a:rPr lang="uk-UA" sz="1800" b="1" u="none" strike="noStrike" dirty="0" smtClean="0">
                          <a:solidFill>
                            <a:srgbClr val="26539A"/>
                          </a:solidFill>
                          <a:latin typeface="Helvetica"/>
                          <a:ea typeface="Calibri"/>
                          <a:cs typeface="Helvetica"/>
                          <a:hlinkClick r:id="rId2" tooltip="ДСТУ 4163:2020"/>
                        </a:rPr>
                        <a:t> 4163:2020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Times New Roman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1591">
                <a:tc>
                  <a:txBody>
                    <a:bodyPr/>
                    <a:lstStyle/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Прізвище або прізвище, ім’я і по батькові виконавця документа і номер його службового телефону</a:t>
                      </a:r>
                    </a:p>
                    <a:p>
                      <a:endParaRPr kumimoji="0" lang="uk-UA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Приклад:</a:t>
                      </a:r>
                    </a:p>
                    <a:p>
                      <a:endParaRPr kumimoji="0" lang="uk-UA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Іваненко 556 07 24</a:t>
                      </a: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Іваненко Петро Михайлович 556 07 24</a:t>
                      </a:r>
                      <a:endParaRPr lang="uk-UA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Прізвище і власне ім’я виконавця документа, номер його службового телефону</a:t>
                      </a:r>
                    </a:p>
                    <a:p>
                      <a:endParaRPr kumimoji="0" lang="uk-UA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Приклад:</a:t>
                      </a:r>
                    </a:p>
                    <a:p>
                      <a:endParaRPr kumimoji="0" lang="uk-UA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Іваненко</a:t>
                      </a:r>
                      <a:r>
                        <a:rPr kumimoji="0" lang="uk-UA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Петро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123 45 67</a:t>
                      </a: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 внутрішніх документах допустимо зазначати тільки прізвище виконавця документа і номер його службового телефону</a:t>
                      </a:r>
                      <a:endParaRPr lang="uk-UA" sz="18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81000" y="533400"/>
          <a:ext cx="8458200" cy="525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2573"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Було (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ДСТУ 4163:2003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Стало (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ДСТУ 4163:2020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3636">
                <a:tc gridSpan="2"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Times New Roman"/>
                        </a:rPr>
                        <a:t>«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+mn-lt"/>
                          <a:ea typeface="Calibri"/>
                        </a:rPr>
                        <a:t>Відмітка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Helvetica"/>
                        </a:rPr>
                        <a:t> 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+mn-lt"/>
                          <a:ea typeface="Calibri"/>
                        </a:rPr>
                        <a:t>про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Helvetica"/>
                        </a:rPr>
                        <a:t> 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+mn-lt"/>
                          <a:ea typeface="Calibri"/>
                        </a:rPr>
                        <a:t>ознайомлення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Helvetica"/>
                        </a:rPr>
                        <a:t> 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+mn-lt"/>
                          <a:ea typeface="Calibri"/>
                        </a:rPr>
                        <a:t>з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Helvetica"/>
                        </a:rPr>
                        <a:t> 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+mn-lt"/>
                          <a:ea typeface="Calibri"/>
                        </a:rPr>
                        <a:t>документом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Helvetica"/>
                        </a:rPr>
                        <a:t>» (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Times New Roman"/>
                        </a:rPr>
                        <a:t>5.28 </a:t>
                      </a:r>
                      <a:r>
                        <a:rPr lang="uk-UA" sz="1800" b="1" u="none" strike="noStrike" dirty="0" smtClean="0">
                          <a:solidFill>
                            <a:srgbClr val="26539A"/>
                          </a:solidFill>
                          <a:latin typeface="+mn-lt"/>
                          <a:ea typeface="Calibri"/>
                          <a:cs typeface="Times New Roman"/>
                          <a:hlinkClick r:id="rId2" tooltip="ДСТУ 4163:2020"/>
                        </a:rPr>
                        <a:t>ДСТУ</a:t>
                      </a:r>
                      <a:r>
                        <a:rPr lang="uk-UA" sz="1800" b="1" u="none" strike="noStrike" dirty="0" smtClean="0">
                          <a:solidFill>
                            <a:srgbClr val="26539A"/>
                          </a:solidFill>
                          <a:latin typeface="Helvetica"/>
                          <a:ea typeface="Calibri"/>
                          <a:cs typeface="Helvetica"/>
                          <a:hlinkClick r:id="rId2" tooltip="ДСТУ 4163:2020"/>
                        </a:rPr>
                        <a:t> 4163:2020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Times New Roman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15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Цей реквізит не передбачався</a:t>
                      </a:r>
                    </a:p>
                  </a:txBody>
                  <a:tcPr marL="56515" marR="56515" marT="40005" marB="400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Слова З документом ознайомлений(-а, -і) (без лапок), особистий(-і) підпис(-и), власне(-і) ім’я(</a:t>
                      </a:r>
                      <a:r>
                        <a:rPr lang="uk-UA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-ена</a:t>
                      </a: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), дата, яку кожен працівник власноручно проставляє під час ознайомлення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Приклад: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 наказом ознайомлений: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i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Особистий підпис</a:t>
                      </a: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Іван ЮЩЕНКО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01.09.2021</a:t>
                      </a:r>
                    </a:p>
                  </a:txBody>
                  <a:tcPr marL="56515" marR="56515" marT="40005" marB="4000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81000" y="243223"/>
          <a:ext cx="8458200" cy="56966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7108"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Було (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ДСТУ 4163:2003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Стало (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ДСТУ 4163:2020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380">
                <a:tc gridSpan="2"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Times New Roman"/>
                        </a:rPr>
                        <a:t>«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+mn-lt"/>
                          <a:ea typeface="Calibri"/>
                        </a:rPr>
                        <a:t>Відмітка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Helvetica"/>
                        </a:rPr>
                        <a:t> 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+mn-lt"/>
                          <a:ea typeface="Calibri"/>
                        </a:rPr>
                        <a:t>про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Helvetica"/>
                        </a:rPr>
                        <a:t> 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+mn-lt"/>
                          <a:ea typeface="Calibri"/>
                        </a:rPr>
                        <a:t>виконання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Helvetica"/>
                        </a:rPr>
                        <a:t> 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+mn-lt"/>
                          <a:ea typeface="Calibri"/>
                        </a:rPr>
                        <a:t>документа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Helvetica"/>
                        </a:rPr>
                        <a:t>» (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Times New Roman"/>
                        </a:rPr>
                        <a:t>5.29 </a:t>
                      </a:r>
                      <a:r>
                        <a:rPr lang="uk-UA" sz="1800" b="1" u="none" strike="noStrike" dirty="0" smtClean="0">
                          <a:solidFill>
                            <a:srgbClr val="26539A"/>
                          </a:solidFill>
                          <a:latin typeface="+mn-lt"/>
                          <a:ea typeface="Calibri"/>
                          <a:cs typeface="Times New Roman"/>
                          <a:hlinkClick r:id="rId2" tooltip="ДСТУ 4163:2020"/>
                        </a:rPr>
                        <a:t>ДСТУ</a:t>
                      </a:r>
                      <a:r>
                        <a:rPr lang="uk-UA" sz="1800" b="1" u="none" strike="noStrike" dirty="0" smtClean="0">
                          <a:solidFill>
                            <a:srgbClr val="26539A"/>
                          </a:solidFill>
                          <a:latin typeface="Helvetica"/>
                          <a:ea typeface="Calibri"/>
                          <a:cs typeface="Helvetica"/>
                          <a:hlinkClick r:id="rId2" tooltip="ДСТУ 4163:2020"/>
                        </a:rPr>
                        <a:t> 4163:2020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Times New Roman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533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Слова «До справи», номер справи, в якій документ зберігатиметься, дату направлення документа до справи, найменування посади і підпис виконавця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Приклад: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До справи № 03-4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Відповідь надіслано 13.05.2001 № 03-12/113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Посада І. П. Ющенко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Дата</a:t>
                      </a:r>
                    </a:p>
                  </a:txBody>
                  <a:tcPr marL="56515" marR="56515" marT="40005" marB="400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Слова До справи (без лапок), номер справи, у якій документ зберігатиметься, посилання на дату й реєстраційний індекс документа, що засвідчує виконання, найменування посади, особистий підпис, власне ім’я та прізвище відповідальної особи, дата оформлення відмітки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Приклад: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До справи № 01-10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Лист-відповідь від 25.05.2019 № 01-10/01/123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Секретар </a:t>
                      </a:r>
                      <a:r>
                        <a:rPr lang="uk-UA" sz="1400" i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Особистий підпис</a:t>
                      </a: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Іван ЮЩЕНКО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Дата</a:t>
                      </a:r>
                    </a:p>
                  </a:txBody>
                  <a:tcPr marL="56515" marR="56515" marT="40005" marB="4000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i="1" dirty="0" smtClean="0"/>
              <a:t>Чи обов’язковий </a:t>
            </a:r>
            <a:br>
              <a:rPr lang="uk-UA" i="1" dirty="0" smtClean="0"/>
            </a:br>
            <a:r>
              <a:rPr lang="uk-UA" dirty="0" smtClean="0">
                <a:hlinkClick r:id="rId2" tooltip="ДСТУ 4163:2020"/>
              </a:rPr>
              <a:t>ДСТУ 4163:2020</a:t>
            </a:r>
            <a:r>
              <a:rPr lang="uk-UA" i="1" dirty="0" smtClean="0"/>
              <a:t>?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1600200"/>
            <a:ext cx="8458200" cy="5105400"/>
          </a:xfrm>
        </p:spPr>
        <p:txBody>
          <a:bodyPr>
            <a:normAutofit/>
          </a:bodyPr>
          <a:lstStyle/>
          <a:p>
            <a:pPr algn="l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У </a:t>
            </a:r>
            <a:r>
              <a:rPr lang="uk-UA" u="sng" dirty="0" smtClean="0">
                <a:latin typeface="Times New Roman" pitchFamily="18" charset="0"/>
                <a:cs typeface="Times New Roman" pitchFamily="18" charset="0"/>
                <a:hlinkClick r:id="rId3" tooltip="Законі України «Про стандартизацію від 05.06.2014 р. № 1315-VII"/>
              </a:rPr>
              <a:t>Законі України «Про стандартизацію від 05.06.2014 р. № 1315-VII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 (ч. 2 ст. 23)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 зазначено, що «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національні стандарти застосовуються на добровільній основі, крім випадків,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якщо обов’язковість їх застосування встановлена нормативно-правовими актами».</a:t>
            </a:r>
            <a:endParaRPr lang="uk-UA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uk-UA" u="sng" dirty="0" smtClean="0">
                <a:latin typeface="Times New Roman" pitchFamily="18" charset="0"/>
                <a:cs typeface="Times New Roman" pitchFamily="18" charset="0"/>
                <a:hlinkClick r:id="rId4" tooltip="ДСТУ 4163:2003"/>
              </a:rPr>
              <a:t>ДСТУ 4163:2003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 був обов’язковим. На обов’язковість його застосування, зокрема, вказували </a:t>
            </a:r>
            <a:r>
              <a:rPr lang="uk-UA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Правила організації діловодства  та архівного зберігання документів у державних органах, </a:t>
            </a:r>
            <a:r>
              <a:rPr lang="uk-UA" u="sng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органах</a:t>
            </a:r>
            <a:r>
              <a:rPr lang="uk-UA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місцевого самоврядування, на підприємствах, установах і в </a:t>
            </a:r>
            <a:r>
              <a:rPr lang="uk-UA" u="sng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організацвіях</a:t>
            </a:r>
            <a:r>
              <a:rPr lang="uk-UA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 (затверджені наказом Мін’юсту від 18.06.2015 р. № 1000/5)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які обов’язкові для застосування усіма юридичними особами. Тому, за логікою, і стандарт, який прийшов йому на зміну, — </a:t>
            </a:r>
            <a:r>
              <a:rPr lang="uk-UA" u="sng" dirty="0" smtClean="0">
                <a:latin typeface="Times New Roman" pitchFamily="18" charset="0"/>
                <a:cs typeface="Times New Roman" pitchFamily="18" charset="0"/>
                <a:hlinkClick r:id="rId2" tooltip="ДСТУ 4163:2020"/>
              </a:rPr>
              <a:t>ДСТУ 4163:2020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 — теж є обов’язковим. </a:t>
            </a:r>
          </a:p>
          <a:p>
            <a:pPr algn="l"/>
            <a:endParaRPr lang="uk-U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8600"/>
            <a:ext cx="8382000" cy="6324600"/>
          </a:xfrm>
        </p:spPr>
        <p:txBody>
          <a:bodyPr anchor="ctr">
            <a:normAutofit fontScale="92500" lnSpcReduction="10000"/>
          </a:bodyPr>
          <a:lstStyle/>
          <a:p>
            <a:pPr algn="just" fontAlgn="base"/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3. Новим є </a:t>
            </a:r>
            <a:r>
              <a:rPr lang="uk-UA" sz="22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деталізація складу довідкових даних про юридичну особу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, а саме деталізація складу реквізитів поштової адреси – встановлено чітку послідовність реквізитів: назва вулиці, номер будинку, номер корпусу чи офісу (за потреби), назва населеного пункту, району, області, поштовий індекс.</a:t>
            </a:r>
          </a:p>
          <a:p>
            <a:pPr algn="just" fontAlgn="base"/>
            <a:endParaRPr lang="uk-UA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base"/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ДСТУ 4163:2020 передбачив допустимість зазначення у довідкових даних двох адрес: юридичної (зазначеної в ЄДРПОУ) та фактичної (для листування), якщо місцезнаходження юридичної особи відрізняється від адреси фактичного здійснення діяльності чи розміщення офісу.</a:t>
            </a:r>
          </a:p>
          <a:p>
            <a:pPr algn="just" fontAlgn="base"/>
            <a:endParaRPr lang="uk-UA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base"/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4. Важливим є закріплення в ДСТУ 4163:2020 вимоги щодо </a:t>
            </a:r>
            <a:r>
              <a:rPr lang="uk-UA" sz="2200" i="1" dirty="0" smtClean="0">
                <a:latin typeface="Times New Roman" pitchFamily="18" charset="0"/>
                <a:cs typeface="Times New Roman" pitchFamily="18" charset="0"/>
              </a:rPr>
              <a:t>відповідності місця складення документа найменуванню населеного пункту </a:t>
            </a:r>
            <a:r>
              <a:rPr lang="uk-UA" sz="22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згідно з Класифікатором об’єктів адміністративно-територіального устрою України</a:t>
            </a:r>
            <a:r>
              <a:rPr lang="uk-UA" sz="22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Наприклад: м. Дніпро; </a:t>
            </a:r>
            <a:r>
              <a:rPr lang="uk-UA" sz="2200" dirty="0" err="1" smtClean="0">
                <a:latin typeface="Times New Roman" pitchFamily="18" charset="0"/>
                <a:cs typeface="Times New Roman" pitchFamily="18" charset="0"/>
              </a:rPr>
              <a:t>смт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 Гостомель Київської області; с-ще Степове; Фастівського району Київської області; с. Березівка </a:t>
            </a:r>
            <a:r>
              <a:rPr lang="uk-UA" sz="2200" dirty="0" err="1" smtClean="0">
                <a:latin typeface="Times New Roman" pitchFamily="18" charset="0"/>
                <a:cs typeface="Times New Roman" pitchFamily="18" charset="0"/>
              </a:rPr>
              <a:t>Макарівського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 району Київської області. Однак, у разі зазначення в цьому реквізиті столиці «Київ» скорочення «м.» не застосовують.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8600"/>
            <a:ext cx="8382000" cy="6324600"/>
          </a:xfrm>
        </p:spPr>
        <p:txBody>
          <a:bodyPr anchor="ctr">
            <a:normAutofit/>
          </a:bodyPr>
          <a:lstStyle/>
          <a:p>
            <a:pPr algn="just" fontAlgn="base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5. Також в ДСТУ 4163:2020 чітко зазначено, що </a:t>
            </a:r>
            <a:r>
              <a:rPr lang="uk-UA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датуванню підлягають усі службові відмітки, проставлені на документі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, а саме: віза, резолюція, відмітка про засвідчення копії документа, відмітка про надходження документа до юридичної особи, відмітка про виконання документа та відмітка про ознайомлення з документом.</a:t>
            </a:r>
          </a:p>
          <a:p>
            <a:pPr algn="just" fontAlgn="base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6. При застосуванні у текстах нормативно-правових актів та посиланнях на них і в документах, що містять відомості фінансового характеру, словесно-цифрового способу зазначення дат ДСТУ 4163:2020 передбачив </a:t>
            </a:r>
            <a:r>
              <a:rPr lang="uk-UA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проставляння нуля в позначенні дня місяця, якщо він містить одну цифру</a:t>
            </a:r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7. Деталізованими є положення в ДСТУ 4163:2020 щодо </a:t>
            </a:r>
            <a:r>
              <a:rPr lang="uk-UA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реєстраційного індексу документа</a:t>
            </a:r>
            <a:r>
              <a:rPr lang="uk-UA" sz="20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а саме стандарт передбачив склад реєстраційного індексу, спосіб відокремлення складових частин реєстраційного індексу одна від одної.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8600"/>
            <a:ext cx="8382000" cy="6324600"/>
          </a:xfrm>
        </p:spPr>
        <p:txBody>
          <a:bodyPr anchor="ctr">
            <a:normAutofit/>
          </a:bodyPr>
          <a:lstStyle/>
          <a:p>
            <a:pPr fontAlgn="base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8. Суттєвими стали і зміни у складі реквізиту «підпис». ДСТУ 4163:2020 встановив, що 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підпис має містити найменування посади особи, яка підписує документ, особистий підпис (окрім електронних документів</a:t>
            </a:r>
            <a:r>
              <a:rPr lang="uk-UA" sz="2000" b="1" i="1" dirty="0" smtClean="0">
                <a:latin typeface="Times New Roman" pitchFamily="18" charset="0"/>
                <a:cs typeface="Times New Roman" pitchFamily="18" charset="0"/>
              </a:rPr>
              <a:t>), </a:t>
            </a:r>
            <a:r>
              <a:rPr lang="uk-UA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власне ім’я і прізвище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 Крім того, </a:t>
            </a:r>
            <a:r>
              <a:rPr lang="uk-UA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прізвище (у складі будь-якого реквізиту) друкується великими літерами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 Ініціали особи, використання яких передбачалось в ДСТУ 4163:2003, наразі не використовуються.</a:t>
            </a:r>
          </a:p>
          <a:p>
            <a:pPr fontAlgn="base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9. Важливими є положення ДСТУ 4163:2020, що пов’язані із забезпеченням функціонування української мови як державної. Стандарт 2020 року встановлює, що </a:t>
            </a:r>
            <a:r>
              <a:rPr lang="uk-UA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документи складають державною мовою</a:t>
            </a:r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крім випадків, передбачених законодавством про мови в Україні. Документи ж, адресовані державним органам, складають лише українською мовою.</a:t>
            </a:r>
          </a:p>
          <a:p>
            <a:pPr fontAlgn="base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10. Окрім зазначеного, вагомими змінами ДСТУ 4163:2020 стали </a:t>
            </a:r>
            <a:r>
              <a:rPr lang="uk-UA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вимоги до виготовлення документів</a:t>
            </a:r>
            <a:r>
              <a:rPr lang="uk-UA" sz="20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а саме вимоги щодо використання шрифтів розмірами 8-12, 12-14 та 14-16, використання міжрядкових інтервалів та дотримуватися відповідних відступів від межі лівого поля документа.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8600"/>
            <a:ext cx="8382000" cy="6324600"/>
          </a:xfrm>
        </p:spPr>
        <p:txBody>
          <a:bodyPr anchor="ctr">
            <a:normAutofit/>
          </a:bodyPr>
          <a:lstStyle/>
          <a:p>
            <a:pPr algn="just" fontAlgn="base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Новими є і </a:t>
            </a:r>
            <a:r>
              <a:rPr lang="uk-UA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вимоги щодо способу друкування документів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: тексти документів постійного та тривалого (понад 10 років) зберігання друкують на одному боці аркуша. Документи тимчасового строку (до 10 років включно) зберігання можна друкувати на лицьовому і зворотному боці аркуша.</a:t>
            </a:r>
          </a:p>
          <a:p>
            <a:pPr algn="just" fontAlgn="base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Водночас при роботі із документами обов’язковим також є дотримання вимог і </a:t>
            </a:r>
            <a:r>
              <a:rPr lang="uk-UA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Закону України «Про електронні документи та електронний документообіг»</a:t>
            </a:r>
            <a:r>
              <a:rPr lang="uk-UA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і Типової інструкції з документування управлінської інформації в електронній формі та організації роботи з електронними документами в діловодстві, електронного міжвідомчого обміну та Типової інструкції з діловодства в міністерствах, інших центральних та місцевих органах виконавчої влади, затверджених 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постановою Кабміну від 17.01.2018 р. № 55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, а також вимог власних інструкцій з діловодства.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228600"/>
          <a:ext cx="8458200" cy="6095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3150"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Було (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ДСТУ 4163:2003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Стало (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ДСТУ 4163:2020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415">
                <a:tc gridSpan="2"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«Підпис» (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ea typeface="Calibri"/>
                        </a:rPr>
                        <a:t>5.22 </a:t>
                      </a:r>
                      <a:r>
                        <a:rPr lang="uk-UA" sz="1800" b="1" u="none" strike="noStrike" dirty="0" smtClean="0">
                          <a:solidFill>
                            <a:srgbClr val="26539A"/>
                          </a:solidFill>
                          <a:latin typeface="Times New Roman"/>
                          <a:ea typeface="Calibri"/>
                          <a:hlinkClick r:id="rId2" tooltip="ДСТУ 4163:2020"/>
                        </a:rPr>
                        <a:t>ДСТУ 4163:2020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ea typeface="Calibri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3342">
                <a:tc>
                  <a:txBody>
                    <a:bodyPr/>
                    <a:lstStyle/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</a:rPr>
                        <a:t>Посада </a:t>
                      </a:r>
                      <a:r>
                        <a:rPr lang="uk-UA" sz="1800" i="1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</a:rPr>
                        <a:t>підпис</a:t>
                      </a:r>
                      <a:r>
                        <a:rPr lang="uk-UA" sz="18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</a:rPr>
                        <a:t> Ініціал(и), прізвище</a:t>
                      </a:r>
                      <a:endParaRPr lang="uk-UA" sz="1800" dirty="0" smtClean="0">
                        <a:latin typeface="Times New Roman"/>
                        <a:ea typeface="Times New Roman"/>
                      </a:endParaRPr>
                    </a:p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800" dirty="0" smtClean="0">
                        <a:solidFill>
                          <a:srgbClr val="333333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</a:rPr>
                        <a:t>Приклад:</a:t>
                      </a:r>
                      <a:endParaRPr lang="uk-UA" sz="18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dirty="0" smtClean="0">
                          <a:solidFill>
                            <a:srgbClr val="333333"/>
                          </a:solidFill>
                          <a:latin typeface="Times New Roman"/>
                          <a:ea typeface="Calibri"/>
                        </a:rPr>
                        <a:t>Директор </a:t>
                      </a:r>
                      <a:r>
                        <a:rPr lang="uk-UA" sz="1800" i="1" dirty="0" smtClean="0">
                          <a:solidFill>
                            <a:srgbClr val="333333"/>
                          </a:solidFill>
                          <a:latin typeface="Times New Roman"/>
                          <a:ea typeface="Calibri"/>
                        </a:rPr>
                        <a:t>підпис</a:t>
                      </a:r>
                      <a:r>
                        <a:rPr lang="uk-UA" sz="1800" dirty="0" smtClean="0">
                          <a:solidFill>
                            <a:srgbClr val="333333"/>
                          </a:solidFill>
                          <a:latin typeface="Times New Roman"/>
                          <a:ea typeface="Calibri"/>
                        </a:rPr>
                        <a:t> І. П. Кущ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</a:rPr>
                        <a:t>Посада </a:t>
                      </a:r>
                      <a:r>
                        <a:rPr lang="uk-UA" sz="1800" i="1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</a:rPr>
                        <a:t>Особистий підпис</a:t>
                      </a:r>
                      <a:r>
                        <a:rPr lang="uk-UA" sz="18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</a:rPr>
                        <a:t> Власне ім’я ПРІЗВИЩЕ</a:t>
                      </a:r>
                      <a:endParaRPr lang="uk-UA" sz="1800" dirty="0" smtClean="0">
                        <a:latin typeface="Times New Roman"/>
                        <a:ea typeface="Times New Roman"/>
                      </a:endParaRPr>
                    </a:p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800" dirty="0" smtClean="0">
                        <a:solidFill>
                          <a:srgbClr val="333333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</a:rPr>
                        <a:t>Приклад:</a:t>
                      </a:r>
                      <a:endParaRPr lang="uk-UA" sz="18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dirty="0" smtClean="0">
                          <a:solidFill>
                            <a:srgbClr val="333333"/>
                          </a:solidFill>
                          <a:latin typeface="Times New Roman"/>
                          <a:ea typeface="Calibri"/>
                        </a:rPr>
                        <a:t>Директор </a:t>
                      </a:r>
                      <a:r>
                        <a:rPr lang="uk-UA" sz="1800" i="1" dirty="0" smtClean="0">
                          <a:solidFill>
                            <a:srgbClr val="333333"/>
                          </a:solidFill>
                          <a:latin typeface="Times New Roman"/>
                          <a:ea typeface="Calibri"/>
                        </a:rPr>
                        <a:t>Особистий підпис</a:t>
                      </a:r>
                      <a:r>
                        <a:rPr lang="uk-UA" sz="1800" dirty="0" smtClean="0">
                          <a:solidFill>
                            <a:srgbClr val="333333"/>
                          </a:solidFill>
                          <a:latin typeface="Times New Roman"/>
                          <a:ea typeface="Calibri"/>
                        </a:rPr>
                        <a:t> Іван</a:t>
                      </a:r>
                      <a:r>
                        <a:rPr lang="uk-UA" sz="1800" baseline="0" dirty="0" smtClean="0">
                          <a:solidFill>
                            <a:srgbClr val="333333"/>
                          </a:solidFill>
                          <a:latin typeface="Times New Roman"/>
                          <a:ea typeface="Calibri"/>
                        </a:rPr>
                        <a:t> КУЩ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3150">
                <a:tc gridSpan="2"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«Адресат» (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ea typeface="Calibri"/>
                        </a:rPr>
                        <a:t>5.15 </a:t>
                      </a:r>
                      <a:r>
                        <a:rPr lang="uk-UA" sz="1800" b="1" u="none" strike="noStrike" dirty="0" smtClean="0">
                          <a:solidFill>
                            <a:srgbClr val="26539A"/>
                          </a:solidFill>
                          <a:latin typeface="Times New Roman"/>
                          <a:ea typeface="Calibri"/>
                          <a:hlinkClick r:id="rId2" tooltip="ДСТУ 4163:2020"/>
                        </a:rPr>
                        <a:t>ДСТУ 4163:2020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)</a:t>
                      </a:r>
                      <a:r>
                        <a:rPr lang="uk-UA" sz="1800" dirty="0" smtClean="0">
                          <a:solidFill>
                            <a:srgbClr val="333333"/>
                          </a:solidFill>
                          <a:latin typeface="Times New Roman"/>
                          <a:ea typeface="Calibri"/>
                        </a:rPr>
                        <a:t>*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57942">
                <a:tc>
                  <a:txBody>
                    <a:bodyPr/>
                    <a:lstStyle/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</a:rPr>
                        <a:t>Посаду, прізвище, ініціал(и) адресата зазначають у давальному відмінку</a:t>
                      </a:r>
                      <a:endParaRPr lang="uk-UA" sz="1800" dirty="0" smtClean="0">
                        <a:latin typeface="Times New Roman"/>
                        <a:ea typeface="Times New Roman"/>
                      </a:endParaRPr>
                    </a:p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800" dirty="0" smtClean="0">
                        <a:solidFill>
                          <a:srgbClr val="333333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</a:rPr>
                        <a:t>Приклад:</a:t>
                      </a:r>
                      <a:endParaRPr lang="uk-UA" sz="1800" dirty="0" smtClean="0">
                        <a:latin typeface="Times New Roman"/>
                        <a:ea typeface="Times New Roman"/>
                      </a:endParaRPr>
                    </a:p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800" dirty="0" smtClean="0">
                        <a:solidFill>
                          <a:srgbClr val="333333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</a:rPr>
                        <a:t>Директору УНДІАСД</a:t>
                      </a:r>
                      <a:r>
                        <a:rPr lang="uk-UA" sz="1800" baseline="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aseline="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</a:rPr>
                        <a:t>Кущу</a:t>
                      </a:r>
                      <a:r>
                        <a:rPr lang="uk-UA" sz="1800" dirty="0" smtClean="0">
                          <a:solidFill>
                            <a:srgbClr val="333333"/>
                          </a:solidFill>
                          <a:latin typeface="Times New Roman"/>
                          <a:ea typeface="Calibri"/>
                        </a:rPr>
                        <a:t> І. П.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</a:rPr>
                        <a:t>Посаду, власне ім’я та прізвище адресата зазначають у давальному відмінку</a:t>
                      </a:r>
                      <a:endParaRPr lang="uk-UA" sz="1800" dirty="0" smtClean="0">
                        <a:latin typeface="Times New Roman"/>
                        <a:ea typeface="Times New Roman"/>
                      </a:endParaRPr>
                    </a:p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800" dirty="0" smtClean="0">
                        <a:solidFill>
                          <a:srgbClr val="333333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</a:rPr>
                        <a:t>Приклад:</a:t>
                      </a:r>
                      <a:endParaRPr lang="uk-UA" sz="1800" dirty="0" smtClean="0">
                        <a:latin typeface="Times New Roman"/>
                        <a:ea typeface="Times New Roman"/>
                      </a:endParaRPr>
                    </a:p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800" dirty="0" smtClean="0">
                        <a:solidFill>
                          <a:srgbClr val="333333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</a:rPr>
                        <a:t>Директору УНДІАСД</a:t>
                      </a:r>
                      <a:endParaRPr lang="uk-UA" sz="18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dirty="0" smtClean="0">
                          <a:solidFill>
                            <a:srgbClr val="333333"/>
                          </a:solidFill>
                          <a:latin typeface="Times New Roman"/>
                          <a:ea typeface="Calibri"/>
                        </a:rPr>
                        <a:t>Івану КУЩУ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81000" y="533400"/>
          <a:ext cx="8458200" cy="525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2573"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Було (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ДСТУ 4163:2003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Стало (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ДСТУ 4163:2020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3636">
                <a:tc gridSpan="2">
                  <a:txBody>
                    <a:bodyPr/>
                    <a:lstStyle/>
                    <a:p>
                      <a:pPr algn="ctr"/>
                      <a:r>
                        <a:rPr kumimoji="0" lang="uk-UA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«Гриф затвердження документа» (</a:t>
                      </a:r>
                      <a:r>
                        <a:rPr kumimoji="0" lang="uk-UA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5.16 </a:t>
                      </a:r>
                      <a:r>
                        <a:rPr kumimoji="0" lang="uk-UA" sz="1800" b="1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" tooltip="ДСТУ 4163:2020"/>
                        </a:rPr>
                        <a:t>ДСТУ 4163:2020</a:t>
                      </a:r>
                      <a:r>
                        <a:rPr kumimoji="0" lang="uk-UA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1591"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Слово ЗАТВЕРДЖУЮ (без лапок), найменування посади, підпис, ініціал(-и) і прізвище особи, що затвердила документ, дата затвердження</a:t>
                      </a:r>
                    </a:p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 smtClean="0">
                          <a:latin typeface="Times New Roman" pitchFamily="18" charset="0"/>
                          <a:cs typeface="Times New Roman" pitchFamily="18" charset="0"/>
                        </a:rPr>
                        <a:t>Приклад:</a:t>
                      </a:r>
                    </a:p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 smtClean="0">
                          <a:latin typeface="Times New Roman" pitchFamily="18" charset="0"/>
                          <a:cs typeface="Times New Roman" pitchFamily="18" charset="0"/>
                        </a:rPr>
                        <a:t>ЗАТВЕРДЖУЮ</a:t>
                      </a:r>
                    </a:p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 smtClean="0">
                          <a:latin typeface="Times New Roman" pitchFamily="18" charset="0"/>
                          <a:cs typeface="Times New Roman" pitchFamily="18" charset="0"/>
                        </a:rPr>
                        <a:t>Директор УНДІАСД</a:t>
                      </a:r>
                    </a:p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 smtClean="0">
                          <a:latin typeface="Times New Roman" pitchFamily="18" charset="0"/>
                          <a:cs typeface="Times New Roman" pitchFamily="18" charset="0"/>
                        </a:rPr>
                        <a:t>Підпис І. П. Кущ</a:t>
                      </a:r>
                    </a:p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 smtClean="0">
                          <a:latin typeface="Times New Roman" pitchFamily="18" charset="0"/>
                          <a:cs typeface="Times New Roman" pitchFamily="18" charset="0"/>
                        </a:rPr>
                        <a:t>07.03.2001</a:t>
                      </a:r>
                      <a:endParaRPr lang="uk-UA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Слово ЗАТВЕРДЖУЮ, найменування посади, особистий підпис, власне ім’я, прізвище особи і дата затвердження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Приклад: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kumimoji="0" lang="uk-UA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ЗАТВЕРДЖУЮ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Директор УНДІАСД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kumimoji="0" lang="uk-UA" sz="18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Особистий підпис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Іван КУЩ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01.09.2021</a:t>
                      </a:r>
                      <a:endParaRPr lang="uk-UA" sz="18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228601"/>
          <a:ext cx="8458200" cy="55306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3023"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Було (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ДСТУ 4163:2003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Стало (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ДСТУ 4163:2020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023">
                <a:tc gridSpan="2"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Times New Roman"/>
                        </a:rPr>
                        <a:t>«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+mn-lt"/>
                          <a:ea typeface="Calibri"/>
                        </a:rPr>
                        <a:t>Резолюція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Helvetica"/>
                        </a:rPr>
                        <a:t>» (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Times New Roman"/>
                        </a:rPr>
                        <a:t>5.17 </a:t>
                      </a:r>
                      <a:r>
                        <a:rPr lang="uk-UA" sz="1800" b="1" u="none" strike="noStrike" dirty="0" smtClean="0">
                          <a:solidFill>
                            <a:srgbClr val="26539A"/>
                          </a:solidFill>
                          <a:latin typeface="+mn-lt"/>
                          <a:ea typeface="Calibri"/>
                          <a:cs typeface="Times New Roman"/>
                          <a:hlinkClick r:id="rId2" tooltip="ДСТУ 4163:2020"/>
                        </a:rPr>
                        <a:t>ДСТУ</a:t>
                      </a:r>
                      <a:r>
                        <a:rPr lang="uk-UA" sz="1800" b="1" u="none" strike="noStrike" dirty="0" smtClean="0">
                          <a:solidFill>
                            <a:srgbClr val="26539A"/>
                          </a:solidFill>
                          <a:latin typeface="Helvetica"/>
                          <a:ea typeface="Calibri"/>
                          <a:cs typeface="Helvetica"/>
                          <a:hlinkClick r:id="rId2" tooltip="ДСТУ 4163:2020"/>
                        </a:rPr>
                        <a:t> 4163:2020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Times New Roman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30231">
                <a:tc>
                  <a:txBody>
                    <a:bodyPr/>
                    <a:lstStyle/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Прізвища виконавця(</a:t>
                      </a:r>
                      <a:r>
                        <a:rPr kumimoji="0" lang="uk-UA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ів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 у давальному відмінку, зміст доручення, термін виконання, особистий підпис керівника, дата</a:t>
                      </a:r>
                    </a:p>
                    <a:p>
                      <a:endParaRPr kumimoji="0" lang="uk-UA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Приклад:</a:t>
                      </a:r>
                    </a:p>
                    <a:p>
                      <a:endParaRPr kumimoji="0" lang="uk-UA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Ющенку П. П.</a:t>
                      </a: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Прошу підготувати пропозицію про постачання вугілля ТЕЦ-15 до 01.09.2001</a:t>
                      </a:r>
                    </a:p>
                    <a:p>
                      <a:r>
                        <a:rPr kumimoji="0" lang="uk-UA" sz="18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Підпис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15.08.2001</a:t>
                      </a:r>
                    </a:p>
                    <a:p>
                      <a:endParaRPr kumimoji="0" lang="uk-UA" sz="1800" b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Прізвище(-а), власне(-і) ім’я(</a:t>
                      </a:r>
                      <a:r>
                        <a:rPr kumimoji="0" lang="uk-UA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-ена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 виконавця(</a:t>
                      </a:r>
                      <a:r>
                        <a:rPr kumimoji="0" lang="uk-UA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-ів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 у давальному відмінку, зміст доручення, термін виконання, особистий підпис керівника, дата</a:t>
                      </a:r>
                    </a:p>
                    <a:p>
                      <a:endParaRPr kumimoji="0" lang="uk-UA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Приклад*:</a:t>
                      </a:r>
                    </a:p>
                    <a:p>
                      <a:endParaRPr kumimoji="0" lang="uk-UA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ЮЩЕНКУ Петру</a:t>
                      </a: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Прошу підготувати </a:t>
                      </a:r>
                      <a:r>
                        <a:rPr kumimoji="0" lang="uk-UA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проєкт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договору про постачання газу до 25.05.2019</a:t>
                      </a:r>
                    </a:p>
                    <a:p>
                      <a:r>
                        <a:rPr kumimoji="0" lang="uk-UA" sz="18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Особистий підпис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01.09.2021</a:t>
                      </a:r>
                      <a:endParaRPr lang="uk-UA" sz="18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41522">
                <a:tc gridSpan="2">
                  <a:txBody>
                    <a:bodyPr/>
                    <a:lstStyle/>
                    <a:p>
                      <a:endParaRPr kumimoji="0" lang="uk-UA" sz="1800" b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8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81000" y="533400"/>
          <a:ext cx="8458200" cy="525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2573"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Було (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ДСТУ 4163:2003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Стало (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ДСТУ 4163:2020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3636">
                <a:tc gridSpan="2">
                  <a:txBody>
                    <a:bodyPr/>
                    <a:lstStyle/>
                    <a:p>
                      <a:pPr algn="ctr"/>
                      <a:r>
                        <a:rPr kumimoji="0" lang="uk-UA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«Віза (внутрішнє погодження) документа» (</a:t>
                      </a:r>
                      <a:r>
                        <a:rPr kumimoji="0" lang="uk-UA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5.24 </a:t>
                      </a:r>
                      <a:r>
                        <a:rPr kumimoji="0" lang="uk-UA" sz="1800" b="1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" tooltip="ДСТУ 4163:2020"/>
                        </a:rPr>
                        <a:t>ДСТУ 4163:2020</a:t>
                      </a:r>
                      <a:r>
                        <a:rPr kumimoji="0" lang="uk-UA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1591">
                <a:tc>
                  <a:txBody>
                    <a:bodyPr/>
                    <a:lstStyle/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Найменування посади, особистий підпис</a:t>
                      </a: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ініціали і прізвище особи, яка візує документ, дата візування</a:t>
                      </a:r>
                    </a:p>
                    <a:p>
                      <a:endParaRPr kumimoji="0" lang="uk-UA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Приклад:</a:t>
                      </a:r>
                    </a:p>
                    <a:p>
                      <a:endParaRPr kumimoji="0" lang="uk-UA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Начальник юридичного відділу</a:t>
                      </a:r>
                    </a:p>
                    <a:p>
                      <a:r>
                        <a:rPr kumimoji="0" lang="uk-UA" sz="18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Підпис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І. П. Ющенко</a:t>
                      </a: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18.09.2001</a:t>
                      </a:r>
                      <a:endParaRPr lang="uk-UA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Найменування посади (за потреби), особистий підпис, власне ім’я і прізвище особи, яка візує документ, дата візування</a:t>
                      </a:r>
                    </a:p>
                    <a:p>
                      <a:endParaRPr kumimoji="0" lang="uk-UA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Приклад:</a:t>
                      </a:r>
                    </a:p>
                    <a:p>
                      <a:endParaRPr kumimoji="0" lang="uk-UA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Начальник юридичного відділу</a:t>
                      </a:r>
                    </a:p>
                    <a:p>
                      <a:r>
                        <a:rPr kumimoji="0" lang="uk-UA" sz="18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Особистий підпис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Іван ЮЩЕНКО</a:t>
                      </a: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01.09.2021</a:t>
                      </a:r>
                      <a:endParaRPr lang="uk-UA" sz="18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63</TotalTime>
  <Words>693</Words>
  <Application>Microsoft Office PowerPoint</Application>
  <PresentationFormat>Экран (4:3)</PresentationFormat>
  <Paragraphs>154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Franklin Gothic Book</vt:lpstr>
      <vt:lpstr>Helvetica</vt:lpstr>
      <vt:lpstr>Times New Roman</vt:lpstr>
      <vt:lpstr>Wingdings 2</vt:lpstr>
      <vt:lpstr>Техническая</vt:lpstr>
      <vt:lpstr>Оформлення документів по-новому: 10 новел ДСТУ 4163:2020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Чи обов’язковий  ДСТУ 4163:2020?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Оформлення документів по-новому: 10 новел ДСТУ 4163:2020</dc:title>
  <dc:creator>Олександр С</dc:creator>
  <cp:lastModifiedBy>userMB</cp:lastModifiedBy>
  <cp:revision>15</cp:revision>
  <dcterms:created xsi:type="dcterms:W3CDTF">2021-12-02T06:04:26Z</dcterms:created>
  <dcterms:modified xsi:type="dcterms:W3CDTF">2022-06-28T07:31:54Z</dcterms:modified>
</cp:coreProperties>
</file>