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6858000" cy="9144000"/>
  <p:embeddedFontLst>
    <p:embeddedFont>
      <p:font typeface="Montserrat" panose="020B0604020202020204" charset="-52"/>
      <p:regular r:id="rId42"/>
      <p:bold r:id="rId43"/>
      <p:italic r:id="rId44"/>
      <p:boldItalic r:id="rId45"/>
    </p:embeddedFont>
    <p:embeddedFont>
      <p:font typeface="Montserrat SemiBold" panose="020B0604020202020204" charset="-52"/>
      <p:regular r:id="rId46"/>
      <p:bold r:id="rId47"/>
      <p:italic r:id="rId48"/>
      <p:boldItalic r:id="rId49"/>
    </p:embeddedFont>
    <p:embeddedFont>
      <p:font typeface="Montserrat Medium" panose="020B0604020202020204" charset="-52"/>
      <p:regular r:id="rId50"/>
      <p:bold r:id="rId51"/>
      <p:italic r:id="rId52"/>
      <p:boldItalic r:id="rId53"/>
    </p:embeddedFont>
    <p:embeddedFont>
      <p:font typeface="Oswald" panose="020B0604020202020204" charset="-52"/>
      <p:regular r:id="rId54"/>
      <p:bold r:id="rId55"/>
    </p:embeddedFont>
    <p:embeddedFont>
      <p:font typeface="Open Sans" panose="020B0604020202020204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428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d2cfc58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12d2cfc58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328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cadbffa14_0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g13cadbffa14_0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561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cadbffa14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g13cadbffa14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535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cadbffa14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13cadbffa14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9247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cadbffa14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g13cadbffa14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1591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cadbffa14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g13cadbffa14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673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cadbffa14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g13cadbffa14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811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cadbffa14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13cadbffa14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4814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cadbffa14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13cadbffa14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4073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cadbffa14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g13cadbffa14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447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cadbffa14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13cadbffa14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55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cadbffa14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13cadbffa14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4164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cadbffa14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g13cadbffa14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8864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cadbffa14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g13cadbffa14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1195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cadbffa14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g13cadbffa14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9682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cadbffa14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3cadbffa14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186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cadbffa14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13cadbffa14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458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cadbffa14_0_1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13cadbffa14_0_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1679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cadbffa14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g13cadbffa14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0161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3cadbffa14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13cadbffa14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715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cadbffa14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13cadbffa14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752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3cadbffa14_0_1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g13cadbffa14_0_1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898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cadbffa14_0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13cadbffa14_0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3695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3cadbffa14_0_1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g13cadbffa14_0_1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8185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3cadbffa14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g13cadbffa14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1770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3cadbffa14_0_1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g13cadbffa14_0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4900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cadbffa14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9" name="Google Shape;399;g13cadbffa14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742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cadbffa14_0_1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7" name="Google Shape;407;g13cadbffa14_0_1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780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3cadbffa14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5" name="Google Shape;415;g13cadbffa14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8172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3cadbffa14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1" name="Google Shape;421;g13cadbffa14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102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cadbffa14_0_1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13cadbffa14_0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2032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2d2cfc586f_0_1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2" name="Google Shape;432;g12d2cfc586f_0_1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348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cadbffa14_0_1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13cadbffa14_0_1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473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cadbffa14_0_2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13cadbffa14_0_2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882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cadbffa14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13cadbffa14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802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cadbffa14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13cadbffa14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6810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cadbffa14_0_1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g13cadbffa14_0_1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4704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cadbffa14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13cadbffa14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272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ий слайд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46231" y="69996"/>
            <a:ext cx="8520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swald"/>
              <a:buNone/>
              <a:defRPr sz="28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53" name="Google Shape;53;p13" title="123 грн"/>
          <p:cNvSpPr txBox="1">
            <a:spLocks noGrp="1"/>
          </p:cNvSpPr>
          <p:nvPr>
            <p:ph type="subTitle" idx="2"/>
          </p:nvPr>
        </p:nvSpPr>
        <p:spPr>
          <a:xfrm>
            <a:off x="1471800" y="1631381"/>
            <a:ext cx="24588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swald"/>
              <a:buNone/>
              <a:defRPr sz="28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 title="123 грн"/>
          <p:cNvSpPr txBox="1">
            <a:spLocks noGrp="1"/>
          </p:cNvSpPr>
          <p:nvPr>
            <p:ph type="subTitle" idx="3"/>
          </p:nvPr>
        </p:nvSpPr>
        <p:spPr>
          <a:xfrm>
            <a:off x="1471800" y="3315806"/>
            <a:ext cx="3013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1100"/>
              <a:buFont typeface="Open Sans"/>
              <a:buNone/>
              <a:defRPr sz="11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13" title="123 грн"/>
          <p:cNvSpPr txBox="1">
            <a:spLocks noGrp="1"/>
          </p:cNvSpPr>
          <p:nvPr>
            <p:ph type="subTitle" idx="4"/>
          </p:nvPr>
        </p:nvSpPr>
        <p:spPr>
          <a:xfrm>
            <a:off x="5239631" y="1631381"/>
            <a:ext cx="24588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swald"/>
              <a:buNone/>
              <a:defRPr sz="28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 title="123 грн"/>
          <p:cNvSpPr txBox="1">
            <a:spLocks noGrp="1"/>
          </p:cNvSpPr>
          <p:nvPr>
            <p:ph type="subTitle" idx="5"/>
          </p:nvPr>
        </p:nvSpPr>
        <p:spPr>
          <a:xfrm>
            <a:off x="5239631" y="3315806"/>
            <a:ext cx="3013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1100"/>
              <a:buFont typeface="Open Sans"/>
              <a:buNone/>
              <a:defRPr sz="11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ий слайд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46231" y="69995"/>
            <a:ext cx="8520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swald"/>
              <a:buNone/>
              <a:defRPr sz="28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129" name="Google Shape;129;p25" title="123 грн"/>
          <p:cNvSpPr txBox="1">
            <a:spLocks noGrp="1"/>
          </p:cNvSpPr>
          <p:nvPr>
            <p:ph type="subTitle" idx="2"/>
          </p:nvPr>
        </p:nvSpPr>
        <p:spPr>
          <a:xfrm>
            <a:off x="1471800" y="1631381"/>
            <a:ext cx="24588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swald"/>
              <a:buNone/>
              <a:defRPr sz="28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5" title="123 грн"/>
          <p:cNvSpPr txBox="1">
            <a:spLocks noGrp="1"/>
          </p:cNvSpPr>
          <p:nvPr>
            <p:ph type="subTitle" idx="3"/>
          </p:nvPr>
        </p:nvSpPr>
        <p:spPr>
          <a:xfrm>
            <a:off x="1471800" y="3315806"/>
            <a:ext cx="3013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1100"/>
              <a:buFont typeface="Open Sans"/>
              <a:buNone/>
              <a:defRPr sz="11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1" name="Google Shape;131;p25" title="123 грн"/>
          <p:cNvSpPr txBox="1">
            <a:spLocks noGrp="1"/>
          </p:cNvSpPr>
          <p:nvPr>
            <p:ph type="subTitle" idx="4"/>
          </p:nvPr>
        </p:nvSpPr>
        <p:spPr>
          <a:xfrm>
            <a:off x="5239631" y="1631381"/>
            <a:ext cx="24588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swald"/>
              <a:buNone/>
              <a:defRPr sz="28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5" title="123 грн"/>
          <p:cNvSpPr txBox="1">
            <a:spLocks noGrp="1"/>
          </p:cNvSpPr>
          <p:nvPr>
            <p:ph type="subTitle" idx="5"/>
          </p:nvPr>
        </p:nvSpPr>
        <p:spPr>
          <a:xfrm>
            <a:off x="5239631" y="3315806"/>
            <a:ext cx="3013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1100"/>
              <a:buFont typeface="Open Sans"/>
              <a:buNone/>
              <a:defRPr sz="11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on.rada.gov.ua/laws/show/634-2022-%D0%BF#n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spfu.gov.ua/?__cft__%5b0%5d=AZWCHVWAESXhsjAD2Jz7xy4l6RAntlaGTvMLzu2ZIOBjmM77zrkNgUKnEnt_TeNJy9lMGGOZhvHdoNVEFcMeBYI9EHn_9PJm3ZQYHNunxOCqbdbiTuDOdK9U40SX3zzILaGoDht8krc4yGtMOO4pVtwT&amp;__tn__=kK-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zakon.rada.gov.ua/laws/show/2247-IX#Text" TargetMode="External"/><Relationship Id="rId4" Type="http://schemas.openxmlformats.org/officeDocument/2006/relationships/hyperlink" Target="https://zakon.rada.gov.ua/laws/show/2145-%D0%86%D0%A5#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zorro.sale/?stream=landSell&amp;auctionType=priorityEnglish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i.prozorro.sale/#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td.rada.gov.ua/billInfo/Bills/Card/3976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303413" y="290700"/>
            <a:ext cx="8537100" cy="45291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404100" y="395888"/>
            <a:ext cx="8335800" cy="4306800"/>
          </a:xfrm>
          <a:prstGeom prst="roundRect">
            <a:avLst>
              <a:gd name="adj" fmla="val 5481"/>
            </a:avLst>
          </a:prstGeom>
          <a:gradFill>
            <a:gsLst>
              <a:gs pos="0">
                <a:schemeClr val="dk1"/>
              </a:gs>
              <a:gs pos="40000">
                <a:schemeClr val="dk1"/>
              </a:gs>
              <a:gs pos="72000">
                <a:srgbClr val="0B0018"/>
              </a:gs>
              <a:gs pos="100000">
                <a:srgbClr val="340073"/>
              </a:gs>
            </a:gsLst>
            <a:lin ang="13799115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921575" y="1214250"/>
            <a:ext cx="55407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Реалізація активів громад через електронні аукціони Прозорро.Продажі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921573" y="3698850"/>
            <a:ext cx="30996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Владислав Уривський</a:t>
            </a:r>
            <a:endParaRPr sz="1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Проєктний менеджер “Прозорро.Продажі”</a:t>
            </a:r>
            <a:endParaRPr sz="13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675" y="3568175"/>
            <a:ext cx="2787400" cy="7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/>
          <p:nvPr/>
        </p:nvSpPr>
        <p:spPr>
          <a:xfrm>
            <a:off x="388613" y="304294"/>
            <a:ext cx="57276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Перелік майна в модулі аналітики</a:t>
            </a: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819" y="304335"/>
            <a:ext cx="1692322" cy="46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76557"/>
            <a:ext cx="9144003" cy="416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/>
          <p:nvPr/>
        </p:nvSpPr>
        <p:spPr>
          <a:xfrm>
            <a:off x="388613" y="304294"/>
            <a:ext cx="57276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Дії орендодавця в переліку майна</a:t>
            </a: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556" y="304335"/>
            <a:ext cx="1692322" cy="46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9981"/>
            <a:ext cx="9144000" cy="412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/>
          <p:nvPr/>
        </p:nvSpPr>
        <p:spPr>
          <a:xfrm>
            <a:off x="388613" y="304294"/>
            <a:ext cx="57276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Публікація оголошення аукціону</a:t>
            </a: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344" y="304335"/>
            <a:ext cx="1692322" cy="46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27431"/>
            <a:ext cx="9144003" cy="408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Що сталося у воєнний час?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27 травня Кабінет Міністрів України ухвалив </a:t>
            </a:r>
            <a:r>
              <a:rPr lang="uk" sz="14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постанову “Про особливості оренди державного та комунального майна у період воєнного стану”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опублікована на сайті уряду 31 травня 2022 року та набрала чинності 1 червня 2022 р.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Постанова: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встановлює на період воєнного стану особливості 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оренди державного та комунального майна та проведення аукціонів;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вносить зміни до порядку передачі в оренду державного та комунального майна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постійній основі.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Продовження договорів оренди 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Договори оренди вважаються продовженими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період дії воєнного стану та протягом 4 місяців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 дати припинення воєнного стану.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Заява орендаря та окреме рішення орендодавця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вимагається.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Якщо рішення про продовження прийнято і аукціон оголошено до дати набрання чинності постановою,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 аукціон відбувається.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Якщо дата подання заяви на продовження договору оренди припадає на період дії воєнного стану, то цей строк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продовжується на строк дії воєнного стану та 3 місяці з дати його припинення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Як працює знижка по релокації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7" name="Google Shape;25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0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метою переміщення виробництва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 територій Донецької, Луганської, Запорізької, Київської, Миколаївської, Сумської, Харківської, Херсонської, Чернігівської, Кіровоградської, Дніпропетровської, Житомирської, Одеської областей, Автономної Республіки Крим та м. Києва і м. Севастополя.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переможець подає орендодавцю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клопотання про сприяння переміщенню виробництва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видане обласною військовою адміністрацією.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орендодавець приймає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рішення про пільгу одночасно із затвердженням протоколу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Технічні особливості проведення аукціонів 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4" name="Google Shape;26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1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Строк подання цінових пропозицій -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 5 до 35 календарних днів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після публікації оголошення в ЕТС.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період воєнного стану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запроваджується анонімність учасників аукціону: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дані щодо переможця та учасників після аукціону не відкриваються;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завантажений протокол та договір оренди не буде публічним;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після припинення воєнного стану дані відкриваються.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Анонімність учасників аукціону починає діяти з моменту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технічної розробки, про яку ДП “Прозорро.Продажі” повідомить на порталі.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Інші зміни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1" name="Google Shape;27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Протокол, договір оренди та акт приймання-передачі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можуть підписуватися шляхом накладення КЕП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Забезпечувальні депозити можуть бути повернуті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у встановленому порядку.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Спрощується порядок припинення договору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оренди та повернення майна орендодавцю</a:t>
            </a: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Якщо залишкова балансова вартість об'єкта - менше 10 % від первісної або відсутня, то стартова орендна плата для проведення аукціону складає</a:t>
            </a:r>
            <a:r>
              <a:rPr lang="uk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1 грн за 1 кв. м. об'єкта оренди. </a:t>
            </a: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Ринкова оцінка НЕ проводиться.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Укладення договорів з пільговиками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8" name="Google Shape;27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3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Інформація про орендарів - бюджетні організації та Пенсійний фонд, договори оренди та акти приймання-передачі з ними,  рішення органів щодо передачі в оренду,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публікуються в ЕТС.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Авансовий внесок та забезпечувальний депозит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бюджетними організаціями та Пенсійним фондом не сплачуються.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Орендна плата для бюджетної організації рахується від балансової вартості. 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Оцінка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проводиться. 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Бюджетні організації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страхування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здійснюють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Деякі пільговики зі ст. 15 ЗУ отримали можливість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передавати орендоване майно в суборенду.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/>
          <p:nvPr/>
        </p:nvSpPr>
        <p:spPr>
          <a:xfrm>
            <a:off x="342900" y="1143788"/>
            <a:ext cx="8169900" cy="38283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25725" tIns="25725" rIns="25725" bIns="2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4"/>
          <p:cNvSpPr txBox="1">
            <a:spLocks noGrp="1"/>
          </p:cNvSpPr>
          <p:nvPr>
            <p:ph type="ctrTitle"/>
          </p:nvPr>
        </p:nvSpPr>
        <p:spPr>
          <a:xfrm>
            <a:off x="342900" y="508888"/>
            <a:ext cx="68580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Який стан аукціонів з оренди</a:t>
            </a:r>
            <a:endParaRPr sz="19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369" y="425918"/>
            <a:ext cx="1718728" cy="47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88" y="1255300"/>
            <a:ext cx="7913100" cy="3605400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000" y="3996817"/>
            <a:ext cx="2160000" cy="5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/>
          <p:nvPr/>
        </p:nvSpPr>
        <p:spPr>
          <a:xfrm>
            <a:off x="522000" y="1542763"/>
            <a:ext cx="8100000" cy="1203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2600" b="1">
                <a:solidFill>
                  <a:schemeClr val="lt1"/>
                </a:solidFill>
              </a:rPr>
              <a:t>Приватизація комунального майна</a:t>
            </a:r>
            <a:endParaRPr sz="2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/>
          <p:nvPr/>
        </p:nvSpPr>
        <p:spPr>
          <a:xfrm>
            <a:off x="342900" y="1143788"/>
            <a:ext cx="8169900" cy="38283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25725" tIns="25725" rIns="25725" bIns="2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5"/>
          <p:cNvSpPr txBox="1">
            <a:spLocks noGrp="1"/>
          </p:cNvSpPr>
          <p:nvPr>
            <p:ph type="ctrTitle"/>
          </p:nvPr>
        </p:nvSpPr>
        <p:spPr>
          <a:xfrm>
            <a:off x="342900" y="508888"/>
            <a:ext cx="68580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Скільки аукціонів відбулося</a:t>
            </a:r>
            <a:endParaRPr sz="19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369" y="425918"/>
            <a:ext cx="1718728" cy="47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50" y="1271000"/>
            <a:ext cx="7869600" cy="3573900"/>
          </a:xfrm>
          <a:prstGeom prst="roundRect">
            <a:avLst>
              <a:gd name="adj" fmla="val 832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/>
          <p:nvPr/>
        </p:nvSpPr>
        <p:spPr>
          <a:xfrm>
            <a:off x="342900" y="1143788"/>
            <a:ext cx="8169900" cy="38283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25725" tIns="25725" rIns="25725" bIns="2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6"/>
          <p:cNvSpPr txBox="1">
            <a:spLocks noGrp="1"/>
          </p:cNvSpPr>
          <p:nvPr>
            <p:ph type="ctrTitle"/>
          </p:nvPr>
        </p:nvSpPr>
        <p:spPr>
          <a:xfrm>
            <a:off x="342900" y="508888"/>
            <a:ext cx="68580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Скільки аукціонів очікується</a:t>
            </a:r>
            <a:endParaRPr sz="19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2" name="Google Shape;30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369" y="425918"/>
            <a:ext cx="1718728" cy="47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00" y="1270550"/>
            <a:ext cx="7869300" cy="3574800"/>
          </a:xfrm>
          <a:prstGeom prst="roundRect">
            <a:avLst>
              <a:gd name="adj" fmla="val 620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000" y="3996817"/>
            <a:ext cx="2160000" cy="5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7"/>
          <p:cNvSpPr/>
          <p:nvPr/>
        </p:nvSpPr>
        <p:spPr>
          <a:xfrm>
            <a:off x="522000" y="1542763"/>
            <a:ext cx="8100000" cy="1203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2600" b="1">
                <a:solidFill>
                  <a:schemeClr val="lt1"/>
                </a:solidFill>
              </a:rPr>
              <a:t>Земельні торги</a:t>
            </a:r>
            <a:endParaRPr sz="2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Підготовка </a:t>
            </a:r>
            <a:b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 проведення торгів</a:t>
            </a:r>
            <a:endParaRPr sz="19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15" name="Google Shape;31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8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158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AutoNum type="arabicPeriod"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Обрати електронний майданчик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будь-який на власний розсуд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можна декілька майданчиків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Укласти договір про організацію та проведення земельних торгів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кожного майданчика свій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суті це договір про доступ до ЕТС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 безкоштовно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Підготувати документи на лот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ст. 136 ЗКУ: “Фінансування підготовки лотів до проведення земельних торгів забезпечує організатор земельних торгів.”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 startAt="3"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Підготувати документи на лот: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а) розробити документацію із землеустрою;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б) забезпечити державну реєстрацію земельної ділянки;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в) забезпечити державну реєстрацію речового права на земельну ділянку;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г) отримати витяг про нормативну грошову оцінку ділянки;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ґ) підготувати </a:t>
            </a: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фото земельної ділянки;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д) підготувати </a:t>
            </a: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проект договору купівлі-продажу або оренди земельної ділянки.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е) встановити стартову ціну або річну орендну плату за користування земельною ділянкою</a:t>
            </a: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Стартова ціна продажу НЕ менше експертної оцінки, стартова орендна плата - НЕ може бути меншою 7 % нормативної грошової оцінки ділянки</a:t>
            </a: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є) </a:t>
            </a: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визначити дату</a:t>
            </a: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проведення земельних торгів.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49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Підготовка </a:t>
            </a:r>
            <a:b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 проведення торгів</a:t>
            </a:r>
            <a:endParaRPr sz="19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23" name="Google Shape;32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 startAt="4"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Прийняти рішення про проведення земельних торгів, яке містить: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інформацію про документацію із землеустрою, якщо така розроблялася;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інформацію про стартову ціну або орендну плату;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обмеження у використанні земельної ділянки;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відомості про особу, уповноважену на підписання договору;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проект договору купівлі-продажу або оренди.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 startAt="4"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Через особистий кабінет на майданчику опублікувати оголошення про проведення земельних торгів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lphaLcPeriod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експозиція лота = 30-45 днів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lphaLcPeriod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оберіть процедуру торгів - продаж або оренда землі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lphaLcPeriod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можна створювати чернетки лотів і потім опублікувати </a:t>
            </a:r>
            <a:b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їх в один день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1" indent="-171450" algn="just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300"/>
              <a:buFont typeface="Montserrat"/>
              <a:buAutoNum type="alphaLcPeriod"/>
            </a:pP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майданчики мають роз’яснювальні матеріали </a:t>
            </a:r>
            <a:b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щодо роботи з особистими кабінетами.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50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Публікація оголошення</a:t>
            </a:r>
            <a:endParaRPr sz="19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0" name="Google Shape;33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Що має містити оголошення?</a:t>
            </a:r>
            <a:endParaRPr sz="15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6" name="Google Shape;33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1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-254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КВЦПЗ та характеристики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земельної ділянки, зокрема,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кадастровий номер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КОАТУУ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(в майбутньому перехід на КАТОТТГ).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Обов’язкова публікація документів: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Фотографічні зображення земельної ділянки та ілюстрації 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Проект договору 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купівлі-продажу, оренди, емфітевзису, суперфіцію земельної ділянки.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54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Дані, що стосуються переважного права: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54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ідентифікаційні дані учасника з переважним правом, у тому числі </a:t>
            </a: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ЄДРПОУ/ІНН/ID;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54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початку та закінчення договору 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оренди (із чинним орендарем)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54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uk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Орендна ставка за договором оренди </a:t>
            </a:r>
            <a:r>
              <a:rPr lang="uk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(сума на рік).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 startAt="6"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редагування - 2 робочі дні.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(!) </a:t>
            </a: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уважно перевірте інформацію про земельну ділянку в оголошенні та у разі необхідності виправте помилки.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 startAt="6"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Відповідайте на запитання учасників.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(!)</a:t>
            </a: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Ви отримуватимете повідомлення на e-mail про всі суттєві події в ЕТС щодо вашого лота. Будь ласка, слідкуйте за ними.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-17145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 startAt="6"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разі потреби відмінити торги - через особистий кабінет. </a:t>
            </a:r>
            <a:r>
              <a:rPr lang="uk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Відмінити аукціон можна до проведення аукціону.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uk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(!) Ми не можемо зупинити аукціон, це технічно неможливо.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52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Експозиція лота</a:t>
            </a:r>
            <a:endParaRPr sz="19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44" name="Google Shape;34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/>
          <p:nvPr/>
        </p:nvSpPr>
        <p:spPr>
          <a:xfrm>
            <a:off x="306825" y="551906"/>
            <a:ext cx="24138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Дії організатора </a:t>
            </a: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після завершення аукціону</a:t>
            </a: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0" name="Google Shape;35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1303" y="453932"/>
            <a:ext cx="1692322" cy="46475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3"/>
          <p:cNvSpPr txBox="1"/>
          <p:nvPr/>
        </p:nvSpPr>
        <p:spPr>
          <a:xfrm>
            <a:off x="361294" y="4142681"/>
            <a:ext cx="1775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Перевірити документи переможця </a:t>
            </a:r>
            <a:r>
              <a:rPr lang="uk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протягом 6 робочих днів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53"/>
          <p:cNvSpPr/>
          <p:nvPr/>
        </p:nvSpPr>
        <p:spPr>
          <a:xfrm>
            <a:off x="365588" y="3063244"/>
            <a:ext cx="888900" cy="91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600" b="1" i="0" u="none" strike="noStrike" cap="none">
              <a:solidFill>
                <a:schemeClr val="lt1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53" name="Google Shape;353;p53"/>
          <p:cNvSpPr txBox="1"/>
          <p:nvPr/>
        </p:nvSpPr>
        <p:spPr>
          <a:xfrm>
            <a:off x="1367963" y="3024263"/>
            <a:ext cx="1569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Підписати протокол 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допомогою КЕП протягом 6 робочих днів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53"/>
          <p:cNvSpPr/>
          <p:nvPr/>
        </p:nvSpPr>
        <p:spPr>
          <a:xfrm>
            <a:off x="1540406" y="1956038"/>
            <a:ext cx="888900" cy="91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54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600" b="1" i="0" u="none" strike="noStrike" cap="none">
              <a:solidFill>
                <a:schemeClr val="lt1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55" name="Google Shape;355;p53"/>
          <p:cNvSpPr txBox="1"/>
          <p:nvPr/>
        </p:nvSpPr>
        <p:spPr>
          <a:xfrm>
            <a:off x="2895056" y="4172063"/>
            <a:ext cx="177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Завантажити протокол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53"/>
          <p:cNvSpPr/>
          <p:nvPr/>
        </p:nvSpPr>
        <p:spPr>
          <a:xfrm>
            <a:off x="3103463" y="3092625"/>
            <a:ext cx="888900" cy="91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600" b="1" i="0" u="none" strike="noStrike" cap="none">
              <a:solidFill>
                <a:schemeClr val="lt1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57" name="Google Shape;357;p53"/>
          <p:cNvSpPr txBox="1"/>
          <p:nvPr/>
        </p:nvSpPr>
        <p:spPr>
          <a:xfrm>
            <a:off x="4419225" y="3092625"/>
            <a:ext cx="1569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Підписати договір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uk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допомогою КЕП протягом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uk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 робочих днів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uk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дня формування протоколу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53"/>
          <p:cNvSpPr/>
          <p:nvPr/>
        </p:nvSpPr>
        <p:spPr>
          <a:xfrm>
            <a:off x="4480669" y="1956038"/>
            <a:ext cx="888900" cy="91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600" b="1" i="0" u="none" strike="noStrike" cap="none">
              <a:solidFill>
                <a:schemeClr val="lt1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59" name="Google Shape;359;p53"/>
          <p:cNvSpPr txBox="1"/>
          <p:nvPr/>
        </p:nvSpPr>
        <p:spPr>
          <a:xfrm>
            <a:off x="5940141" y="4172063"/>
            <a:ext cx="1626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uk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Завантажити договір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53"/>
          <p:cNvSpPr/>
          <p:nvPr/>
        </p:nvSpPr>
        <p:spPr>
          <a:xfrm>
            <a:off x="6091819" y="3092625"/>
            <a:ext cx="888900" cy="91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600" b="1" i="0" u="none" strike="noStrike" cap="none">
              <a:solidFill>
                <a:schemeClr val="lt1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61" name="Google Shape;361;p53"/>
          <p:cNvSpPr txBox="1"/>
          <p:nvPr/>
        </p:nvSpPr>
        <p:spPr>
          <a:xfrm>
            <a:off x="7242544" y="3092625"/>
            <a:ext cx="1827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uk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Отримання оплати</a:t>
            </a:r>
            <a:br>
              <a:rPr lang="uk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лот та завершення аукціону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Оплата отримується протягом 5 робочих днів.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53"/>
          <p:cNvSpPr/>
          <p:nvPr/>
        </p:nvSpPr>
        <p:spPr>
          <a:xfrm>
            <a:off x="7303988" y="1956038"/>
            <a:ext cx="888900" cy="912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2600" b="1" i="0" u="none" strike="noStrike" cap="none">
              <a:solidFill>
                <a:schemeClr val="lt1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</p:txBody>
      </p:sp>
      <p:cxnSp>
        <p:nvCxnSpPr>
          <p:cNvPr id="363" name="Google Shape;363;p53"/>
          <p:cNvCxnSpPr>
            <a:stCxn id="352" idx="0"/>
            <a:endCxn id="354" idx="1"/>
          </p:cNvCxnSpPr>
          <p:nvPr/>
        </p:nvCxnSpPr>
        <p:spPr>
          <a:xfrm rot="10800000" flipH="1">
            <a:off x="810038" y="2412244"/>
            <a:ext cx="7305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4" name="Google Shape;364;p53"/>
          <p:cNvCxnSpPr>
            <a:stCxn id="354" idx="3"/>
            <a:endCxn id="356" idx="0"/>
          </p:cNvCxnSpPr>
          <p:nvPr/>
        </p:nvCxnSpPr>
        <p:spPr>
          <a:xfrm>
            <a:off x="2429306" y="2412338"/>
            <a:ext cx="1118700" cy="68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5" name="Google Shape;365;p53"/>
          <p:cNvCxnSpPr>
            <a:stCxn id="356" idx="0"/>
            <a:endCxn id="358" idx="1"/>
          </p:cNvCxnSpPr>
          <p:nvPr/>
        </p:nvCxnSpPr>
        <p:spPr>
          <a:xfrm rot="10800000" flipH="1">
            <a:off x="3547913" y="2412225"/>
            <a:ext cx="932700" cy="68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6" name="Google Shape;366;p53"/>
          <p:cNvCxnSpPr>
            <a:stCxn id="358" idx="3"/>
            <a:endCxn id="360" idx="0"/>
          </p:cNvCxnSpPr>
          <p:nvPr/>
        </p:nvCxnSpPr>
        <p:spPr>
          <a:xfrm>
            <a:off x="5369569" y="2412338"/>
            <a:ext cx="1166700" cy="68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53"/>
          <p:cNvCxnSpPr>
            <a:stCxn id="360" idx="0"/>
            <a:endCxn id="362" idx="1"/>
          </p:cNvCxnSpPr>
          <p:nvPr/>
        </p:nvCxnSpPr>
        <p:spPr>
          <a:xfrm rot="10800000" flipH="1">
            <a:off x="6536269" y="2412225"/>
            <a:ext cx="767700" cy="68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Що сталося у воєнний час?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73" name="Google Shape;37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4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24 березня 2022 року Верховна рада Україна внесла </a:t>
            </a:r>
            <a:r>
              <a:rPr lang="uk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зміни до Земельного кодексу</a:t>
            </a: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відповідно до яких </a:t>
            </a:r>
            <a:r>
              <a:rPr lang="uk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передача в оренду сільськогосподарської землі державної та комунальної власності здійснюватиметься без проведення онлайн аукціонів.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 червня 2022 року набув чинності </a:t>
            </a:r>
            <a:r>
              <a:rPr lang="uk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Закон України №2247-IX</a:t>
            </a: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яким визначаються </a:t>
            </a:r>
            <a:r>
              <a:rPr lang="uk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особливості регулювання земельних відносин, а саме володіння, користування та розпорядження землею на час війни.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/>
          <p:nvPr/>
        </p:nvSpPr>
        <p:spPr>
          <a:xfrm>
            <a:off x="388613" y="304294"/>
            <a:ext cx="57276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Процес торгів: спрощена модель для комунального майна</a:t>
            </a: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556" y="304335"/>
            <a:ext cx="1692322" cy="464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508049" y="1882675"/>
            <a:ext cx="16740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п</a:t>
            </a:r>
            <a: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рийняття </a:t>
            </a:r>
            <a:r>
              <a:rPr lang="uk" sz="1500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рішення про приватизацію</a:t>
            </a:r>
            <a:endParaRPr sz="1500" b="0" i="0" u="none" strike="noStrike" cap="none">
              <a:solidFill>
                <a:srgbClr val="1465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5" name="Google Shape;155;p28"/>
          <p:cNvCxnSpPr/>
          <p:nvPr/>
        </p:nvCxnSpPr>
        <p:spPr>
          <a:xfrm>
            <a:off x="1188528" y="1673122"/>
            <a:ext cx="993600" cy="0"/>
          </a:xfrm>
          <a:prstGeom prst="straightConnector1">
            <a:avLst/>
          </a:prstGeom>
          <a:noFill/>
          <a:ln w="19050" cap="flat" cmpd="sng">
            <a:solidFill>
              <a:srgbClr val="F1857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" name="Google Shape;156;p28"/>
          <p:cNvSpPr txBox="1"/>
          <p:nvPr/>
        </p:nvSpPr>
        <p:spPr>
          <a:xfrm>
            <a:off x="490968" y="1211482"/>
            <a:ext cx="662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800" b="1" i="0" u="none" strike="noStrike" cap="none">
                <a:solidFill>
                  <a:srgbClr val="F18573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800" b="1" i="0" u="none" strike="noStrike" cap="none">
              <a:solidFill>
                <a:srgbClr val="F185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577300" y="1882675"/>
            <a:ext cx="19095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публікація переліку об’єктів в системі ProZorro.Продажі</a:t>
            </a:r>
            <a:endParaRPr sz="1500" b="0" i="0" u="none" strike="noStrike" cap="none">
              <a:solidFill>
                <a:srgbClr val="1465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2560201" y="1211482"/>
            <a:ext cx="662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" sz="4800" b="1" i="0" u="none" strike="noStrike" cap="none">
                <a:solidFill>
                  <a:srgbClr val="F1857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800" b="1" i="0" u="none" strike="noStrike" cap="none">
              <a:solidFill>
                <a:srgbClr val="F185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4646503" y="1882675"/>
            <a:ext cx="12984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створення аукціонної</a:t>
            </a:r>
            <a:b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комісії</a:t>
            </a:r>
            <a:endParaRPr sz="1500" b="0" i="0" u="none" strike="noStrike" cap="none">
              <a:solidFill>
                <a:srgbClr val="1465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4629426" y="1211482"/>
            <a:ext cx="662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" sz="4800" b="1" i="0" u="none" strike="noStrike" cap="none">
                <a:solidFill>
                  <a:srgbClr val="F18573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800" b="1" i="0" u="none" strike="noStrike" cap="none">
              <a:solidFill>
                <a:srgbClr val="F185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6543925" y="1882675"/>
            <a:ext cx="19095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затвердження умов </a:t>
            </a:r>
            <a:r>
              <a:rPr lang="uk" sz="1500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продажу</a:t>
            </a:r>
            <a: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uk" sz="1500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по конкретному об’єкту</a:t>
            </a:r>
            <a:endParaRPr sz="1500" b="0" i="0" u="none" strike="noStrike" cap="none">
              <a:solidFill>
                <a:srgbClr val="1465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6526851" y="1211482"/>
            <a:ext cx="662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" sz="4800" b="1" i="0" u="none" strike="noStrike" cap="none">
                <a:solidFill>
                  <a:srgbClr val="F18573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800" b="1" i="0" u="none" strike="noStrike" cap="none">
              <a:solidFill>
                <a:srgbClr val="F185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1714925" y="3938800"/>
            <a:ext cx="20652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500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о</a:t>
            </a:r>
            <a: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голошення інформаційного повідомлення в ЕТС</a:t>
            </a:r>
            <a:endParaRPr sz="1500" b="0" i="0" u="none" strike="noStrike" cap="none">
              <a:solidFill>
                <a:srgbClr val="1465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1743772" y="3266320"/>
            <a:ext cx="662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" sz="4800" b="1" i="0" u="none" strike="noStrike" cap="none">
                <a:solidFill>
                  <a:srgbClr val="F18573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rgbClr val="F185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4258450" y="3938800"/>
            <a:ext cx="1959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проведення аукціону через ProZorro.Продажі</a:t>
            </a:r>
            <a:endParaRPr sz="1500" b="0" i="0" u="none" strike="noStrike" cap="none">
              <a:solidFill>
                <a:srgbClr val="1465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4282029" y="3266320"/>
            <a:ext cx="662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" sz="4800" b="1" i="0" u="none" strike="noStrike" cap="none">
                <a:solidFill>
                  <a:srgbClr val="F18573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4800" b="1" i="0" u="none" strike="noStrike" cap="none">
              <a:solidFill>
                <a:srgbClr val="F185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6673197" y="3938800"/>
            <a:ext cx="1959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rPr>
              <a:t>підписання договору із переможцем</a:t>
            </a:r>
            <a:endParaRPr sz="1500" b="0" i="0" u="none" strike="noStrike" cap="none">
              <a:solidFill>
                <a:srgbClr val="1465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6620604" y="3266320"/>
            <a:ext cx="662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" sz="4800" b="1" i="0" u="none" strike="noStrike" cap="none">
                <a:solidFill>
                  <a:srgbClr val="F18573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4800" b="1" i="0" u="none" strike="noStrike" cap="none">
              <a:solidFill>
                <a:srgbClr val="F185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9" name="Google Shape;169;p28"/>
          <p:cNvCxnSpPr/>
          <p:nvPr/>
        </p:nvCxnSpPr>
        <p:spPr>
          <a:xfrm>
            <a:off x="3228650" y="1673125"/>
            <a:ext cx="1027500" cy="5400"/>
          </a:xfrm>
          <a:prstGeom prst="straightConnector1">
            <a:avLst/>
          </a:prstGeom>
          <a:noFill/>
          <a:ln w="19050" cap="flat" cmpd="sng">
            <a:solidFill>
              <a:srgbClr val="F185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28"/>
          <p:cNvCxnSpPr/>
          <p:nvPr/>
        </p:nvCxnSpPr>
        <p:spPr>
          <a:xfrm>
            <a:off x="5367728" y="1673122"/>
            <a:ext cx="993600" cy="0"/>
          </a:xfrm>
          <a:prstGeom prst="straightConnector1">
            <a:avLst/>
          </a:prstGeom>
          <a:noFill/>
          <a:ln w="19050" cap="flat" cmpd="sng">
            <a:solidFill>
              <a:srgbClr val="F185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1" name="Google Shape;171;p28"/>
          <p:cNvCxnSpPr/>
          <p:nvPr/>
        </p:nvCxnSpPr>
        <p:spPr>
          <a:xfrm>
            <a:off x="2468650" y="3722200"/>
            <a:ext cx="1600200" cy="0"/>
          </a:xfrm>
          <a:prstGeom prst="straightConnector1">
            <a:avLst/>
          </a:prstGeom>
          <a:noFill/>
          <a:ln w="19050" cap="flat" cmpd="sng">
            <a:solidFill>
              <a:srgbClr val="F185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p28"/>
          <p:cNvCxnSpPr/>
          <p:nvPr/>
        </p:nvCxnSpPr>
        <p:spPr>
          <a:xfrm>
            <a:off x="4989090" y="3676870"/>
            <a:ext cx="1543500" cy="0"/>
          </a:xfrm>
          <a:prstGeom prst="straightConnector1">
            <a:avLst/>
          </a:prstGeom>
          <a:noFill/>
          <a:ln w="19050" cap="flat" cmpd="sng">
            <a:solidFill>
              <a:srgbClr val="F185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" name="Google Shape;173;p28"/>
          <p:cNvCxnSpPr/>
          <p:nvPr/>
        </p:nvCxnSpPr>
        <p:spPr>
          <a:xfrm>
            <a:off x="7188953" y="1673122"/>
            <a:ext cx="993600" cy="0"/>
          </a:xfrm>
          <a:prstGeom prst="straightConnector1">
            <a:avLst/>
          </a:prstGeom>
          <a:noFill/>
          <a:ln w="19050" cap="flat" cmpd="sng">
            <a:solidFill>
              <a:srgbClr val="F185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4" name="Google Shape;174;p28"/>
          <p:cNvCxnSpPr/>
          <p:nvPr/>
        </p:nvCxnSpPr>
        <p:spPr>
          <a:xfrm>
            <a:off x="510903" y="3722197"/>
            <a:ext cx="993600" cy="0"/>
          </a:xfrm>
          <a:prstGeom prst="straightConnector1">
            <a:avLst/>
          </a:prstGeom>
          <a:noFill/>
          <a:ln w="19050" cap="flat" cmpd="sng">
            <a:solidFill>
              <a:srgbClr val="F18573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Щодо земель с/г призначення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80" name="Google Shape;38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5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формування ділянки для передачі її в оренду здійснюється </a:t>
            </a:r>
            <a:r>
              <a:rPr lang="uk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 внесення відомостей до Державного земельного кадастру (державної реєстрації) та присвоєння їй кадастрового номера</a:t>
            </a: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право оренди земельної ділянки с\г призначення </a:t>
            </a:r>
            <a:r>
              <a:rPr lang="uk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підлягає державній реєстрації</a:t>
            </a: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договір оренди, укладений за такими правилами, </a:t>
            </a:r>
            <a:r>
              <a:rPr lang="uk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може бути поновлений чи укладений на новий строк</a:t>
            </a: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6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Інші ділянки, що не виставляються на аукціони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розміщення виробничих потужностей підприємств, релокованих із зони бойових дій;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розміщення річкових портів (терміналів);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будівництва мереж електропостачання, газорозподільних, водопровідних, теплопровідних, каналізаційних мереж, електронних комунікаційних мереж, об’єктів магістральних газопроводів;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Законі не передбачений порядок і критерії визначення підприємств, релокованих із зони бойових дій. Закон визначає лише основні засади.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7"/>
          <p:cNvSpPr/>
          <p:nvPr/>
        </p:nvSpPr>
        <p:spPr>
          <a:xfrm>
            <a:off x="342900" y="1143788"/>
            <a:ext cx="8169900" cy="38283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25725" tIns="25725" rIns="25725" bIns="2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7"/>
          <p:cNvSpPr txBox="1">
            <a:spLocks noGrp="1"/>
          </p:cNvSpPr>
          <p:nvPr>
            <p:ph type="ctrTitle"/>
          </p:nvPr>
        </p:nvSpPr>
        <p:spPr>
          <a:xfrm>
            <a:off x="342900" y="508888"/>
            <a:ext cx="68580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Який стан земельних аукціонів у воєнний час</a:t>
            </a:r>
            <a:endParaRPr sz="19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5" name="Google Shape;39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369" y="425918"/>
            <a:ext cx="1718728" cy="47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62" y="1261025"/>
            <a:ext cx="7865100" cy="3594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/>
          <p:nvPr/>
        </p:nvSpPr>
        <p:spPr>
          <a:xfrm>
            <a:off x="342900" y="1143788"/>
            <a:ext cx="8169900" cy="38283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25725" tIns="25725" rIns="25725" bIns="2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 txBox="1">
            <a:spLocks noGrp="1"/>
          </p:cNvSpPr>
          <p:nvPr>
            <p:ph type="ctrTitle"/>
          </p:nvPr>
        </p:nvSpPr>
        <p:spPr>
          <a:xfrm>
            <a:off x="342900" y="508888"/>
            <a:ext cx="68580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Скільки земельних аукціонів відбулося</a:t>
            </a:r>
            <a:endParaRPr sz="19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3" name="Google Shape;40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369" y="425918"/>
            <a:ext cx="1718728" cy="47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25" y="1267375"/>
            <a:ext cx="7881000" cy="3581100"/>
          </a:xfrm>
          <a:prstGeom prst="roundRect">
            <a:avLst>
              <a:gd name="adj" fmla="val 547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/>
          <p:nvPr/>
        </p:nvSpPr>
        <p:spPr>
          <a:xfrm>
            <a:off x="342900" y="1143788"/>
            <a:ext cx="8169900" cy="38283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25725" tIns="25725" rIns="25725" bIns="2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9"/>
          <p:cNvSpPr txBox="1">
            <a:spLocks noGrp="1"/>
          </p:cNvSpPr>
          <p:nvPr>
            <p:ph type="ctrTitle"/>
          </p:nvPr>
        </p:nvSpPr>
        <p:spPr>
          <a:xfrm>
            <a:off x="342900" y="508888"/>
            <a:ext cx="68580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Скільки аукціонів очікується</a:t>
            </a:r>
            <a:endParaRPr sz="19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1" name="Google Shape;41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369" y="425918"/>
            <a:ext cx="1718728" cy="47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24" y="1252863"/>
            <a:ext cx="7902900" cy="3610200"/>
          </a:xfrm>
          <a:prstGeom prst="roundRect">
            <a:avLst>
              <a:gd name="adj" fmla="val 739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 txBox="1">
            <a:spLocks noGrp="1"/>
          </p:cNvSpPr>
          <p:nvPr>
            <p:ph type="ctrTitle"/>
          </p:nvPr>
        </p:nvSpPr>
        <p:spPr>
          <a:xfrm>
            <a:off x="324134" y="289039"/>
            <a:ext cx="68580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Пошук аукціонів на порталі </a:t>
            </a:r>
            <a:r>
              <a:rPr lang="uk" sz="21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prozorro.sale</a:t>
            </a:r>
            <a:endParaRPr sz="21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8" name="Google Shape;41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25" y="1217663"/>
            <a:ext cx="8709300" cy="3925800"/>
          </a:xfrm>
          <a:prstGeom prst="roundRect">
            <a:avLst>
              <a:gd name="adj" fmla="val 8689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1"/>
          <p:cNvSpPr txBox="1">
            <a:spLocks noGrp="1"/>
          </p:cNvSpPr>
          <p:nvPr>
            <p:ph type="ctrTitle"/>
          </p:nvPr>
        </p:nvSpPr>
        <p:spPr>
          <a:xfrm>
            <a:off x="324134" y="289039"/>
            <a:ext cx="68580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Всі дані про аукціони відкриті та миттєво доступні на </a:t>
            </a:r>
            <a:r>
              <a:rPr lang="uk" sz="21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bi.prozorro.sale</a:t>
            </a:r>
            <a:endParaRPr sz="21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4" name="Google Shape;42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781" y="1105341"/>
            <a:ext cx="8702400" cy="3964500"/>
          </a:xfrm>
          <a:prstGeom prst="roundRect">
            <a:avLst>
              <a:gd name="adj" fmla="val 746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2" y="1007602"/>
            <a:ext cx="8652516" cy="312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3"/>
          <p:cNvSpPr/>
          <p:nvPr/>
        </p:nvSpPr>
        <p:spPr>
          <a:xfrm>
            <a:off x="303413" y="290700"/>
            <a:ext cx="8537100" cy="45291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3"/>
          <p:cNvSpPr/>
          <p:nvPr/>
        </p:nvSpPr>
        <p:spPr>
          <a:xfrm>
            <a:off x="404100" y="395888"/>
            <a:ext cx="8335800" cy="4306800"/>
          </a:xfrm>
          <a:prstGeom prst="roundRect">
            <a:avLst>
              <a:gd name="adj" fmla="val 5481"/>
            </a:avLst>
          </a:prstGeom>
          <a:gradFill>
            <a:gsLst>
              <a:gs pos="0">
                <a:schemeClr val="dk1"/>
              </a:gs>
              <a:gs pos="40000">
                <a:schemeClr val="dk1"/>
              </a:gs>
              <a:gs pos="72000">
                <a:srgbClr val="0B0018"/>
              </a:gs>
              <a:gs pos="100000">
                <a:srgbClr val="340073"/>
              </a:gs>
            </a:gsLst>
            <a:lin ang="13799115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3"/>
          <p:cNvSpPr/>
          <p:nvPr/>
        </p:nvSpPr>
        <p:spPr>
          <a:xfrm>
            <a:off x="1429413" y="1939500"/>
            <a:ext cx="6070800" cy="1071600"/>
          </a:xfrm>
          <a:prstGeom prst="roundRect">
            <a:avLst>
              <a:gd name="adj" fmla="val 29738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547" scaled="0"/>
          </a:gradFill>
          <a:ln>
            <a:noFill/>
          </a:ln>
        </p:spPr>
        <p:txBody>
          <a:bodyPr spcFirstLastPara="1" wrap="square" lIns="148500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uk" sz="3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Будуємо ринки та довіру</a:t>
            </a: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37" name="Google Shape;43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675" y="895725"/>
            <a:ext cx="2787400" cy="7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/>
          <p:nvPr/>
        </p:nvSpPr>
        <p:spPr>
          <a:xfrm>
            <a:off x="324135" y="289039"/>
            <a:ext cx="2710727" cy="4543460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Що сталося у воєнний час?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75" y="4012907"/>
            <a:ext cx="1973767" cy="5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/>
          <p:nvPr/>
        </p:nvSpPr>
        <p:spPr>
          <a:xfrm>
            <a:off x="3234994" y="289031"/>
            <a:ext cx="5529300" cy="45435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21 червня 2022 року </a:t>
            </a:r>
            <a:r>
              <a:rPr lang="uk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прийнято у першому читанні </a:t>
            </a:r>
            <a:r>
              <a:rPr lang="uk" b="1" u="sng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законопроект з приватизації №7451.</a:t>
            </a: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Прийняття законопроекту має: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встановити правила проведення приватизації у військовий час;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запустити велику приватизацію;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пришвидшити процедуру приватизації;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виправити недоліки приватизації. 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У законопроекті регулюються окремі процедури по: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малій приватизації;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малій приватизації під час воєнного стану;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uk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великій приватизації.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342900" y="1143788"/>
            <a:ext cx="8169900" cy="38283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25725" tIns="25725" rIns="25725" bIns="2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ctrTitle"/>
          </p:nvPr>
        </p:nvSpPr>
        <p:spPr>
          <a:xfrm>
            <a:off x="342900" y="508888"/>
            <a:ext cx="68580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uk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Який стан аукціонів з приватизації</a:t>
            </a:r>
            <a:endParaRPr sz="19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369" y="425918"/>
            <a:ext cx="1718728" cy="47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25" y="1258900"/>
            <a:ext cx="7911000" cy="3598200"/>
          </a:xfrm>
          <a:prstGeom prst="roundRect">
            <a:avLst>
              <a:gd name="adj" fmla="val 786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000" y="3996817"/>
            <a:ext cx="2160000" cy="5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/>
          <p:nvPr/>
        </p:nvSpPr>
        <p:spPr>
          <a:xfrm>
            <a:off x="522000" y="1542763"/>
            <a:ext cx="8100000" cy="1203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uk" sz="2600" b="1">
                <a:solidFill>
                  <a:schemeClr val="lt1"/>
                </a:solidFill>
              </a:rPr>
              <a:t>Оренда комунального майна</a:t>
            </a:r>
            <a:endParaRPr sz="2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/>
          <p:nvPr/>
        </p:nvSpPr>
        <p:spPr>
          <a:xfrm>
            <a:off x="397450" y="619000"/>
            <a:ext cx="2373000" cy="1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2300" b="1">
                <a:latin typeface="Montserrat"/>
                <a:ea typeface="Montserrat"/>
                <a:cs typeface="Montserrat"/>
                <a:sym typeface="Montserrat"/>
              </a:rPr>
              <a:t>Як оголосити аукціон?</a:t>
            </a:r>
            <a:endParaRPr sz="2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3" y="4128838"/>
            <a:ext cx="1692322" cy="46475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/>
          <p:nvPr/>
        </p:nvSpPr>
        <p:spPr>
          <a:xfrm>
            <a:off x="2970000" y="549925"/>
            <a:ext cx="5673673" cy="4346577"/>
          </a:xfrm>
          <a:custGeom>
            <a:avLst/>
            <a:gdLst/>
            <a:ahLst/>
            <a:cxnLst/>
            <a:rect l="l" t="t" r="r" b="b"/>
            <a:pathLst>
              <a:path w="7693116" h="6057947" extrusionOk="0">
                <a:moveTo>
                  <a:pt x="273857" y="0"/>
                </a:moveTo>
                <a:lnTo>
                  <a:pt x="1451186" y="0"/>
                </a:lnTo>
                <a:lnTo>
                  <a:pt x="1472036" y="0"/>
                </a:lnTo>
                <a:lnTo>
                  <a:pt x="2292642" y="0"/>
                </a:lnTo>
                <a:lnTo>
                  <a:pt x="2313492" y="0"/>
                </a:lnTo>
                <a:lnTo>
                  <a:pt x="3490821" y="0"/>
                </a:lnTo>
                <a:lnTo>
                  <a:pt x="3511671" y="0"/>
                </a:lnTo>
                <a:lnTo>
                  <a:pt x="4181445" y="0"/>
                </a:lnTo>
                <a:lnTo>
                  <a:pt x="4202295" y="0"/>
                </a:lnTo>
                <a:lnTo>
                  <a:pt x="5379624" y="0"/>
                </a:lnTo>
                <a:lnTo>
                  <a:pt x="5400474" y="0"/>
                </a:lnTo>
                <a:lnTo>
                  <a:pt x="6221080" y="0"/>
                </a:lnTo>
                <a:lnTo>
                  <a:pt x="6241930" y="0"/>
                </a:lnTo>
                <a:lnTo>
                  <a:pt x="7419259" y="0"/>
                </a:lnTo>
                <a:cubicBezTo>
                  <a:pt x="7570506" y="0"/>
                  <a:pt x="7693116" y="122610"/>
                  <a:pt x="7693116" y="273857"/>
                </a:cubicBezTo>
                <a:lnTo>
                  <a:pt x="7693116" y="1181328"/>
                </a:lnTo>
                <a:lnTo>
                  <a:pt x="7693116" y="1369255"/>
                </a:lnTo>
                <a:lnTo>
                  <a:pt x="7693116" y="2025101"/>
                </a:lnTo>
                <a:lnTo>
                  <a:pt x="7693116" y="2276726"/>
                </a:lnTo>
                <a:lnTo>
                  <a:pt x="7693116" y="2760742"/>
                </a:lnTo>
                <a:lnTo>
                  <a:pt x="7693116" y="3120499"/>
                </a:lnTo>
                <a:lnTo>
                  <a:pt x="7693116" y="3731911"/>
                </a:lnTo>
                <a:lnTo>
                  <a:pt x="7693116" y="3856140"/>
                </a:lnTo>
                <a:lnTo>
                  <a:pt x="7693116" y="4688692"/>
                </a:lnTo>
                <a:lnTo>
                  <a:pt x="7693116" y="4827309"/>
                </a:lnTo>
                <a:lnTo>
                  <a:pt x="7693116" y="5784090"/>
                </a:lnTo>
                <a:cubicBezTo>
                  <a:pt x="7693116" y="5935337"/>
                  <a:pt x="7570506" y="6057947"/>
                  <a:pt x="7419259" y="6057947"/>
                </a:cubicBezTo>
                <a:lnTo>
                  <a:pt x="6241930" y="6057947"/>
                </a:lnTo>
                <a:lnTo>
                  <a:pt x="6221080" y="6057947"/>
                </a:lnTo>
                <a:lnTo>
                  <a:pt x="5400474" y="6057947"/>
                </a:lnTo>
                <a:lnTo>
                  <a:pt x="5379624" y="6057947"/>
                </a:lnTo>
                <a:lnTo>
                  <a:pt x="4202295" y="6057947"/>
                </a:lnTo>
                <a:lnTo>
                  <a:pt x="4181445" y="6057947"/>
                </a:lnTo>
                <a:lnTo>
                  <a:pt x="3511671" y="6057947"/>
                </a:lnTo>
                <a:lnTo>
                  <a:pt x="3490821" y="6057947"/>
                </a:lnTo>
                <a:lnTo>
                  <a:pt x="2313492" y="6057947"/>
                </a:lnTo>
                <a:lnTo>
                  <a:pt x="2292642" y="6057947"/>
                </a:lnTo>
                <a:lnTo>
                  <a:pt x="1472036" y="6057947"/>
                </a:lnTo>
                <a:lnTo>
                  <a:pt x="1451186" y="6057947"/>
                </a:ln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827309"/>
                </a:lnTo>
                <a:lnTo>
                  <a:pt x="0" y="4688692"/>
                </a:lnTo>
                <a:lnTo>
                  <a:pt x="0" y="3856140"/>
                </a:lnTo>
                <a:lnTo>
                  <a:pt x="0" y="3731911"/>
                </a:lnTo>
                <a:lnTo>
                  <a:pt x="0" y="3120499"/>
                </a:lnTo>
                <a:lnTo>
                  <a:pt x="0" y="2760742"/>
                </a:lnTo>
                <a:lnTo>
                  <a:pt x="0" y="2276726"/>
                </a:lnTo>
                <a:lnTo>
                  <a:pt x="0" y="2025101"/>
                </a:lnTo>
                <a:lnTo>
                  <a:pt x="0" y="1369255"/>
                </a:lnTo>
                <a:lnTo>
                  <a:pt x="0" y="1181328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оголошення аукціону орендодавець має:</a:t>
            </a:r>
            <a:endParaRPr sz="19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Montserrat Medium"/>
              <a:buAutoNum type="arabicPeriod"/>
            </a:pPr>
            <a:r>
              <a:rPr lang="uk" sz="19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створити об’єкт оренди;</a:t>
            </a:r>
            <a:endParaRPr sz="19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Montserrat Medium"/>
              <a:buAutoNum type="arabicPeriod"/>
            </a:pPr>
            <a:r>
              <a:rPr lang="uk" sz="19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внести всю необхідну інформацію про об’єкт;</a:t>
            </a:r>
            <a:endParaRPr sz="19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marR="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Montserrat Medium"/>
              <a:buAutoNum type="arabicPeriod"/>
            </a:pPr>
            <a:r>
              <a:rPr lang="uk" sz="19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натиснути кнопку “створити аукціон”.</a:t>
            </a:r>
            <a:endParaRPr sz="19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Система </a:t>
            </a:r>
            <a:r>
              <a:rPr lang="uk" sz="19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підтягує всю інформацію про об’єкт оренди</a:t>
            </a:r>
            <a:r>
              <a:rPr lang="uk" sz="1900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поля оголошення аукціону. Орендодавець дозаповнює процедурні поля, які залишилися.</a:t>
            </a:r>
            <a:endParaRPr sz="1900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/>
          <p:nvPr/>
        </p:nvSpPr>
        <p:spPr>
          <a:xfrm>
            <a:off x="388613" y="304294"/>
            <a:ext cx="57276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Об’єкт для подання заяв в переліку майна</a:t>
            </a: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556" y="304335"/>
            <a:ext cx="1692322" cy="46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56431"/>
            <a:ext cx="9144000" cy="408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/>
          <p:nvPr/>
        </p:nvSpPr>
        <p:spPr>
          <a:xfrm>
            <a:off x="388613" y="304294"/>
            <a:ext cx="57276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Об’єкт оренди в переліку майна</a:t>
            </a:r>
            <a:endParaRPr sz="2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556" y="304335"/>
            <a:ext cx="1692322" cy="46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55063"/>
            <a:ext cx="9143998" cy="3479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Microsoft Office PowerPoint</Application>
  <PresentationFormat>Экран (16:9)</PresentationFormat>
  <Paragraphs>207</Paragraphs>
  <Slides>38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Montserrat</vt:lpstr>
      <vt:lpstr>Montserrat SemiBold</vt:lpstr>
      <vt:lpstr>Montserrat Medium</vt:lpstr>
      <vt:lpstr>Oswald</vt:lpstr>
      <vt:lpstr>Open Sans</vt:lpstr>
      <vt:lpstr>Calibri</vt:lpstr>
      <vt:lpstr>Simple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Який стан аукціонів з приватизації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Який стан аукціонів з оренди</vt:lpstr>
      <vt:lpstr>Скільки аукціонів відбулося</vt:lpstr>
      <vt:lpstr>Скільки аукціонів очікується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Який стан земельних аукціонів у воєнний час</vt:lpstr>
      <vt:lpstr>Скільки земельних аукціонів відбулося</vt:lpstr>
      <vt:lpstr>Скільки аукціонів очікується</vt:lpstr>
      <vt:lpstr>Пошук аукціонів на порталі prozorro.sale</vt:lpstr>
      <vt:lpstr>Всі дані про аукціони відкриті та миттєво доступні на bi.prozorro.sale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modified xsi:type="dcterms:W3CDTF">2022-07-14T12:14:41Z</dcterms:modified>
</cp:coreProperties>
</file>