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6" r:id="rId2"/>
    <p:sldId id="264" r:id="rId3"/>
    <p:sldId id="257" r:id="rId4"/>
    <p:sldId id="262" r:id="rId5"/>
    <p:sldId id="263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94660"/>
  </p:normalViewPr>
  <p:slideViewPr>
    <p:cSldViewPr snapToGrid="0">
      <p:cViewPr varScale="1">
        <p:scale>
          <a:sx n="41" d="100"/>
          <a:sy n="41" d="100"/>
        </p:scale>
        <p:origin x="6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91E68-09B0-4BBA-9A6D-839E1FB579A9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022DD-2246-496B-AC71-DE7D1D58C0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022DD-2246-496B-AC71-DE7D1D58C04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2EE787-C65E-45D0-BDE2-0A2C46FC17CA}" type="datetimeFigureOut">
              <a:rPr lang="uk-UA" smtClean="0"/>
              <a:pPr/>
              <a:t>20.07.2022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BAA54D-2AC6-41DF-A18C-B6193F1425B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A838D-8C7E-41FB-AF06-0D85D467E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29" y="904475"/>
            <a:ext cx="6460996" cy="48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u="sng" dirty="0" smtClean="0"/>
              <a:t>ВИДИ БЛАНКІВ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55845"/>
            <a:ext cx="10972800" cy="4898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200" b="1" dirty="0" smtClean="0"/>
              <a:t>Для підготовки документів у паперовій та електронній формі використовують бланки:</a:t>
            </a:r>
          </a:p>
          <a:p>
            <a:pPr algn="just"/>
            <a:r>
              <a:rPr lang="uk-UA" sz="3200" b="1" u="sng" dirty="0" smtClean="0"/>
              <a:t>загальний </a:t>
            </a:r>
            <a:r>
              <a:rPr lang="uk-UA" sz="3200" b="1" dirty="0" smtClean="0"/>
              <a:t>(для створення документів без зазначення назви виду документа);</a:t>
            </a:r>
          </a:p>
          <a:p>
            <a:pPr algn="just"/>
            <a:r>
              <a:rPr lang="uk-UA" sz="3200" b="1" u="sng" dirty="0" smtClean="0"/>
              <a:t>бланк листа;</a:t>
            </a:r>
          </a:p>
          <a:p>
            <a:pPr algn="just"/>
            <a:r>
              <a:rPr lang="uk-UA" sz="3200" b="1" u="sng" dirty="0" smtClean="0"/>
              <a:t>бланк конкретного виду документа</a:t>
            </a:r>
            <a:r>
              <a:rPr lang="uk-UA" sz="3200" b="1" dirty="0" smtClean="0"/>
              <a:t> із зазначенням назви виду документа. </a:t>
            </a:r>
          </a:p>
          <a:p>
            <a:pPr algn="just"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     Бланки документів, створених в електронній формі, не     обліковуються.</a:t>
            </a:r>
          </a:p>
          <a:p>
            <a:pPr algn="just"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     Облік бланків ведеться за порядковими номерами, що проставляють нумератором або друкарським способом на нижньому полі зворотного боку або на лівому полі лицьового боку бланка.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</a:rPr>
              <a:t>ПОЛЯ БЛАНКІВ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Усі службові документи виготовляється на бланках. Внутрішні особисто – офіційні документи (заяви, доручення,  пояснювальні записки, розписки тощо) та документи, що створюються від імені кількох установ, оформляються не на бланках.</a:t>
            </a:r>
          </a:p>
          <a:p>
            <a:pPr algn="just"/>
            <a:r>
              <a:rPr lang="uk-UA" b="1" dirty="0" smtClean="0">
                <a:solidFill>
                  <a:srgbClr val="FFFF00"/>
                </a:solidFill>
              </a:rPr>
              <a:t>Для виготовлення бланків використовують аркуші паперу формату     А-4,  А-5 високої якості. 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</a:rPr>
              <a:t>Встановлені межі полів бланків документів: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</a:rPr>
              <a:t>ліве поле – 30 мм;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</a:rPr>
              <a:t> праве поле – 10 мм; 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</a:rPr>
              <a:t> верхнє і нижнє – 20 мм.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СХЕМИ РОЗТАШУВАННЯ РЕКВІЗИТІВ 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7339" y="1681494"/>
            <a:ext cx="32489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451678" y="1722438"/>
            <a:ext cx="4130722" cy="4525963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/>
              <a:t>Бланки документів проектують відповідно до схем з допуском -/+ 2 мм.</a:t>
            </a:r>
          </a:p>
          <a:p>
            <a:pPr algn="just"/>
            <a:r>
              <a:rPr lang="uk-UA" sz="2400" b="1" dirty="0" smtClean="0"/>
              <a:t>Для виготовлення бланків можна використовувати два варіанти розташування реквізитів: повздовжній іі кутовий</a:t>
            </a:r>
            <a:endParaRPr lang="ru-RU" sz="2400" b="1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737" y="1719619"/>
            <a:ext cx="3275462" cy="454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u="sng" dirty="0" smtClean="0"/>
              <a:t>КУТОВИЙ БЛАНК</a:t>
            </a:r>
            <a:endParaRPr lang="ru-RU" b="1" u="sng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225346"/>
            <a:ext cx="5384800" cy="35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96334" y="2183642"/>
            <a:ext cx="4831308" cy="3589361"/>
          </a:xfrm>
        </p:spPr>
        <p:txBody>
          <a:bodyPr/>
          <a:lstStyle/>
          <a:p>
            <a:pPr algn="just"/>
            <a:r>
              <a:rPr lang="uk-UA" b="1" dirty="0" smtClean="0"/>
              <a:t>На кутовому бланку постійні реквізити розміщуються у лівому верхньому куті аркуша паперу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7405" y="293320"/>
          <a:ext cx="4500965" cy="636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923800" imgH="8391600" progId="AcroExch.Document.DC">
                  <p:embed/>
                </p:oleObj>
              </mc:Choice>
              <mc:Fallback>
                <p:oleObj name="Acrobat Document" r:id="rId3" imgW="5923800" imgH="839160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405" y="293320"/>
                        <a:ext cx="4500965" cy="636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4197" y="281142"/>
            <a:ext cx="10463284" cy="139903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ПОВЗДОВЖНІЙ БЛАНК</a:t>
            </a:r>
            <a:endParaRPr lang="ru-RU" sz="40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k-UA" b="1" dirty="0" smtClean="0"/>
              <a:t>На повздовжньому бланку постійні реквізити розміщують уздовж верхньої частини аркуша. 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НЕ ДОЗВОЛЕНО реквізити бланка підкреслювати або відокремлювати рискою.</a:t>
            </a:r>
            <a:endParaRPr lang="uk-U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79963" y="146650"/>
          <a:ext cx="4742787" cy="656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923800" imgH="8391600" progId="AcroExch.Document.DC">
                  <p:embed/>
                </p:oleObj>
              </mc:Choice>
              <mc:Fallback>
                <p:oleObj name="Acrobat Document" r:id="rId3" imgW="5923800" imgH="839160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963" y="146650"/>
                        <a:ext cx="4742787" cy="6564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700733" y="38885"/>
          <a:ext cx="4753155" cy="672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5923800" imgH="8391600" progId="AcroExch.Document.DC">
                  <p:embed/>
                </p:oleObj>
              </mc:Choice>
              <mc:Fallback>
                <p:oleObj name="Acrobat Document" r:id="rId3" imgW="5923800" imgH="839160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733" y="38885"/>
                        <a:ext cx="4753155" cy="6725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448</TotalTime>
  <Words>221</Words>
  <Application>Microsoft Office PowerPoint</Application>
  <PresentationFormat>Широкоэкранный</PresentationFormat>
  <Paragraphs>24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Verdana</vt:lpstr>
      <vt:lpstr>Wingdings 2</vt:lpstr>
      <vt:lpstr>Яркая</vt:lpstr>
      <vt:lpstr>Acrobat Document</vt:lpstr>
      <vt:lpstr>Презентация PowerPoint</vt:lpstr>
      <vt:lpstr>ВИДИ БЛАНКІВ</vt:lpstr>
      <vt:lpstr>ПОЛЯ БЛАНКІВ</vt:lpstr>
      <vt:lpstr>СХЕМИ РОЗТАШУВАННЯ РЕКВІЗИТІВ </vt:lpstr>
      <vt:lpstr>КУТОВИЙ БЛАНК</vt:lpstr>
      <vt:lpstr>ПОВЗДОВЖНІЙ БЛАНК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Воскобійник Тетяна Василівна</dc:creator>
  <cp:lastModifiedBy>userMB</cp:lastModifiedBy>
  <cp:revision>68</cp:revision>
  <dcterms:created xsi:type="dcterms:W3CDTF">2022-05-17T08:53:48Z</dcterms:created>
  <dcterms:modified xsi:type="dcterms:W3CDTF">2022-07-20T09:22:54Z</dcterms:modified>
</cp:coreProperties>
</file>