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notesMasterIdLst>
    <p:notesMasterId r:id="rId36"/>
  </p:notesMasterIdLst>
  <p:sldIdLst>
    <p:sldId id="275" r:id="rId6"/>
    <p:sldId id="331" r:id="rId7"/>
    <p:sldId id="421" r:id="rId8"/>
    <p:sldId id="422" r:id="rId9"/>
    <p:sldId id="402" r:id="rId10"/>
    <p:sldId id="397" r:id="rId11"/>
    <p:sldId id="415" r:id="rId12"/>
    <p:sldId id="403" r:id="rId13"/>
    <p:sldId id="404" r:id="rId14"/>
    <p:sldId id="410" r:id="rId15"/>
    <p:sldId id="413" r:id="rId16"/>
    <p:sldId id="412" r:id="rId17"/>
    <p:sldId id="414" r:id="rId18"/>
    <p:sldId id="333" r:id="rId19"/>
    <p:sldId id="418" r:id="rId20"/>
    <p:sldId id="419" r:id="rId21"/>
    <p:sldId id="400" r:id="rId22"/>
    <p:sldId id="417" r:id="rId23"/>
    <p:sldId id="401" r:id="rId24"/>
    <p:sldId id="416" r:id="rId25"/>
    <p:sldId id="424" r:id="rId26"/>
    <p:sldId id="386" r:id="rId27"/>
    <p:sldId id="409" r:id="rId28"/>
    <p:sldId id="405" r:id="rId29"/>
    <p:sldId id="399" r:id="rId30"/>
    <p:sldId id="407" r:id="rId31"/>
    <p:sldId id="408" r:id="rId32"/>
    <p:sldId id="425" r:id="rId33"/>
    <p:sldId id="319" r:id="rId34"/>
    <p:sldId id="371" r:id="rId3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7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CEE"/>
    <a:srgbClr val="EBF5FF"/>
    <a:srgbClr val="E7F2FD"/>
    <a:srgbClr val="E3EFFD"/>
    <a:srgbClr val="CDDAEF"/>
    <a:srgbClr val="FBFDFF"/>
    <a:srgbClr val="EAFBE5"/>
    <a:srgbClr val="FFF6DD"/>
    <a:srgbClr val="CCECFF"/>
    <a:srgbClr val="CDE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4" autoAdjust="0"/>
    <p:restoredTop sz="94660"/>
  </p:normalViewPr>
  <p:slideViewPr>
    <p:cSldViewPr snapToGrid="0">
      <p:cViewPr varScale="1">
        <p:scale>
          <a:sx n="40" d="100"/>
          <a:sy n="40" d="100"/>
        </p:scale>
        <p:origin x="850" y="38"/>
      </p:cViewPr>
      <p:guideLst>
        <p:guide orient="horz" pos="4320"/>
        <p:guide pos="77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62197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5BDE7-3FB4-4BD2-803E-51C7E84574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843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480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845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284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210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39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921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991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69A4C-70C9-3E40-A14D-0D522D03D16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577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854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792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661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286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390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366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840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428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D1A8-38EA-4F3B-B480-932D65B38A0A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A7E5-3154-4AC8-AAD7-5313954CD7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7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D1A8-38EA-4F3B-B480-932D65B38A0A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A7E5-3154-4AC8-AAD7-5313954CD7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027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D1A8-38EA-4F3B-B480-932D65B38A0A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A7E5-3154-4AC8-AAD7-5313954CD7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567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D1A8-38EA-4F3B-B480-932D65B38A0A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A7E5-3154-4AC8-AAD7-5313954CD7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95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D1A8-38EA-4F3B-B480-932D65B38A0A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A7E5-3154-4AC8-AAD7-5313954CD7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33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3176" y="3176"/>
          <a:ext cx="3176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1" name="think-cell Slide" r:id="rId5" imgW="532" imgH="530" progId="TCLayout.ActiveDocument.1">
                  <p:embed/>
                </p:oleObj>
              </mc:Choice>
              <mc:Fallback>
                <p:oleObj name="think-cell Slide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76" y="3176"/>
                        <a:ext cx="3176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317500" cy="317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uk-UA" sz="56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9572" y="3617640"/>
            <a:ext cx="15169812" cy="773616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32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8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uk-UA"/>
              <a:t>Your text here</a:t>
            </a:r>
          </a:p>
          <a:p>
            <a:pPr lvl="1"/>
            <a:r>
              <a:rPr lang="uk-UA"/>
              <a:t>Text level 1</a:t>
            </a:r>
          </a:p>
          <a:p>
            <a:pPr lvl="2"/>
            <a:r>
              <a:rPr lang="uk-UA"/>
              <a:t>Text level 2</a:t>
            </a:r>
            <a:endParaRPr lang="uk-U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735C07-2264-401E-9223-98C1CA429B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9573" y="2715357"/>
            <a:ext cx="4177920" cy="600164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uk-UA"/>
              <a:t>Subtitle of the slide</a:t>
            </a:r>
            <a:endParaRPr lang="uk-UA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72C4E26-BE79-4277-9CB6-37B3130818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9573" y="11946220"/>
            <a:ext cx="22926834" cy="313932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1600" b="0" i="1">
                <a:solidFill>
                  <a:schemeClr val="bg1">
                    <a:lumMod val="50000"/>
                  </a:schemeClr>
                </a:solidFill>
              </a:defRPr>
            </a:lvl1pPr>
            <a:lvl2pPr marL="266700" indent="0">
              <a:buNone/>
              <a:defRPr/>
            </a:lvl2pPr>
            <a:lvl3pPr marL="1085850" indent="0">
              <a:buNone/>
              <a:defRPr/>
            </a:lvl3pPr>
            <a:lvl4pPr marL="1517650" indent="0">
              <a:buNone/>
              <a:defRPr/>
            </a:lvl4pPr>
            <a:lvl5pPr marL="2066926" indent="0">
              <a:buNone/>
              <a:defRPr/>
            </a:lvl5pPr>
          </a:lstStyle>
          <a:p>
            <a:pPr lvl="0"/>
            <a:r>
              <a:rPr lang="uk-UA"/>
              <a:t>Sources:</a:t>
            </a:r>
            <a:endParaRPr lang="uk-U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26E006-4F5B-402C-916F-29E383EE086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765865" y="12438469"/>
            <a:ext cx="720074" cy="730250"/>
          </a:xfrm>
          <a:prstGeom prst="rect">
            <a:avLst/>
          </a:prstGeom>
        </p:spPr>
        <p:txBody>
          <a:bodyPr/>
          <a:lstStyle/>
          <a:p>
            <a:fld id="{D61AABEC-672F-4B68-B914-690DA978312C}" type="slidenum">
              <a:rPr lang="uk-UA" smtClean="0"/>
              <a:pPr/>
              <a:t>‹#›</a:t>
            </a:fld>
            <a:r>
              <a:rPr lang="uk-UA" dirty="0"/>
              <a:t> ‒ 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E05915BF-F664-49DE-8489-CADDC55CA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TITLE OF THE SLIDE</a:t>
            </a:r>
            <a:endParaRPr lang="uk-UA" dirty="0"/>
          </a:p>
        </p:txBody>
      </p:sp>
      <p:sp>
        <p:nvSpPr>
          <p:cNvPr id="9" name="Cadre 8">
            <a:extLst>
              <a:ext uri="{FF2B5EF4-FFF2-40B4-BE49-F238E27FC236}">
                <a16:creationId xmlns:a16="http://schemas.microsoft.com/office/drawing/2014/main" id="{2F76EB0B-D792-435A-A672-36B46B20BA9C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611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13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77E1-C13E-4BD8-BCD3-CB87D593D107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46001" y="13081000"/>
            <a:ext cx="479298" cy="471924"/>
          </a:xfrm>
        </p:spPr>
        <p:txBody>
          <a:bodyPr/>
          <a:lstStyle/>
          <a:p>
            <a:fld id="{CFD0F977-5FE3-4B75-8352-D30FC6408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25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D1A8-38EA-4F3B-B480-932D65B38A0A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A7E5-3154-4AC8-AAD7-5313954CD7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563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D1A8-38EA-4F3B-B480-932D65B38A0A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A7E5-3154-4AC8-AAD7-5313954CD7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52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D1A8-38EA-4F3B-B480-932D65B38A0A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A7E5-3154-4AC8-AAD7-5313954CD7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99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D1A8-38EA-4F3B-B480-932D65B38A0A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A7E5-3154-4AC8-AAD7-5313954CD7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60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D1A8-38EA-4F3B-B480-932D65B38A0A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A7E5-3154-4AC8-AAD7-5313954CD7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98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D1A8-38EA-4F3B-B480-932D65B38A0A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A7E5-3154-4AC8-AAD7-5313954CD7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069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78" r:id="rId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D1A8-38EA-4F3B-B480-932D65B38A0A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6A7E5-3154-4AC8-AAD7-5313954CD7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06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ecentralization.gov.ua/news/14654" TargetMode="External"/><Relationship Id="rId4" Type="http://schemas.openxmlformats.org/officeDocument/2006/relationships/hyperlink" Target="https://zakon.rada.gov.ua/rada/show/v0116840-16#Tex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7214" y="1353588"/>
            <a:ext cx="14789064" cy="1913916"/>
          </a:xfrm>
        </p:spPr>
        <p:txBody>
          <a:bodyPr/>
          <a:lstStyle/>
          <a:p>
            <a:r>
              <a:rPr lang="uk-UA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3866" y="4388568"/>
            <a:ext cx="20641733" cy="1754512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Дистанційне обслуговування розпорядників (одержувачів) бюджетних коштів в умовах </a:t>
            </a:r>
            <a:r>
              <a:rPr lang="uk-UA" sz="5400" b="1" dirty="0">
                <a:solidFill>
                  <a:srgbClr val="002060"/>
                </a:solidFill>
                <a:cs typeface="Arial" panose="020B0604020202020204" pitchFamily="34" charset="0"/>
              </a:rPr>
              <a:t>воєнного стану</a:t>
            </a:r>
            <a:endParaRPr lang="en-US" sz="5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9" y="9814351"/>
            <a:ext cx="4584526" cy="32675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0435" y="11448103"/>
            <a:ext cx="5543566" cy="1309574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5594959" y="12757676"/>
            <a:ext cx="18789042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899564" y="11249891"/>
            <a:ext cx="9559636" cy="11083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КИЇВ, 202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9" y="465428"/>
            <a:ext cx="7240504" cy="2802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549" y="465428"/>
            <a:ext cx="5885426" cy="294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9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7097" y="87316"/>
            <a:ext cx="6631455" cy="3315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59859"/>
            <a:ext cx="7417619" cy="2870619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0" y="2861054"/>
            <a:ext cx="24356844" cy="1190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Які документи необхідно для застосування системи дистанційного обслуговування</a:t>
            </a:r>
            <a:r>
              <a:rPr lang="uk-UA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00150" y="4303293"/>
            <a:ext cx="22145625" cy="37856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sz="3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Договір</a:t>
            </a:r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про дистанційне розрахункове обслуговування з використанням програмно-технічного комплексу «Клієнт казначейства – Казначейство» </a:t>
            </a:r>
            <a:r>
              <a:rPr lang="uk-UA" sz="3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(додаток 1 Порядку використання системи дистанційного обслуговування «Клієнт казначейства – Казначейство, </a:t>
            </a:r>
            <a:r>
              <a:rPr lang="uk-UA" sz="3600" b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затверджений наказом Держказначейства від 26.04.2019 № 133 в редакції наказу від 06.01.2022 № 7)</a:t>
            </a:r>
          </a:p>
          <a:p>
            <a:pPr algn="just"/>
            <a:r>
              <a:rPr lang="uk-UA" sz="32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Предметом </a:t>
            </a:r>
            <a:r>
              <a:rPr lang="uk-UA" sz="3200" b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договору </a:t>
            </a:r>
            <a:r>
              <a:rPr lang="uk-UA" sz="3200" b="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є взаємодія та співпраця </a:t>
            </a:r>
            <a:r>
              <a:rPr lang="uk-UA" sz="32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між органом Казначейства та Клієнтом </a:t>
            </a:r>
            <a:r>
              <a:rPr lang="uk-UA" sz="3200" b="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у процесі здійснення розрахунково-касового обслуговування </a:t>
            </a:r>
            <a:r>
              <a:rPr lang="uk-UA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Клієнта шляхом дистанційного розрахункового обслуговування з використанням програмно-технічного комплексу «Клієнт казначейства – Казначейство</a:t>
            </a:r>
            <a:r>
              <a:rPr lang="uk-UA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uk-UA" sz="3200" b="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48688" y="12148661"/>
            <a:ext cx="147970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dirty="0" smtClean="0">
                <a:solidFill>
                  <a:srgbClr val="C00000"/>
                </a:solidFill>
              </a:rPr>
              <a:t>Увага! </a:t>
            </a:r>
            <a:r>
              <a:rPr lang="uk-UA" dirty="0" smtClean="0">
                <a:solidFill>
                  <a:srgbClr val="002060"/>
                </a:solidFill>
              </a:rPr>
              <a:t>Зразки документів та інші матеріали щодо роботи СДО доступні за посиланням: https://sites.google.com/view/e-zvit-sdo-dksu/.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5609" y="8179811"/>
            <a:ext cx="2214562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32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Акт</a:t>
            </a:r>
            <a:r>
              <a:rPr lang="uk-U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(Повідомлення) про підключення </a:t>
            </a:r>
            <a:r>
              <a:rPr lang="uk-UA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до системи дистанційного обслуговування клієнтів з використанням програмно-технічного комплексу «Клієнт казначейства – Казначейство» через апаратно-програмний комплекс криптографічного захисту інформації для забезпечення віддаленого доступу до інформаційних ресурсів Державної казначейської служби України</a:t>
            </a:r>
            <a:endParaRPr lang="uk-UA" sz="3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5609" y="10070850"/>
            <a:ext cx="222401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32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Заява про підключення </a:t>
            </a:r>
            <a:r>
              <a:rPr lang="uk-U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клієнта до </a:t>
            </a:r>
            <a:r>
              <a:rPr lang="uk-UA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системи дистанційного обслуговування «Клієнт казначейства – Казначейство» </a:t>
            </a:r>
            <a:r>
              <a:rPr lang="uk-U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(СДО)</a:t>
            </a:r>
            <a:endParaRPr lang="uk-UA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00151" y="10690125"/>
            <a:ext cx="221456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ü"/>
            </a:pPr>
            <a:r>
              <a:rPr lang="uk-UA" sz="32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Заявка про надання доступу </a:t>
            </a:r>
            <a:r>
              <a:rPr lang="uk-UA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до системи дистанційного обслуговування  «Клієнт казначейства – Казначейство» </a:t>
            </a:r>
            <a:endParaRPr lang="uk-UA" sz="3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00150" y="11343899"/>
            <a:ext cx="221456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32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Індивідуальна схема </a:t>
            </a:r>
            <a:r>
              <a:rPr lang="uk-UA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візування </a:t>
            </a:r>
            <a:r>
              <a:rPr lang="uk-U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документів у СДО</a:t>
            </a:r>
            <a:endParaRPr lang="uk-UA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8328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7097" y="87316"/>
            <a:ext cx="6631455" cy="3315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59859"/>
            <a:ext cx="7417619" cy="2870619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0" y="2861054"/>
            <a:ext cx="24356844" cy="1190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lvl="0" hangingPunct="1"/>
            <a:r>
              <a:rPr kumimoji="0" lang="uk-UA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/>
            </a:r>
            <a:br>
              <a:rPr kumimoji="0" lang="uk-UA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</a:br>
            <a:r>
              <a:rPr kumimoji="0" lang="uk-UA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/>
            </a:r>
            <a:br>
              <a:rPr kumimoji="0" lang="uk-UA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</a:br>
            <a:r>
              <a:rPr kumimoji="0" lang="uk-UA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/>
            </a:r>
            <a:br>
              <a:rPr kumimoji="0" lang="uk-UA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</a:br>
            <a:r>
              <a:rPr kumimoji="0" lang="uk-UA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/>
            </a:r>
            <a:br>
              <a:rPr kumimoji="0" lang="uk-UA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</a:br>
            <a:r>
              <a:rPr kumimoji="0" lang="uk-UA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Електронний підпис</a:t>
            </a:r>
            <a:endParaRPr kumimoji="0" lang="uk-UA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5000" y="4243308"/>
            <a:ext cx="22710775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52400">
              <a:spcBef>
                <a:spcPts val="600"/>
              </a:spcBef>
              <a:spcAft>
                <a:spcPts val="600"/>
              </a:spcAft>
            </a:pPr>
            <a:r>
              <a:rPr kumimoji="0" lang="uk-U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Helvetica Neue"/>
              </a:rPr>
              <a:t>Відповідно </a:t>
            </a:r>
            <a:r>
              <a: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Helvetica Neue"/>
              </a:rPr>
              <a:t>до Положення про Державну казначейську службу </a:t>
            </a:r>
            <a:r>
              <a:rPr kumimoji="0" lang="uk-U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Helvetica Neue"/>
              </a:rPr>
              <a:t>України </a:t>
            </a:r>
            <a:r>
              <a:rPr kumimoji="0" lang="uk-UA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Helvetica Neue"/>
              </a:rPr>
              <a:t>(ДКСУ), </a:t>
            </a:r>
            <a:r>
              <a:rPr kumimoji="0" lang="uk-UA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Helvetica Neue"/>
              </a:rPr>
              <a:t>затвердженого постановою </a:t>
            </a:r>
            <a:r>
              <a:rPr kumimoji="0" lang="uk-UA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Helvetica Neue"/>
              </a:rPr>
              <a:t>Кабміну </a:t>
            </a:r>
            <a:r>
              <a:rPr kumimoji="0" lang="uk-UA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Helvetica Neue"/>
              </a:rPr>
              <a:t>від 15.04.2015 N </a:t>
            </a:r>
            <a:r>
              <a:rPr kumimoji="0" lang="uk-UA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Helvetica Neue"/>
              </a:rPr>
              <a:t>215</a:t>
            </a:r>
            <a:r>
              <a:rPr kumimoji="0" lang="uk-U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Helvetica Neue"/>
              </a:rPr>
              <a:t> </a:t>
            </a:r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ДКСУ надає </a:t>
            </a:r>
            <a:r>
              <a: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Helvetica Neue"/>
              </a:rPr>
              <a:t>кваліфіковані електронні довірчі </a:t>
            </a:r>
            <a:r>
              <a:rPr kumimoji="0" lang="uk-U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Helvetica Neue"/>
              </a:rPr>
              <a:t>послуги</a:t>
            </a:r>
          </a:p>
          <a:p>
            <a:pPr marL="0" marR="0" lvl="0" indent="152400" algn="just" defTabSz="8255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Helvetica Neue"/>
              </a:rPr>
              <a:t>Кваліфікований </a:t>
            </a:r>
            <a:r>
              <a:rPr kumimoji="0" lang="uk-UA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Helvetica Neue"/>
              </a:rPr>
              <a:t>надавач електронних довірчих послуг Казначейства </a:t>
            </a:r>
            <a:r>
              <a: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Helvetica Neue"/>
              </a:rPr>
              <a:t>надає кваліфіковані електронні довірчі послуги відповідно до вимог законодавства у сфері електронних довірчих послуг та Регламенту роботи кваліфікованого надавача електронних довірчих послуг Державної казначейської служби України, </a:t>
            </a:r>
            <a:r>
              <a:rPr kumimoji="0" lang="uk-UA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Helvetica Neue"/>
              </a:rPr>
              <a:t>затвердженого заступником Голови </a:t>
            </a:r>
            <a:r>
              <a:rPr kumimoji="0" lang="uk-UA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Helvetica Neue"/>
              </a:rPr>
              <a:t>ДКСУ 04.03.2019 </a:t>
            </a:r>
            <a:r>
              <a:rPr kumimoji="0" lang="uk-UA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Helvetica Neue"/>
              </a:rPr>
              <a:t>(зі змінами</a:t>
            </a:r>
            <a:r>
              <a:rPr kumimoji="0" lang="uk-UA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Helvetica Neue"/>
              </a:rPr>
              <a:t>)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5000" y="8319333"/>
            <a:ext cx="227107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Відповідно до постанови Кабміну від 17.03.2022 № 300 </a:t>
            </a:r>
            <a:r>
              <a:rPr kumimoji="0" lang="uk-UA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«Деякі питання забезпечення безперебійного функціонування системи надання електронних довірчих послуг» </a:t>
            </a:r>
            <a:r>
              <a:rPr kumimoji="0" lang="uk-U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кваліфіковані надавачі електронних довірчих послуг </a:t>
            </a:r>
            <a:r>
              <a:rPr kumimoji="0" lang="uk-U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створюють  можливості автоматичного формування нових сертифікатів </a:t>
            </a:r>
            <a:r>
              <a:rPr kumimoji="0" lang="uk-UA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раніше засвідчених відкритих ключів для користувачів </a:t>
            </a:r>
            <a:r>
              <a:rPr kumimoji="0" lang="uk-U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електронних довірчих послуг </a:t>
            </a:r>
            <a:r>
              <a:rPr kumimoji="0" lang="uk-U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віддалено,</a:t>
            </a:r>
            <a:r>
              <a:rPr kumimoji="0" lang="uk-U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без особистої присутності таких користувачів</a:t>
            </a:r>
            <a:endParaRPr kumimoji="0" lang="uk-UA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58296" y="11133475"/>
            <a:ext cx="21820255" cy="2062103"/>
          </a:xfrm>
          <a:prstGeom prst="rect">
            <a:avLst/>
          </a:prstGeom>
          <a:solidFill>
            <a:srgbClr val="E3EFFD"/>
          </a:solidFill>
          <a:ln>
            <a:solidFill>
              <a:srgbClr val="E3EFFD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Для автоматичного формування нових кваліфікованих сертифікатів відкритих ключів</a:t>
            </a: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, користувачі електронних довірчих послуг можуть </a:t>
            </a: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подавати листи-звернення </a:t>
            </a: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засвідчені кваліфікованим електронним підписом з використанням системи електронної взаємодії органів виконавчої влади (СЕВ ОВВ), на електронну скриньку: t_cadku@treasury.gov.ua або звертатися за телефоном (044) 286-48-68</a:t>
            </a:r>
            <a: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sym typeface="Helvetica Neue"/>
              </a:rPr>
              <a:t>.</a:t>
            </a:r>
            <a:endParaRPr kumimoji="0" lang="ru-RU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933" y="11347844"/>
            <a:ext cx="1633363" cy="163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261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7097" y="87316"/>
            <a:ext cx="6631455" cy="3315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59859"/>
            <a:ext cx="7417619" cy="2870619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0" y="2861054"/>
            <a:ext cx="24356844" cy="1190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Електронний документообіг </a:t>
            </a:r>
            <a:endParaRPr lang="uk-UA" sz="4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91309" y="4567911"/>
            <a:ext cx="22374225" cy="8536248"/>
          </a:xfrm>
          <a:prstGeom prst="rect">
            <a:avLst/>
          </a:prstGeom>
          <a:solidFill>
            <a:srgbClr val="F1FCEE"/>
          </a:solidFill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uk-UA" sz="44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uk-UA" sz="4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Договір </a:t>
            </a:r>
            <a:r>
              <a:rPr lang="uk-UA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СДО </a:t>
            </a:r>
            <a:r>
              <a:rPr lang="uk-UA" sz="44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 скасовує можливості використання паперових документів згідно із законодавством України у порядку та на умовах, передбачених  у  </a:t>
            </a:r>
            <a:r>
              <a:rPr lang="uk-UA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Договорі про здійснення розрахунково-касового обслуговування, </a:t>
            </a:r>
            <a:r>
              <a:rPr lang="uk-UA" sz="44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укладеному між органом Казначейства та </a:t>
            </a:r>
            <a:r>
              <a:rPr lang="uk-UA" sz="44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розпорядником/одержувачем </a:t>
            </a:r>
            <a:r>
              <a:rPr lang="uk-UA" sz="44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коштів місцевого </a:t>
            </a:r>
            <a:r>
              <a:rPr lang="uk-UA" sz="44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бюджету</a:t>
            </a:r>
          </a:p>
          <a:p>
            <a:pPr marL="571500" indent="-5715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uk-UA" sz="4400" b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uk-UA" sz="4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Порядок </a:t>
            </a:r>
            <a:r>
              <a:rPr lang="uk-UA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обробки електронних документів, </a:t>
            </a:r>
            <a:r>
              <a:rPr lang="uk-UA" sz="44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підписаних з використанням кваліфікованого електронного підпису, </a:t>
            </a:r>
            <a:r>
              <a:rPr lang="uk-UA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відповідає порядку обробки відповідних паперових документів, </a:t>
            </a:r>
            <a:r>
              <a:rPr lang="uk-UA" sz="44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передбаченому  Договором про здійснення розрахунково-касового </a:t>
            </a:r>
            <a:r>
              <a:rPr lang="uk-UA" sz="44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обслуговування</a:t>
            </a:r>
          </a:p>
          <a:p>
            <a:pPr marL="571500" indent="-5715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ru-RU" sz="4400" b="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7943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7315" y="221452"/>
            <a:ext cx="5896030" cy="29480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1" y="459859"/>
            <a:ext cx="6965768" cy="2695753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0" y="2912374"/>
            <a:ext cx="24384000" cy="919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ctr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/>
            </a:r>
            <a:br>
              <a:rPr kumimoji="0" lang="uk-UA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</a:br>
            <a:r>
              <a:rPr kumimoji="0" lang="uk-UA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/>
            </a:r>
            <a:br>
              <a:rPr kumimoji="0" lang="uk-UA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</a:br>
            <a:r>
              <a:rPr kumimoji="0" lang="uk-UA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/>
            </a:r>
            <a:br>
              <a:rPr kumimoji="0" lang="uk-UA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</a:br>
            <a:r>
              <a:rPr kumimoji="0" lang="uk-UA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/>
            </a:r>
            <a:br>
              <a:rPr kumimoji="0" lang="uk-UA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</a:br>
            <a:r>
              <a:rPr kumimoji="0" lang="uk-UA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Подання та обробка електронних документів</a:t>
            </a:r>
            <a:endParaRPr kumimoji="0" lang="uk-UA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42715" y="4514629"/>
            <a:ext cx="16384765" cy="776366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6000" marR="0" lvl="0" indent="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800" b="0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571500" lvl="0" indent="-571500" algn="just">
              <a:buFont typeface="Wingdings" panose="05000000000000000000" pitchFamily="2" charset="2"/>
              <a:buChar char="q"/>
            </a:pPr>
            <a:r>
              <a:rPr kumimoji="0" lang="uk-UA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</a:t>
            </a:r>
            <a:r>
              <a:rPr lang="uk-UA" sz="40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Розпорядник (одержувач) бюджетних коштів здійснює формування та подання документів до системи Казначейства в електронному вигляді </a:t>
            </a:r>
            <a:r>
              <a:rPr lang="uk-UA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протягом операційного дня </a:t>
            </a:r>
            <a:r>
              <a:rPr lang="uk-UA" sz="40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uk-UA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межах операційного часу</a:t>
            </a:r>
            <a:r>
              <a:rPr lang="uk-UA" sz="40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визначеного органом Казначейства. Документи, що надійшли після операційного часу, опрацьовуються наступного операційного дня</a:t>
            </a:r>
            <a:r>
              <a:rPr lang="uk-UA" sz="3600" b="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3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(п. 2.7)</a:t>
            </a:r>
          </a:p>
          <a:p>
            <a:pPr marL="571500" lvl="0" indent="-571500">
              <a:buFont typeface="Wingdings" panose="05000000000000000000" pitchFamily="2" charset="2"/>
              <a:buChar char="q"/>
            </a:pPr>
            <a:endParaRPr kumimoji="0" lang="uk-UA" sz="4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571500" lvl="0" indent="-571500">
              <a:buFont typeface="Wingdings" panose="05000000000000000000" pitchFamily="2" charset="2"/>
              <a:buChar char="q"/>
            </a:pPr>
            <a:r>
              <a:rPr kumimoji="0" lang="uk-UA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</a:t>
            </a:r>
            <a:r>
              <a:rPr lang="uk-UA" sz="40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 Казначейства </a:t>
            </a:r>
            <a:r>
              <a:rPr lang="uk-UA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перевіряє документи </a:t>
            </a:r>
            <a:r>
              <a:rPr lang="uk-UA" sz="40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електронному вигляді </a:t>
            </a:r>
            <a:r>
              <a:rPr lang="uk-UA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відповідність вимогам законодавства</a:t>
            </a:r>
            <a:r>
              <a:rPr lang="uk-UA" sz="40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в тому числі цього Порядку. Якщо документи сформовано з порушенням вимог законодавства, орган Казначейства інформує розпорядника (одержувача) бюджетних коштів засобами системи Казначейства про їх </a:t>
            </a:r>
            <a:r>
              <a:rPr lang="uk-UA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непроведення</a:t>
            </a:r>
            <a:r>
              <a:rPr lang="uk-UA" sz="40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із зазначенням причин (п. 2.8)</a:t>
            </a:r>
            <a:endParaRPr kumimoji="0" lang="uk-UA" sz="3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514350" marR="0" lvl="0" indent="-514350" algn="just" defTabSz="8255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uk-UA" sz="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8570" y="5221204"/>
            <a:ext cx="5686425" cy="4955203"/>
          </a:xfrm>
          <a:prstGeom prst="rect">
            <a:avLst/>
          </a:prstGeom>
          <a:solidFill>
            <a:srgbClr val="EBF5FF"/>
          </a:solidFill>
        </p:spPr>
        <p:txBody>
          <a:bodyPr wrap="square">
            <a:spAutoFit/>
          </a:bodyPr>
          <a:lstStyle/>
          <a:p>
            <a:pPr marL="3600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3600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Порядок № 938</a:t>
            </a:r>
          </a:p>
          <a:p>
            <a:pPr marL="3600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</a:t>
            </a:r>
            <a:r>
              <a:rPr kumimoji="0" lang="uk-UA" sz="3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регулює загальні норми організації  та процедур казначейського обслуговування місцевих бюджетів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3600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3600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85" y="9131804"/>
            <a:ext cx="1713491" cy="1713491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>
            <a:off x="4621763" y="10381280"/>
            <a:ext cx="2152974" cy="1897013"/>
          </a:xfrm>
          <a:prstGeom prst="rightArrow">
            <a:avLst>
              <a:gd name="adj1" fmla="val 50000"/>
              <a:gd name="adj2" fmla="val 48793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274813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336" y="158676"/>
            <a:ext cx="6126516" cy="3063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78" y="258221"/>
            <a:ext cx="7231394" cy="27985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372220"/>
            <a:ext cx="2438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Які дії при настанні обставин непереборної сили?</a:t>
            </a:r>
            <a:endParaRPr lang="uk-UA" sz="4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14700" y="4965174"/>
            <a:ext cx="198310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4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Сторона</a:t>
            </a:r>
            <a:r>
              <a:rPr lang="uk-UA" sz="4400" b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що через настання обставин непереборної сили </a:t>
            </a:r>
            <a:r>
              <a:rPr lang="uk-UA" sz="4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не може у повному обсязі виконувати свої зобов'язання</a:t>
            </a:r>
            <a:r>
              <a:rPr lang="uk-UA" sz="4400" b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uk-UA" sz="4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повинна:</a:t>
            </a:r>
            <a:endParaRPr lang="uk-UA" sz="4400" b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86760" y="7279170"/>
            <a:ext cx="1460158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buFont typeface="Wingdings" panose="05000000000000000000" pitchFamily="2" charset="2"/>
              <a:buChar char="ü"/>
            </a:pPr>
            <a:r>
              <a:rPr lang="uk-UA" sz="4400" b="0" dirty="0">
                <a:latin typeface="Calibri" panose="020F0502020204030204" pitchFamily="34" charset="0"/>
                <a:ea typeface="Calibri" panose="020F0502020204030204" pitchFamily="34" charset="0"/>
              </a:rPr>
              <a:t>в термін не більше </a:t>
            </a:r>
            <a:r>
              <a:rPr lang="uk-UA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 робочих днів  </a:t>
            </a:r>
            <a:r>
              <a:rPr lang="uk-UA" sz="4400" b="0" dirty="0">
                <a:latin typeface="Calibri" panose="020F0502020204030204" pitchFamily="34" charset="0"/>
                <a:ea typeface="Calibri" panose="020F0502020204030204" pitchFamily="34" charset="0"/>
              </a:rPr>
              <a:t>письмово повідомити про це іншу </a:t>
            </a:r>
            <a:r>
              <a:rPr lang="uk-UA" sz="4400" b="0" dirty="0" smtClean="0">
                <a:latin typeface="Calibri" panose="020F0502020204030204" pitchFamily="34" charset="0"/>
                <a:ea typeface="Calibri" panose="020F0502020204030204" pitchFamily="34" charset="0"/>
              </a:rPr>
              <a:t>сторону</a:t>
            </a:r>
            <a:endParaRPr lang="uk-UA" sz="4400" b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just"/>
            <a:endParaRPr lang="uk-UA" sz="4400" b="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0" indent="-742950" algn="just">
              <a:buFont typeface="Wingdings" panose="05000000000000000000" pitchFamily="2" charset="2"/>
              <a:buChar char="ü"/>
            </a:pPr>
            <a:r>
              <a:rPr lang="uk-UA" sz="4400" b="0" dirty="0" smtClean="0">
                <a:latin typeface="Calibri" panose="020F0502020204030204" pitchFamily="34" charset="0"/>
                <a:ea typeface="Calibri" panose="020F0502020204030204" pitchFamily="34" charset="0"/>
              </a:rPr>
              <a:t>в </a:t>
            </a:r>
            <a:r>
              <a:rPr lang="uk-UA" sz="4400" b="0" dirty="0">
                <a:latin typeface="Calibri" panose="020F0502020204030204" pitchFamily="34" charset="0"/>
                <a:ea typeface="Calibri" panose="020F0502020204030204" pitchFamily="34" charset="0"/>
              </a:rPr>
              <a:t>термін </a:t>
            </a:r>
            <a:r>
              <a:rPr lang="uk-UA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до 10 робочих днів </a:t>
            </a:r>
            <a:r>
              <a:rPr lang="uk-UA" sz="4400" b="0" dirty="0">
                <a:latin typeface="Calibri" panose="020F0502020204030204" pitchFamily="34" charset="0"/>
                <a:ea typeface="Calibri" panose="020F0502020204030204" pitchFamily="34" charset="0"/>
              </a:rPr>
              <a:t>надати відповідні документи, які це підтверджують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12" y="7553638"/>
            <a:ext cx="2928937" cy="292893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276971" y="11944172"/>
            <a:ext cx="64138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п</a:t>
            </a:r>
            <a:r>
              <a:rPr lang="ru-RU" i="1" dirty="0" smtClean="0"/>
              <a:t>. 8.2 Договору СДО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2249206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336" y="158676"/>
            <a:ext cx="6126516" cy="3063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78" y="258221"/>
            <a:ext cx="7231394" cy="27985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372220"/>
            <a:ext cx="2438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Покрокові дії при відновленні обслуговування через органи Казначейства</a:t>
            </a:r>
            <a:endParaRPr lang="uk-UA" sz="4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2387" y="4353503"/>
            <a:ext cx="22358555" cy="8802410"/>
          </a:xfrm>
          <a:prstGeom prst="rect">
            <a:avLst/>
          </a:prstGeom>
          <a:solidFill>
            <a:srgbClr val="F1FCEE"/>
          </a:solidFill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uk-UA" sz="3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Уразі перебування </a:t>
            </a:r>
            <a:r>
              <a:rPr lang="uk-UA" sz="3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на тимчасово окупованій території </a:t>
            </a:r>
            <a:r>
              <a:rPr lang="uk-UA" sz="3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та</a:t>
            </a:r>
            <a:r>
              <a:rPr lang="uk-UA" sz="3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відсутності посадових осіб із правом </a:t>
            </a:r>
            <a:r>
              <a:rPr lang="uk-UA" sz="3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першого/другого </a:t>
            </a:r>
            <a:r>
              <a:rPr lang="uk-UA" sz="3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підпису </a:t>
            </a:r>
            <a:r>
              <a:rPr lang="uk-UA" sz="3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фінансових документів: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uk-UA" sz="1000" b="0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3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Призначити нових посадових осіб із правом </a:t>
            </a:r>
            <a:r>
              <a:rPr lang="uk-UA" sz="3400" b="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першого/другого </a:t>
            </a:r>
            <a:r>
              <a:rPr lang="uk-UA" sz="3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підпису</a:t>
            </a:r>
            <a:r>
              <a:rPr lang="uk-UA" sz="3400" b="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фінансових документів (керівник, бухгалтер)</a:t>
            </a:r>
          </a:p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3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Створити копії наявних баз даних</a:t>
            </a:r>
            <a:r>
              <a:rPr lang="uk-UA" sz="3400" b="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або узагальнити паперові носії, які містять необхідну в подальшому первинну бухгалтерську інформацію, для можливості відновлення фінансової роботи</a:t>
            </a:r>
          </a:p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3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Звернутися до органу Казначейства на підконтрольній українській владі території </a:t>
            </a:r>
            <a:r>
              <a:rPr lang="uk-UA" sz="3400" b="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щодо здійснення розрахунково-касового обслуговування та </a:t>
            </a:r>
            <a:r>
              <a:rPr lang="uk-UA" sz="3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надати необхідні документи </a:t>
            </a:r>
            <a:r>
              <a:rPr lang="uk-UA" sz="3400" b="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за вимогою органу Казначейства </a:t>
            </a:r>
            <a:r>
              <a:rPr lang="uk-UA" sz="3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відповідно до Порядку № 590</a:t>
            </a:r>
          </a:p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3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Згенерувати ключі електронного цифрового підпису (ЕЦП) </a:t>
            </a:r>
            <a:r>
              <a:rPr lang="uk-UA" sz="3400" b="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для нових посадових осіб в органах Казначейства на підконтрольній українській владі території</a:t>
            </a:r>
          </a:p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3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Налаштувати підключення </a:t>
            </a:r>
            <a:r>
              <a:rPr lang="uk-UA" sz="3400" b="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до системи дистанційного обслуговування «Клієнт Казначейства – Казначейство» (СДО)</a:t>
            </a:r>
          </a:p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3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Відновити роботу</a:t>
            </a:r>
          </a:p>
          <a:p>
            <a:pPr lvl="0" algn="r">
              <a:spcBef>
                <a:spcPts val="600"/>
              </a:spcBef>
              <a:spcAft>
                <a:spcPts val="600"/>
              </a:spcAft>
            </a:pPr>
            <a:r>
              <a:rPr lang="uk-UA" sz="3400" i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Довідково:</a:t>
            </a:r>
            <a:r>
              <a:rPr lang="uk-UA" sz="3400" b="0" i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uk-UA" sz="3400" b="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протягом часу, необхідного для оформлення ключів ЕЦП, документи для оплати можна надати до органів Казначейства на паперових носіях</a:t>
            </a:r>
            <a:endParaRPr lang="uk-UA" sz="3400" b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6651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336" y="158676"/>
            <a:ext cx="6126516" cy="3063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78" y="258221"/>
            <a:ext cx="7231394" cy="27985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372220"/>
            <a:ext cx="2438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Покрокові дії при відновленні обслуговування через органи Казначейства</a:t>
            </a:r>
            <a:endParaRPr lang="uk-UA" sz="4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7762" y="4353503"/>
            <a:ext cx="22213683" cy="9105057"/>
          </a:xfrm>
          <a:prstGeom prst="rect">
            <a:avLst/>
          </a:prstGeom>
          <a:solidFill>
            <a:srgbClr val="F1FCEE"/>
          </a:solidFill>
        </p:spPr>
        <p:txBody>
          <a:bodyPr wrap="square">
            <a:spAutoFit/>
          </a:bodyPr>
          <a:lstStyle/>
          <a:p>
            <a:pPr lvl="0">
              <a:spcBef>
                <a:spcPts val="800"/>
              </a:spcBef>
              <a:spcAft>
                <a:spcPts val="600"/>
              </a:spcAft>
            </a:pPr>
            <a:r>
              <a:rPr lang="uk-UA" sz="3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Уразі перебування </a:t>
            </a:r>
            <a:r>
              <a:rPr lang="uk-UA" sz="38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на тимчасово окупованій території </a:t>
            </a:r>
            <a:r>
              <a:rPr lang="uk-UA" sz="3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та</a:t>
            </a:r>
            <a:r>
              <a:rPr lang="uk-UA" sz="38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відсутності ключів ЕЦП </a:t>
            </a:r>
          </a:p>
          <a:p>
            <a:pPr lvl="0">
              <a:spcBef>
                <a:spcPts val="800"/>
              </a:spcBef>
              <a:spcAft>
                <a:spcPts val="600"/>
              </a:spcAft>
            </a:pPr>
            <a:r>
              <a:rPr lang="uk-UA" sz="3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(підключення до СДО): </a:t>
            </a:r>
          </a:p>
          <a:p>
            <a:pPr lvl="0">
              <a:spcBef>
                <a:spcPts val="800"/>
              </a:spcBef>
              <a:spcAft>
                <a:spcPts val="600"/>
              </a:spcAft>
            </a:pPr>
            <a:endParaRPr lang="uk-UA" sz="1000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0" indent="-742950" algn="just">
              <a:spcBef>
                <a:spcPts val="8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Створити копії наявних баз даних</a:t>
            </a:r>
            <a:r>
              <a:rPr lang="uk-UA" sz="3600" b="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або узагальнити паперові носії, які містять необхідну в подальшому первинну бухгалтерську інформацію, для можливості відновлення фінансової роботи</a:t>
            </a:r>
          </a:p>
          <a:p>
            <a:pPr marL="742950" lvl="0" indent="-742950" algn="just">
              <a:spcBef>
                <a:spcPts val="8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Звернутися до органу Казначейства на підконтрольній українській владі території </a:t>
            </a:r>
            <a:r>
              <a:rPr lang="uk-UA" sz="3600" b="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щодо здійснення розрахунково-касового обслуговування та </a:t>
            </a:r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надати необхідні документи </a:t>
            </a:r>
            <a:r>
              <a:rPr lang="uk-UA" sz="3600" b="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за вимогою органу Казначейства </a:t>
            </a:r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відповідно до Порядку № 590</a:t>
            </a:r>
          </a:p>
          <a:p>
            <a:pPr marL="742950" lvl="0" indent="-742950" algn="just">
              <a:spcBef>
                <a:spcPts val="8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Згенерувати ключі ЕЦП </a:t>
            </a:r>
            <a:r>
              <a:rPr lang="uk-UA" sz="3600" b="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для нових посадових осіб в органах Казначейства на підконтрольній українській владі території</a:t>
            </a:r>
          </a:p>
          <a:p>
            <a:pPr marL="742950" lvl="0" indent="-742950" algn="just">
              <a:spcBef>
                <a:spcPts val="8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Налаштувати підключення </a:t>
            </a:r>
            <a:r>
              <a:rPr lang="uk-UA" sz="3600" b="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до СДО</a:t>
            </a:r>
          </a:p>
          <a:p>
            <a:pPr marL="742950" lvl="0" indent="-742950" algn="just">
              <a:spcBef>
                <a:spcPts val="8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Відновити роботу</a:t>
            </a:r>
          </a:p>
          <a:p>
            <a:pPr lvl="0" algn="r">
              <a:spcBef>
                <a:spcPts val="600"/>
              </a:spcBef>
              <a:spcAft>
                <a:spcPts val="600"/>
              </a:spcAft>
            </a:pPr>
            <a:endParaRPr lang="uk-UA" sz="1000" i="1" dirty="0" smtClean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r">
              <a:spcBef>
                <a:spcPts val="600"/>
              </a:spcBef>
            </a:pPr>
            <a:r>
              <a:rPr lang="uk-UA" sz="3200" i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Довідково:</a:t>
            </a:r>
            <a:r>
              <a:rPr lang="uk-UA" sz="3200" b="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протягом часу, необхідного для оформлення ключів ЕЦП, документи для оплати можна надати до органів Казначейства на паперових носіях</a:t>
            </a:r>
            <a:endParaRPr lang="uk-UA" sz="3200" b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5763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1067" y="303111"/>
            <a:ext cx="5757485" cy="28787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74" y="281193"/>
            <a:ext cx="6624782" cy="256379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932753"/>
            <a:ext cx="24384000" cy="1015657"/>
          </a:xfrm>
        </p:spPr>
        <p:txBody>
          <a:bodyPr>
            <a:normAutofit/>
          </a:bodyPr>
          <a:lstStyle/>
          <a:p>
            <a:r>
              <a:rPr lang="uk-UA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uk-UA" sz="4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собливості розрахунково-касового обслуговування</a:t>
            </a:r>
            <a:endParaRPr lang="uk-UA" sz="4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3513" y="7291494"/>
            <a:ext cx="23076973" cy="5847755"/>
          </a:xfrm>
          <a:prstGeom prst="rect">
            <a:avLst/>
          </a:prstGeom>
          <a:solidFill>
            <a:srgbClr val="F3F9FF"/>
          </a:solidFill>
        </p:spPr>
        <p:txBody>
          <a:bodyPr wrap="square">
            <a:spAutoFit/>
          </a:bodyPr>
          <a:lstStyle/>
          <a:p>
            <a:pPr marL="457200" marR="0" lvl="0" indent="-45720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uk-UA" sz="40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457200" marR="0" lvl="0" indent="-45720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  </a:t>
            </a:r>
            <a:r>
              <a:rPr kumimoji="0" lang="uk-UA" sz="4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Клієнти</a:t>
            </a:r>
            <a:r>
              <a:rPr kumimoji="0" lang="uk-UA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, </a:t>
            </a:r>
            <a:r>
              <a:rPr kumimoji="0" lang="uk-UA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які у зв’язку із введенням воєнного стану </a:t>
            </a:r>
            <a:r>
              <a:rPr kumimoji="0" lang="uk-UA" sz="4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переміщені в населений пункт, на території якого органи державної влади здійснюють свої повноваження</a:t>
            </a:r>
            <a:r>
              <a:rPr kumimoji="0" lang="uk-UA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, </a:t>
            </a:r>
            <a:r>
              <a:rPr kumimoji="0" lang="uk-UA" sz="4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звертаються</a:t>
            </a:r>
            <a:r>
              <a:rPr kumimoji="0" lang="uk-UA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</a:t>
            </a:r>
            <a:r>
              <a:rPr kumimoji="0" lang="uk-UA" sz="4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до відповідного органу Казначейства</a:t>
            </a:r>
            <a:r>
              <a:rPr kumimoji="0" lang="uk-UA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, який працює у штатному режимі, щодо розрахунково-касового обслуговування</a:t>
            </a:r>
          </a:p>
          <a:p>
            <a:pPr marL="457200" marR="0" lvl="0" indent="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Внесення відповідних змін до мережі </a:t>
            </a:r>
            <a:r>
              <a:rPr kumimoji="0" lang="uk-UA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розпорядників та одержувачів бюджетних коштів, відкриття рахунків, облік планових показників, реєстрація бюджетних зобов’язань таких клієнтів </a:t>
            </a:r>
            <a:r>
              <a:rPr kumimoji="0" lang="uk-UA" sz="4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здійснюються в установленому законодавством порядку </a:t>
            </a:r>
            <a:r>
              <a:rPr kumimoji="0" lang="uk-UA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(п. 15)</a:t>
            </a:r>
            <a:endParaRPr kumimoji="0" lang="uk-UA" sz="42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457200" marR="0" lvl="0" indent="-45720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uk-UA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3512" y="4257137"/>
            <a:ext cx="23076974" cy="3034357"/>
          </a:xfrm>
          <a:prstGeom prst="rect">
            <a:avLst/>
          </a:prstGeom>
          <a:solidFill>
            <a:srgbClr val="F1FCEE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6000" lvl="0">
              <a:lnSpc>
                <a:spcPct val="150000"/>
              </a:lnSpc>
              <a:defRPr/>
            </a:pPr>
            <a:r>
              <a:rPr lang="uk-UA" sz="4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Розрахунково-касове обслуговування здійснюється органами Казначейства в особливому режимі в установленому законодавством порядку </a:t>
            </a:r>
            <a:r>
              <a:rPr lang="uk-UA" sz="4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 урахуванням особливостей</a:t>
            </a:r>
            <a:r>
              <a:rPr lang="uk-UA" sz="4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uk-UA" sz="4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визначених Порядком</a:t>
            </a:r>
            <a:r>
              <a:rPr kumimoji="0" lang="uk-UA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№</a:t>
            </a:r>
            <a:r>
              <a:rPr kumimoji="0" lang="uk-UA" sz="44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5</a:t>
            </a:r>
            <a:r>
              <a:rPr kumimoji="0" lang="uk-UA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90</a:t>
            </a:r>
            <a:endParaRPr kumimoji="0" lang="uk-UA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00944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1067" y="303111"/>
            <a:ext cx="5757485" cy="28787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74" y="281193"/>
            <a:ext cx="6624782" cy="256379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031928"/>
            <a:ext cx="24384000" cy="1015657"/>
          </a:xfrm>
        </p:spPr>
        <p:txBody>
          <a:bodyPr>
            <a:normAutofit/>
          </a:bodyPr>
          <a:lstStyle/>
          <a:p>
            <a:r>
              <a:rPr lang="uk-UA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uk-UA" sz="4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собливості розрахунково-касового обслуговування</a:t>
            </a:r>
            <a:endParaRPr lang="uk-UA" sz="4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4974" y="4571399"/>
            <a:ext cx="22509377" cy="8325356"/>
          </a:xfrm>
          <a:prstGeom prst="rect">
            <a:avLst/>
          </a:prstGeom>
          <a:solidFill>
            <a:srgbClr val="F3F9FF"/>
          </a:solidFill>
        </p:spPr>
        <p:txBody>
          <a:bodyPr wrap="square">
            <a:spAutoFit/>
          </a:bodyPr>
          <a:lstStyle/>
          <a:p>
            <a:pPr marL="457200" marR="0" lvl="0" indent="-45720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uk-UA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  </a:t>
            </a:r>
            <a:r>
              <a:rPr kumimoji="0" lang="uk-UA" sz="45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Органи Казначейства забезпечують</a:t>
            </a:r>
            <a:r>
              <a:rPr kumimoji="0" lang="uk-UA" sz="45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розрахунково-касове </a:t>
            </a:r>
            <a:r>
              <a:rPr kumimoji="0" lang="uk-UA" sz="45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обслуговування</a:t>
            </a:r>
            <a:r>
              <a:rPr kumimoji="0" lang="uk-UA" sz="45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розпорядників/одержувачів бюджетних коштів </a:t>
            </a:r>
            <a:r>
              <a:rPr kumimoji="0" lang="uk-UA" sz="45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у централізованому порядку </a:t>
            </a:r>
            <a:r>
              <a:rPr kumimoji="0" lang="uk-UA" sz="4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в разі прийняття головним розпорядником бюджетних коштів відповідного рішення </a:t>
            </a:r>
            <a:r>
              <a:rPr kumimoji="0" lang="uk-UA" sz="4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(п. 16 Порядку № 590)</a:t>
            </a:r>
          </a:p>
          <a:p>
            <a:pPr marL="457200" marR="0" lvl="0" indent="-45720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uk-UA" sz="45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457200" marR="0" lvl="0" indent="-45720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uk-UA" sz="45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  Головні розпорядники бюджетних коштів </a:t>
            </a:r>
            <a:r>
              <a:rPr kumimoji="0" lang="uk-UA" sz="4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можуть</a:t>
            </a:r>
            <a:r>
              <a:rPr kumimoji="0" lang="uk-UA" sz="4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</a:t>
            </a:r>
            <a:r>
              <a:rPr kumimoji="0" lang="uk-UA" sz="4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звертатися до Казначейства </a:t>
            </a:r>
            <a:r>
              <a:rPr kumimoji="0" lang="uk-UA" sz="45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щодо </a:t>
            </a:r>
            <a:r>
              <a:rPr kumimoji="0" lang="uk-UA" sz="45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припинення здійснення видатків з рахунків розпорядників/одержувачів бюджетних коштів</a:t>
            </a:r>
            <a:r>
              <a:rPr kumimoji="0" lang="uk-UA" sz="45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,</a:t>
            </a:r>
            <a:r>
              <a:rPr kumimoji="0" lang="uk-UA" sz="4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які включені до їх мережі та </a:t>
            </a:r>
            <a:r>
              <a:rPr kumimoji="0" lang="uk-UA" sz="45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розташовані у населених пунктах </a:t>
            </a:r>
            <a:r>
              <a:rPr kumimoji="0" lang="uk-UA" sz="45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на тимчасово неконтрольованій території</a:t>
            </a:r>
          </a:p>
          <a:p>
            <a:pPr marL="457200" algn="just">
              <a:defRPr/>
            </a:pPr>
            <a:r>
              <a:rPr kumimoji="0" lang="uk-UA" sz="4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Казначейство негайно вживає заходів </a:t>
            </a:r>
            <a:r>
              <a:rPr kumimoji="0" lang="uk-UA" sz="45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до припинення здійснення видатків</a:t>
            </a:r>
            <a:r>
              <a:rPr kumimoji="0" lang="uk-UA" sz="4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</a:t>
            </a:r>
            <a:r>
              <a:rPr kumimoji="0" lang="uk-UA" sz="4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відповідних розпорядників/одержувачів бюджетних коштів </a:t>
            </a:r>
            <a:r>
              <a:rPr lang="uk-UA" sz="45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uk-UA" sz="45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п. </a:t>
            </a:r>
            <a:r>
              <a:rPr lang="uk-UA" sz="45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 Порядку </a:t>
            </a:r>
            <a:r>
              <a:rPr lang="uk-UA" sz="45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590 )</a:t>
            </a:r>
            <a:endParaRPr lang="uk-UA" sz="45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algn="just">
              <a:defRPr/>
            </a:pPr>
            <a:endParaRPr kumimoji="0" lang="uk-UA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457200" marR="0" lvl="0" indent="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048179"/>
            <a:ext cx="2367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Продовження</a:t>
            </a:r>
            <a:endParaRPr kumimoji="0" lang="uk-UA" sz="28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439891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1067" y="303111"/>
            <a:ext cx="5757485" cy="28787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74" y="281193"/>
            <a:ext cx="6624782" cy="256379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014072"/>
            <a:ext cx="24384000" cy="1015657"/>
          </a:xfrm>
        </p:spPr>
        <p:txBody>
          <a:bodyPr>
            <a:normAutofit/>
          </a:bodyPr>
          <a:lstStyle/>
          <a:p>
            <a:r>
              <a:rPr lang="uk-UA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uk-UA" sz="4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собливості розрахунково-касового обслуговування</a:t>
            </a:r>
            <a:endParaRPr lang="uk-UA" sz="4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521901"/>
            <a:ext cx="2367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Продовження</a:t>
            </a:r>
            <a:endParaRPr kumimoji="0" lang="uk-UA" sz="28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4974" y="4295539"/>
            <a:ext cx="22813578" cy="9033242"/>
          </a:xfrm>
          <a:prstGeom prst="rect">
            <a:avLst/>
          </a:prstGeom>
          <a:solidFill>
            <a:srgbClr val="EBF5FF"/>
          </a:solidFill>
        </p:spPr>
        <p:txBody>
          <a:bodyPr wrap="square">
            <a:spAutoFit/>
          </a:bodyPr>
          <a:lstStyle/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  Органи Казначейства </a:t>
            </a: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здійснюють платежі </a:t>
            </a:r>
            <a:r>
              <a:rPr kumimoji="0" lang="uk-UA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за дорученнями клієнтів</a:t>
            </a: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з урахуванням ресурсної забезпеченості єдиного казначейського рахунка </a:t>
            </a: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в такій черговості </a:t>
            </a:r>
            <a:r>
              <a:rPr kumimoji="0" lang="uk-UA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(п. </a:t>
            </a:r>
            <a:r>
              <a:rPr lang="uk-UA" sz="4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 Порядку № 590):</a:t>
            </a:r>
            <a:endParaRPr kumimoji="0" lang="uk-UA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817563" marR="0" lvl="0" indent="0" algn="just" defTabSz="8255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 Перша черга — </a:t>
            </a:r>
            <a:r>
              <a:rPr kumimoji="0" lang="uk-UA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це видатки на національну безпеку й оборону та на здійснення заходів правового режиму воєнного стану</a:t>
            </a:r>
          </a:p>
          <a:p>
            <a:pPr marL="817563" lvl="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Друга черга - </a:t>
            </a:r>
            <a:r>
              <a:rPr kumimoji="0" lang="uk-UA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за витратами на погашення та обслуговування місцевого боргу, на придбання державних цінних паперів за рахунок тимчасово вільних коштів місцевих бюджетів, видатки загального та спеціального </a:t>
            </a:r>
            <a:r>
              <a:rPr lang="uk-UA" sz="4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фондів на оплату </a:t>
            </a:r>
            <a:r>
              <a:rPr lang="uk-UA" sz="4000" b="0" dirty="0">
                <a:latin typeface="Calibri" panose="020F0502020204030204" pitchFamily="34" charset="0"/>
                <a:cs typeface="Calibri" panose="020F0502020204030204" pitchFamily="34" charset="0"/>
              </a:rPr>
              <a:t>праці працівників</a:t>
            </a:r>
          </a:p>
          <a:p>
            <a:pPr marL="817563"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uk-UA" sz="4000" b="0" dirty="0">
                <a:latin typeface="Calibri" panose="020F0502020204030204" pitchFamily="34" charset="0"/>
                <a:cs typeface="Calibri" panose="020F0502020204030204" pitchFamily="34" charset="0"/>
              </a:rPr>
              <a:t>бюджетних </a:t>
            </a:r>
            <a:r>
              <a:rPr lang="uk-UA" sz="4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установ, соціальне </a:t>
            </a:r>
            <a:r>
              <a:rPr lang="uk-UA" sz="4000" b="0" dirty="0">
                <a:latin typeface="Calibri" panose="020F0502020204030204" pitchFamily="34" charset="0"/>
                <a:cs typeface="Calibri" panose="020F0502020204030204" pitchFamily="34" charset="0"/>
              </a:rPr>
              <a:t>забезпечення</a:t>
            </a:r>
            <a:r>
              <a:rPr lang="uk-UA" sz="4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придбання </a:t>
            </a:r>
            <a:r>
              <a:rPr lang="uk-UA" sz="4000" b="0" dirty="0">
                <a:latin typeface="Calibri" panose="020F0502020204030204" pitchFamily="34" charset="0"/>
                <a:cs typeface="Calibri" panose="020F0502020204030204" pitchFamily="34" charset="0"/>
              </a:rPr>
              <a:t>медикаментів </a:t>
            </a:r>
            <a:r>
              <a:rPr lang="uk-UA" sz="4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та перев’язувальних матеріалів, придбання </a:t>
            </a:r>
            <a:r>
              <a:rPr lang="uk-UA" sz="4000" b="0" dirty="0">
                <a:latin typeface="Calibri" panose="020F0502020204030204" pitchFamily="34" charset="0"/>
                <a:cs typeface="Calibri" panose="020F0502020204030204" pitchFamily="34" charset="0"/>
              </a:rPr>
              <a:t>води, та ін. </a:t>
            </a:r>
            <a:r>
              <a:rPr kumimoji="0" lang="uk-UA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(</a:t>
            </a:r>
            <a:r>
              <a:rPr kumimoji="0" lang="uk-UA" sz="4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Порядок № 590 містить детальний перелік витрат)</a:t>
            </a:r>
          </a:p>
          <a:p>
            <a:pPr marL="817563" marR="0" lvl="0" indent="0" algn="just" defTabSz="8255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Третя черга - </a:t>
            </a:r>
            <a:r>
              <a:rPr kumimoji="0" lang="uk-UA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за іншими видатками та наданням кредитів</a:t>
            </a:r>
          </a:p>
          <a:p>
            <a:pPr marL="817563" lvl="0" algn="just" defTabSz="457200">
              <a:defRPr/>
            </a:pPr>
            <a:endParaRPr lang="uk-UA" sz="40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71475" lvl="0" algn="just" defTabSz="457200">
              <a:defRPr/>
            </a:pPr>
            <a:r>
              <a:rPr lang="uk-UA" sz="4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Важливо! </a:t>
            </a:r>
            <a:r>
              <a:rPr lang="uk-UA" sz="4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Законом від </a:t>
            </a:r>
            <a:r>
              <a:rPr lang="uk-UA" sz="4000" b="0" dirty="0">
                <a:latin typeface="Calibri" panose="020F0502020204030204" pitchFamily="34" charset="0"/>
                <a:cs typeface="Calibri" panose="020F0502020204030204" pitchFamily="34" charset="0"/>
              </a:rPr>
              <a:t>15.03.2022 № 2134 </a:t>
            </a:r>
            <a:r>
              <a:rPr lang="uk-UA" sz="4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 період воєнного стану скасовано </a:t>
            </a:r>
            <a:r>
              <a:rPr lang="uk-UA" sz="4000" b="0" dirty="0">
                <a:latin typeface="Calibri" panose="020F0502020204030204" pitchFamily="34" charset="0"/>
                <a:cs typeface="Calibri" panose="020F0502020204030204" pitchFamily="34" charset="0"/>
              </a:rPr>
              <a:t>дію </a:t>
            </a:r>
            <a:r>
              <a:rPr lang="uk-UA" sz="4000" dirty="0">
                <a:latin typeface="Calibri" panose="020F0502020204030204" pitchFamily="34" charset="0"/>
                <a:cs typeface="Calibri" panose="020F0502020204030204" pitchFamily="34" charset="0"/>
              </a:rPr>
              <a:t>статті 55 «Захищені видатки бюджету» БКУ </a:t>
            </a:r>
            <a:endParaRPr kumimoji="0" lang="uk-UA" sz="4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817563" marR="0" lvl="0" indent="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17563" marR="0" lvl="0" indent="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865371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5000" y="3553206"/>
            <a:ext cx="23080408" cy="6135329"/>
          </a:xfrm>
        </p:spPr>
        <p:txBody>
          <a:bodyPr>
            <a:normAutofit fontScale="90000"/>
          </a:bodyPr>
          <a:lstStyle/>
          <a:p>
            <a:pPr algn="just"/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53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Зустріч/тренінг відбувається у рамках Програми «Децентралізація приносить кращі результати та ефективність» (DOBRE), що виконується міжнародною організацією Глобал Ком’юнітіз (</a:t>
            </a:r>
            <a:r>
              <a:rPr lang="uk-UA" sz="53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</a:t>
            </a:r>
            <a:r>
              <a:rPr lang="uk-UA" sz="53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53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Communities</a:t>
            </a:r>
            <a:r>
              <a:rPr lang="uk-UA" sz="53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та фінансується Агентством США з міжнародного розвитку (USAID).</a:t>
            </a:r>
            <a:r>
              <a:rPr lang="uk-UA" sz="5300" b="1" dirty="0">
                <a:solidFill>
                  <a:srgbClr val="002060"/>
                </a:solidFill>
              </a:rPr>
              <a:t> </a:t>
            </a:r>
            <a:r>
              <a:rPr lang="en-US" sz="5300" b="1" dirty="0">
                <a:solidFill>
                  <a:srgbClr val="002060"/>
                </a:solidFill>
              </a:rPr>
              <a:t/>
            </a:r>
            <a:br>
              <a:rPr lang="en-US" sz="5300" b="1" dirty="0">
                <a:solidFill>
                  <a:srgbClr val="002060"/>
                </a:solidFill>
              </a:rPr>
            </a:br>
            <a:r>
              <a:rPr lang="uk-UA" sz="5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5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7097" y="459859"/>
            <a:ext cx="6631455" cy="3315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59859"/>
            <a:ext cx="7417619" cy="287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776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1067" y="303111"/>
            <a:ext cx="5757485" cy="28787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74" y="281193"/>
            <a:ext cx="6624782" cy="256379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986426"/>
            <a:ext cx="24384000" cy="1015657"/>
          </a:xfrm>
        </p:spPr>
        <p:txBody>
          <a:bodyPr>
            <a:normAutofit/>
          </a:bodyPr>
          <a:lstStyle/>
          <a:p>
            <a:r>
              <a:rPr lang="uk-UA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uk-UA" sz="4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собливості розрахунково-касового обслуговування</a:t>
            </a:r>
            <a:endParaRPr lang="uk-UA" sz="4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4974" y="4370162"/>
            <a:ext cx="23027413" cy="8371523"/>
          </a:xfrm>
          <a:prstGeom prst="rect">
            <a:avLst/>
          </a:prstGeom>
          <a:solidFill>
            <a:srgbClr val="F3F9FF"/>
          </a:solidFill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  <a:defRPr/>
            </a:pP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  Застосування лише першого підпису. </a:t>
            </a: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У разі відсутності особи, яка має право другого підпису</a:t>
            </a: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, </a:t>
            </a:r>
            <a:r>
              <a:rPr kumimoji="0" lang="uk-UA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платежі здійснюються за наявності</a:t>
            </a: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підпису особи, яка має право першого підпису, </a:t>
            </a:r>
            <a:r>
              <a:rPr kumimoji="0" lang="uk-UA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при цьому до Казначейства або органу Казначейства </a:t>
            </a: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подається картка із зразками підписів та відбитка печатки осіб, які мають право першого підпису </a:t>
            </a:r>
            <a:r>
              <a:rPr kumimoji="0" lang="uk-UA" sz="4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(у графі картки, що призначена для зазначення посад осіб, які мають право другого підпису, робиться напис про відсутність таких осіб)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  <a:defRPr/>
            </a:pPr>
            <a:endParaRPr kumimoji="0" lang="uk-UA" sz="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457200" lvl="0" indent="-457200" algn="just">
              <a:buFont typeface="Wingdings" panose="05000000000000000000" pitchFamily="2" charset="2"/>
              <a:buChar char="q"/>
              <a:defRPr/>
            </a:pP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  Реєстраційна картка </a:t>
            </a:r>
            <a:r>
              <a:rPr kumimoji="0" lang="uk-UA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(зміни до неї), </a:t>
            </a: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копія установчого документа, заява про відкриття рахунків </a:t>
            </a: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в період дії воєнного</a:t>
            </a:r>
            <a:r>
              <a:rPr kumimoji="0" lang="uk-UA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стану можуть бути подані до органу Казначейства у вигляді </a:t>
            </a: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сканованої копії </a:t>
            </a:r>
            <a:r>
              <a:rPr kumimoji="0" lang="uk-UA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паперового документа </a:t>
            </a: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за умови її підписання з використанням кваліфікованого електронного підпису керівника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  <a:defRPr/>
            </a:pPr>
            <a:endParaRPr kumimoji="0" lang="uk-UA" sz="9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457200" lvl="0" indent="-457200" algn="just">
              <a:buFont typeface="Wingdings" panose="05000000000000000000" pitchFamily="2" charset="2"/>
              <a:buChar char="q"/>
              <a:defRPr/>
            </a:pP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  Не застосовуються вимоги законодавства </a:t>
            </a:r>
            <a:r>
              <a:rPr kumimoji="0" lang="uk-UA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щодо обов’язкового </a:t>
            </a: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використання даних Єдиного державного реєстру юридичних осіб, фізичних осіб - підприємців та громадських формувань, </a:t>
            </a:r>
            <a:r>
              <a:rPr kumimoji="0" lang="uk-UA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у разі тимчасової відсутності доступу до реєстру </a:t>
            </a:r>
          </a:p>
          <a:p>
            <a:pPr lvl="0" algn="r">
              <a:defRPr/>
            </a:pPr>
            <a:r>
              <a:rPr kumimoji="0" lang="uk-UA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п. </a:t>
            </a:r>
            <a:r>
              <a:rPr lang="uk-UA" sz="40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Порядку </a:t>
            </a:r>
            <a:r>
              <a:rPr lang="uk-UA" sz="40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590 </a:t>
            </a:r>
            <a:endParaRPr kumimoji="0" lang="uk-UA" sz="4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740473"/>
            <a:ext cx="2367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Продовження</a:t>
            </a:r>
            <a:endParaRPr kumimoji="0" lang="uk-UA" sz="28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91634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1067" y="303111"/>
            <a:ext cx="5757485" cy="28787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74" y="281193"/>
            <a:ext cx="6624782" cy="256379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005762"/>
            <a:ext cx="24384000" cy="1015657"/>
          </a:xfrm>
        </p:spPr>
        <p:txBody>
          <a:bodyPr>
            <a:normAutofit/>
          </a:bodyPr>
          <a:lstStyle/>
          <a:p>
            <a:r>
              <a:rPr lang="uk-UA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uk-UA" sz="4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собливості розрахунково-касового обслуговування</a:t>
            </a:r>
            <a:endParaRPr lang="uk-UA" sz="4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4975" y="4370162"/>
            <a:ext cx="22813578" cy="9229450"/>
          </a:xfrm>
          <a:prstGeom prst="rect">
            <a:avLst/>
          </a:prstGeom>
          <a:solidFill>
            <a:srgbClr val="F3F9FF"/>
          </a:solidFill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  </a:t>
            </a:r>
            <a:r>
              <a:rPr lang="uk-UA" sz="3800" noProof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</a:t>
            </a:r>
            <a:r>
              <a:rPr lang="uk-UA" sz="3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разі наявності виконавчого документа про безспірне списання коштів </a:t>
            </a:r>
            <a:r>
              <a:rPr lang="uk-UA" sz="3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 рахунків розпорядників (одержувачів) бюджетних коштів, </a:t>
            </a:r>
            <a:r>
              <a:rPr lang="uk-UA" sz="3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залучених до вирішення завдань, пов’язаних із запровадженням і здійсненням заходів правового режиму воєнного стану, </a:t>
            </a:r>
            <a:r>
              <a:rPr lang="uk-UA" sz="3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зупинення операцій на таких рахунках не застосовується до скасування воєнного стану</a:t>
            </a:r>
            <a:r>
              <a:rPr kumimoji="0" lang="uk-UA" sz="3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</a:t>
            </a:r>
          </a:p>
          <a:p>
            <a:pPr marL="457200" lvl="0" indent="-457200" algn="just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endParaRPr kumimoji="0" lang="uk-UA" sz="9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457200" lvl="0" indent="-457200" algn="just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uk-UA" sz="3800" b="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38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uk-UA" sz="3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Зупинення операцій з бюджетними коштами </a:t>
            </a:r>
            <a:r>
              <a:rPr lang="uk-UA" sz="3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порушення бюджетного законодавства до скасування воєнного стану </a:t>
            </a:r>
            <a:r>
              <a:rPr lang="uk-UA" sz="3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застосовується </a:t>
            </a:r>
            <a:r>
              <a:rPr lang="uk-UA" sz="3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розпорядників (одержувачів) бюджетних коштів, </a:t>
            </a:r>
            <a:r>
              <a:rPr lang="uk-UA" sz="38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залучених до вирішення завдань, пов’язаних із запровадженням і здійсненням заходів правового режиму воєнного стану, </a:t>
            </a:r>
            <a:r>
              <a:rPr lang="uk-UA" sz="3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 що органи Казначейства інформують органи, які прийняли розпорядження про зупинення операцій з бюджетними коштами, та Казначейство (у разі прийняття органами Казначейства розпорядження про зупинення операцій з бюджетними коштами інформують відповідний орган Казначейства)</a:t>
            </a:r>
          </a:p>
          <a:p>
            <a:pPr lvl="0" algn="r">
              <a:lnSpc>
                <a:spcPct val="125000"/>
              </a:lnSpc>
              <a:spcBef>
                <a:spcPts val="600"/>
              </a:spcBef>
              <a:defRPr/>
            </a:pPr>
            <a:r>
              <a:rPr lang="uk-UA" sz="3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п. 20 Порядку № 590</a:t>
            </a:r>
            <a:endParaRPr lang="uk-UA" sz="3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740473"/>
            <a:ext cx="2367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Продовження</a:t>
            </a:r>
            <a:endParaRPr kumimoji="0" lang="uk-UA" sz="28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276399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59517"/>
            <a:ext cx="24384000" cy="1332062"/>
          </a:xfrm>
        </p:spPr>
        <p:txBody>
          <a:bodyPr anchor="ctr">
            <a:normAutofit/>
          </a:bodyPr>
          <a:lstStyle/>
          <a:p>
            <a:r>
              <a:rPr lang="uk-UA" sz="4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Підтвердні документи при реєстрації зобов'язань та здійсненні платежів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1332" y="272245"/>
            <a:ext cx="5586596" cy="28631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8" y="272245"/>
            <a:ext cx="6763327" cy="26174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86793" y="9174604"/>
            <a:ext cx="7602332" cy="368562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600"/>
              </a:spcAft>
            </a:pPr>
            <a:r>
              <a:rPr lang="uk-UA" sz="3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Методичні рекомендації щодо переліку підтвердних документів для реєстрації бюджетних зобов'язань, бюджетних фінансових зобов'язань та проведення платежів, </a:t>
            </a:r>
            <a:r>
              <a:rPr lang="uk-UA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затверджені наказом Держказначейства  від 29.04.2013 </a:t>
            </a:r>
          </a:p>
          <a:p>
            <a:pPr algn="just">
              <a:spcBef>
                <a:spcPts val="300"/>
              </a:spcBef>
              <a:spcAft>
                <a:spcPts val="600"/>
              </a:spcAft>
            </a:pPr>
            <a:r>
              <a:rPr lang="uk-UA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68, у редакції наказу від 15.04.2016  № 116</a:t>
            </a:r>
            <a:endParaRPr lang="uk-UA" sz="2800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34527" y="4622662"/>
            <a:ext cx="18144025" cy="417037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35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Реєстрація бюджетних зобов’язань, бюджетних фінансових зобов’язань та проведення платежів </a:t>
            </a:r>
            <a:r>
              <a:rPr lang="uk-UA" sz="3500" b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здійснюються </a:t>
            </a:r>
            <a:r>
              <a:rPr lang="uk-UA" sz="35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установленому законодавством порядку 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35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Підтвердними документами </a:t>
            </a:r>
            <a:r>
              <a:rPr lang="uk-UA" sz="3500" b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реєстрації бюджетних зобов’язань можуть бути договори та/або рахунки-фактури / накладні / акти виконаних робіт (наданих послуг) / тощо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3500" b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35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Платежі</a:t>
            </a:r>
            <a:r>
              <a:rPr lang="uk-UA" sz="35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uk-UA" sz="3500" b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які містять відомості, </a:t>
            </a:r>
            <a:r>
              <a:rPr lang="uk-UA" sz="35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 становлять державну таємницю</a:t>
            </a:r>
            <a:r>
              <a:rPr lang="uk-UA" sz="3500" b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незалежно від суми разового платежу здійснюються на підставі платіжних доручень </a:t>
            </a:r>
            <a:r>
              <a:rPr lang="uk-UA" sz="35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без подання підтвердних документів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10086975" y="11626195"/>
            <a:ext cx="1557135" cy="1722610"/>
          </a:xfrm>
          <a:prstGeom prst="rightArrow">
            <a:avLst>
              <a:gd name="adj1" fmla="val 50000"/>
              <a:gd name="adj2" fmla="val 48793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644110" y="10548038"/>
            <a:ext cx="12034442" cy="280076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uk-UA" sz="1000" b="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Визначають </a:t>
            </a:r>
            <a:r>
              <a:rPr lang="uk-UA" sz="3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перелік підтвердних документів</a:t>
            </a:r>
            <a:r>
              <a:rPr lang="uk-UA" sz="3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які надаються розпорядниками (одержувачами) бюджетних коштів на стадіях реєстрації бюджетних зобов'язань, бюджетних фінансових зобов'язань та проведення платежів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uk-UA" sz="10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5219" y="4952601"/>
            <a:ext cx="4343149" cy="3231654"/>
          </a:xfrm>
          <a:prstGeom prst="rect">
            <a:avLst/>
          </a:prstGeom>
          <a:solidFill>
            <a:srgbClr val="E7F2FD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44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4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Порядок </a:t>
            </a:r>
            <a:r>
              <a:rPr lang="ru-RU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</a:t>
            </a:r>
            <a:r>
              <a:rPr lang="ru-RU" sz="4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590</a:t>
            </a:r>
          </a:p>
          <a:p>
            <a:endParaRPr lang="uk-UA" sz="8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п. 20</a:t>
            </a:r>
          </a:p>
          <a:p>
            <a:pPr algn="l"/>
            <a:endParaRPr lang="uk-UA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743325" y="6907927"/>
            <a:ext cx="1791202" cy="1777386"/>
          </a:xfrm>
          <a:prstGeom prst="rightArrow">
            <a:avLst>
              <a:gd name="adj1" fmla="val 50000"/>
              <a:gd name="adj2" fmla="val 48793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5735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1328" y="279640"/>
            <a:ext cx="6043560" cy="30217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19" y="279640"/>
            <a:ext cx="6680200" cy="25852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3125705"/>
            <a:ext cx="2438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</a:t>
            </a:r>
            <a:r>
              <a:rPr lang="uk-UA" sz="4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ерміни опрацювання документів та здійснення платежів</a:t>
            </a:r>
            <a:endParaRPr lang="uk-UA" sz="4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8542" y="4217529"/>
            <a:ext cx="2210211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В період дії воєнного стану:</a:t>
            </a:r>
          </a:p>
          <a:p>
            <a:endParaRPr lang="uk-UA" sz="1000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uk-UA" sz="3600" b="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Орган Казначейства </a:t>
            </a:r>
            <a:r>
              <a:rPr lang="uk-UA" sz="3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протягом одного операційного дня</a:t>
            </a:r>
            <a:r>
              <a:rPr lang="uk-UA" sz="360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uk-UA" sz="3600" b="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опрацьовує надані документи та здійснює платежі з рахунків розпорядників (одержувачів) бюджетних коштів, </a:t>
            </a:r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залучених до вирішення завдань, пов’язаних із запровадженням і здійсненням заходів правового режиму </a:t>
            </a:r>
            <a:r>
              <a:rPr lang="uk-UA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воєнного стану </a:t>
            </a:r>
            <a:r>
              <a:rPr lang="uk-UA" sz="3600" b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(п. 20 Порядку </a:t>
            </a:r>
            <a:r>
              <a:rPr lang="uk-UA" sz="3600" b="0" dirty="0">
                <a:solidFill>
                  <a:srgbClr val="002060"/>
                </a:solidFill>
                <a:latin typeface="Times New Roman" panose="02020603050405020304" pitchFamily="18" charset="0"/>
              </a:rPr>
              <a:t>№ </a:t>
            </a:r>
            <a:r>
              <a:rPr lang="uk-UA" sz="3600" b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590)</a:t>
            </a:r>
            <a:endParaRPr lang="uk-UA" sz="3600" b="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01850" y="7181288"/>
            <a:ext cx="8288807" cy="544764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Загальні терміни здійснення платежів</a:t>
            </a:r>
          </a:p>
          <a:p>
            <a:endParaRPr lang="uk-UA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34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операції щодо виконання платіжних доручень </a:t>
            </a:r>
            <a:r>
              <a:rPr lang="uk-UA" sz="3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розпорядників бюджетних коштів, оформлених відповідно до вимог законодавства, </a:t>
            </a:r>
            <a:r>
              <a:rPr lang="uk-UA" sz="3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протягом п’яти операційних днів </a:t>
            </a:r>
            <a:r>
              <a:rPr lang="uk-UA" sz="3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з дати надання доручення на здійснення платежу за умови виконання доходів зведеного бюджету України </a:t>
            </a:r>
          </a:p>
          <a:p>
            <a:pPr algn="r"/>
            <a:r>
              <a:rPr lang="uk-UA" sz="3200" b="0" dirty="0"/>
              <a:t>ч</a:t>
            </a:r>
            <a:r>
              <a:rPr lang="uk-UA" sz="3200" b="0" dirty="0" smtClean="0"/>
              <a:t>. 6 ст. 78 БКУ</a:t>
            </a:r>
            <a:endParaRPr lang="ru-RU" sz="3200" b="0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988542" y="7181288"/>
            <a:ext cx="12956058" cy="603242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Загальні терміни опрацювання документів</a:t>
            </a:r>
          </a:p>
          <a:p>
            <a:endParaRPr lang="ru-RU" sz="10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</a:t>
            </a:r>
            <a:r>
              <a:rPr lang="ru-RU" sz="3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захищеними</a:t>
            </a:r>
            <a:r>
              <a:rPr lang="ru-RU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видатками</a:t>
            </a:r>
            <a:r>
              <a:rPr lang="ru-RU" sz="3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34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які</a:t>
            </a:r>
            <a:r>
              <a:rPr lang="ru-RU" sz="3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не </a:t>
            </a:r>
            <a:r>
              <a:rPr lang="ru-RU" sz="34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потребують</a:t>
            </a:r>
            <a:r>
              <a:rPr lang="ru-RU" sz="3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4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проведення</a:t>
            </a:r>
            <a:r>
              <a:rPr lang="ru-RU" sz="3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процедур </a:t>
            </a:r>
            <a:r>
              <a:rPr lang="ru-RU" sz="34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закупівель</a:t>
            </a:r>
            <a:r>
              <a:rPr lang="ru-RU" sz="3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ru-RU" sz="34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спрощених</a:t>
            </a:r>
            <a:r>
              <a:rPr lang="ru-RU" sz="3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4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закупівель</a:t>
            </a:r>
            <a:r>
              <a:rPr lang="ru-RU" sz="3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- </a:t>
            </a:r>
            <a:r>
              <a:rPr lang="ru-RU" sz="34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протягом</a:t>
            </a:r>
            <a:r>
              <a:rPr lang="ru-RU" sz="3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34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3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ru-RU" sz="3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ru-RU" sz="3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операційного</a:t>
            </a:r>
            <a:r>
              <a:rPr lang="ru-RU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дня</a:t>
            </a:r>
            <a:endParaRPr lang="ru-RU" sz="34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</a:t>
            </a:r>
            <a:r>
              <a:rPr lang="ru-RU" sz="34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захищеними</a:t>
            </a:r>
            <a:r>
              <a:rPr lang="ru-RU" sz="3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4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видатками</a:t>
            </a:r>
            <a:r>
              <a:rPr lang="ru-RU" sz="3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34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які</a:t>
            </a:r>
            <a:r>
              <a:rPr lang="ru-RU" sz="3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4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потребують</a:t>
            </a:r>
            <a:r>
              <a:rPr lang="ru-RU" sz="3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4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проведення</a:t>
            </a:r>
            <a:r>
              <a:rPr lang="ru-RU" sz="3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процедур </a:t>
            </a:r>
            <a:r>
              <a:rPr lang="ru-RU" sz="34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закупівель</a:t>
            </a:r>
            <a:r>
              <a:rPr lang="ru-RU" sz="3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ru-RU" sz="34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спрощених</a:t>
            </a:r>
            <a:r>
              <a:rPr lang="ru-RU" sz="3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4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закупівель</a:t>
            </a:r>
            <a:r>
              <a:rPr lang="ru-RU" sz="3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34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крім</a:t>
            </a:r>
            <a:r>
              <a:rPr lang="ru-RU" sz="3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4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капітальних</a:t>
            </a:r>
            <a:r>
              <a:rPr lang="ru-RU" sz="3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видатків), - </a:t>
            </a:r>
            <a:r>
              <a:rPr lang="ru-RU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3 </a:t>
            </a:r>
            <a:r>
              <a:rPr lang="ru-RU" sz="3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операційних</a:t>
            </a:r>
            <a:r>
              <a:rPr lang="ru-RU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днів</a:t>
            </a:r>
            <a:endParaRPr lang="ru-RU" sz="3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</a:t>
            </a:r>
            <a:r>
              <a:rPr lang="ru-RU" sz="3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іншими</a:t>
            </a:r>
            <a:r>
              <a:rPr lang="ru-RU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поточними</a:t>
            </a:r>
            <a:r>
              <a:rPr lang="ru-RU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видатками</a:t>
            </a:r>
            <a:r>
              <a:rPr lang="ru-RU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34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крім</a:t>
            </a:r>
            <a:r>
              <a:rPr lang="ru-RU" sz="3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4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захищених</a:t>
            </a:r>
            <a:r>
              <a:rPr lang="ru-RU" sz="3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та </a:t>
            </a:r>
            <a:r>
              <a:rPr lang="ru-RU" sz="34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наданням</a:t>
            </a:r>
            <a:r>
              <a:rPr lang="ru-RU" sz="3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4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кредитів</a:t>
            </a:r>
            <a:r>
              <a:rPr lang="ru-RU" sz="3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 бюджету -</a:t>
            </a:r>
            <a:r>
              <a:rPr lang="ru-RU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до 3 </a:t>
            </a:r>
            <a:r>
              <a:rPr lang="ru-RU" sz="3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операційних</a:t>
            </a:r>
            <a:r>
              <a:rPr lang="ru-RU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днів</a:t>
            </a:r>
            <a:endParaRPr lang="ru-RU" sz="3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</a:t>
            </a:r>
            <a:r>
              <a:rPr lang="ru-RU" sz="3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капітальними</a:t>
            </a:r>
            <a:r>
              <a:rPr lang="ru-RU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видатками</a:t>
            </a:r>
            <a:r>
              <a:rPr lang="ru-RU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до 5 </a:t>
            </a:r>
            <a:r>
              <a:rPr lang="ru-RU" sz="3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операційних</a:t>
            </a:r>
            <a:r>
              <a:rPr lang="ru-RU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днів</a:t>
            </a:r>
            <a:endParaRPr lang="ru-RU" sz="3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uk-UA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uk-UA" sz="32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2.3 Порядку № 309</a:t>
            </a:r>
            <a:endParaRPr lang="ru-RU" sz="3200" b="0" dirty="0" smtClean="0"/>
          </a:p>
        </p:txBody>
      </p:sp>
    </p:spTree>
    <p:extLst>
      <p:ext uri="{BB962C8B-B14F-4D97-AF65-F5344CB8AC3E}">
        <p14:creationId xmlns:p14="http://schemas.microsoft.com/office/powerpoint/2010/main" val="24126888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826" y="298215"/>
            <a:ext cx="5785194" cy="28925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298215"/>
            <a:ext cx="6929582" cy="26817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3190812"/>
            <a:ext cx="2438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Новела</a:t>
            </a:r>
            <a:r>
              <a:rPr lang="uk-UA" sz="4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 здійсненні органами Казначейства платежів за дорученнями розпорядників/одержувачів бюджетних коштів</a:t>
            </a:r>
            <a:endParaRPr lang="uk-UA" sz="4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8490" y="8652837"/>
            <a:ext cx="1433871" cy="18187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6189" y="9028317"/>
            <a:ext cx="945546" cy="137792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136413" y="12659621"/>
            <a:ext cx="18009337" cy="61555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sz="3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Алгоритм впровадження нового механізму здійснення платежів</a:t>
            </a:r>
            <a:endParaRPr lang="uk-UA" sz="3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85824" y="6200521"/>
            <a:ext cx="33859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Постановою Кабміну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 від 07.07.2022 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№ 765 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16" name="Левая фигурная скобка 15"/>
          <p:cNvSpPr/>
          <p:nvPr/>
        </p:nvSpPr>
        <p:spPr>
          <a:xfrm flipH="1">
            <a:off x="4707862" y="5218074"/>
            <a:ext cx="72181" cy="6970058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36413" y="6510735"/>
            <a:ext cx="3544479" cy="378565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Доповнено</a:t>
            </a:r>
            <a:r>
              <a:rPr lang="uk-UA" dirty="0" smtClean="0">
                <a:solidFill>
                  <a:srgbClr val="002060"/>
                </a:solidFill>
              </a:rPr>
              <a:t> Порядок № 590 новим </a:t>
            </a:r>
            <a:r>
              <a:rPr lang="uk-UA" dirty="0">
                <a:solidFill>
                  <a:srgbClr val="002060"/>
                </a:solidFill>
              </a:rPr>
              <a:t>пунктом </a:t>
            </a:r>
            <a:r>
              <a:rPr lang="uk-UA" dirty="0" smtClean="0">
                <a:solidFill>
                  <a:srgbClr val="C00000"/>
                </a:solidFill>
              </a:rPr>
              <a:t>19</a:t>
            </a:r>
            <a:r>
              <a:rPr lang="uk-UA" baseline="30000" dirty="0" smtClean="0">
                <a:solidFill>
                  <a:srgbClr val="C00000"/>
                </a:solidFill>
              </a:rPr>
              <a:t>1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dirty="0" smtClean="0">
                <a:solidFill>
                  <a:srgbClr val="002060"/>
                </a:solidFill>
              </a:rPr>
              <a:t>, </a:t>
            </a:r>
            <a:r>
              <a:rPr lang="uk-UA" b="0" dirty="0" smtClean="0">
                <a:solidFill>
                  <a:schemeClr val="tx1"/>
                </a:solidFill>
              </a:rPr>
              <a:t>що дає можливість </a:t>
            </a:r>
            <a:r>
              <a:rPr lang="uk-UA" dirty="0" smtClean="0">
                <a:solidFill>
                  <a:srgbClr val="0070C0"/>
                </a:solidFill>
              </a:rPr>
              <a:t>проводити капітальні видатки, зокрема</a:t>
            </a:r>
            <a:endParaRPr lang="uk-UA" dirty="0">
              <a:solidFill>
                <a:srgbClr val="0070C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2392" y="8020436"/>
            <a:ext cx="945546" cy="13779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63473" y="5218074"/>
            <a:ext cx="13282277" cy="637097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sz="3400" b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Органи </a:t>
            </a:r>
            <a:r>
              <a:rPr lang="uk-UA" sz="3400" b="0" dirty="0">
                <a:latin typeface="Calibri" panose="020F0502020204030204" pitchFamily="34" charset="0"/>
                <a:ea typeface="Times New Roman" panose="02020603050405020304" pitchFamily="18" charset="0"/>
              </a:rPr>
              <a:t>Казначейства можуть здійснювати платежі за дорученнями клієнтів за </a:t>
            </a:r>
            <a:r>
              <a:rPr lang="uk-UA" sz="3400" dirty="0">
                <a:latin typeface="Calibri" panose="020F0502020204030204" pitchFamily="34" charset="0"/>
                <a:ea typeface="Times New Roman" panose="02020603050405020304" pitchFamily="18" charset="0"/>
              </a:rPr>
              <a:t>видатками загального та спеціального фондів </a:t>
            </a:r>
            <a:r>
              <a:rPr lang="uk-UA" sz="3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місцевих </a:t>
            </a:r>
            <a:r>
              <a:rPr lang="uk-UA" sz="3400" dirty="0">
                <a:latin typeface="Calibri" panose="020F0502020204030204" pitchFamily="34" charset="0"/>
                <a:ea typeface="Times New Roman" panose="02020603050405020304" pitchFamily="18" charset="0"/>
              </a:rPr>
              <a:t>бюджетів </a:t>
            </a:r>
            <a:r>
              <a:rPr lang="uk-UA" sz="3400" b="0" dirty="0">
                <a:latin typeface="Calibri" panose="020F0502020204030204" pitchFamily="34" charset="0"/>
                <a:ea typeface="Times New Roman" panose="02020603050405020304" pitchFamily="18" charset="0"/>
              </a:rPr>
              <a:t>на оплату </a:t>
            </a:r>
            <a:r>
              <a:rPr lang="uk-UA" sz="3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за фактично поставлені товари, виконані роботи та надані послуги</a:t>
            </a:r>
            <a:r>
              <a:rPr lang="uk-UA" sz="3400" b="0" dirty="0">
                <a:latin typeface="Calibri" panose="020F0502020204030204" pitchFamily="34" charset="0"/>
                <a:ea typeface="Times New Roman" panose="02020603050405020304" pitchFamily="18" charset="0"/>
              </a:rPr>
              <a:t> шляхом </a:t>
            </a:r>
            <a:r>
              <a:rPr lang="uk-UA" sz="3400" dirty="0">
                <a:latin typeface="Calibri" panose="020F0502020204030204" pitchFamily="34" charset="0"/>
                <a:ea typeface="Times New Roman" panose="02020603050405020304" pitchFamily="18" charset="0"/>
              </a:rPr>
              <a:t>спрямування бюджетних коштів постачальникам товарів, виконавцям робіт і надавачам послуг на окремі небюджетні рахунки у разі відкриття таких рахунків на їх ім’я в Казначействі та органах Казначейства</a:t>
            </a:r>
            <a:r>
              <a:rPr lang="uk-UA" sz="3400" b="0" dirty="0">
                <a:latin typeface="Calibri" panose="020F0502020204030204" pitchFamily="34" charset="0"/>
                <a:ea typeface="Times New Roman" panose="02020603050405020304" pitchFamily="18" charset="0"/>
              </a:rPr>
              <a:t> у встановленому законодавством порядку з </a:t>
            </a:r>
            <a:r>
              <a:rPr lang="uk-UA" sz="3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подальшим використанням </a:t>
            </a:r>
            <a:r>
              <a:rPr lang="uk-UA" sz="3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зазначених коштів постачальниками товарів, виконавцями робіт і надавачами послуг </a:t>
            </a:r>
            <a:r>
              <a:rPr lang="uk-UA" sz="3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виключно </a:t>
            </a:r>
            <a:r>
              <a:rPr lang="uk-UA" sz="3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з таких рахунків на сплату податків та зборів до бюджетів усіх рівнів </a:t>
            </a:r>
            <a:r>
              <a:rPr lang="uk-UA" sz="3400" b="0" dirty="0">
                <a:latin typeface="Calibri" panose="020F0502020204030204" pitchFamily="34" charset="0"/>
                <a:ea typeface="Times New Roman" panose="02020603050405020304" pitchFamily="18" charset="0"/>
              </a:rPr>
              <a:t>та </a:t>
            </a:r>
            <a:r>
              <a:rPr lang="uk-UA" sz="3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єдиного внеску </a:t>
            </a:r>
            <a:r>
              <a:rPr lang="uk-UA" sz="3400" b="0" dirty="0">
                <a:latin typeface="Calibri" panose="020F0502020204030204" pitchFamily="34" charset="0"/>
                <a:ea typeface="Times New Roman" panose="02020603050405020304" pitchFamily="18" charset="0"/>
              </a:rPr>
              <a:t>на загальнообов’язкове державне соціальне страхування</a:t>
            </a:r>
            <a:endParaRPr lang="ru-RU" sz="3400" b="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5825015" y="11490498"/>
            <a:ext cx="901992" cy="131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069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734" y="459859"/>
            <a:ext cx="5862330" cy="2931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59859"/>
            <a:ext cx="7231815" cy="2798713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0" y="3334310"/>
            <a:ext cx="24384000" cy="745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Алгоритм дій розпорядників/одержувачів бюджетних коштів</a:t>
            </a:r>
            <a:endParaRPr lang="uk-UA" sz="4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75" y="6027047"/>
            <a:ext cx="19753186" cy="360098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8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Провести роз’яснювальну роботу з  постачальниками товарів, виконавцями робіт (послуг) </a:t>
            </a:r>
            <a:r>
              <a:rPr lang="uk-UA" sz="3600" b="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щодо застосування нового механізму розрахунків за фактично поставлені товари, виконані роботи та надані послуги через небюджетні рахунки, відкриті на їх ім’я в органах Казначейства</a:t>
            </a:r>
            <a:r>
              <a:rPr lang="uk-UA" sz="3600" b="0" dirty="0" smtClean="0"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</a:p>
          <a:p>
            <a:pPr algn="just"/>
            <a:r>
              <a:rPr lang="uk-UA" sz="3200" b="0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Укласти нові /переглянути діючі договори </a:t>
            </a:r>
            <a:r>
              <a:rPr lang="uk-UA" sz="36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(в частині реквізитів рахунків) </a:t>
            </a:r>
            <a:r>
              <a:rPr lang="uk-UA" sz="3600" b="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про закупівлю товарів, робіт і послуг відповідно до законодавства з урахуванням вимог </a:t>
            </a:r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п. </a:t>
            </a:r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</a:t>
            </a:r>
            <a:r>
              <a:rPr lang="uk-UA" sz="3600" baseline="30000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 </a:t>
            </a:r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Порядку № 590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800" b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876" y="11386010"/>
            <a:ext cx="19753185" cy="175432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sz="3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Підготувати та подати до органів Казначейства </a:t>
            </a:r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платіжні документи на здійснення оплати </a:t>
            </a:r>
            <a:r>
              <a:rPr lang="uk-UA" sz="3600" b="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фактично поставлені товари, виконані роботи та надані послуги</a:t>
            </a:r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шляхом спрямування бюджетних коштів </a:t>
            </a:r>
            <a:r>
              <a:rPr lang="uk-UA" sz="3600" b="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uk-UA" sz="3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3600" b="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небюджетні рахунки постачальникам товарів, виконавцям робіт і надавачам послуг </a:t>
            </a:r>
            <a:endParaRPr lang="uk-UA" sz="3600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875" y="4301673"/>
            <a:ext cx="19753188" cy="14465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endParaRPr lang="uk-UA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Прийняти рішення про застосування </a:t>
            </a:r>
            <a:r>
              <a:rPr lang="uk-UA" sz="3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п. </a:t>
            </a:r>
            <a:r>
              <a:rPr lang="uk-UA" sz="36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</a:t>
            </a:r>
            <a:r>
              <a:rPr lang="uk-UA" sz="3600" baseline="30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 </a:t>
            </a:r>
            <a:r>
              <a:rPr lang="ru-RU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Порядку </a:t>
            </a: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590</a:t>
            </a:r>
          </a:p>
          <a:p>
            <a:r>
              <a:rPr lang="uk-UA" sz="3600" b="0" dirty="0"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uk-UA" sz="3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ри здійсненні видатків загального та спеціального фондів місцевого бюджету</a:t>
            </a:r>
          </a:p>
          <a:p>
            <a:endParaRPr lang="uk-UA" sz="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Штриховая стрелка вправо 17"/>
          <p:cNvSpPr/>
          <p:nvPr/>
        </p:nvSpPr>
        <p:spPr>
          <a:xfrm>
            <a:off x="2403433" y="4528568"/>
            <a:ext cx="801121" cy="1252765"/>
          </a:xfrm>
          <a:prstGeom prst="stripedRightArrow">
            <a:avLst>
              <a:gd name="adj1" fmla="val 50000"/>
              <a:gd name="adj2" fmla="val 42870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" name="Штриховая стрелка вправо 18"/>
          <p:cNvSpPr/>
          <p:nvPr/>
        </p:nvSpPr>
        <p:spPr>
          <a:xfrm>
            <a:off x="2403433" y="7333720"/>
            <a:ext cx="801560" cy="1289879"/>
          </a:xfrm>
          <a:prstGeom prst="stripedRightArrow">
            <a:avLst>
              <a:gd name="adj1" fmla="val 50000"/>
              <a:gd name="adj2" fmla="val 42870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800" y="4770778"/>
            <a:ext cx="1717633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uk-UA" sz="40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Крок 1 </a:t>
            </a:r>
            <a:endParaRPr lang="uk-UA" sz="4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4999" y="7581176"/>
            <a:ext cx="1768433" cy="721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uk-UA" sz="40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Крок 2 </a:t>
            </a:r>
            <a:endParaRPr lang="uk-UA" sz="4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0456" y="10206141"/>
            <a:ext cx="1768433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uk-UA" sz="40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Крок 3 </a:t>
            </a:r>
            <a:endParaRPr lang="uk-UA" sz="4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71875" y="9906857"/>
            <a:ext cx="19753186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sz="3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Підготувати та подати до органу Казначейства </a:t>
            </a:r>
            <a:r>
              <a:rPr lang="uk-UA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реєстр бюджетних зобов'язань та реєстр бюджетних фінансових зобов'язань </a:t>
            </a:r>
            <a:r>
              <a:rPr lang="uk-UA" sz="36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(уточнити раніше подані, у разі перегляду діючих договорів)</a:t>
            </a:r>
            <a:endParaRPr lang="uk-UA" sz="3600" b="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Штриховая стрелка вправо 22"/>
          <p:cNvSpPr/>
          <p:nvPr/>
        </p:nvSpPr>
        <p:spPr>
          <a:xfrm>
            <a:off x="2406586" y="9936690"/>
            <a:ext cx="801560" cy="1289879"/>
          </a:xfrm>
          <a:prstGeom prst="stripedRightArrow">
            <a:avLst>
              <a:gd name="adj1" fmla="val 50000"/>
              <a:gd name="adj2" fmla="val 42870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4" name="Штриховая стрелка вправо 23"/>
          <p:cNvSpPr/>
          <p:nvPr/>
        </p:nvSpPr>
        <p:spPr>
          <a:xfrm>
            <a:off x="2407075" y="11590004"/>
            <a:ext cx="801560" cy="1289879"/>
          </a:xfrm>
          <a:prstGeom prst="stripedRightArrow">
            <a:avLst>
              <a:gd name="adj1" fmla="val 50000"/>
              <a:gd name="adj2" fmla="val 42870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34999" y="11874076"/>
            <a:ext cx="1768433" cy="721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uk-UA" sz="40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Крок 4 </a:t>
            </a:r>
            <a:endParaRPr lang="uk-UA" sz="4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2007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734" y="459859"/>
            <a:ext cx="5862330" cy="2931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59859"/>
            <a:ext cx="7231815" cy="2798713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0" y="3334310"/>
            <a:ext cx="24384000" cy="745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Алгоритм дій постачальників товарів, виконавців робіт (послуг) </a:t>
            </a:r>
            <a:endParaRPr lang="uk-UA" sz="4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75" y="6027047"/>
            <a:ext cx="19753186" cy="353943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8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Відкрити</a:t>
            </a:r>
            <a:r>
              <a:rPr lang="uk-UA" sz="3600" b="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із урахуванням вимог Порядку № 758</a:t>
            </a:r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в органах Казначейства небюджетні рахунки за субрахунком 3553 «Рахунки інших клієнтів Казначейства» </a:t>
            </a:r>
            <a:r>
              <a:rPr lang="uk-UA" sz="3600" b="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Плану рахунків бухгалтерського обліку в державному секторі (наказ Мінфіну від 31.12.2013 № 1203)</a:t>
            </a:r>
          </a:p>
          <a:p>
            <a:r>
              <a:rPr lang="uk-UA" sz="36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Важливо!</a:t>
            </a:r>
          </a:p>
          <a:p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При укладанні договорів </a:t>
            </a:r>
            <a:r>
              <a:rPr lang="uk-UA" sz="3600" b="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із розпорядниками/одержувачами коштів місцевих бюджетів </a:t>
            </a:r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застосовуються реквізити цих рахунків </a:t>
            </a:r>
            <a:endParaRPr lang="uk-UA" sz="800" b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876" y="11386010"/>
            <a:ext cx="19753185" cy="175432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sz="3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Підготувати та подати до органів Казначейства </a:t>
            </a:r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платіжні доручення </a:t>
            </a:r>
            <a:r>
              <a:rPr lang="uk-UA" sz="3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сплату податків </a:t>
            </a:r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 зборів до бюджетів усіх рівнів та/або </a:t>
            </a:r>
            <a:r>
              <a:rPr lang="uk-UA" sz="3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єдиного внеску </a:t>
            </a:r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загальнообов’язкове державне соціальне страхування  </a:t>
            </a:r>
            <a:endParaRPr lang="uk-UA" sz="3600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875" y="4301673"/>
            <a:ext cx="19753188" cy="187743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endParaRPr lang="uk-UA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Прийняти пропозицію від розпорядника/одержувача бюджетних коштів </a:t>
            </a:r>
            <a:r>
              <a:rPr lang="uk-UA" sz="3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щодо застосування </a:t>
            </a:r>
          </a:p>
          <a:p>
            <a:r>
              <a:rPr lang="uk-UA" sz="3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п. </a:t>
            </a:r>
            <a:r>
              <a:rPr lang="uk-UA" sz="36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</a:t>
            </a:r>
            <a:r>
              <a:rPr lang="uk-UA" sz="3600" baseline="300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 </a:t>
            </a:r>
            <a:r>
              <a:rPr lang="uk-UA" sz="3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Порядку № 590</a:t>
            </a:r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3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 отриманні плати за фактично поставлені товари, виконані роботи та надані послуги</a:t>
            </a:r>
            <a:endParaRPr lang="uk-UA" sz="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Штриховая стрелка вправо 17"/>
          <p:cNvSpPr/>
          <p:nvPr/>
        </p:nvSpPr>
        <p:spPr>
          <a:xfrm>
            <a:off x="2403433" y="4528568"/>
            <a:ext cx="801121" cy="1252765"/>
          </a:xfrm>
          <a:prstGeom prst="stripedRightArrow">
            <a:avLst>
              <a:gd name="adj1" fmla="val 50000"/>
              <a:gd name="adj2" fmla="val 42870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" name="Штриховая стрелка вправо 18"/>
          <p:cNvSpPr/>
          <p:nvPr/>
        </p:nvSpPr>
        <p:spPr>
          <a:xfrm>
            <a:off x="2403433" y="7333720"/>
            <a:ext cx="801560" cy="1289879"/>
          </a:xfrm>
          <a:prstGeom prst="stripedRightArrow">
            <a:avLst>
              <a:gd name="adj1" fmla="val 50000"/>
              <a:gd name="adj2" fmla="val 42870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800" y="4770778"/>
            <a:ext cx="1717633" cy="72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uk-UA" sz="40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Крок 1 </a:t>
            </a:r>
            <a:endParaRPr lang="uk-UA" sz="4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4999" y="7581176"/>
            <a:ext cx="1768433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uk-UA" sz="40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Крок</a:t>
            </a:r>
            <a:r>
              <a:rPr lang="uk-UA" sz="40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40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4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0456" y="10206141"/>
            <a:ext cx="1768433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uk-UA" sz="40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Крок 3</a:t>
            </a:r>
            <a:r>
              <a:rPr lang="uk-UA" sz="40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4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71875" y="9906857"/>
            <a:ext cx="19753186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uk-UA" sz="3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Укласти нові /переглянути діючі договори </a:t>
            </a:r>
            <a:r>
              <a:rPr lang="uk-UA" sz="36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(в частині реквізитів рахунків) </a:t>
            </a:r>
            <a:r>
              <a:rPr lang="uk-UA" sz="3600" b="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про </a:t>
            </a:r>
            <a:r>
              <a:rPr lang="uk-UA" sz="3600" b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закупівлю товарів, робіт і послуг відповідно до законодавства з урахуванням вимог </a:t>
            </a:r>
            <a:r>
              <a:rPr lang="uk-UA" sz="3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п. </a:t>
            </a:r>
            <a:r>
              <a:rPr lang="uk-UA" sz="36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</a:t>
            </a:r>
            <a:r>
              <a:rPr lang="uk-UA" sz="3600" baseline="30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 </a:t>
            </a:r>
            <a:r>
              <a:rPr lang="uk-UA" sz="3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Порядку № 590</a:t>
            </a:r>
          </a:p>
        </p:txBody>
      </p:sp>
      <p:sp>
        <p:nvSpPr>
          <p:cNvPr id="23" name="Штриховая стрелка вправо 22"/>
          <p:cNvSpPr/>
          <p:nvPr/>
        </p:nvSpPr>
        <p:spPr>
          <a:xfrm>
            <a:off x="2406586" y="9936690"/>
            <a:ext cx="801560" cy="1289879"/>
          </a:xfrm>
          <a:prstGeom prst="stripedRightArrow">
            <a:avLst>
              <a:gd name="adj1" fmla="val 50000"/>
              <a:gd name="adj2" fmla="val 42870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4" name="Штриховая стрелка вправо 23"/>
          <p:cNvSpPr/>
          <p:nvPr/>
        </p:nvSpPr>
        <p:spPr>
          <a:xfrm>
            <a:off x="2407075" y="11590004"/>
            <a:ext cx="801560" cy="1289879"/>
          </a:xfrm>
          <a:prstGeom prst="stripedRightArrow">
            <a:avLst>
              <a:gd name="adj1" fmla="val 50000"/>
              <a:gd name="adj2" fmla="val 42870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34999" y="11874076"/>
            <a:ext cx="1768433" cy="721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uk-UA" sz="40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Крок 4 </a:t>
            </a:r>
            <a:endParaRPr lang="uk-UA" sz="4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9331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734" y="459859"/>
            <a:ext cx="5862330" cy="2931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59859"/>
            <a:ext cx="7231815" cy="2798713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0" y="3334310"/>
            <a:ext cx="24384000" cy="745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Відкриття небюджетних рахунків в органах Казначейства</a:t>
            </a:r>
            <a:endParaRPr lang="uk-UA" sz="4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6969" y="4400135"/>
            <a:ext cx="22690061" cy="1877437"/>
          </a:xfrm>
          <a:prstGeom prst="rect">
            <a:avLst/>
          </a:prstGeom>
          <a:solidFill>
            <a:srgbClr val="E7F2FD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8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Перелік документів, що подається при відкритті небюджетних рахунків юридичними та фізичними особам – підприємцями в органи Казначейства визначено у розділі V Порядку № 758, </a:t>
            </a:r>
            <a:r>
              <a:rPr lang="uk-UA" sz="36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а особливості подання – у п. 20 Порядку № 590</a:t>
            </a:r>
            <a:endParaRPr lang="uk-UA" sz="3600" b="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58926" y="6551796"/>
            <a:ext cx="9278104" cy="440120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Фізичні </a:t>
            </a:r>
            <a:r>
              <a:rPr lang="uk-UA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особи - підприємці </a:t>
            </a:r>
            <a:endParaRPr lang="uk-UA" sz="36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uk-UA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uk-UA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а) заяву про відкриття рахунків (додаток 5 до Порядку № 758</a:t>
            </a:r>
            <a:r>
              <a:rPr lang="uk-UA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/>
            <a:endParaRPr lang="uk-UA" sz="1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uk-UA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б) копію паспорта, засвідчену підписами працівника органу Казначейства та фізичної особи </a:t>
            </a:r>
            <a:r>
              <a:rPr lang="uk-UA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підприємця</a:t>
            </a:r>
          </a:p>
          <a:p>
            <a:pPr algn="just"/>
            <a:endParaRPr lang="uk-UA" sz="1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uk-UA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в) картку із зразками підписів та відбитка печатки (додаток 6 до Порядку № 758) у двох </a:t>
            </a:r>
            <a:r>
              <a:rPr lang="uk-UA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примірниках</a:t>
            </a:r>
            <a:endParaRPr lang="uk-UA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uk-UA" sz="28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46969" y="6552257"/>
            <a:ext cx="13040482" cy="538609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uk-UA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Підприємства</a:t>
            </a:r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установи, організації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endParaRPr lang="uk-UA" sz="20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0" lvl="0" indent="-571500">
              <a:buFont typeface="Wingdings" panose="05000000000000000000" pitchFamily="2" charset="2"/>
              <a:buChar char="ü"/>
            </a:pPr>
            <a:endParaRPr lang="uk-UA" sz="8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just"/>
            <a:r>
              <a:rPr lang="uk-UA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а) заяву про відкриття рахунків (додаток 5 до Порядку № 758) за підписом керівника та головного бухгалтера </a:t>
            </a:r>
            <a:r>
              <a:rPr lang="uk-UA" sz="2800" b="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або інших посадових осіб, яким відповідно до затвердженої в установленому порядку картки із зразками підписів </a:t>
            </a:r>
            <a:r>
              <a:rPr lang="uk-UA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та</a:t>
            </a:r>
            <a:r>
              <a:rPr lang="uk-UA" sz="2800" b="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uk-UA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відбитка печатки </a:t>
            </a:r>
          </a:p>
          <a:p>
            <a:pPr lvl="0" algn="just"/>
            <a:endParaRPr lang="uk-UA" sz="10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just"/>
            <a:r>
              <a:rPr lang="uk-UA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б) копію належним чином зареєстрованого (затвердженого) установчого документа, </a:t>
            </a:r>
            <a:r>
              <a:rPr lang="uk-UA" sz="2800" b="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засвідчену в установленому законодавством порядку</a:t>
            </a:r>
          </a:p>
          <a:p>
            <a:pPr lvl="0" algn="just"/>
            <a:endParaRPr lang="uk-UA" sz="10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just"/>
            <a:r>
              <a:rPr lang="uk-UA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в) картку із зразками підписів та відбитка печатки (додаток 6 до Порядку № 758) і перелік рахунків (додаток 7 до Порядку № 758), </a:t>
            </a:r>
            <a:r>
              <a:rPr lang="uk-UA" sz="2800" b="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якими можуть розпоряджатися зазначені у картці (тимчасовій картці) особи</a:t>
            </a:r>
            <a:r>
              <a:rPr lang="uk-UA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у двох примірниках</a:t>
            </a:r>
            <a:endParaRPr lang="uk-UA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4270" y="12193466"/>
            <a:ext cx="231754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Інформація про те, що </a:t>
            </a:r>
            <a:r>
              <a:rPr lang="uk-UA" dirty="0" smtClean="0">
                <a:solidFill>
                  <a:srgbClr val="0070C0"/>
                </a:solidFill>
              </a:rPr>
              <a:t>юридична особа </a:t>
            </a:r>
            <a:r>
              <a:rPr lang="uk-UA" b="0" dirty="0" smtClean="0">
                <a:solidFill>
                  <a:schemeClr val="tx1"/>
                </a:solidFill>
              </a:rPr>
              <a:t>чи</a:t>
            </a:r>
            <a:r>
              <a:rPr lang="uk-UA" dirty="0" smtClean="0">
                <a:solidFill>
                  <a:srgbClr val="0070C0"/>
                </a:solidFill>
              </a:rPr>
              <a:t> фізична особа </a:t>
            </a:r>
            <a:r>
              <a:rPr lang="uk-UA" dirty="0" smtClean="0"/>
              <a:t>-</a:t>
            </a:r>
            <a:r>
              <a:rPr lang="uk-UA" dirty="0" smtClean="0">
                <a:solidFill>
                  <a:srgbClr val="0070C0"/>
                </a:solidFill>
              </a:rPr>
              <a:t> підприємець </a:t>
            </a:r>
            <a:r>
              <a:rPr lang="uk-UA" dirty="0" smtClean="0">
                <a:solidFill>
                  <a:srgbClr val="C00000"/>
                </a:solidFill>
              </a:rPr>
              <a:t>не є платником єдиного внеску,</a:t>
            </a:r>
            <a:r>
              <a:rPr lang="uk-UA" dirty="0" smtClean="0"/>
              <a:t> обов'язково зазначається у заяві про відкриття рахунка в рядку "Додаткова інформація"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04427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6096" y="150927"/>
            <a:ext cx="6087250" cy="3043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45" y="344362"/>
            <a:ext cx="7178964" cy="277826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0" y="3122621"/>
            <a:ext cx="24384000" cy="975281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0" y="3122622"/>
            <a:ext cx="2438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Важливо!</a:t>
            </a:r>
            <a:endParaRPr kumimoji="0" lang="uk-UA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4317" y="4806301"/>
            <a:ext cx="1967536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uk-UA" sz="4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Застосування </a:t>
            </a:r>
            <a:r>
              <a:rPr lang="uk-UA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нового механізму здійснення видатків </a:t>
            </a:r>
            <a:r>
              <a:rPr lang="uk-UA" sz="4400" b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загального та спеціального фондів місцевих бюджетів,</a:t>
            </a:r>
            <a:r>
              <a:rPr lang="uk-UA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визначеного у п. </a:t>
            </a:r>
            <a:r>
              <a:rPr lang="uk-UA" sz="4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19</a:t>
            </a:r>
            <a:r>
              <a:rPr lang="uk-UA" sz="4400" baseline="30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 </a:t>
            </a:r>
            <a:r>
              <a:rPr lang="uk-UA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Порядку № 590, - </a:t>
            </a:r>
            <a:r>
              <a:rPr lang="uk-UA" sz="4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це </a:t>
            </a:r>
            <a:r>
              <a:rPr lang="uk-UA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можливість проводити капітальні видатки, </a:t>
            </a:r>
            <a:r>
              <a:rPr lang="uk-UA" sz="4400" b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зокрема, які наразі вкрай важливі на етапі здійснення територіальними громадами підготовчих заходів до опалювального сезону та початку </a:t>
            </a:r>
            <a:r>
              <a:rPr lang="uk-UA" sz="4400" b="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нового </a:t>
            </a:r>
            <a:r>
              <a:rPr lang="uk-UA" sz="4400" b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навчального </a:t>
            </a:r>
            <a:r>
              <a:rPr lang="uk-UA" sz="4400" b="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року в </a:t>
            </a:r>
            <a:r>
              <a:rPr lang="uk-UA" sz="4400" b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закладах освіти </a:t>
            </a:r>
            <a:endParaRPr lang="uk-UA" sz="4400" b="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uk-UA" sz="4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uk-UA" sz="4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uk-UA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Використання нових підходів </a:t>
            </a:r>
            <a:r>
              <a:rPr lang="uk-UA" sz="4400" b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щодо здійснення видатків місцевих </a:t>
            </a:r>
            <a:r>
              <a:rPr lang="uk-UA" sz="4400" b="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бюджетів </a:t>
            </a:r>
            <a:r>
              <a:rPr lang="uk-UA" sz="4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сприятиме наповненню </a:t>
            </a:r>
            <a:r>
              <a:rPr lang="uk-UA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як місцевого так і державного бюджету, а також ліквідності єдиного казначейського </a:t>
            </a:r>
            <a:r>
              <a:rPr lang="uk-UA" sz="4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рахунку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5795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6096" y="150927"/>
            <a:ext cx="6087250" cy="3043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45" y="344362"/>
            <a:ext cx="7178964" cy="277826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0" y="3122621"/>
            <a:ext cx="24384000" cy="975281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0" y="3122622"/>
            <a:ext cx="2438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Корисні посилання</a:t>
            </a:r>
          </a:p>
        </p:txBody>
      </p:sp>
      <p:sp>
        <p:nvSpPr>
          <p:cNvPr id="7" name="Місце для вмісту 2">
            <a:extLst>
              <a:ext uri="{FF2B5EF4-FFF2-40B4-BE49-F238E27FC236}">
                <a16:creationId xmlns:a16="http://schemas.microsoft.com/office/drawing/2014/main" id="{3FF53680-5141-4BDE-927D-4CA9E6FD8785}"/>
              </a:ext>
            </a:extLst>
          </p:cNvPr>
          <p:cNvSpPr txBox="1">
            <a:spLocks/>
          </p:cNvSpPr>
          <p:nvPr/>
        </p:nvSpPr>
        <p:spPr>
          <a:xfrm>
            <a:off x="1600199" y="4640332"/>
            <a:ext cx="20850225" cy="8046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 fontScale="92500" lnSpcReduction="20000"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742950" indent="-742950" algn="just" hangingPunct="1">
              <a:spcBef>
                <a:spcPts val="120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da-DK" sz="43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</a:t>
            </a:r>
            <a:r>
              <a:rPr lang="da-DK" sz="43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www.kmu.gov.ua/npas/deyaki-pitannya-formuvannya-ta-vikonannya-miscevih-byudzhetiv-u-period-voyennogo-stanu-252</a:t>
            </a:r>
            <a:r>
              <a:rPr lang="uk-UA" sz="43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uk-UA" sz="43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uk-UA" sz="4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постанова Кабміну від 11.03.2022 № 252 «Деякі питання формування та виконання місцевих бюджетів у період воєнного стану» </a:t>
            </a:r>
          </a:p>
          <a:p>
            <a:pPr marL="742950" indent="-742950" algn="just" hangingPunct="1">
              <a:spcBef>
                <a:spcPts val="120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uk-UA" sz="43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https://zakon.rada.gov.ua/laws/show/590-2021-%D0%BF#Text </a:t>
            </a:r>
            <a:r>
              <a:rPr lang="uk-UA" sz="4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постанова Кабміну від 09.06.2021 № 590 «Про затвердження Порядку виконання повноважень Державною казначейською службою в особливому режимі в умовах воєнного стану»</a:t>
            </a:r>
          </a:p>
          <a:p>
            <a:pPr marL="742950" indent="-742950" algn="just" hangingPunct="1">
              <a:spcBef>
                <a:spcPts val="120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uk-UA" sz="43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https://zakon.rada.gov.ua/rada/show/v0116840-16#Text</a:t>
            </a:r>
            <a:r>
              <a:rPr lang="uk-UA" sz="43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4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Методичні рекомендації щодо переліку підтвердних документів для реєстрації бюджетних зобов'язань, бюджетних фінансових зобов'язань та проведення платежів, затверджені наказом Державної казначейської служби України від 29.04.2013 № 68, в редакції наказу від 15.04.2016  № 116</a:t>
            </a:r>
          </a:p>
          <a:p>
            <a:pPr marL="742950" indent="-742950" algn="just" hangingPunct="1">
              <a:spcBef>
                <a:spcPts val="120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uk-UA" sz="43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https://decentralization.gov.ua/news/14654</a:t>
            </a:r>
            <a:r>
              <a:rPr lang="uk-UA" sz="43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4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публікація Офісу підтримки реформи децентралізації при Мінрегіоні на порталі «Децентралізація» щодо особливостей бюджетного процесу в умовах воєнного стану </a:t>
            </a:r>
          </a:p>
          <a:p>
            <a:pPr algn="l" hangingPunct="1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/>
            <a:endParaRPr lang="uk-UA" sz="8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6114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7315" y="221452"/>
            <a:ext cx="5896030" cy="29480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1" y="459859"/>
            <a:ext cx="6965768" cy="2695753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0" y="2912374"/>
            <a:ext cx="24384000" cy="919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ctr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/>
            </a:r>
            <a:br>
              <a:rPr kumimoji="0" lang="uk-UA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</a:br>
            <a:r>
              <a:rPr kumimoji="0" lang="uk-UA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/>
            </a:r>
            <a:br>
              <a:rPr kumimoji="0" lang="uk-UA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</a:br>
            <a:r>
              <a:rPr kumimoji="0" lang="uk-UA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/>
            </a:r>
            <a:br>
              <a:rPr kumimoji="0" lang="uk-UA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</a:br>
            <a:r>
              <a:rPr kumimoji="0" lang="uk-UA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/>
            </a:r>
            <a:br>
              <a:rPr kumimoji="0" lang="uk-UA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</a:br>
            <a:r>
              <a:rPr kumimoji="0" lang="uk-UA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Система дистанційного обслуговування - це</a:t>
            </a:r>
            <a:endParaRPr kumimoji="0" lang="uk-UA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60694" y="4724598"/>
            <a:ext cx="17960439" cy="692497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6000" marR="0" lvl="0" indent="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800" b="0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endParaRPr lang="uk-UA" sz="46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4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Система,</a:t>
            </a:r>
            <a:r>
              <a:rPr lang="uk-UA" sz="4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яка </a:t>
            </a:r>
            <a:r>
              <a:rPr lang="uk-UA" sz="46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підставі дистанційних розпоряджень клієнта </a:t>
            </a:r>
            <a:r>
              <a:rPr lang="uk-UA" sz="4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може </a:t>
            </a:r>
            <a:r>
              <a:rPr lang="uk-UA" sz="46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виконувати функції надання інформаційних послуг </a:t>
            </a:r>
            <a:r>
              <a:rPr lang="uk-UA" sz="4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згідно з переліком, що зазначений в договорі</a:t>
            </a:r>
            <a:r>
              <a:rPr lang="uk-UA" sz="4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між </a:t>
            </a:r>
            <a:r>
              <a:rPr lang="uk-UA" sz="4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суб'єктом надання  послуг та </a:t>
            </a:r>
            <a:r>
              <a:rPr lang="uk-UA" sz="4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клієнтом</a:t>
            </a:r>
            <a:r>
              <a:rPr lang="uk-UA" sz="4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uk-UA" sz="46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4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здійснення операцій за рахунком </a:t>
            </a:r>
            <a:r>
              <a:rPr lang="uk-UA" sz="4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клієнта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endParaRPr kumimoji="0" lang="uk-UA" sz="46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571500" marR="0" lvl="0" indent="-57150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uk-UA" sz="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6516" y="7908356"/>
            <a:ext cx="33952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44620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F3856-226C-664F-8F01-61C04064A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4404" y="5897935"/>
            <a:ext cx="18288000" cy="215209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002060"/>
                </a:solidFill>
              </a:rPr>
              <a:t>Дякую за увагу!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6094" y="295485"/>
            <a:ext cx="6069985" cy="3034993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59859"/>
            <a:ext cx="7417619" cy="28706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9" y="9814351"/>
            <a:ext cx="4584526" cy="32675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8730" y="11289424"/>
            <a:ext cx="6215271" cy="146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8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7315" y="221452"/>
            <a:ext cx="5896030" cy="29480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1" y="459859"/>
            <a:ext cx="6965768" cy="2695753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0" y="3180400"/>
            <a:ext cx="24384000" cy="1471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lvl="0" hangingPunct="1"/>
            <a:r>
              <a:rPr kumimoji="0" lang="uk-UA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/>
            </a:r>
            <a:br>
              <a:rPr kumimoji="0" lang="uk-UA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</a:br>
            <a:r>
              <a:rPr kumimoji="0" lang="uk-UA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/>
            </a:r>
            <a:br>
              <a:rPr kumimoji="0" lang="uk-UA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</a:br>
            <a:r>
              <a:rPr kumimoji="0" lang="uk-UA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/>
            </a:r>
            <a:br>
              <a:rPr kumimoji="0" lang="uk-UA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</a:br>
            <a:r>
              <a:rPr kumimoji="0" lang="uk-UA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/>
            </a:r>
            <a:br>
              <a:rPr kumimoji="0" lang="uk-UA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</a:br>
            <a:endParaRPr kumimoji="0" lang="uk-UA" sz="4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  <a:p>
            <a:pPr lvl="0" hangingPunct="1"/>
            <a:r>
              <a:rPr kumimoji="0" lang="uk-UA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У чому особливості </a:t>
            </a:r>
            <a:r>
              <a:rPr lang="uk-UA" sz="4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дистанційного обслуговування розпорядників (одержувачів) бюджетних коштів?</a:t>
            </a:r>
            <a:endParaRPr kumimoji="0" lang="uk-UA" sz="4800" b="1" i="0" u="none" strike="noStrike" kern="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6516" y="7908356"/>
            <a:ext cx="33952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69767" y="4948591"/>
            <a:ext cx="22233578" cy="4770537"/>
          </a:xfrm>
          <a:prstGeom prst="rect">
            <a:avLst/>
          </a:prstGeom>
          <a:solidFill>
            <a:srgbClr val="EBF5FF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/>
            <a:endParaRPr lang="uk-UA" sz="4400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uk-UA" sz="4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Дистанційне обслуговування розпорядників (одержувачів) бюджетних коштів здійснюється:</a:t>
            </a:r>
          </a:p>
          <a:p>
            <a:pPr lvl="0"/>
            <a:endParaRPr lang="uk-UA" sz="2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uk-UA" sz="4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процесі казначейського обслуговування місцевих бюджетів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endParaRPr lang="uk-UA" sz="200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uk-UA" sz="4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4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шляхом застосування  системи дистанційного обслуговування «Клієнт казначейства – Казначейство»</a:t>
            </a:r>
            <a:endParaRPr lang="uk-UA" sz="4400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9767" y="10298082"/>
            <a:ext cx="22233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uk-UA" sz="3600" dirty="0" smtClean="0">
                <a:solidFill>
                  <a:srgbClr val="C00000"/>
                </a:solidFill>
                <a:latin typeface="ProbaPro-Regular"/>
              </a:rPr>
              <a:t>Законодавство України не містить терміну «казначейська системи дистанційного обслуговування»  </a:t>
            </a:r>
            <a:endParaRPr lang="uk-UA" sz="36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69767" y="11794736"/>
            <a:ext cx="22233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uk-UA" sz="3600" dirty="0" smtClean="0">
                <a:solidFill>
                  <a:srgbClr val="002060"/>
                </a:solidFill>
                <a:latin typeface="ProbaPro-Regular"/>
              </a:rPr>
              <a:t>Дистанційне обслуговування ґрунтується на засадах розрахунково-касового обслуговування   розпорядників (одержувачів) коштів місцевих бюджетів</a:t>
            </a:r>
            <a:endParaRPr lang="uk-UA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594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7097" y="225734"/>
            <a:ext cx="6284644" cy="31423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59859"/>
            <a:ext cx="7417619" cy="28706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35676" y="12915188"/>
            <a:ext cx="50129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uk-UA" sz="20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Тут і далі: БКУ- Бюджетний кодекс України </a:t>
            </a:r>
            <a:endParaRPr lang="uk-UA" sz="2000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0" y="3102389"/>
            <a:ext cx="24384000" cy="916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uk-UA" sz="4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Правове підґрунтя казначейського обслуговування </a:t>
            </a:r>
            <a:endParaRPr lang="ru-RU" sz="4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52619" y="7597141"/>
            <a:ext cx="8188460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3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Складові казначейського обслуговування</a:t>
            </a:r>
            <a:r>
              <a:rPr lang="ru-RU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60388" y="8306740"/>
            <a:ext cx="10231395" cy="33239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розрахунково-касове обслуговування </a:t>
            </a:r>
            <a:r>
              <a:rPr lang="uk-UA" b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розпорядників і одержувачів бюджетних коштів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uk-UA" b="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контроль за здійсненням бюджетних повноважень</a:t>
            </a:r>
            <a:r>
              <a:rPr lang="uk-UA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 зарахуванні надходжень бюджету, реєстрації взятих бюджетних зобов'язань розпорядниками бюджетних коштів та здійсненні платежів за цими зобов'язаннями</a:t>
            </a:r>
            <a:endParaRPr lang="uk-UA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875740" y="8306740"/>
            <a:ext cx="10456001" cy="33239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ведення бухгалтерського обліку і складання звітності </a:t>
            </a:r>
            <a:r>
              <a:rPr lang="uk-UA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 виконання бюджетів з дотриманням національних положень (стандартів) бухгалтерського обліку в державному секторі та інших нормативно-правових актів Міністерства фінансів України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uk-UA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здійснення інших операцій </a:t>
            </a:r>
            <a:r>
              <a:rPr lang="uk-UA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з бюджетними коштами</a:t>
            </a:r>
            <a:endParaRPr lang="uk-UA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60388" y="11980570"/>
            <a:ext cx="220713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32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органах Казначейства </a:t>
            </a:r>
            <a:r>
              <a:rPr lang="uk-UA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бюджетним установам відкриваються рахунки </a:t>
            </a:r>
            <a:r>
              <a:rPr lang="uk-UA" sz="32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встановленому законодавством порядку</a:t>
            </a:r>
            <a:endParaRPr lang="uk-UA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60388" y="4290821"/>
            <a:ext cx="22071353" cy="30931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uk-UA" sz="35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 виконанні державного бюджету і </a:t>
            </a:r>
            <a:r>
              <a:rPr lang="uk-UA" sz="35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місцевих бюджетів застосовується казначейське обслуговування бюджетних коштів.</a:t>
            </a:r>
            <a:r>
              <a:rPr lang="uk-UA" sz="35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Казначейство України забезпечує казначейське обслуговування бюджетних коштів на основі ведення єдиного казначейського рахунку, відкритого у Національному банку України </a:t>
            </a:r>
            <a:r>
              <a:rPr lang="uk-UA" sz="35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ч. 1 ст. 43 БКУ*)</a:t>
            </a:r>
          </a:p>
          <a:p>
            <a:endParaRPr lang="uk-UA" sz="2000" b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3500" b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uk-UA" sz="35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азначейське обслуговування місцевих бюджетів</a:t>
            </a:r>
            <a:r>
              <a:rPr lang="uk-UA" sz="3500" b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35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здійснюється органами Казначейства України відповідно до статті 43 цього Кодексу ( ч. 2 ст. 78 БКУ)</a:t>
            </a:r>
            <a:endParaRPr lang="uk-UA" sz="35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9447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988" y="69628"/>
            <a:ext cx="5812903" cy="29064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214150"/>
            <a:ext cx="6763327" cy="26174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5000" y="4125629"/>
            <a:ext cx="23043552" cy="947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БКУ </a:t>
            </a:r>
            <a:r>
              <a:rPr lang="uk-UA" sz="3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 урахуванням змін, внесених законами:</a:t>
            </a:r>
            <a:endParaRPr lang="uk-UA" sz="3600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54150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</a:t>
            </a:r>
            <a:r>
              <a:rPr lang="uk-UA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2118-</a:t>
            </a:r>
            <a:r>
              <a:rPr lang="da-DK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IX </a:t>
            </a:r>
            <a:r>
              <a:rPr lang="uk-UA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 03.03.2022</a:t>
            </a:r>
          </a:p>
          <a:p>
            <a:pPr marL="133985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2127-</a:t>
            </a:r>
            <a:r>
              <a:rPr lang="da-DK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IX </a:t>
            </a:r>
            <a:r>
              <a:rPr lang="uk-UA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 15.03.2022</a:t>
            </a:r>
          </a:p>
          <a:p>
            <a:pPr marL="133985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</a:t>
            </a:r>
            <a:r>
              <a:rPr lang="uk-UA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2134-</a:t>
            </a:r>
            <a:r>
              <a:rPr lang="da-DK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IX </a:t>
            </a:r>
            <a:r>
              <a:rPr lang="uk-UA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 15.03.2022</a:t>
            </a:r>
          </a:p>
          <a:p>
            <a:pPr marL="133985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</a:t>
            </a:r>
            <a:r>
              <a:rPr lang="uk-UA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2192-</a:t>
            </a:r>
            <a:r>
              <a:rPr lang="da-DK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IX </a:t>
            </a:r>
            <a:r>
              <a:rPr lang="uk-UA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 </a:t>
            </a:r>
            <a:r>
              <a:rPr lang="uk-UA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14.04.2022</a:t>
            </a:r>
          </a:p>
          <a:p>
            <a:pPr marL="133985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№2390</a:t>
            </a:r>
            <a:r>
              <a:rPr lang="da-DK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-IX </a:t>
            </a:r>
            <a:r>
              <a:rPr lang="uk-UA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від 09.07.2022</a:t>
            </a:r>
            <a:endParaRPr lang="uk-UA" b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Деякі </a:t>
            </a:r>
            <a:r>
              <a:rPr lang="uk-UA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питання формування та виконання місцевих бюджетів у період воєнного стану, </a:t>
            </a:r>
            <a:r>
              <a:rPr lang="ru-RU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постанова </a:t>
            </a:r>
            <a:r>
              <a:rPr lang="uk-UA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Кабміну від 11.03.2022 № </a:t>
            </a:r>
            <a:r>
              <a:rPr lang="uk-UA" sz="32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252</a:t>
            </a:r>
            <a:endParaRPr lang="uk-UA" sz="3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Порядок виконання повноважень Державною казначейською службою в особливому режимі в умовах воєнного стану, </a:t>
            </a:r>
            <a:r>
              <a:rPr lang="uk-UA" sz="32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затверджений постановою Кабміну від 09.06.2021 № 590 (Порядок № 590)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Порядок казначейського обслуговування місцевих бюджетів, </a:t>
            </a:r>
            <a:r>
              <a:rPr lang="uk-UA" sz="32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затверджений наказом Мінфіну  від 23.08.2012  № 938 (Порядок № 938)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3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Порядок реєстрації </a:t>
            </a:r>
            <a:r>
              <a:rPr lang="uk-UA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 обліку бюджетних зобов’язань розпорядників бюджетних коштів та одержувачів бюджетних коштів в органах Державної казначейської служби України, </a:t>
            </a:r>
            <a:r>
              <a:rPr lang="uk-UA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затверджений наказом Мінфіну 02.03.2012  № </a:t>
            </a:r>
            <a:r>
              <a:rPr lang="uk-UA" sz="32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309 (Порядок № 309) </a:t>
            </a:r>
            <a:endParaRPr lang="uk-UA" sz="3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135356"/>
            <a:ext cx="2438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Казначейське обслуговування в умовах війни</a:t>
            </a:r>
            <a:r>
              <a:rPr lang="uk-UA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uk-UA" sz="4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законодавчий аспект</a:t>
            </a:r>
            <a:endParaRPr lang="uk-UA" sz="4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 flipH="1">
            <a:off x="11025904" y="4768045"/>
            <a:ext cx="81754" cy="2601007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28506" y="4514278"/>
            <a:ext cx="105106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Основні зміни стосуються:</a:t>
            </a:r>
          </a:p>
          <a:p>
            <a:pPr marL="457200" lvl="1" indent="-457200" algn="just">
              <a:buFont typeface="Wingdings" panose="05000000000000000000" pitchFamily="2" charset="2"/>
              <a:buChar char="ü"/>
            </a:pPr>
            <a:r>
              <a:rPr lang="uk-UA" sz="32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управління бюджетними ресурсами в умовах воєнного стану</a:t>
            </a:r>
          </a:p>
          <a:p>
            <a:pPr marL="457200" lvl="1" indent="-457200" algn="just">
              <a:buFont typeface="Wingdings" panose="05000000000000000000" pitchFamily="2" charset="2"/>
              <a:buChar char="ü"/>
            </a:pPr>
            <a:r>
              <a:rPr lang="uk-UA" sz="32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звітування та оприлюднення </a:t>
            </a:r>
            <a:r>
              <a:rPr lang="uk-UA" sz="32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інформації</a:t>
            </a:r>
          </a:p>
          <a:p>
            <a:pPr marL="457200" lvl="1" indent="-457200" algn="just">
              <a:buFont typeface="Wingdings" panose="05000000000000000000" pitchFamily="2" charset="2"/>
              <a:buChar char="ü"/>
            </a:pPr>
            <a:r>
              <a:rPr lang="uk-UA" sz="32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uk-UA" sz="32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ослаблення відповідальності за вчинені бюджетні правопорушення </a:t>
            </a:r>
            <a:endParaRPr lang="uk-UA" sz="3200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9493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7315" y="221452"/>
            <a:ext cx="5896030" cy="29480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1" y="459859"/>
            <a:ext cx="6965768" cy="2695753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0" y="2912374"/>
            <a:ext cx="24384000" cy="919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Розрахунково-касове обслуговування: правове забезпечення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18580" y="4242861"/>
            <a:ext cx="16384765" cy="891013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6000" algn="just"/>
            <a:endParaRPr lang="uk-UA" sz="800" b="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40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 </a:t>
            </a:r>
            <a:r>
              <a:rPr lang="uk-UA" sz="40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Казначейства здійснюють розрахунково-касове </a:t>
            </a:r>
            <a:r>
              <a:rPr lang="uk-UA" sz="40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обслуговування:</a:t>
            </a:r>
          </a:p>
          <a:p>
            <a:endParaRPr lang="uk-UA" sz="4000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uk-UA" sz="40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розпорядників</a:t>
            </a:r>
            <a:r>
              <a:rPr lang="uk-UA" sz="40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бюджетних коштів шляхом </a:t>
            </a:r>
            <a:r>
              <a:rPr lang="uk-UA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проведення платежів з реєстраційних, спеціальних реєстраційних рахунків відповідно </a:t>
            </a:r>
            <a:r>
              <a:rPr lang="uk-UA" sz="40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</a:t>
            </a:r>
            <a:r>
              <a:rPr lang="uk-UA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кошторисів,</a:t>
            </a:r>
            <a:r>
              <a:rPr lang="uk-UA" sz="40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планів асигнувань загального фонду місцевих бюджетів (за винятком надання кредитів з місцевих бюджетів), планів спеціального фонду місцевих бюджетів (за винятком власних надходжень бюджетних установ та відповідних видатків), планів надання кредитів із загального фонду місцевих бюджетів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uk-UA" sz="4000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uk-UA" sz="40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одержувачів бюджетних коштів  - </a:t>
            </a:r>
            <a:r>
              <a:rPr lang="uk-UA" sz="40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 їх рахунків відповідно до </a:t>
            </a:r>
            <a:r>
              <a:rPr lang="uk-UA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планів використання бюджетних коштів</a:t>
            </a:r>
            <a:r>
              <a:rPr lang="uk-UA" sz="40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та помісячних планів використання бюджетних коштів</a:t>
            </a:r>
            <a:endParaRPr lang="uk-UA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spcBef>
                <a:spcPts val="300"/>
              </a:spcBef>
            </a:pPr>
            <a:r>
              <a:rPr lang="uk-UA" sz="32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п. 10.1 Порядку № 938</a:t>
            </a:r>
          </a:p>
          <a:p>
            <a:pPr marL="514350" indent="-514350" algn="just">
              <a:spcBef>
                <a:spcPts val="300"/>
              </a:spcBef>
              <a:buFont typeface="+mj-lt"/>
              <a:buAutoNum type="arabicParenR"/>
            </a:pPr>
            <a:endParaRPr lang="uk-UA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5826" y="5608127"/>
            <a:ext cx="5314950" cy="4955203"/>
          </a:xfrm>
          <a:prstGeom prst="rect">
            <a:avLst/>
          </a:prstGeom>
          <a:solidFill>
            <a:srgbClr val="EBF5FF"/>
          </a:solidFill>
        </p:spPr>
        <p:txBody>
          <a:bodyPr wrap="square">
            <a:spAutoFit/>
          </a:bodyPr>
          <a:lstStyle/>
          <a:p>
            <a:pPr marL="36000" lvl="0" algn="l"/>
            <a:endParaRPr lang="uk-UA" sz="3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" lvl="0"/>
            <a:r>
              <a:rPr lang="uk-UA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Порядок № 938</a:t>
            </a:r>
          </a:p>
          <a:p>
            <a:pPr marL="36000"/>
            <a:r>
              <a:rPr lang="uk-UA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3600" b="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регулює загальні норми організації  та процедур казначейського обслуговування місцевих бюджетів</a:t>
            </a: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" lvl="0" algn="l"/>
            <a:endParaRPr lang="uk-UA" sz="3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" lvl="0" algn="l"/>
            <a:endParaRPr lang="uk-UA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284" y="9109831"/>
            <a:ext cx="1713491" cy="1713491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>
            <a:off x="4858759" y="10377830"/>
            <a:ext cx="2152974" cy="1897013"/>
          </a:xfrm>
          <a:prstGeom prst="rightArrow">
            <a:avLst>
              <a:gd name="adj1" fmla="val 50000"/>
              <a:gd name="adj2" fmla="val 48793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2133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7097" y="87316"/>
            <a:ext cx="6631455" cy="3315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59859"/>
            <a:ext cx="7417619" cy="2870619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0" y="2861054"/>
            <a:ext cx="24356844" cy="1190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Розрахунково-касове обслуговування: правове забезпечення</a:t>
            </a:r>
            <a:endParaRPr lang="uk-UA" sz="4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4287904"/>
            <a:ext cx="22545675" cy="77559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endParaRPr lang="uk-UA" sz="20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sz="4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Загальний порядок</a:t>
            </a:r>
            <a:r>
              <a:rPr lang="uk-UA" sz="4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uk-UA" sz="4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Порядок № 758</a:t>
            </a:r>
            <a:r>
              <a:rPr lang="uk-UA" sz="4000" b="0" dirty="0" smtClean="0">
                <a:latin typeface="Calibri" panose="020F0502020204030204" pitchFamily="34" charset="0"/>
                <a:ea typeface="Calibri" panose="020F0502020204030204" pitchFamily="34" charset="0"/>
              </a:rPr>
              <a:t>* регламентує взаємовідносини між органами Казначейства та розпорядниками і одержувачами бюджетних коштів в процесі відкриття (закриття) рахунків </a:t>
            </a:r>
          </a:p>
          <a:p>
            <a:pPr marL="977900" indent="-536575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4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Розрахунково-касове обслуговування клієнтів </a:t>
            </a:r>
            <a:r>
              <a:rPr lang="uk-UA" sz="4000" b="0" dirty="0" smtClean="0">
                <a:latin typeface="Calibri" panose="020F0502020204030204" pitchFamily="34" charset="0"/>
              </a:rPr>
              <a:t>здійснюється органами Казначейства відповідно до умов </a:t>
            </a:r>
            <a:r>
              <a:rPr lang="uk-UA" sz="4000" dirty="0" smtClean="0">
                <a:latin typeface="Calibri" panose="020F0502020204030204" pitchFamily="34" charset="0"/>
              </a:rPr>
              <a:t>договорів та додаткових угод до договорів </a:t>
            </a:r>
            <a:r>
              <a:rPr lang="uk-UA" sz="4000" b="0" dirty="0" smtClean="0">
                <a:latin typeface="Calibri" panose="020F0502020204030204" pitchFamily="34" charset="0"/>
              </a:rPr>
              <a:t>(у разі наявності) між органами Казначейства і клієнтами (додаток 1 до Порядку № 758; п. 1.8 розд. I Порядку № 758)</a:t>
            </a:r>
          </a:p>
          <a:p>
            <a:pPr marL="977900" indent="-536575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4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Дистанційне обслуговування клієнта</a:t>
            </a:r>
            <a:r>
              <a:rPr lang="uk-UA" sz="40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може здійснюватися органом Казначейства </a:t>
            </a:r>
            <a:r>
              <a:rPr lang="uk-UA" sz="4000" b="0" dirty="0" smtClean="0">
                <a:latin typeface="Calibri" panose="020F0502020204030204" pitchFamily="34" charset="0"/>
              </a:rPr>
              <a:t>шляхом </a:t>
            </a:r>
            <a:r>
              <a:rPr lang="uk-UA" sz="40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укладання </a:t>
            </a:r>
            <a:r>
              <a:rPr lang="uk-UA" sz="4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договору про дистанційне обслуговування</a:t>
            </a:r>
            <a:r>
              <a:rPr lang="uk-UA" sz="40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з використанням програмно-технічного комплексу «Клієнт казначейства - Казначейство» </a:t>
            </a:r>
            <a:r>
              <a:rPr lang="uk-UA" sz="4000" b="0" dirty="0" smtClean="0">
                <a:latin typeface="Calibri" panose="020F0502020204030204" pitchFamily="34" charset="0"/>
              </a:rPr>
              <a:t>(п. 1.10 розд. I Порядку № 758)</a:t>
            </a:r>
          </a:p>
          <a:p>
            <a:pPr algn="just"/>
            <a:r>
              <a:rPr lang="uk-UA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умовах війни: </a:t>
            </a:r>
            <a:r>
              <a:rPr lang="uk-UA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Порядок № 590* </a:t>
            </a:r>
            <a:r>
              <a:rPr lang="uk-UA" sz="4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визначає механізм здійснення казначейського обслуговування бюджетних коштів та коштів інших клієнтів в умовах воєнного стану</a:t>
            </a:r>
          </a:p>
          <a:p>
            <a:pPr algn="l"/>
            <a:r>
              <a:rPr lang="uk-UA" sz="4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Порядок змінювався у період воєнного стану 12 разів</a:t>
            </a:r>
          </a:p>
          <a:p>
            <a:pPr algn="l"/>
            <a:endParaRPr lang="ru-RU" sz="800" b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5000" y="12627021"/>
            <a:ext cx="23043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sz="2400" b="0" dirty="0" smtClean="0"/>
              <a:t>+ Тут і далі </a:t>
            </a:r>
            <a:r>
              <a:rPr lang="uk-UA" sz="2400" dirty="0" smtClean="0"/>
              <a:t>Порядок № 758 </a:t>
            </a:r>
            <a:r>
              <a:rPr lang="uk-UA" sz="2400" b="0" dirty="0" smtClean="0"/>
              <a:t>- Порядок відкриття та закриття рахунків у національній валюті в органах Державної казначейської служби України, затверджений  наказом Мінфіну 22.06.2012 № 758*</a:t>
            </a:r>
            <a:endParaRPr lang="uk-UA" sz="2400" b="0" dirty="0"/>
          </a:p>
        </p:txBody>
      </p:sp>
    </p:spTree>
    <p:extLst>
      <p:ext uri="{BB962C8B-B14F-4D97-AF65-F5344CB8AC3E}">
        <p14:creationId xmlns:p14="http://schemas.microsoft.com/office/powerpoint/2010/main" val="19364838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7315" y="221452"/>
            <a:ext cx="5896030" cy="29480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1" y="459859"/>
            <a:ext cx="6965768" cy="2695753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0" y="2912374"/>
            <a:ext cx="24384000" cy="919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Дистанційне обслуговування розпорядників (одержувачів) коштів</a:t>
            </a:r>
            <a:endParaRPr lang="uk-UA" sz="4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47191" y="4728636"/>
            <a:ext cx="15756154" cy="798680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6000" algn="just"/>
            <a:endParaRPr lang="uk-UA" sz="800" b="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uk-UA" sz="44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 процесі казначейського обслуговування місцевих бюджетів може застосовуватися </a:t>
            </a:r>
            <a:r>
              <a:rPr lang="uk-UA" sz="4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система дистанційного обслуговування </a:t>
            </a:r>
            <a:r>
              <a:rPr lang="uk-UA" sz="44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"Клієнт казначейства - Казначейство"  з використанням засобів криптографічного захисту інформації Казначейства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uk-UA" sz="2000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uk-UA" sz="44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 разі застосування такої системи Казначейства між розпорядниками (одержувачами) бюджетних коштів та органами Казначейства здійснюється </a:t>
            </a:r>
            <a:r>
              <a:rPr lang="uk-UA" sz="4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обмін документами в електронному вигляді</a:t>
            </a:r>
            <a:r>
              <a:rPr lang="uk-UA" sz="44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в тому числі електронними документами</a:t>
            </a:r>
          </a:p>
          <a:p>
            <a:pPr algn="r">
              <a:spcBef>
                <a:spcPts val="300"/>
              </a:spcBef>
            </a:pPr>
            <a:r>
              <a:rPr lang="uk-UA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3200" b="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п. </a:t>
            </a:r>
            <a:r>
              <a:rPr lang="uk-UA" sz="3200" b="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2.6 Порядку № 938</a:t>
            </a:r>
            <a:endParaRPr lang="ru-RU" sz="32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spcBef>
                <a:spcPts val="300"/>
              </a:spcBef>
              <a:buFont typeface="+mj-lt"/>
              <a:buAutoNum type="arabicParenR"/>
            </a:pPr>
            <a:endParaRPr lang="uk-UA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5825" y="5846534"/>
            <a:ext cx="5686425" cy="5139869"/>
          </a:xfrm>
          <a:prstGeom prst="rect">
            <a:avLst/>
          </a:prstGeom>
          <a:solidFill>
            <a:srgbClr val="EBF5FF"/>
          </a:solidFill>
        </p:spPr>
        <p:txBody>
          <a:bodyPr wrap="square">
            <a:spAutoFit/>
          </a:bodyPr>
          <a:lstStyle/>
          <a:p>
            <a:pPr marL="36000" lvl="0"/>
            <a:endParaRPr lang="uk-UA" sz="36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" lvl="0"/>
            <a:r>
              <a:rPr lang="uk-UA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Порядок № 938</a:t>
            </a:r>
          </a:p>
          <a:p>
            <a:pPr marL="36000" lvl="0"/>
            <a:r>
              <a:rPr lang="uk-UA" sz="3600" b="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регулює загальні норми організації  та процедур казначейського обслуговування місцевих бюджетів</a:t>
            </a: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"/>
            <a:endParaRPr lang="uk-UA" sz="4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" lvl="0" algn="l"/>
            <a:endParaRPr lang="uk-UA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59" y="9259755"/>
            <a:ext cx="1713491" cy="1713491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>
            <a:off x="5280926" y="10421971"/>
            <a:ext cx="2152974" cy="1897013"/>
          </a:xfrm>
          <a:prstGeom prst="rightArrow">
            <a:avLst>
              <a:gd name="adj1" fmla="val 50000"/>
              <a:gd name="adj2" fmla="val 48793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97626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7E52C018618B41A7229444032E1263" ma:contentTypeVersion="16" ma:contentTypeDescription="Create a new document." ma:contentTypeScope="" ma:versionID="102dde26d99944ab261690ad3f791513">
  <xsd:schema xmlns:xsd="http://www.w3.org/2001/XMLSchema" xmlns:xs="http://www.w3.org/2001/XMLSchema" xmlns:p="http://schemas.microsoft.com/office/2006/metadata/properties" xmlns:ns2="d41abd27-83e6-4a63-9017-5368a0c1b478" xmlns:ns3="303901ef-6a22-4e55-9c80-e90043720daf" targetNamespace="http://schemas.microsoft.com/office/2006/metadata/properties" ma:root="true" ma:fieldsID="a63769dce104decd316b0cf31f568236" ns2:_="" ns3:_="">
    <xsd:import namespace="d41abd27-83e6-4a63-9017-5368a0c1b478"/>
    <xsd:import namespace="303901ef-6a22-4e55-9c80-e90043720da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_x2116_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1abd27-83e6-4a63-9017-5368a0c1b4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901ef-6a22-4e55-9c80-e90043720daf" elementFormDefault="qualified">
    <xsd:import namespace="http://schemas.microsoft.com/office/2006/documentManagement/types"/>
    <xsd:import namespace="http://schemas.microsoft.com/office/infopath/2007/PartnerControls"/>
    <xsd:element name="_x2116_" ma:index="12" nillable="true" ma:displayName="№" ma:internalName="_x2116_">
      <xsd:simpleType>
        <xsd:restriction base="dms:Number"/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2116_ xmlns="303901ef-6a22-4e55-9c80-e90043720da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55BDF1-BD1B-4DAA-82B7-E05EB9E795E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d41abd27-83e6-4a63-9017-5368a0c1b478"/>
    <ds:schemaRef ds:uri="303901ef-6a22-4e55-9c80-e90043720daf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FB350B-5BB0-4149-AACA-FF592CEEF01C}">
  <ds:schemaRefs>
    <ds:schemaRef ds:uri="http://schemas.microsoft.com/office/2006/metadata/properties"/>
    <ds:schemaRef ds:uri="303901ef-6a22-4e55-9c80-e90043720daf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d41abd27-83e6-4a63-9017-5368a0c1b478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2B248B6-A383-49D4-806B-B1E13D3D5B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9743</TotalTime>
  <Words>3355</Words>
  <Application>Microsoft Office PowerPoint</Application>
  <PresentationFormat>Произвольный</PresentationFormat>
  <Paragraphs>261</Paragraphs>
  <Slides>30</Slides>
  <Notes>17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3" baseType="lpstr">
      <vt:lpstr>Arial</vt:lpstr>
      <vt:lpstr>Calibri</vt:lpstr>
      <vt:lpstr>Calibri Light</vt:lpstr>
      <vt:lpstr>Helvetica Neue</vt:lpstr>
      <vt:lpstr>Helvetica Neue Light</vt:lpstr>
      <vt:lpstr>Helvetica Neue Medium</vt:lpstr>
      <vt:lpstr>ProbaPro-Regular</vt:lpstr>
      <vt:lpstr>Times New Roman</vt:lpstr>
      <vt:lpstr>Verdana</vt:lpstr>
      <vt:lpstr>Wingdings</vt:lpstr>
      <vt:lpstr>White</vt:lpstr>
      <vt:lpstr>Office Theme</vt:lpstr>
      <vt:lpstr>think-cell Slide</vt:lpstr>
      <vt:lpstr> </vt:lpstr>
      <vt:lpstr>         Зустріч/тренінг відбувається у рамках Програми «Децентралізація приносить кращі результати та ефективність» (DOBRE), що виконується міжнародною організацією Глобал Ком’юнітіз (Global Communities) та фінансується Агентством США з міжнародного розвитку (USAID). 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Особливості розрахунково-касового обслуговування</vt:lpstr>
      <vt:lpstr>Особливості розрахунково-касового обслуговування</vt:lpstr>
      <vt:lpstr>Особливості розрахунково-касового обслуговування</vt:lpstr>
      <vt:lpstr>Особливості розрахунково-касового обслуговування</vt:lpstr>
      <vt:lpstr>Особливості розрахунково-касового обслуговування</vt:lpstr>
      <vt:lpstr>Підтвердні документи при реєстрації зобов'язань та здійсненні платежів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</vt:lpstr>
      <vt:lpstr>     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Концепція  Zero Waste Event</dc:title>
  <dc:creator>Oleksandr Muratov</dc:creator>
  <cp:lastModifiedBy>Зорина</cp:lastModifiedBy>
  <cp:revision>954</cp:revision>
  <cp:lastPrinted>2022-07-27T13:56:12Z</cp:lastPrinted>
  <dcterms:modified xsi:type="dcterms:W3CDTF">2022-07-28T17:15:39Z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0x010100E37E52C018618B41A7229444032E1263</vt:lpwstr>
  </property>
</Properties>
</file>