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668" r:id="rId2"/>
    <p:sldId id="597" r:id="rId3"/>
    <p:sldId id="4110" r:id="rId4"/>
    <p:sldId id="4118" r:id="rId5"/>
    <p:sldId id="265" r:id="rId6"/>
    <p:sldId id="4119" r:id="rId7"/>
    <p:sldId id="4120" r:id="rId8"/>
    <p:sldId id="4114" r:id="rId9"/>
    <p:sldId id="4115" r:id="rId10"/>
    <p:sldId id="4117" r:id="rId11"/>
    <p:sldId id="4121" r:id="rId12"/>
    <p:sldId id="4122" r:id="rId13"/>
    <p:sldId id="4123" r:id="rId14"/>
    <p:sldId id="4127" r:id="rId15"/>
    <p:sldId id="4126" r:id="rId16"/>
    <p:sldId id="4128" r:id="rId17"/>
    <p:sldId id="4125" r:id="rId18"/>
    <p:sldId id="4132" r:id="rId19"/>
    <p:sldId id="669" r:id="rId20"/>
    <p:sldId id="4124" r:id="rId21"/>
    <p:sldId id="4134" r:id="rId22"/>
    <p:sldId id="4133" r:id="rId23"/>
    <p:sldId id="4135" r:id="rId24"/>
    <p:sldId id="4136" r:id="rId25"/>
    <p:sldId id="4109" r:id="rId26"/>
    <p:sldId id="4137" r:id="rId27"/>
    <p:sldId id="4138" r:id="rId28"/>
    <p:sldId id="4139" r:id="rId29"/>
    <p:sldId id="4142" r:id="rId30"/>
    <p:sldId id="4140" r:id="rId31"/>
    <p:sldId id="4141" r:id="rId32"/>
    <p:sldId id="4131" r:id="rId33"/>
    <p:sldId id="4130" r:id="rId34"/>
    <p:sldId id="4129" r:id="rId35"/>
    <p:sldId id="4143" r:id="rId36"/>
    <p:sldId id="572" r:id="rId37"/>
    <p:sldId id="598" r:id="rId38"/>
    <p:sldId id="600" r:id="rId39"/>
    <p:sldId id="4108" r:id="rId40"/>
    <p:sldId id="601" r:id="rId41"/>
    <p:sldId id="540" r:id="rId42"/>
    <p:sldId id="4144" r:id="rId43"/>
    <p:sldId id="4145" r:id="rId44"/>
    <p:sldId id="4146" r:id="rId45"/>
    <p:sldId id="4147" r:id="rId46"/>
    <p:sldId id="4148"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A3CE5-6E9E-4734-A3D0-0F6837CAE69D}" type="datetimeFigureOut">
              <a:rPr lang="ru-RU" smtClean="0"/>
              <a:t>01.07.2022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F12D7-BB53-4275-B04C-476E96697717}" type="slidenum">
              <a:rPr lang="ru-RU" smtClean="0"/>
              <a:t>‹#›</a:t>
            </a:fld>
            <a:endParaRPr lang="ru-RU"/>
          </a:p>
        </p:txBody>
      </p:sp>
    </p:spTree>
    <p:extLst>
      <p:ext uri="{BB962C8B-B14F-4D97-AF65-F5344CB8AC3E}">
        <p14:creationId xmlns:p14="http://schemas.microsoft.com/office/powerpoint/2010/main" val="1659779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30A25EA-4C73-4D03-A17C-85BE445F8531}" type="slidenum">
              <a:rPr lang="ru-RU" altLang="ru-RU" smtClean="0"/>
              <a:pPr>
                <a:defRPr/>
              </a:pPr>
              <a:t>36</a:t>
            </a:fld>
            <a:endParaRPr lang="ru-RU" altLang="ru-RU"/>
          </a:p>
        </p:txBody>
      </p:sp>
    </p:spTree>
    <p:extLst>
      <p:ext uri="{BB962C8B-B14F-4D97-AF65-F5344CB8AC3E}">
        <p14:creationId xmlns:p14="http://schemas.microsoft.com/office/powerpoint/2010/main" val="146157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A30A25EA-4C73-4D03-A17C-85BE445F8531}" type="slidenum">
              <a:rPr lang="ru-RU" altLang="ru-RU" smtClean="0"/>
              <a:pPr>
                <a:defRPr/>
              </a:pPr>
              <a:t>39</a:t>
            </a:fld>
            <a:endParaRPr lang="ru-RU" altLang="ru-RU"/>
          </a:p>
        </p:txBody>
      </p:sp>
    </p:spTree>
    <p:extLst>
      <p:ext uri="{BB962C8B-B14F-4D97-AF65-F5344CB8AC3E}">
        <p14:creationId xmlns:p14="http://schemas.microsoft.com/office/powerpoint/2010/main" val="409295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CCC6FC9B-D9E4-4FC1-B059-FE602F53BB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B1B254-C435-408B-B579-5BA3F789FD75}" type="slidenum">
              <a:rPr lang="ru-RU" altLang="ru-RU" smtClean="0"/>
              <a:pPr/>
              <a:t>41</a:t>
            </a:fld>
            <a:endParaRPr lang="ru-RU" altLang="ru-RU"/>
          </a:p>
        </p:txBody>
      </p:sp>
      <p:sp>
        <p:nvSpPr>
          <p:cNvPr id="130051" name="Образ слайда 1">
            <a:extLst>
              <a:ext uri="{FF2B5EF4-FFF2-40B4-BE49-F238E27FC236}">
                <a16:creationId xmlns:a16="http://schemas.microsoft.com/office/drawing/2014/main" id="{52572110-49FA-4590-9F0E-0FF12E4320E1}"/>
              </a:ext>
            </a:extLst>
          </p:cNvPr>
          <p:cNvSpPr>
            <a:spLocks noGrp="1" noRot="1" noChangeAspect="1" noChangeArrowheads="1" noTextEdit="1"/>
          </p:cNvSpPr>
          <p:nvPr>
            <p:ph type="sldImg"/>
          </p:nvPr>
        </p:nvSpPr>
        <p:spPr>
          <a:xfrm>
            <a:off x="685800" y="1143000"/>
            <a:ext cx="5486400" cy="3086100"/>
          </a:xfrm>
          <a:ln/>
        </p:spPr>
      </p:sp>
      <p:sp>
        <p:nvSpPr>
          <p:cNvPr id="130052" name="Заметки 2">
            <a:extLst>
              <a:ext uri="{FF2B5EF4-FFF2-40B4-BE49-F238E27FC236}">
                <a16:creationId xmlns:a16="http://schemas.microsoft.com/office/drawing/2014/main" id="{E2AE777C-19DE-402B-816C-AC68AFB340BB}"/>
              </a:ext>
            </a:extLst>
          </p:cNvPr>
          <p:cNvSpPr>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ru-RU"/>
          </a:p>
        </p:txBody>
      </p:sp>
      <p:sp>
        <p:nvSpPr>
          <p:cNvPr id="130053" name="Номер слайда 3">
            <a:extLst>
              <a:ext uri="{FF2B5EF4-FFF2-40B4-BE49-F238E27FC236}">
                <a16:creationId xmlns:a16="http://schemas.microsoft.com/office/drawing/2014/main" id="{EE77CCC3-A769-45AC-834F-B2D1F9432DC9}"/>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05BBBB-BD3C-4147-92C0-9EF25C4679E7}" type="slidenum">
              <a:rPr lang="ru-RU" altLang="ru-RU" sz="1200"/>
              <a:pPr algn="r" eaLnBrk="1" hangingPunct="1"/>
              <a:t>41</a:t>
            </a:fld>
            <a:endParaRPr lang="ru-RU" altLang="ru-R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CCC6FC9B-D9E4-4FC1-B059-FE602F53BB2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B1B254-C435-408B-B579-5BA3F789FD75}" type="slidenum">
              <a:rPr lang="ru-RU" altLang="ru-RU" smtClean="0"/>
              <a:pPr/>
              <a:t>42</a:t>
            </a:fld>
            <a:endParaRPr lang="ru-RU" altLang="ru-RU"/>
          </a:p>
        </p:txBody>
      </p:sp>
      <p:sp>
        <p:nvSpPr>
          <p:cNvPr id="130051" name="Образ слайда 1">
            <a:extLst>
              <a:ext uri="{FF2B5EF4-FFF2-40B4-BE49-F238E27FC236}">
                <a16:creationId xmlns:a16="http://schemas.microsoft.com/office/drawing/2014/main" id="{52572110-49FA-4590-9F0E-0FF12E4320E1}"/>
              </a:ext>
            </a:extLst>
          </p:cNvPr>
          <p:cNvSpPr>
            <a:spLocks noGrp="1" noRot="1" noChangeAspect="1" noChangeArrowheads="1" noTextEdit="1"/>
          </p:cNvSpPr>
          <p:nvPr>
            <p:ph type="sldImg"/>
          </p:nvPr>
        </p:nvSpPr>
        <p:spPr>
          <a:xfrm>
            <a:off x="685800" y="1143000"/>
            <a:ext cx="5486400" cy="3086100"/>
          </a:xfrm>
          <a:ln/>
        </p:spPr>
      </p:sp>
      <p:sp>
        <p:nvSpPr>
          <p:cNvPr id="130052" name="Заметки 2">
            <a:extLst>
              <a:ext uri="{FF2B5EF4-FFF2-40B4-BE49-F238E27FC236}">
                <a16:creationId xmlns:a16="http://schemas.microsoft.com/office/drawing/2014/main" id="{E2AE777C-19DE-402B-816C-AC68AFB340BB}"/>
              </a:ext>
            </a:extLst>
          </p:cNvPr>
          <p:cNvSpPr>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en-US" altLang="ru-RU"/>
          </a:p>
        </p:txBody>
      </p:sp>
      <p:sp>
        <p:nvSpPr>
          <p:cNvPr id="130053" name="Номер слайда 3">
            <a:extLst>
              <a:ext uri="{FF2B5EF4-FFF2-40B4-BE49-F238E27FC236}">
                <a16:creationId xmlns:a16="http://schemas.microsoft.com/office/drawing/2014/main" id="{EE77CCC3-A769-45AC-834F-B2D1F9432DC9}"/>
              </a:ext>
            </a:extLst>
          </p:cNvPr>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05BBBB-BD3C-4147-92C0-9EF25C4679E7}" type="slidenum">
              <a:rPr lang="ru-RU" altLang="ru-RU" sz="1200"/>
              <a:pPr algn="r" eaLnBrk="1" hangingPunct="1"/>
              <a:t>42</a:t>
            </a:fld>
            <a:endParaRPr lang="ru-RU" altLang="ru-RU" sz="1200"/>
          </a:p>
        </p:txBody>
      </p:sp>
    </p:spTree>
    <p:extLst>
      <p:ext uri="{BB962C8B-B14F-4D97-AF65-F5344CB8AC3E}">
        <p14:creationId xmlns:p14="http://schemas.microsoft.com/office/powerpoint/2010/main" val="265265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B2B4CC-938B-45D0-8E37-B76C49CCE98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4A79306-F91E-478D-BC17-4A040656DA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BCBD782-EDDF-4E9D-981B-F2885CB6C04E}"/>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3371E137-5637-4923-ADCC-707AD521A2D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2C061F-8C05-4995-93AB-18E9466721F3}"/>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2981307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27B431-8609-48E2-8F9C-7333CD3AC58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2177D4B-D650-4444-8540-2A0B4ED93A0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8E4DEED-0F7A-419B-A81A-6F96D39F79F4}"/>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310B481E-90A4-425A-B415-B6C4D2D9C67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68332D-B793-41F7-8A7F-BCE85CA8EC72}"/>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405437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41778DB-C2A4-4F70-B02B-0BE9EFB69BB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DD0096E-52FB-4EB9-9592-37228719D62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7EF5764-A91D-4A67-B319-01A66D674542}"/>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6ED37392-C6AA-4E55-BDA6-492C4C2EF6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C32E7BA-4CF4-41D4-93FB-283CBE1F0BD8}"/>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179600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430B5B-7B41-48A4-9632-4B5B9AB4EBA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B19D6EA-4ECF-4FFE-885E-6BE68F11877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63CA52E-AF08-4227-92EB-150C0E2CE28A}"/>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1C48D83C-8331-4F03-9173-40242ADFA9B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990F500-C34D-499D-9CDF-38B252CB353C}"/>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284073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91AF03-E6E1-4D96-B9A4-A62470C50CB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B02312D-7651-4E90-B5A2-368C5E20F1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2D48EAD-9FAE-468D-A074-F7ACF3CFD956}"/>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625B50F7-E82E-44B8-BFCB-5A55BCA2D4F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7DA83EC-9191-4BC8-8450-977457256654}"/>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3942809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9A5F73-9DD6-4808-BA3D-5795B211C92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C112BA3-E9D1-4F40-BFBC-7A4FAAA8F05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55D38A7-72F4-4E96-AC3A-2DFFA4FD2834}"/>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6B50FFE-84E5-4224-AD18-33585165CB75}"/>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6" name="Нижний колонтитул 5">
            <a:extLst>
              <a:ext uri="{FF2B5EF4-FFF2-40B4-BE49-F238E27FC236}">
                <a16:creationId xmlns:a16="http://schemas.microsoft.com/office/drawing/2014/main" id="{6A253747-74B9-4C80-83F4-F796E9912DE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C8DFB55-ABF5-4C2D-9438-4DFB1BC77F68}"/>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1586062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F04584-784D-4095-9417-773057A934C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1BA0CF4-5CDC-4438-B1FB-E0FDC9EC40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3C2A9D9-E850-42D3-84A8-3E4944EB046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581C13F-EAAD-41F8-AD96-BA3C6A2A0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369A630-5BE5-4DAD-B23C-A4387CA265F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5B457FCC-3B2C-4DBF-AEAD-857E05E85D57}"/>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8" name="Нижний колонтитул 7">
            <a:extLst>
              <a:ext uri="{FF2B5EF4-FFF2-40B4-BE49-F238E27FC236}">
                <a16:creationId xmlns:a16="http://schemas.microsoft.com/office/drawing/2014/main" id="{29683325-0954-49C7-A377-7B146D42041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781E9ACA-4B11-4C3D-BF14-7C54D4B95148}"/>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1811033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639697-3190-427F-95E5-FEF3634B7DA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ED236E1-B235-401C-AE12-7C9CB1AF5C15}"/>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4" name="Нижний колонтитул 3">
            <a:extLst>
              <a:ext uri="{FF2B5EF4-FFF2-40B4-BE49-F238E27FC236}">
                <a16:creationId xmlns:a16="http://schemas.microsoft.com/office/drawing/2014/main" id="{D9B27623-78FD-4490-97ED-2DDF7D1917F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8565CCE3-A4C4-45B9-B408-23F148968C90}"/>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149325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08D82C2-CCD5-4A38-8F77-C7901E555179}"/>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3" name="Нижний колонтитул 2">
            <a:extLst>
              <a:ext uri="{FF2B5EF4-FFF2-40B4-BE49-F238E27FC236}">
                <a16:creationId xmlns:a16="http://schemas.microsoft.com/office/drawing/2014/main" id="{51C403C9-F0F9-49D9-970D-213DC5EF8DC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B388AF1-11F1-4A67-8A19-17F12D82AFCA}"/>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87629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1755E4-9D8B-40E0-91E7-5888CA41119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5E054E0-5B0D-48A2-92DD-0FDE2676F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E207C2F-2F29-44B7-905F-B7FE4E6D3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D236B4D-55CB-495B-A25C-72C6D91EFF4D}"/>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6" name="Нижний колонтитул 5">
            <a:extLst>
              <a:ext uri="{FF2B5EF4-FFF2-40B4-BE49-F238E27FC236}">
                <a16:creationId xmlns:a16="http://schemas.microsoft.com/office/drawing/2014/main" id="{079F71D7-EC71-40EE-9E50-89EBA7C4627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19DA72F-A786-443D-9807-C815C35C3010}"/>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290337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561D7D-5BF8-43B8-A1E4-9914FE6FEE8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81C6272-CD19-41CC-8BC8-CFF56DA97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F4CF9B7-6562-4ACA-824D-1AC0886F5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3C090BF-145C-41B1-9A6A-777C5CFBE8DA}"/>
              </a:ext>
            </a:extLst>
          </p:cNvPr>
          <p:cNvSpPr>
            <a:spLocks noGrp="1"/>
          </p:cNvSpPr>
          <p:nvPr>
            <p:ph type="dt" sz="half" idx="10"/>
          </p:nvPr>
        </p:nvSpPr>
        <p:spPr/>
        <p:txBody>
          <a:bodyPr/>
          <a:lstStyle/>
          <a:p>
            <a:fld id="{1B105781-9863-4821-9271-A29AEB07B3C3}" type="datetimeFigureOut">
              <a:rPr lang="ru-RU" smtClean="0"/>
              <a:t>01.07.2022</a:t>
            </a:fld>
            <a:endParaRPr lang="ru-RU"/>
          </a:p>
        </p:txBody>
      </p:sp>
      <p:sp>
        <p:nvSpPr>
          <p:cNvPr id="6" name="Нижний колонтитул 5">
            <a:extLst>
              <a:ext uri="{FF2B5EF4-FFF2-40B4-BE49-F238E27FC236}">
                <a16:creationId xmlns:a16="http://schemas.microsoft.com/office/drawing/2014/main" id="{11F9D442-12A1-4B39-8D57-5BB96F69641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C9DC20B-968C-4E49-93E2-759A48DB6F45}"/>
              </a:ext>
            </a:extLst>
          </p:cNvPr>
          <p:cNvSpPr>
            <a:spLocks noGrp="1"/>
          </p:cNvSpPr>
          <p:nvPr>
            <p:ph type="sldNum" sz="quarter" idx="12"/>
          </p:nvPr>
        </p:nvSpPr>
        <p:spPr/>
        <p:txBody>
          <a:bodyPr/>
          <a:lstStyle/>
          <a:p>
            <a:fld id="{DA0DF8FB-156B-4AD3-A4ED-68B16D4F7436}" type="slidenum">
              <a:rPr lang="ru-RU" smtClean="0"/>
              <a:t>‹#›</a:t>
            </a:fld>
            <a:endParaRPr lang="ru-RU"/>
          </a:p>
        </p:txBody>
      </p:sp>
    </p:spTree>
    <p:extLst>
      <p:ext uri="{BB962C8B-B14F-4D97-AF65-F5344CB8AC3E}">
        <p14:creationId xmlns:p14="http://schemas.microsoft.com/office/powerpoint/2010/main" val="349472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F95105-CB43-4C7F-ADD5-D49066961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AD773F9-3D29-4CD5-B6D5-97FFD05C7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79D415-7E6F-4C71-BA3F-218804988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05781-9863-4821-9271-A29AEB07B3C3}" type="datetimeFigureOut">
              <a:rPr lang="ru-RU" smtClean="0"/>
              <a:t>01.07.2022</a:t>
            </a:fld>
            <a:endParaRPr lang="ru-RU"/>
          </a:p>
        </p:txBody>
      </p:sp>
      <p:sp>
        <p:nvSpPr>
          <p:cNvPr id="5" name="Нижний колонтитул 4">
            <a:extLst>
              <a:ext uri="{FF2B5EF4-FFF2-40B4-BE49-F238E27FC236}">
                <a16:creationId xmlns:a16="http://schemas.microsoft.com/office/drawing/2014/main" id="{F15B288E-DBA6-4E47-A8BC-C29743B1D8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21C75163-96DD-4306-960B-5D5DC458F5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DF8FB-156B-4AD3-A4ED-68B16D4F7436}" type="slidenum">
              <a:rPr lang="ru-RU" smtClean="0"/>
              <a:t>‹#›</a:t>
            </a:fld>
            <a:endParaRPr lang="ru-RU"/>
          </a:p>
        </p:txBody>
      </p:sp>
    </p:spTree>
    <p:extLst>
      <p:ext uri="{BB962C8B-B14F-4D97-AF65-F5344CB8AC3E}">
        <p14:creationId xmlns:p14="http://schemas.microsoft.com/office/powerpoint/2010/main" val="3982697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BD365E15-A245-48BD-958B-CCBEEE0A4145}"/>
              </a:ext>
            </a:extLst>
          </p:cNvPr>
          <p:cNvSpPr>
            <a:spLocks noGrp="1" noChangeArrowheads="1"/>
          </p:cNvSpPr>
          <p:nvPr>
            <p:ph type="subTitle" idx="1"/>
          </p:nvPr>
        </p:nvSpPr>
        <p:spPr>
          <a:xfrm>
            <a:off x="2063751" y="1557338"/>
            <a:ext cx="8208963" cy="1752600"/>
          </a:xfrm>
        </p:spPr>
        <p:txBody>
          <a:bodyPr/>
          <a:lstStyle/>
          <a:p>
            <a:pPr eaLnBrk="1" hangingPunct="1"/>
            <a:endParaRPr lang="ru-RU" altLang="ru-RU" sz="3600" b="1"/>
          </a:p>
          <a:p>
            <a:pPr eaLnBrk="1" hangingPunct="1"/>
            <a:endParaRPr lang="ru-RU" altLang="ru-RU" sz="3600" b="1"/>
          </a:p>
        </p:txBody>
      </p:sp>
      <p:sp>
        <p:nvSpPr>
          <p:cNvPr id="7171" name="Rectangle 13">
            <a:extLst>
              <a:ext uri="{FF2B5EF4-FFF2-40B4-BE49-F238E27FC236}">
                <a16:creationId xmlns:a16="http://schemas.microsoft.com/office/drawing/2014/main" id="{B9B4E4A0-FA6C-43EA-85DA-34ECAAC5B505}"/>
              </a:ext>
            </a:extLst>
          </p:cNvPr>
          <p:cNvSpPr>
            <a:spLocks noChangeArrowheads="1"/>
          </p:cNvSpPr>
          <p:nvPr/>
        </p:nvSpPr>
        <p:spPr bwMode="auto">
          <a:xfrm>
            <a:off x="3826275" y="4365626"/>
            <a:ext cx="3994951"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600" b="1" dirty="0"/>
          </a:p>
          <a:p>
            <a:pPr algn="ctr" eaLnBrk="1" hangingPunct="1">
              <a:buFontTx/>
              <a:buNone/>
            </a:pPr>
            <a:endParaRPr lang="en-US" altLang="ru-RU" sz="1400" b="1" dirty="0"/>
          </a:p>
          <a:p>
            <a:pPr>
              <a:buNone/>
            </a:pPr>
            <a:r>
              <a:rPr lang="uk-UA" altLang="ru-RU" sz="1400" b="1" dirty="0"/>
              <a:t>Криштоп Тетяна Володимирівна</a:t>
            </a:r>
          </a:p>
          <a:p>
            <a:pPr>
              <a:buNone/>
            </a:pPr>
            <a:r>
              <a:rPr lang="uk-UA" altLang="ru-RU" sz="1400" b="1" dirty="0" err="1"/>
              <a:t>заст.директора</a:t>
            </a:r>
            <a:r>
              <a:rPr lang="uk-UA" altLang="ru-RU" sz="1400" b="1" dirty="0"/>
              <a:t> ТОВ «УКРНПІЦИВІЛЬБУД»,</a:t>
            </a:r>
          </a:p>
          <a:p>
            <a:pPr>
              <a:buNone/>
            </a:pPr>
            <a:r>
              <a:rPr lang="uk-UA" altLang="ru-RU" sz="1400" b="1" dirty="0"/>
              <a:t>радник Президента Національної спілки архітекторів України</a:t>
            </a:r>
            <a:endParaRPr lang="en-US" altLang="ru-RU" sz="1400" b="1" dirty="0"/>
          </a:p>
          <a:p>
            <a:pPr algn="ctr" eaLnBrk="1" hangingPunct="1">
              <a:buFontTx/>
              <a:buNone/>
            </a:pPr>
            <a:r>
              <a:rPr lang="uk-UA" altLang="ru-RU" sz="1200" dirty="0"/>
              <a:t> </a:t>
            </a:r>
            <a:endParaRPr lang="ru-RU" altLang="ru-RU" sz="1200" dirty="0"/>
          </a:p>
        </p:txBody>
      </p:sp>
      <p:sp>
        <p:nvSpPr>
          <p:cNvPr id="2" name="Прямоугольник 1">
            <a:extLst>
              <a:ext uri="{FF2B5EF4-FFF2-40B4-BE49-F238E27FC236}">
                <a16:creationId xmlns:a16="http://schemas.microsoft.com/office/drawing/2014/main" id="{6DD9CD79-49C5-4F82-8371-E0F6F645074E}"/>
              </a:ext>
            </a:extLst>
          </p:cNvPr>
          <p:cNvSpPr/>
          <p:nvPr/>
        </p:nvSpPr>
        <p:spPr>
          <a:xfrm>
            <a:off x="1580226" y="541538"/>
            <a:ext cx="9570128" cy="4832092"/>
          </a:xfrm>
          <a:prstGeom prst="rect">
            <a:avLst/>
          </a:prstGeom>
        </p:spPr>
        <p:txBody>
          <a:bodyPr wrap="square">
            <a:spAutoFit/>
          </a:bodyPr>
          <a:lstStyle/>
          <a:p>
            <a:pPr algn="ctr"/>
            <a:r>
              <a:rPr lang="ru-RU" sz="3600" b="1" dirty="0">
                <a:solidFill>
                  <a:schemeClr val="accent1">
                    <a:lumMod val="75000"/>
                  </a:schemeClr>
                </a:solidFill>
                <a:latin typeface="Arial" panose="020B0604020202020204" pitchFamily="34" charset="0"/>
                <a:cs typeface="Arial" panose="020B0604020202020204" pitchFamily="34" charset="0"/>
              </a:rPr>
              <a:t>ОСНОВНІ ЗАКОНОДАВЧІ ЗМІНИ В СФЕРІ МІСТОБУДІВНОЇ ДІЯЛЬНОСТІ </a:t>
            </a:r>
          </a:p>
          <a:p>
            <a:pPr algn="ctr"/>
            <a:r>
              <a:rPr lang="ru-RU" sz="3600" b="1" dirty="0">
                <a:solidFill>
                  <a:schemeClr val="accent1">
                    <a:lumMod val="75000"/>
                  </a:schemeClr>
                </a:solidFill>
                <a:latin typeface="Arial" panose="020B0604020202020204" pitchFamily="34" charset="0"/>
                <a:cs typeface="Arial" panose="020B0604020202020204" pitchFamily="34" charset="0"/>
              </a:rPr>
              <a:t>В УМОВАХ ВОЄННОГО СТАНУ</a:t>
            </a:r>
            <a:r>
              <a:rPr lang="uk-UA" sz="3600" b="1" dirty="0">
                <a:solidFill>
                  <a:schemeClr val="accent1">
                    <a:lumMod val="75000"/>
                  </a:schemeClr>
                </a:solidFill>
                <a:latin typeface="Arial" panose="020B0604020202020204" pitchFamily="34" charset="0"/>
                <a:cs typeface="Arial" panose="020B0604020202020204" pitchFamily="34" charset="0"/>
              </a:rPr>
              <a:t>.</a:t>
            </a:r>
            <a:endParaRPr lang="ru-RU" sz="3600" b="1" dirty="0">
              <a:solidFill>
                <a:schemeClr val="accent1">
                  <a:lumMod val="75000"/>
                </a:schemeClr>
              </a:solidFill>
              <a:latin typeface="Arial" panose="020B0604020202020204" pitchFamily="34" charset="0"/>
              <a:cs typeface="Arial" panose="020B0604020202020204" pitchFamily="34" charset="0"/>
            </a:endParaRPr>
          </a:p>
          <a:p>
            <a:pPr algn="ctr"/>
            <a:endParaRPr lang="ru-RU" sz="4000" b="1" dirty="0">
              <a:solidFill>
                <a:schemeClr val="accent1">
                  <a:lumMod val="75000"/>
                </a:schemeClr>
              </a:solidFill>
              <a:latin typeface="Arial" panose="020B0604020202020204" pitchFamily="34" charset="0"/>
              <a:cs typeface="Arial" panose="020B0604020202020204" pitchFamily="34" charset="0"/>
            </a:endParaRPr>
          </a:p>
          <a:p>
            <a:pPr algn="ctr"/>
            <a:r>
              <a:rPr lang="ru-RU" sz="4000" b="1" dirty="0" err="1">
                <a:solidFill>
                  <a:schemeClr val="accent1">
                    <a:lumMod val="75000"/>
                  </a:schemeClr>
                </a:solidFill>
                <a:latin typeface="Arial" panose="020B0604020202020204" pitchFamily="34" charset="0"/>
                <a:cs typeface="Arial" panose="020B0604020202020204" pitchFamily="34" charset="0"/>
              </a:rPr>
              <a:t>Програма</a:t>
            </a:r>
            <a:r>
              <a:rPr lang="ru-RU" sz="4000" b="1" dirty="0">
                <a:solidFill>
                  <a:schemeClr val="accent1">
                    <a:lumMod val="75000"/>
                  </a:schemeClr>
                </a:solidFill>
                <a:latin typeface="Arial" panose="020B0604020202020204" pitchFamily="34" charset="0"/>
                <a:cs typeface="Arial" panose="020B0604020202020204" pitchFamily="34" charset="0"/>
              </a:rPr>
              <a:t> комплексного </a:t>
            </a:r>
            <a:r>
              <a:rPr lang="ru-RU" sz="4000" b="1" dirty="0" err="1">
                <a:solidFill>
                  <a:schemeClr val="accent1">
                    <a:lumMod val="75000"/>
                  </a:schemeClr>
                </a:solidFill>
                <a:latin typeface="Arial" panose="020B0604020202020204" pitchFamily="34" charset="0"/>
                <a:cs typeface="Arial" panose="020B0604020202020204" pitchFamily="34" charset="0"/>
              </a:rPr>
              <a:t>відновлення</a:t>
            </a:r>
            <a:r>
              <a:rPr lang="ru-RU" sz="4000" b="1" dirty="0">
                <a:solidFill>
                  <a:schemeClr val="accent1">
                    <a:lumMod val="75000"/>
                  </a:schemeClr>
                </a:solidFill>
                <a:latin typeface="Arial" panose="020B0604020202020204" pitchFamily="34" charset="0"/>
                <a:cs typeface="Arial" panose="020B0604020202020204" pitchFamily="34" charset="0"/>
              </a:rPr>
              <a:t> </a:t>
            </a:r>
            <a:r>
              <a:rPr lang="ru-RU" sz="4000" b="1" dirty="0" err="1">
                <a:solidFill>
                  <a:schemeClr val="accent1">
                    <a:lumMod val="75000"/>
                  </a:schemeClr>
                </a:solidFill>
                <a:latin typeface="Arial" panose="020B0604020202020204" pitchFamily="34" charset="0"/>
                <a:cs typeface="Arial" panose="020B0604020202020204" pitchFamily="34" charset="0"/>
              </a:rPr>
              <a:t>території</a:t>
            </a:r>
            <a:r>
              <a:rPr lang="ru-RU" sz="4000" b="1" dirty="0">
                <a:solidFill>
                  <a:schemeClr val="accent1">
                    <a:lumMod val="75000"/>
                  </a:schemeClr>
                </a:solidFill>
                <a:latin typeface="Arial" panose="020B0604020202020204" pitchFamily="34" charset="0"/>
                <a:cs typeface="Arial" panose="020B0604020202020204" pitchFamily="34" charset="0"/>
              </a:rPr>
              <a:t> </a:t>
            </a:r>
            <a:r>
              <a:rPr lang="ru-RU" sz="4000" b="1" dirty="0" err="1">
                <a:solidFill>
                  <a:schemeClr val="accent1">
                    <a:lumMod val="75000"/>
                  </a:schemeClr>
                </a:solidFill>
                <a:latin typeface="Arial" panose="020B0604020202020204" pitchFamily="34" charset="0"/>
                <a:cs typeface="Arial" panose="020B0604020202020204" pitchFamily="34" charset="0"/>
              </a:rPr>
              <a:t>територіальної</a:t>
            </a:r>
            <a:r>
              <a:rPr lang="ru-RU" sz="4000" b="1" dirty="0">
                <a:solidFill>
                  <a:schemeClr val="accent1">
                    <a:lumMod val="75000"/>
                  </a:schemeClr>
                </a:solidFill>
                <a:latin typeface="Arial" panose="020B0604020202020204" pitchFamily="34" charset="0"/>
                <a:cs typeface="Arial" panose="020B0604020202020204" pitchFamily="34" charset="0"/>
              </a:rPr>
              <a:t> </a:t>
            </a:r>
            <a:r>
              <a:rPr lang="ru-RU" sz="4000" b="1" dirty="0" err="1">
                <a:solidFill>
                  <a:schemeClr val="accent1">
                    <a:lumMod val="75000"/>
                  </a:schemeClr>
                </a:solidFill>
                <a:latin typeface="Arial" panose="020B0604020202020204" pitchFamily="34" charset="0"/>
                <a:cs typeface="Arial" panose="020B0604020202020204" pitchFamily="34" charset="0"/>
              </a:rPr>
              <a:t>громади</a:t>
            </a:r>
            <a:r>
              <a:rPr lang="ru-RU" sz="4000" b="1" dirty="0">
                <a:solidFill>
                  <a:schemeClr val="accent1">
                    <a:lumMod val="75000"/>
                  </a:schemeClr>
                </a:solidFill>
                <a:latin typeface="Arial" panose="020B0604020202020204" pitchFamily="34" charset="0"/>
                <a:cs typeface="Arial" panose="020B0604020202020204" pitchFamily="34" charset="0"/>
              </a:rPr>
              <a:t> як основа </a:t>
            </a:r>
            <a:r>
              <a:rPr lang="ru-RU" sz="4000" b="1" dirty="0" err="1">
                <a:solidFill>
                  <a:schemeClr val="accent1">
                    <a:lumMod val="75000"/>
                  </a:schemeClr>
                </a:solidFill>
                <a:latin typeface="Arial" panose="020B0604020202020204" pitchFamily="34" charset="0"/>
                <a:cs typeface="Arial" panose="020B0604020202020204" pitchFamily="34" charset="0"/>
              </a:rPr>
              <a:t>містобудівної</a:t>
            </a:r>
            <a:r>
              <a:rPr lang="ru-RU" sz="4000" b="1" dirty="0">
                <a:solidFill>
                  <a:schemeClr val="accent1">
                    <a:lumMod val="75000"/>
                  </a:schemeClr>
                </a:solidFill>
                <a:latin typeface="Arial" panose="020B0604020202020204" pitchFamily="34" charset="0"/>
                <a:cs typeface="Arial" panose="020B0604020202020204" pitchFamily="34" charset="0"/>
              </a:rPr>
              <a:t> </a:t>
            </a:r>
            <a:r>
              <a:rPr lang="ru-RU" sz="4000" b="1" dirty="0" err="1">
                <a:solidFill>
                  <a:schemeClr val="accent1">
                    <a:lumMod val="75000"/>
                  </a:schemeClr>
                </a:solidFill>
                <a:latin typeface="Arial" panose="020B0604020202020204" pitchFamily="34" charset="0"/>
                <a:cs typeface="Arial" panose="020B0604020202020204" pitchFamily="34" charset="0"/>
              </a:rPr>
              <a:t>документації</a:t>
            </a:r>
            <a:endParaRPr lang="ru-RU" sz="4000" dirty="0">
              <a:solidFill>
                <a:schemeClr val="accent1">
                  <a:lumMod val="75000"/>
                </a:schemeClr>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A42AFE67-FD65-41CD-8378-08AFCE1B8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399" y="5692117"/>
            <a:ext cx="1027017" cy="977243"/>
          </a:xfrm>
          <a:prstGeom prst="rect">
            <a:avLst/>
          </a:prstGeom>
        </p:spPr>
      </p:pic>
      <p:pic>
        <p:nvPicPr>
          <p:cNvPr id="3" name="Рисунок 2">
            <a:extLst>
              <a:ext uri="{FF2B5EF4-FFF2-40B4-BE49-F238E27FC236}">
                <a16:creationId xmlns:a16="http://schemas.microsoft.com/office/drawing/2014/main" id="{9E60826E-0363-4427-9C68-180FAC4E07C8}"/>
              </a:ext>
            </a:extLst>
          </p:cNvPr>
          <p:cNvPicPr>
            <a:picLocks noChangeAspect="1"/>
          </p:cNvPicPr>
          <p:nvPr/>
        </p:nvPicPr>
        <p:blipFill>
          <a:blip r:embed="rId3"/>
          <a:stretch>
            <a:fillRect/>
          </a:stretch>
        </p:blipFill>
        <p:spPr>
          <a:xfrm>
            <a:off x="630399" y="5791108"/>
            <a:ext cx="1072989" cy="10668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331651"/>
            <a:ext cx="10503762" cy="5442011"/>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endParaRPr lang="ru-RU" sz="2000" b="1" dirty="0">
              <a:solidFill>
                <a:schemeClr val="accent2"/>
              </a:solidFill>
              <a:latin typeface="Arial" panose="020B0604020202020204" pitchFamily="34" charset="0"/>
              <a:cs typeface="Arial" panose="020B0604020202020204" pitchFamily="34" charset="0"/>
            </a:endParaRPr>
          </a:p>
          <a:p>
            <a:pPr marL="0" indent="0" algn="r">
              <a:lnSpc>
                <a:spcPct val="100000"/>
              </a:lnSpc>
              <a:spcBef>
                <a:spcPts val="0"/>
              </a:spcBef>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p>
          <a:p>
            <a:pPr marL="0" indent="0" algn="r">
              <a:lnSpc>
                <a:spcPct val="100000"/>
              </a:lnSpc>
              <a:spcBef>
                <a:spcPts val="0"/>
              </a:spcBef>
              <a:buNone/>
            </a:pP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1052C22C-660D-49BB-BFF4-4EC712F8219E}"/>
              </a:ext>
            </a:extLst>
          </p:cNvPr>
          <p:cNvPicPr>
            <a:picLocks noChangeAspect="1"/>
          </p:cNvPicPr>
          <p:nvPr/>
        </p:nvPicPr>
        <p:blipFill>
          <a:blip r:embed="rId2"/>
          <a:stretch>
            <a:fillRect/>
          </a:stretch>
        </p:blipFill>
        <p:spPr>
          <a:xfrm>
            <a:off x="1083077" y="2849732"/>
            <a:ext cx="10176768" cy="3709653"/>
          </a:xfrm>
          <a:prstGeom prst="rect">
            <a:avLst/>
          </a:prstGeom>
        </p:spPr>
      </p:pic>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3"/>
          <a:stretch>
            <a:fillRect/>
          </a:stretch>
        </p:blipFill>
        <p:spPr>
          <a:xfrm>
            <a:off x="1020932" y="1394709"/>
            <a:ext cx="1990468" cy="1364028"/>
          </a:xfrm>
          <a:prstGeom prst="rect">
            <a:avLst/>
          </a:prstGeom>
          <a:solidFill>
            <a:schemeClr val="accent2"/>
          </a:solidFill>
        </p:spPr>
      </p:pic>
    </p:spTree>
    <p:extLst>
      <p:ext uri="{BB962C8B-B14F-4D97-AF65-F5344CB8AC3E}">
        <p14:creationId xmlns:p14="http://schemas.microsoft.com/office/powerpoint/2010/main" val="368658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890944" y="1709236"/>
            <a:ext cx="711458" cy="713058"/>
          </a:xfrm>
          <a:prstGeom prst="donut">
            <a:avLst>
              <a:gd name="adj" fmla="val 8904"/>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69" name="TextBox 68">
            <a:extLst>
              <a:ext uri="{FF2B5EF4-FFF2-40B4-BE49-F238E27FC236}">
                <a16:creationId xmlns:a16="http://schemas.microsoft.com/office/drawing/2014/main" id="{47B41557-634B-4CCC-B2DA-959EF3DC910A}"/>
              </a:ext>
            </a:extLst>
          </p:cNvPr>
          <p:cNvSpPr txBox="1"/>
          <p:nvPr/>
        </p:nvSpPr>
        <p:spPr>
          <a:xfrm>
            <a:off x="2086252" y="1709236"/>
            <a:ext cx="287266" cy="600164"/>
          </a:xfrm>
          <a:prstGeom prst="rect">
            <a:avLst/>
          </a:prstGeom>
          <a:noFill/>
        </p:spPr>
        <p:txBody>
          <a:bodyPr wrap="square" rtlCol="0">
            <a:spAutoFit/>
          </a:bodyPr>
          <a:lstStyle/>
          <a:p>
            <a:pPr algn="ctr"/>
            <a:r>
              <a:rPr lang="uk-UA" sz="3300" b="1" dirty="0">
                <a:solidFill>
                  <a:schemeClr val="accent1"/>
                </a:solidFill>
              </a:rPr>
              <a:t>2</a:t>
            </a:r>
            <a:endParaRPr lang="ru-RU" sz="3300" b="1" dirty="0">
              <a:solidFill>
                <a:schemeClr val="accent1"/>
              </a:solidFill>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150471" y="2309400"/>
            <a:ext cx="8619960" cy="1200329"/>
          </a:xfrm>
          <a:prstGeom prst="rect">
            <a:avLst/>
          </a:prstGeom>
          <a:noFill/>
        </p:spPr>
        <p:txBody>
          <a:bodyPr wrap="square" rtlCol="0">
            <a:spAutoFit/>
          </a:bodyPr>
          <a:lstStyle/>
          <a:p>
            <a:pPr marL="285750" indent="-285750">
              <a:buFont typeface="Wingdings" panose="05000000000000000000" pitchFamily="2" charset="2"/>
              <a:buChar char="§"/>
            </a:pPr>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на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a:t>
            </a:r>
          </a:p>
          <a:p>
            <a:pPr marL="285750" indent="-285750">
              <a:buFont typeface="Wingdings" panose="05000000000000000000" pitchFamily="2" charset="2"/>
              <a:buChar char="§"/>
            </a:pPr>
            <a:r>
              <a:rPr lang="ru-RU" dirty="0">
                <a:latin typeface="Arial" panose="020B0604020202020204" pitchFamily="34" charset="0"/>
                <a:cs typeface="Arial" panose="020B0604020202020204" pitchFamily="34" charset="0"/>
              </a:rPr>
              <a:t>є </a:t>
            </a:r>
            <a:r>
              <a:rPr lang="ru-RU" dirty="0" err="1">
                <a:latin typeface="Arial" panose="020B0604020202020204" pitchFamily="34" charset="0"/>
                <a:cs typeface="Arial" panose="020B0604020202020204" pitchFamily="34" charset="0"/>
              </a:rPr>
              <a:t>підставою</a:t>
            </a:r>
            <a:r>
              <a:rPr lang="ru-RU" dirty="0">
                <a:latin typeface="Arial" panose="020B0604020202020204" pitchFamily="34" charset="0"/>
                <a:cs typeface="Arial" panose="020B0604020202020204" pitchFamily="34" charset="0"/>
              </a:rPr>
              <a:t> для </a:t>
            </a:r>
            <a:r>
              <a:rPr lang="ru-RU" dirty="0" err="1">
                <a:latin typeface="Arial" panose="020B0604020202020204" pitchFamily="34" charset="0"/>
                <a:cs typeface="Arial" panose="020B0604020202020204" pitchFamily="34" charset="0"/>
              </a:rPr>
              <a:t>подання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до </a:t>
            </a:r>
            <a:r>
              <a:rPr lang="ru-RU" dirty="0" err="1">
                <a:latin typeface="Arial" panose="020B0604020202020204" pitchFamily="34" charset="0"/>
                <a:cs typeface="Arial" panose="020B0604020202020204" pitchFamily="34" charset="0"/>
              </a:rPr>
              <a:t>виконавчого</a:t>
            </a:r>
            <a:r>
              <a:rPr lang="ru-RU" dirty="0">
                <a:latin typeface="Arial" panose="020B0604020202020204" pitchFamily="34" charset="0"/>
                <a:cs typeface="Arial" panose="020B0604020202020204" pitchFamily="34" charset="0"/>
              </a:rPr>
              <a:t> органу </a:t>
            </a:r>
            <a:r>
              <a:rPr lang="ru-RU" dirty="0" err="1">
                <a:latin typeface="Arial" panose="020B0604020202020204" pitchFamily="34" charset="0"/>
                <a:cs typeface="Arial" panose="020B0604020202020204" pitchFamily="34" charset="0"/>
              </a:rPr>
              <a:t>відповідної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сільської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селищної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міської</a:t>
            </a:r>
            <a:r>
              <a:rPr lang="ru-RU" dirty="0">
                <a:latin typeface="Arial" panose="020B0604020202020204" pitchFamily="34" charset="0"/>
                <a:cs typeface="Arial" panose="020B0604020202020204" pitchFamily="34" charset="0"/>
              </a:rPr>
              <a:t> ради у </a:t>
            </a:r>
            <a:r>
              <a:rPr lang="ru-RU" dirty="0" err="1">
                <a:latin typeface="Arial" panose="020B0604020202020204" pitchFamily="34" charset="0"/>
                <a:cs typeface="Arial" panose="020B0604020202020204" pitchFamily="34" charset="0"/>
              </a:rPr>
              <a:t>встановлений</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рішенні</a:t>
            </a:r>
            <a:r>
              <a:rPr lang="ru-RU" dirty="0">
                <a:latin typeface="Arial" panose="020B0604020202020204" pitchFamily="34" charset="0"/>
                <a:cs typeface="Arial" panose="020B0604020202020204" pitchFamily="34" charset="0"/>
              </a:rPr>
              <a:t> строк</a:t>
            </a:r>
          </a:p>
          <a:p>
            <a:pPr marL="285750" indent="-285750">
              <a:buFont typeface="Wingdings" panose="05000000000000000000" pitchFamily="2" charset="2"/>
              <a:buChar char="§"/>
            </a:pPr>
            <a:r>
              <a:rPr lang="ru-RU" dirty="0" err="1">
                <a:latin typeface="Arial" panose="020B0604020202020204" pitchFamily="34" charset="0"/>
                <a:cs typeface="Arial" panose="020B0604020202020204" pitchFamily="34" charset="0"/>
              </a:rPr>
              <a:t>пропозиції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подані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після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встановленого</a:t>
            </a:r>
            <a:r>
              <a:rPr lang="ru-RU" dirty="0">
                <a:latin typeface="Arial" panose="020B0604020202020204" pitchFamily="34" charset="0"/>
                <a:cs typeface="Arial" panose="020B0604020202020204" pitchFamily="34" charset="0"/>
              </a:rPr>
              <a:t> строку, не </a:t>
            </a:r>
            <a:r>
              <a:rPr lang="ru-RU" dirty="0" err="1">
                <a:latin typeface="Arial" panose="020B0604020202020204" pitchFamily="34" charset="0"/>
                <a:cs typeface="Arial" panose="020B0604020202020204" pitchFamily="34" charset="0"/>
              </a:rPr>
              <a:t>розглядаються</a:t>
            </a:r>
            <a:endParaRPr lang="ru-RU"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accent1"/>
                </a:solidFill>
                <a:latin typeface="Arial" panose="020B0604020202020204" pitchFamily="34" charset="0"/>
                <a:cs typeface="Arial" panose="020B0604020202020204" pitchFamily="34" charset="0"/>
              </a:rPr>
              <a:t>Оприлюднення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прийнятого</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рішення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щодо</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розроблення</a:t>
            </a:r>
            <a:endParaRPr lang="en-US" b="1" dirty="0">
              <a:solidFill>
                <a:schemeClr val="accent1"/>
              </a:solidFill>
              <a:latin typeface="Arial" panose="020B0604020202020204" pitchFamily="34" charset="0"/>
              <a:cs typeface="Arial" panose="020B0604020202020204" pitchFamily="34" charset="0"/>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528659"/>
            <a:ext cx="1361440" cy="382596"/>
          </a:xfrm>
          <a:prstGeom prst="chevron">
            <a:avLst>
              <a:gd name="adj" fmla="val 58912"/>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231472" y="5699741"/>
            <a:ext cx="8538958"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розробляється</a:t>
            </a:r>
            <a:r>
              <a:rPr lang="ru-RU" dirty="0">
                <a:latin typeface="Arial" panose="020B0604020202020204" pitchFamily="34" charset="0"/>
                <a:cs typeface="Arial" panose="020B0604020202020204" pitchFamily="34" charset="0"/>
              </a:rPr>
              <a:t> у </a:t>
            </a:r>
            <a:r>
              <a:rPr lang="ru-RU" dirty="0" err="1">
                <a:latin typeface="Arial" panose="020B0604020202020204" pitchFamily="34" charset="0"/>
                <a:cs typeface="Arial" panose="020B0604020202020204" pitchFamily="34" charset="0"/>
              </a:rPr>
              <a:t>формі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електронного</a:t>
            </a:r>
            <a:r>
              <a:rPr lang="ru-RU" dirty="0">
                <a:latin typeface="Arial" panose="020B0604020202020204" pitchFamily="34" charset="0"/>
                <a:cs typeface="Arial" panose="020B0604020202020204" pitchFamily="34" charset="0"/>
              </a:rPr>
              <a:t> документа </a:t>
            </a: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5699741"/>
            <a:ext cx="1361440" cy="391383"/>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6" name="Овал 75">
            <a:extLst>
              <a:ext uri="{FF2B5EF4-FFF2-40B4-BE49-F238E27FC236}">
                <a16:creationId xmlns:a16="http://schemas.microsoft.com/office/drawing/2014/main" id="{48D739D7-6F57-44C5-A666-D36C23F5BDBB}"/>
              </a:ext>
            </a:extLst>
          </p:cNvPr>
          <p:cNvSpPr/>
          <p:nvPr/>
        </p:nvSpPr>
        <p:spPr>
          <a:xfrm>
            <a:off x="2238518" y="5269940"/>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TextBox 18">
            <a:extLst>
              <a:ext uri="{FF2B5EF4-FFF2-40B4-BE49-F238E27FC236}">
                <a16:creationId xmlns:a16="http://schemas.microsoft.com/office/drawing/2014/main" id="{165EE9C0-76CA-4B30-AED1-CF8F626442A4}"/>
              </a:ext>
            </a:extLst>
          </p:cNvPr>
          <p:cNvSpPr txBox="1"/>
          <p:nvPr/>
        </p:nvSpPr>
        <p:spPr>
          <a:xfrm>
            <a:off x="3231473" y="6136542"/>
            <a:ext cx="8353886" cy="646331"/>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вноситься до </a:t>
            </a:r>
            <a:r>
              <a:rPr lang="ru-RU" dirty="0" err="1">
                <a:latin typeface="Arial" panose="020B0604020202020204" pitchFamily="34" charset="0"/>
                <a:cs typeface="Arial" panose="020B0604020202020204" pitchFamily="34" charset="0"/>
              </a:rPr>
              <a:t>Реєстру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будівельної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діяльності</a:t>
            </a:r>
            <a:r>
              <a:rPr lang="ru-RU" dirty="0">
                <a:latin typeface="Arial" panose="020B0604020202020204" pitchFamily="34" charset="0"/>
                <a:cs typeface="Arial" panose="020B0604020202020204" pitchFamily="34" charset="0"/>
              </a:rPr>
              <a:t> ЄДЕССБ у </a:t>
            </a:r>
            <a:r>
              <a:rPr lang="ru-RU" dirty="0" err="1">
                <a:latin typeface="Arial" panose="020B0604020202020204" pitchFamily="34" charset="0"/>
                <a:cs typeface="Arial" panose="020B0604020202020204" pitchFamily="34" charset="0"/>
              </a:rPr>
              <a:t>форматі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визначеному</a:t>
            </a:r>
            <a:r>
              <a:rPr lang="ru-RU" dirty="0">
                <a:latin typeface="Arial" panose="020B0604020202020204" pitchFamily="34" charset="0"/>
                <a:cs typeface="Arial" panose="020B0604020202020204" pitchFamily="34" charset="0"/>
              </a:rPr>
              <a:t> КМУ в Порядку </a:t>
            </a:r>
            <a:r>
              <a:rPr lang="ru-RU" dirty="0" err="1">
                <a:latin typeface="Arial" panose="020B0604020202020204" pitchFamily="34" charset="0"/>
                <a:cs typeface="Arial" panose="020B0604020202020204" pitchFamily="34" charset="0"/>
              </a:rPr>
              <a:t>ведення</a:t>
            </a:r>
            <a:r>
              <a:rPr lang="ru-RU" dirty="0">
                <a:latin typeface="Arial" panose="020B0604020202020204" pitchFamily="34" charset="0"/>
                <a:cs typeface="Arial" panose="020B0604020202020204" pitchFamily="34" charset="0"/>
              </a:rPr>
              <a:t> ЄДЕССБ</a:t>
            </a:r>
            <a:endParaRPr lang="ru-RU" dirty="0">
              <a:solidFill>
                <a:schemeClr val="bg2">
                  <a:lumMod val="50000"/>
                </a:schemeClr>
              </a:solidFill>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6269221"/>
            <a:ext cx="1361440" cy="410337"/>
          </a:xfrm>
          <a:prstGeom prst="chevron">
            <a:avLst>
              <a:gd name="adj" fmla="val 5891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2778711" y="985194"/>
            <a:ext cx="9019712" cy="707886"/>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p>
          <a:p>
            <a:pPr algn="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661504" y="287263"/>
            <a:ext cx="1940898" cy="1421973"/>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890943" y="3527175"/>
            <a:ext cx="781235" cy="771321"/>
          </a:xfrm>
          <a:prstGeom prst="donut">
            <a:avLst>
              <a:gd name="adj" fmla="val 8904"/>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2992291" y="3585083"/>
            <a:ext cx="7030599" cy="369332"/>
          </a:xfrm>
          <a:prstGeom prst="rect">
            <a:avLst/>
          </a:prstGeom>
        </p:spPr>
        <p:txBody>
          <a:bodyPr wrap="square">
            <a:spAutoFit/>
          </a:bodyPr>
          <a:lstStyle/>
          <a:p>
            <a:r>
              <a:rPr lang="ru-RU" b="1" dirty="0" err="1">
                <a:solidFill>
                  <a:schemeClr val="accent2"/>
                </a:solidFill>
                <a:latin typeface="Arial" panose="020B0604020202020204" pitchFamily="34" charset="0"/>
                <a:cs typeface="Arial" panose="020B0604020202020204" pitchFamily="34" charset="0"/>
              </a:rPr>
              <a:t>Розроблення</a:t>
            </a:r>
            <a:r>
              <a:rPr lang="ru-RU" b="1" dirty="0">
                <a:solidFill>
                  <a:schemeClr val="accent2"/>
                </a:solidFill>
                <a:latin typeface="Arial" panose="020B0604020202020204" pitchFamily="34" charset="0"/>
                <a:cs typeface="Arial" panose="020B0604020202020204" pitchFamily="34" charset="0"/>
              </a:rPr>
              <a:t> </a:t>
            </a:r>
            <a:r>
              <a:rPr lang="ru-RU" b="1" dirty="0" err="1">
                <a:solidFill>
                  <a:schemeClr val="accent2"/>
                </a:solidFill>
                <a:latin typeface="Arial" panose="020B0604020202020204" pitchFamily="34" charset="0"/>
                <a:cs typeface="Arial" panose="020B0604020202020204" pitchFamily="34" charset="0"/>
              </a:rPr>
              <a:t>проєкту</a:t>
            </a:r>
            <a:r>
              <a:rPr lang="ru-RU" b="1" dirty="0">
                <a:solidFill>
                  <a:schemeClr val="accent2"/>
                </a:solidFill>
                <a:latin typeface="Arial" panose="020B0604020202020204" pitchFamily="34" charset="0"/>
                <a:cs typeface="Arial" panose="020B0604020202020204" pitchFamily="34" charset="0"/>
              </a:rPr>
              <a:t> </a:t>
            </a:r>
            <a:r>
              <a:rPr lang="ru-RU" b="1" dirty="0" err="1">
                <a:solidFill>
                  <a:schemeClr val="accent2"/>
                </a:solidFill>
                <a:latin typeface="Arial" panose="020B0604020202020204" pitchFamily="34" charset="0"/>
                <a:cs typeface="Arial" panose="020B0604020202020204" pitchFamily="34" charset="0"/>
              </a:rPr>
              <a:t>програми</a:t>
            </a:r>
            <a:endParaRPr lang="en-US" b="1" dirty="0">
              <a:solidFill>
                <a:schemeClr val="accent2"/>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1793289" y="3565650"/>
            <a:ext cx="985422" cy="600164"/>
          </a:xfrm>
          <a:prstGeom prst="rect">
            <a:avLst/>
          </a:prstGeom>
        </p:spPr>
        <p:txBody>
          <a:bodyPr wrap="square">
            <a:spAutoFit/>
          </a:bodyPr>
          <a:lstStyle/>
          <a:p>
            <a:pPr algn="ctr"/>
            <a:r>
              <a:rPr lang="uk-UA" sz="3300" b="1" dirty="0">
                <a:solidFill>
                  <a:schemeClr val="accent2"/>
                </a:solidFill>
              </a:rPr>
              <a:t>3</a:t>
            </a:r>
            <a:endParaRPr lang="ru-RU" sz="3300" b="1" dirty="0">
              <a:solidFill>
                <a:schemeClr val="accent2"/>
              </a:solidFill>
            </a:endParaRPr>
          </a:p>
        </p:txBody>
      </p:sp>
      <p:sp>
        <p:nvSpPr>
          <p:cNvPr id="29" name="Стрелка: шеврон 2">
            <a:extLst>
              <a:ext uri="{FF2B5EF4-FFF2-40B4-BE49-F238E27FC236}">
                <a16:creationId xmlns:a16="http://schemas.microsoft.com/office/drawing/2014/main" id="{544DE576-70F8-4803-9695-A680615041AD}"/>
              </a:ext>
            </a:extLst>
          </p:cNvPr>
          <p:cNvSpPr/>
          <p:nvPr/>
        </p:nvSpPr>
        <p:spPr>
          <a:xfrm>
            <a:off x="1600391" y="5053412"/>
            <a:ext cx="1393002" cy="419819"/>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 name="Прямоугольник 6">
            <a:extLst>
              <a:ext uri="{FF2B5EF4-FFF2-40B4-BE49-F238E27FC236}">
                <a16:creationId xmlns:a16="http://schemas.microsoft.com/office/drawing/2014/main" id="{0D4E0B69-3A98-4BA2-93EA-FA5E00865C6B}"/>
              </a:ext>
            </a:extLst>
          </p:cNvPr>
          <p:cNvSpPr/>
          <p:nvPr/>
        </p:nvSpPr>
        <p:spPr>
          <a:xfrm>
            <a:off x="3150470" y="4042248"/>
            <a:ext cx="8815526" cy="923330"/>
          </a:xfrm>
          <a:prstGeom prst="rect">
            <a:avLst/>
          </a:prstGeom>
        </p:spPr>
        <p:txBody>
          <a:bodyPr wrap="square">
            <a:spAutoFit/>
          </a:bodyPr>
          <a:lstStyle/>
          <a:p>
            <a:r>
              <a:rPr lang="ru-RU" dirty="0" err="1">
                <a:latin typeface="Arial" panose="020B0604020202020204" pitchFamily="34" charset="0"/>
                <a:cs typeface="Arial" panose="020B0604020202020204" pitchFamily="34" charset="0"/>
              </a:rPr>
              <a:t>розробляється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виконавчим</a:t>
            </a:r>
            <a:r>
              <a:rPr lang="ru-RU" dirty="0">
                <a:latin typeface="Arial" panose="020B0604020202020204" pitchFamily="34" charset="0"/>
                <a:cs typeface="Arial" panose="020B0604020202020204" pitchFamily="34" charset="0"/>
              </a:rPr>
              <a:t> органом </a:t>
            </a:r>
            <a:r>
              <a:rPr lang="ru-RU" dirty="0" err="1">
                <a:latin typeface="Arial" panose="020B0604020202020204" pitchFamily="34" charset="0"/>
                <a:cs typeface="Arial" panose="020B0604020202020204" pitchFamily="34" charset="0"/>
              </a:rPr>
              <a:t>відповідної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сільської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селищної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міської</a:t>
            </a:r>
            <a:r>
              <a:rPr lang="ru-RU" dirty="0">
                <a:latin typeface="Arial" panose="020B0604020202020204" pitchFamily="34" charset="0"/>
                <a:cs typeface="Arial" panose="020B0604020202020204" pitchFamily="34" charset="0"/>
              </a:rPr>
              <a:t> ради </a:t>
            </a:r>
            <a:r>
              <a:rPr lang="ru-RU" dirty="0" err="1">
                <a:latin typeface="Arial" panose="020B0604020202020204" pitchFamily="34" charset="0"/>
                <a:cs typeface="Arial" panose="020B0604020202020204" pitchFamily="34" charset="0"/>
              </a:rPr>
              <a:t>самостійно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або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із</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залученням</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фахівців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підприємств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установ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організацій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Закупівля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послуг</a:t>
            </a:r>
            <a:r>
              <a:rPr lang="ru-RU" dirty="0">
                <a:latin typeface="Arial" panose="020B0604020202020204" pitchFamily="34" charset="0"/>
                <a:cs typeface="Arial" panose="020B0604020202020204" pitchFamily="34" charset="0"/>
              </a:rPr>
              <a:t> з </a:t>
            </a:r>
            <a:r>
              <a:rPr lang="ru-RU" dirty="0" err="1">
                <a:latin typeface="Arial" panose="020B0604020202020204" pitchFamily="34" charset="0"/>
                <a:cs typeface="Arial" panose="020B0604020202020204" pitchFamily="34" charset="0"/>
              </a:rPr>
              <a:t>розроблення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відповідно</a:t>
            </a:r>
            <a:r>
              <a:rPr lang="ru-RU" dirty="0">
                <a:latin typeface="Arial" panose="020B0604020202020204" pitchFamily="34" charset="0"/>
                <a:cs typeface="Arial" panose="020B0604020202020204" pitchFamily="34" charset="0"/>
              </a:rPr>
              <a:t> до закону</a:t>
            </a:r>
          </a:p>
        </p:txBody>
      </p:sp>
      <p:sp>
        <p:nvSpPr>
          <p:cNvPr id="31" name="Стрелка: шеврон 2">
            <a:extLst>
              <a:ext uri="{FF2B5EF4-FFF2-40B4-BE49-F238E27FC236}">
                <a16:creationId xmlns:a16="http://schemas.microsoft.com/office/drawing/2014/main" id="{BFC0A94A-4397-4F81-869F-52C8D446FFA0}"/>
              </a:ext>
            </a:extLst>
          </p:cNvPr>
          <p:cNvSpPr/>
          <p:nvPr/>
        </p:nvSpPr>
        <p:spPr>
          <a:xfrm>
            <a:off x="1631953" y="4411391"/>
            <a:ext cx="1350944" cy="419819"/>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8" name="Прямоугольник 7">
            <a:extLst>
              <a:ext uri="{FF2B5EF4-FFF2-40B4-BE49-F238E27FC236}">
                <a16:creationId xmlns:a16="http://schemas.microsoft.com/office/drawing/2014/main" id="{0DA98610-1C35-474D-BB55-4827A22C17FA}"/>
              </a:ext>
            </a:extLst>
          </p:cNvPr>
          <p:cNvSpPr/>
          <p:nvPr/>
        </p:nvSpPr>
        <p:spPr>
          <a:xfrm>
            <a:off x="3160965" y="5053411"/>
            <a:ext cx="8609465" cy="646331"/>
          </a:xfrm>
          <a:prstGeom prst="rect">
            <a:avLst/>
          </a:prstGeom>
        </p:spPr>
        <p:txBody>
          <a:bodyPr wrap="square">
            <a:spAutoFit/>
          </a:bodyPr>
          <a:lstStyle/>
          <a:p>
            <a:pPr algn="just"/>
            <a:r>
              <a:rPr lang="ru-RU" dirty="0" err="1">
                <a:latin typeface="Arial" panose="020B0604020202020204" pitchFamily="34" charset="0"/>
                <a:cs typeface="Arial" panose="020B0604020202020204" pitchFamily="34" charset="0"/>
              </a:rPr>
              <a:t>фінансується</a:t>
            </a:r>
            <a:r>
              <a:rPr lang="ru-RU" dirty="0">
                <a:latin typeface="Arial" panose="020B0604020202020204" pitchFamily="34" charset="0"/>
                <a:cs typeface="Arial" panose="020B0604020202020204" pitchFamily="34" charset="0"/>
              </a:rPr>
              <a:t> за </a:t>
            </a:r>
            <a:r>
              <a:rPr lang="ru-RU" dirty="0" err="1">
                <a:latin typeface="Arial" panose="020B0604020202020204" pitchFamily="34" charset="0"/>
                <a:cs typeface="Arial" panose="020B0604020202020204" pitchFamily="34" charset="0"/>
              </a:rPr>
              <a:t>рахунок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бюджетних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коштів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міжнародної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технічної</a:t>
            </a:r>
            <a:r>
              <a:rPr lang="ru-RU" dirty="0">
                <a:latin typeface="Arial" panose="020B0604020202020204" pitchFamily="34" charset="0"/>
                <a:cs typeface="Arial" panose="020B0604020202020204" pitchFamily="34" charset="0"/>
              </a:rPr>
              <a:t> та/</a:t>
            </a:r>
            <a:r>
              <a:rPr lang="ru-RU" dirty="0" err="1">
                <a:latin typeface="Arial" panose="020B0604020202020204" pitchFamily="34" charset="0"/>
                <a:cs typeface="Arial" panose="020B0604020202020204" pitchFamily="34" charset="0"/>
              </a:rPr>
              <a:t>або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поворотної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чи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безповоротної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фінансової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допомоги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міжнародних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організацій</a:t>
            </a:r>
            <a:r>
              <a:rPr lang="ru-R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1083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890944" y="1709236"/>
            <a:ext cx="711458" cy="713058"/>
          </a:xfrm>
          <a:prstGeom prst="donut">
            <a:avLst>
              <a:gd name="adj" fmla="val 8904"/>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69" name="TextBox 68">
            <a:extLst>
              <a:ext uri="{FF2B5EF4-FFF2-40B4-BE49-F238E27FC236}">
                <a16:creationId xmlns:a16="http://schemas.microsoft.com/office/drawing/2014/main" id="{47B41557-634B-4CCC-B2DA-959EF3DC910A}"/>
              </a:ext>
            </a:extLst>
          </p:cNvPr>
          <p:cNvSpPr txBox="1"/>
          <p:nvPr/>
        </p:nvSpPr>
        <p:spPr>
          <a:xfrm>
            <a:off x="2086252" y="1709236"/>
            <a:ext cx="287266" cy="600164"/>
          </a:xfrm>
          <a:prstGeom prst="rect">
            <a:avLst/>
          </a:prstGeom>
          <a:noFill/>
        </p:spPr>
        <p:txBody>
          <a:bodyPr wrap="square" rtlCol="0">
            <a:spAutoFit/>
          </a:bodyPr>
          <a:lstStyle/>
          <a:p>
            <a:pPr algn="ctr"/>
            <a:r>
              <a:rPr lang="uk-UA" sz="3300" b="1" dirty="0">
                <a:solidFill>
                  <a:schemeClr val="bg2">
                    <a:lumMod val="75000"/>
                  </a:schemeClr>
                </a:solidFill>
              </a:rPr>
              <a:t>4</a:t>
            </a:r>
            <a:endParaRPr lang="ru-RU" sz="3300" b="1" dirty="0">
              <a:solidFill>
                <a:schemeClr val="bg2">
                  <a:lumMod val="75000"/>
                </a:schemeClr>
              </a:solidFill>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026804" y="2309400"/>
            <a:ext cx="7724053" cy="1200329"/>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 </a:t>
            </a:r>
            <a:r>
              <a:rPr lang="ru-RU" dirty="0" err="1">
                <a:latin typeface="Arial" panose="020B0604020202020204" pitchFamily="34" charset="0"/>
                <a:cs typeface="Arial" panose="020B0604020202020204" pitchFamily="34" charset="0"/>
              </a:rPr>
              <a:t>із</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зазначенням</a:t>
            </a:r>
            <a:r>
              <a:rPr lang="ru-RU" dirty="0">
                <a:latin typeface="Arial" panose="020B0604020202020204" pitchFamily="34" charset="0"/>
                <a:cs typeface="Arial" panose="020B0604020202020204" pitchFamily="34" charset="0"/>
              </a:rPr>
              <a:t> строку </a:t>
            </a:r>
            <a:r>
              <a:rPr lang="ru-RU" dirty="0" err="1">
                <a:latin typeface="Arial" panose="020B0604020202020204" pitchFamily="34" charset="0"/>
                <a:cs typeface="Arial" panose="020B0604020202020204" pitchFamily="34" charset="0"/>
              </a:rPr>
              <a:t>подання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до проекту. </a:t>
            </a:r>
            <a:r>
              <a:rPr lang="ru-RU" dirty="0" err="1">
                <a:latin typeface="Arial" panose="020B0604020202020204" pitchFamily="34" charset="0"/>
                <a:cs typeface="Arial" panose="020B0604020202020204" pitchFamily="34" charset="0"/>
              </a:rPr>
              <a:t>Такий</a:t>
            </a:r>
            <a:r>
              <a:rPr lang="ru-RU" dirty="0">
                <a:latin typeface="Arial" panose="020B0604020202020204" pitchFamily="34" charset="0"/>
                <a:cs typeface="Arial" panose="020B0604020202020204" pitchFamily="34" charset="0"/>
              </a:rPr>
              <a:t> строк </a:t>
            </a:r>
            <a:r>
              <a:rPr lang="ru-RU" b="1" dirty="0">
                <a:latin typeface="Arial" panose="020B0604020202020204" pitchFamily="34" charset="0"/>
                <a:cs typeface="Arial" panose="020B0604020202020204" pitchFamily="34" charset="0"/>
              </a:rPr>
              <a:t>не </a:t>
            </a:r>
            <a:r>
              <a:rPr lang="ru-RU" b="1" dirty="0" err="1">
                <a:latin typeface="Arial" panose="020B0604020202020204" pitchFamily="34" charset="0"/>
                <a:cs typeface="Arial" panose="020B0604020202020204" pitchFamily="34" charset="0"/>
              </a:rPr>
              <a:t>може</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становити</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менше</a:t>
            </a:r>
            <a:r>
              <a:rPr lang="ru-RU" b="1" dirty="0">
                <a:latin typeface="Arial" panose="020B0604020202020204" pitchFamily="34" charset="0"/>
                <a:cs typeface="Arial" panose="020B0604020202020204" pitchFamily="34" charset="0"/>
              </a:rPr>
              <a:t> 15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з дня </a:t>
            </a:r>
            <a:r>
              <a:rPr lang="ru-RU" b="1" dirty="0" err="1">
                <a:latin typeface="Arial" panose="020B0604020202020204" pitchFamily="34" charset="0"/>
                <a:cs typeface="Arial" panose="020B0604020202020204" pitchFamily="34" charset="0"/>
              </a:rPr>
              <a:t>оприлюднення</a:t>
            </a:r>
            <a:r>
              <a:rPr lang="ru-RU" b="1"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відповідного</a:t>
            </a:r>
            <a:r>
              <a:rPr lang="ru-RU" dirty="0">
                <a:latin typeface="Arial" panose="020B0604020202020204" pitchFamily="34" charset="0"/>
                <a:cs typeface="Arial" panose="020B0604020202020204" pitchFamily="34" charset="0"/>
              </a:rPr>
              <a:t> проекту</a:t>
            </a: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bg1">
                    <a:lumMod val="50000"/>
                  </a:schemeClr>
                </a:solidFill>
                <a:latin typeface="Arial" panose="020B0604020202020204" pitchFamily="34" charset="0"/>
                <a:cs typeface="Arial" panose="020B0604020202020204" pitchFamily="34" charset="0"/>
              </a:rPr>
              <a:t>Оприлюднення</a:t>
            </a:r>
            <a:r>
              <a:rPr lang="ru-RU" b="1" dirty="0">
                <a:solidFill>
                  <a:schemeClr val="bg1">
                    <a:lumMod val="50000"/>
                  </a:schemeClr>
                </a:solidFill>
                <a:latin typeface="Arial" panose="020B0604020202020204" pitchFamily="34" charset="0"/>
                <a:cs typeface="Arial" panose="020B0604020202020204" pitchFamily="34" charset="0"/>
              </a:rPr>
              <a:t> </a:t>
            </a:r>
            <a:r>
              <a:rPr lang="ru-RU" b="1" dirty="0" err="1">
                <a:solidFill>
                  <a:schemeClr val="bg1">
                    <a:lumMod val="50000"/>
                  </a:schemeClr>
                </a:solidFill>
                <a:latin typeface="Arial" panose="020B0604020202020204" pitchFamily="34" charset="0"/>
                <a:cs typeface="Arial" panose="020B0604020202020204" pitchFamily="34" charset="0"/>
              </a:rPr>
              <a:t>проєкту</a:t>
            </a:r>
            <a:r>
              <a:rPr lang="ru-RU" b="1" dirty="0">
                <a:solidFill>
                  <a:schemeClr val="bg1">
                    <a:lumMod val="50000"/>
                  </a:schemeClr>
                </a:solidFill>
                <a:latin typeface="Arial" panose="020B0604020202020204" pitchFamily="34" charset="0"/>
                <a:cs typeface="Arial" panose="020B0604020202020204" pitchFamily="34" charset="0"/>
              </a:rPr>
              <a:t> </a:t>
            </a:r>
            <a:r>
              <a:rPr lang="ru-RU" b="1" dirty="0" err="1">
                <a:solidFill>
                  <a:schemeClr val="bg1">
                    <a:lumMod val="50000"/>
                  </a:schemeClr>
                </a:solidFill>
                <a:latin typeface="Arial" panose="020B0604020202020204" pitchFamily="34" charset="0"/>
                <a:cs typeface="Arial" panose="020B0604020202020204" pitchFamily="34" charset="0"/>
              </a:rPr>
              <a:t>програми</a:t>
            </a:r>
            <a:endParaRPr lang="en-US" b="1" dirty="0">
              <a:solidFill>
                <a:schemeClr val="bg1">
                  <a:lumMod val="50000"/>
                </a:schemeClr>
              </a:solidFill>
              <a:latin typeface="Arial" panose="020B0604020202020204" pitchFamily="34" charset="0"/>
              <a:cs typeface="Arial" panose="020B0604020202020204" pitchFamily="34" charset="0"/>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746227"/>
            <a:ext cx="1361440" cy="339731"/>
          </a:xfrm>
          <a:prstGeom prst="chevron">
            <a:avLst>
              <a:gd name="adj" fmla="val 58912"/>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183757" y="4659785"/>
            <a:ext cx="7143084"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реєстрація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розгляд</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врахування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endParaRPr lang="ru-RU" dirty="0">
              <a:latin typeface="Arial" panose="020B0604020202020204" pitchFamily="34" charset="0"/>
              <a:cs typeface="Arial" panose="020B0604020202020204" pitchFamily="34" charset="0"/>
            </a:endParaRP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4659785"/>
            <a:ext cx="1361440" cy="369332"/>
          </a:xfrm>
          <a:prstGeom prst="chevron">
            <a:avLst>
              <a:gd name="adj" fmla="val 5891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6" name="Овал 75">
            <a:extLst>
              <a:ext uri="{FF2B5EF4-FFF2-40B4-BE49-F238E27FC236}">
                <a16:creationId xmlns:a16="http://schemas.microsoft.com/office/drawing/2014/main" id="{48D739D7-6F57-44C5-A666-D36C23F5BDBB}"/>
              </a:ext>
            </a:extLst>
          </p:cNvPr>
          <p:cNvSpPr/>
          <p:nvPr/>
        </p:nvSpPr>
        <p:spPr>
          <a:xfrm>
            <a:off x="2238518" y="5269940"/>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TextBox 18">
            <a:extLst>
              <a:ext uri="{FF2B5EF4-FFF2-40B4-BE49-F238E27FC236}">
                <a16:creationId xmlns:a16="http://schemas.microsoft.com/office/drawing/2014/main" id="{165EE9C0-76CA-4B30-AED1-CF8F626442A4}"/>
              </a:ext>
            </a:extLst>
          </p:cNvPr>
          <p:cNvSpPr txBox="1"/>
          <p:nvPr/>
        </p:nvSpPr>
        <p:spPr>
          <a:xfrm>
            <a:off x="3183757" y="5148112"/>
            <a:ext cx="7116982"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узгодження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спірних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питань</a:t>
            </a:r>
            <a:r>
              <a:rPr lang="ru-RU" dirty="0">
                <a:latin typeface="Arial" panose="020B0604020202020204" pitchFamily="34" charset="0"/>
                <a:cs typeface="Arial" panose="020B0604020202020204" pitchFamily="34" charset="0"/>
              </a:rPr>
              <a:t> з </a:t>
            </a:r>
            <a:r>
              <a:rPr lang="ru-RU" dirty="0" err="1">
                <a:latin typeface="Arial" panose="020B0604020202020204" pitchFamily="34" charset="0"/>
                <a:cs typeface="Arial" panose="020B0604020202020204" pitchFamily="34" charset="0"/>
              </a:rPr>
              <a:t>громадськістю</a:t>
            </a:r>
            <a:endParaRPr lang="ru-RU" dirty="0">
              <a:solidFill>
                <a:schemeClr val="bg2">
                  <a:lumMod val="50000"/>
                </a:schemeClr>
              </a:solidFill>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5148113"/>
            <a:ext cx="1361440" cy="369332"/>
          </a:xfrm>
          <a:prstGeom prst="chevron">
            <a:avLst>
              <a:gd name="adj" fmla="val 5891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1" name="Овал 20">
            <a:extLst>
              <a:ext uri="{FF2B5EF4-FFF2-40B4-BE49-F238E27FC236}">
                <a16:creationId xmlns:a16="http://schemas.microsoft.com/office/drawing/2014/main" id="{1162AFA1-83C0-447E-88BB-19455D4781B4}"/>
              </a:ext>
            </a:extLst>
          </p:cNvPr>
          <p:cNvSpPr/>
          <p:nvPr/>
        </p:nvSpPr>
        <p:spPr>
          <a:xfrm>
            <a:off x="2206955" y="6107033"/>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3183757" y="985193"/>
            <a:ext cx="8614666" cy="707886"/>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p>
          <a:p>
            <a:pPr algn="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661504" y="287263"/>
            <a:ext cx="1940898" cy="1421973"/>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890944" y="3720584"/>
            <a:ext cx="711458" cy="726298"/>
          </a:xfrm>
          <a:prstGeom prst="donut">
            <a:avLst>
              <a:gd name="adj" fmla="val 8904"/>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3026805" y="3816738"/>
            <a:ext cx="7300036" cy="369332"/>
          </a:xfrm>
          <a:prstGeom prst="rect">
            <a:avLst/>
          </a:prstGeom>
        </p:spPr>
        <p:txBody>
          <a:bodyPr wrap="square">
            <a:spAutoFit/>
          </a:bodyPr>
          <a:lstStyle/>
          <a:p>
            <a:r>
              <a:rPr lang="ru-RU" b="1" dirty="0" err="1">
                <a:solidFill>
                  <a:schemeClr val="accent4"/>
                </a:solidFill>
                <a:latin typeface="Arial" panose="020B0604020202020204" pitchFamily="34" charset="0"/>
                <a:cs typeface="Arial" panose="020B0604020202020204" pitchFamily="34" charset="0"/>
              </a:rPr>
              <a:t>Врахування</a:t>
            </a:r>
            <a:r>
              <a:rPr lang="ru-RU" b="1" dirty="0">
                <a:solidFill>
                  <a:schemeClr val="accent4"/>
                </a:solidFill>
                <a:latin typeface="Arial" panose="020B0604020202020204" pitchFamily="34" charset="0"/>
                <a:cs typeface="Arial" panose="020B0604020202020204" pitchFamily="34" charset="0"/>
              </a:rPr>
              <a:t> </a:t>
            </a:r>
            <a:r>
              <a:rPr lang="ru-RU" b="1" dirty="0" err="1">
                <a:solidFill>
                  <a:schemeClr val="accent4"/>
                </a:solidFill>
                <a:latin typeface="Arial" panose="020B0604020202020204" pitchFamily="34" charset="0"/>
                <a:cs typeface="Arial" panose="020B0604020202020204" pitchFamily="34" charset="0"/>
              </a:rPr>
              <a:t>пропозицій</a:t>
            </a:r>
            <a:r>
              <a:rPr lang="ru-RU" b="1" dirty="0">
                <a:solidFill>
                  <a:schemeClr val="accent4"/>
                </a:solidFill>
                <a:latin typeface="Arial" panose="020B0604020202020204" pitchFamily="34" charset="0"/>
                <a:cs typeface="Arial" panose="020B0604020202020204" pitchFamily="34" charset="0"/>
              </a:rPr>
              <a:t> </a:t>
            </a:r>
            <a:r>
              <a:rPr lang="ru-RU" b="1" dirty="0" err="1">
                <a:solidFill>
                  <a:schemeClr val="accent4"/>
                </a:solidFill>
                <a:latin typeface="Arial" panose="020B0604020202020204" pitchFamily="34" charset="0"/>
                <a:cs typeface="Arial" panose="020B0604020202020204" pitchFamily="34" charset="0"/>
              </a:rPr>
              <a:t>громадськості</a:t>
            </a:r>
            <a:endParaRPr lang="en-US" b="1" dirty="0">
              <a:solidFill>
                <a:schemeClr val="accent4"/>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2027529" y="3720584"/>
            <a:ext cx="399468" cy="600164"/>
          </a:xfrm>
          <a:prstGeom prst="rect">
            <a:avLst/>
          </a:prstGeom>
        </p:spPr>
        <p:txBody>
          <a:bodyPr wrap="none">
            <a:spAutoFit/>
          </a:bodyPr>
          <a:lstStyle/>
          <a:p>
            <a:pPr algn="ctr"/>
            <a:r>
              <a:rPr lang="uk-UA" sz="3300" b="1" dirty="0">
                <a:solidFill>
                  <a:schemeClr val="accent4">
                    <a:lumMod val="60000"/>
                    <a:lumOff val="40000"/>
                  </a:schemeClr>
                </a:solidFill>
              </a:rPr>
              <a:t>5</a:t>
            </a:r>
            <a:endParaRPr lang="ru-RU" sz="3300" b="1" dirty="0">
              <a:solidFill>
                <a:schemeClr val="accent4">
                  <a:lumMod val="60000"/>
                  <a:lumOff val="40000"/>
                </a:schemeClr>
              </a:solidFill>
            </a:endParaRPr>
          </a:p>
        </p:txBody>
      </p:sp>
      <p:sp>
        <p:nvSpPr>
          <p:cNvPr id="3" name="Прямоугольник 2">
            <a:extLst>
              <a:ext uri="{FF2B5EF4-FFF2-40B4-BE49-F238E27FC236}">
                <a16:creationId xmlns:a16="http://schemas.microsoft.com/office/drawing/2014/main" id="{2E9A42E4-E813-44A3-91B2-26E613CA50F7}"/>
              </a:ext>
            </a:extLst>
          </p:cNvPr>
          <p:cNvSpPr/>
          <p:nvPr/>
        </p:nvSpPr>
        <p:spPr>
          <a:xfrm>
            <a:off x="3183757" y="5872807"/>
            <a:ext cx="6096000" cy="369332"/>
          </a:xfrm>
          <a:prstGeom prst="rect">
            <a:avLst/>
          </a:prstGeom>
        </p:spPr>
        <p:txBody>
          <a:bodyPr>
            <a:spAutoFit/>
          </a:bodyPr>
          <a:lstStyle/>
          <a:p>
            <a:endParaRPr lang="ru-RU" dirty="0"/>
          </a:p>
        </p:txBody>
      </p:sp>
    </p:spTree>
    <p:extLst>
      <p:ext uri="{BB962C8B-B14F-4D97-AF65-F5344CB8AC3E}">
        <p14:creationId xmlns:p14="http://schemas.microsoft.com/office/powerpoint/2010/main" val="15344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69" name="TextBox 68">
            <a:extLst>
              <a:ext uri="{FF2B5EF4-FFF2-40B4-BE49-F238E27FC236}">
                <a16:creationId xmlns:a16="http://schemas.microsoft.com/office/drawing/2014/main" id="{47B41557-634B-4CCC-B2DA-959EF3DC910A}"/>
              </a:ext>
            </a:extLst>
          </p:cNvPr>
          <p:cNvSpPr txBox="1"/>
          <p:nvPr/>
        </p:nvSpPr>
        <p:spPr>
          <a:xfrm>
            <a:off x="1988599" y="1627866"/>
            <a:ext cx="356859" cy="600164"/>
          </a:xfrm>
          <a:prstGeom prst="rect">
            <a:avLst/>
          </a:prstGeom>
          <a:noFill/>
        </p:spPr>
        <p:txBody>
          <a:bodyPr wrap="square" rtlCol="0">
            <a:spAutoFit/>
          </a:bodyPr>
          <a:lstStyle/>
          <a:p>
            <a:pPr algn="ctr"/>
            <a:r>
              <a:rPr lang="uk-UA" sz="3300" b="1" dirty="0">
                <a:solidFill>
                  <a:schemeClr val="accent1">
                    <a:lumMod val="60000"/>
                    <a:lumOff val="40000"/>
                  </a:schemeClr>
                </a:solidFill>
                <a:latin typeface="Arial" panose="020B0604020202020204" pitchFamily="34" charset="0"/>
                <a:cs typeface="Arial" panose="020B0604020202020204" pitchFamily="34" charset="0"/>
              </a:rPr>
              <a:t>6</a:t>
            </a:r>
            <a:endParaRPr lang="ru-RU" sz="3300" b="1" dirty="0">
              <a:solidFill>
                <a:schemeClr val="accent1">
                  <a:lumMod val="60000"/>
                  <a:lumOff val="40000"/>
                </a:schemeClr>
              </a:solidFill>
              <a:latin typeface="Arial" panose="020B0604020202020204" pitchFamily="34" charset="0"/>
              <a:cs typeface="Arial" panose="020B0604020202020204" pitchFamily="34" charset="0"/>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073152" y="2121763"/>
            <a:ext cx="8636495" cy="92333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 </a:t>
            </a:r>
            <a:r>
              <a:rPr lang="ru-RU" dirty="0" err="1">
                <a:latin typeface="Arial" panose="020B0604020202020204" pitchFamily="34" charset="0"/>
                <a:cs typeface="Arial" panose="020B0604020202020204" pitchFamily="34" charset="0"/>
              </a:rPr>
              <a:t>результатів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розгляду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звіту</a:t>
            </a:r>
            <a:r>
              <a:rPr lang="ru-RU" dirty="0">
                <a:latin typeface="Arial" panose="020B0604020202020204" pitchFamily="34" charset="0"/>
                <a:cs typeface="Arial" panose="020B0604020202020204" pitchFamily="34" charset="0"/>
              </a:rPr>
              <a:t> про </a:t>
            </a:r>
            <a:r>
              <a:rPr lang="ru-RU" dirty="0" err="1">
                <a:latin typeface="Arial" panose="020B0604020202020204" pitchFamily="34" charset="0"/>
                <a:cs typeface="Arial" panose="020B0604020202020204" pitchFamily="34" charset="0"/>
              </a:rPr>
              <a:t>громадське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r>
              <a:rPr lang="ru-RU"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7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 дня </a:t>
            </a:r>
            <a:r>
              <a:rPr lang="ru-RU" dirty="0" err="1">
                <a:latin typeface="Arial" panose="020B0604020202020204" pitchFamily="34" charset="0"/>
                <a:cs typeface="Arial" panose="020B0604020202020204" pitchFamily="34" charset="0"/>
              </a:rPr>
              <a:t>їх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розгляду</a:t>
            </a:r>
            <a:endParaRPr lang="ru-RU"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accent1"/>
                </a:solidFill>
                <a:latin typeface="Arial" panose="020B0604020202020204" pitchFamily="34" charset="0"/>
                <a:cs typeface="Arial" panose="020B0604020202020204" pitchFamily="34" charset="0"/>
              </a:rPr>
              <a:t>Оприлюднення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звіту</a:t>
            </a:r>
            <a:r>
              <a:rPr lang="ru-RU" b="1" dirty="0">
                <a:solidFill>
                  <a:schemeClr val="accent1"/>
                </a:solidFill>
                <a:latin typeface="Arial" panose="020B0604020202020204" pitchFamily="34" charset="0"/>
                <a:cs typeface="Arial" panose="020B0604020202020204" pitchFamily="34" charset="0"/>
              </a:rPr>
              <a:t> про </a:t>
            </a:r>
            <a:r>
              <a:rPr lang="ru-RU" b="1" dirty="0" err="1">
                <a:solidFill>
                  <a:schemeClr val="accent1"/>
                </a:solidFill>
                <a:latin typeface="Arial" panose="020B0604020202020204" pitchFamily="34" charset="0"/>
                <a:cs typeface="Arial" panose="020B0604020202020204" pitchFamily="34" charset="0"/>
              </a:rPr>
              <a:t>громадське</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обговорення</a:t>
            </a:r>
            <a:endParaRPr lang="en-US" b="1" dirty="0">
              <a:solidFill>
                <a:schemeClr val="accent1"/>
              </a:solidFill>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375450"/>
            <a:ext cx="1361440" cy="334161"/>
          </a:xfrm>
          <a:prstGeom prst="chevron">
            <a:avLst>
              <a:gd name="adj" fmla="val 58912"/>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302494" y="4934066"/>
            <a:ext cx="7679186" cy="646331"/>
          </a:xfrm>
          <a:prstGeom prst="rect">
            <a:avLst/>
          </a:prstGeom>
          <a:noFill/>
        </p:spPr>
        <p:txBody>
          <a:bodyPr wrap="square" rtlCol="0">
            <a:spAutoFit/>
          </a:bodyPr>
          <a:lstStyle/>
          <a:p>
            <a:pPr algn="just"/>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5 </a:t>
            </a:r>
            <a:r>
              <a:rPr lang="ru-RU" b="1" dirty="0" err="1">
                <a:latin typeface="Arial" panose="020B0604020202020204" pitchFamily="34" charset="0"/>
                <a:cs typeface="Arial" panose="020B0604020202020204" pitchFamily="34" charset="0"/>
              </a:rPr>
              <a:t>робочих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 дня </a:t>
            </a:r>
            <a:r>
              <a:rPr lang="ru-RU" dirty="0" err="1">
                <a:latin typeface="Arial" panose="020B0604020202020204" pitchFamily="34" charset="0"/>
                <a:cs typeface="Arial" panose="020B0604020202020204" pitchFamily="34" charset="0"/>
              </a:rPr>
              <a:t>оприлюднення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звіту</a:t>
            </a:r>
            <a:r>
              <a:rPr lang="ru-RU" dirty="0">
                <a:latin typeface="Arial" panose="020B0604020202020204" pitchFamily="34" charset="0"/>
                <a:cs typeface="Arial" panose="020B0604020202020204" pitchFamily="34" charset="0"/>
              </a:rPr>
              <a:t> про </a:t>
            </a:r>
            <a:r>
              <a:rPr lang="ru-RU" dirty="0" err="1">
                <a:latin typeface="Arial" panose="020B0604020202020204" pitchFamily="34" charset="0"/>
                <a:cs typeface="Arial" panose="020B0604020202020204" pitchFamily="34" charset="0"/>
              </a:rPr>
              <a:t>громадське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endParaRPr lang="ru-RU" dirty="0">
              <a:latin typeface="Arial" panose="020B0604020202020204" pitchFamily="34" charset="0"/>
              <a:cs typeface="Arial" panose="020B0604020202020204" pitchFamily="34" charset="0"/>
            </a:endParaRP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5057323"/>
            <a:ext cx="1361440" cy="334161"/>
          </a:xfrm>
          <a:prstGeom prst="chevron">
            <a:avLst>
              <a:gd name="adj" fmla="val 58912"/>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19" name="TextBox 18">
            <a:extLst>
              <a:ext uri="{FF2B5EF4-FFF2-40B4-BE49-F238E27FC236}">
                <a16:creationId xmlns:a16="http://schemas.microsoft.com/office/drawing/2014/main" id="{165EE9C0-76CA-4B30-AED1-CF8F626442A4}"/>
              </a:ext>
            </a:extLst>
          </p:cNvPr>
          <p:cNvSpPr txBox="1"/>
          <p:nvPr/>
        </p:nvSpPr>
        <p:spPr>
          <a:xfrm>
            <a:off x="3183757" y="5932398"/>
            <a:ext cx="7095537" cy="923330"/>
          </a:xfrm>
          <a:prstGeom prst="rect">
            <a:avLst/>
          </a:prstGeom>
          <a:noFill/>
        </p:spPr>
        <p:txBody>
          <a:bodyPr wrap="square" rtlCol="0">
            <a:spAutoFit/>
          </a:bodyPr>
          <a:lstStyle/>
          <a:p>
            <a:pPr marL="285750" indent="-285750" algn="just">
              <a:buFont typeface="Wingdings" panose="05000000000000000000" pitchFamily="2" charset="2"/>
              <a:buChar char="§"/>
            </a:pPr>
            <a:r>
              <a:rPr lang="uk-UA" dirty="0">
                <a:latin typeface="Arial" panose="020B0604020202020204" pitchFamily="34" charset="0"/>
                <a:cs typeface="Arial" panose="020B0604020202020204" pitchFamily="34" charset="0"/>
              </a:rPr>
              <a:t>здійснюється</a:t>
            </a:r>
            <a:r>
              <a:rPr lang="en-US"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30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 дня </a:t>
            </a:r>
            <a:r>
              <a:rPr lang="ru-RU" dirty="0" err="1">
                <a:latin typeface="Arial" panose="020B0604020202020204" pitchFamily="34" charset="0"/>
                <a:cs typeface="Arial" panose="020B0604020202020204" pitchFamily="34" charset="0"/>
              </a:rPr>
              <a:t>її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внесення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розгляд</a:t>
            </a:r>
            <a:endParaRPr lang="ru-RU"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ru-RU" b="1" dirty="0" err="1">
                <a:latin typeface="Arial" panose="020B0604020202020204" pitchFamily="34" charset="0"/>
                <a:cs typeface="Arial" panose="020B0604020202020204" pitchFamily="34" charset="0"/>
              </a:rPr>
              <a:t>забороняється</a:t>
            </a:r>
            <a:r>
              <a:rPr lang="ru-RU" dirty="0">
                <a:latin typeface="Arial" panose="020B0604020202020204" pitchFamily="34" charset="0"/>
                <a:cs typeface="Arial" panose="020B0604020202020204" pitchFamily="34" charset="0"/>
              </a:rPr>
              <a:t> без </a:t>
            </a:r>
            <a:r>
              <a:rPr lang="ru-RU" dirty="0" err="1">
                <a:latin typeface="Arial" panose="020B0604020202020204" pitchFamily="34" charset="0"/>
                <a:cs typeface="Arial" panose="020B0604020202020204" pitchFamily="34" charset="0"/>
              </a:rPr>
              <a:t>проведення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громадського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endParaRPr lang="ru-RU" dirty="0">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6383003"/>
            <a:ext cx="1361440" cy="334161"/>
          </a:xfrm>
          <a:prstGeom prst="chevron">
            <a:avLst>
              <a:gd name="adj" fmla="val 58912"/>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784193" y="994047"/>
            <a:ext cx="10946167" cy="707886"/>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p>
          <a:p>
            <a:pPr algn="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550795" y="223964"/>
            <a:ext cx="1822721" cy="1335392"/>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759780" y="4148390"/>
            <a:ext cx="798991" cy="808209"/>
          </a:xfrm>
          <a:prstGeom prst="donut">
            <a:avLst>
              <a:gd name="adj" fmla="val 8904"/>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3183757" y="5592931"/>
            <a:ext cx="6728226" cy="369332"/>
          </a:xfrm>
          <a:prstGeom prst="rect">
            <a:avLst/>
          </a:prstGeom>
        </p:spPr>
        <p:txBody>
          <a:bodyPr wrap="square">
            <a:spAutoFit/>
          </a:bodyPr>
          <a:lstStyle/>
          <a:p>
            <a:r>
              <a:rPr lang="ru-RU" b="1" dirty="0" err="1">
                <a:solidFill>
                  <a:schemeClr val="accent4">
                    <a:lumMod val="75000"/>
                  </a:schemeClr>
                </a:solidFill>
                <a:latin typeface="Arial" panose="020B0604020202020204" pitchFamily="34" charset="0"/>
                <a:cs typeface="Arial" panose="020B0604020202020204" pitchFamily="34" charset="0"/>
              </a:rPr>
              <a:t>Затвердження</a:t>
            </a:r>
            <a:r>
              <a:rPr lang="ru-RU" b="1" dirty="0">
                <a:solidFill>
                  <a:schemeClr val="accent4">
                    <a:lumMod val="75000"/>
                  </a:schemeClr>
                </a:solidFill>
                <a:latin typeface="Arial" panose="020B0604020202020204" pitchFamily="34" charset="0"/>
                <a:cs typeface="Arial" panose="020B0604020202020204" pitchFamily="34" charset="0"/>
              </a:rPr>
              <a:t> </a:t>
            </a:r>
            <a:r>
              <a:rPr lang="ru-RU" b="1" dirty="0" err="1">
                <a:solidFill>
                  <a:schemeClr val="accent4">
                    <a:lumMod val="75000"/>
                  </a:schemeClr>
                </a:solidFill>
                <a:latin typeface="Arial" panose="020B0604020202020204" pitchFamily="34" charset="0"/>
                <a:cs typeface="Arial" panose="020B0604020202020204" pitchFamily="34" charset="0"/>
              </a:rPr>
              <a:t>сільською</a:t>
            </a:r>
            <a:r>
              <a:rPr lang="ru-RU" b="1" dirty="0">
                <a:solidFill>
                  <a:schemeClr val="accent4">
                    <a:lumMod val="75000"/>
                  </a:schemeClr>
                </a:solidFill>
                <a:latin typeface="Arial" panose="020B0604020202020204" pitchFamily="34" charset="0"/>
                <a:cs typeface="Arial" panose="020B0604020202020204" pitchFamily="34" charset="0"/>
              </a:rPr>
              <a:t>, </a:t>
            </a:r>
            <a:r>
              <a:rPr lang="ru-RU" b="1" dirty="0" err="1">
                <a:solidFill>
                  <a:schemeClr val="accent4">
                    <a:lumMod val="75000"/>
                  </a:schemeClr>
                </a:solidFill>
                <a:latin typeface="Arial" panose="020B0604020202020204" pitchFamily="34" charset="0"/>
                <a:cs typeface="Arial" panose="020B0604020202020204" pitchFamily="34" charset="0"/>
              </a:rPr>
              <a:t>селищною</a:t>
            </a:r>
            <a:r>
              <a:rPr lang="ru-RU" b="1" dirty="0">
                <a:solidFill>
                  <a:schemeClr val="accent4">
                    <a:lumMod val="75000"/>
                  </a:schemeClr>
                </a:solidFill>
                <a:latin typeface="Arial" panose="020B0604020202020204" pitchFamily="34" charset="0"/>
                <a:cs typeface="Arial" panose="020B0604020202020204" pitchFamily="34" charset="0"/>
              </a:rPr>
              <a:t>, </a:t>
            </a:r>
            <a:r>
              <a:rPr lang="ru-RU" b="1" dirty="0" err="1">
                <a:solidFill>
                  <a:schemeClr val="accent4">
                    <a:lumMod val="75000"/>
                  </a:schemeClr>
                </a:solidFill>
                <a:latin typeface="Arial" panose="020B0604020202020204" pitchFamily="34" charset="0"/>
                <a:cs typeface="Arial" panose="020B0604020202020204" pitchFamily="34" charset="0"/>
              </a:rPr>
              <a:t>міською</a:t>
            </a:r>
            <a:r>
              <a:rPr lang="ru-RU" b="1" dirty="0">
                <a:solidFill>
                  <a:schemeClr val="accent4">
                    <a:lumMod val="75000"/>
                  </a:schemeClr>
                </a:solidFill>
                <a:latin typeface="Arial" panose="020B0604020202020204" pitchFamily="34" charset="0"/>
                <a:cs typeface="Arial" panose="020B0604020202020204" pitchFamily="34" charset="0"/>
              </a:rPr>
              <a:t> радою</a:t>
            </a:r>
            <a:endParaRPr lang="en-US" b="1" dirty="0">
              <a:solidFill>
                <a:schemeClr val="accent4">
                  <a:lumMod val="75000"/>
                </a:schemeClr>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1988598" y="2964610"/>
            <a:ext cx="384919" cy="600164"/>
          </a:xfrm>
          <a:prstGeom prst="rect">
            <a:avLst/>
          </a:prstGeom>
        </p:spPr>
        <p:txBody>
          <a:bodyPr wrap="square">
            <a:spAutoFit/>
          </a:bodyPr>
          <a:lstStyle/>
          <a:p>
            <a:pPr algn="ctr"/>
            <a:r>
              <a:rPr lang="uk-UA" sz="3300" b="1" dirty="0">
                <a:solidFill>
                  <a:srgbClr val="7030A0"/>
                </a:solidFill>
                <a:latin typeface="Arial" panose="020B0604020202020204" pitchFamily="34" charset="0"/>
                <a:cs typeface="Arial" panose="020B0604020202020204" pitchFamily="34" charset="0"/>
              </a:rPr>
              <a:t>7</a:t>
            </a:r>
            <a:endParaRPr lang="ru-RU" sz="3300" b="1" dirty="0">
              <a:solidFill>
                <a:srgbClr val="7030A0"/>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2E9A42E4-E813-44A3-91B2-26E613CA50F7}"/>
              </a:ext>
            </a:extLst>
          </p:cNvPr>
          <p:cNvSpPr/>
          <p:nvPr/>
        </p:nvSpPr>
        <p:spPr>
          <a:xfrm>
            <a:off x="3183757" y="5872807"/>
            <a:ext cx="6096000" cy="369332"/>
          </a:xfrm>
          <a:prstGeom prst="rect">
            <a:avLst/>
          </a:prstGeom>
        </p:spPr>
        <p:txBody>
          <a:bodyPr>
            <a:spAutoFit/>
          </a:bodyPr>
          <a:lstStyle/>
          <a:p>
            <a:endParaRPr lang="ru-RU" dirty="0"/>
          </a:p>
        </p:txBody>
      </p:sp>
      <p:sp>
        <p:nvSpPr>
          <p:cNvPr id="4" name="Прямоугольник 3">
            <a:extLst>
              <a:ext uri="{FF2B5EF4-FFF2-40B4-BE49-F238E27FC236}">
                <a16:creationId xmlns:a16="http://schemas.microsoft.com/office/drawing/2014/main" id="{21A2967B-E426-4021-889E-A13464D5D4CA}"/>
              </a:ext>
            </a:extLst>
          </p:cNvPr>
          <p:cNvSpPr/>
          <p:nvPr/>
        </p:nvSpPr>
        <p:spPr>
          <a:xfrm>
            <a:off x="3169331" y="4320477"/>
            <a:ext cx="8442662" cy="646331"/>
          </a:xfrm>
          <a:prstGeom prst="rect">
            <a:avLst/>
          </a:prstGeom>
        </p:spPr>
        <p:txBody>
          <a:bodyPr wrap="square">
            <a:spAutoFit/>
          </a:bodyPr>
          <a:lstStyle/>
          <a:p>
            <a:r>
              <a:rPr lang="ru-RU" b="1" dirty="0" err="1">
                <a:solidFill>
                  <a:schemeClr val="accent6"/>
                </a:solidFill>
                <a:latin typeface="Arial" panose="020B0604020202020204" pitchFamily="34" charset="0"/>
                <a:cs typeface="Arial" panose="020B0604020202020204" pitchFamily="34" charset="0"/>
              </a:rPr>
              <a:t>Внесення</a:t>
            </a:r>
            <a:r>
              <a:rPr lang="ru-RU" b="1" dirty="0">
                <a:solidFill>
                  <a:schemeClr val="accent6"/>
                </a:solidFill>
                <a:latin typeface="Arial" panose="020B0604020202020204" pitchFamily="34" charset="0"/>
                <a:cs typeface="Arial" panose="020B0604020202020204" pitchFamily="34" charset="0"/>
              </a:rPr>
              <a:t> </a:t>
            </a:r>
            <a:r>
              <a:rPr lang="ru-RU" b="1" dirty="0" err="1">
                <a:solidFill>
                  <a:schemeClr val="accent6"/>
                </a:solidFill>
                <a:latin typeface="Arial" panose="020B0604020202020204" pitchFamily="34" charset="0"/>
                <a:cs typeface="Arial" panose="020B0604020202020204" pitchFamily="34" charset="0"/>
              </a:rPr>
              <a:t>виконавчим</a:t>
            </a:r>
            <a:r>
              <a:rPr lang="ru-RU" b="1" dirty="0">
                <a:solidFill>
                  <a:schemeClr val="accent6"/>
                </a:solidFill>
                <a:latin typeface="Arial" panose="020B0604020202020204" pitchFamily="34" charset="0"/>
                <a:cs typeface="Arial" panose="020B0604020202020204" pitchFamily="34" charset="0"/>
              </a:rPr>
              <a:t> органом </a:t>
            </a:r>
            <a:r>
              <a:rPr lang="ru-RU" b="1" dirty="0" err="1">
                <a:solidFill>
                  <a:schemeClr val="accent6"/>
                </a:solidFill>
                <a:latin typeface="Arial" panose="020B0604020202020204" pitchFamily="34" charset="0"/>
                <a:cs typeface="Arial" panose="020B0604020202020204" pitchFamily="34" charset="0"/>
              </a:rPr>
              <a:t>сільської</a:t>
            </a:r>
            <a:r>
              <a:rPr lang="ru-RU" b="1" dirty="0">
                <a:solidFill>
                  <a:schemeClr val="accent6"/>
                </a:solidFill>
                <a:latin typeface="Arial" panose="020B0604020202020204" pitchFamily="34" charset="0"/>
                <a:cs typeface="Arial" panose="020B0604020202020204" pitchFamily="34" charset="0"/>
              </a:rPr>
              <a:t>, </a:t>
            </a:r>
            <a:r>
              <a:rPr lang="ru-RU" b="1" dirty="0" err="1">
                <a:solidFill>
                  <a:schemeClr val="accent6"/>
                </a:solidFill>
                <a:latin typeface="Arial" panose="020B0604020202020204" pitchFamily="34" charset="0"/>
                <a:cs typeface="Arial" panose="020B0604020202020204" pitchFamily="34" charset="0"/>
              </a:rPr>
              <a:t>селищної</a:t>
            </a:r>
            <a:r>
              <a:rPr lang="ru-RU" b="1" dirty="0">
                <a:solidFill>
                  <a:schemeClr val="accent6"/>
                </a:solidFill>
                <a:latin typeface="Arial" panose="020B0604020202020204" pitchFamily="34" charset="0"/>
                <a:cs typeface="Arial" panose="020B0604020202020204" pitchFamily="34" charset="0"/>
              </a:rPr>
              <a:t>, </a:t>
            </a:r>
            <a:r>
              <a:rPr lang="ru-RU" b="1" dirty="0" err="1">
                <a:solidFill>
                  <a:schemeClr val="accent6"/>
                </a:solidFill>
                <a:latin typeface="Arial" panose="020B0604020202020204" pitchFamily="34" charset="0"/>
                <a:cs typeface="Arial" panose="020B0604020202020204" pitchFamily="34" charset="0"/>
              </a:rPr>
              <a:t>міської</a:t>
            </a:r>
            <a:r>
              <a:rPr lang="ru-RU" b="1" dirty="0">
                <a:solidFill>
                  <a:schemeClr val="accent6"/>
                </a:solidFill>
                <a:latin typeface="Arial" panose="020B0604020202020204" pitchFamily="34" charset="0"/>
                <a:cs typeface="Arial" panose="020B0604020202020204" pitchFamily="34" charset="0"/>
              </a:rPr>
              <a:t> ради на </a:t>
            </a:r>
            <a:r>
              <a:rPr lang="ru-RU" b="1" dirty="0" err="1">
                <a:solidFill>
                  <a:schemeClr val="accent6"/>
                </a:solidFill>
                <a:latin typeface="Arial" panose="020B0604020202020204" pitchFamily="34" charset="0"/>
                <a:cs typeface="Arial" panose="020B0604020202020204" pitchFamily="34" charset="0"/>
              </a:rPr>
              <a:t>розгляд</a:t>
            </a:r>
            <a:r>
              <a:rPr lang="ru-RU" b="1" dirty="0">
                <a:solidFill>
                  <a:schemeClr val="accent6"/>
                </a:solidFill>
                <a:latin typeface="Arial" panose="020B0604020202020204" pitchFamily="34" charset="0"/>
                <a:cs typeface="Arial" panose="020B0604020202020204" pitchFamily="34" charset="0"/>
              </a:rPr>
              <a:t> </a:t>
            </a:r>
            <a:r>
              <a:rPr lang="ru-RU" b="1" dirty="0" err="1">
                <a:solidFill>
                  <a:schemeClr val="accent6"/>
                </a:solidFill>
                <a:latin typeface="Arial" panose="020B0604020202020204" pitchFamily="34" charset="0"/>
                <a:cs typeface="Arial" panose="020B0604020202020204" pitchFamily="34" charset="0"/>
              </a:rPr>
              <a:t>цієї</a:t>
            </a:r>
            <a:r>
              <a:rPr lang="ru-RU" b="1" dirty="0">
                <a:solidFill>
                  <a:schemeClr val="accent6"/>
                </a:solidFill>
                <a:latin typeface="Arial" panose="020B0604020202020204" pitchFamily="34" charset="0"/>
                <a:cs typeface="Arial" panose="020B0604020202020204" pitchFamily="34" charset="0"/>
              </a:rPr>
              <a:t> ради</a:t>
            </a:r>
            <a:endParaRPr lang="en-US" b="1" dirty="0">
              <a:solidFill>
                <a:schemeClr val="accent6"/>
              </a:solidFill>
            </a:endParaRPr>
          </a:p>
        </p:txBody>
      </p:sp>
      <p:sp>
        <p:nvSpPr>
          <p:cNvPr id="26" name="Круг: прозрачная заливка 10">
            <a:extLst>
              <a:ext uri="{FF2B5EF4-FFF2-40B4-BE49-F238E27FC236}">
                <a16:creationId xmlns:a16="http://schemas.microsoft.com/office/drawing/2014/main" id="{2BF827B7-6173-472D-A574-A7D758656D0B}"/>
              </a:ext>
            </a:extLst>
          </p:cNvPr>
          <p:cNvSpPr/>
          <p:nvPr/>
        </p:nvSpPr>
        <p:spPr>
          <a:xfrm>
            <a:off x="1806173" y="5592931"/>
            <a:ext cx="796229" cy="734162"/>
          </a:xfrm>
          <a:prstGeom prst="donut">
            <a:avLst>
              <a:gd name="adj" fmla="val 8904"/>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8" name="Прямоугольник 7">
            <a:extLst>
              <a:ext uri="{FF2B5EF4-FFF2-40B4-BE49-F238E27FC236}">
                <a16:creationId xmlns:a16="http://schemas.microsoft.com/office/drawing/2014/main" id="{2B82F5CE-156F-4A50-9E95-388743F66EF4}"/>
              </a:ext>
            </a:extLst>
          </p:cNvPr>
          <p:cNvSpPr/>
          <p:nvPr/>
        </p:nvSpPr>
        <p:spPr>
          <a:xfrm>
            <a:off x="1759781" y="5646484"/>
            <a:ext cx="878641" cy="600164"/>
          </a:xfrm>
          <a:prstGeom prst="rect">
            <a:avLst/>
          </a:prstGeom>
        </p:spPr>
        <p:txBody>
          <a:bodyPr wrap="square">
            <a:spAutoFit/>
          </a:bodyPr>
          <a:lstStyle/>
          <a:p>
            <a:pPr algn="ctr"/>
            <a:r>
              <a:rPr lang="en-US" sz="3300" b="1" dirty="0">
                <a:solidFill>
                  <a:schemeClr val="accent4">
                    <a:lumMod val="75000"/>
                  </a:schemeClr>
                </a:solidFill>
                <a:latin typeface="Arial" panose="020B0604020202020204" pitchFamily="34" charset="0"/>
                <a:cs typeface="Arial" panose="020B0604020202020204" pitchFamily="34" charset="0"/>
              </a:rPr>
              <a:t>9</a:t>
            </a:r>
            <a:endParaRPr lang="ru-RU" sz="3300" b="1" dirty="0">
              <a:solidFill>
                <a:schemeClr val="accent4">
                  <a:lumMod val="75000"/>
                </a:schemeClr>
              </a:solidFill>
              <a:latin typeface="Arial" panose="020B0604020202020204" pitchFamily="34" charset="0"/>
              <a:cs typeface="Arial" panose="020B0604020202020204" pitchFamily="34" charset="0"/>
            </a:endParaRPr>
          </a:p>
        </p:txBody>
      </p:sp>
      <p:sp>
        <p:nvSpPr>
          <p:cNvPr id="25" name="Круг: прозрачная заливка 10">
            <a:extLst>
              <a:ext uri="{FF2B5EF4-FFF2-40B4-BE49-F238E27FC236}">
                <a16:creationId xmlns:a16="http://schemas.microsoft.com/office/drawing/2014/main" id="{814A813A-AFC5-45BC-ABB4-E46DA34B0516}"/>
              </a:ext>
            </a:extLst>
          </p:cNvPr>
          <p:cNvSpPr/>
          <p:nvPr/>
        </p:nvSpPr>
        <p:spPr>
          <a:xfrm>
            <a:off x="1793853" y="2845966"/>
            <a:ext cx="808547" cy="776361"/>
          </a:xfrm>
          <a:prstGeom prst="donut">
            <a:avLst>
              <a:gd name="adj" fmla="val 8904"/>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27" name="Прямоугольник 26">
            <a:extLst>
              <a:ext uri="{FF2B5EF4-FFF2-40B4-BE49-F238E27FC236}">
                <a16:creationId xmlns:a16="http://schemas.microsoft.com/office/drawing/2014/main" id="{73B4CF05-A321-4D0C-A34A-49D61F2DC507}"/>
              </a:ext>
            </a:extLst>
          </p:cNvPr>
          <p:cNvSpPr/>
          <p:nvPr/>
        </p:nvSpPr>
        <p:spPr>
          <a:xfrm flipH="1">
            <a:off x="1759780" y="4320477"/>
            <a:ext cx="842621" cy="600164"/>
          </a:xfrm>
          <a:prstGeom prst="rect">
            <a:avLst/>
          </a:prstGeom>
        </p:spPr>
        <p:txBody>
          <a:bodyPr wrap="square">
            <a:spAutoFit/>
          </a:bodyPr>
          <a:lstStyle/>
          <a:p>
            <a:pPr algn="ctr"/>
            <a:r>
              <a:rPr lang="en-US" sz="3300" b="1" dirty="0">
                <a:solidFill>
                  <a:schemeClr val="accent6"/>
                </a:solidFill>
                <a:latin typeface="Arial" panose="020B0604020202020204" pitchFamily="34" charset="0"/>
                <a:cs typeface="Arial" panose="020B0604020202020204" pitchFamily="34" charset="0"/>
              </a:rPr>
              <a:t>8</a:t>
            </a:r>
            <a:endParaRPr lang="ru-RU" sz="3300" b="1" dirty="0">
              <a:solidFill>
                <a:schemeClr val="accent6"/>
              </a:solidFill>
              <a:latin typeface="Arial" panose="020B0604020202020204" pitchFamily="34" charset="0"/>
              <a:cs typeface="Arial" panose="020B0604020202020204" pitchFamily="34" charset="0"/>
            </a:endParaRPr>
          </a:p>
        </p:txBody>
      </p:sp>
      <p:sp>
        <p:nvSpPr>
          <p:cNvPr id="28" name="Стрелка: шеврон 2">
            <a:extLst>
              <a:ext uri="{FF2B5EF4-FFF2-40B4-BE49-F238E27FC236}">
                <a16:creationId xmlns:a16="http://schemas.microsoft.com/office/drawing/2014/main" id="{8B5061C4-9E6F-4A6C-8554-F0C719D65BFB}"/>
              </a:ext>
            </a:extLst>
          </p:cNvPr>
          <p:cNvSpPr/>
          <p:nvPr/>
        </p:nvSpPr>
        <p:spPr>
          <a:xfrm>
            <a:off x="1631954" y="3678238"/>
            <a:ext cx="1361440" cy="369333"/>
          </a:xfrm>
          <a:prstGeom prst="chevron">
            <a:avLst>
              <a:gd name="adj" fmla="val 58912"/>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 name="Прямоугольник 6">
            <a:extLst>
              <a:ext uri="{FF2B5EF4-FFF2-40B4-BE49-F238E27FC236}">
                <a16:creationId xmlns:a16="http://schemas.microsoft.com/office/drawing/2014/main" id="{E0793D46-DAAC-4CD9-9542-4D33AF98CA46}"/>
              </a:ext>
            </a:extLst>
          </p:cNvPr>
          <p:cNvSpPr/>
          <p:nvPr/>
        </p:nvSpPr>
        <p:spPr>
          <a:xfrm>
            <a:off x="3048000" y="3105835"/>
            <a:ext cx="8682360" cy="369332"/>
          </a:xfrm>
          <a:prstGeom prst="rect">
            <a:avLst/>
          </a:prstGeom>
        </p:spPr>
        <p:txBody>
          <a:bodyPr wrap="square">
            <a:spAutoFit/>
          </a:bodyPr>
          <a:lstStyle/>
          <a:p>
            <a:pPr algn="ctr"/>
            <a:r>
              <a:rPr lang="ru-RU" b="1" dirty="0" err="1">
                <a:solidFill>
                  <a:srgbClr val="7030A0"/>
                </a:solidFill>
                <a:latin typeface="Arial" panose="020B0604020202020204" pitchFamily="34" charset="0"/>
                <a:cs typeface="Arial" panose="020B0604020202020204" pitchFamily="34" charset="0"/>
              </a:rPr>
              <a:t>Погодження</a:t>
            </a:r>
            <a:r>
              <a:rPr lang="ru-RU" b="1" dirty="0">
                <a:solidFill>
                  <a:srgbClr val="7030A0"/>
                </a:solidFill>
                <a:latin typeface="Arial" panose="020B0604020202020204" pitchFamily="34" charset="0"/>
                <a:cs typeface="Arial" panose="020B0604020202020204" pitchFamily="34" charset="0"/>
              </a:rPr>
              <a:t> </a:t>
            </a:r>
            <a:r>
              <a:rPr lang="ru-RU" b="1" dirty="0" err="1">
                <a:solidFill>
                  <a:srgbClr val="7030A0"/>
                </a:solidFill>
                <a:latin typeface="Arial" panose="020B0604020202020204" pitchFamily="34" charset="0"/>
                <a:cs typeface="Arial" panose="020B0604020202020204" pitchFamily="34" charset="0"/>
              </a:rPr>
              <a:t>уповноваженим</a:t>
            </a:r>
            <a:r>
              <a:rPr lang="ru-RU" b="1" dirty="0">
                <a:solidFill>
                  <a:srgbClr val="7030A0"/>
                </a:solidFill>
                <a:latin typeface="Arial" panose="020B0604020202020204" pitchFamily="34" charset="0"/>
                <a:cs typeface="Arial" panose="020B0604020202020204" pitchFamily="34" charset="0"/>
              </a:rPr>
              <a:t> органом </a:t>
            </a:r>
            <a:r>
              <a:rPr lang="ru-RU" b="1" dirty="0" err="1">
                <a:solidFill>
                  <a:srgbClr val="7030A0"/>
                </a:solidFill>
                <a:latin typeface="Arial" panose="020B0604020202020204" pitchFamily="34" charset="0"/>
                <a:cs typeface="Arial" panose="020B0604020202020204" pitchFamily="34" charset="0"/>
              </a:rPr>
              <a:t>містобудування</a:t>
            </a:r>
            <a:r>
              <a:rPr lang="ru-RU" b="1" dirty="0">
                <a:solidFill>
                  <a:srgbClr val="7030A0"/>
                </a:solidFill>
                <a:latin typeface="Arial" panose="020B0604020202020204" pitchFamily="34" charset="0"/>
                <a:cs typeface="Arial" panose="020B0604020202020204" pitchFamily="34" charset="0"/>
              </a:rPr>
              <a:t> та </a:t>
            </a:r>
            <a:r>
              <a:rPr lang="ru-RU" b="1" dirty="0" err="1">
                <a:solidFill>
                  <a:srgbClr val="7030A0"/>
                </a:solidFill>
                <a:latin typeface="Arial" panose="020B0604020202020204" pitchFamily="34" charset="0"/>
                <a:cs typeface="Arial" panose="020B0604020202020204" pitchFamily="34" charset="0"/>
              </a:rPr>
              <a:t>архітектури</a:t>
            </a:r>
            <a:r>
              <a:rPr lang="ru-RU" b="1" dirty="0">
                <a:solidFill>
                  <a:srgbClr val="7030A0"/>
                </a:solidFill>
                <a:latin typeface="Arial" panose="020B0604020202020204" pitchFamily="34" charset="0"/>
                <a:cs typeface="Arial" panose="020B0604020202020204" pitchFamily="34" charset="0"/>
              </a:rPr>
              <a:t> ОДА</a:t>
            </a:r>
            <a:endParaRPr lang="en-US" b="1" dirty="0">
              <a:solidFill>
                <a:srgbClr val="7030A0"/>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60C86177-3069-4B8A-9EA4-ED4DF29DFBD2}"/>
              </a:ext>
            </a:extLst>
          </p:cNvPr>
          <p:cNvSpPr/>
          <p:nvPr/>
        </p:nvSpPr>
        <p:spPr>
          <a:xfrm>
            <a:off x="3169330" y="3678238"/>
            <a:ext cx="8345008" cy="369332"/>
          </a:xfrm>
          <a:prstGeom prst="rect">
            <a:avLst/>
          </a:prstGeom>
        </p:spPr>
        <p:txBody>
          <a:bodyPr wrap="square">
            <a:spAutoFit/>
          </a:bodyPr>
          <a:lstStyle/>
          <a:p>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10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 дня </a:t>
            </a:r>
            <a:r>
              <a:rPr lang="ru-RU" dirty="0" err="1">
                <a:latin typeface="Arial" panose="020B0604020202020204" pitchFamily="34" charset="0"/>
                <a:cs typeface="Arial" panose="020B0604020202020204" pitchFamily="34" charset="0"/>
              </a:rPr>
              <a:t>її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надходження</a:t>
            </a:r>
            <a:endParaRPr lang="ru-RU" dirty="0">
              <a:latin typeface="Arial" panose="020B0604020202020204" pitchFamily="34" charset="0"/>
              <a:cs typeface="Arial" panose="020B0604020202020204" pitchFamily="34" charset="0"/>
            </a:endParaRPr>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759781" y="1498964"/>
            <a:ext cx="798990" cy="810436"/>
          </a:xfrm>
          <a:prstGeom prst="donut">
            <a:avLst>
              <a:gd name="adj" fmla="val 8904"/>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Tree>
    <p:extLst>
      <p:ext uri="{BB962C8B-B14F-4D97-AF65-F5344CB8AC3E}">
        <p14:creationId xmlns:p14="http://schemas.microsoft.com/office/powerpoint/2010/main" val="424187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a:t>
            </a:r>
          </a:p>
          <a:p>
            <a:pPr marL="0" indent="0" algn="r">
              <a:buNone/>
            </a:pPr>
            <a:r>
              <a:rPr lang="ru-RU" sz="2000" b="1" u="sng" dirty="0" err="1">
                <a:solidFill>
                  <a:schemeClr val="accent2"/>
                </a:solidFill>
                <a:latin typeface="Arial" panose="020B0604020202020204" pitchFamily="34" charset="0"/>
                <a:cs typeface="Arial" panose="020B0604020202020204" pitchFamily="34" charset="0"/>
              </a:rPr>
              <a:t>включає</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ru-RU" sz="1800" dirty="0" err="1">
                <a:latin typeface="Arial" panose="020B0604020202020204" pitchFamily="34" charset="0"/>
                <a:cs typeface="Arial" panose="020B0604020202020204" pitchFamily="34" charset="0"/>
              </a:rPr>
              <a:t>загальний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опис</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населеного</a:t>
            </a:r>
            <a:r>
              <a:rPr lang="ru-RU" sz="1800" dirty="0">
                <a:latin typeface="Arial" panose="020B0604020202020204" pitchFamily="34" charset="0"/>
                <a:cs typeface="Arial" panose="020B0604020202020204" pitchFamily="34" charset="0"/>
              </a:rPr>
              <a:t> пункту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для </a:t>
            </a:r>
            <a:r>
              <a:rPr lang="ru-RU" sz="1800" dirty="0" err="1">
                <a:latin typeface="Arial" panose="020B0604020202020204" pitchFamily="34" charset="0"/>
                <a:cs typeface="Arial" panose="020B0604020202020204" pitchFamily="34" charset="0"/>
              </a:rPr>
              <a:t>якого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якої</a:t>
            </a:r>
            <a:r>
              <a:rPr lang="ru-RU" sz="1800" dirty="0">
                <a:latin typeface="Arial" panose="020B0604020202020204" pitchFamily="34" charset="0"/>
                <a:cs typeface="Arial" panose="020B0604020202020204" pitchFamily="34" charset="0"/>
              </a:rPr>
              <a:t>) вона </a:t>
            </a:r>
            <a:r>
              <a:rPr lang="ru-RU" sz="1800" dirty="0" err="1">
                <a:latin typeface="Arial" panose="020B0604020202020204" pitchFamily="34" charset="0"/>
                <a:cs typeface="Arial" panose="020B0604020202020204" pitchFamily="34" charset="0"/>
              </a:rPr>
              <a:t>розробляється</a:t>
            </a:r>
            <a:r>
              <a:rPr lang="ru-RU" sz="1800" dirty="0">
                <a:latin typeface="Arial" panose="020B0604020202020204" pitchFamily="34" charset="0"/>
                <a:cs typeface="Arial" panose="020B0604020202020204" pitchFamily="34" charset="0"/>
              </a:rPr>
              <a:t>,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географічне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розташування</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загальна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економічна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оцінка</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загальна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екологічна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оцінка</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кількість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постійного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населення</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кількість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тимчасово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переміщеного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населення</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err="1">
                <a:latin typeface="Arial" panose="020B0604020202020204" pitchFamily="34" charset="0"/>
                <a:cs typeface="Arial" panose="020B0604020202020204" pitchFamily="34" charset="0"/>
              </a:rPr>
              <a:t>аналіз</a:t>
            </a:r>
            <a:r>
              <a:rPr lang="ru-RU" sz="1800" dirty="0">
                <a:latin typeface="Arial" panose="020B0604020202020204" pitchFamily="34" charset="0"/>
                <a:cs typeface="Arial" panose="020B0604020202020204" pitchFamily="34" charset="0"/>
              </a:rPr>
              <a:t>: </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негативних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впливів</a:t>
            </a:r>
            <a:r>
              <a:rPr lang="ru-RU" sz="1800" dirty="0">
                <a:latin typeface="Arial" panose="020B0604020202020204" pitchFamily="34" charset="0"/>
                <a:cs typeface="Arial" panose="020B0604020202020204" pitchFamily="34" charset="0"/>
              </a:rPr>
              <a:t>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бойових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терористичних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диверсій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надзвичайних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ситуацій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призвели</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необхідності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розроблення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програми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негативних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впливів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призвели</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необхідності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розроблення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програми</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традиційний</a:t>
            </a:r>
            <a:r>
              <a:rPr lang="ru-RU" sz="1800" dirty="0">
                <a:latin typeface="Arial" panose="020B0604020202020204" pitchFamily="34" charset="0"/>
                <a:cs typeface="Arial" panose="020B0604020202020204" pitchFamily="34" charset="0"/>
              </a:rPr>
              <a:t> характер </a:t>
            </a:r>
            <a:r>
              <a:rPr lang="ru-RU" sz="1800" dirty="0" err="1">
                <a:latin typeface="Arial" panose="020B0604020202020204" pitchFamily="34" charset="0"/>
                <a:cs typeface="Arial" panose="020B0604020202020204" pitchFamily="34" charset="0"/>
              </a:rPr>
              <a:t>середовища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історичні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ареали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місць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культурної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спадщини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solidFill>
                  <a:srgbClr val="0070C0"/>
                </a:solidFill>
                <a:latin typeface="Arial" panose="020B0604020202020204" pitchFamily="34" charset="0"/>
                <a:cs typeface="Arial" panose="020B0604020202020204" pitchFamily="34" charset="0"/>
              </a:rPr>
              <a:t>ресурсів</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території</a:t>
            </a:r>
            <a:r>
              <a:rPr lang="ru-RU" sz="1800" dirty="0">
                <a:solidFill>
                  <a:srgbClr val="0070C0"/>
                </a:solidFill>
                <a:latin typeface="Arial" panose="020B0604020202020204" pitchFamily="34" charset="0"/>
                <a:cs typeface="Arial" panose="020B0604020202020204" pitchFamily="34" charset="0"/>
              </a:rPr>
              <a:t> для </a:t>
            </a:r>
            <a:r>
              <a:rPr lang="ru-RU" sz="1800" dirty="0" err="1">
                <a:solidFill>
                  <a:srgbClr val="0070C0"/>
                </a:solidFill>
                <a:latin typeface="Arial" panose="020B0604020202020204" pitchFamily="34" charset="0"/>
                <a:cs typeface="Arial" panose="020B0604020202020204" pitchFamily="34" charset="0"/>
              </a:rPr>
              <a:t>відновлення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життєдіяльності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територіальної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громади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частини</a:t>
            </a:r>
            <a:r>
              <a:rPr lang="ru-RU" sz="1800" dirty="0">
                <a:solidFill>
                  <a:srgbClr val="0070C0"/>
                </a:solidFill>
                <a:latin typeface="Arial" panose="020B0604020202020204" pitchFamily="34" charset="0"/>
                <a:cs typeface="Arial" panose="020B0604020202020204" pitchFamily="34" charset="0"/>
              </a:rPr>
              <a:t>);</a:t>
            </a: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68497" y="1633492"/>
            <a:ext cx="1949911" cy="1336234"/>
          </a:xfrm>
          <a:prstGeom prst="rect">
            <a:avLst/>
          </a:prstGeom>
          <a:solidFill>
            <a:schemeClr val="accent2"/>
          </a:solidFill>
        </p:spPr>
      </p:pic>
    </p:spTree>
    <p:extLst>
      <p:ext uri="{BB962C8B-B14F-4D97-AF65-F5344CB8AC3E}">
        <p14:creationId xmlns:p14="http://schemas.microsoft.com/office/powerpoint/2010/main" val="282139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a:t>
            </a:r>
          </a:p>
          <a:p>
            <a:pPr marL="0" indent="0" algn="r">
              <a:buNone/>
            </a:pPr>
            <a:r>
              <a:rPr lang="ru-RU" sz="2000" b="1" u="sng" dirty="0" err="1">
                <a:solidFill>
                  <a:schemeClr val="accent2"/>
                </a:solidFill>
                <a:latin typeface="Arial" panose="020B0604020202020204" pitchFamily="34" charset="0"/>
                <a:cs typeface="Arial" panose="020B0604020202020204" pitchFamily="34" charset="0"/>
              </a:rPr>
              <a:t>включає</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endParaRPr lang="ru-RU" sz="18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q"/>
            </a:pPr>
            <a:r>
              <a:rPr lang="ru-RU" sz="2000" dirty="0" err="1">
                <a:solidFill>
                  <a:schemeClr val="tx1"/>
                </a:solidFill>
                <a:latin typeface="Arial" panose="020B0604020202020204" pitchFamily="34" charset="0"/>
                <a:cs typeface="Arial" panose="020B0604020202020204" pitchFamily="34" charset="0"/>
              </a:rPr>
              <a:t>інформацію</a:t>
            </a:r>
            <a:r>
              <a:rPr lang="ru-RU" sz="2000" dirty="0">
                <a:solidFill>
                  <a:schemeClr val="tx1"/>
                </a:solidFill>
                <a:latin typeface="Arial" panose="020B0604020202020204" pitchFamily="34" charset="0"/>
                <a:cs typeface="Arial" panose="020B0604020202020204" pitchFamily="34" charset="0"/>
              </a:rPr>
              <a:t> про: </a:t>
            </a:r>
          </a:p>
          <a:p>
            <a:pPr algn="just">
              <a:buFont typeface="Wingdings" panose="05000000000000000000" pitchFamily="2" charset="2"/>
              <a:buChar char="§"/>
            </a:pPr>
            <a:r>
              <a:rPr lang="ru-RU" sz="1800" dirty="0" err="1">
                <a:solidFill>
                  <a:srgbClr val="0070C0"/>
                </a:solidFill>
                <a:latin typeface="Arial" panose="020B0604020202020204" pitchFamily="34" charset="0"/>
                <a:cs typeface="Arial" panose="020B0604020202020204" pitchFamily="34" charset="0"/>
              </a:rPr>
              <a:t>наявність</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містобудівної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документації</a:t>
            </a:r>
            <a:r>
              <a:rPr lang="ru-RU" sz="1800" dirty="0">
                <a:solidFill>
                  <a:srgbClr val="0070C0"/>
                </a:solidFill>
                <a:latin typeface="Arial" panose="020B0604020202020204" pitchFamily="34" charset="0"/>
                <a:cs typeface="Arial" panose="020B0604020202020204" pitchFamily="34" charset="0"/>
              </a:rPr>
              <a:t> на </a:t>
            </a:r>
            <a:r>
              <a:rPr lang="ru-RU" sz="1800" dirty="0" err="1">
                <a:solidFill>
                  <a:srgbClr val="0070C0"/>
                </a:solidFill>
                <a:latin typeface="Arial" panose="020B0604020202020204" pitchFamily="34" charset="0"/>
                <a:cs typeface="Arial" panose="020B0604020202020204" pitchFamily="34" charset="0"/>
              </a:rPr>
              <a:t>території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територіальної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громади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частини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аналіз</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щодо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актуальності</a:t>
            </a:r>
            <a:r>
              <a:rPr lang="ru-RU" sz="1800" dirty="0">
                <a:solidFill>
                  <a:srgbClr val="0070C0"/>
                </a:solidFill>
                <a:latin typeface="Arial" panose="020B0604020202020204" pitchFamily="34" charset="0"/>
                <a:cs typeface="Arial" panose="020B0604020202020204" pitchFamily="34" charset="0"/>
              </a:rPr>
              <a:t> та </a:t>
            </a:r>
            <a:r>
              <a:rPr lang="ru-RU" sz="1800" dirty="0" err="1">
                <a:solidFill>
                  <a:srgbClr val="0070C0"/>
                </a:solidFill>
                <a:latin typeface="Arial" panose="020B0604020202020204" pitchFamily="34" charset="0"/>
                <a:cs typeface="Arial" panose="020B0604020202020204" pitchFamily="34" charset="0"/>
              </a:rPr>
              <a:t>ступінь</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реалізації</a:t>
            </a:r>
            <a:r>
              <a:rPr lang="ru-RU" sz="1800" dirty="0">
                <a:solidFill>
                  <a:srgbClr val="0070C0"/>
                </a:solidFill>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a:latin typeface="Arial" panose="020B0604020202020204" pitchFamily="34" charset="0"/>
                <a:cs typeface="Arial" panose="020B0604020202020204" pitchFamily="34" charset="0"/>
              </a:rPr>
              <a:t>шкоду, </a:t>
            </a:r>
            <a:r>
              <a:rPr lang="ru-RU" sz="1800" dirty="0" err="1">
                <a:latin typeface="Arial" panose="020B0604020202020204" pitchFamily="34" charset="0"/>
                <a:cs typeface="Arial" panose="020B0604020202020204" pitchFamily="34" charset="0"/>
              </a:rPr>
              <a:t>заподіяну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бойовими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терористичними</a:t>
            </a:r>
            <a:r>
              <a:rPr lang="ru-RU" sz="1800" dirty="0">
                <a:latin typeface="Arial" panose="020B0604020202020204" pitchFamily="34" charset="0"/>
                <a:cs typeface="Arial" panose="020B0604020202020204" pitchFamily="34" charset="0"/>
              </a:rPr>
              <a:t> актами, </a:t>
            </a:r>
            <a:r>
              <a:rPr lang="ru-RU" sz="1800" dirty="0" err="1">
                <a:latin typeface="Arial" panose="020B0604020202020204" pitchFamily="34" charset="0"/>
                <a:cs typeface="Arial" panose="020B0604020202020204" pitchFamily="34" charset="0"/>
              </a:rPr>
              <a:t>диверсіями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надзвичайними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ситуаціями</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а)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житлової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нерухомості</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громадського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б)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виробничого</a:t>
            </a:r>
            <a:r>
              <a:rPr lang="ru-RU" sz="1800" dirty="0">
                <a:latin typeface="Arial" panose="020B0604020202020204" pitchFamily="34" charset="0"/>
                <a:cs typeface="Arial" panose="020B0604020202020204" pitchFamily="34" charset="0"/>
              </a:rPr>
              <a:t> комплексу (</a:t>
            </a:r>
            <a:r>
              <a:rPr lang="ru-RU" sz="1800" dirty="0" err="1">
                <a:latin typeface="Arial" panose="020B0604020202020204" pitchFamily="34" charset="0"/>
                <a:cs typeface="Arial" panose="020B0604020202020204" pitchFamily="34" charset="0"/>
              </a:rPr>
              <a:t>промисловості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сільського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господарства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тощо</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в)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соціальної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сфери</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г)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культурної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спадщини</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ґ)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житлово-комунального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господарства</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д)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інженерно-транспортної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енергетичної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електронних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комунікаційних</a:t>
            </a:r>
            <a:r>
              <a:rPr lang="ru-RU" sz="1800" dirty="0">
                <a:latin typeface="Arial" panose="020B0604020202020204" pitchFamily="34" charset="0"/>
                <a:cs typeface="Arial" panose="020B0604020202020204" pitchFamily="34" charset="0"/>
              </a:rPr>
              <a:t> мереж, </a:t>
            </a:r>
            <a:r>
              <a:rPr lang="ru-RU" sz="1800" dirty="0" err="1">
                <a:latin typeface="Arial" panose="020B0604020202020204" pitchFamily="34" charset="0"/>
                <a:cs typeface="Arial" panose="020B0604020202020204" pitchFamily="34" charset="0"/>
              </a:rPr>
              <a:t>інженерної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меліоративних</a:t>
            </a:r>
            <a:r>
              <a:rPr lang="ru-RU" sz="1800" dirty="0">
                <a:latin typeface="Arial" panose="020B0604020202020204" pitchFamily="34" charset="0"/>
                <a:cs typeface="Arial" panose="020B0604020202020204" pitchFamily="34" charset="0"/>
              </a:rPr>
              <a:t> систем;</a:t>
            </a:r>
          </a:p>
          <a:p>
            <a:pPr marL="0" indent="0" algn="just">
              <a:buNone/>
            </a:pPr>
            <a:r>
              <a:rPr lang="ru-RU" sz="1800" dirty="0">
                <a:latin typeface="Arial" panose="020B0604020202020204" pitchFamily="34" charset="0"/>
                <a:cs typeface="Arial" panose="020B0604020202020204" pitchFamily="34" charset="0"/>
              </a:rPr>
              <a:t>е) </a:t>
            </a:r>
            <a:r>
              <a:rPr lang="ru-RU" sz="1800" dirty="0" err="1">
                <a:latin typeface="Arial" panose="020B0604020202020204" pitchFamily="34" charset="0"/>
                <a:cs typeface="Arial" panose="020B0604020202020204" pitchFamily="34" charset="0"/>
              </a:rPr>
              <a:t>захисним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спорудам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цивільного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захисту</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є) </a:t>
            </a:r>
            <a:r>
              <a:rPr lang="ru-RU" sz="1800" dirty="0" err="1">
                <a:latin typeface="Arial" panose="020B0604020202020204" pitchFamily="34" charset="0"/>
                <a:cs typeface="Arial" panose="020B0604020202020204" pitchFamily="34" charset="0"/>
              </a:rPr>
              <a:t>іншим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мають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вплив</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життєдіяльність</a:t>
            </a:r>
            <a:r>
              <a:rPr lang="ru-RU" sz="1800" dirty="0">
                <a:latin typeface="Arial" panose="020B0604020202020204" pitchFamily="34" charset="0"/>
                <a:cs typeface="Arial" panose="020B0604020202020204" pitchFamily="34" charset="0"/>
              </a:rPr>
              <a:t> (за </a:t>
            </a:r>
            <a:r>
              <a:rPr lang="ru-RU" sz="1800" dirty="0" err="1">
                <a:latin typeface="Arial" panose="020B0604020202020204" pitchFamily="34" charset="0"/>
                <a:cs typeface="Arial" panose="020B0604020202020204" pitchFamily="34" charset="0"/>
              </a:rPr>
              <a:t>наявності</a:t>
            </a:r>
            <a:r>
              <a:rPr lang="ru-RU" sz="1800" dirty="0">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83077" y="1605177"/>
            <a:ext cx="1908698" cy="1307992"/>
          </a:xfrm>
          <a:prstGeom prst="rect">
            <a:avLst/>
          </a:prstGeom>
          <a:solidFill>
            <a:schemeClr val="accent2"/>
          </a:solidFill>
        </p:spPr>
      </p:pic>
    </p:spTree>
    <p:extLst>
      <p:ext uri="{BB962C8B-B14F-4D97-AF65-F5344CB8AC3E}">
        <p14:creationId xmlns:p14="http://schemas.microsoft.com/office/powerpoint/2010/main" val="19485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a:t>
            </a:r>
          </a:p>
          <a:p>
            <a:pPr marL="0" indent="0" algn="r">
              <a:buNone/>
            </a:pPr>
            <a:r>
              <a:rPr lang="ru-RU" sz="2000" b="1" u="sng" dirty="0" err="1">
                <a:solidFill>
                  <a:schemeClr val="accent2"/>
                </a:solidFill>
                <a:latin typeface="Arial" panose="020B0604020202020204" pitchFamily="34" charset="0"/>
                <a:cs typeface="Arial" panose="020B0604020202020204" pitchFamily="34" charset="0"/>
              </a:rPr>
              <a:t>включає</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ru-RU" sz="1800" dirty="0" err="1">
                <a:latin typeface="Arial" panose="020B0604020202020204" pitchFamily="34" charset="0"/>
                <a:cs typeface="Arial" panose="020B0604020202020204" pitchFamily="34" charset="0"/>
              </a:rPr>
              <a:t>інформацію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щодо</a:t>
            </a:r>
            <a:r>
              <a:rPr lang="ru-RU" sz="1800" dirty="0">
                <a:latin typeface="Arial" panose="020B0604020202020204" pitchFamily="34" charset="0"/>
                <a:cs typeface="Arial" panose="020B0604020202020204" pitchFamily="34" charset="0"/>
              </a:rPr>
              <a:t>: </a:t>
            </a:r>
          </a:p>
          <a:p>
            <a:pPr algn="just">
              <a:buFont typeface="Wingdings" panose="05000000000000000000" pitchFamily="2" charset="2"/>
              <a:buChar char="§"/>
            </a:pPr>
            <a:r>
              <a:rPr lang="ru-RU" sz="1800" dirty="0" err="1">
                <a:solidFill>
                  <a:srgbClr val="0070C0"/>
                </a:solidFill>
                <a:latin typeface="Arial" panose="020B0604020202020204" pitchFamily="34" charset="0"/>
                <a:cs typeface="Arial" panose="020B0604020202020204" pitchFamily="34" charset="0"/>
              </a:rPr>
              <a:t>технічної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можливості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економічної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доцільності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відновлення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пошкоджених</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об’єктів</a:t>
            </a:r>
            <a:r>
              <a:rPr lang="ru-RU" sz="1800" dirty="0">
                <a:solidFill>
                  <a:srgbClr val="0070C0"/>
                </a:solidFill>
                <a:latin typeface="Arial" panose="020B0604020202020204" pitchFamily="34" charset="0"/>
                <a:cs typeface="Arial" panose="020B0604020202020204" pitchFamily="34" charset="0"/>
              </a:rPr>
              <a:t> шляхом </a:t>
            </a:r>
            <a:r>
              <a:rPr lang="ru-RU" sz="1800" dirty="0" err="1">
                <a:solidFill>
                  <a:srgbClr val="0070C0"/>
                </a:solidFill>
                <a:latin typeface="Arial" panose="020B0604020202020204" pitchFamily="34" charset="0"/>
                <a:cs typeface="Arial" panose="020B0604020202020204" pitchFamily="34" charset="0"/>
              </a:rPr>
              <a:t>виконання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робіт</a:t>
            </a:r>
            <a:r>
              <a:rPr lang="ru-RU" sz="1800" dirty="0">
                <a:solidFill>
                  <a:srgbClr val="0070C0"/>
                </a:solidFill>
                <a:latin typeface="Arial" panose="020B0604020202020204" pitchFamily="34" charset="0"/>
                <a:cs typeface="Arial" panose="020B0604020202020204" pitchFamily="34" charset="0"/>
              </a:rPr>
              <a:t> з </a:t>
            </a:r>
            <a:r>
              <a:rPr lang="ru-RU" sz="1800" dirty="0" err="1">
                <a:solidFill>
                  <a:srgbClr val="0070C0"/>
                </a:solidFill>
                <a:latin typeface="Arial" panose="020B0604020202020204" pitchFamily="34" charset="0"/>
                <a:cs typeface="Arial" panose="020B0604020202020204" pitchFamily="34" charset="0"/>
              </a:rPr>
              <a:t>реконструкції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реставрації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капітального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чи</a:t>
            </a:r>
            <a:r>
              <a:rPr lang="ru-RU" sz="1800" dirty="0">
                <a:solidFill>
                  <a:srgbClr val="0070C0"/>
                </a:solidFill>
                <a:latin typeface="Arial" panose="020B0604020202020204" pitchFamily="34" charset="0"/>
                <a:cs typeface="Arial" panose="020B0604020202020204" pitchFamily="34" charset="0"/>
              </a:rPr>
              <a:t> поточного ремонту</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latin typeface="Arial" panose="020B0604020202020204" pitchFamily="34" charset="0"/>
                <a:cs typeface="Arial" panose="020B0604020202020204" pitchFamily="34" charset="0"/>
              </a:rPr>
              <a:t>необхідності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підготовки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здійснення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розмінування</a:t>
            </a:r>
            <a:r>
              <a:rPr lang="ru-RU" sz="1800" dirty="0">
                <a:latin typeface="Arial" panose="020B0604020202020204" pitchFamily="34" charset="0"/>
                <a:cs typeface="Arial" panose="020B0604020202020204" pitchFamily="34" charset="0"/>
              </a:rPr>
              <a:t>, демонтажу </a:t>
            </a:r>
            <a:r>
              <a:rPr lang="ru-RU" sz="1800" dirty="0" err="1">
                <a:latin typeface="Arial" panose="020B0604020202020204" pitchFamily="34" charset="0"/>
                <a:cs typeface="Arial" panose="020B0604020202020204" pitchFamily="34" charset="0"/>
              </a:rPr>
              <a:t>зруйнованих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споруд</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рекультивації</a:t>
            </a:r>
            <a:r>
              <a:rPr lang="ru-RU" sz="1800" dirty="0">
                <a:latin typeface="Arial" panose="020B0604020202020204" pitchFamily="34" charset="0"/>
                <a:cs typeface="Arial" panose="020B0604020202020204" pitchFamily="34" charset="0"/>
              </a:rPr>
              <a:t> земель);</a:t>
            </a:r>
          </a:p>
          <a:p>
            <a:pPr algn="just">
              <a:buFont typeface="Wingdings" panose="05000000000000000000" pitchFamily="2" charset="2"/>
              <a:buChar char="§"/>
            </a:pPr>
            <a:r>
              <a:rPr lang="ru-RU" sz="1800" dirty="0" err="1">
                <a:solidFill>
                  <a:srgbClr val="0070C0"/>
                </a:solidFill>
                <a:latin typeface="Arial" panose="020B0604020202020204" pitchFamily="34" charset="0"/>
                <a:cs typeface="Arial" panose="020B0604020202020204" pitchFamily="34" charset="0"/>
              </a:rPr>
              <a:t>технічної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можливості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економічної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доцільності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відновлення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об’єктів</a:t>
            </a:r>
            <a:r>
              <a:rPr lang="ru-RU" sz="1800" dirty="0">
                <a:solidFill>
                  <a:srgbClr val="0070C0"/>
                </a:solidFill>
                <a:latin typeface="Arial" panose="020B0604020202020204" pitchFamily="34" charset="0"/>
                <a:cs typeface="Arial" panose="020B0604020202020204" pitchFamily="34" charset="0"/>
              </a:rPr>
              <a:t> шляхом нового </a:t>
            </a:r>
            <a:r>
              <a:rPr lang="ru-RU" sz="1800" dirty="0" err="1">
                <a:solidFill>
                  <a:srgbClr val="0070C0"/>
                </a:solidFill>
                <a:latin typeface="Arial" panose="020B0604020202020204" pitchFamily="34" charset="0"/>
                <a:cs typeface="Arial" panose="020B0604020202020204" pitchFamily="34" charset="0"/>
              </a:rPr>
              <a:t>будівництва</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або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пропозиції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щодо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будівництва</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нових</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об’єктів</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замість</a:t>
            </a:r>
            <a:r>
              <a:rPr lang="ru-RU" sz="1800" dirty="0">
                <a:solidFill>
                  <a:srgbClr val="0070C0"/>
                </a:solidFill>
                <a:latin typeface="Arial" panose="020B0604020202020204" pitchFamily="34" charset="0"/>
                <a:cs typeface="Arial" panose="020B0604020202020204" pitchFamily="34" charset="0"/>
              </a:rPr>
              <a:t> тих, </a:t>
            </a:r>
            <a:r>
              <a:rPr lang="ru-RU" sz="1800" dirty="0" err="1">
                <a:solidFill>
                  <a:srgbClr val="0070C0"/>
                </a:solidFill>
                <a:latin typeface="Arial" panose="020B0604020202020204" pitchFamily="34" charset="0"/>
                <a:cs typeface="Arial" panose="020B0604020202020204" pitchFamily="34" charset="0"/>
              </a:rPr>
              <a:t>що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зазнали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пошкоджень</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або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зруйновані</a:t>
            </a:r>
            <a:r>
              <a:rPr lang="ru-RU" sz="1800" dirty="0">
                <a:solidFill>
                  <a:srgbClr val="0070C0"/>
                </a:solidFill>
                <a:latin typeface="Arial" panose="020B0604020202020204" pitchFamily="34" charset="0"/>
                <a:cs typeface="Arial" panose="020B0604020202020204" pitchFamily="34" charset="0"/>
              </a:rPr>
              <a:t>, з </a:t>
            </a:r>
            <a:r>
              <a:rPr lang="ru-RU" sz="1800" dirty="0" err="1">
                <a:solidFill>
                  <a:srgbClr val="0070C0"/>
                </a:solidFill>
                <a:latin typeface="Arial" panose="020B0604020202020204" pitchFamily="34" charset="0"/>
                <a:cs typeface="Arial" panose="020B0604020202020204" pitchFamily="34" charset="0"/>
              </a:rPr>
              <a:t>визначенням</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застосування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проектів</a:t>
            </a:r>
            <a:r>
              <a:rPr lang="ru-RU" sz="1800" dirty="0">
                <a:solidFill>
                  <a:srgbClr val="0070C0"/>
                </a:solidFill>
                <a:latin typeface="Arial" panose="020B0604020202020204" pitchFamily="34" charset="0"/>
                <a:cs typeface="Arial" panose="020B0604020202020204" pitchFamily="34" charset="0"/>
              </a:rPr>
              <a:t> повторного </a:t>
            </a:r>
            <a:r>
              <a:rPr lang="ru-RU" sz="1800" dirty="0" err="1">
                <a:solidFill>
                  <a:srgbClr val="0070C0"/>
                </a:solidFill>
                <a:latin typeface="Arial" panose="020B0604020202020204" pitchFamily="34" charset="0"/>
                <a:cs typeface="Arial" panose="020B0604020202020204" pitchFamily="34" charset="0"/>
              </a:rPr>
              <a:t>використання</a:t>
            </a:r>
            <a:r>
              <a:rPr lang="ru-RU" sz="1800" dirty="0">
                <a:solidFill>
                  <a:srgbClr val="0070C0"/>
                </a:solidFill>
                <a:latin typeface="Arial" panose="020B0604020202020204" pitchFamily="34" charset="0"/>
                <a:cs typeface="Arial" panose="020B0604020202020204" pitchFamily="34" charset="0"/>
              </a:rPr>
              <a:t> та </a:t>
            </a:r>
            <a:r>
              <a:rPr lang="ru-RU" sz="1800" dirty="0" err="1">
                <a:solidFill>
                  <a:srgbClr val="0070C0"/>
                </a:solidFill>
                <a:latin typeface="Arial" panose="020B0604020202020204" pitchFamily="34" charset="0"/>
                <a:cs typeface="Arial" panose="020B0604020202020204" pitchFamily="34" charset="0"/>
              </a:rPr>
              <a:t>розроблення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індивідуальних</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проектних</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рішень</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solidFill>
                  <a:srgbClr val="0070C0"/>
                </a:solidFill>
                <a:latin typeface="Arial" panose="020B0604020202020204" pitchFamily="34" charset="0"/>
                <a:cs typeface="Arial" panose="020B0604020202020204" pitchFamily="34" charset="0"/>
              </a:rPr>
              <a:t>необхідних</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заходів</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інженерної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підготовки</a:t>
            </a:r>
            <a:r>
              <a:rPr lang="ru-RU" sz="1800" dirty="0">
                <a:solidFill>
                  <a:srgbClr val="0070C0"/>
                </a:solidFill>
                <a:latin typeface="Arial" panose="020B0604020202020204" pitchFamily="34" charset="0"/>
                <a:cs typeface="Arial" panose="020B0604020202020204" pitchFamily="34" charset="0"/>
              </a:rPr>
              <a:t> та </a:t>
            </a:r>
            <a:r>
              <a:rPr lang="ru-RU" sz="1800" dirty="0" err="1">
                <a:solidFill>
                  <a:srgbClr val="0070C0"/>
                </a:solidFill>
                <a:latin typeface="Arial" panose="020B0604020202020204" pitchFamily="34" charset="0"/>
                <a:cs typeface="Arial" panose="020B0604020202020204" pitchFamily="34" charset="0"/>
              </a:rPr>
              <a:t>інженерного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захисту</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83077" y="1605177"/>
            <a:ext cx="1908698" cy="1307992"/>
          </a:xfrm>
          <a:prstGeom prst="rect">
            <a:avLst/>
          </a:prstGeom>
          <a:solidFill>
            <a:schemeClr val="accent2"/>
          </a:solidFill>
        </p:spPr>
      </p:pic>
    </p:spTree>
    <p:extLst>
      <p:ext uri="{BB962C8B-B14F-4D97-AF65-F5344CB8AC3E}">
        <p14:creationId xmlns:p14="http://schemas.microsoft.com/office/powerpoint/2010/main" val="3403020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lnSpcReduction="10000"/>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a:t>
            </a:r>
          </a:p>
          <a:p>
            <a:pPr marL="0" indent="0" algn="r">
              <a:buNone/>
            </a:pPr>
            <a:r>
              <a:rPr lang="ru-RU" sz="2000" b="1" u="sng" dirty="0" err="1">
                <a:solidFill>
                  <a:schemeClr val="accent2"/>
                </a:solidFill>
                <a:latin typeface="Arial" panose="020B0604020202020204" pitchFamily="34" charset="0"/>
                <a:cs typeface="Arial" panose="020B0604020202020204" pitchFamily="34" charset="0"/>
              </a:rPr>
              <a:t>включає</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q"/>
            </a:pPr>
            <a:r>
              <a:rPr lang="ru-RU" sz="1800" dirty="0" err="1">
                <a:solidFill>
                  <a:srgbClr val="0070C0"/>
                </a:solidFill>
                <a:latin typeface="Arial" panose="020B0604020202020204" pitchFamily="34" charset="0"/>
                <a:cs typeface="Arial" panose="020B0604020202020204" pitchFamily="34" charset="0"/>
              </a:rPr>
              <a:t>обґрунтовані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пропозиції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щодо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доцільності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зміни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функціонального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призначення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територій</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територіальної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громади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частини</a:t>
            </a:r>
            <a:r>
              <a:rPr lang="ru-RU" sz="1800" dirty="0">
                <a:solidFill>
                  <a:srgbClr val="0070C0"/>
                </a:solidFill>
                <a:latin typeface="Arial" panose="020B0604020202020204" pitchFamily="34" charset="0"/>
                <a:cs typeface="Arial" panose="020B0604020202020204" pitchFamily="34" charset="0"/>
              </a:rPr>
              <a:t>) з </a:t>
            </a:r>
            <a:r>
              <a:rPr lang="ru-RU" sz="1800" dirty="0" err="1">
                <a:solidFill>
                  <a:srgbClr val="0070C0"/>
                </a:solidFill>
                <a:latin typeface="Arial" panose="020B0604020202020204" pitchFamily="34" charset="0"/>
                <a:cs typeface="Arial" panose="020B0604020202020204" pitchFamily="34" charset="0"/>
              </a:rPr>
              <a:t>урахуванням</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існуючої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забудови</a:t>
            </a:r>
            <a:r>
              <a:rPr lang="ru-RU" sz="1800" dirty="0">
                <a:solidFill>
                  <a:srgbClr val="0070C0"/>
                </a:solidFill>
                <a:latin typeface="Arial" panose="020B0604020202020204" pitchFamily="34" charset="0"/>
                <a:cs typeface="Arial" panose="020B0604020202020204" pitchFamily="34" charset="0"/>
              </a:rPr>
              <a:t> та </a:t>
            </a:r>
            <a:r>
              <a:rPr lang="ru-RU" sz="1800" dirty="0" err="1">
                <a:solidFill>
                  <a:srgbClr val="0070C0"/>
                </a:solidFill>
                <a:latin typeface="Arial" panose="020B0604020202020204" pitchFamily="34" charset="0"/>
                <a:cs typeface="Arial" panose="020B0604020202020204" pitchFamily="34" charset="0"/>
              </a:rPr>
              <a:t>наявної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містобудівної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документації</a:t>
            </a:r>
            <a:r>
              <a:rPr lang="ru-RU" sz="1800" dirty="0">
                <a:solidFill>
                  <a:srgbClr val="0070C0"/>
                </a:solidFill>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err="1">
                <a:solidFill>
                  <a:srgbClr val="0070C0"/>
                </a:solidFill>
                <a:latin typeface="Arial" panose="020B0604020202020204" pitchFamily="34" charset="0"/>
                <a:cs typeface="Arial" panose="020B0604020202020204" pitchFamily="34" charset="0"/>
              </a:rPr>
              <a:t>пропозиції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щодо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внесення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змін</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або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розроблення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містобудівної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документації</a:t>
            </a:r>
            <a:r>
              <a:rPr lang="ru-RU" sz="1800" dirty="0">
                <a:solidFill>
                  <a:srgbClr val="0070C0"/>
                </a:solidFill>
                <a:latin typeface="Arial" panose="020B0604020202020204" pitchFamily="34" charset="0"/>
                <a:cs typeface="Arial" panose="020B0604020202020204" pitchFamily="34" charset="0"/>
              </a:rPr>
              <a:t> на </a:t>
            </a:r>
            <a:r>
              <a:rPr lang="ru-RU" sz="1800" dirty="0" err="1">
                <a:solidFill>
                  <a:srgbClr val="0070C0"/>
                </a:solidFill>
                <a:latin typeface="Arial" panose="020B0604020202020204" pitchFamily="34" charset="0"/>
                <a:cs typeface="Arial" panose="020B0604020202020204" pitchFamily="34" charset="0"/>
              </a:rPr>
              <a:t>місцевому</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рівні</a:t>
            </a:r>
            <a:r>
              <a:rPr lang="ru-RU" sz="1800" dirty="0">
                <a:solidFill>
                  <a:srgbClr val="0070C0"/>
                </a:solidFill>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err="1">
                <a:solidFill>
                  <a:srgbClr val="0070C0"/>
                </a:solidFill>
                <a:latin typeface="Arial" panose="020B0604020202020204" pitchFamily="34" charset="0"/>
                <a:cs typeface="Arial" panose="020B0604020202020204" pitchFamily="34" charset="0"/>
              </a:rPr>
              <a:t>обґрунтовані</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пропозиції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щодо</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перенесення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об’єктів</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виробничої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сфери</a:t>
            </a:r>
            <a:r>
              <a:rPr lang="ru-RU" sz="1800" dirty="0">
                <a:solidFill>
                  <a:srgbClr val="0070C0"/>
                </a:solidFill>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a:solidFill>
                  <a:srgbClr val="0070C0"/>
                </a:solidFill>
                <a:latin typeface="Arial" panose="020B0604020202020204" pitchFamily="34" charset="0"/>
                <a:cs typeface="Arial" panose="020B0604020202020204" pitchFamily="34" charset="0"/>
              </a:rPr>
              <a:t>план </a:t>
            </a:r>
            <a:r>
              <a:rPr lang="ru-RU" sz="1800" dirty="0" err="1">
                <a:solidFill>
                  <a:srgbClr val="0070C0"/>
                </a:solidFill>
                <a:latin typeface="Arial" panose="020B0604020202020204" pitchFamily="34" charset="0"/>
                <a:cs typeface="Arial" panose="020B0604020202020204" pitchFamily="34" charset="0"/>
              </a:rPr>
              <a:t>заходів</a:t>
            </a:r>
            <a:r>
              <a:rPr lang="ru-RU" sz="1800" dirty="0">
                <a:solidFill>
                  <a:srgbClr val="0070C0"/>
                </a:solidFill>
                <a:latin typeface="Arial" panose="020B0604020202020204" pitchFamily="34" charset="0"/>
                <a:cs typeface="Arial" panose="020B0604020202020204" pitchFamily="34" charset="0"/>
              </a:rPr>
              <a:t> для </a:t>
            </a:r>
            <a:r>
              <a:rPr lang="ru-RU" sz="1800" dirty="0" err="1">
                <a:solidFill>
                  <a:srgbClr val="0070C0"/>
                </a:solidFill>
                <a:latin typeface="Arial" panose="020B0604020202020204" pitchFamily="34" charset="0"/>
                <a:cs typeface="Arial" panose="020B0604020202020204" pitchFamily="34" charset="0"/>
              </a:rPr>
              <a:t>забезпечення</a:t>
            </a:r>
            <a:r>
              <a:rPr lang="ru-RU" sz="1800" dirty="0">
                <a:solidFill>
                  <a:srgbClr val="0070C0"/>
                </a:solidFill>
                <a:latin typeface="Arial" panose="020B0604020202020204" pitchFamily="34" charset="0"/>
                <a:cs typeface="Arial" panose="020B0604020202020204" pitchFamily="34" charset="0"/>
              </a:rPr>
              <a:t> комплексного </a:t>
            </a:r>
            <a:r>
              <a:rPr lang="ru-RU" sz="1800" dirty="0" err="1">
                <a:solidFill>
                  <a:srgbClr val="0070C0"/>
                </a:solidFill>
                <a:latin typeface="Arial" panose="020B0604020202020204" pitchFamily="34" charset="0"/>
                <a:cs typeface="Arial" panose="020B0604020202020204" pitchFamily="34" charset="0"/>
              </a:rPr>
              <a:t>відновлення</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територіальної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громади</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її</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частини</a:t>
            </a:r>
            <a:r>
              <a:rPr lang="ru-RU" sz="1800" dirty="0">
                <a:solidFill>
                  <a:srgbClr val="0070C0"/>
                </a:solidFill>
                <a:latin typeface="Arial" panose="020B0604020202020204" pitchFamily="34" charset="0"/>
                <a:cs typeface="Arial" panose="020B0604020202020204" pitchFamily="34" charset="0"/>
              </a:rPr>
              <a:t>) з </a:t>
            </a:r>
            <a:r>
              <a:rPr lang="ru-RU" sz="1800" dirty="0" err="1">
                <a:solidFill>
                  <a:srgbClr val="0070C0"/>
                </a:solidFill>
                <a:latin typeface="Arial" panose="020B0604020202020204" pitchFamily="34" charset="0"/>
                <a:cs typeface="Arial" panose="020B0604020202020204" pitchFamily="34" charset="0"/>
              </a:rPr>
              <a:t>визначенням</a:t>
            </a:r>
            <a:r>
              <a:rPr lang="ru-RU" sz="1800" dirty="0">
                <a:solidFill>
                  <a:srgbClr val="0070C0"/>
                </a:solidFill>
                <a:latin typeface="Arial" panose="020B0604020202020204" pitchFamily="34" charset="0"/>
                <a:cs typeface="Arial" panose="020B0604020202020204" pitchFamily="34" charset="0"/>
              </a:rPr>
              <a:t> </a:t>
            </a:r>
            <a:r>
              <a:rPr lang="ru-RU" sz="1800" dirty="0" err="1">
                <a:solidFill>
                  <a:srgbClr val="0070C0"/>
                </a:solidFill>
                <a:latin typeface="Arial" panose="020B0604020202020204" pitchFamily="34" charset="0"/>
                <a:cs typeface="Arial" panose="020B0604020202020204" pitchFamily="34" charset="0"/>
              </a:rPr>
              <a:t>пріоритетності</a:t>
            </a:r>
            <a:r>
              <a:rPr lang="ru-RU" sz="1800" dirty="0">
                <a:solidFill>
                  <a:srgbClr val="0070C0"/>
                </a:solidFill>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err="1">
                <a:latin typeface="Arial" panose="020B0604020202020204" pitchFamily="34" charset="0"/>
                <a:cs typeface="Arial" panose="020B0604020202020204" pitchFamily="34" charset="0"/>
              </a:rPr>
              <a:t>попередній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фінансово-економічний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розрахунок</a:t>
            </a:r>
            <a:r>
              <a:rPr lang="ru-RU" sz="1800" dirty="0">
                <a:latin typeface="Arial" panose="020B0604020202020204" pitchFamily="34" charset="0"/>
                <a:cs typeface="Arial" panose="020B0604020202020204" pitchFamily="34" charset="0"/>
              </a:rPr>
              <a:t> для </a:t>
            </a:r>
            <a:r>
              <a:rPr lang="ru-RU" sz="1800" dirty="0" err="1">
                <a:latin typeface="Arial" panose="020B0604020202020204" pitchFamily="34" charset="0"/>
                <a:cs typeface="Arial" panose="020B0604020202020204" pitchFamily="34" charset="0"/>
              </a:rPr>
              <a:t>забезпечення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заходів</a:t>
            </a:r>
            <a:r>
              <a:rPr lang="ru-RU" sz="1800" dirty="0">
                <a:latin typeface="Arial" panose="020B0604020202020204" pitchFamily="34" charset="0"/>
                <a:cs typeface="Arial" panose="020B0604020202020204" pitchFamily="34" charset="0"/>
              </a:rPr>
              <a:t> комплексного </a:t>
            </a:r>
            <a:r>
              <a:rPr lang="ru-RU" sz="1800" dirty="0" err="1">
                <a:latin typeface="Arial" panose="020B0604020202020204" pitchFamily="34" charset="0"/>
                <a:cs typeface="Arial" panose="020B0604020202020204" pitchFamily="34" charset="0"/>
              </a:rPr>
              <a:t>відновлення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територіальної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громади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її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частини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q"/>
            </a:pPr>
            <a:r>
              <a:rPr lang="ru-RU" sz="1800" dirty="0" err="1">
                <a:latin typeface="Arial" panose="020B0604020202020204" pitchFamily="34" charset="0"/>
                <a:cs typeface="Arial" panose="020B0604020202020204" pitchFamily="34" charset="0"/>
              </a:rPr>
              <a:t>пропозиції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щодо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джерел</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фінансування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заходів</a:t>
            </a:r>
            <a:r>
              <a:rPr lang="ru-RU" sz="1800" dirty="0">
                <a:latin typeface="Arial" panose="020B0604020202020204" pitchFamily="34" charset="0"/>
                <a:cs typeface="Arial" panose="020B0604020202020204" pitchFamily="34" charset="0"/>
              </a:rPr>
              <a:t> для </a:t>
            </a:r>
            <a:r>
              <a:rPr lang="ru-RU" sz="1800" dirty="0" err="1">
                <a:latin typeface="Arial" panose="020B0604020202020204" pitchFamily="34" charset="0"/>
                <a:cs typeface="Arial" panose="020B0604020202020204" pitchFamily="34" charset="0"/>
              </a:rPr>
              <a:t>забезпечення</a:t>
            </a:r>
            <a:r>
              <a:rPr lang="ru-RU" sz="1800" dirty="0">
                <a:latin typeface="Arial" panose="020B0604020202020204" pitchFamily="34" charset="0"/>
                <a:cs typeface="Arial" panose="020B0604020202020204" pitchFamily="34" charset="0"/>
              </a:rPr>
              <a:t> комплексного </a:t>
            </a:r>
            <a:r>
              <a:rPr lang="ru-RU" sz="1800" dirty="0" err="1">
                <a:latin typeface="Arial" panose="020B0604020202020204" pitchFamily="34" charset="0"/>
                <a:cs typeface="Arial" panose="020B0604020202020204" pitchFamily="34" charset="0"/>
              </a:rPr>
              <a:t>відновлення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56444" y="1625231"/>
            <a:ext cx="1892604" cy="1296962"/>
          </a:xfrm>
          <a:prstGeom prst="rect">
            <a:avLst/>
          </a:prstGeom>
          <a:solidFill>
            <a:schemeClr val="accent2"/>
          </a:solidFill>
        </p:spPr>
      </p:pic>
    </p:spTree>
    <p:extLst>
      <p:ext uri="{BB962C8B-B14F-4D97-AF65-F5344CB8AC3E}">
        <p14:creationId xmlns:p14="http://schemas.microsoft.com/office/powerpoint/2010/main" val="148308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algn="just">
              <a:buFont typeface="Wingdings" panose="05000000000000000000" pitchFamily="2" charset="2"/>
              <a:buChar char="Ø"/>
            </a:pPr>
            <a:r>
              <a:rPr lang="ru-RU" sz="1800" b="1" dirty="0">
                <a:solidFill>
                  <a:srgbClr val="002060"/>
                </a:solidFill>
                <a:latin typeface="Arial" panose="020B0604020202020204" pitchFamily="34" charset="0"/>
                <a:cs typeface="Arial" panose="020B0604020202020204" pitchFamily="34" charset="0"/>
              </a:rPr>
              <a:t>Склад, </a:t>
            </a:r>
            <a:r>
              <a:rPr lang="ru-RU" sz="1800" b="1" dirty="0" err="1">
                <a:solidFill>
                  <a:srgbClr val="002060"/>
                </a:solidFill>
                <a:latin typeface="Arial" panose="020B0604020202020204" pitchFamily="34" charset="0"/>
                <a:cs typeface="Arial" panose="020B0604020202020204" pitchFamily="34" charset="0"/>
              </a:rPr>
              <a:t>зміст</a:t>
            </a:r>
            <a:r>
              <a:rPr lang="ru-RU" sz="1800" b="1" dirty="0">
                <a:solidFill>
                  <a:srgbClr val="002060"/>
                </a:solidFill>
                <a:latin typeface="Arial" panose="020B0604020202020204" pitchFamily="34" charset="0"/>
                <a:cs typeface="Arial" panose="020B0604020202020204" pitchFamily="34" charset="0"/>
              </a:rPr>
              <a:t>, порядок </a:t>
            </a:r>
            <a:r>
              <a:rPr lang="ru-RU" sz="1800" b="1" dirty="0" err="1">
                <a:solidFill>
                  <a:srgbClr val="002060"/>
                </a:solidFill>
                <a:latin typeface="Arial" panose="020B0604020202020204" pitchFamily="34" charset="0"/>
                <a:cs typeface="Arial" panose="020B0604020202020204" pitchFamily="34" charset="0"/>
              </a:rPr>
              <a:t>розроблення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проведення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громадського</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обговорення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погодження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внесення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змін</a:t>
            </a:r>
            <a:r>
              <a:rPr lang="ru-RU" sz="1800" b="1" dirty="0">
                <a:solidFill>
                  <a:srgbClr val="002060"/>
                </a:solidFill>
                <a:latin typeface="Arial" panose="020B0604020202020204" pitchFamily="34" charset="0"/>
                <a:cs typeface="Arial" panose="020B0604020202020204" pitchFamily="34" charset="0"/>
              </a:rPr>
              <a:t> до </a:t>
            </a:r>
            <a:r>
              <a:rPr lang="ru-RU" sz="1800" b="1" dirty="0" err="1">
                <a:solidFill>
                  <a:srgbClr val="002060"/>
                </a:solidFill>
                <a:latin typeface="Arial" panose="020B0604020202020204" pitchFamily="34" charset="0"/>
                <a:cs typeface="Arial" panose="020B0604020202020204" pitchFamily="34" charset="0"/>
              </a:rPr>
              <a:t>програми</a:t>
            </a:r>
            <a:r>
              <a:rPr lang="ru-RU" sz="1800" b="1" dirty="0">
                <a:solidFill>
                  <a:srgbClr val="002060"/>
                </a:solidFill>
                <a:latin typeface="Arial" panose="020B0604020202020204" pitchFamily="34" charset="0"/>
                <a:cs typeface="Arial" panose="020B0604020202020204" pitchFamily="34" charset="0"/>
              </a:rPr>
              <a:t> комплексного </a:t>
            </a:r>
            <a:r>
              <a:rPr lang="ru-RU" sz="1800" b="1" dirty="0" err="1">
                <a:solidFill>
                  <a:srgbClr val="002060"/>
                </a:solidFill>
                <a:latin typeface="Arial" panose="020B0604020202020204" pitchFamily="34" charset="0"/>
                <a:cs typeface="Arial" panose="020B0604020202020204" pitchFamily="34" charset="0"/>
              </a:rPr>
              <a:t>відновлення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території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територіальної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громади</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її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частини</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визначаються</a:t>
            </a:r>
            <a:r>
              <a:rPr lang="ru-RU" sz="1800" b="1" dirty="0">
                <a:solidFill>
                  <a:srgbClr val="002060"/>
                </a:solidFill>
                <a:latin typeface="Arial" panose="020B0604020202020204" pitchFamily="34" charset="0"/>
                <a:cs typeface="Arial" panose="020B0604020202020204" pitchFamily="34" charset="0"/>
              </a:rPr>
              <a:t> КМУ</a:t>
            </a:r>
            <a:endParaRPr lang="ru-RU" sz="1800" b="1" dirty="0">
              <a:ln>
                <a:solidFill>
                  <a:srgbClr val="002060"/>
                </a:solidFill>
              </a:ln>
              <a:solidFill>
                <a:srgbClr val="002060"/>
              </a:solidFill>
              <a:latin typeface="Arial" panose="020B0604020202020204" pitchFamily="34" charset="0"/>
              <a:cs typeface="Arial" panose="020B0604020202020204" pitchFamily="34" charset="0"/>
            </a:endParaRPr>
          </a:p>
          <a:p>
            <a:pPr algn="just">
              <a:buFont typeface="Wingdings" panose="05000000000000000000" pitchFamily="2" charset="2"/>
              <a:buChar char="Ø"/>
            </a:pPr>
            <a:endParaRPr lang="ru-RU" sz="1800" b="1" dirty="0">
              <a:ln>
                <a:solidFill>
                  <a:srgbClr val="002060"/>
                </a:solidFill>
              </a:ln>
              <a:solidFill>
                <a:srgbClr val="002060"/>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ru-RU" sz="1800" dirty="0" err="1">
                <a:ln>
                  <a:solidFill>
                    <a:srgbClr val="002060"/>
                  </a:solidFill>
                </a:ln>
                <a:latin typeface="Arial" panose="020B0604020202020204" pitchFamily="34" charset="0"/>
                <a:cs typeface="Arial" panose="020B0604020202020204" pitchFamily="34" charset="0"/>
              </a:rPr>
              <a:t>Положення</a:t>
            </a:r>
            <a:r>
              <a:rPr lang="ru-RU" sz="1800" dirty="0">
                <a:ln>
                  <a:solidFill>
                    <a:srgbClr val="002060"/>
                  </a:solidFill>
                </a:ln>
                <a:latin typeface="Arial" panose="020B0604020202020204" pitchFamily="34" charset="0"/>
                <a:cs typeface="Arial" panose="020B0604020202020204" pitchFamily="34" charset="0"/>
              </a:rPr>
              <a:t> </a:t>
            </a:r>
            <a:r>
              <a:rPr lang="ru-RU" sz="1800" dirty="0" err="1">
                <a:ln>
                  <a:solidFill>
                    <a:srgbClr val="002060"/>
                  </a:solidFill>
                </a:ln>
                <a:latin typeface="Arial" panose="020B0604020202020204" pitchFamily="34" charset="0"/>
                <a:cs typeface="Arial" panose="020B0604020202020204" pitchFamily="34" charset="0"/>
              </a:rPr>
              <a:t>затвердженої</a:t>
            </a:r>
            <a:r>
              <a:rPr lang="ru-RU" sz="1800" dirty="0">
                <a:ln>
                  <a:solidFill>
                    <a:srgbClr val="002060"/>
                  </a:solidFill>
                </a:ln>
                <a:latin typeface="Arial" panose="020B0604020202020204" pitchFamily="34" charset="0"/>
                <a:cs typeface="Arial" panose="020B0604020202020204" pitchFamily="34" charset="0"/>
              </a:rPr>
              <a:t> </a:t>
            </a:r>
            <a:r>
              <a:rPr lang="ru-RU" sz="1800" dirty="0" err="1">
                <a:ln>
                  <a:solidFill>
                    <a:srgbClr val="002060"/>
                  </a:solidFill>
                </a:ln>
                <a:latin typeface="Arial" panose="020B0604020202020204" pitchFamily="34" charset="0"/>
                <a:cs typeface="Arial" panose="020B0604020202020204" pitchFamily="34" charset="0"/>
              </a:rPr>
              <a:t>програми</a:t>
            </a:r>
            <a:r>
              <a:rPr lang="ru-RU" sz="1800" dirty="0">
                <a:ln>
                  <a:solidFill>
                    <a:srgbClr val="002060"/>
                  </a:solidFill>
                </a:ln>
                <a:latin typeface="Arial" panose="020B0604020202020204" pitchFamily="34" charset="0"/>
                <a:cs typeface="Arial" panose="020B0604020202020204" pitchFamily="34" charset="0"/>
              </a:rPr>
              <a:t> комплексного </a:t>
            </a:r>
            <a:r>
              <a:rPr lang="ru-RU" sz="1800" dirty="0" err="1">
                <a:ln>
                  <a:solidFill>
                    <a:srgbClr val="002060"/>
                  </a:solidFill>
                </a:ln>
                <a:latin typeface="Arial" panose="020B0604020202020204" pitchFamily="34" charset="0"/>
                <a:cs typeface="Arial" panose="020B0604020202020204" pitchFamily="34" charset="0"/>
              </a:rPr>
              <a:t>відновлення</a:t>
            </a:r>
            <a:r>
              <a:rPr lang="ru-RU" sz="1800" dirty="0">
                <a:ln>
                  <a:solidFill>
                    <a:srgbClr val="002060"/>
                  </a:solidFill>
                </a:ln>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території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територіальної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громади</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її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частини</a:t>
            </a:r>
            <a:r>
              <a:rPr lang="ru-RU" sz="1800" b="1" dirty="0">
                <a:solidFill>
                  <a:srgbClr val="002060"/>
                </a:solidFill>
                <a:latin typeface="Arial" panose="020B0604020202020204" pitchFamily="34" charset="0"/>
                <a:cs typeface="Arial" panose="020B0604020202020204" pitchFamily="34" charset="0"/>
              </a:rPr>
              <a:t>)</a:t>
            </a:r>
            <a:r>
              <a:rPr lang="ru-RU" sz="1800" dirty="0">
                <a:ln>
                  <a:solidFill>
                    <a:srgbClr val="002060"/>
                  </a:solidFill>
                </a:ln>
                <a:latin typeface="Arial" panose="020B0604020202020204" pitchFamily="34" charset="0"/>
                <a:cs typeface="Arial" panose="020B0604020202020204" pitchFamily="34" charset="0"/>
              </a:rPr>
              <a:t> є </a:t>
            </a:r>
            <a:r>
              <a:rPr lang="ru-RU" sz="1800" dirty="0" err="1">
                <a:ln>
                  <a:solidFill>
                    <a:srgbClr val="002060"/>
                  </a:solidFill>
                </a:ln>
                <a:latin typeface="Arial" panose="020B0604020202020204" pitchFamily="34" charset="0"/>
                <a:cs typeface="Arial" panose="020B0604020202020204" pitchFamily="34" charset="0"/>
              </a:rPr>
              <a:t>складовими</a:t>
            </a:r>
            <a:r>
              <a:rPr lang="ru-RU" sz="1800" dirty="0">
                <a:ln>
                  <a:solidFill>
                    <a:srgbClr val="002060"/>
                  </a:solidFill>
                </a:ln>
                <a:latin typeface="Arial" panose="020B0604020202020204" pitchFamily="34" charset="0"/>
                <a:cs typeface="Arial" panose="020B0604020202020204" pitchFamily="34" charset="0"/>
              </a:rPr>
              <a:t> </a:t>
            </a:r>
            <a:r>
              <a:rPr lang="ru-RU" sz="1800" dirty="0" err="1">
                <a:ln>
                  <a:solidFill>
                    <a:srgbClr val="002060"/>
                  </a:solidFill>
                </a:ln>
                <a:latin typeface="Arial" panose="020B0604020202020204" pitchFamily="34" charset="0"/>
                <a:cs typeface="Arial" panose="020B0604020202020204" pitchFamily="34" charset="0"/>
              </a:rPr>
              <a:t>вихідних</a:t>
            </a:r>
            <a:r>
              <a:rPr lang="ru-RU" sz="1800" dirty="0">
                <a:ln>
                  <a:solidFill>
                    <a:srgbClr val="002060"/>
                  </a:solidFill>
                </a:ln>
                <a:latin typeface="Arial" panose="020B0604020202020204" pitchFamily="34" charset="0"/>
                <a:cs typeface="Arial" panose="020B0604020202020204" pitchFamily="34" charset="0"/>
              </a:rPr>
              <a:t> </a:t>
            </a:r>
            <a:r>
              <a:rPr lang="ru-RU" sz="1800" dirty="0" err="1">
                <a:ln>
                  <a:solidFill>
                    <a:srgbClr val="002060"/>
                  </a:solidFill>
                </a:ln>
                <a:latin typeface="Arial" panose="020B0604020202020204" pitchFamily="34" charset="0"/>
                <a:cs typeface="Arial" panose="020B0604020202020204" pitchFamily="34" charset="0"/>
              </a:rPr>
              <a:t>даних</a:t>
            </a:r>
            <a:r>
              <a:rPr lang="ru-RU" sz="1800" dirty="0">
                <a:ln>
                  <a:solidFill>
                    <a:srgbClr val="002060"/>
                  </a:solidFill>
                </a:ln>
                <a:latin typeface="Arial" panose="020B0604020202020204" pitchFamily="34" charset="0"/>
                <a:cs typeface="Arial" panose="020B0604020202020204" pitchFamily="34" charset="0"/>
              </a:rPr>
              <a:t> для </a:t>
            </a:r>
            <a:r>
              <a:rPr lang="ru-RU" sz="1800" b="1" dirty="0" err="1">
                <a:solidFill>
                  <a:srgbClr val="002060"/>
                </a:solidFill>
                <a:latin typeface="Arial" panose="020B0604020202020204" pitchFamily="34" charset="0"/>
                <a:cs typeface="Arial" panose="020B0604020202020204" pitchFamily="34" charset="0"/>
              </a:rPr>
              <a:t>розроблення</a:t>
            </a:r>
            <a:r>
              <a:rPr lang="ru-RU" sz="1800" b="1" dirty="0">
                <a:solidFill>
                  <a:srgbClr val="002060"/>
                </a:solidFill>
                <a:latin typeface="Arial" panose="020B0604020202020204" pitchFamily="34" charset="0"/>
                <a:cs typeface="Arial" panose="020B0604020202020204" pitchFamily="34" charset="0"/>
              </a:rPr>
              <a:t> та </a:t>
            </a:r>
            <a:r>
              <a:rPr lang="ru-RU" sz="1800" b="1" dirty="0" err="1">
                <a:solidFill>
                  <a:srgbClr val="002060"/>
                </a:solidFill>
                <a:latin typeface="Arial" panose="020B0604020202020204" pitchFamily="34" charset="0"/>
                <a:cs typeface="Arial" panose="020B0604020202020204" pitchFamily="34" charset="0"/>
              </a:rPr>
              <a:t>внесення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змін</a:t>
            </a:r>
            <a:r>
              <a:rPr lang="ru-RU" sz="1800" b="1" dirty="0">
                <a:solidFill>
                  <a:srgbClr val="002060"/>
                </a:solidFill>
                <a:latin typeface="Arial" panose="020B0604020202020204" pitchFamily="34" charset="0"/>
                <a:cs typeface="Arial" panose="020B0604020202020204" pitchFamily="34" charset="0"/>
              </a:rPr>
              <a:t> до </a:t>
            </a:r>
            <a:r>
              <a:rPr lang="ru-RU" sz="1800" b="1" dirty="0" err="1">
                <a:solidFill>
                  <a:srgbClr val="002060"/>
                </a:solidFill>
                <a:latin typeface="Arial" panose="020B0604020202020204" pitchFamily="34" charset="0"/>
                <a:cs typeface="Arial" panose="020B0604020202020204" pitchFamily="34" charset="0"/>
              </a:rPr>
              <a:t>містобудівної</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документації</a:t>
            </a:r>
            <a:r>
              <a:rPr lang="ru-RU" sz="1800" b="1" dirty="0">
                <a:solidFill>
                  <a:srgbClr val="002060"/>
                </a:solidFill>
                <a:latin typeface="Arial" panose="020B0604020202020204" pitchFamily="34" charset="0"/>
                <a:cs typeface="Arial" panose="020B0604020202020204" pitchFamily="34" charset="0"/>
              </a:rPr>
              <a:t> на </a:t>
            </a:r>
            <a:r>
              <a:rPr lang="ru-RU" sz="1800" b="1" dirty="0" err="1">
                <a:solidFill>
                  <a:srgbClr val="002060"/>
                </a:solidFill>
                <a:latin typeface="Arial" panose="020B0604020202020204" pitchFamily="34" charset="0"/>
                <a:cs typeface="Arial" panose="020B0604020202020204" pitchFamily="34" charset="0"/>
              </a:rPr>
              <a:t>місцевому</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рівні</a:t>
            </a:r>
            <a:endParaRPr lang="ru-RU" sz="1800" b="1" dirty="0">
              <a:ln>
                <a:solidFill>
                  <a:srgbClr val="002060"/>
                </a:solidFill>
              </a:ln>
              <a:solidFill>
                <a:srgbClr val="002060"/>
              </a:solidFill>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91954" y="1649565"/>
            <a:ext cx="2041864" cy="1399248"/>
          </a:xfrm>
          <a:prstGeom prst="rect">
            <a:avLst/>
          </a:prstGeom>
          <a:solidFill>
            <a:schemeClr val="accent2"/>
          </a:solidFill>
        </p:spPr>
      </p:pic>
    </p:spTree>
    <p:extLst>
      <p:ext uri="{BB962C8B-B14F-4D97-AF65-F5344CB8AC3E}">
        <p14:creationId xmlns:p14="http://schemas.microsoft.com/office/powerpoint/2010/main" val="12264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BD365E15-A245-48BD-958B-CCBEEE0A4145}"/>
              </a:ext>
            </a:extLst>
          </p:cNvPr>
          <p:cNvSpPr>
            <a:spLocks noGrp="1" noChangeArrowheads="1"/>
          </p:cNvSpPr>
          <p:nvPr>
            <p:ph type="subTitle" idx="1"/>
          </p:nvPr>
        </p:nvSpPr>
        <p:spPr>
          <a:xfrm>
            <a:off x="2063751" y="1557338"/>
            <a:ext cx="8208963" cy="1752600"/>
          </a:xfrm>
        </p:spPr>
        <p:txBody>
          <a:bodyPr/>
          <a:lstStyle/>
          <a:p>
            <a:pPr eaLnBrk="1" hangingPunct="1"/>
            <a:endParaRPr lang="ru-RU" altLang="ru-RU" sz="3600" b="1"/>
          </a:p>
          <a:p>
            <a:pPr eaLnBrk="1" hangingPunct="1"/>
            <a:endParaRPr lang="ru-RU" altLang="ru-RU" sz="3600" b="1"/>
          </a:p>
        </p:txBody>
      </p:sp>
      <p:sp>
        <p:nvSpPr>
          <p:cNvPr id="7171" name="Rectangle 13">
            <a:extLst>
              <a:ext uri="{FF2B5EF4-FFF2-40B4-BE49-F238E27FC236}">
                <a16:creationId xmlns:a16="http://schemas.microsoft.com/office/drawing/2014/main" id="{B9B4E4A0-FA6C-43EA-85DA-34ECAAC5B505}"/>
              </a:ext>
            </a:extLst>
          </p:cNvPr>
          <p:cNvSpPr>
            <a:spLocks noChangeArrowheads="1"/>
          </p:cNvSpPr>
          <p:nvPr/>
        </p:nvSpPr>
        <p:spPr bwMode="auto">
          <a:xfrm>
            <a:off x="3826275" y="4365626"/>
            <a:ext cx="3994951"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200" b="1" dirty="0"/>
          </a:p>
          <a:p>
            <a:pPr algn="ctr" eaLnBrk="1" hangingPunct="1">
              <a:buFontTx/>
              <a:buNone/>
            </a:pPr>
            <a:endParaRPr lang="uk-UA" altLang="ru-RU" sz="1600" b="1" dirty="0"/>
          </a:p>
          <a:p>
            <a:pPr algn="ctr" eaLnBrk="1" hangingPunct="1">
              <a:buFontTx/>
              <a:buNone/>
            </a:pPr>
            <a:endParaRPr lang="en-US" altLang="ru-RU" sz="1400" b="1" dirty="0"/>
          </a:p>
          <a:p>
            <a:pPr algn="ctr" eaLnBrk="1" hangingPunct="1">
              <a:buFontTx/>
              <a:buNone/>
            </a:pPr>
            <a:r>
              <a:rPr lang="uk-UA" altLang="ru-RU" sz="1200" dirty="0"/>
              <a:t> </a:t>
            </a:r>
            <a:endParaRPr lang="ru-RU" altLang="ru-RU" sz="1200" dirty="0"/>
          </a:p>
        </p:txBody>
      </p:sp>
      <p:sp>
        <p:nvSpPr>
          <p:cNvPr id="2" name="Прямоугольник 1">
            <a:extLst>
              <a:ext uri="{FF2B5EF4-FFF2-40B4-BE49-F238E27FC236}">
                <a16:creationId xmlns:a16="http://schemas.microsoft.com/office/drawing/2014/main" id="{6DD9CD79-49C5-4F82-8371-E0F6F645074E}"/>
              </a:ext>
            </a:extLst>
          </p:cNvPr>
          <p:cNvSpPr/>
          <p:nvPr/>
        </p:nvSpPr>
        <p:spPr>
          <a:xfrm>
            <a:off x="1109709" y="621437"/>
            <a:ext cx="10040645" cy="4770537"/>
          </a:xfrm>
          <a:prstGeom prst="rect">
            <a:avLst/>
          </a:prstGeom>
        </p:spPr>
        <p:txBody>
          <a:bodyPr wrap="square">
            <a:spAutoFit/>
          </a:bodyPr>
          <a:lstStyle/>
          <a:p>
            <a:pPr algn="ctr"/>
            <a:r>
              <a:rPr lang="ru-RU" sz="3600" b="1" dirty="0">
                <a:solidFill>
                  <a:schemeClr val="accent1">
                    <a:lumMod val="75000"/>
                  </a:schemeClr>
                </a:solidFill>
                <a:latin typeface="Arial" panose="020B0604020202020204" pitchFamily="34" charset="0"/>
                <a:cs typeface="Arial" panose="020B0604020202020204" pitchFamily="34" charset="0"/>
              </a:rPr>
              <a:t>ОСНОВНІ ЗАКОНОДАВЧІ ЗМІНИ В СФЕРІ МІСТОБУДІВНОЇ ДІЯЛЬНОСТІ </a:t>
            </a:r>
          </a:p>
          <a:p>
            <a:pPr algn="ctr"/>
            <a:r>
              <a:rPr lang="ru-RU" sz="3600" b="1" dirty="0">
                <a:solidFill>
                  <a:schemeClr val="accent1">
                    <a:lumMod val="75000"/>
                  </a:schemeClr>
                </a:solidFill>
                <a:latin typeface="Arial" panose="020B0604020202020204" pitchFamily="34" charset="0"/>
                <a:cs typeface="Arial" panose="020B0604020202020204" pitchFamily="34" charset="0"/>
              </a:rPr>
              <a:t>В УМОВАХ ВОЄННОГО СТАНУ</a:t>
            </a:r>
            <a:r>
              <a:rPr lang="uk-UA" sz="3600" b="1" dirty="0">
                <a:solidFill>
                  <a:schemeClr val="accent1">
                    <a:lumMod val="75000"/>
                  </a:schemeClr>
                </a:solidFill>
                <a:latin typeface="Arial" panose="020B0604020202020204" pitchFamily="34" charset="0"/>
                <a:cs typeface="Arial" panose="020B0604020202020204" pitchFamily="34" charset="0"/>
              </a:rPr>
              <a:t>.</a:t>
            </a:r>
          </a:p>
          <a:p>
            <a:pPr algn="ctr"/>
            <a:endParaRPr lang="ru-RU" sz="3600" b="1" dirty="0">
              <a:solidFill>
                <a:schemeClr val="accent1">
                  <a:lumMod val="75000"/>
                </a:schemeClr>
              </a:solidFill>
              <a:latin typeface="Arial" panose="020B0604020202020204" pitchFamily="34" charset="0"/>
              <a:cs typeface="Arial" panose="020B0604020202020204" pitchFamily="34" charset="0"/>
            </a:endParaRPr>
          </a:p>
          <a:p>
            <a:pPr algn="ctr"/>
            <a:r>
              <a:rPr lang="uk-UA" sz="4000" b="1" dirty="0">
                <a:solidFill>
                  <a:schemeClr val="accent1">
                    <a:lumMod val="75000"/>
                  </a:schemeClr>
                </a:solidFill>
                <a:latin typeface="Arial" panose="020B0604020202020204" pitchFamily="34" charset="0"/>
                <a:cs typeface="Arial" panose="020B0604020202020204" pitchFamily="34" charset="0"/>
              </a:rPr>
              <a:t>Процедури розміщення тимчасових споруд та їх комплексів, призначених для тимчасового проживання та обслуговування населення </a:t>
            </a:r>
            <a:endParaRPr lang="ru-RU" sz="40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277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838200" y="365125"/>
            <a:ext cx="10515600" cy="1392653"/>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внесення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змін</a:t>
            </a:r>
            <a:r>
              <a:rPr lang="ru-RU" sz="2400" b="1" dirty="0">
                <a:solidFill>
                  <a:schemeClr val="accent5">
                    <a:lumMod val="50000"/>
                  </a:schemeClr>
                </a:solidFill>
                <a:latin typeface="Arial" panose="020B0604020202020204" pitchFamily="34" charset="0"/>
                <a:cs typeface="Arial" panose="020B0604020202020204" pitchFamily="34" charset="0"/>
              </a:rPr>
              <a:t> до </a:t>
            </a:r>
            <a:r>
              <a:rPr lang="ru-RU" sz="2400" b="1" dirty="0" err="1">
                <a:solidFill>
                  <a:schemeClr val="accent5">
                    <a:lumMod val="50000"/>
                  </a:schemeClr>
                </a:solidFill>
                <a:latin typeface="Arial" panose="020B0604020202020204" pitchFamily="34" charset="0"/>
                <a:cs typeface="Arial" panose="020B0604020202020204" pitchFamily="34" charset="0"/>
              </a:rPr>
              <a:t>деяких</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законів</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України</a:t>
            </a:r>
            <a:r>
              <a:rPr lang="ru-RU" sz="2400" b="1" dirty="0">
                <a:solidFill>
                  <a:schemeClr val="accent5">
                    <a:lumMod val="50000"/>
                  </a:schemeClr>
                </a:solidFill>
                <a:latin typeface="Arial" panose="020B0604020202020204" pitchFamily="34" charset="0"/>
                <a:cs typeface="Arial" panose="020B0604020202020204" pitchFamily="34" charset="0"/>
              </a:rPr>
              <a:t> </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err="1">
                <a:solidFill>
                  <a:schemeClr val="accent5">
                    <a:lumMod val="50000"/>
                  </a:schemeClr>
                </a:solidFill>
                <a:latin typeface="Arial" panose="020B0604020202020204" pitchFamily="34" charset="0"/>
                <a:cs typeface="Arial" panose="020B0604020202020204" pitchFamily="34" charset="0"/>
              </a:rPr>
              <a:t>щодо</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першочергових</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заходів</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реформування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сфери</a:t>
            </a:r>
            <a:r>
              <a:rPr lang="ru-RU" sz="2400" b="1" dirty="0">
                <a:solidFill>
                  <a:schemeClr val="accent5">
                    <a:lumMod val="50000"/>
                  </a:schemeClr>
                </a:solidFill>
                <a:latin typeface="Arial" panose="020B0604020202020204" pitchFamily="34" charset="0"/>
                <a:cs typeface="Arial" panose="020B0604020202020204" pitchFamily="34" charset="0"/>
              </a:rPr>
              <a:t> </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(12.05.2022 р. № 2254-</a:t>
            </a:r>
            <a:r>
              <a:rPr lang="en-US" sz="2400" b="1" dirty="0">
                <a:solidFill>
                  <a:schemeClr val="accent5">
                    <a:lumMod val="50000"/>
                  </a:schemeClr>
                </a:solidFill>
                <a:latin typeface="Arial" panose="020B0604020202020204" pitchFamily="34" charset="0"/>
                <a:cs typeface="Arial" panose="020B0604020202020204" pitchFamily="34" charset="0"/>
              </a:rPr>
              <a:t>IX)</a:t>
            </a:r>
            <a:endParaRPr lang="ru-RU" sz="2400" b="1" dirty="0">
              <a:solidFill>
                <a:schemeClr val="accent5">
                  <a:lumMod val="50000"/>
                </a:schemeClr>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p:txBody>
          <a:bodyPr>
            <a:normAutofit/>
          </a:bodyPr>
          <a:lstStyle/>
          <a:p>
            <a:pPr marL="0" indent="0" algn="just">
              <a:buNone/>
            </a:pPr>
            <a:r>
              <a:rPr lang="ru-RU" sz="1800" dirty="0">
                <a:latin typeface="Arial" panose="020B0604020202020204" pitchFamily="34" charset="0"/>
                <a:cs typeface="Arial" panose="020B0604020202020204" pitchFamily="34" charset="0"/>
              </a:rPr>
              <a:t> </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інвестиційну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діяльність</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 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будівельні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норми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 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ціни</a:t>
            </a:r>
            <a:r>
              <a:rPr lang="ru-RU" sz="1800" dirty="0">
                <a:latin typeface="Arial" panose="020B0604020202020204" pitchFamily="34" charset="0"/>
                <a:cs typeface="Arial" panose="020B0604020202020204" pitchFamily="34" charset="0"/>
              </a:rPr>
              <a:t> і </a:t>
            </a:r>
            <a:r>
              <a:rPr lang="ru-RU" sz="1800" dirty="0" err="1">
                <a:latin typeface="Arial" panose="020B0604020202020204" pitchFamily="34" charset="0"/>
                <a:cs typeface="Arial" panose="020B0604020202020204" pitchFamily="34" charset="0"/>
              </a:rPr>
              <a:t>ціноутворення</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 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стандартизацію</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 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надання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продукції</a:t>
            </a:r>
            <a:r>
              <a:rPr lang="ru-RU" sz="1800" dirty="0">
                <a:latin typeface="Arial" panose="020B0604020202020204" pitchFamily="34" charset="0"/>
                <a:cs typeface="Arial" panose="020B0604020202020204" pitchFamily="34" charset="0"/>
              </a:rPr>
              <a:t> на ринку»</a:t>
            </a:r>
          </a:p>
          <a:p>
            <a:pPr algn="just">
              <a:buFont typeface="Wingdings" panose="05000000000000000000" pitchFamily="2" charset="2"/>
              <a:buChar char="v"/>
            </a:pPr>
            <a:r>
              <a:rPr lang="ru-RU" sz="1800" dirty="0">
                <a:latin typeface="Arial" panose="020B0604020202020204" pitchFamily="34" charset="0"/>
                <a:cs typeface="Arial" panose="020B0604020202020204" pitchFamily="34" charset="0"/>
              </a:rPr>
              <a:t> Закон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внесення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змін</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деяких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законодавчих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щодо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планування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використання</a:t>
            </a:r>
            <a:r>
              <a:rPr lang="ru-RU" sz="1800" dirty="0">
                <a:latin typeface="Arial" panose="020B0604020202020204" pitchFamily="34" charset="0"/>
                <a:cs typeface="Arial" panose="020B0604020202020204" pitchFamily="34" charset="0"/>
              </a:rPr>
              <a:t> земель»</a:t>
            </a:r>
          </a:p>
          <a:p>
            <a:pPr algn="just">
              <a:buFont typeface="Wingdings" panose="05000000000000000000" pitchFamily="2" charset="2"/>
              <a:buChar char="v"/>
            </a:pPr>
            <a:r>
              <a:rPr lang="ru-RU" sz="1800" dirty="0">
                <a:solidFill>
                  <a:srgbClr val="FF0000"/>
                </a:solidFill>
                <a:latin typeface="Arial" panose="020B0604020202020204" pitchFamily="34" charset="0"/>
                <a:cs typeface="Arial" panose="020B0604020202020204" pitchFamily="34" charset="0"/>
              </a:rPr>
              <a:t> Закон </a:t>
            </a:r>
            <a:r>
              <a:rPr lang="ru-RU" sz="1800" dirty="0" err="1">
                <a:solidFill>
                  <a:srgbClr val="FF0000"/>
                </a:solidFill>
                <a:latin typeface="Arial" panose="020B0604020202020204" pitchFamily="34" charset="0"/>
                <a:cs typeface="Arial" panose="020B0604020202020204" pitchFamily="34" charset="0"/>
              </a:rPr>
              <a:t>України</a:t>
            </a:r>
            <a:r>
              <a:rPr lang="ru-RU" sz="1800" dirty="0">
                <a:solidFill>
                  <a:srgbClr val="FF0000"/>
                </a:solidFill>
                <a:latin typeface="Arial" panose="020B0604020202020204" pitchFamily="34" charset="0"/>
                <a:cs typeface="Arial" panose="020B0604020202020204" pitchFamily="34" charset="0"/>
              </a:rPr>
              <a:t> «Про </a:t>
            </a:r>
            <a:r>
              <a:rPr lang="ru-RU" sz="1800" dirty="0" err="1">
                <a:solidFill>
                  <a:srgbClr val="FF0000"/>
                </a:solidFill>
                <a:latin typeface="Arial" panose="020B0604020202020204" pitchFamily="34" charset="0"/>
                <a:cs typeface="Arial" panose="020B0604020202020204" pitchFamily="34" charset="0"/>
              </a:rPr>
              <a:t>регулювання</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містобудівної</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діяльності</a:t>
            </a:r>
            <a:r>
              <a:rPr lang="ru-RU" sz="1800" dirty="0">
                <a:solidFill>
                  <a:srgbClr val="FF0000"/>
                </a:solidFill>
                <a:latin typeface="Arial" panose="020B0604020202020204" pitchFamily="34" charset="0"/>
                <a:cs typeface="Arial" panose="020B0604020202020204" pitchFamily="34" charset="0"/>
              </a:rPr>
              <a:t>» </a:t>
            </a:r>
          </a:p>
          <a:p>
            <a:pPr algn="just">
              <a:buFont typeface="Wingdings" panose="05000000000000000000" pitchFamily="2" charset="2"/>
              <a:buChar char="v"/>
            </a:pPr>
            <a:r>
              <a:rPr lang="ru-RU" sz="1800" dirty="0">
                <a:solidFill>
                  <a:srgbClr val="FF0000"/>
                </a:solidFill>
                <a:latin typeface="Arial" panose="020B0604020202020204" pitchFamily="34" charset="0"/>
                <a:cs typeface="Arial" panose="020B0604020202020204" pitchFamily="34" charset="0"/>
              </a:rPr>
              <a:t> Закон </a:t>
            </a:r>
            <a:r>
              <a:rPr lang="ru-RU" sz="1800" dirty="0" err="1">
                <a:solidFill>
                  <a:srgbClr val="FF0000"/>
                </a:solidFill>
                <a:latin typeface="Arial" panose="020B0604020202020204" pitchFamily="34" charset="0"/>
                <a:cs typeface="Arial" panose="020B0604020202020204" pitchFamily="34" charset="0"/>
              </a:rPr>
              <a:t>України</a:t>
            </a:r>
            <a:r>
              <a:rPr lang="ru-RU" sz="1800" dirty="0">
                <a:solidFill>
                  <a:srgbClr val="FF0000"/>
                </a:solidFill>
                <a:latin typeface="Arial" panose="020B0604020202020204" pitchFamily="34" charset="0"/>
                <a:cs typeface="Arial" panose="020B0604020202020204" pitchFamily="34" charset="0"/>
              </a:rPr>
              <a:t> «Про доступ до </a:t>
            </a:r>
            <a:r>
              <a:rPr lang="ru-RU" sz="1800" dirty="0" err="1">
                <a:solidFill>
                  <a:srgbClr val="FF0000"/>
                </a:solidFill>
                <a:latin typeface="Arial" panose="020B0604020202020204" pitchFamily="34" charset="0"/>
                <a:cs typeface="Arial" panose="020B0604020202020204" pitchFamily="34" charset="0"/>
              </a:rPr>
              <a:t>об’єктів</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будівництва</a:t>
            </a:r>
            <a:r>
              <a:rPr lang="ru-RU" sz="1800" dirty="0">
                <a:solidFill>
                  <a:srgbClr val="FF0000"/>
                </a:solidFill>
                <a:latin typeface="Arial" panose="020B0604020202020204" pitchFamily="34" charset="0"/>
                <a:cs typeface="Arial" panose="020B0604020202020204" pitchFamily="34" charset="0"/>
              </a:rPr>
              <a:t>, транспорту, </a:t>
            </a:r>
            <a:r>
              <a:rPr lang="ru-RU" sz="1800" dirty="0" err="1">
                <a:solidFill>
                  <a:srgbClr val="FF0000"/>
                </a:solidFill>
                <a:latin typeface="Arial" panose="020B0604020202020204" pitchFamily="34" charset="0"/>
                <a:cs typeface="Arial" panose="020B0604020202020204" pitchFamily="34" charset="0"/>
              </a:rPr>
              <a:t>електроенергетики</a:t>
            </a:r>
            <a:r>
              <a:rPr lang="ru-RU" sz="1800" dirty="0">
                <a:solidFill>
                  <a:srgbClr val="FF0000"/>
                </a:solidFill>
                <a:latin typeface="Arial" panose="020B0604020202020204" pitchFamily="34" charset="0"/>
                <a:cs typeface="Arial" panose="020B0604020202020204" pitchFamily="34" charset="0"/>
              </a:rPr>
              <a:t> з метою </a:t>
            </a:r>
            <a:r>
              <a:rPr lang="ru-RU" sz="1800" dirty="0" err="1">
                <a:solidFill>
                  <a:srgbClr val="FF0000"/>
                </a:solidFill>
                <a:latin typeface="Arial" panose="020B0604020202020204" pitchFamily="34" charset="0"/>
                <a:cs typeface="Arial" panose="020B0604020202020204" pitchFamily="34" charset="0"/>
              </a:rPr>
              <a:t>розвитку</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електронних</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комунікаційних</a:t>
            </a:r>
            <a:r>
              <a:rPr lang="ru-RU" sz="1800" dirty="0">
                <a:solidFill>
                  <a:srgbClr val="FF0000"/>
                </a:solidFill>
                <a:latin typeface="Arial" panose="020B0604020202020204" pitchFamily="34" charset="0"/>
                <a:cs typeface="Arial" panose="020B0604020202020204" pitchFamily="34" charset="0"/>
              </a:rPr>
              <a:t> мереж»</a:t>
            </a:r>
          </a:p>
        </p:txBody>
      </p:sp>
      <p:pic>
        <p:nvPicPr>
          <p:cNvPr id="4" name="Рисунок 3" descr="Документ">
            <a:extLst>
              <a:ext uri="{FF2B5EF4-FFF2-40B4-BE49-F238E27FC236}">
                <a16:creationId xmlns:a16="http://schemas.microsoft.com/office/drawing/2014/main" id="{3FEB9E81-606A-414F-9B6F-9649247AE2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838198" y="365126"/>
            <a:ext cx="1214017" cy="1392652"/>
          </a:xfrm>
          <a:prstGeom prst="rect">
            <a:avLst/>
          </a:prstGeom>
        </p:spPr>
      </p:pic>
    </p:spTree>
    <p:extLst>
      <p:ext uri="{BB962C8B-B14F-4D97-AF65-F5344CB8AC3E}">
        <p14:creationId xmlns:p14="http://schemas.microsoft.com/office/powerpoint/2010/main" val="48035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1800" b="1" dirty="0" err="1">
                <a:solidFill>
                  <a:schemeClr val="accent2"/>
                </a:solidFill>
                <a:latin typeface="Arial" panose="020B0604020202020204" pitchFamily="34" charset="0"/>
                <a:cs typeface="Arial" panose="020B0604020202020204" pitchFamily="34" charset="0"/>
              </a:rPr>
              <a:t>Тимчасовою</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спорудою</a:t>
            </a:r>
            <a:r>
              <a:rPr lang="ru-RU" sz="1800" b="1" dirty="0">
                <a:solidFill>
                  <a:schemeClr val="accent2"/>
                </a:solidFill>
                <a:latin typeface="Arial" panose="020B0604020202020204" pitchFamily="34" charset="0"/>
                <a:cs typeface="Arial" panose="020B0604020202020204" pitchFamily="34" charset="0"/>
              </a:rPr>
              <a:t> </a:t>
            </a:r>
          </a:p>
          <a:p>
            <a:pPr marL="0" indent="0" algn="r">
              <a:buNone/>
            </a:pPr>
            <a:r>
              <a:rPr lang="ru-RU" sz="1800" b="1" dirty="0">
                <a:solidFill>
                  <a:schemeClr val="accent2"/>
                </a:solidFill>
                <a:latin typeface="Arial" panose="020B0604020202020204" pitchFamily="34" charset="0"/>
                <a:cs typeface="Arial" panose="020B0604020202020204" pitchFamily="34" charset="0"/>
              </a:rPr>
              <a:t>для </a:t>
            </a:r>
            <a:r>
              <a:rPr lang="ru-RU" sz="1800" b="1" dirty="0" err="1">
                <a:solidFill>
                  <a:schemeClr val="accent2"/>
                </a:solidFill>
                <a:latin typeface="Arial" panose="020B0604020202020204" pitchFamily="34" charset="0"/>
                <a:cs typeface="Arial" panose="020B0604020202020204" pitchFamily="34" charset="0"/>
              </a:rPr>
              <a:t>життєзабезпечення</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населення</a:t>
            </a:r>
            <a:r>
              <a:rPr lang="ru-RU" sz="1800" b="1" dirty="0">
                <a:solidFill>
                  <a:schemeClr val="accent2"/>
                </a:solidFill>
                <a:latin typeface="Arial" panose="020B0604020202020204" pitchFamily="34" charset="0"/>
                <a:cs typeface="Arial" panose="020B0604020202020204" pitchFamily="34" charset="0"/>
              </a:rPr>
              <a:t> (ТСЖН)</a:t>
            </a:r>
            <a:r>
              <a:rPr lang="ru-RU" sz="1800" b="1" dirty="0">
                <a:solidFill>
                  <a:schemeClr val="accent1"/>
                </a:solidFill>
                <a:latin typeface="Arial" panose="020B0604020202020204" pitchFamily="34" charset="0"/>
                <a:cs typeface="Arial" panose="020B0604020202020204" pitchFamily="34" charset="0"/>
              </a:rPr>
              <a:t> </a:t>
            </a:r>
          </a:p>
          <a:p>
            <a:pPr marL="0" indent="0" algn="r">
              <a:buNone/>
            </a:pPr>
            <a:r>
              <a:rPr lang="ru-RU" sz="1800" dirty="0">
                <a:latin typeface="Arial" panose="020B0604020202020204" pitchFamily="34" charset="0"/>
                <a:cs typeface="Arial" panose="020B0604020202020204" pitchFamily="34" charset="0"/>
              </a:rPr>
              <a:t>є </a:t>
            </a:r>
            <a:r>
              <a:rPr lang="ru-RU" sz="1800" dirty="0" err="1">
                <a:latin typeface="Arial" panose="020B0604020202020204" pitchFamily="34" charset="0"/>
                <a:cs typeface="Arial" panose="020B0604020202020204" pitchFamily="34" charset="0"/>
              </a:rPr>
              <a:t>малоповерхова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висотою</a:t>
            </a:r>
            <a:r>
              <a:rPr lang="ru-RU" sz="1800" dirty="0">
                <a:latin typeface="Arial" panose="020B0604020202020204" pitchFamily="34" charset="0"/>
                <a:cs typeface="Arial" panose="020B0604020202020204" pitchFamily="34" charset="0"/>
              </a:rPr>
              <a:t> до 2 </a:t>
            </a:r>
            <a:r>
              <a:rPr lang="ru-RU" sz="1800" dirty="0" err="1">
                <a:latin typeface="Arial" panose="020B0604020202020204" pitchFamily="34" charset="0"/>
                <a:cs typeface="Arial" panose="020B0604020202020204" pitchFamily="34" charset="0"/>
              </a:rPr>
              <a:t>поверхів</a:t>
            </a:r>
            <a:r>
              <a:rPr lang="ru-RU" sz="1800" dirty="0">
                <a:latin typeface="Arial" panose="020B0604020202020204" pitchFamily="34" charset="0"/>
                <a:cs typeface="Arial" panose="020B0604020202020204" pitchFamily="34" charset="0"/>
              </a:rPr>
              <a:t>) </a:t>
            </a:r>
          </a:p>
          <a:p>
            <a:pPr marL="0" indent="0" algn="r">
              <a:buNone/>
            </a:pPr>
            <a:r>
              <a:rPr lang="ru-RU" sz="1800" dirty="0" err="1">
                <a:latin typeface="Arial" panose="020B0604020202020204" pitchFamily="34" charset="0"/>
                <a:cs typeface="Arial" panose="020B0604020202020204" pitchFamily="34" charset="0"/>
              </a:rPr>
              <a:t>швидкомонтована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споруда</a:t>
            </a:r>
            <a:r>
              <a:rPr lang="ru-RU" sz="1800" dirty="0">
                <a:latin typeface="Arial" panose="020B0604020202020204" pitchFamily="34" charset="0"/>
                <a:cs typeface="Arial" panose="020B0604020202020204" pitchFamily="34" charset="0"/>
              </a:rPr>
              <a:t> з </a:t>
            </a:r>
            <a:r>
              <a:rPr lang="ru-RU" sz="1800" dirty="0" err="1">
                <a:latin typeface="Arial" panose="020B0604020202020204" pitchFamily="34" charset="0"/>
                <a:cs typeface="Arial" panose="020B0604020202020204" pitchFamily="34" charset="0"/>
              </a:rPr>
              <a:t>полегшених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конструкцій</a:t>
            </a:r>
            <a:r>
              <a:rPr lang="ru-RU" sz="1800" dirty="0">
                <a:latin typeface="Arial" panose="020B0604020202020204" pitchFamily="34" charset="0"/>
                <a:cs typeface="Arial" panose="020B0604020202020204" pitchFamily="34" charset="0"/>
              </a:rPr>
              <a:t> </a:t>
            </a:r>
          </a:p>
          <a:p>
            <a:pPr marL="0" indent="0" algn="r">
              <a:buNone/>
            </a:pPr>
            <a:r>
              <a:rPr lang="ru-RU" sz="1800" dirty="0">
                <a:latin typeface="Arial" panose="020B0604020202020204" pitchFamily="34" charset="0"/>
                <a:cs typeface="Arial" panose="020B0604020202020204" pitchFamily="34" charset="0"/>
              </a:rPr>
              <a:t>(</a:t>
            </a:r>
            <a:r>
              <a:rPr lang="ru-RU" sz="1800" dirty="0" err="1">
                <a:latin typeface="Arial" panose="020B0604020202020204" pitchFamily="34" charset="0"/>
                <a:cs typeface="Arial" panose="020B0604020202020204" pitchFamily="34" charset="0"/>
              </a:rPr>
              <a:t>мобільна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інвентарна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збірно-розбірна</a:t>
            </a:r>
            <a:r>
              <a:rPr lang="ru-RU" sz="1800" dirty="0">
                <a:latin typeface="Arial" panose="020B0604020202020204" pitchFamily="34" charset="0"/>
                <a:cs typeface="Arial" panose="020B0604020202020204" pitchFamily="34" charset="0"/>
              </a:rPr>
              <a:t>, контейнерного </a:t>
            </a:r>
          </a:p>
          <a:p>
            <a:pPr marL="0" indent="0" algn="r">
              <a:buNone/>
            </a:pP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комбінованого</a:t>
            </a:r>
            <a:r>
              <a:rPr lang="ru-RU" sz="1800" dirty="0">
                <a:latin typeface="Arial" panose="020B0604020202020204" pitchFamily="34" charset="0"/>
                <a:cs typeface="Arial" panose="020B0604020202020204" pitchFamily="34" charset="0"/>
              </a:rPr>
              <a:t> типу </a:t>
            </a:r>
            <a:r>
              <a:rPr lang="ru-RU" sz="1800" dirty="0" err="1">
                <a:latin typeface="Arial" panose="020B0604020202020204" pitchFamily="34" charset="0"/>
                <a:cs typeface="Arial" panose="020B0604020202020204" pitchFamily="34" charset="0"/>
              </a:rPr>
              <a:t>тощо</a:t>
            </a:r>
            <a:r>
              <a:rPr lang="ru-RU" sz="1800" dirty="0">
                <a:latin typeface="Arial" panose="020B0604020202020204" pitchFamily="34" charset="0"/>
                <a:cs typeface="Arial" panose="020B0604020202020204" pitchFamily="34" charset="0"/>
              </a:rPr>
              <a:t>), яка </a:t>
            </a:r>
            <a:r>
              <a:rPr lang="ru-RU" sz="1800" dirty="0" err="1">
                <a:latin typeface="Arial" panose="020B0604020202020204" pitchFamily="34" charset="0"/>
                <a:cs typeface="Arial" panose="020B0604020202020204" pitchFamily="34" charset="0"/>
              </a:rPr>
              <a:t>задовольняє</a:t>
            </a:r>
            <a:r>
              <a:rPr lang="ru-RU" sz="1800" dirty="0">
                <a:latin typeface="Arial" panose="020B0604020202020204" pitchFamily="34" charset="0"/>
                <a:cs typeface="Arial" panose="020B0604020202020204" pitchFamily="34" charset="0"/>
              </a:rPr>
              <a:t> </a:t>
            </a:r>
          </a:p>
          <a:p>
            <a:pPr marL="0" indent="0" algn="r">
              <a:buNone/>
            </a:pPr>
            <a:r>
              <a:rPr lang="ru-RU" sz="1800" dirty="0" err="1">
                <a:latin typeface="Arial" panose="020B0604020202020204" pitchFamily="34" charset="0"/>
                <a:cs typeface="Arial" panose="020B0604020202020204" pitchFamily="34" charset="0"/>
              </a:rPr>
              <a:t>встановлені</a:t>
            </a:r>
            <a:r>
              <a:rPr lang="ru-RU" sz="1800" dirty="0">
                <a:latin typeface="Arial" panose="020B0604020202020204" pitchFamily="34" charset="0"/>
                <a:cs typeface="Arial" panose="020B0604020202020204" pitchFamily="34" charset="0"/>
              </a:rPr>
              <a:t> КМУ </a:t>
            </a:r>
            <a:r>
              <a:rPr lang="ru-RU" sz="1800" dirty="0" err="1">
                <a:latin typeface="Arial" panose="020B0604020202020204" pitchFamily="34" charset="0"/>
                <a:cs typeface="Arial" panose="020B0604020202020204" pitchFamily="34" charset="0"/>
              </a:rPr>
              <a:t>мінімально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необхідні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вимоги</a:t>
            </a:r>
            <a:r>
              <a:rPr lang="ru-RU" sz="1800" dirty="0">
                <a:latin typeface="Arial" panose="020B0604020202020204" pitchFamily="34" charset="0"/>
                <a:cs typeface="Arial" panose="020B0604020202020204" pitchFamily="34" charset="0"/>
              </a:rPr>
              <a:t> </a:t>
            </a:r>
          </a:p>
          <a:p>
            <a:pPr marL="0" indent="0" algn="r">
              <a:buNone/>
            </a:pPr>
            <a:r>
              <a:rPr lang="ru-RU" sz="1800" dirty="0">
                <a:latin typeface="Arial" panose="020B0604020202020204" pitchFamily="34" charset="0"/>
                <a:cs typeface="Arial" panose="020B0604020202020204" pitchFamily="34" charset="0"/>
              </a:rPr>
              <a:t>для </a:t>
            </a:r>
            <a:r>
              <a:rPr lang="ru-RU" sz="1800" dirty="0" err="1">
                <a:latin typeface="Arial" panose="020B0604020202020204" pitchFamily="34" charset="0"/>
                <a:cs typeface="Arial" panose="020B0604020202020204" pitchFamily="34" charset="0"/>
              </a:rPr>
              <a:t>життєзабезпечення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внутрішньо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переміщених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осіб</a:t>
            </a:r>
            <a:r>
              <a:rPr lang="ru-RU" sz="1800" dirty="0">
                <a:latin typeface="Arial" panose="020B0604020202020204" pitchFamily="34" charset="0"/>
                <a:cs typeface="Arial" panose="020B0604020202020204" pitchFamily="34" charset="0"/>
              </a:rPr>
              <a:t> </a:t>
            </a:r>
          </a:p>
          <a:p>
            <a:pPr marL="0" indent="0" algn="r">
              <a:buNone/>
            </a:pPr>
            <a:r>
              <a:rPr lang="ru-RU" sz="1800" dirty="0">
                <a:latin typeface="Arial" panose="020B0604020202020204" pitchFamily="34" charset="0"/>
                <a:cs typeface="Arial" panose="020B0604020202020204" pitchFamily="34" charset="0"/>
              </a:rPr>
              <a:t>(</a:t>
            </a:r>
            <a:r>
              <a:rPr lang="ru-RU" sz="1800" dirty="0" err="1">
                <a:latin typeface="Arial" panose="020B0604020202020204" pitchFamily="34" charset="0"/>
                <a:cs typeface="Arial" panose="020B0604020202020204" pitchFamily="34" charset="0"/>
              </a:rPr>
              <a:t>тимчасове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проживання</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обслуговування</a:t>
            </a:r>
            <a:r>
              <a:rPr lang="ru-RU" sz="1800" dirty="0">
                <a:latin typeface="Arial" panose="020B0604020202020204" pitchFamily="34" charset="0"/>
                <a:cs typeface="Arial" panose="020B0604020202020204" pitchFamily="34" charset="0"/>
              </a:rPr>
              <a:t>) </a:t>
            </a:r>
          </a:p>
          <a:p>
            <a:pPr marL="0" indent="0" algn="r">
              <a:buNone/>
            </a:pPr>
            <a:r>
              <a:rPr lang="ru-RU" sz="1800" dirty="0">
                <a:latin typeface="Arial" panose="020B0604020202020204" pitchFamily="34" charset="0"/>
                <a:cs typeface="Arial" panose="020B0604020202020204" pitchFamily="34" charset="0"/>
              </a:rPr>
              <a:t>та </a:t>
            </a:r>
            <a:r>
              <a:rPr lang="ru-RU" sz="1800" dirty="0" err="1">
                <a:latin typeface="Arial" panose="020B0604020202020204" pitchFamily="34" charset="0"/>
                <a:cs typeface="Arial" panose="020B0604020202020204" pitchFamily="34" charset="0"/>
              </a:rPr>
              <a:t>може</a:t>
            </a:r>
            <a:r>
              <a:rPr lang="ru-RU" sz="1800" dirty="0">
                <a:latin typeface="Arial" panose="020B0604020202020204" pitchFamily="34" charset="0"/>
                <a:cs typeface="Arial" panose="020B0604020202020204" pitchFamily="34" charset="0"/>
              </a:rPr>
              <a:t> бути </a:t>
            </a:r>
            <a:r>
              <a:rPr lang="ru-RU" sz="1800" dirty="0" err="1">
                <a:latin typeface="Arial" panose="020B0604020202020204" pitchFamily="34" charset="0"/>
                <a:cs typeface="Arial" panose="020B0604020202020204" pitchFamily="34" charset="0"/>
              </a:rPr>
              <a:t>демонтована</a:t>
            </a:r>
            <a:r>
              <a:rPr lang="ru-RU" sz="1800" dirty="0">
                <a:latin typeface="Arial" panose="020B0604020202020204" pitchFamily="34" charset="0"/>
                <a:cs typeface="Arial" panose="020B0604020202020204" pitchFamily="34" charset="0"/>
              </a:rPr>
              <a:t> і </a:t>
            </a:r>
            <a:r>
              <a:rPr lang="ru-RU" sz="1800" dirty="0" err="1">
                <a:latin typeface="Arial" panose="020B0604020202020204" pitchFamily="34" charset="0"/>
                <a:cs typeface="Arial" panose="020B0604020202020204" pitchFamily="34" charset="0"/>
              </a:rPr>
              <a:t>переміщена</a:t>
            </a:r>
            <a:r>
              <a:rPr lang="ru-RU" sz="1800" dirty="0">
                <a:latin typeface="Arial" panose="020B0604020202020204" pitchFamily="34" charset="0"/>
                <a:cs typeface="Arial" panose="020B0604020202020204" pitchFamily="34" charset="0"/>
              </a:rPr>
              <a:t> з </a:t>
            </a:r>
            <a:r>
              <a:rPr lang="ru-RU" sz="1800" dirty="0" err="1">
                <a:latin typeface="Arial" panose="020B0604020202020204" pitchFamily="34" charset="0"/>
                <a:cs typeface="Arial" panose="020B0604020202020204" pitchFamily="34" charset="0"/>
              </a:rPr>
              <a:t>подальшим</a:t>
            </a:r>
            <a:r>
              <a:rPr lang="ru-RU" sz="1800" dirty="0">
                <a:latin typeface="Arial" panose="020B0604020202020204" pitchFamily="34" charset="0"/>
                <a:cs typeface="Arial" panose="020B0604020202020204" pitchFamily="34" charset="0"/>
              </a:rPr>
              <a:t> </a:t>
            </a:r>
          </a:p>
          <a:p>
            <a:pPr marL="0" indent="0" algn="r">
              <a:buNone/>
            </a:pPr>
            <a:r>
              <a:rPr lang="ru-RU" sz="1800" dirty="0" err="1">
                <a:latin typeface="Arial" panose="020B0604020202020204" pitchFamily="34" charset="0"/>
                <a:cs typeface="Arial" panose="020B0604020202020204" pitchFamily="34" charset="0"/>
              </a:rPr>
              <a:t>повторним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використанням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без такого </a:t>
            </a:r>
            <a:r>
              <a:rPr lang="ru-RU" sz="1800" dirty="0" err="1">
                <a:latin typeface="Arial" panose="020B0604020202020204" pitchFamily="34" charset="0"/>
                <a:cs typeface="Arial" panose="020B0604020202020204" pitchFamily="34" charset="0"/>
              </a:rPr>
              <a:t>використання</a:t>
            </a:r>
            <a:r>
              <a:rPr lang="ru-RU" sz="1800" dirty="0">
                <a:latin typeface="Arial" panose="020B0604020202020204" pitchFamily="34" charset="0"/>
                <a:cs typeface="Arial" panose="020B0604020202020204" pitchFamily="34" charset="0"/>
              </a:rPr>
              <a:t>.</a:t>
            </a:r>
          </a:p>
          <a:p>
            <a:pPr marL="0" indent="0" algn="r">
              <a:buNone/>
            </a:pPr>
            <a:r>
              <a:rPr lang="ru-RU" sz="1800" b="1" dirty="0">
                <a:solidFill>
                  <a:schemeClr val="accent1"/>
                </a:solidFill>
                <a:latin typeface="Arial" panose="020B0604020202020204" pitchFamily="34" charset="0"/>
                <a:cs typeface="Arial" panose="020B0604020202020204" pitchFamily="34" charset="0"/>
              </a:rPr>
              <a:t>ТСЖН, </a:t>
            </a:r>
            <a:r>
              <a:rPr lang="ru-RU" sz="1800" b="1" dirty="0" err="1">
                <a:solidFill>
                  <a:schemeClr val="accent1"/>
                </a:solidFill>
                <a:latin typeface="Arial" panose="020B0604020202020204" pitchFamily="34" charset="0"/>
                <a:cs typeface="Arial" panose="020B0604020202020204" pitchFamily="34" charset="0"/>
              </a:rPr>
              <a:t>їх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комплекси</a:t>
            </a:r>
            <a:r>
              <a:rPr lang="ru-RU" sz="1800" b="1" dirty="0">
                <a:solidFill>
                  <a:schemeClr val="accent1"/>
                </a:solidFill>
                <a:latin typeface="Arial" panose="020B0604020202020204" pitchFamily="34" charset="0"/>
                <a:cs typeface="Arial" panose="020B0604020202020204" pitchFamily="34" charset="0"/>
              </a:rPr>
              <a:t> не є </a:t>
            </a:r>
            <a:r>
              <a:rPr lang="ru-RU" sz="1800" b="1" dirty="0" err="1">
                <a:solidFill>
                  <a:schemeClr val="accent1"/>
                </a:solidFill>
                <a:latin typeface="Arial" panose="020B0604020202020204" pitchFamily="34" charset="0"/>
                <a:cs typeface="Arial" panose="020B0604020202020204" pitchFamily="34" charset="0"/>
              </a:rPr>
              <a:t>об’єктами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a:t>
            </a:r>
          </a:p>
          <a:p>
            <a:pPr marL="0" indent="0" algn="r">
              <a:buNone/>
            </a:pPr>
            <a:r>
              <a:rPr lang="ru-RU" sz="1800" b="1" dirty="0">
                <a:solidFill>
                  <a:schemeClr val="accent1"/>
                </a:solidFill>
                <a:latin typeface="Arial" panose="020B0604020202020204" pitchFamily="34" charset="0"/>
                <a:cs typeface="Arial" panose="020B0604020202020204" pitchFamily="34" charset="0"/>
              </a:rPr>
              <a:t>та </a:t>
            </a:r>
            <a:r>
              <a:rPr lang="ru-RU" sz="1800" b="1" dirty="0" err="1">
                <a:solidFill>
                  <a:schemeClr val="accent1"/>
                </a:solidFill>
                <a:latin typeface="Arial" panose="020B0604020202020204" pitchFamily="34" charset="0"/>
                <a:cs typeface="Arial" panose="020B0604020202020204" pitchFamily="34" charset="0"/>
              </a:rPr>
              <a:t>об’єктами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нерухомого</a:t>
            </a:r>
            <a:r>
              <a:rPr lang="ru-RU" sz="1800" b="1" dirty="0">
                <a:solidFill>
                  <a:schemeClr val="accent1"/>
                </a:solidFill>
                <a:latin typeface="Arial" panose="020B0604020202020204" pitchFamily="34" charset="0"/>
                <a:cs typeface="Arial" panose="020B0604020202020204" pitchFamily="34" charset="0"/>
              </a:rPr>
              <a:t> майна.</a:t>
            </a:r>
          </a:p>
          <a:p>
            <a:pPr marL="0" indent="0" algn="r">
              <a:buNone/>
            </a:pPr>
            <a:endParaRPr lang="ru-RU" sz="1800" dirty="0">
              <a:latin typeface="Arial" panose="020B0604020202020204" pitchFamily="34" charset="0"/>
              <a:cs typeface="Arial" panose="020B0604020202020204" pitchFamily="34" charset="0"/>
            </a:endParaRPr>
          </a:p>
          <a:p>
            <a:pPr marL="0" indent="0" algn="r">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ACC3EAEB-0ED9-43F4-A839-44CC072E3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54" y="1621124"/>
            <a:ext cx="4083357" cy="4948352"/>
          </a:xfrm>
          <a:prstGeom prst="rect">
            <a:avLst/>
          </a:prstGeom>
        </p:spPr>
      </p:pic>
    </p:spTree>
    <p:extLst>
      <p:ext uri="{BB962C8B-B14F-4D97-AF65-F5344CB8AC3E}">
        <p14:creationId xmlns:p14="http://schemas.microsoft.com/office/powerpoint/2010/main" val="4013937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685016"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1800" b="1" dirty="0">
                <a:solidFill>
                  <a:schemeClr val="accent2"/>
                </a:solidFill>
                <a:latin typeface="Arial" panose="020B0604020202020204" pitchFamily="34" charset="0"/>
                <a:cs typeface="Arial" panose="020B0604020202020204" pitchFamily="34" charset="0"/>
              </a:rPr>
              <a:t>На </a:t>
            </a:r>
            <a:r>
              <a:rPr lang="ru-RU" sz="1800" b="1" dirty="0" err="1">
                <a:solidFill>
                  <a:schemeClr val="accent2"/>
                </a:solidFill>
                <a:latin typeface="Arial" panose="020B0604020202020204" pitchFamily="34" charset="0"/>
                <a:cs typeface="Arial" panose="020B0604020202020204" pitchFamily="34" charset="0"/>
              </a:rPr>
              <a:t>період</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дії</a:t>
            </a:r>
            <a:r>
              <a:rPr lang="ru-RU" sz="1800" b="1" dirty="0">
                <a:solidFill>
                  <a:schemeClr val="accent2"/>
                </a:solidFill>
                <a:latin typeface="Arial" panose="020B0604020202020204" pitchFamily="34" charset="0"/>
                <a:cs typeface="Arial" panose="020B0604020202020204" pitchFamily="34" charset="0"/>
              </a:rPr>
              <a:t> правового режиму </a:t>
            </a:r>
            <a:r>
              <a:rPr lang="ru-RU" sz="1800" b="1" dirty="0" err="1">
                <a:solidFill>
                  <a:schemeClr val="accent2"/>
                </a:solidFill>
                <a:latin typeface="Arial" panose="020B0604020202020204" pitchFamily="34" charset="0"/>
                <a:cs typeface="Arial" panose="020B0604020202020204" pitchFamily="34" charset="0"/>
              </a:rPr>
              <a:t>воєнного</a:t>
            </a:r>
            <a:r>
              <a:rPr lang="ru-RU" sz="1800" b="1" dirty="0">
                <a:solidFill>
                  <a:schemeClr val="accent2"/>
                </a:solidFill>
                <a:latin typeface="Arial" panose="020B0604020202020204" pitchFamily="34" charset="0"/>
                <a:cs typeface="Arial" panose="020B0604020202020204" pitchFamily="34" charset="0"/>
              </a:rPr>
              <a:t> стану, </a:t>
            </a:r>
            <a:r>
              <a:rPr lang="ru-RU" sz="1800" b="1" dirty="0" err="1">
                <a:solidFill>
                  <a:schemeClr val="accent2"/>
                </a:solidFill>
                <a:latin typeface="Arial" panose="020B0604020202020204" pitchFamily="34" charset="0"/>
                <a:cs typeface="Arial" panose="020B0604020202020204" pitchFamily="34" charset="0"/>
              </a:rPr>
              <a:t>надзвичайного</a:t>
            </a:r>
            <a:r>
              <a:rPr lang="ru-RU" sz="1800" b="1" dirty="0">
                <a:solidFill>
                  <a:schemeClr val="accent2"/>
                </a:solidFill>
                <a:latin typeface="Arial" panose="020B0604020202020204" pitchFamily="34" charset="0"/>
                <a:cs typeface="Arial" panose="020B0604020202020204" pitchFamily="34" charset="0"/>
              </a:rPr>
              <a:t> </a:t>
            </a:r>
          </a:p>
          <a:p>
            <a:pPr marL="0" indent="0" algn="r">
              <a:buNone/>
            </a:pPr>
            <a:r>
              <a:rPr lang="ru-RU" sz="1800" b="1" dirty="0">
                <a:solidFill>
                  <a:schemeClr val="accent2"/>
                </a:solidFill>
                <a:latin typeface="Arial" panose="020B0604020202020204" pitchFamily="34" charset="0"/>
                <a:cs typeface="Arial" panose="020B0604020202020204" pitchFamily="34" charset="0"/>
              </a:rPr>
              <a:t>стану </a:t>
            </a:r>
            <a:r>
              <a:rPr lang="ru-RU" sz="1800" dirty="0">
                <a:latin typeface="Arial" panose="020B0604020202020204" pitchFamily="34" charset="0"/>
                <a:cs typeface="Arial" panose="020B0604020202020204" pitchFamily="34" charset="0"/>
              </a:rPr>
              <a:t>в </a:t>
            </a:r>
            <a:r>
              <a:rPr lang="ru-RU" sz="1800" dirty="0" err="1">
                <a:latin typeface="Arial" panose="020B0604020202020204" pitchFamily="34" charset="0"/>
                <a:cs typeface="Arial" panose="020B0604020202020204" pitchFamily="34" charset="0"/>
              </a:rPr>
              <a:t>Україні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окремих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її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місцевостях</a:t>
            </a:r>
            <a:r>
              <a:rPr lang="ru-RU" sz="1800" dirty="0">
                <a:latin typeface="Arial" panose="020B0604020202020204" pitchFamily="34" charset="0"/>
                <a:cs typeface="Arial" panose="020B0604020202020204" pitchFamily="34" charset="0"/>
              </a:rPr>
              <a:t> </a:t>
            </a:r>
            <a:r>
              <a:rPr lang="ru-RU" sz="1800" b="1" dirty="0">
                <a:solidFill>
                  <a:schemeClr val="accent2"/>
                </a:solidFill>
                <a:latin typeface="Arial" panose="020B0604020202020204" pitchFamily="34" charset="0"/>
                <a:cs typeface="Arial" panose="020B0604020202020204" pitchFamily="34" charset="0"/>
              </a:rPr>
              <a:t>та </a:t>
            </a:r>
            <a:r>
              <a:rPr lang="ru-RU" sz="1800" b="1" dirty="0" err="1">
                <a:solidFill>
                  <a:schemeClr val="accent2"/>
                </a:solidFill>
                <a:latin typeface="Arial" panose="020B0604020202020204" pitchFamily="34" charset="0"/>
                <a:cs typeface="Arial" panose="020B0604020202020204" pitchFamily="34" charset="0"/>
              </a:rPr>
              <a:t>протягом</a:t>
            </a:r>
            <a:r>
              <a:rPr lang="ru-RU" sz="1800" b="1" dirty="0">
                <a:solidFill>
                  <a:schemeClr val="accent2"/>
                </a:solidFill>
                <a:latin typeface="Arial" panose="020B0604020202020204" pitchFamily="34" charset="0"/>
                <a:cs typeface="Arial" panose="020B0604020202020204" pitchFamily="34" charset="0"/>
              </a:rPr>
              <a:t> 1 року </a:t>
            </a:r>
            <a:r>
              <a:rPr lang="ru-RU" sz="1800" b="1" dirty="0" err="1">
                <a:solidFill>
                  <a:schemeClr val="accent2"/>
                </a:solidFill>
                <a:latin typeface="Arial" panose="020B0604020202020204" pitchFamily="34" charset="0"/>
                <a:cs typeface="Arial" panose="020B0604020202020204" pitchFamily="34" charset="0"/>
              </a:rPr>
              <a:t>після</a:t>
            </a:r>
            <a:r>
              <a:rPr lang="ru-RU" sz="1800" b="1" dirty="0">
                <a:solidFill>
                  <a:schemeClr val="accent2"/>
                </a:solidFill>
                <a:latin typeface="Arial" panose="020B0604020202020204" pitchFamily="34" charset="0"/>
                <a:cs typeface="Arial" panose="020B0604020202020204" pitchFamily="34" charset="0"/>
              </a:rPr>
              <a:t> </a:t>
            </a:r>
          </a:p>
          <a:p>
            <a:pPr marL="0" indent="0" algn="r">
              <a:buNone/>
            </a:pPr>
            <a:r>
              <a:rPr lang="ru-RU" sz="1800" dirty="0" err="1">
                <a:latin typeface="Arial" panose="020B0604020202020204" pitchFamily="34" charset="0"/>
                <a:cs typeface="Arial" panose="020B0604020202020204" pitchFamily="34" charset="0"/>
              </a:rPr>
              <a:t>його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припинення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скасування</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b="1" dirty="0">
                <a:solidFill>
                  <a:srgbClr val="0070C0"/>
                </a:solidFill>
                <a:latin typeface="Arial" panose="020B0604020202020204" pitchFamily="34" charset="0"/>
                <a:cs typeface="Arial" panose="020B0604020202020204" pitchFamily="34" charset="0"/>
              </a:rPr>
              <a:t>ТСЖН, </a:t>
            </a:r>
            <a:r>
              <a:rPr lang="ru-RU" sz="1800" b="1" dirty="0" err="1">
                <a:solidFill>
                  <a:srgbClr val="0070C0"/>
                </a:solidFill>
                <a:latin typeface="Arial" panose="020B0604020202020204" pitchFamily="34" charset="0"/>
                <a:cs typeface="Arial" panose="020B0604020202020204" pitchFamily="34" charset="0"/>
              </a:rPr>
              <a:t>інженерних</a:t>
            </a:r>
            <a:r>
              <a:rPr lang="ru-RU" sz="1800" b="1" dirty="0">
                <a:solidFill>
                  <a:srgbClr val="0070C0"/>
                </a:solidFill>
                <a:latin typeface="Arial" panose="020B0604020202020204" pitchFamily="34" charset="0"/>
                <a:cs typeface="Arial" panose="020B0604020202020204" pitchFamily="34" charset="0"/>
              </a:rPr>
              <a:t> </a:t>
            </a:r>
          </a:p>
          <a:p>
            <a:pPr marL="0" indent="0" algn="r">
              <a:buNone/>
            </a:pPr>
            <a:r>
              <a:rPr lang="ru-RU" sz="1800" b="1" dirty="0">
                <a:solidFill>
                  <a:srgbClr val="0070C0"/>
                </a:solidFill>
                <a:latin typeface="Arial" panose="020B0604020202020204" pitchFamily="34" charset="0"/>
                <a:cs typeface="Arial" panose="020B0604020202020204" pitchFamily="34" charset="0"/>
              </a:rPr>
              <a:t>мереж, </a:t>
            </a:r>
            <a:r>
              <a:rPr lang="ru-RU" sz="1800" b="1" dirty="0" err="1">
                <a:solidFill>
                  <a:srgbClr val="0070C0"/>
                </a:solidFill>
                <a:latin typeface="Arial" panose="020B0604020202020204" pitchFamily="34" charset="0"/>
                <a:cs typeface="Arial" panose="020B0604020202020204" pitchFamily="34" charset="0"/>
              </a:rPr>
              <a:t>необхідних</a:t>
            </a:r>
            <a:r>
              <a:rPr lang="ru-RU" sz="1800" b="1" dirty="0">
                <a:solidFill>
                  <a:srgbClr val="0070C0"/>
                </a:solidFill>
                <a:latin typeface="Arial" panose="020B0604020202020204" pitchFamily="34" charset="0"/>
                <a:cs typeface="Arial" panose="020B0604020202020204" pitchFamily="34" charset="0"/>
              </a:rPr>
              <a:t> для </a:t>
            </a:r>
            <a:r>
              <a:rPr lang="ru-RU" sz="1800" b="1" dirty="0" err="1">
                <a:solidFill>
                  <a:srgbClr val="0070C0"/>
                </a:solidFill>
                <a:latin typeface="Arial" panose="020B0604020202020204" pitchFamily="34" charset="0"/>
                <a:cs typeface="Arial" panose="020B0604020202020204" pitchFamily="34" charset="0"/>
              </a:rPr>
              <a:t>функціонування</a:t>
            </a:r>
            <a:r>
              <a:rPr lang="ru-RU" sz="1800" b="1" dirty="0">
                <a:solidFill>
                  <a:srgbClr val="0070C0"/>
                </a:solidFill>
                <a:latin typeface="Arial" panose="020B0604020202020204" pitchFamily="34" charset="0"/>
                <a:cs typeface="Arial" panose="020B0604020202020204" pitchFamily="34" charset="0"/>
              </a:rPr>
              <a:t> таких </a:t>
            </a:r>
            <a:r>
              <a:rPr lang="ru-RU" sz="1800" b="1" dirty="0" err="1">
                <a:solidFill>
                  <a:srgbClr val="0070C0"/>
                </a:solidFill>
                <a:latin typeface="Arial" panose="020B0604020202020204" pitchFamily="34" charset="0"/>
                <a:cs typeface="Arial" panose="020B0604020202020204" pitchFamily="34" charset="0"/>
              </a:rPr>
              <a:t>споруд</a:t>
            </a:r>
            <a:r>
              <a:rPr lang="ru-RU" sz="1800" b="1" dirty="0">
                <a:solidFill>
                  <a:srgbClr val="0070C0"/>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допускається</a:t>
            </a:r>
            <a:r>
              <a:rPr lang="ru-RU" sz="1800" b="1" dirty="0">
                <a:solidFill>
                  <a:schemeClr val="accent1"/>
                </a:solidFill>
                <a:latin typeface="Arial" panose="020B0604020202020204" pitchFamily="34" charset="0"/>
                <a:cs typeface="Arial" panose="020B0604020202020204" pitchFamily="34" charset="0"/>
              </a:rPr>
              <a:t> </a:t>
            </a:r>
          </a:p>
          <a:p>
            <a:pPr marL="0" indent="0" algn="r">
              <a:buNone/>
            </a:pPr>
            <a:r>
              <a:rPr lang="ru-RU" sz="1800" b="1" dirty="0">
                <a:solidFill>
                  <a:schemeClr val="accent1"/>
                </a:solidFill>
                <a:latin typeface="Arial" panose="020B0604020202020204" pitchFamily="34" charset="0"/>
                <a:cs typeface="Arial" panose="020B0604020202020204" pitchFamily="34" charset="0"/>
              </a:rPr>
              <a:t>на </a:t>
            </a:r>
            <a:r>
              <a:rPr lang="ru-RU" sz="1800" b="1" dirty="0" err="1">
                <a:solidFill>
                  <a:schemeClr val="accent1"/>
                </a:solidFill>
                <a:latin typeface="Arial" panose="020B0604020202020204" pitchFamily="34" charset="0"/>
                <a:cs typeface="Arial" panose="020B0604020202020204" pitchFamily="34" charset="0"/>
              </a:rPr>
              <a:t>земельних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ділянках</a:t>
            </a:r>
            <a:r>
              <a:rPr lang="ru-RU" sz="1800" b="1" dirty="0">
                <a:solidFill>
                  <a:schemeClr val="accent1"/>
                </a:solidFill>
                <a:latin typeface="Arial" panose="020B0604020202020204" pitchFamily="34" charset="0"/>
                <a:cs typeface="Arial" panose="020B0604020202020204" pitchFamily="34" charset="0"/>
              </a:rPr>
              <a:t> будь-</a:t>
            </a:r>
            <a:r>
              <a:rPr lang="ru-RU" sz="1800" b="1" dirty="0" err="1">
                <a:solidFill>
                  <a:schemeClr val="accent1"/>
                </a:solidFill>
                <a:latin typeface="Arial" panose="020B0604020202020204" pitchFamily="34" charset="0"/>
                <a:cs typeface="Arial" panose="020B0604020202020204" pitchFamily="34" charset="0"/>
              </a:rPr>
              <a:t>якої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категорії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крім</a:t>
            </a:r>
            <a:r>
              <a:rPr lang="ru-RU" sz="1800" b="1" dirty="0">
                <a:solidFill>
                  <a:schemeClr val="accent1"/>
                </a:solidFill>
                <a:latin typeface="Arial" panose="020B0604020202020204" pitchFamily="34" charset="0"/>
                <a:cs typeface="Arial" panose="020B0604020202020204" pitchFamily="34" charset="0"/>
              </a:rPr>
              <a:t>: </a:t>
            </a:r>
          </a:p>
          <a:p>
            <a:pPr algn="r">
              <a:buFont typeface="Wingdings" panose="05000000000000000000" pitchFamily="2" charset="2"/>
              <a:buChar char="§"/>
            </a:pPr>
            <a:r>
              <a:rPr lang="ru-RU" sz="1800" dirty="0">
                <a:latin typeface="Arial" panose="020B0604020202020204" pitchFamily="34" charset="0"/>
                <a:cs typeface="Arial" panose="020B0604020202020204" pitchFamily="34" charset="0"/>
              </a:rPr>
              <a:t>земель ПЗФ та </a:t>
            </a:r>
            <a:r>
              <a:rPr lang="ru-RU" sz="1800" dirty="0" err="1">
                <a:latin typeface="Arial" panose="020B0604020202020204" pitchFamily="34" charset="0"/>
                <a:cs typeface="Arial" panose="020B0604020202020204" pitchFamily="34" charset="0"/>
              </a:rPr>
              <a:t>іншого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природоохоронного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a:t>
            </a:r>
          </a:p>
          <a:p>
            <a:pPr algn="r">
              <a:buFont typeface="Wingdings" panose="05000000000000000000" pitchFamily="2" charset="2"/>
              <a:buChar char="§"/>
            </a:pPr>
            <a:r>
              <a:rPr lang="ru-RU" sz="1800" dirty="0">
                <a:latin typeface="Arial" panose="020B0604020202020204" pitchFamily="34" charset="0"/>
                <a:cs typeface="Arial" panose="020B0604020202020204" pitchFamily="34" charset="0"/>
              </a:rPr>
              <a:t>земель </a:t>
            </a:r>
            <a:r>
              <a:rPr lang="ru-RU" sz="1800" dirty="0" err="1">
                <a:latin typeface="Arial" panose="020B0604020202020204" pitchFamily="34" charset="0"/>
                <a:cs typeface="Arial" panose="020B0604020202020204" pitchFamily="34" charset="0"/>
              </a:rPr>
              <a:t>лісогосподарського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a:t>
            </a:r>
          </a:p>
          <a:p>
            <a:pPr algn="r">
              <a:buFont typeface="Wingdings" panose="05000000000000000000" pitchFamily="2" charset="2"/>
              <a:buChar char="§"/>
            </a:pPr>
            <a:r>
              <a:rPr lang="ru-RU" sz="1800" dirty="0">
                <a:latin typeface="Arial" panose="020B0604020202020204" pitchFamily="34" charset="0"/>
                <a:cs typeface="Arial" panose="020B0604020202020204" pitchFamily="34" charset="0"/>
              </a:rPr>
              <a:t>земель </a:t>
            </a:r>
            <a:r>
              <a:rPr lang="ru-RU" sz="1800" dirty="0" err="1">
                <a:latin typeface="Arial" panose="020B0604020202020204" pitchFamily="34" charset="0"/>
                <a:cs typeface="Arial" panose="020B0604020202020204" pitchFamily="34" charset="0"/>
              </a:rPr>
              <a:t>історико</a:t>
            </a:r>
            <a:r>
              <a:rPr lang="ru-RU" sz="1800" dirty="0">
                <a:latin typeface="Arial" panose="020B0604020202020204" pitchFamily="34" charset="0"/>
                <a:cs typeface="Arial" panose="020B0604020202020204" pitchFamily="34" charset="0"/>
              </a:rPr>
              <a:t>-культурного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a:t>
            </a:r>
          </a:p>
          <a:p>
            <a:pPr marL="0" indent="0" algn="r">
              <a:buNone/>
            </a:pPr>
            <a:r>
              <a:rPr lang="ru-RU" sz="1800" b="1" dirty="0">
                <a:solidFill>
                  <a:schemeClr val="accent1"/>
                </a:solidFill>
                <a:latin typeface="Arial" panose="020B0604020202020204" pitchFamily="34" charset="0"/>
                <a:cs typeface="Arial" panose="020B0604020202020204" pitchFamily="34" charset="0"/>
              </a:rPr>
              <a:t>без </a:t>
            </a:r>
            <a:r>
              <a:rPr lang="ru-RU" sz="1800" b="1" dirty="0" err="1">
                <a:solidFill>
                  <a:schemeClr val="accent1"/>
                </a:solidFill>
                <a:latin typeface="Arial" panose="020B0604020202020204" pitchFamily="34" charset="0"/>
                <a:cs typeface="Arial" panose="020B0604020202020204" pitchFamily="34" charset="0"/>
              </a:rPr>
              <a:t>зміни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їх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marL="0" indent="0" algn="r">
              <a:buNone/>
            </a:pP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зазначених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земельних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ділянках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інших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об’єктів</a:t>
            </a:r>
            <a:r>
              <a:rPr lang="ru-RU" sz="1800" dirty="0">
                <a:latin typeface="Arial" panose="020B0604020202020204" pitchFamily="34" charset="0"/>
                <a:cs typeface="Arial" panose="020B0604020202020204" pitchFamily="34" charset="0"/>
              </a:rPr>
              <a:t> </a:t>
            </a:r>
          </a:p>
          <a:p>
            <a:pPr marL="0" indent="0" algn="r">
              <a:buNone/>
            </a:pPr>
            <a:r>
              <a:rPr lang="ru-RU" sz="1800" dirty="0" err="1">
                <a:latin typeface="Arial" panose="020B0604020202020204" pitchFamily="34" charset="0"/>
                <a:cs typeface="Arial" panose="020B0604020202020204" pitchFamily="34" charset="0"/>
              </a:rPr>
              <a:t>здійснюється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цільового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призначенняземельних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ділянок</a:t>
            </a:r>
            <a:r>
              <a:rPr lang="ru-RU" sz="1800" dirty="0">
                <a:latin typeface="Arial" panose="020B0604020202020204" pitchFamily="34" charset="0"/>
                <a:cs typeface="Arial" panose="020B0604020202020204" pitchFamily="34" charset="0"/>
              </a:rPr>
              <a:t>.</a:t>
            </a:r>
          </a:p>
          <a:p>
            <a:pPr marL="0" indent="0" algn="r">
              <a:buNone/>
            </a:pPr>
            <a:endParaRPr lang="ru-RU" sz="1800" dirty="0">
              <a:solidFill>
                <a:schemeClr val="accent2"/>
              </a:solidFill>
              <a:latin typeface="Arial" panose="020B0604020202020204" pitchFamily="34" charset="0"/>
              <a:cs typeface="Arial" panose="020B0604020202020204" pitchFamily="34" charset="0"/>
            </a:endParaRPr>
          </a:p>
          <a:p>
            <a:pPr marL="0" indent="0" algn="r">
              <a:lnSpc>
                <a:spcPct val="110000"/>
              </a:lnSpc>
              <a:spcBef>
                <a:spcPts val="0"/>
              </a:spcBef>
              <a:buNone/>
            </a:pPr>
            <a:r>
              <a:rPr lang="ru-RU" sz="1600" dirty="0">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A30FA1FD-7C5D-405A-944E-AD007DA475C4}"/>
              </a:ext>
            </a:extLst>
          </p:cNvPr>
          <p:cNvPicPr>
            <a:picLocks noChangeAspect="1"/>
          </p:cNvPicPr>
          <p:nvPr/>
        </p:nvPicPr>
        <p:blipFill>
          <a:blip r:embed="rId2"/>
          <a:stretch>
            <a:fillRect/>
          </a:stretch>
        </p:blipFill>
        <p:spPr>
          <a:xfrm>
            <a:off x="1003179" y="1633492"/>
            <a:ext cx="2982896" cy="1593542"/>
          </a:xfrm>
          <a:prstGeom prst="rect">
            <a:avLst/>
          </a:prstGeom>
        </p:spPr>
      </p:pic>
      <p:cxnSp>
        <p:nvCxnSpPr>
          <p:cNvPr id="9" name="Прямая соединительная линия 8">
            <a:extLst>
              <a:ext uri="{FF2B5EF4-FFF2-40B4-BE49-F238E27FC236}">
                <a16:creationId xmlns:a16="http://schemas.microsoft.com/office/drawing/2014/main" id="{EDCDC822-35C7-4122-8FFC-0B018BFF6673}"/>
              </a:ext>
            </a:extLst>
          </p:cNvPr>
          <p:cNvCxnSpPr>
            <a:cxnSpLocks/>
          </p:cNvCxnSpPr>
          <p:nvPr/>
        </p:nvCxnSpPr>
        <p:spPr>
          <a:xfrm flipH="1">
            <a:off x="932155" y="1781792"/>
            <a:ext cx="3187084" cy="13461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Рисунок 11">
            <a:extLst>
              <a:ext uri="{FF2B5EF4-FFF2-40B4-BE49-F238E27FC236}">
                <a16:creationId xmlns:a16="http://schemas.microsoft.com/office/drawing/2014/main" id="{68CAE805-5E62-4CB9-B2E5-B1FFC3DF2674}"/>
              </a:ext>
            </a:extLst>
          </p:cNvPr>
          <p:cNvPicPr>
            <a:picLocks noChangeAspect="1"/>
          </p:cNvPicPr>
          <p:nvPr/>
        </p:nvPicPr>
        <p:blipFill>
          <a:blip r:embed="rId3"/>
          <a:stretch>
            <a:fillRect/>
          </a:stretch>
        </p:blipFill>
        <p:spPr>
          <a:xfrm>
            <a:off x="1012055" y="3227034"/>
            <a:ext cx="2991772" cy="1705957"/>
          </a:xfrm>
          <a:prstGeom prst="rect">
            <a:avLst/>
          </a:prstGeom>
        </p:spPr>
      </p:pic>
      <p:pic>
        <p:nvPicPr>
          <p:cNvPr id="13" name="Рисунок 12">
            <a:extLst>
              <a:ext uri="{FF2B5EF4-FFF2-40B4-BE49-F238E27FC236}">
                <a16:creationId xmlns:a16="http://schemas.microsoft.com/office/drawing/2014/main" id="{28908920-D8BE-4FF3-96C6-A86619B55967}"/>
              </a:ext>
            </a:extLst>
          </p:cNvPr>
          <p:cNvPicPr>
            <a:picLocks noChangeAspect="1"/>
          </p:cNvPicPr>
          <p:nvPr/>
        </p:nvPicPr>
        <p:blipFill>
          <a:blip r:embed="rId4"/>
          <a:stretch>
            <a:fillRect/>
          </a:stretch>
        </p:blipFill>
        <p:spPr>
          <a:xfrm>
            <a:off x="1003178" y="4932991"/>
            <a:ext cx="2991771" cy="1655044"/>
          </a:xfrm>
          <a:prstGeom prst="rect">
            <a:avLst/>
          </a:prstGeom>
        </p:spPr>
      </p:pic>
      <p:cxnSp>
        <p:nvCxnSpPr>
          <p:cNvPr id="17" name="Прямая соединительная линия 16">
            <a:extLst>
              <a:ext uri="{FF2B5EF4-FFF2-40B4-BE49-F238E27FC236}">
                <a16:creationId xmlns:a16="http://schemas.microsoft.com/office/drawing/2014/main" id="{0BB4BF28-4802-42A1-82F4-DFE224B3CA8C}"/>
              </a:ext>
            </a:extLst>
          </p:cNvPr>
          <p:cNvCxnSpPr/>
          <p:nvPr/>
        </p:nvCxnSpPr>
        <p:spPr>
          <a:xfrm flipH="1">
            <a:off x="932155" y="3227034"/>
            <a:ext cx="3187084" cy="1318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E67455A4-1D96-4350-900B-D92E55D56460}"/>
              </a:ext>
            </a:extLst>
          </p:cNvPr>
          <p:cNvCxnSpPr/>
          <p:nvPr/>
        </p:nvCxnSpPr>
        <p:spPr>
          <a:xfrm flipH="1">
            <a:off x="908481" y="5007006"/>
            <a:ext cx="3352801" cy="15624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62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518082"/>
            <a:ext cx="10906957" cy="5150509"/>
          </a:xfrm>
          <a:effectLst/>
        </p:spPr>
        <p:style>
          <a:lnRef idx="2">
            <a:schemeClr val="accent6"/>
          </a:lnRef>
          <a:fillRef idx="1">
            <a:schemeClr val="lt1"/>
          </a:fillRef>
          <a:effectRef idx="0">
            <a:schemeClr val="accent6"/>
          </a:effectRef>
          <a:fontRef idx="minor">
            <a:schemeClr val="dk1"/>
          </a:fontRef>
        </p:style>
        <p:txBody>
          <a:bodyPr>
            <a:normAutofit fontScale="25000" lnSpcReduction="20000"/>
          </a:bodyPr>
          <a:lstStyle/>
          <a:p>
            <a:pPr marL="0" indent="0" algn="r">
              <a:buNone/>
            </a:pPr>
            <a:endParaRPr lang="ru-RU" sz="1800" dirty="0">
              <a:latin typeface="Arial" panose="020B0604020202020204" pitchFamily="34" charset="0"/>
              <a:cs typeface="Arial" panose="020B0604020202020204" pitchFamily="34" charset="0"/>
            </a:endParaRPr>
          </a:p>
          <a:p>
            <a:pPr marL="0" indent="0" algn="just">
              <a:buNone/>
            </a:pPr>
            <a:r>
              <a:rPr lang="ru-RU" sz="6400" b="1" dirty="0">
                <a:solidFill>
                  <a:schemeClr val="accent2"/>
                </a:solidFill>
                <a:latin typeface="Arial" panose="020B0604020202020204" pitchFamily="34" charset="0"/>
                <a:cs typeface="Arial" panose="020B0604020202020204" pitchFamily="34" charset="0"/>
              </a:rPr>
              <a:t>На </a:t>
            </a:r>
            <a:r>
              <a:rPr lang="ru-RU" sz="6400" b="1" dirty="0" err="1">
                <a:solidFill>
                  <a:schemeClr val="accent2"/>
                </a:solidFill>
                <a:latin typeface="Arial" panose="020B0604020202020204" pitchFamily="34" charset="0"/>
                <a:cs typeface="Arial" panose="020B0604020202020204" pitchFamily="34" charset="0"/>
              </a:rPr>
              <a:t>період</a:t>
            </a:r>
            <a:r>
              <a:rPr lang="ru-RU" sz="6400" b="1" dirty="0">
                <a:solidFill>
                  <a:schemeClr val="accent2"/>
                </a:solidFill>
                <a:latin typeface="Arial" panose="020B0604020202020204" pitchFamily="34" charset="0"/>
                <a:cs typeface="Arial" panose="020B0604020202020204" pitchFamily="34" charset="0"/>
              </a:rPr>
              <a:t> </a:t>
            </a:r>
            <a:r>
              <a:rPr lang="ru-RU" sz="6400" b="1" dirty="0" err="1">
                <a:solidFill>
                  <a:schemeClr val="accent2"/>
                </a:solidFill>
                <a:latin typeface="Arial" panose="020B0604020202020204" pitchFamily="34" charset="0"/>
                <a:cs typeface="Arial" panose="020B0604020202020204" pitchFamily="34" charset="0"/>
              </a:rPr>
              <a:t>дії</a:t>
            </a:r>
            <a:r>
              <a:rPr lang="ru-RU" sz="6400" b="1" dirty="0">
                <a:solidFill>
                  <a:schemeClr val="accent2"/>
                </a:solidFill>
                <a:latin typeface="Arial" panose="020B0604020202020204" pitchFamily="34" charset="0"/>
                <a:cs typeface="Arial" panose="020B0604020202020204" pitchFamily="34" charset="0"/>
              </a:rPr>
              <a:t> правового режиму </a:t>
            </a:r>
            <a:r>
              <a:rPr lang="ru-RU" sz="6400" b="1" dirty="0" err="1">
                <a:solidFill>
                  <a:schemeClr val="accent2"/>
                </a:solidFill>
                <a:latin typeface="Arial" panose="020B0604020202020204" pitchFamily="34" charset="0"/>
                <a:cs typeface="Arial" panose="020B0604020202020204" pitchFamily="34" charset="0"/>
              </a:rPr>
              <a:t>воєнного</a:t>
            </a:r>
            <a:r>
              <a:rPr lang="ru-RU" sz="6400" b="1" dirty="0">
                <a:solidFill>
                  <a:schemeClr val="accent2"/>
                </a:solidFill>
                <a:latin typeface="Arial" panose="020B0604020202020204" pitchFamily="34" charset="0"/>
                <a:cs typeface="Arial" panose="020B0604020202020204" pitchFamily="34" charset="0"/>
              </a:rPr>
              <a:t> стану, </a:t>
            </a:r>
            <a:r>
              <a:rPr lang="ru-RU" sz="6400" b="1" dirty="0" err="1">
                <a:solidFill>
                  <a:schemeClr val="accent2"/>
                </a:solidFill>
                <a:latin typeface="Arial" panose="020B0604020202020204" pitchFamily="34" charset="0"/>
                <a:cs typeface="Arial" panose="020B0604020202020204" pitchFamily="34" charset="0"/>
              </a:rPr>
              <a:t>надзвичайного</a:t>
            </a:r>
            <a:r>
              <a:rPr lang="ru-RU" sz="6400" b="1" dirty="0">
                <a:solidFill>
                  <a:schemeClr val="accent2"/>
                </a:solidFill>
                <a:latin typeface="Arial" panose="020B0604020202020204" pitchFamily="34" charset="0"/>
                <a:cs typeface="Arial" panose="020B0604020202020204" pitchFamily="34" charset="0"/>
              </a:rPr>
              <a:t> стану </a:t>
            </a:r>
            <a:r>
              <a:rPr lang="ru-RU" sz="6400" dirty="0">
                <a:latin typeface="Arial" panose="020B0604020202020204" pitchFamily="34" charset="0"/>
                <a:cs typeface="Arial" panose="020B0604020202020204" pitchFamily="34" charset="0"/>
              </a:rPr>
              <a:t>в </a:t>
            </a:r>
            <a:r>
              <a:rPr lang="ru-RU" sz="6400" dirty="0" err="1">
                <a:latin typeface="Arial" panose="020B0604020202020204" pitchFamily="34" charset="0"/>
                <a:cs typeface="Arial" panose="020B0604020202020204" pitchFamily="34" charset="0"/>
              </a:rPr>
              <a:t>Україні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або</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окремих</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її</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місцевостях</a:t>
            </a:r>
            <a:r>
              <a:rPr lang="ru-RU" sz="6400" dirty="0">
                <a:latin typeface="Arial" panose="020B0604020202020204" pitchFamily="34" charset="0"/>
                <a:cs typeface="Arial" panose="020B0604020202020204" pitchFamily="34" charset="0"/>
              </a:rPr>
              <a:t> </a:t>
            </a:r>
            <a:r>
              <a:rPr lang="ru-RU" sz="6400" b="1" dirty="0">
                <a:solidFill>
                  <a:schemeClr val="accent2"/>
                </a:solidFill>
                <a:latin typeface="Arial" panose="020B0604020202020204" pitchFamily="34" charset="0"/>
                <a:cs typeface="Arial" panose="020B0604020202020204" pitchFamily="34" charset="0"/>
              </a:rPr>
              <a:t>та </a:t>
            </a:r>
            <a:r>
              <a:rPr lang="ru-RU" sz="6400" b="1" dirty="0" err="1">
                <a:solidFill>
                  <a:schemeClr val="accent2"/>
                </a:solidFill>
                <a:latin typeface="Arial" panose="020B0604020202020204" pitchFamily="34" charset="0"/>
                <a:cs typeface="Arial" panose="020B0604020202020204" pitchFamily="34" charset="0"/>
              </a:rPr>
              <a:t>протягом</a:t>
            </a:r>
            <a:r>
              <a:rPr lang="ru-RU" sz="6400" b="1" dirty="0">
                <a:solidFill>
                  <a:schemeClr val="accent2"/>
                </a:solidFill>
                <a:latin typeface="Arial" panose="020B0604020202020204" pitchFamily="34" charset="0"/>
                <a:cs typeface="Arial" panose="020B0604020202020204" pitchFamily="34" charset="0"/>
              </a:rPr>
              <a:t> 1 року </a:t>
            </a:r>
            <a:r>
              <a:rPr lang="ru-RU" sz="6400" b="1" dirty="0" err="1">
                <a:solidFill>
                  <a:schemeClr val="accent2"/>
                </a:solidFill>
                <a:latin typeface="Arial" panose="020B0604020202020204" pitchFamily="34" charset="0"/>
                <a:cs typeface="Arial" panose="020B0604020202020204" pitchFamily="34" charset="0"/>
              </a:rPr>
              <a:t>після</a:t>
            </a:r>
            <a:r>
              <a:rPr lang="ru-RU" sz="6400" b="1" dirty="0">
                <a:solidFill>
                  <a:schemeClr val="accent2"/>
                </a:solidFill>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його</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припинення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чи</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скасування</a:t>
            </a:r>
            <a:r>
              <a:rPr lang="ru-RU" sz="6400" dirty="0">
                <a:latin typeface="Arial" panose="020B0604020202020204" pitchFamily="34" charset="0"/>
                <a:cs typeface="Arial" panose="020B0604020202020204" pitchFamily="34" charset="0"/>
              </a:rPr>
              <a:t> </a:t>
            </a:r>
            <a:r>
              <a:rPr lang="ru-RU" sz="6400" b="1" dirty="0" err="1">
                <a:solidFill>
                  <a:schemeClr val="accent2"/>
                </a:solidFill>
                <a:latin typeface="Arial" panose="020B0604020202020204" pitchFamily="34" charset="0"/>
                <a:cs typeface="Arial" panose="020B0604020202020204" pitchFamily="34" charset="0"/>
              </a:rPr>
              <a:t>розміщення</a:t>
            </a:r>
            <a:r>
              <a:rPr lang="ru-RU" sz="6400" dirty="0">
                <a:latin typeface="Arial" panose="020B0604020202020204" pitchFamily="34" charset="0"/>
                <a:cs typeface="Arial" panose="020B0604020202020204" pitchFamily="34" charset="0"/>
              </a:rPr>
              <a:t> </a:t>
            </a:r>
            <a:r>
              <a:rPr lang="ru-RU" sz="6400" b="1" dirty="0">
                <a:solidFill>
                  <a:schemeClr val="accent2"/>
                </a:solidFill>
                <a:latin typeface="Arial" panose="020B0604020202020204" pitchFamily="34" charset="0"/>
                <a:cs typeface="Arial" panose="020B0604020202020204" pitchFamily="34" charset="0"/>
              </a:rPr>
              <a:t>ТСЖН</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здійснюється</a:t>
            </a:r>
            <a:r>
              <a:rPr lang="ru-RU" sz="6400" dirty="0">
                <a:latin typeface="Arial" panose="020B0604020202020204" pitchFamily="34" charset="0"/>
                <a:cs typeface="Arial" panose="020B0604020202020204" pitchFamily="34" charset="0"/>
              </a:rPr>
              <a:t> </a:t>
            </a:r>
            <a:r>
              <a:rPr lang="ru-RU" sz="6400" b="1" dirty="0">
                <a:solidFill>
                  <a:schemeClr val="accent2"/>
                </a:solidFill>
                <a:latin typeface="Arial" panose="020B0604020202020204" pitchFamily="34" charset="0"/>
                <a:cs typeface="Arial" panose="020B0604020202020204" pitchFamily="34" charset="0"/>
              </a:rPr>
              <a:t>на </a:t>
            </a:r>
            <a:r>
              <a:rPr lang="ru-RU" sz="6400" b="1" dirty="0" err="1">
                <a:solidFill>
                  <a:schemeClr val="accent2"/>
                </a:solidFill>
                <a:latin typeface="Arial" panose="020B0604020202020204" pitchFamily="34" charset="0"/>
                <a:cs typeface="Arial" panose="020B0604020202020204" pitchFamily="34" charset="0"/>
              </a:rPr>
              <a:t>підставі</a:t>
            </a:r>
            <a:r>
              <a:rPr lang="ru-RU" sz="6400" b="1" dirty="0">
                <a:solidFill>
                  <a:schemeClr val="accent2"/>
                </a:solidFill>
                <a:latin typeface="Arial" panose="020B0604020202020204" pitchFamily="34" charset="0"/>
                <a:cs typeface="Arial" panose="020B0604020202020204" pitchFamily="34" charset="0"/>
              </a:rPr>
              <a:t> </a:t>
            </a:r>
            <a:r>
              <a:rPr lang="ru-RU" sz="6400" b="1" dirty="0" err="1">
                <a:solidFill>
                  <a:schemeClr val="accent2"/>
                </a:solidFill>
                <a:latin typeface="Arial" panose="020B0604020202020204" pitchFamily="34" charset="0"/>
                <a:cs typeface="Arial" panose="020B0604020202020204" pitchFamily="34" charset="0"/>
              </a:rPr>
              <a:t>затвердженої</a:t>
            </a:r>
            <a:r>
              <a:rPr lang="ru-RU" sz="6400" b="1" dirty="0">
                <a:solidFill>
                  <a:schemeClr val="accent2"/>
                </a:solidFill>
                <a:latin typeface="Arial" panose="020B0604020202020204" pitchFamily="34" charset="0"/>
                <a:cs typeface="Arial" panose="020B0604020202020204" pitchFamily="34" charset="0"/>
              </a:rPr>
              <a:t> </a:t>
            </a:r>
            <a:r>
              <a:rPr lang="ru-RU" sz="6400" b="1" dirty="0" err="1">
                <a:solidFill>
                  <a:schemeClr val="accent2"/>
                </a:solidFill>
                <a:latin typeface="Arial" panose="020B0604020202020204" pitchFamily="34" charset="0"/>
                <a:cs typeface="Arial" panose="020B0604020202020204" pitchFamily="34" charset="0"/>
              </a:rPr>
              <a:t>схеми</a:t>
            </a:r>
            <a:r>
              <a:rPr lang="ru-RU" sz="6400" b="1" dirty="0">
                <a:solidFill>
                  <a:schemeClr val="accent2"/>
                </a:solidFill>
                <a:latin typeface="Arial" panose="020B0604020202020204" pitchFamily="34" charset="0"/>
                <a:cs typeface="Arial" panose="020B0604020202020204" pitchFamily="34" charset="0"/>
              </a:rPr>
              <a:t> </a:t>
            </a:r>
            <a:r>
              <a:rPr lang="ru-RU" sz="6400" b="1" dirty="0" err="1">
                <a:solidFill>
                  <a:schemeClr val="accent2"/>
                </a:solidFill>
                <a:latin typeface="Arial" panose="020B0604020202020204" pitchFamily="34" charset="0"/>
                <a:cs typeface="Arial" panose="020B0604020202020204" pitchFamily="34" charset="0"/>
              </a:rPr>
              <a:t>розміщення</a:t>
            </a:r>
            <a:r>
              <a:rPr lang="ru-RU" sz="6400" b="1" dirty="0">
                <a:solidFill>
                  <a:schemeClr val="accent2"/>
                </a:solidFill>
                <a:latin typeface="Arial" panose="020B0604020202020204" pitchFamily="34" charset="0"/>
                <a:cs typeface="Arial" panose="020B0604020202020204" pitchFamily="34" charset="0"/>
              </a:rPr>
              <a:t> таких </a:t>
            </a:r>
            <a:r>
              <a:rPr lang="ru-RU" sz="6400" b="1" dirty="0" err="1">
                <a:solidFill>
                  <a:schemeClr val="accent2"/>
                </a:solidFill>
                <a:latin typeface="Arial" panose="020B0604020202020204" pitchFamily="34" charset="0"/>
                <a:cs typeface="Arial" panose="020B0604020202020204" pitchFamily="34" charset="0"/>
              </a:rPr>
              <a:t>споруд</a:t>
            </a:r>
            <a:r>
              <a:rPr lang="ru-RU" sz="6400" dirty="0">
                <a:solidFill>
                  <a:schemeClr val="accent2"/>
                </a:solidFill>
                <a:latin typeface="Arial" panose="020B0604020202020204" pitchFamily="34" charset="0"/>
                <a:cs typeface="Arial" panose="020B0604020202020204" pitchFamily="34" charset="0"/>
              </a:rPr>
              <a:t>.</a:t>
            </a:r>
          </a:p>
          <a:p>
            <a:pPr marL="0" indent="0" algn="r">
              <a:lnSpc>
                <a:spcPct val="110000"/>
              </a:lnSpc>
              <a:spcBef>
                <a:spcPts val="0"/>
              </a:spcBef>
              <a:buNone/>
            </a:pPr>
            <a:r>
              <a:rPr lang="ru-RU" sz="6400" b="1" dirty="0">
                <a:solidFill>
                  <a:schemeClr val="accent1"/>
                </a:solidFill>
                <a:latin typeface="Arial" panose="020B0604020202020204" pitchFamily="34" charset="0"/>
                <a:cs typeface="Arial" panose="020B0604020202020204" pitchFamily="34" charset="0"/>
              </a:rPr>
              <a:t>Схема </a:t>
            </a:r>
            <a:r>
              <a:rPr lang="ru-RU" sz="6400" b="1" dirty="0" err="1">
                <a:solidFill>
                  <a:schemeClr val="accent1"/>
                </a:solidFill>
                <a:latin typeface="Arial" panose="020B0604020202020204" pitchFamily="34" charset="0"/>
                <a:cs typeface="Arial" panose="020B0604020202020204" pitchFamily="34" charset="0"/>
              </a:rPr>
              <a:t>розміщення</a:t>
            </a:r>
            <a:r>
              <a:rPr lang="ru-RU" sz="6400" b="1" dirty="0">
                <a:solidFill>
                  <a:schemeClr val="accent1"/>
                </a:solidFill>
                <a:latin typeface="Arial" panose="020B0604020202020204" pitchFamily="34" charset="0"/>
                <a:cs typeface="Arial" panose="020B0604020202020204" pitchFamily="34" charset="0"/>
              </a:rPr>
              <a:t> ТСЖН </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це</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документація</a:t>
            </a:r>
            <a:r>
              <a:rPr lang="ru-RU" sz="6400" dirty="0">
                <a:latin typeface="Arial" panose="020B0604020202020204" pitchFamily="34" charset="0"/>
                <a:cs typeface="Arial" panose="020B0604020202020204" pitchFamily="34" charset="0"/>
              </a:rPr>
              <a:t> у </a:t>
            </a:r>
            <a:r>
              <a:rPr lang="ru-RU" sz="6400" dirty="0" err="1">
                <a:latin typeface="Arial" panose="020B0604020202020204" pitchFamily="34" charset="0"/>
                <a:cs typeface="Arial" panose="020B0604020202020204" pitchFamily="34" charset="0"/>
              </a:rPr>
              <a:t>вигляді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текстових</a:t>
            </a:r>
            <a:r>
              <a:rPr lang="ru-RU" sz="6400" dirty="0">
                <a:latin typeface="Arial" panose="020B0604020202020204" pitchFamily="34" charset="0"/>
                <a:cs typeface="Arial" panose="020B0604020202020204" pitchFamily="34" charset="0"/>
              </a:rPr>
              <a:t> та </a:t>
            </a:r>
            <a:r>
              <a:rPr lang="ru-RU" sz="6400" dirty="0" err="1">
                <a:latin typeface="Arial" panose="020B0604020202020204" pitchFamily="34" charset="0"/>
                <a:cs typeface="Arial" panose="020B0604020202020204" pitchFamily="34" charset="0"/>
              </a:rPr>
              <a:t>графічних</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матеріалів</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якою</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визначаються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планувальні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архітектурні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конструктивні</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технічні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технологічні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рішення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щодо</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розміщення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зведення</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a:latin typeface="Arial" panose="020B0604020202020204" pitchFamily="34" charset="0"/>
                <a:cs typeface="Arial" panose="020B0604020202020204" pitchFamily="34" charset="0"/>
              </a:rPr>
              <a:t> (монтажу), </a:t>
            </a:r>
            <a:r>
              <a:rPr lang="ru-RU" sz="6400" dirty="0" err="1">
                <a:latin typeface="Arial" panose="020B0604020202020204" pitchFamily="34" charset="0"/>
                <a:cs typeface="Arial" panose="020B0604020202020204" pitchFamily="34" charset="0"/>
              </a:rPr>
              <a:t>безпечної</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експлуатації</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використання</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a:latin typeface="Arial" panose="020B0604020202020204" pitchFamily="34" charset="0"/>
                <a:cs typeface="Arial" panose="020B0604020202020204" pitchFamily="34" charset="0"/>
              </a:rPr>
              <a:t>за </a:t>
            </a:r>
            <a:r>
              <a:rPr lang="ru-RU" sz="6400" dirty="0" err="1">
                <a:latin typeface="Arial" panose="020B0604020202020204" pitchFamily="34" charset="0"/>
                <a:cs typeface="Arial" panose="020B0604020202020204" pitchFamily="34" charset="0"/>
              </a:rPr>
              <a:t>призначенням</a:t>
            </a:r>
            <a:r>
              <a:rPr lang="ru-RU" sz="6400" dirty="0">
                <a:latin typeface="Arial" panose="020B0604020202020204" pitchFamily="34" charset="0"/>
                <a:cs typeface="Arial" panose="020B0604020202020204" pitchFamily="34" charset="0"/>
              </a:rPr>
              <a:t>), демонтажу (з </a:t>
            </a:r>
            <a:r>
              <a:rPr lang="ru-RU" sz="6400" dirty="0" err="1">
                <a:latin typeface="Arial" panose="020B0604020202020204" pitchFamily="34" charset="0"/>
                <a:cs typeface="Arial" panose="020B0604020202020204" pitchFamily="34" charset="0"/>
              </a:rPr>
              <a:t>можливістю</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подальшого</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переміщення</a:t>
            </a:r>
            <a:r>
              <a:rPr lang="ru-RU" sz="6400" dirty="0">
                <a:latin typeface="Arial" panose="020B0604020202020204" pitchFamily="34" charset="0"/>
                <a:cs typeface="Arial" panose="020B0604020202020204" pitchFamily="34" charset="0"/>
              </a:rPr>
              <a:t> та повторного </a:t>
            </a:r>
            <a:r>
              <a:rPr lang="ru-RU" sz="6400" dirty="0" err="1">
                <a:latin typeface="Arial" panose="020B0604020202020204" pitchFamily="34" charset="0"/>
                <a:cs typeface="Arial" panose="020B0604020202020204" pitchFamily="34" charset="0"/>
              </a:rPr>
              <a:t>використання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або</a:t>
            </a:r>
            <a:r>
              <a:rPr lang="ru-RU" sz="6400" dirty="0">
                <a:latin typeface="Arial" panose="020B0604020202020204" pitchFamily="34" charset="0"/>
                <a:cs typeface="Arial" panose="020B0604020202020204" pitchFamily="34" charset="0"/>
              </a:rPr>
              <a:t> без такого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використання</a:t>
            </a:r>
            <a:r>
              <a:rPr lang="ru-RU" sz="6400" dirty="0">
                <a:latin typeface="Arial" panose="020B0604020202020204" pitchFamily="34" charset="0"/>
                <a:cs typeface="Arial" panose="020B0604020202020204" pitchFamily="34" charset="0"/>
              </a:rPr>
              <a:t>) ТСЖН та </a:t>
            </a:r>
            <a:r>
              <a:rPr lang="ru-RU" sz="6400" dirty="0" err="1">
                <a:latin typeface="Arial" panose="020B0604020202020204" pitchFamily="34" charset="0"/>
                <a:cs typeface="Arial" panose="020B0604020202020204" pitchFamily="34" charset="0"/>
              </a:rPr>
              <a:t>інженерних</a:t>
            </a:r>
            <a:r>
              <a:rPr lang="ru-RU" sz="6400" dirty="0">
                <a:latin typeface="Arial" panose="020B0604020202020204" pitchFamily="34" charset="0"/>
                <a:cs typeface="Arial" panose="020B0604020202020204" pitchFamily="34" charset="0"/>
              </a:rPr>
              <a:t> мереж, </a:t>
            </a:r>
            <a:r>
              <a:rPr lang="ru-RU" sz="6400" dirty="0" err="1">
                <a:latin typeface="Arial" panose="020B0604020202020204" pitchFamily="34" charset="0"/>
                <a:cs typeface="Arial" panose="020B0604020202020204" pitchFamily="34" charset="0"/>
              </a:rPr>
              <a:t>необхідних</a:t>
            </a:r>
            <a:r>
              <a:rPr lang="ru-RU" sz="6400" dirty="0">
                <a:latin typeface="Arial" panose="020B0604020202020204" pitchFamily="34" charset="0"/>
                <a:cs typeface="Arial" panose="020B0604020202020204" pitchFamily="34" charset="0"/>
              </a:rPr>
              <a:t> для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функціонування</a:t>
            </a:r>
            <a:r>
              <a:rPr lang="ru-RU" sz="6400" dirty="0">
                <a:latin typeface="Arial" panose="020B0604020202020204" pitchFamily="34" charset="0"/>
                <a:cs typeface="Arial" panose="020B0604020202020204" pitchFamily="34" charset="0"/>
              </a:rPr>
              <a:t> таких </a:t>
            </a:r>
            <a:r>
              <a:rPr lang="ru-RU" sz="6400" dirty="0" err="1">
                <a:latin typeface="Arial" panose="020B0604020202020204" pitchFamily="34" charset="0"/>
                <a:cs typeface="Arial" panose="020B0604020202020204" pitchFamily="34" charset="0"/>
              </a:rPr>
              <a:t>споруд</a:t>
            </a:r>
            <a:r>
              <a:rPr lang="ru-RU" sz="6400" dirty="0">
                <a:latin typeface="Arial" panose="020B0604020202020204" pitchFamily="34" charset="0"/>
                <a:cs typeface="Arial" panose="020B0604020202020204" pitchFamily="34" charset="0"/>
              </a:rPr>
              <a:t>, а </a:t>
            </a:r>
            <a:r>
              <a:rPr lang="ru-RU" sz="6400" dirty="0" err="1">
                <a:latin typeface="Arial" panose="020B0604020202020204" pitchFamily="34" charset="0"/>
                <a:cs typeface="Arial" panose="020B0604020202020204" pitchFamily="34" charset="0"/>
              </a:rPr>
              <a:t>також</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необхідні</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ресурси</a:t>
            </a:r>
            <a:r>
              <a:rPr lang="ru-RU" sz="6400" dirty="0">
                <a:latin typeface="Arial" panose="020B0604020202020204" pitchFamily="34" charset="0"/>
                <a:cs typeface="Arial" panose="020B0604020202020204" pitchFamily="34" charset="0"/>
              </a:rPr>
              <a:t> і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витрати</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коштів</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кошториси</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endParaRPr lang="ru-RU" sz="6400" b="1" dirty="0">
              <a:solidFill>
                <a:schemeClr val="accent1"/>
              </a:solidFill>
              <a:latin typeface="Arial" panose="020B0604020202020204" pitchFamily="34" charset="0"/>
              <a:cs typeface="Arial" panose="020B0604020202020204" pitchFamily="34" charset="0"/>
            </a:endParaRPr>
          </a:p>
          <a:p>
            <a:pPr marL="0" indent="0" algn="r">
              <a:lnSpc>
                <a:spcPct val="110000"/>
              </a:lnSpc>
              <a:spcBef>
                <a:spcPts val="0"/>
              </a:spcBef>
              <a:buNone/>
            </a:pPr>
            <a:r>
              <a:rPr lang="ru-RU" sz="6400" b="1" dirty="0" err="1">
                <a:solidFill>
                  <a:schemeClr val="accent1"/>
                </a:solidFill>
                <a:latin typeface="Arial" panose="020B0604020202020204" pitchFamily="34" charset="0"/>
                <a:cs typeface="Arial" panose="020B0604020202020204" pitchFamily="34" charset="0"/>
              </a:rPr>
              <a:t>Кошторис</a:t>
            </a:r>
            <a:r>
              <a:rPr lang="ru-RU" sz="6400" b="1" dirty="0">
                <a:solidFill>
                  <a:schemeClr val="accent1"/>
                </a:solidFill>
                <a:latin typeface="Arial" panose="020B0604020202020204" pitchFamily="34" charset="0"/>
                <a:cs typeface="Arial" panose="020B0604020202020204" pitchFamily="34" charset="0"/>
              </a:rPr>
              <a:t> </a:t>
            </a:r>
            <a:r>
              <a:rPr lang="ru-RU" sz="6400" b="1" dirty="0" err="1">
                <a:solidFill>
                  <a:schemeClr val="accent1"/>
                </a:solidFill>
                <a:latin typeface="Arial" panose="020B0604020202020204" pitchFamily="34" charset="0"/>
                <a:cs typeface="Arial" panose="020B0604020202020204" pitchFamily="34" charset="0"/>
              </a:rPr>
              <a:t>обов’язково</a:t>
            </a:r>
            <a:r>
              <a:rPr lang="ru-RU" sz="6400" b="1" dirty="0">
                <a:solidFill>
                  <a:schemeClr val="accent1"/>
                </a:solidFill>
                <a:latin typeface="Arial" panose="020B0604020202020204" pitchFamily="34" charset="0"/>
                <a:cs typeface="Arial" panose="020B0604020202020204" pitchFamily="34" charset="0"/>
              </a:rPr>
              <a:t> </a:t>
            </a:r>
            <a:r>
              <a:rPr lang="ru-RU" sz="6400" b="1" dirty="0" err="1">
                <a:solidFill>
                  <a:schemeClr val="accent1"/>
                </a:solidFill>
                <a:latin typeface="Arial" panose="020B0604020202020204" pitchFamily="34" charset="0"/>
                <a:cs typeface="Arial" panose="020B0604020202020204" pitchFamily="34" charset="0"/>
              </a:rPr>
              <a:t>розробляється</a:t>
            </a:r>
            <a:r>
              <a:rPr lang="ru-RU" sz="6400" b="1" dirty="0">
                <a:solidFill>
                  <a:schemeClr val="accent1"/>
                </a:solidFill>
                <a:latin typeface="Arial" panose="020B0604020202020204" pitchFamily="34" charset="0"/>
                <a:cs typeface="Arial" panose="020B0604020202020204" pitchFamily="34" charset="0"/>
              </a:rPr>
              <a:t> </a:t>
            </a:r>
            <a:r>
              <a:rPr lang="ru-RU" sz="6400" dirty="0">
                <a:solidFill>
                  <a:schemeClr val="tx1"/>
                </a:solidFill>
                <a:latin typeface="Arial" panose="020B0604020202020204" pitchFamily="34" charset="0"/>
                <a:cs typeface="Arial" panose="020B0604020202020204" pitchFamily="34" charset="0"/>
              </a:rPr>
              <a:t>у </a:t>
            </a:r>
            <a:r>
              <a:rPr lang="ru-RU" sz="6400" dirty="0" err="1">
                <a:solidFill>
                  <a:schemeClr val="tx1"/>
                </a:solidFill>
                <a:latin typeface="Arial" panose="020B0604020202020204" pitchFamily="34" charset="0"/>
                <a:cs typeface="Arial" panose="020B0604020202020204" pitchFamily="34" charset="0"/>
              </a:rPr>
              <a:t>разі</a:t>
            </a:r>
            <a:r>
              <a:rPr lang="ru-RU" sz="6400" dirty="0">
                <a:solidFill>
                  <a:schemeClr val="tx1"/>
                </a:solidFill>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err="1">
                <a:latin typeface="Arial" panose="020B0604020202020204" pitchFamily="34" charset="0"/>
                <a:cs typeface="Arial" panose="020B0604020202020204" pitchFamily="34" charset="0"/>
              </a:rPr>
              <a:t>розміщення</a:t>
            </a:r>
            <a:r>
              <a:rPr lang="ru-RU" sz="6400" dirty="0">
                <a:latin typeface="Arial" panose="020B0604020202020204" pitchFamily="34" charset="0"/>
                <a:cs typeface="Arial" panose="020B0604020202020204" pitchFamily="34" charset="0"/>
              </a:rPr>
              <a:t> ТСЖН </a:t>
            </a:r>
            <a:r>
              <a:rPr lang="ru-RU" sz="6400" b="1" dirty="0">
                <a:solidFill>
                  <a:schemeClr val="accent1"/>
                </a:solidFill>
                <a:latin typeface="Arial" panose="020B0604020202020204" pitchFamily="34" charset="0"/>
                <a:cs typeface="Arial" panose="020B0604020202020204" pitchFamily="34" charset="0"/>
              </a:rPr>
              <a:t>за </a:t>
            </a:r>
            <a:r>
              <a:rPr lang="ru-RU" sz="6400" b="1" dirty="0" err="1">
                <a:solidFill>
                  <a:schemeClr val="accent1"/>
                </a:solidFill>
                <a:latin typeface="Arial" panose="020B0604020202020204" pitchFamily="34" charset="0"/>
                <a:cs typeface="Arial" panose="020B0604020202020204" pitchFamily="34" charset="0"/>
              </a:rPr>
              <a:t>рахунок</a:t>
            </a:r>
            <a:r>
              <a:rPr lang="ru-RU" sz="6400" b="1" dirty="0">
                <a:solidFill>
                  <a:schemeClr val="accent1"/>
                </a:solidFill>
                <a:latin typeface="Arial" panose="020B0604020202020204" pitchFamily="34" charset="0"/>
                <a:cs typeface="Arial" panose="020B0604020202020204" pitchFamily="34" charset="0"/>
              </a:rPr>
              <a:t> </a:t>
            </a:r>
            <a:r>
              <a:rPr lang="ru-RU" sz="6400" b="1" dirty="0" err="1">
                <a:solidFill>
                  <a:schemeClr val="accent1"/>
                </a:solidFill>
                <a:latin typeface="Arial" panose="020B0604020202020204" pitchFamily="34" charset="0"/>
                <a:cs typeface="Arial" panose="020B0604020202020204" pitchFamily="34" charset="0"/>
              </a:rPr>
              <a:t>коштів</a:t>
            </a:r>
            <a:r>
              <a:rPr lang="ru-RU" sz="6400" b="1" dirty="0">
                <a:solidFill>
                  <a:schemeClr val="accent1"/>
                </a:solidFill>
                <a:latin typeface="Arial" panose="020B0604020202020204" pitchFamily="34" charset="0"/>
                <a:cs typeface="Arial" panose="020B0604020202020204" pitchFamily="34" charset="0"/>
              </a:rPr>
              <a:t> Державного </a:t>
            </a:r>
          </a:p>
          <a:p>
            <a:pPr marL="0" indent="0" algn="r">
              <a:lnSpc>
                <a:spcPct val="110000"/>
              </a:lnSpc>
              <a:spcBef>
                <a:spcPts val="0"/>
              </a:spcBef>
              <a:buNone/>
            </a:pPr>
            <a:r>
              <a:rPr lang="ru-RU" sz="6400" b="1" dirty="0" err="1">
                <a:solidFill>
                  <a:schemeClr val="accent1"/>
                </a:solidFill>
                <a:latin typeface="Arial" panose="020B0604020202020204" pitchFamily="34" charset="0"/>
                <a:cs typeface="Arial" panose="020B0604020202020204" pitchFamily="34" charset="0"/>
              </a:rPr>
              <a:t>або</a:t>
            </a:r>
            <a:r>
              <a:rPr lang="ru-RU" sz="6400" b="1" dirty="0">
                <a:solidFill>
                  <a:schemeClr val="accent1"/>
                </a:solidFill>
                <a:latin typeface="Arial" panose="020B0604020202020204" pitchFamily="34" charset="0"/>
                <a:cs typeface="Arial" panose="020B0604020202020204" pitchFamily="34" charset="0"/>
              </a:rPr>
              <a:t> </a:t>
            </a:r>
            <a:r>
              <a:rPr lang="ru-RU" sz="6400" b="1" dirty="0" err="1">
                <a:solidFill>
                  <a:schemeClr val="accent1"/>
                </a:solidFill>
                <a:latin typeface="Arial" panose="020B0604020202020204" pitchFamily="34" charset="0"/>
                <a:cs typeface="Arial" panose="020B0604020202020204" pitchFamily="34" charset="0"/>
              </a:rPr>
              <a:t>місцевого</a:t>
            </a:r>
            <a:r>
              <a:rPr lang="ru-RU" sz="6400" b="1" dirty="0">
                <a:solidFill>
                  <a:schemeClr val="accent1"/>
                </a:solidFill>
                <a:latin typeface="Arial" panose="020B0604020202020204" pitchFamily="34" charset="0"/>
                <a:cs typeface="Arial" panose="020B0604020202020204" pitchFamily="34" charset="0"/>
              </a:rPr>
              <a:t> бюджету</a:t>
            </a:r>
            <a:r>
              <a:rPr lang="ru-RU" sz="6400" dirty="0">
                <a:latin typeface="Arial" panose="020B0604020202020204" pitchFamily="34" charset="0"/>
                <a:cs typeface="Arial" panose="020B0604020202020204" pitchFamily="34" charset="0"/>
              </a:rPr>
              <a:t>.</a:t>
            </a:r>
          </a:p>
          <a:p>
            <a:pPr marL="0" indent="0" algn="r">
              <a:lnSpc>
                <a:spcPct val="110000"/>
              </a:lnSpc>
              <a:spcBef>
                <a:spcPts val="0"/>
              </a:spcBef>
              <a:buNone/>
            </a:pPr>
            <a:r>
              <a:rPr lang="ru-RU" sz="6400" dirty="0">
                <a:latin typeface="Arial" panose="020B0604020202020204" pitchFamily="34" charset="0"/>
                <a:cs typeface="Arial" panose="020B0604020202020204" pitchFamily="34" charset="0"/>
              </a:rPr>
              <a:t>В </a:t>
            </a:r>
            <a:r>
              <a:rPr lang="ru-RU" sz="6400" dirty="0" err="1">
                <a:latin typeface="Arial" panose="020B0604020202020204" pitchFamily="34" charset="0"/>
                <a:cs typeface="Arial" panose="020B0604020202020204" pitchFamily="34" charset="0"/>
              </a:rPr>
              <a:t>інших</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випадках</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розроблення</a:t>
            </a:r>
            <a:r>
              <a:rPr lang="ru-RU" sz="6400" dirty="0">
                <a:latin typeface="Arial" panose="020B0604020202020204" pitchFamily="34" charset="0"/>
                <a:cs typeface="Arial" panose="020B0604020202020204" pitchFamily="34" charset="0"/>
              </a:rPr>
              <a:t> </a:t>
            </a:r>
            <a:r>
              <a:rPr lang="ru-RU" sz="6400" dirty="0" err="1">
                <a:latin typeface="Arial" panose="020B0604020202020204" pitchFamily="34" charset="0"/>
                <a:cs typeface="Arial" panose="020B0604020202020204" pitchFamily="34" charset="0"/>
              </a:rPr>
              <a:t>кошторису</a:t>
            </a:r>
            <a:r>
              <a:rPr lang="ru-RU" sz="6400" dirty="0">
                <a:latin typeface="Arial" panose="020B0604020202020204" pitchFamily="34" charset="0"/>
                <a:cs typeface="Arial" panose="020B0604020202020204" pitchFamily="34" charset="0"/>
              </a:rPr>
              <a:t> </a:t>
            </a:r>
          </a:p>
          <a:p>
            <a:pPr marL="0" indent="0" algn="r">
              <a:lnSpc>
                <a:spcPct val="110000"/>
              </a:lnSpc>
              <a:spcBef>
                <a:spcPts val="0"/>
              </a:spcBef>
              <a:buNone/>
            </a:pPr>
            <a:r>
              <a:rPr lang="ru-RU" sz="6400" dirty="0">
                <a:latin typeface="Arial" panose="020B0604020202020204" pitchFamily="34" charset="0"/>
                <a:cs typeface="Arial" panose="020B0604020202020204" pitchFamily="34" charset="0"/>
              </a:rPr>
              <a:t>не є </a:t>
            </a:r>
            <a:r>
              <a:rPr lang="ru-RU" sz="6400" dirty="0" err="1">
                <a:latin typeface="Arial" panose="020B0604020202020204" pitchFamily="34" charset="0"/>
                <a:cs typeface="Arial" panose="020B0604020202020204" pitchFamily="34" charset="0"/>
              </a:rPr>
              <a:t>обов’язковим</a:t>
            </a:r>
            <a:r>
              <a:rPr lang="ru-RU" sz="6400" dirty="0">
                <a:latin typeface="Arial" panose="020B0604020202020204" pitchFamily="34" charset="0"/>
                <a:cs typeface="Arial" panose="020B0604020202020204" pitchFamily="34" charset="0"/>
              </a:rPr>
              <a:t>.</a:t>
            </a:r>
          </a:p>
          <a:p>
            <a:pPr marL="0" indent="0" algn="r">
              <a:lnSpc>
                <a:spcPct val="110000"/>
              </a:lnSpc>
              <a:spcBef>
                <a:spcPts val="0"/>
              </a:spcBef>
              <a:buNone/>
            </a:pPr>
            <a:endParaRPr lang="ru-RU" sz="4900" b="1" dirty="0">
              <a:solidFill>
                <a:schemeClr val="accent1"/>
              </a:solidFill>
              <a:latin typeface="Arial" panose="020B0604020202020204" pitchFamily="34" charset="0"/>
              <a:cs typeface="Arial" panose="020B0604020202020204" pitchFamily="34" charset="0"/>
            </a:endParaRP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r>
              <a:rPr lang="ru-RU" sz="4900" b="1" dirty="0">
                <a:solidFill>
                  <a:schemeClr val="tx1"/>
                </a:solidFill>
                <a:latin typeface="Arial" panose="020B0604020202020204" pitchFamily="34" charset="0"/>
                <a:cs typeface="Arial" panose="020B0604020202020204" pitchFamily="34" charset="0"/>
              </a:rPr>
              <a:t>Склад, </a:t>
            </a:r>
            <a:r>
              <a:rPr lang="ru-RU" sz="4900" b="1" dirty="0" err="1">
                <a:solidFill>
                  <a:schemeClr val="tx1"/>
                </a:solidFill>
                <a:latin typeface="Arial" panose="020B0604020202020204" pitchFamily="34" charset="0"/>
                <a:cs typeface="Arial" panose="020B0604020202020204" pitchFamily="34" charset="0"/>
              </a:rPr>
              <a:t>зміст</a:t>
            </a:r>
            <a:r>
              <a:rPr lang="ru-RU" sz="4900" b="1" dirty="0">
                <a:solidFill>
                  <a:schemeClr val="tx1"/>
                </a:solidFill>
                <a:latin typeface="Arial" panose="020B0604020202020204" pitchFamily="34" charset="0"/>
                <a:cs typeface="Arial" panose="020B0604020202020204" pitchFamily="34" charset="0"/>
              </a:rPr>
              <a:t> та порядок </a:t>
            </a:r>
            <a:r>
              <a:rPr lang="ru-RU" sz="4900" b="1" dirty="0" err="1">
                <a:solidFill>
                  <a:schemeClr val="tx1"/>
                </a:solidFill>
                <a:latin typeface="Arial" panose="020B0604020202020204" pitchFamily="34" charset="0"/>
                <a:cs typeface="Arial" panose="020B0604020202020204" pitchFamily="34" charset="0"/>
              </a:rPr>
              <a:t>розроблення</a:t>
            </a:r>
            <a:r>
              <a:rPr lang="ru-RU" sz="4900" b="1" dirty="0">
                <a:solidFill>
                  <a:schemeClr val="tx1"/>
                </a:solidFill>
                <a:latin typeface="Arial" panose="020B0604020202020204" pitchFamily="34" charset="0"/>
                <a:cs typeface="Arial" panose="020B0604020202020204" pitchFamily="34" charset="0"/>
              </a:rPr>
              <a:t>, </a:t>
            </a:r>
            <a:r>
              <a:rPr lang="ru-RU" sz="4900" b="1" dirty="0" err="1">
                <a:solidFill>
                  <a:schemeClr val="tx1"/>
                </a:solidFill>
                <a:latin typeface="Arial" panose="020B0604020202020204" pitchFamily="34" charset="0"/>
                <a:cs typeface="Arial" panose="020B0604020202020204" pitchFamily="34" charset="0"/>
              </a:rPr>
              <a:t>погодження</a:t>
            </a:r>
            <a:r>
              <a:rPr lang="ru-RU" sz="4900" b="1" dirty="0">
                <a:solidFill>
                  <a:schemeClr val="tx1"/>
                </a:solidFill>
                <a:latin typeface="Arial" panose="020B0604020202020204" pitchFamily="34" charset="0"/>
                <a:cs typeface="Arial" panose="020B0604020202020204" pitchFamily="34" charset="0"/>
              </a:rPr>
              <a:t>, </a:t>
            </a:r>
            <a:r>
              <a:rPr lang="ru-RU" sz="4900" b="1" dirty="0" err="1">
                <a:solidFill>
                  <a:schemeClr val="tx1"/>
                </a:solidFill>
                <a:latin typeface="Arial" panose="020B0604020202020204" pitchFamily="34" charset="0"/>
                <a:cs typeface="Arial" panose="020B0604020202020204" pitchFamily="34" charset="0"/>
              </a:rPr>
              <a:t>оприлюднення</a:t>
            </a:r>
            <a:r>
              <a:rPr lang="ru-RU" sz="4900" b="1" dirty="0">
                <a:solidFill>
                  <a:schemeClr val="tx1"/>
                </a:solidFill>
                <a:latin typeface="Arial" panose="020B0604020202020204" pitchFamily="34" charset="0"/>
                <a:cs typeface="Arial" panose="020B0604020202020204" pitchFamily="34" charset="0"/>
              </a:rPr>
              <a:t> </a:t>
            </a:r>
          </a:p>
          <a:p>
            <a:pPr marL="0" indent="0" algn="r">
              <a:lnSpc>
                <a:spcPct val="110000"/>
              </a:lnSpc>
              <a:spcBef>
                <a:spcPts val="0"/>
              </a:spcBef>
              <a:buNone/>
            </a:pPr>
            <a:r>
              <a:rPr lang="ru-RU" sz="4900" b="1" dirty="0" err="1">
                <a:solidFill>
                  <a:schemeClr val="tx1"/>
                </a:solidFill>
                <a:latin typeface="Arial" panose="020B0604020202020204" pitchFamily="34" charset="0"/>
                <a:cs typeface="Arial" panose="020B0604020202020204" pitchFamily="34" charset="0"/>
              </a:rPr>
              <a:t>схеми</a:t>
            </a:r>
            <a:r>
              <a:rPr lang="ru-RU" sz="4900" b="1" dirty="0">
                <a:solidFill>
                  <a:schemeClr val="tx1"/>
                </a:solidFill>
                <a:latin typeface="Arial" panose="020B0604020202020204" pitchFamily="34" charset="0"/>
                <a:cs typeface="Arial" panose="020B0604020202020204" pitchFamily="34" charset="0"/>
              </a:rPr>
              <a:t> </a:t>
            </a:r>
            <a:r>
              <a:rPr lang="ru-RU" sz="4900" b="1" dirty="0" err="1">
                <a:solidFill>
                  <a:schemeClr val="tx1"/>
                </a:solidFill>
                <a:latin typeface="Arial" panose="020B0604020202020204" pitchFamily="34" charset="0"/>
                <a:cs typeface="Arial" panose="020B0604020202020204" pitchFamily="34" charset="0"/>
              </a:rPr>
              <a:t>розміщення</a:t>
            </a:r>
            <a:r>
              <a:rPr lang="ru-RU" sz="4900" b="1" dirty="0">
                <a:solidFill>
                  <a:schemeClr val="tx1"/>
                </a:solidFill>
                <a:latin typeface="Arial" panose="020B0604020202020204" pitchFamily="34" charset="0"/>
                <a:cs typeface="Arial" panose="020B0604020202020204" pitchFamily="34" charset="0"/>
              </a:rPr>
              <a:t>, а </a:t>
            </a:r>
            <a:r>
              <a:rPr lang="ru-RU" sz="4900" b="1" dirty="0" err="1">
                <a:solidFill>
                  <a:schemeClr val="tx1"/>
                </a:solidFill>
                <a:latin typeface="Arial" panose="020B0604020202020204" pitchFamily="34" charset="0"/>
                <a:cs typeface="Arial" panose="020B0604020202020204" pitchFamily="34" charset="0"/>
              </a:rPr>
              <a:t>також</a:t>
            </a:r>
            <a:r>
              <a:rPr lang="ru-RU" sz="4900" b="1" dirty="0">
                <a:solidFill>
                  <a:schemeClr val="tx1"/>
                </a:solidFill>
                <a:latin typeface="Arial" panose="020B0604020202020204" pitchFamily="34" charset="0"/>
                <a:cs typeface="Arial" panose="020B0604020202020204" pitchFamily="34" charset="0"/>
              </a:rPr>
              <a:t> </a:t>
            </a:r>
            <a:r>
              <a:rPr lang="ru-RU" sz="4900" b="1" dirty="0" err="1">
                <a:solidFill>
                  <a:schemeClr val="tx1"/>
                </a:solidFill>
                <a:latin typeface="Arial" panose="020B0604020202020204" pitchFamily="34" charset="0"/>
                <a:cs typeface="Arial" panose="020B0604020202020204" pitchFamily="34" charset="0"/>
              </a:rPr>
              <a:t>вимоги</a:t>
            </a:r>
            <a:r>
              <a:rPr lang="ru-RU" sz="4900" b="1" dirty="0">
                <a:solidFill>
                  <a:schemeClr val="tx1"/>
                </a:solidFill>
                <a:latin typeface="Arial" panose="020B0604020202020204" pitchFamily="34" charset="0"/>
                <a:cs typeface="Arial" panose="020B0604020202020204" pitchFamily="34" charset="0"/>
              </a:rPr>
              <a:t> до ТСЖН, </a:t>
            </a:r>
            <a:r>
              <a:rPr lang="ru-RU" sz="4900" b="1" dirty="0" err="1">
                <a:solidFill>
                  <a:schemeClr val="tx1"/>
                </a:solidFill>
                <a:latin typeface="Arial" panose="020B0604020202020204" pitchFamily="34" charset="0"/>
                <a:cs typeface="Arial" panose="020B0604020202020204" pitchFamily="34" charset="0"/>
              </a:rPr>
              <a:t>їх</a:t>
            </a:r>
            <a:r>
              <a:rPr lang="ru-RU" sz="4900" b="1" dirty="0">
                <a:solidFill>
                  <a:schemeClr val="tx1"/>
                </a:solidFill>
                <a:latin typeface="Arial" panose="020B0604020202020204" pitchFamily="34" charset="0"/>
                <a:cs typeface="Arial" panose="020B0604020202020204" pitchFamily="34" charset="0"/>
              </a:rPr>
              <a:t> </a:t>
            </a:r>
            <a:r>
              <a:rPr lang="ru-RU" sz="4900" b="1" dirty="0" err="1">
                <a:solidFill>
                  <a:schemeClr val="tx1"/>
                </a:solidFill>
                <a:latin typeface="Arial" panose="020B0604020202020204" pitchFamily="34" charset="0"/>
                <a:cs typeface="Arial" panose="020B0604020202020204" pitchFamily="34" charset="0"/>
              </a:rPr>
              <a:t>зведення</a:t>
            </a:r>
            <a:r>
              <a:rPr lang="ru-RU" sz="4900" b="1" dirty="0">
                <a:solidFill>
                  <a:schemeClr val="tx1"/>
                </a:solidFill>
                <a:latin typeface="Arial" panose="020B0604020202020204" pitchFamily="34" charset="0"/>
                <a:cs typeface="Arial" panose="020B0604020202020204" pitchFamily="34" charset="0"/>
              </a:rPr>
              <a:t>, </a:t>
            </a:r>
          </a:p>
          <a:p>
            <a:pPr marL="0" indent="0" algn="r">
              <a:lnSpc>
                <a:spcPct val="110000"/>
              </a:lnSpc>
              <a:spcBef>
                <a:spcPts val="0"/>
              </a:spcBef>
              <a:buNone/>
            </a:pPr>
            <a:r>
              <a:rPr lang="ru-RU" sz="4900" b="1" dirty="0" err="1">
                <a:solidFill>
                  <a:schemeClr val="tx1"/>
                </a:solidFill>
                <a:latin typeface="Arial" panose="020B0604020202020204" pitchFamily="34" charset="0"/>
                <a:cs typeface="Arial" panose="020B0604020202020204" pitchFamily="34" charset="0"/>
              </a:rPr>
              <a:t>перенесення</a:t>
            </a:r>
            <a:r>
              <a:rPr lang="ru-RU" sz="4900" b="1" dirty="0">
                <a:solidFill>
                  <a:schemeClr val="tx1"/>
                </a:solidFill>
                <a:latin typeface="Arial" panose="020B0604020202020204" pitchFamily="34" charset="0"/>
                <a:cs typeface="Arial" panose="020B0604020202020204" pitchFamily="34" charset="0"/>
              </a:rPr>
              <a:t>, демонтажу </a:t>
            </a:r>
            <a:r>
              <a:rPr lang="ru-RU" sz="4900" b="1" dirty="0" err="1">
                <a:solidFill>
                  <a:schemeClr val="tx1"/>
                </a:solidFill>
                <a:latin typeface="Arial" panose="020B0604020202020204" pitchFamily="34" charset="0"/>
                <a:cs typeface="Arial" panose="020B0604020202020204" pitchFamily="34" charset="0"/>
              </a:rPr>
              <a:t>встановлюються</a:t>
            </a:r>
            <a:r>
              <a:rPr lang="ru-RU" sz="4900" b="1" dirty="0">
                <a:solidFill>
                  <a:schemeClr val="tx1"/>
                </a:solidFill>
                <a:latin typeface="Arial" panose="020B0604020202020204" pitchFamily="34" charset="0"/>
                <a:cs typeface="Arial" panose="020B0604020202020204" pitchFamily="34" charset="0"/>
              </a:rPr>
              <a:t> КМУ.</a:t>
            </a: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endParaRPr lang="ru-RU" sz="4900" b="1" dirty="0">
              <a:solidFill>
                <a:schemeClr val="tx1"/>
              </a:solidFill>
              <a:latin typeface="Arial" panose="020B0604020202020204" pitchFamily="34" charset="0"/>
              <a:cs typeface="Arial" panose="020B0604020202020204" pitchFamily="34" charset="0"/>
            </a:endParaRPr>
          </a:p>
          <a:p>
            <a:pPr marL="0" indent="0" algn="r">
              <a:lnSpc>
                <a:spcPct val="110000"/>
              </a:lnSpc>
              <a:spcBef>
                <a:spcPts val="0"/>
              </a:spcBef>
              <a:buNone/>
            </a:pPr>
            <a:r>
              <a:rPr lang="ru-RU" sz="4900" dirty="0">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4DC0F087-16A0-47C1-8F4D-43490C3A5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81" y="2459116"/>
            <a:ext cx="4563122" cy="4033758"/>
          </a:xfrm>
          <a:prstGeom prst="rect">
            <a:avLst/>
          </a:prstGeom>
        </p:spPr>
      </p:pic>
    </p:spTree>
    <p:extLst>
      <p:ext uri="{BB962C8B-B14F-4D97-AF65-F5344CB8AC3E}">
        <p14:creationId xmlns:p14="http://schemas.microsoft.com/office/powerpoint/2010/main" val="72653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r">
              <a:buNone/>
            </a:pPr>
            <a:endParaRPr lang="ru-RU" sz="1800" dirty="0">
              <a:latin typeface="Arial" panose="020B0604020202020204" pitchFamily="34" charset="0"/>
              <a:cs typeface="Arial" panose="020B0604020202020204" pitchFamily="34" charset="0"/>
            </a:endParaRPr>
          </a:p>
          <a:p>
            <a:pPr marL="0" indent="0" algn="just">
              <a:buNone/>
            </a:pPr>
            <a:r>
              <a:rPr lang="ru-RU" sz="1900" b="1" dirty="0">
                <a:solidFill>
                  <a:schemeClr val="accent2"/>
                </a:solidFill>
                <a:latin typeface="Arial" panose="020B0604020202020204" pitchFamily="34" charset="0"/>
                <a:cs typeface="Arial" panose="020B0604020202020204" pitchFamily="34" charset="0"/>
              </a:rPr>
              <a:t>Схема </a:t>
            </a:r>
            <a:r>
              <a:rPr lang="ru-RU" sz="1900" b="1" dirty="0" err="1">
                <a:solidFill>
                  <a:schemeClr val="accent2"/>
                </a:solidFill>
                <a:latin typeface="Arial" panose="020B0604020202020204" pitchFamily="34" charset="0"/>
                <a:cs typeface="Arial" panose="020B0604020202020204" pitchFamily="34" charset="0"/>
              </a:rPr>
              <a:t>розміщення</a:t>
            </a:r>
            <a:r>
              <a:rPr lang="ru-RU" sz="1900" b="1" dirty="0">
                <a:solidFill>
                  <a:schemeClr val="accent2"/>
                </a:solidFill>
                <a:latin typeface="Arial" panose="020B0604020202020204" pitchFamily="34" charset="0"/>
                <a:cs typeface="Arial" panose="020B0604020202020204" pitchFamily="34" charset="0"/>
              </a:rPr>
              <a:t> ТСЖН </a:t>
            </a:r>
          </a:p>
          <a:p>
            <a:pPr algn="just">
              <a:buFont typeface="Wingdings" panose="05000000000000000000" pitchFamily="2" charset="2"/>
              <a:buChar char="v"/>
            </a:pPr>
            <a:r>
              <a:rPr lang="ru-RU" sz="1800" b="1" dirty="0" err="1">
                <a:solidFill>
                  <a:schemeClr val="accent1"/>
                </a:solidFill>
                <a:latin typeface="Arial" panose="020B0604020202020204" pitchFamily="34" charset="0"/>
                <a:cs typeface="Arial" panose="020B0604020202020204" pitchFamily="34" charset="0"/>
              </a:rPr>
              <a:t>розробляється</a:t>
            </a:r>
            <a:r>
              <a:rPr lang="ru-RU" sz="1800" b="1" dirty="0">
                <a:solidFill>
                  <a:schemeClr val="accent1"/>
                </a:solidFill>
                <a:latin typeface="Arial" panose="020B0604020202020204" pitchFamily="34" charset="0"/>
                <a:cs typeface="Arial" panose="020B0604020202020204" pitchFamily="34" charset="0"/>
              </a:rPr>
              <a:t>:</a:t>
            </a:r>
          </a:p>
          <a:p>
            <a:pPr algn="just">
              <a:buFont typeface="Wingdings" panose="05000000000000000000" pitchFamily="2" charset="2"/>
              <a:buChar char="Ø"/>
            </a:pPr>
            <a:r>
              <a:rPr lang="ru-RU" sz="1800" dirty="0">
                <a:latin typeface="Arial" panose="020B0604020202020204" pitchFamily="34" charset="0"/>
                <a:cs typeface="Arial" panose="020B0604020202020204" pitchFamily="34" charset="0"/>
              </a:rPr>
              <a:t> за </a:t>
            </a:r>
            <a:r>
              <a:rPr lang="ru-RU" sz="1800" b="1" dirty="0" err="1">
                <a:solidFill>
                  <a:schemeClr val="accent1"/>
                </a:solidFill>
                <a:latin typeface="Arial" panose="020B0604020202020204" pitchFamily="34" charset="0"/>
                <a:cs typeface="Arial" panose="020B0604020202020204" pitchFamily="34" charset="0"/>
              </a:rPr>
              <a:t>рішенням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сільського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селищного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міського</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голови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a:t>
            </a:r>
            <a:r>
              <a:rPr lang="ru-RU" sz="1800" b="1" dirty="0">
                <a:solidFill>
                  <a:schemeClr val="accent1"/>
                </a:solidFill>
                <a:latin typeface="Arial" panose="020B0604020202020204" pitchFamily="34" charset="0"/>
                <a:cs typeface="Arial" panose="020B0604020202020204" pitchFamily="34" charset="0"/>
              </a:rPr>
              <a:t>начальника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військової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адміністрації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населеного</a:t>
            </a:r>
            <a:r>
              <a:rPr lang="ru-RU" sz="1800" dirty="0">
                <a:latin typeface="Arial" panose="020B0604020202020204" pitchFamily="34" charset="0"/>
                <a:cs typeface="Arial" panose="020B0604020202020204" pitchFamily="34" charset="0"/>
              </a:rPr>
              <a:t> пункту;</a:t>
            </a:r>
          </a:p>
          <a:p>
            <a:pPr algn="just">
              <a:buFont typeface="Wingdings" panose="05000000000000000000" pitchFamily="2" charset="2"/>
              <a:buChar char="Ø"/>
            </a:pPr>
            <a:r>
              <a:rPr lang="ru-RU" sz="1800" dirty="0">
                <a:latin typeface="Arial" panose="020B0604020202020204" pitchFamily="34" charset="0"/>
                <a:cs typeface="Arial" panose="020B0604020202020204" pitchFamily="34" charset="0"/>
              </a:rPr>
              <a:t>для </a:t>
            </a:r>
            <a:r>
              <a:rPr lang="ru-RU" sz="1800" b="1" dirty="0">
                <a:solidFill>
                  <a:schemeClr val="accent1"/>
                </a:solidFill>
                <a:latin typeface="Arial" panose="020B0604020202020204" pitchFamily="34" charset="0"/>
                <a:cs typeface="Arial" panose="020B0604020202020204" pitchFamily="34" charset="0"/>
              </a:rPr>
              <a:t>земель </a:t>
            </a:r>
            <a:r>
              <a:rPr lang="ru-RU" sz="1800" b="1" dirty="0" err="1">
                <a:solidFill>
                  <a:schemeClr val="accent1"/>
                </a:solidFill>
                <a:latin typeface="Arial" panose="020B0604020202020204" pitchFamily="34" charset="0"/>
                <a:cs typeface="Arial" panose="020B0604020202020204" pitchFamily="34" charset="0"/>
              </a:rPr>
              <a:t>комунальної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власності</a:t>
            </a:r>
            <a:r>
              <a:rPr lang="ru-RU" sz="1800" dirty="0">
                <a:latin typeface="Arial" panose="020B0604020202020204" pitchFamily="34" charset="0"/>
                <a:cs typeface="Arial" panose="020B0604020202020204" pitchFamily="34" charset="0"/>
              </a:rPr>
              <a:t>,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не сформовано </a:t>
            </a:r>
            <a:r>
              <a:rPr lang="ru-RU" sz="1800" dirty="0" err="1">
                <a:latin typeface="Arial" panose="020B0604020202020204" pitchFamily="34" charset="0"/>
                <a:cs typeface="Arial" panose="020B0604020202020204" pitchFamily="34" charset="0"/>
              </a:rPr>
              <a:t>земельні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ділянки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Ø"/>
            </a:pPr>
            <a:r>
              <a:rPr lang="ru-RU" sz="1800" dirty="0">
                <a:latin typeface="Arial" panose="020B0604020202020204" pitchFamily="34" charset="0"/>
                <a:cs typeface="Arial" panose="020B0604020202020204" pitchFamily="34" charset="0"/>
              </a:rPr>
              <a:t>на </a:t>
            </a:r>
            <a:r>
              <a:rPr lang="ru-RU" sz="1800" dirty="0" err="1">
                <a:latin typeface="Arial" panose="020B0604020202020204" pitchFamily="34" charset="0"/>
                <a:cs typeface="Arial" panose="020B0604020202020204" pitchFamily="34" charset="0"/>
              </a:rPr>
              <a:t>територію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межі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якої</a:t>
            </a:r>
            <a:r>
              <a:rPr lang="ru-RU" sz="1800" dirty="0">
                <a:latin typeface="Arial" panose="020B0604020202020204" pitchFamily="34" charset="0"/>
                <a:cs typeface="Arial" panose="020B0604020202020204" pitchFamily="34" charset="0"/>
              </a:rPr>
              <a:t> </a:t>
            </a:r>
            <a:r>
              <a:rPr lang="ru-RU" sz="1800" b="1" dirty="0" err="1">
                <a:solidFill>
                  <a:srgbClr val="0070C0"/>
                </a:solidFill>
                <a:latin typeface="Arial" panose="020B0604020202020204" pitchFamily="34" charset="0"/>
                <a:cs typeface="Arial" panose="020B0604020202020204" pitchFamily="34" charset="0"/>
              </a:rPr>
              <a:t>визначаються</a:t>
            </a:r>
            <a:r>
              <a:rPr lang="ru-RU" sz="1800" b="1" dirty="0">
                <a:solidFill>
                  <a:srgbClr val="0070C0"/>
                </a:solidFill>
                <a:latin typeface="Arial" panose="020B0604020202020204" pitchFamily="34" charset="0"/>
                <a:cs typeface="Arial" panose="020B0604020202020204" pitchFamily="34" charset="0"/>
              </a:rPr>
              <a:t> </a:t>
            </a:r>
            <a:r>
              <a:rPr lang="ru-RU" sz="1800" b="1" dirty="0" err="1">
                <a:solidFill>
                  <a:srgbClr val="0070C0"/>
                </a:solidFill>
                <a:latin typeface="Arial" panose="020B0604020202020204" pitchFamily="34" charset="0"/>
                <a:cs typeface="Arial" panose="020B0604020202020204" pitchFamily="34" charset="0"/>
              </a:rPr>
              <a:t>розпорядж</a:t>
            </a:r>
            <a:r>
              <a:rPr lang="ru-RU" sz="1800" b="1" dirty="0" err="1">
                <a:solidFill>
                  <a:schemeClr val="accent1"/>
                </a:solidFill>
                <a:latin typeface="Arial" panose="020B0604020202020204" pitchFamily="34" charset="0"/>
                <a:cs typeface="Arial" panose="020B0604020202020204" pitchFamily="34" charset="0"/>
              </a:rPr>
              <a:t>енням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сільського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селищного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міського</a:t>
            </a:r>
            <a:r>
              <a:rPr lang="ru-RU" sz="1800" dirty="0">
                <a:latin typeface="Arial" panose="020B0604020202020204" pitchFamily="34" charset="0"/>
                <a:cs typeface="Arial" panose="020B0604020202020204" pitchFamily="34" charset="0"/>
              </a:rPr>
              <a:t> </a:t>
            </a:r>
            <a:r>
              <a:rPr lang="ru-RU" sz="1800" b="1" dirty="0" err="1">
                <a:solidFill>
                  <a:srgbClr val="0070C0"/>
                </a:solidFill>
                <a:latin typeface="Arial" panose="020B0604020202020204" pitchFamily="34" charset="0"/>
                <a:cs typeface="Arial" panose="020B0604020202020204" pitchFamily="34" charset="0"/>
              </a:rPr>
              <a:t>голови</a:t>
            </a:r>
            <a:r>
              <a:rPr lang="ru-RU" sz="1800" b="1" dirty="0">
                <a:solidFill>
                  <a:srgbClr val="0070C0"/>
                </a:solidFill>
                <a:latin typeface="Arial" panose="020B0604020202020204" pitchFamily="34" charset="0"/>
                <a:cs typeface="Arial" panose="020B0604020202020204" pitchFamily="34" charset="0"/>
              </a:rPr>
              <a:t> </a:t>
            </a:r>
            <a:r>
              <a:rPr lang="ru-RU" sz="1800" b="1" dirty="0" err="1">
                <a:solidFill>
                  <a:srgbClr val="0070C0"/>
                </a:solidFill>
                <a:latin typeface="Arial" panose="020B0604020202020204" pitchFamily="34" charset="0"/>
                <a:cs typeface="Arial" panose="020B0604020202020204" pitchFamily="34" charset="0"/>
              </a:rPr>
              <a:t>або</a:t>
            </a:r>
            <a:r>
              <a:rPr lang="ru-RU" sz="1800" b="1" dirty="0">
                <a:solidFill>
                  <a:srgbClr val="0070C0"/>
                </a:solidFill>
                <a:latin typeface="Arial" panose="020B0604020202020204" pitchFamily="34" charset="0"/>
                <a:cs typeface="Arial" panose="020B0604020202020204" pitchFamily="34" charset="0"/>
              </a:rPr>
              <a:t> начальника </a:t>
            </a:r>
            <a:r>
              <a:rPr lang="ru-RU" sz="1800" dirty="0" err="1">
                <a:latin typeface="Arial" panose="020B0604020202020204" pitchFamily="34" charset="0"/>
                <a:cs typeface="Arial" panose="020B0604020202020204" pitchFamily="34" charset="0"/>
              </a:rPr>
              <a:t>військової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адміністрації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населеного</a:t>
            </a:r>
            <a:r>
              <a:rPr lang="ru-RU" sz="1800" dirty="0">
                <a:latin typeface="Arial" panose="020B0604020202020204" pitchFamily="34" charset="0"/>
                <a:cs typeface="Arial" panose="020B0604020202020204" pitchFamily="34" charset="0"/>
              </a:rPr>
              <a:t> пункту;</a:t>
            </a:r>
          </a:p>
          <a:p>
            <a:pPr algn="just">
              <a:buFont typeface="Wingdings" panose="05000000000000000000" pitchFamily="2" charset="2"/>
              <a:buChar char="Ø"/>
            </a:pPr>
            <a:r>
              <a:rPr lang="ru-RU" sz="1800" b="1" dirty="0" err="1">
                <a:solidFill>
                  <a:schemeClr val="accent1"/>
                </a:solidFill>
                <a:latin typeface="Arial" panose="020B0604020202020204" pitchFamily="34" charset="0"/>
                <a:cs typeface="Arial" panose="020B0604020202020204" pitchFamily="34" charset="0"/>
              </a:rPr>
              <a:t>архітектором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який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відповідний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кваліфікаційний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сертифікат</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або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під</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його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керівництвом</a:t>
            </a:r>
            <a:r>
              <a:rPr lang="ru-RU" sz="1800" b="1" dirty="0">
                <a:solidFill>
                  <a:schemeClr val="accent1"/>
                </a:solidFill>
                <a:latin typeface="Arial" panose="020B0604020202020204" pitchFamily="34" charset="0"/>
                <a:cs typeface="Arial" panose="020B0604020202020204" pitchFamily="34" charset="0"/>
              </a:rPr>
              <a:t>;</a:t>
            </a:r>
          </a:p>
          <a:p>
            <a:pPr algn="just">
              <a:buFont typeface="Wingdings" panose="05000000000000000000" pitchFamily="2" charset="2"/>
              <a:buChar char="Ø"/>
            </a:pPr>
            <a:r>
              <a:rPr lang="ru-RU" sz="1800" b="1" dirty="0">
                <a:solidFill>
                  <a:schemeClr val="accent1"/>
                </a:solidFill>
                <a:latin typeface="Arial" panose="020B0604020202020204" pitchFamily="34" charset="0"/>
                <a:cs typeface="Arial" panose="020B0604020202020204" pitchFamily="34" charset="0"/>
              </a:rPr>
              <a:t>у </a:t>
            </a:r>
            <a:r>
              <a:rPr lang="ru-RU" sz="1800" b="1" dirty="0" err="1">
                <a:solidFill>
                  <a:schemeClr val="accent1"/>
                </a:solidFill>
                <a:latin typeface="Arial" panose="020B0604020202020204" pitchFamily="34" charset="0"/>
                <a:cs typeface="Arial" panose="020B0604020202020204" pitchFamily="34" charset="0"/>
              </a:rPr>
              <a:t>формі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електронного</a:t>
            </a:r>
            <a:r>
              <a:rPr lang="ru-RU" sz="1800" b="1" dirty="0">
                <a:solidFill>
                  <a:schemeClr val="accent1"/>
                </a:solidFill>
                <a:latin typeface="Arial" panose="020B0604020202020204" pitchFamily="34" charset="0"/>
                <a:cs typeface="Arial" panose="020B0604020202020204" pitchFamily="34" charset="0"/>
              </a:rPr>
              <a:t> документа</a:t>
            </a:r>
            <a:r>
              <a:rPr lang="ru-RU" sz="1800" dirty="0">
                <a:latin typeface="Arial" panose="020B0604020202020204" pitchFamily="34" charset="0"/>
                <a:cs typeface="Arial" panose="020B0604020202020204" pitchFamily="34" charset="0"/>
              </a:rPr>
              <a:t> та вноситься до </a:t>
            </a:r>
            <a:r>
              <a:rPr lang="ru-RU" sz="1800" dirty="0" err="1">
                <a:latin typeface="Arial" panose="020B0604020202020204" pitchFamily="34" charset="0"/>
                <a:cs typeface="Arial" panose="020B0604020202020204" pitchFamily="34" charset="0"/>
              </a:rPr>
              <a:t>Реєстру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діяльності</a:t>
            </a:r>
            <a:r>
              <a:rPr lang="ru-RU" sz="1800" dirty="0">
                <a:latin typeface="Arial" panose="020B0604020202020204" pitchFamily="34" charset="0"/>
                <a:cs typeface="Arial" panose="020B0604020202020204" pitchFamily="34" charset="0"/>
              </a:rPr>
              <a:t> ЄДЕССБ у </a:t>
            </a:r>
            <a:r>
              <a:rPr lang="ru-RU" sz="1800" dirty="0" err="1">
                <a:latin typeface="Arial" panose="020B0604020202020204" pitchFamily="34" charset="0"/>
                <a:cs typeface="Arial" panose="020B0604020202020204" pitchFamily="34" charset="0"/>
              </a:rPr>
              <a:t>форматі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визначеному</a:t>
            </a:r>
            <a:r>
              <a:rPr lang="ru-RU" sz="1800" dirty="0">
                <a:latin typeface="Arial" panose="020B0604020202020204" pitchFamily="34" charset="0"/>
                <a:cs typeface="Arial" panose="020B0604020202020204" pitchFamily="34" charset="0"/>
              </a:rPr>
              <a:t> КМУ у Порядку </a:t>
            </a:r>
            <a:r>
              <a:rPr lang="ru-RU" sz="1800" dirty="0" err="1">
                <a:latin typeface="Arial" panose="020B0604020202020204" pitchFamily="34" charset="0"/>
                <a:cs typeface="Arial" panose="020B0604020202020204" pitchFamily="34" charset="0"/>
              </a:rPr>
              <a:t>ведення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електронної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системи</a:t>
            </a:r>
            <a:r>
              <a:rPr lang="ru-RU" sz="1800" dirty="0">
                <a:latin typeface="Arial" panose="020B0604020202020204" pitchFamily="34" charset="0"/>
                <a:cs typeface="Arial" panose="020B0604020202020204" pitchFamily="34" charset="0"/>
              </a:rPr>
              <a:t>.</a:t>
            </a:r>
          </a:p>
          <a:p>
            <a:pPr algn="just">
              <a:buFont typeface="Wingdings" panose="05000000000000000000" pitchFamily="2" charset="2"/>
              <a:buChar char="Ø"/>
            </a:pPr>
            <a:endParaRPr lang="ru-RU" sz="1800" dirty="0">
              <a:latin typeface="Arial" panose="020B0604020202020204" pitchFamily="34" charset="0"/>
              <a:cs typeface="Arial" panose="020B0604020202020204" pitchFamily="34" charset="0"/>
            </a:endParaRPr>
          </a:p>
          <a:p>
            <a:pPr marL="0" indent="0" algn="just">
              <a:buNone/>
            </a:pPr>
            <a:r>
              <a:rPr lang="ru-RU" sz="1800" b="1" dirty="0">
                <a:solidFill>
                  <a:schemeClr val="accent2"/>
                </a:solidFill>
                <a:latin typeface="Arial" panose="020B0604020202020204" pitchFamily="34" charset="0"/>
                <a:cs typeface="Arial" panose="020B0604020202020204" pitchFamily="34" charset="0"/>
              </a:rPr>
              <a:t>Схема </a:t>
            </a:r>
            <a:r>
              <a:rPr lang="ru-RU" sz="1800" b="1" dirty="0" err="1">
                <a:solidFill>
                  <a:schemeClr val="accent2"/>
                </a:solidFill>
                <a:latin typeface="Arial" panose="020B0604020202020204" pitchFamily="34" charset="0"/>
                <a:cs typeface="Arial" panose="020B0604020202020204" pitchFamily="34" charset="0"/>
              </a:rPr>
              <a:t>розміщення</a:t>
            </a:r>
            <a:r>
              <a:rPr lang="ru-RU" sz="1800" b="1" dirty="0">
                <a:solidFill>
                  <a:schemeClr val="accent2"/>
                </a:solidFill>
                <a:latin typeface="Arial" panose="020B0604020202020204" pitchFamily="34" charset="0"/>
                <a:cs typeface="Arial" panose="020B0604020202020204" pitchFamily="34" charset="0"/>
              </a:rPr>
              <a:t> ТСЖН </a:t>
            </a:r>
            <a:r>
              <a:rPr lang="ru-RU" sz="1800" b="1" dirty="0" err="1">
                <a:solidFill>
                  <a:schemeClr val="accent1"/>
                </a:solidFill>
                <a:latin typeface="Arial" panose="020B0604020202020204" pitchFamily="34" charset="0"/>
                <a:cs typeface="Arial" panose="020B0604020202020204" pitchFamily="34" charset="0"/>
              </a:rPr>
              <a:t>може</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розроблятися</a:t>
            </a:r>
            <a:r>
              <a:rPr lang="ru-RU" sz="1800" b="1" dirty="0">
                <a:solidFill>
                  <a:schemeClr val="accent1"/>
                </a:solidFill>
                <a:latin typeface="Arial" panose="020B0604020202020204" pitchFamily="34" charset="0"/>
                <a:cs typeface="Arial" panose="020B0604020202020204" pitchFamily="34" charset="0"/>
              </a:rPr>
              <a:t> за </a:t>
            </a:r>
            <a:r>
              <a:rPr lang="ru-RU" sz="1800" b="1" dirty="0" err="1">
                <a:solidFill>
                  <a:schemeClr val="accent1"/>
                </a:solidFill>
                <a:latin typeface="Arial" panose="020B0604020202020204" pitchFamily="34" charset="0"/>
                <a:cs typeface="Arial" panose="020B0604020202020204" pitchFamily="34" charset="0"/>
              </a:rPr>
              <a:t>відсутності</a:t>
            </a:r>
            <a:r>
              <a:rPr lang="ru-RU" sz="1800" b="1" dirty="0">
                <a:solidFill>
                  <a:schemeClr val="accent1"/>
                </a:solidFill>
                <a:latin typeface="Arial" panose="020B0604020202020204" pitchFamily="34" charset="0"/>
                <a:cs typeface="Arial" panose="020B0604020202020204" pitchFamily="34" charset="0"/>
              </a:rPr>
              <a:t> та за </a:t>
            </a:r>
            <a:r>
              <a:rPr lang="ru-RU" sz="1800" b="1" dirty="0" err="1">
                <a:solidFill>
                  <a:schemeClr val="accent1"/>
                </a:solidFill>
                <a:latin typeface="Arial" panose="020B0604020202020204" pitchFamily="34" charset="0"/>
                <a:cs typeface="Arial" panose="020B0604020202020204" pitchFamily="34" charset="0"/>
              </a:rPr>
              <a:t>невідповідності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положенням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містобудівної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документації</a:t>
            </a:r>
            <a:r>
              <a:rPr lang="ru-RU" sz="1800" b="1" dirty="0">
                <a:solidFill>
                  <a:schemeClr val="accent1"/>
                </a:solidFill>
                <a:latin typeface="Arial" panose="020B0604020202020204" pitchFamily="34" charset="0"/>
                <a:cs typeface="Arial" panose="020B0604020202020204" pitchFamily="34" charset="0"/>
              </a:rPr>
              <a:t> на </a:t>
            </a:r>
            <a:r>
              <a:rPr lang="ru-RU" sz="1800" b="1" dirty="0" err="1">
                <a:solidFill>
                  <a:schemeClr val="accent1"/>
                </a:solidFill>
                <a:latin typeface="Arial" panose="020B0604020202020204" pitchFamily="34" charset="0"/>
                <a:cs typeface="Arial" panose="020B0604020202020204" pitchFamily="34" charset="0"/>
              </a:rPr>
              <a:t>місцевому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рівні</a:t>
            </a:r>
            <a:r>
              <a:rPr lang="ru-RU" sz="1800" b="1" dirty="0">
                <a:solidFill>
                  <a:schemeClr val="accent1"/>
                </a:solidFill>
                <a:latin typeface="Arial" panose="020B0604020202020204" pitchFamily="34" charset="0"/>
                <a:cs typeface="Arial" panose="020B0604020202020204" pitchFamily="34" charset="0"/>
              </a:rPr>
              <a:t> та повинна </a:t>
            </a:r>
            <a:r>
              <a:rPr lang="ru-RU" sz="1800" b="1" dirty="0" err="1">
                <a:solidFill>
                  <a:schemeClr val="accent1"/>
                </a:solidFill>
                <a:latin typeface="Arial" panose="020B0604020202020204" pitchFamily="34" charset="0"/>
                <a:cs typeface="Arial" panose="020B0604020202020204" pitchFamily="34" charset="0"/>
              </a:rPr>
              <a:t>враховувати</a:t>
            </a:r>
            <a:r>
              <a:rPr lang="ru-RU" sz="1800" dirty="0">
                <a:latin typeface="Arial" panose="020B0604020202020204" pitchFamily="34" charset="0"/>
                <a:cs typeface="Arial" panose="020B0604020202020204" pitchFamily="34" charset="0"/>
              </a:rPr>
              <a:t>:</a:t>
            </a:r>
          </a:p>
          <a:p>
            <a:pPr algn="just"/>
            <a:r>
              <a:rPr lang="ru-RU" sz="1800" dirty="0" err="1">
                <a:latin typeface="Arial" panose="020B0604020202020204" pitchFamily="34" charset="0"/>
                <a:cs typeface="Arial" panose="020B0604020202020204" pitchFamily="34" charset="0"/>
              </a:rPr>
              <a:t>існуючу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забудову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інженерно-транспортну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інфраструктуру</a:t>
            </a:r>
            <a:r>
              <a:rPr lang="ru-RU" sz="1800" dirty="0">
                <a:latin typeface="Arial" panose="020B0604020202020204" pitchFamily="34" charset="0"/>
                <a:cs typeface="Arial" panose="020B0604020202020204" pitchFamily="34" charset="0"/>
              </a:rPr>
              <a:t>, а </a:t>
            </a:r>
            <a:r>
              <a:rPr lang="ru-RU" sz="1800" dirty="0" err="1">
                <a:latin typeface="Arial" panose="020B0604020202020204" pitchFamily="34" charset="0"/>
                <a:cs typeface="Arial" panose="020B0604020202020204" pitchFamily="34" charset="0"/>
              </a:rPr>
              <a:t>також</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основні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елементи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планувальної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a:t>
            </a:r>
          </a:p>
          <a:p>
            <a:pPr algn="just"/>
            <a:r>
              <a:rPr lang="ru-RU" sz="1800" dirty="0" err="1">
                <a:latin typeface="Arial" panose="020B0604020202020204" pitchFamily="34" charset="0"/>
                <a:cs typeface="Arial" panose="020B0604020202020204" pitchFamily="34" charset="0"/>
              </a:rPr>
              <a:t>обмеження</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використанні</a:t>
            </a:r>
            <a:r>
              <a:rPr lang="ru-RU" sz="1800" dirty="0">
                <a:latin typeface="Arial" panose="020B0604020202020204" pitchFamily="34" charset="0"/>
                <a:cs typeface="Arial" panose="020B0604020202020204" pitchFamily="34" charset="0"/>
              </a:rPr>
              <a:t> земель,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забудови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червоні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лінії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смуги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санітарно-захисних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санітарних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охоронних</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інших</a:t>
            </a:r>
            <a:r>
              <a:rPr lang="ru-RU" sz="1800" dirty="0">
                <a:latin typeface="Arial" panose="020B0604020202020204" pitchFamily="34" charset="0"/>
                <a:cs typeface="Arial" panose="020B0604020202020204" pitchFamily="34" charset="0"/>
              </a:rPr>
              <a:t> зон </a:t>
            </a:r>
            <a:r>
              <a:rPr lang="ru-RU" sz="1800" dirty="0" err="1">
                <a:latin typeface="Arial" panose="020B0604020202020204" pitchFamily="34" charset="0"/>
                <a:cs typeface="Arial" panose="020B0604020202020204" pitchFamily="34" charset="0"/>
              </a:rPr>
              <a:t>обмеженого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використання</a:t>
            </a:r>
            <a:r>
              <a:rPr lang="ru-RU" sz="1800" dirty="0">
                <a:latin typeface="Arial" panose="020B0604020202020204" pitchFamily="34" charset="0"/>
                <a:cs typeface="Arial" panose="020B0604020202020204" pitchFamily="34" charset="0"/>
              </a:rPr>
              <a:t> земель </a:t>
            </a:r>
            <a:r>
              <a:rPr lang="ru-RU" sz="1800" dirty="0" err="1">
                <a:latin typeface="Arial" panose="020B0604020202020204" pitchFamily="34" charset="0"/>
                <a:cs typeface="Arial" panose="020B0604020202020204" pitchFamily="34" charset="0"/>
              </a:rPr>
              <a:t>тощо</a:t>
            </a:r>
            <a:r>
              <a:rPr lang="ru-RU" sz="1800" dirty="0">
                <a:latin typeface="Arial" panose="020B0604020202020204" pitchFamily="34" charset="0"/>
                <a:cs typeface="Arial" panose="020B0604020202020204" pitchFamily="34" charset="0"/>
              </a:rPr>
              <a:t>).</a:t>
            </a:r>
          </a:p>
          <a:p>
            <a:pPr marL="0" indent="0" algn="just">
              <a:buNone/>
            </a:pPr>
            <a:endParaRPr lang="ru-RU" sz="1800" b="1" dirty="0">
              <a:solidFill>
                <a:schemeClr val="accent1"/>
              </a:solidFill>
              <a:latin typeface="Arial" panose="020B0604020202020204" pitchFamily="34" charset="0"/>
              <a:cs typeface="Arial" panose="020B0604020202020204" pitchFamily="34" charset="0"/>
            </a:endParaRPr>
          </a:p>
          <a:p>
            <a:pPr marL="0" indent="0" algn="just">
              <a:buNone/>
            </a:pPr>
            <a:endParaRPr lang="ru-RU" sz="1800" dirty="0">
              <a:solidFill>
                <a:schemeClr val="accent2"/>
              </a:solidFill>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782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lnSpcReduction="10000"/>
          </a:bodyPr>
          <a:lstStyle/>
          <a:p>
            <a:pPr marL="0" indent="0" algn="r">
              <a:buNone/>
            </a:pPr>
            <a:endParaRPr lang="ru-RU" sz="1800" dirty="0">
              <a:latin typeface="Arial" panose="020B0604020202020204" pitchFamily="34" charset="0"/>
              <a:cs typeface="Arial" panose="020B0604020202020204" pitchFamily="34" charset="0"/>
            </a:endParaRPr>
          </a:p>
          <a:p>
            <a:pPr marL="0" indent="0" algn="just">
              <a:buNone/>
            </a:pPr>
            <a:r>
              <a:rPr lang="ru-RU" sz="1800" b="1" dirty="0">
                <a:solidFill>
                  <a:schemeClr val="accent2"/>
                </a:solidFill>
                <a:latin typeface="Arial" panose="020B0604020202020204" pitchFamily="34" charset="0"/>
                <a:cs typeface="Arial" panose="020B0604020202020204" pitchFamily="34" charset="0"/>
              </a:rPr>
              <a:t>Схема </a:t>
            </a:r>
            <a:r>
              <a:rPr lang="ru-RU" sz="1800" b="1" dirty="0" err="1">
                <a:solidFill>
                  <a:schemeClr val="accent2"/>
                </a:solidFill>
                <a:latin typeface="Arial" panose="020B0604020202020204" pitchFamily="34" charset="0"/>
                <a:cs typeface="Arial" panose="020B0604020202020204" pitchFamily="34" charset="0"/>
              </a:rPr>
              <a:t>розміщення</a:t>
            </a:r>
            <a:r>
              <a:rPr lang="ru-RU" sz="1800" b="1" dirty="0">
                <a:solidFill>
                  <a:schemeClr val="accent2"/>
                </a:solidFill>
                <a:latin typeface="Arial" panose="020B0604020202020204" pitchFamily="34" charset="0"/>
                <a:cs typeface="Arial" panose="020B0604020202020204" pitchFamily="34" charset="0"/>
              </a:rPr>
              <a:t> ТСЖН </a:t>
            </a:r>
          </a:p>
          <a:p>
            <a:pPr marL="0" indent="0" algn="just">
              <a:buNone/>
            </a:pPr>
            <a:r>
              <a:rPr lang="ru-RU" sz="1800" b="1" dirty="0">
                <a:solidFill>
                  <a:schemeClr val="accent1"/>
                </a:solidFill>
                <a:latin typeface="Arial" panose="020B0604020202020204" pitchFamily="34" charset="0"/>
                <a:cs typeface="Arial" panose="020B0604020202020204" pitchFamily="34" charset="0"/>
              </a:rPr>
              <a:t>не </a:t>
            </a:r>
            <a:r>
              <a:rPr lang="ru-RU" sz="1800" b="1" dirty="0" err="1">
                <a:solidFill>
                  <a:schemeClr val="accent1"/>
                </a:solidFill>
                <a:latin typeface="Arial" panose="020B0604020202020204" pitchFamily="34" charset="0"/>
                <a:cs typeface="Arial" panose="020B0604020202020204" pitchFamily="34" charset="0"/>
              </a:rPr>
              <a:t>підлягає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експертизі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стратегічній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екологічній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оцінці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розгляду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архітектурно-містобудівною</a:t>
            </a:r>
            <a:r>
              <a:rPr lang="ru-RU" sz="1800" b="1" dirty="0">
                <a:solidFill>
                  <a:schemeClr val="accent1"/>
                </a:solidFill>
                <a:latin typeface="Arial" panose="020B0604020202020204" pitchFamily="34" charset="0"/>
                <a:cs typeface="Arial" panose="020B0604020202020204" pitchFamily="34" charset="0"/>
              </a:rPr>
              <a:t> радою та </a:t>
            </a:r>
            <a:r>
              <a:rPr lang="ru-RU" sz="1800" b="1" dirty="0" err="1">
                <a:solidFill>
                  <a:schemeClr val="accent1"/>
                </a:solidFill>
                <a:latin typeface="Arial" panose="020B0604020202020204" pitchFamily="34" charset="0"/>
                <a:cs typeface="Arial" panose="020B0604020202020204" pitchFamily="34" charset="0"/>
              </a:rPr>
              <a:t>громадському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обговоренню</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endParaRPr lang="ru-RU" sz="1900" b="1" dirty="0">
              <a:solidFill>
                <a:schemeClr val="accent2"/>
              </a:solidFill>
              <a:latin typeface="Arial" panose="020B0604020202020204" pitchFamily="34" charset="0"/>
              <a:cs typeface="Arial" panose="020B0604020202020204" pitchFamily="34" charset="0"/>
            </a:endParaRPr>
          </a:p>
          <a:p>
            <a:pPr marL="0" indent="0" algn="just">
              <a:buNone/>
            </a:pPr>
            <a:r>
              <a:rPr lang="ru-RU" sz="1900" b="1" dirty="0">
                <a:solidFill>
                  <a:schemeClr val="accent2"/>
                </a:solidFill>
                <a:latin typeface="Arial" panose="020B0604020202020204" pitchFamily="34" charset="0"/>
                <a:cs typeface="Arial" panose="020B0604020202020204" pitchFamily="34" charset="0"/>
              </a:rPr>
              <a:t>Схема </a:t>
            </a:r>
            <a:r>
              <a:rPr lang="ru-RU" sz="1900" b="1" dirty="0" err="1">
                <a:solidFill>
                  <a:schemeClr val="accent2"/>
                </a:solidFill>
                <a:latin typeface="Arial" panose="020B0604020202020204" pitchFamily="34" charset="0"/>
                <a:cs typeface="Arial" panose="020B0604020202020204" pitchFamily="34" charset="0"/>
              </a:rPr>
              <a:t>розміщення</a:t>
            </a:r>
            <a:r>
              <a:rPr lang="ru-RU" sz="1900" b="1" dirty="0">
                <a:solidFill>
                  <a:schemeClr val="accent2"/>
                </a:solidFill>
                <a:latin typeface="Arial" panose="020B0604020202020204" pitchFamily="34" charset="0"/>
                <a:cs typeface="Arial" panose="020B0604020202020204" pitchFamily="34" charset="0"/>
              </a:rPr>
              <a:t> ТСЖН </a:t>
            </a:r>
          </a:p>
          <a:p>
            <a:pPr algn="just">
              <a:buFont typeface="Wingdings" panose="05000000000000000000" pitchFamily="2" charset="2"/>
              <a:buChar char="v"/>
            </a:pP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погоджується</a:t>
            </a:r>
            <a:r>
              <a:rPr lang="ru-RU" sz="1800" b="1" dirty="0">
                <a:solidFill>
                  <a:schemeClr val="accent1"/>
                </a:solidFill>
                <a:latin typeface="Arial" panose="020B0604020202020204" pitchFamily="34" charset="0"/>
                <a:cs typeface="Arial" panose="020B0604020202020204" pitchFamily="34" charset="0"/>
              </a:rPr>
              <a:t> УОМА </a:t>
            </a:r>
            <a:r>
              <a:rPr lang="ru-RU" sz="1800" dirty="0" err="1">
                <a:latin typeface="Arial" panose="020B0604020202020204" pitchFamily="34" charset="0"/>
                <a:cs typeface="Arial" panose="020B0604020202020204" pitchFamily="34" charset="0"/>
              </a:rPr>
              <a:t>сільської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селищної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міської</a:t>
            </a:r>
            <a:r>
              <a:rPr lang="ru-RU" sz="1800" dirty="0">
                <a:latin typeface="Arial" panose="020B0604020202020204" pitchFamily="34" charset="0"/>
                <a:cs typeface="Arial" panose="020B0604020202020204" pitchFamily="34" charset="0"/>
              </a:rPr>
              <a:t> ради (у </a:t>
            </a:r>
            <a:r>
              <a:rPr lang="ru-RU" sz="1800" dirty="0" err="1">
                <a:latin typeface="Arial" panose="020B0604020202020204" pitchFamily="34" charset="0"/>
                <a:cs typeface="Arial" panose="020B0604020202020204" pitchFamily="34" charset="0"/>
              </a:rPr>
              <a:t>випадках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визначених</a:t>
            </a:r>
            <a:r>
              <a:rPr lang="ru-RU" sz="1800" dirty="0">
                <a:latin typeface="Arial" panose="020B0604020202020204" pitchFamily="34" charset="0"/>
                <a:cs typeface="Arial" panose="020B0604020202020204" pitchFamily="34" charset="0"/>
              </a:rPr>
              <a:t> ЗУ "Про </a:t>
            </a:r>
            <a:r>
              <a:rPr lang="ru-RU" sz="1800" dirty="0" err="1">
                <a:latin typeface="Arial" panose="020B0604020202020204" pitchFamily="34" charset="0"/>
                <a:cs typeface="Arial" panose="020B0604020202020204" pitchFamily="34" charset="0"/>
              </a:rPr>
              <a:t>архітектурну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діяльність</a:t>
            </a:r>
            <a:r>
              <a:rPr lang="ru-RU" sz="1800" dirty="0">
                <a:latin typeface="Arial" panose="020B0604020202020204" pitchFamily="34" charset="0"/>
                <a:cs typeface="Arial" panose="020B0604020202020204" pitchFamily="34" charset="0"/>
              </a:rPr>
              <a:t>", - УОМА </a:t>
            </a:r>
            <a:r>
              <a:rPr lang="ru-RU" sz="1800" dirty="0" err="1">
                <a:latin typeface="Arial" panose="020B0604020202020204" pitchFamily="34" charset="0"/>
                <a:cs typeface="Arial" panose="020B0604020202020204" pitchFamily="34" charset="0"/>
              </a:rPr>
              <a:t>місцевої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адміністрації</a:t>
            </a:r>
            <a:r>
              <a:rPr lang="ru-RU" sz="1800" dirty="0">
                <a:latin typeface="Arial" panose="020B0604020202020204" pitchFamily="34" charset="0"/>
                <a:cs typeface="Arial" panose="020B0604020202020204" pitchFamily="34" charset="0"/>
              </a:rPr>
              <a:t>)  </a:t>
            </a:r>
          </a:p>
          <a:p>
            <a:pPr algn="just">
              <a:buFont typeface="Wingdings" panose="05000000000000000000" pitchFamily="2" charset="2"/>
              <a:buChar char="v"/>
            </a:pP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затверджується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сільським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селищним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міським</a:t>
            </a:r>
            <a:r>
              <a:rPr lang="ru-RU" sz="1800" dirty="0">
                <a:latin typeface="Arial" panose="020B0604020202020204" pitchFamily="34" charset="0"/>
                <a:cs typeface="Arial" panose="020B0604020202020204" pitchFamily="34" charset="0"/>
              </a:rPr>
              <a:t> </a:t>
            </a:r>
            <a:r>
              <a:rPr lang="ru-RU" sz="1800" b="1" dirty="0">
                <a:solidFill>
                  <a:schemeClr val="accent1"/>
                </a:solidFill>
                <a:latin typeface="Arial" panose="020B0604020202020204" pitchFamily="34" charset="0"/>
                <a:cs typeface="Arial" panose="020B0604020202020204" pitchFamily="34" charset="0"/>
              </a:rPr>
              <a:t>головою </a:t>
            </a:r>
            <a:r>
              <a:rPr lang="ru-RU" sz="1800" b="1" dirty="0" err="1">
                <a:solidFill>
                  <a:schemeClr val="accent1"/>
                </a:solidFill>
                <a:latin typeface="Arial" panose="020B0604020202020204" pitchFamily="34" charset="0"/>
                <a:cs typeface="Arial" panose="020B0604020202020204" pitchFamily="34" charset="0"/>
              </a:rPr>
              <a:t>або</a:t>
            </a:r>
            <a:r>
              <a:rPr lang="ru-RU" sz="1800" b="1" dirty="0">
                <a:solidFill>
                  <a:schemeClr val="accent1"/>
                </a:solidFill>
                <a:latin typeface="Arial" panose="020B0604020202020204" pitchFamily="34" charset="0"/>
                <a:cs typeface="Arial" panose="020B0604020202020204" pitchFamily="34" charset="0"/>
              </a:rPr>
              <a:t> начальником </a:t>
            </a:r>
            <a:r>
              <a:rPr lang="ru-RU" sz="1800" dirty="0" err="1">
                <a:latin typeface="Arial" panose="020B0604020202020204" pitchFamily="34" charset="0"/>
                <a:cs typeface="Arial" panose="020B0604020202020204" pitchFamily="34" charset="0"/>
              </a:rPr>
              <a:t>військової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адміністрації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населеного</a:t>
            </a:r>
            <a:r>
              <a:rPr lang="ru-RU" sz="1800" dirty="0">
                <a:latin typeface="Arial" panose="020B0604020202020204" pitchFamily="34" charset="0"/>
                <a:cs typeface="Arial" panose="020B0604020202020204" pitchFamily="34" charset="0"/>
              </a:rPr>
              <a:t> пункту.</a:t>
            </a:r>
          </a:p>
          <a:p>
            <a:pPr marL="0" indent="0" algn="just">
              <a:buNone/>
            </a:pPr>
            <a:endParaRPr lang="ru-RU" sz="1800" b="1" dirty="0">
              <a:solidFill>
                <a:schemeClr val="accent1"/>
              </a:solidFill>
              <a:latin typeface="Arial" panose="020B0604020202020204" pitchFamily="34" charset="0"/>
              <a:cs typeface="Arial" panose="020B0604020202020204" pitchFamily="34" charset="0"/>
            </a:endParaRPr>
          </a:p>
          <a:p>
            <a:pPr marL="0" indent="0" algn="just">
              <a:buNone/>
            </a:pPr>
            <a:r>
              <a:rPr lang="ru-RU" sz="1800" b="1" dirty="0" err="1">
                <a:solidFill>
                  <a:srgbClr val="FF0000"/>
                </a:solidFill>
                <a:latin typeface="Arial" panose="020B0604020202020204" pitchFamily="34" charset="0"/>
                <a:cs typeface="Arial" panose="020B0604020202020204" pitchFamily="34" charset="0"/>
              </a:rPr>
              <a:t>Розміщення</a:t>
            </a:r>
            <a:r>
              <a:rPr lang="ru-RU" sz="1800" b="1" dirty="0">
                <a:solidFill>
                  <a:srgbClr val="FF0000"/>
                </a:solidFill>
                <a:latin typeface="Arial" panose="020B0604020202020204" pitchFamily="34" charset="0"/>
                <a:cs typeface="Arial" panose="020B0604020202020204" pitchFamily="34" charset="0"/>
              </a:rPr>
              <a:t> ТСЖН </a:t>
            </a:r>
            <a:r>
              <a:rPr lang="ru-RU" sz="1800" dirty="0" err="1">
                <a:solidFill>
                  <a:schemeClr val="tx1"/>
                </a:solidFill>
                <a:latin typeface="Arial" panose="020B0604020202020204" pitchFamily="34" charset="0"/>
                <a:cs typeface="Arial" panose="020B0604020202020204" pitchFamily="34" charset="0"/>
              </a:rPr>
              <a:t>дозволяється</a:t>
            </a:r>
            <a:r>
              <a:rPr lang="ru-RU" sz="1800" dirty="0">
                <a:solidFill>
                  <a:schemeClr val="tx1"/>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після</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прийняття</a:t>
            </a:r>
            <a:r>
              <a:rPr lang="ru-RU" sz="1800" b="1" dirty="0">
                <a:solidFill>
                  <a:srgbClr val="FF0000"/>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сільським</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селищним</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міським</a:t>
            </a:r>
            <a:r>
              <a:rPr lang="ru-RU" sz="1800" dirty="0">
                <a:solidFill>
                  <a:schemeClr val="tx1"/>
                </a:solidFill>
                <a:latin typeface="Arial" panose="020B0604020202020204" pitchFamily="34" charset="0"/>
                <a:cs typeface="Arial" panose="020B0604020202020204" pitchFamily="34" charset="0"/>
              </a:rPr>
              <a:t> головою </a:t>
            </a:r>
            <a:r>
              <a:rPr lang="ru-RU" sz="1800" dirty="0" err="1">
                <a:solidFill>
                  <a:schemeClr val="tx1"/>
                </a:solidFill>
                <a:latin typeface="Arial" panose="020B0604020202020204" pitchFamily="34" charset="0"/>
                <a:cs typeface="Arial" panose="020B0604020202020204" pitchFamily="34" charset="0"/>
              </a:rPr>
              <a:t>або</a:t>
            </a:r>
            <a:r>
              <a:rPr lang="ru-RU" sz="1800" dirty="0">
                <a:solidFill>
                  <a:schemeClr val="tx1"/>
                </a:solidFill>
                <a:latin typeface="Arial" panose="020B0604020202020204" pitchFamily="34" charset="0"/>
                <a:cs typeface="Arial" panose="020B0604020202020204" pitchFamily="34" charset="0"/>
              </a:rPr>
              <a:t> начальником </a:t>
            </a:r>
            <a:r>
              <a:rPr lang="ru-RU" sz="1800" dirty="0" err="1">
                <a:solidFill>
                  <a:schemeClr val="tx1"/>
                </a:solidFill>
                <a:latin typeface="Arial" panose="020B0604020202020204" pitchFamily="34" charset="0"/>
                <a:cs typeface="Arial" panose="020B0604020202020204" pitchFamily="34" charset="0"/>
              </a:rPr>
              <a:t>військової</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адміністрації</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населеного</a:t>
            </a:r>
            <a:r>
              <a:rPr lang="ru-RU" sz="1800" dirty="0">
                <a:solidFill>
                  <a:schemeClr val="tx1"/>
                </a:solidFill>
                <a:latin typeface="Arial" panose="020B0604020202020204" pitchFamily="34" charset="0"/>
                <a:cs typeface="Arial" panose="020B0604020202020204" pitchFamily="34" charset="0"/>
              </a:rPr>
              <a:t> пункту </a:t>
            </a:r>
            <a:r>
              <a:rPr lang="ru-RU" sz="1800" b="1" dirty="0" err="1">
                <a:solidFill>
                  <a:srgbClr val="FF0000"/>
                </a:solidFill>
                <a:latin typeface="Arial" panose="020B0604020202020204" pitchFamily="34" charset="0"/>
                <a:cs typeface="Arial" panose="020B0604020202020204" pitchFamily="34" charset="0"/>
              </a:rPr>
              <a:t>рішення</a:t>
            </a:r>
            <a:r>
              <a:rPr lang="ru-RU" sz="1800" b="1" dirty="0">
                <a:solidFill>
                  <a:srgbClr val="FF0000"/>
                </a:solidFill>
                <a:latin typeface="Arial" panose="020B0604020202020204" pitchFamily="34" charset="0"/>
                <a:cs typeface="Arial" panose="020B0604020202020204" pitchFamily="34" charset="0"/>
              </a:rPr>
              <a:t> про </a:t>
            </a:r>
            <a:r>
              <a:rPr lang="ru-RU" sz="1800" b="1" dirty="0" err="1">
                <a:solidFill>
                  <a:srgbClr val="FF0000"/>
                </a:solidFill>
                <a:latin typeface="Arial" panose="020B0604020202020204" pitchFamily="34" charset="0"/>
                <a:cs typeface="Arial" panose="020B0604020202020204" pitchFamily="34" charset="0"/>
              </a:rPr>
              <a:t>розроблення</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схеми</a:t>
            </a:r>
            <a:r>
              <a:rPr lang="ru-RU" sz="1800" dirty="0">
                <a:solidFill>
                  <a:schemeClr val="tx1"/>
                </a:solidFill>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r>
              <a:rPr lang="ru-RU" sz="1800" b="1" dirty="0">
                <a:solidFill>
                  <a:schemeClr val="tx1"/>
                </a:solidFill>
                <a:latin typeface="Arial" panose="020B0604020202020204" pitchFamily="34" charset="0"/>
                <a:cs typeface="Arial" panose="020B0604020202020204" pitchFamily="34" charset="0"/>
              </a:rPr>
              <a:t>У </a:t>
            </a:r>
            <a:r>
              <a:rPr lang="ru-RU" sz="1800" b="1" dirty="0" err="1">
                <a:solidFill>
                  <a:schemeClr val="tx1"/>
                </a:solidFill>
                <a:latin typeface="Arial" panose="020B0604020202020204" pitchFamily="34" charset="0"/>
                <a:cs typeface="Arial" panose="020B0604020202020204" pitchFamily="34" charset="0"/>
              </a:rPr>
              <a:t>разі</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якщо</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фактичне</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розміщення</a:t>
            </a:r>
            <a:r>
              <a:rPr lang="ru-RU" sz="1800" b="1" dirty="0">
                <a:solidFill>
                  <a:schemeClr val="tx1"/>
                </a:solidFill>
                <a:latin typeface="Arial" panose="020B0604020202020204" pitchFamily="34" charset="0"/>
                <a:cs typeface="Arial" panose="020B0604020202020204" pitchFamily="34" charset="0"/>
              </a:rPr>
              <a:t> ТСЖН </a:t>
            </a:r>
            <a:r>
              <a:rPr lang="ru-RU" sz="1800" b="1" dirty="0">
                <a:solidFill>
                  <a:srgbClr val="FF0000"/>
                </a:solidFill>
                <a:latin typeface="Arial" panose="020B0604020202020204" pitchFamily="34" charset="0"/>
                <a:cs typeface="Arial" panose="020B0604020202020204" pitchFamily="34" charset="0"/>
              </a:rPr>
              <a:t>не </a:t>
            </a:r>
            <a:r>
              <a:rPr lang="ru-RU" sz="1800" b="1" dirty="0" err="1">
                <a:solidFill>
                  <a:srgbClr val="FF0000"/>
                </a:solidFill>
                <a:latin typeface="Arial" panose="020B0604020202020204" pitchFamily="34" charset="0"/>
                <a:cs typeface="Arial" panose="020B0604020202020204" pitchFamily="34" charset="0"/>
              </a:rPr>
              <a:t>відповідатиме</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положенням</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схеми</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розміщення</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після</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її</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затвердження</a:t>
            </a:r>
            <a:r>
              <a:rPr lang="ru-RU" sz="1800" b="1" dirty="0">
                <a:solidFill>
                  <a:schemeClr val="tx1"/>
                </a:solidFill>
                <a:latin typeface="Arial" panose="020B0604020202020204" pitchFamily="34" charset="0"/>
                <a:cs typeface="Arial" panose="020B0604020202020204" pitchFamily="34" charset="0"/>
              </a:rPr>
              <a:t>, </a:t>
            </a:r>
            <a:r>
              <a:rPr lang="ru-RU" sz="1800" b="1" dirty="0" err="1">
                <a:solidFill>
                  <a:schemeClr val="tx1"/>
                </a:solidFill>
                <a:latin typeface="Arial" panose="020B0604020202020204" pitchFamily="34" charset="0"/>
                <a:cs typeface="Arial" panose="020B0604020202020204" pitchFamily="34" charset="0"/>
              </a:rPr>
              <a:t>розміщення</a:t>
            </a:r>
            <a:r>
              <a:rPr lang="ru-RU" sz="1800" b="1" dirty="0">
                <a:solidFill>
                  <a:schemeClr val="tx1"/>
                </a:solidFill>
                <a:latin typeface="Arial" panose="020B0604020202020204" pitchFamily="34" charset="0"/>
                <a:cs typeface="Arial" panose="020B0604020202020204" pitchFamily="34" charset="0"/>
              </a:rPr>
              <a:t> ТСЖН </a:t>
            </a:r>
            <a:r>
              <a:rPr lang="ru-RU" sz="1800" b="1" dirty="0" err="1">
                <a:solidFill>
                  <a:srgbClr val="FF0000"/>
                </a:solidFill>
                <a:latin typeface="Arial" panose="020B0604020202020204" pitchFamily="34" charset="0"/>
                <a:cs typeface="Arial" panose="020B0604020202020204" pitchFamily="34" charset="0"/>
              </a:rPr>
              <a:t>підлягає</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приведенню</a:t>
            </a:r>
            <a:r>
              <a:rPr lang="ru-RU" sz="1800" b="1" dirty="0">
                <a:solidFill>
                  <a:srgbClr val="FF0000"/>
                </a:solidFill>
                <a:latin typeface="Arial" panose="020B0604020202020204" pitchFamily="34" charset="0"/>
                <a:cs typeface="Arial" panose="020B0604020202020204" pitchFamily="34" charset="0"/>
              </a:rPr>
              <a:t> у </a:t>
            </a:r>
            <a:r>
              <a:rPr lang="ru-RU" sz="1800" b="1" dirty="0" err="1">
                <a:solidFill>
                  <a:srgbClr val="FF0000"/>
                </a:solidFill>
                <a:latin typeface="Arial" panose="020B0604020202020204" pitchFamily="34" charset="0"/>
                <a:cs typeface="Arial" panose="020B0604020202020204" pitchFamily="34" charset="0"/>
              </a:rPr>
              <a:t>відповідність</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із</a:t>
            </a:r>
            <a:r>
              <a:rPr lang="ru-RU" sz="1800" b="1" dirty="0">
                <a:solidFill>
                  <a:srgbClr val="FF0000"/>
                </a:solidFill>
                <a:latin typeface="Arial" panose="020B0604020202020204" pitchFamily="34" charset="0"/>
                <a:cs typeface="Arial" panose="020B0604020202020204" pitchFamily="34" charset="0"/>
              </a:rPr>
              <a:t> схемою </a:t>
            </a:r>
            <a:r>
              <a:rPr lang="ru-RU" sz="1800" b="1" dirty="0" err="1">
                <a:solidFill>
                  <a:srgbClr val="FF0000"/>
                </a:solidFill>
                <a:latin typeface="Arial" panose="020B0604020202020204" pitchFamily="34" charset="0"/>
                <a:cs typeface="Arial" panose="020B0604020202020204" pitchFamily="34" charset="0"/>
              </a:rPr>
              <a:t>розміщення</a:t>
            </a:r>
            <a:r>
              <a:rPr lang="ru-RU" sz="1800" dirty="0">
                <a:solidFill>
                  <a:srgbClr val="FF0000"/>
                </a:solidFill>
                <a:latin typeface="Arial" panose="020B0604020202020204" pitchFamily="34" charset="0"/>
                <a:cs typeface="Arial" panose="020B0604020202020204" pitchFamily="34" charset="0"/>
              </a:rPr>
              <a:t>.</a:t>
            </a:r>
          </a:p>
          <a:p>
            <a:pPr marL="0" indent="0" algn="just">
              <a:buNone/>
            </a:pPr>
            <a:endParaRPr lang="ru-RU" sz="1800" dirty="0">
              <a:solidFill>
                <a:schemeClr val="accent2"/>
              </a:solidFill>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313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838200" y="461638"/>
            <a:ext cx="10515600" cy="13639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r>
              <a:rPr lang="ru-RU" sz="2400" b="1" dirty="0">
                <a:latin typeface="Arial" panose="020B0604020202020204" pitchFamily="34" charset="0"/>
                <a:cs typeface="Arial" panose="020B0604020202020204" pitchFamily="34" charset="0"/>
              </a:rPr>
              <a:t/>
            </a:r>
            <a:br>
              <a:rPr lang="ru-RU" sz="2400" b="1" dirty="0">
                <a:latin typeface="Arial" panose="020B0604020202020204" pitchFamily="34" charset="0"/>
                <a:cs typeface="Arial" panose="020B0604020202020204" pitchFamily="34" charset="0"/>
              </a:rPr>
            </a:br>
            <a:r>
              <a:rPr lang="ru-RU" sz="2400" b="1" dirty="0">
                <a:solidFill>
                  <a:srgbClr val="002060"/>
                </a:solidFill>
                <a:latin typeface="Arial" panose="020B0604020202020204" pitchFamily="34" charset="0"/>
                <a:cs typeface="Arial" panose="020B0604020202020204" pitchFamily="34" charset="0"/>
              </a:rPr>
              <a:t>«Про доступ до </a:t>
            </a:r>
            <a:r>
              <a:rPr lang="ru-RU" sz="2400" b="1" dirty="0" err="1">
                <a:solidFill>
                  <a:srgbClr val="002060"/>
                </a:solidFill>
                <a:latin typeface="Arial" panose="020B0604020202020204" pitchFamily="34" charset="0"/>
                <a:cs typeface="Arial" panose="020B0604020202020204" pitchFamily="34" charset="0"/>
              </a:rPr>
              <a:t>об’єктів</a:t>
            </a:r>
            <a:r>
              <a:rPr lang="ru-RU" sz="2400" b="1" dirty="0">
                <a:solidFill>
                  <a:srgbClr val="002060"/>
                </a:solidFill>
                <a:latin typeface="Arial" panose="020B0604020202020204" pitchFamily="34" charset="0"/>
                <a:cs typeface="Arial" panose="020B0604020202020204" pitchFamily="34" charset="0"/>
              </a:rPr>
              <a:t> </a:t>
            </a:r>
            <a:r>
              <a:rPr lang="ru-RU" sz="2400" b="1" dirty="0" err="1">
                <a:solidFill>
                  <a:srgbClr val="002060"/>
                </a:solidFill>
                <a:latin typeface="Arial" panose="020B0604020202020204" pitchFamily="34" charset="0"/>
                <a:cs typeface="Arial" panose="020B0604020202020204" pitchFamily="34" charset="0"/>
              </a:rPr>
              <a:t>будівництва</a:t>
            </a:r>
            <a:r>
              <a:rPr lang="ru-RU" sz="2400" b="1" dirty="0">
                <a:solidFill>
                  <a:srgbClr val="002060"/>
                </a:solidFill>
                <a:latin typeface="Arial" panose="020B0604020202020204" pitchFamily="34" charset="0"/>
                <a:cs typeface="Arial" panose="020B0604020202020204" pitchFamily="34" charset="0"/>
              </a:rPr>
              <a:t>, транспорту, </a:t>
            </a:r>
            <a:r>
              <a:rPr lang="ru-RU" sz="2400" b="1" dirty="0" err="1">
                <a:solidFill>
                  <a:srgbClr val="002060"/>
                </a:solidFill>
                <a:latin typeface="Arial" panose="020B0604020202020204" pitchFamily="34" charset="0"/>
                <a:cs typeface="Arial" panose="020B0604020202020204" pitchFamily="34" charset="0"/>
              </a:rPr>
              <a:t>електроенергетики</a:t>
            </a:r>
            <a:r>
              <a:rPr lang="ru-RU" sz="2400" b="1" dirty="0">
                <a:solidFill>
                  <a:srgbClr val="002060"/>
                </a:solidFill>
                <a:latin typeface="Arial" panose="020B0604020202020204" pitchFamily="34" charset="0"/>
                <a:cs typeface="Arial" panose="020B0604020202020204" pitchFamily="34" charset="0"/>
              </a:rPr>
              <a:t> з метою </a:t>
            </a:r>
            <a:r>
              <a:rPr lang="ru-RU" sz="2400" b="1" dirty="0" err="1">
                <a:solidFill>
                  <a:srgbClr val="002060"/>
                </a:solidFill>
                <a:latin typeface="Arial" panose="020B0604020202020204" pitchFamily="34" charset="0"/>
                <a:cs typeface="Arial" panose="020B0604020202020204" pitchFamily="34" charset="0"/>
              </a:rPr>
              <a:t>розвитку</a:t>
            </a:r>
            <a:r>
              <a:rPr lang="ru-RU" sz="2400" b="1" dirty="0">
                <a:solidFill>
                  <a:srgbClr val="002060"/>
                </a:solidFill>
                <a:latin typeface="Arial" panose="020B0604020202020204" pitchFamily="34" charset="0"/>
                <a:cs typeface="Arial" panose="020B0604020202020204" pitchFamily="34" charset="0"/>
              </a:rPr>
              <a:t> </a:t>
            </a:r>
            <a:r>
              <a:rPr lang="ru-RU" sz="2400" b="1" dirty="0" err="1">
                <a:solidFill>
                  <a:srgbClr val="002060"/>
                </a:solidFill>
                <a:latin typeface="Arial" panose="020B0604020202020204" pitchFamily="34" charset="0"/>
                <a:cs typeface="Arial" panose="020B0604020202020204" pitchFamily="34" charset="0"/>
              </a:rPr>
              <a:t>електронних</a:t>
            </a:r>
            <a:r>
              <a:rPr lang="ru-RU" sz="2400" b="1" dirty="0">
                <a:solidFill>
                  <a:srgbClr val="002060"/>
                </a:solidFill>
                <a:latin typeface="Arial" panose="020B0604020202020204" pitchFamily="34" charset="0"/>
                <a:cs typeface="Arial" panose="020B0604020202020204" pitchFamily="34" charset="0"/>
              </a:rPr>
              <a:t> </a:t>
            </a:r>
            <a:r>
              <a:rPr lang="ru-RU" sz="2400" b="1" dirty="0" err="1">
                <a:solidFill>
                  <a:srgbClr val="002060"/>
                </a:solidFill>
                <a:latin typeface="Arial" panose="020B0604020202020204" pitchFamily="34" charset="0"/>
                <a:cs typeface="Arial" panose="020B0604020202020204" pitchFamily="34" charset="0"/>
              </a:rPr>
              <a:t>комунікаційних</a:t>
            </a:r>
            <a:r>
              <a:rPr lang="ru-RU" sz="2400" b="1" dirty="0">
                <a:solidFill>
                  <a:srgbClr val="002060"/>
                </a:solidFill>
                <a:latin typeface="Arial" panose="020B0604020202020204" pitchFamily="34" charset="0"/>
                <a:cs typeface="Arial" panose="020B0604020202020204" pitchFamily="34" charset="0"/>
              </a:rPr>
              <a:t> мереж»</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2175029"/>
            <a:ext cx="10515600" cy="4001934"/>
          </a:xfrm>
        </p:spPr>
        <p:txBody>
          <a:bodyPr>
            <a:normAutofit/>
          </a:bodyPr>
          <a:lstStyle/>
          <a:p>
            <a:pPr marL="0" indent="0" algn="just">
              <a:buNone/>
            </a:pPr>
            <a:r>
              <a:rPr lang="ru-RU" sz="1600" dirty="0" err="1">
                <a:latin typeface="Arial" panose="020B0604020202020204" pitchFamily="34" charset="0"/>
                <a:cs typeface="Arial" panose="020B0604020202020204" pitchFamily="34" charset="0"/>
              </a:rPr>
              <a:t>доповнити</a:t>
            </a:r>
            <a:r>
              <a:rPr lang="ru-RU" sz="1600" dirty="0">
                <a:latin typeface="Arial" panose="020B0604020202020204" pitchFamily="34" charset="0"/>
                <a:cs typeface="Arial" panose="020B0604020202020204" pitchFamily="34" charset="0"/>
              </a:rPr>
              <a:t> пунктом 4-1 такого </a:t>
            </a:r>
            <a:r>
              <a:rPr lang="ru-RU" sz="1600" dirty="0" err="1">
                <a:latin typeface="Arial" panose="020B0604020202020204" pitchFamily="34" charset="0"/>
                <a:cs typeface="Arial" panose="020B0604020202020204" pitchFamily="34" charset="0"/>
              </a:rPr>
              <a:t>змісту</a:t>
            </a:r>
            <a:r>
              <a:rPr lang="ru-RU" sz="1600" dirty="0">
                <a:latin typeface="Arial" panose="020B0604020202020204" pitchFamily="34" charset="0"/>
                <a:cs typeface="Arial" panose="020B0604020202020204" pitchFamily="34" charset="0"/>
              </a:rPr>
              <a:t>:</a:t>
            </a:r>
          </a:p>
          <a:p>
            <a:pPr marL="0" indent="0" algn="just">
              <a:buNone/>
            </a:pPr>
            <a:endParaRPr lang="ru-RU" sz="1600" dirty="0">
              <a:latin typeface="Arial" panose="020B0604020202020204" pitchFamily="34" charset="0"/>
              <a:cs typeface="Arial" panose="020B0604020202020204" pitchFamily="34" charset="0"/>
            </a:endParaRPr>
          </a:p>
          <a:p>
            <a:pPr marL="0" indent="0" algn="just">
              <a:buNone/>
            </a:pPr>
            <a:r>
              <a:rPr lang="ru-RU" sz="1600" dirty="0">
                <a:latin typeface="Arial" panose="020B0604020202020204" pitchFamily="34" charset="0"/>
                <a:cs typeface="Arial" panose="020B0604020202020204" pitchFamily="34" charset="0"/>
              </a:rPr>
              <a:t>"4-1. </a:t>
            </a:r>
            <a:r>
              <a:rPr lang="ru-RU" sz="1600" b="1" dirty="0">
                <a:solidFill>
                  <a:schemeClr val="accent2"/>
                </a:solidFill>
                <a:latin typeface="Arial" panose="020B0604020202020204" pitchFamily="34" charset="0"/>
                <a:cs typeface="Arial" panose="020B0604020202020204" pitchFamily="34" charset="0"/>
              </a:rPr>
              <a:t>На </a:t>
            </a:r>
            <a:r>
              <a:rPr lang="ru-RU" sz="1600" b="1" dirty="0" err="1">
                <a:solidFill>
                  <a:schemeClr val="accent2"/>
                </a:solidFill>
                <a:latin typeface="Arial" panose="020B0604020202020204" pitchFamily="34" charset="0"/>
                <a:cs typeface="Arial" panose="020B0604020202020204" pitchFamily="34" charset="0"/>
              </a:rPr>
              <a:t>період</a:t>
            </a:r>
            <a:r>
              <a:rPr lang="ru-RU" sz="1600" b="1" dirty="0">
                <a:solidFill>
                  <a:schemeClr val="accent2"/>
                </a:solidFill>
                <a:latin typeface="Arial" panose="020B0604020202020204" pitchFamily="34" charset="0"/>
                <a:cs typeface="Arial" panose="020B0604020202020204" pitchFamily="34" charset="0"/>
              </a:rPr>
              <a:t> </a:t>
            </a:r>
            <a:r>
              <a:rPr lang="ru-RU" sz="1600" b="1" dirty="0" err="1">
                <a:solidFill>
                  <a:schemeClr val="accent2"/>
                </a:solidFill>
                <a:latin typeface="Arial" panose="020B0604020202020204" pitchFamily="34" charset="0"/>
                <a:cs typeface="Arial" panose="020B0604020202020204" pitchFamily="34" charset="0"/>
              </a:rPr>
              <a:t>дії</a:t>
            </a:r>
            <a:r>
              <a:rPr lang="ru-RU" sz="1600" b="1" dirty="0">
                <a:solidFill>
                  <a:schemeClr val="accent2"/>
                </a:solidFill>
                <a:latin typeface="Arial" panose="020B0604020202020204" pitchFamily="34" charset="0"/>
                <a:cs typeface="Arial" panose="020B0604020202020204" pitchFamily="34" charset="0"/>
              </a:rPr>
              <a:t> правового режиму </a:t>
            </a:r>
            <a:r>
              <a:rPr lang="ru-RU" sz="1600" b="1" dirty="0" err="1">
                <a:solidFill>
                  <a:schemeClr val="accent2"/>
                </a:solidFill>
                <a:latin typeface="Arial" panose="020B0604020202020204" pitchFamily="34" charset="0"/>
                <a:cs typeface="Arial" panose="020B0604020202020204" pitchFamily="34" charset="0"/>
              </a:rPr>
              <a:t>воєнного</a:t>
            </a:r>
            <a:r>
              <a:rPr lang="ru-RU" sz="1600" b="1" dirty="0">
                <a:solidFill>
                  <a:schemeClr val="accent2"/>
                </a:solidFill>
                <a:latin typeface="Arial" panose="020B0604020202020204" pitchFamily="34" charset="0"/>
                <a:cs typeface="Arial" panose="020B0604020202020204" pitchFamily="34" charset="0"/>
              </a:rPr>
              <a:t> стану, </a:t>
            </a:r>
            <a:r>
              <a:rPr lang="ru-RU" sz="1600" b="1" dirty="0" err="1">
                <a:solidFill>
                  <a:schemeClr val="accent2"/>
                </a:solidFill>
                <a:latin typeface="Arial" panose="020B0604020202020204" pitchFamily="34" charset="0"/>
                <a:cs typeface="Arial" panose="020B0604020202020204" pitchFamily="34" charset="0"/>
              </a:rPr>
              <a:t>надзвичайного</a:t>
            </a:r>
            <a:r>
              <a:rPr lang="ru-RU" sz="1600" b="1" dirty="0">
                <a:solidFill>
                  <a:schemeClr val="accent2"/>
                </a:solidFill>
                <a:latin typeface="Arial" panose="020B0604020202020204" pitchFamily="34" charset="0"/>
                <a:cs typeface="Arial" panose="020B0604020202020204" pitchFamily="34" charset="0"/>
              </a:rPr>
              <a:t> стану </a:t>
            </a:r>
            <a:r>
              <a:rPr lang="ru-RU" sz="1600" dirty="0">
                <a:latin typeface="Arial" panose="020B0604020202020204" pitchFamily="34" charset="0"/>
                <a:cs typeface="Arial" panose="020B0604020202020204" pitchFamily="34" charset="0"/>
              </a:rPr>
              <a:t>в </a:t>
            </a:r>
            <a:r>
              <a:rPr lang="ru-RU" sz="1600" dirty="0" err="1">
                <a:latin typeface="Arial" panose="020B0604020202020204" pitchFamily="34" charset="0"/>
                <a:cs typeface="Arial" panose="020B0604020202020204" pitchFamily="34" charset="0"/>
              </a:rPr>
              <a:t>Україні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або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окремих</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її</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місцевостях</a:t>
            </a:r>
            <a:r>
              <a:rPr lang="ru-RU" sz="1600" dirty="0">
                <a:latin typeface="Arial" panose="020B0604020202020204" pitchFamily="34" charset="0"/>
                <a:cs typeface="Arial" panose="020B0604020202020204" pitchFamily="34" charset="0"/>
              </a:rPr>
              <a:t> </a:t>
            </a:r>
            <a:r>
              <a:rPr lang="ru-RU" sz="1600" b="1" dirty="0">
                <a:solidFill>
                  <a:schemeClr val="accent2"/>
                </a:solidFill>
                <a:latin typeface="Arial" panose="020B0604020202020204" pitchFamily="34" charset="0"/>
                <a:cs typeface="Arial" panose="020B0604020202020204" pitchFamily="34" charset="0"/>
              </a:rPr>
              <a:t>та </a:t>
            </a:r>
            <a:r>
              <a:rPr lang="ru-RU" sz="1600" b="1" dirty="0" err="1">
                <a:solidFill>
                  <a:schemeClr val="accent2"/>
                </a:solidFill>
                <a:latin typeface="Arial" panose="020B0604020202020204" pitchFamily="34" charset="0"/>
                <a:cs typeface="Arial" panose="020B0604020202020204" pitchFamily="34" charset="0"/>
              </a:rPr>
              <a:t>протягом</a:t>
            </a:r>
            <a:r>
              <a:rPr lang="ru-RU" sz="1600" b="1" dirty="0">
                <a:solidFill>
                  <a:schemeClr val="accent2"/>
                </a:solidFill>
                <a:latin typeface="Arial" panose="020B0604020202020204" pitchFamily="34" charset="0"/>
                <a:cs typeface="Arial" panose="020B0604020202020204" pitchFamily="34" charset="0"/>
              </a:rPr>
              <a:t> 1 року </a:t>
            </a:r>
            <a:r>
              <a:rPr lang="ru-RU" sz="1600" b="1" dirty="0" err="1">
                <a:solidFill>
                  <a:schemeClr val="accent2"/>
                </a:solidFill>
                <a:latin typeface="Arial" panose="020B0604020202020204" pitchFamily="34" charset="0"/>
                <a:cs typeface="Arial" panose="020B0604020202020204" pitchFamily="34" charset="0"/>
              </a:rPr>
              <a:t>після</a:t>
            </a:r>
            <a:r>
              <a:rPr lang="ru-RU" sz="1600" b="1" dirty="0">
                <a:solidFill>
                  <a:schemeClr val="accent2"/>
                </a:solidFill>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його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припинення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чи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скасування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розмір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одноразової</a:t>
            </a:r>
            <a:r>
              <a:rPr lang="ru-RU" sz="1600" dirty="0">
                <a:latin typeface="Arial" panose="020B0604020202020204" pitchFamily="34" charset="0"/>
                <a:cs typeface="Arial" panose="020B0604020202020204" pitchFamily="34" charset="0"/>
              </a:rPr>
              <a:t> та/</a:t>
            </a:r>
            <a:r>
              <a:rPr lang="ru-RU" sz="1600" dirty="0" err="1">
                <a:latin typeface="Arial" panose="020B0604020202020204" pitchFamily="34" charset="0"/>
                <a:cs typeface="Arial" panose="020B0604020202020204" pitchFamily="34" charset="0"/>
              </a:rPr>
              <a:t>або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періодичної</a:t>
            </a:r>
            <a:r>
              <a:rPr lang="ru-RU" sz="1600" dirty="0">
                <a:latin typeface="Arial" panose="020B0604020202020204" pitchFamily="34" charset="0"/>
                <a:cs typeface="Arial" panose="020B0604020202020204" pitchFamily="34" charset="0"/>
              </a:rPr>
              <a:t> </a:t>
            </a:r>
            <a:r>
              <a:rPr lang="ru-RU" sz="1600" b="1" dirty="0">
                <a:solidFill>
                  <a:schemeClr val="accent1"/>
                </a:solidFill>
                <a:latin typeface="Arial" panose="020B0604020202020204" pitchFamily="34" charset="0"/>
                <a:cs typeface="Arial" panose="020B0604020202020204" pitchFamily="34" charset="0"/>
              </a:rPr>
              <a:t>плати за доступ </a:t>
            </a:r>
            <a:r>
              <a:rPr lang="ru-RU" sz="1600" dirty="0">
                <a:latin typeface="Arial" panose="020B0604020202020204" pitchFamily="34" charset="0"/>
                <a:cs typeface="Arial" panose="020B0604020202020204" pitchFamily="34" charset="0"/>
              </a:rPr>
              <a:t>до </a:t>
            </a:r>
            <a:r>
              <a:rPr lang="ru-RU" sz="1600" dirty="0" err="1">
                <a:latin typeface="Arial" panose="020B0604020202020204" pitchFamily="34" charset="0"/>
                <a:cs typeface="Arial" panose="020B0604020202020204" pitchFamily="34" charset="0"/>
              </a:rPr>
              <a:t>елементів</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інфраструктури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об’єктів</a:t>
            </a:r>
            <a:r>
              <a:rPr lang="ru-RU" sz="1600" dirty="0">
                <a:latin typeface="Arial" panose="020B0604020202020204" pitchFamily="34" charset="0"/>
                <a:cs typeface="Arial" panose="020B0604020202020204" pitchFamily="34" charset="0"/>
              </a:rPr>
              <a:t> доступу становить </a:t>
            </a:r>
            <a:r>
              <a:rPr lang="ru-RU" sz="1600" b="1" dirty="0">
                <a:solidFill>
                  <a:schemeClr val="accent1"/>
                </a:solidFill>
                <a:latin typeface="Arial" panose="020B0604020202020204" pitchFamily="34" charset="0"/>
                <a:cs typeface="Arial" panose="020B0604020202020204" pitchFamily="34" charset="0"/>
              </a:rPr>
              <a:t>1 </a:t>
            </a:r>
            <a:r>
              <a:rPr lang="ru-RU" sz="1600" b="1" dirty="0" err="1">
                <a:solidFill>
                  <a:schemeClr val="accent1"/>
                </a:solidFill>
                <a:latin typeface="Arial" panose="020B0604020202020204" pitchFamily="34" charset="0"/>
                <a:cs typeface="Arial" panose="020B0604020202020204" pitchFamily="34" charset="0"/>
              </a:rPr>
              <a:t>гривню</a:t>
            </a:r>
            <a:r>
              <a:rPr lang="ru-RU" sz="1600" b="1" dirty="0">
                <a:solidFill>
                  <a:schemeClr val="accent1"/>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для </a:t>
            </a:r>
            <a:r>
              <a:rPr lang="ru-RU" sz="1600" dirty="0" err="1">
                <a:latin typeface="Arial" panose="020B0604020202020204" pitchFamily="34" charset="0"/>
                <a:cs typeface="Arial" panose="020B0604020202020204" pitchFamily="34" charset="0"/>
              </a:rPr>
              <a:t>замовників</a:t>
            </a:r>
            <a:r>
              <a:rPr lang="ru-RU" sz="1600" dirty="0">
                <a:latin typeface="Arial" panose="020B0604020202020204" pitchFamily="34" charset="0"/>
                <a:cs typeface="Arial" panose="020B0604020202020204" pitchFamily="34" charset="0"/>
              </a:rPr>
              <a:t> доступу до </a:t>
            </a:r>
            <a:r>
              <a:rPr lang="ru-RU" sz="1600" dirty="0" err="1">
                <a:latin typeface="Arial" panose="020B0604020202020204" pitchFamily="34" charset="0"/>
                <a:cs typeface="Arial" panose="020B0604020202020204" pitchFamily="34" charset="0"/>
              </a:rPr>
              <a:t>інфраструктури</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об’єктів</a:t>
            </a:r>
            <a:r>
              <a:rPr lang="ru-RU" sz="1600" dirty="0">
                <a:latin typeface="Arial" panose="020B0604020202020204" pitchFamily="34" charset="0"/>
                <a:cs typeface="Arial" panose="020B0604020202020204" pitchFamily="34" charset="0"/>
              </a:rPr>
              <a:t> доступу - </a:t>
            </a:r>
            <a:r>
              <a:rPr lang="ru-RU" sz="1600" b="1" dirty="0" err="1">
                <a:solidFill>
                  <a:schemeClr val="accent1"/>
                </a:solidFill>
                <a:latin typeface="Arial" panose="020B0604020202020204" pitchFamily="34" charset="0"/>
                <a:cs typeface="Arial" panose="020B0604020202020204" pitchFamily="34" charset="0"/>
              </a:rPr>
              <a:t>щодо</a:t>
            </a:r>
            <a:r>
              <a:rPr lang="ru-RU" sz="1600" b="1" dirty="0">
                <a:solidFill>
                  <a:schemeClr val="accent1"/>
                </a:solidFill>
                <a:latin typeface="Arial" panose="020B0604020202020204" pitchFamily="34" charset="0"/>
                <a:cs typeface="Arial" panose="020B0604020202020204" pitchFamily="34" charset="0"/>
              </a:rPr>
              <a:t> </a:t>
            </a:r>
            <a:r>
              <a:rPr lang="ru-RU" sz="1600" b="1" dirty="0" err="1">
                <a:solidFill>
                  <a:schemeClr val="accent1"/>
                </a:solidFill>
                <a:latin typeface="Arial" panose="020B0604020202020204" pitchFamily="34" charset="0"/>
                <a:cs typeface="Arial" panose="020B0604020202020204" pitchFamily="34" charset="0"/>
              </a:rPr>
              <a:t>об’єктів</a:t>
            </a:r>
            <a:r>
              <a:rPr lang="ru-RU" sz="1600" b="1" dirty="0">
                <a:solidFill>
                  <a:schemeClr val="accent1"/>
                </a:solidFill>
                <a:latin typeface="Arial" panose="020B0604020202020204" pitchFamily="34" charset="0"/>
                <a:cs typeface="Arial" panose="020B0604020202020204" pitchFamily="34" charset="0"/>
              </a:rPr>
              <a:t>, </a:t>
            </a:r>
            <a:r>
              <a:rPr lang="ru-RU" sz="1600" b="1" dirty="0" err="1">
                <a:solidFill>
                  <a:schemeClr val="accent1"/>
                </a:solidFill>
                <a:latin typeface="Arial" panose="020B0604020202020204" pitchFamily="34" charset="0"/>
                <a:cs typeface="Arial" panose="020B0604020202020204" pitchFamily="34" charset="0"/>
              </a:rPr>
              <a:t>передбачених</a:t>
            </a:r>
            <a:r>
              <a:rPr lang="ru-RU" sz="1600" b="1" dirty="0">
                <a:solidFill>
                  <a:schemeClr val="accent1"/>
                </a:solidFill>
                <a:latin typeface="Arial" panose="020B0604020202020204" pitchFamily="34" charset="0"/>
                <a:cs typeface="Arial" panose="020B0604020202020204" pitchFamily="34" charset="0"/>
              </a:rPr>
              <a:t> схемою </a:t>
            </a:r>
            <a:r>
              <a:rPr lang="ru-RU" sz="1600" b="1" dirty="0" err="1">
                <a:solidFill>
                  <a:schemeClr val="accent1"/>
                </a:solidFill>
                <a:latin typeface="Arial" panose="020B0604020202020204" pitchFamily="34" charset="0"/>
                <a:cs typeface="Arial" panose="020B0604020202020204" pitchFamily="34" charset="0"/>
              </a:rPr>
              <a:t>розміщення</a:t>
            </a:r>
            <a:r>
              <a:rPr lang="ru-RU" sz="1600" b="1" dirty="0">
                <a:solidFill>
                  <a:schemeClr val="accent1"/>
                </a:solidFill>
                <a:latin typeface="Arial" panose="020B0604020202020204" pitchFamily="34" charset="0"/>
                <a:cs typeface="Arial" panose="020B0604020202020204" pitchFamily="34" charset="0"/>
              </a:rPr>
              <a:t> </a:t>
            </a:r>
            <a:r>
              <a:rPr lang="ru-RU" sz="1600" b="1" dirty="0" err="1">
                <a:solidFill>
                  <a:schemeClr val="accent1"/>
                </a:solidFill>
                <a:latin typeface="Arial" panose="020B0604020202020204" pitchFamily="34" charset="0"/>
                <a:cs typeface="Arial" panose="020B0604020202020204" pitchFamily="34" charset="0"/>
              </a:rPr>
              <a:t>тимчасових</a:t>
            </a:r>
            <a:r>
              <a:rPr lang="ru-RU" sz="1600" b="1" dirty="0">
                <a:solidFill>
                  <a:schemeClr val="accent1"/>
                </a:solidFill>
                <a:latin typeface="Arial" panose="020B0604020202020204" pitchFamily="34" charset="0"/>
                <a:cs typeface="Arial" panose="020B0604020202020204" pitchFamily="34" charset="0"/>
              </a:rPr>
              <a:t> </a:t>
            </a:r>
            <a:r>
              <a:rPr lang="ru-RU" sz="1600" b="1" dirty="0" err="1">
                <a:solidFill>
                  <a:schemeClr val="accent1"/>
                </a:solidFill>
                <a:latin typeface="Arial" panose="020B0604020202020204" pitchFamily="34" charset="0"/>
                <a:cs typeface="Arial" panose="020B0604020202020204" pitchFamily="34" charset="0"/>
              </a:rPr>
              <a:t>споруд</a:t>
            </a:r>
            <a:r>
              <a:rPr lang="ru-RU" sz="1600" b="1" dirty="0">
                <a:solidFill>
                  <a:schemeClr val="accent1"/>
                </a:solidFill>
                <a:latin typeface="Arial" panose="020B0604020202020204" pitchFamily="34" charset="0"/>
                <a:cs typeface="Arial" panose="020B0604020202020204" pitchFamily="34" charset="0"/>
              </a:rPr>
              <a:t> для </a:t>
            </a:r>
            <a:r>
              <a:rPr lang="ru-RU" sz="1600" b="1" dirty="0" err="1">
                <a:solidFill>
                  <a:schemeClr val="accent1"/>
                </a:solidFill>
                <a:latin typeface="Arial" panose="020B0604020202020204" pitchFamily="34" charset="0"/>
                <a:cs typeface="Arial" panose="020B0604020202020204" pitchFamily="34" charset="0"/>
              </a:rPr>
              <a:t>життєзабезпечення</a:t>
            </a:r>
            <a:r>
              <a:rPr lang="ru-RU" sz="1600" b="1" dirty="0">
                <a:solidFill>
                  <a:schemeClr val="accent1"/>
                </a:solidFill>
                <a:latin typeface="Arial" panose="020B0604020202020204" pitchFamily="34" charset="0"/>
                <a:cs typeface="Arial" panose="020B0604020202020204" pitchFamily="34" charset="0"/>
              </a:rPr>
              <a:t> </a:t>
            </a:r>
            <a:r>
              <a:rPr lang="ru-RU" sz="1600" b="1" dirty="0" err="1">
                <a:solidFill>
                  <a:schemeClr val="accent1"/>
                </a:solidFill>
                <a:latin typeface="Arial" panose="020B0604020202020204" pitchFamily="34" charset="0"/>
                <a:cs typeface="Arial" panose="020B0604020202020204" pitchFamily="34" charset="0"/>
              </a:rPr>
              <a:t>населення</a:t>
            </a:r>
            <a:r>
              <a:rPr lang="ru-RU" sz="1600" b="1" dirty="0">
                <a:solidFill>
                  <a:schemeClr val="accent1"/>
                </a:solidFill>
                <a:latin typeface="Arial" panose="020B0604020202020204" pitchFamily="34" charset="0"/>
                <a:cs typeface="Arial" panose="020B0604020202020204" pitchFamily="34" charset="0"/>
              </a:rPr>
              <a:t>.</a:t>
            </a:r>
          </a:p>
          <a:p>
            <a:pPr marL="0" indent="0" algn="just">
              <a:buNone/>
            </a:pPr>
            <a:endParaRPr lang="ru-RU" sz="1600" dirty="0">
              <a:latin typeface="Arial" panose="020B0604020202020204" pitchFamily="34" charset="0"/>
              <a:cs typeface="Arial" panose="020B0604020202020204" pitchFamily="34" charset="0"/>
            </a:endParaRPr>
          </a:p>
          <a:p>
            <a:pPr marL="0" indent="0" algn="just">
              <a:buNone/>
            </a:pPr>
            <a:r>
              <a:rPr lang="ru-RU" sz="1600" dirty="0" err="1">
                <a:latin typeface="Arial" panose="020B0604020202020204" pitchFamily="34" charset="0"/>
                <a:cs typeface="Arial" panose="020B0604020202020204" pitchFamily="34" charset="0"/>
              </a:rPr>
              <a:t>Така</a:t>
            </a:r>
            <a:r>
              <a:rPr lang="ru-RU" sz="1600" dirty="0">
                <a:latin typeface="Arial" panose="020B0604020202020204" pitchFamily="34" charset="0"/>
                <a:cs typeface="Arial" panose="020B0604020202020204" pitchFamily="34" charset="0"/>
              </a:rPr>
              <a:t> плата за доступ </a:t>
            </a:r>
            <a:r>
              <a:rPr lang="ru-RU" sz="1600" dirty="0" err="1">
                <a:latin typeface="Arial" panose="020B0604020202020204" pitchFamily="34" charset="0"/>
                <a:cs typeface="Arial" panose="020B0604020202020204" pitchFamily="34" charset="0"/>
              </a:rPr>
              <a:t>встановлюється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власником</a:t>
            </a:r>
            <a:r>
              <a:rPr lang="ru-RU" sz="1600" dirty="0">
                <a:latin typeface="Arial" panose="020B0604020202020204" pitchFamily="34" charset="0"/>
                <a:cs typeface="Arial" panose="020B0604020202020204" pitchFamily="34" charset="0"/>
              </a:rPr>
              <a:t> без </a:t>
            </a:r>
            <a:r>
              <a:rPr lang="ru-RU" sz="1600" dirty="0" err="1">
                <a:latin typeface="Arial" panose="020B0604020202020204" pitchFamily="34" charset="0"/>
                <a:cs typeface="Arial" panose="020B0604020202020204" pitchFamily="34" charset="0"/>
              </a:rPr>
              <a:t>внесення</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змін</a:t>
            </a:r>
            <a:r>
              <a:rPr lang="ru-RU" sz="1600" dirty="0">
                <a:latin typeface="Arial" panose="020B0604020202020204" pitchFamily="34" charset="0"/>
                <a:cs typeface="Arial" panose="020B0604020202020204" pitchFamily="34" charset="0"/>
              </a:rPr>
              <a:t> до чинного договору з доступу на </a:t>
            </a:r>
            <a:r>
              <a:rPr lang="ru-RU" sz="1600" dirty="0" err="1">
                <a:latin typeface="Arial" panose="020B0604020202020204" pitchFamily="34" charset="0"/>
                <a:cs typeface="Arial" panose="020B0604020202020204" pitchFamily="34" charset="0"/>
              </a:rPr>
              <a:t>підставі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цього</a:t>
            </a:r>
            <a:r>
              <a:rPr lang="ru-RU" sz="1600" dirty="0">
                <a:latin typeface="Arial" panose="020B0604020202020204" pitchFamily="34" charset="0"/>
                <a:cs typeface="Arial" panose="020B0604020202020204" pitchFamily="34" charset="0"/>
              </a:rPr>
              <a:t> Закону".</a:t>
            </a:r>
          </a:p>
        </p:txBody>
      </p:sp>
    </p:spTree>
    <p:extLst>
      <p:ext uri="{BB962C8B-B14F-4D97-AF65-F5344CB8AC3E}">
        <p14:creationId xmlns:p14="http://schemas.microsoft.com/office/powerpoint/2010/main" val="244946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just">
              <a:buNone/>
            </a:pPr>
            <a:r>
              <a:rPr lang="ru-RU" sz="1800" b="1" dirty="0" err="1">
                <a:solidFill>
                  <a:schemeClr val="accent2"/>
                </a:solidFill>
                <a:latin typeface="Arial" panose="020B0604020202020204" pitchFamily="34" charset="0"/>
                <a:cs typeface="Arial" panose="020B0604020202020204" pitchFamily="34" charset="0"/>
              </a:rPr>
              <a:t>Під</a:t>
            </a:r>
            <a:r>
              <a:rPr lang="ru-RU" sz="1800" b="1" dirty="0">
                <a:solidFill>
                  <a:schemeClr val="accent2"/>
                </a:solidFill>
                <a:latin typeface="Arial" panose="020B0604020202020204" pitchFamily="34" charset="0"/>
                <a:cs typeface="Arial" panose="020B0604020202020204" pitchFamily="34" charset="0"/>
              </a:rPr>
              <a:t> час </a:t>
            </a:r>
            <a:r>
              <a:rPr lang="ru-RU" sz="1800" b="1" dirty="0" err="1">
                <a:solidFill>
                  <a:schemeClr val="accent2"/>
                </a:solidFill>
                <a:latin typeface="Arial" panose="020B0604020202020204" pitchFamily="34" charset="0"/>
                <a:cs typeface="Arial" panose="020B0604020202020204" pitchFamily="34" charset="0"/>
              </a:rPr>
              <a:t>дії</a:t>
            </a:r>
            <a:r>
              <a:rPr lang="ru-RU" sz="1800" b="1" dirty="0">
                <a:solidFill>
                  <a:schemeClr val="accent2"/>
                </a:solidFill>
                <a:latin typeface="Arial" panose="020B0604020202020204" pitchFamily="34" charset="0"/>
                <a:cs typeface="Arial" panose="020B0604020202020204" pitchFamily="34" charset="0"/>
              </a:rPr>
              <a:t> правового режиму </a:t>
            </a:r>
            <a:r>
              <a:rPr lang="ru-RU" sz="1800" b="1" dirty="0" err="1">
                <a:solidFill>
                  <a:schemeClr val="accent2"/>
                </a:solidFill>
                <a:latin typeface="Arial" panose="020B0604020202020204" pitchFamily="34" charset="0"/>
                <a:cs typeface="Arial" panose="020B0604020202020204" pitchFamily="34" charset="0"/>
              </a:rPr>
              <a:t>воєнного</a:t>
            </a:r>
            <a:r>
              <a:rPr lang="ru-RU" sz="1800" b="1" dirty="0">
                <a:solidFill>
                  <a:schemeClr val="accent2"/>
                </a:solidFill>
                <a:latin typeface="Arial" panose="020B0604020202020204" pitchFamily="34" charset="0"/>
                <a:cs typeface="Arial" panose="020B0604020202020204" pitchFamily="34" charset="0"/>
              </a:rPr>
              <a:t> стану </a:t>
            </a:r>
            <a:r>
              <a:rPr lang="ru-RU" sz="1800" b="1" dirty="0">
                <a:solidFill>
                  <a:schemeClr val="accent1"/>
                </a:solidFill>
                <a:latin typeface="Arial" panose="020B0604020202020204" pitchFamily="34" charset="0"/>
                <a:cs typeface="Arial" panose="020B0604020202020204" pitchFamily="34" charset="0"/>
              </a:rPr>
              <a:t>на </a:t>
            </a:r>
            <a:r>
              <a:rPr lang="ru-RU" sz="1800" b="1" dirty="0" err="1">
                <a:solidFill>
                  <a:schemeClr val="accent1"/>
                </a:solidFill>
                <a:latin typeface="Arial" panose="020B0604020202020204" pitchFamily="34" charset="0"/>
                <a:cs typeface="Arial" panose="020B0604020202020204" pitchFamily="34" charset="0"/>
              </a:rPr>
              <a:t>відповідній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території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допускаються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встановлення</a:t>
            </a:r>
            <a:r>
              <a:rPr lang="ru-RU" sz="1800" b="1" dirty="0">
                <a:solidFill>
                  <a:schemeClr val="accent1"/>
                </a:solidFill>
                <a:latin typeface="Arial" panose="020B0604020202020204" pitchFamily="34" charset="0"/>
                <a:cs typeface="Arial" panose="020B0604020202020204" pitchFamily="34" charset="0"/>
              </a:rPr>
              <a:t> та </a:t>
            </a:r>
            <a:r>
              <a:rPr lang="ru-RU" sz="1800" b="1" dirty="0" err="1">
                <a:solidFill>
                  <a:schemeClr val="accent1"/>
                </a:solidFill>
                <a:latin typeface="Arial" panose="020B0604020202020204" pitchFamily="34" charset="0"/>
                <a:cs typeface="Arial" panose="020B0604020202020204" pitchFamily="34" charset="0"/>
              </a:rPr>
              <a:t>зміна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 без </a:t>
            </a:r>
            <a:r>
              <a:rPr lang="ru-RU" sz="1800" b="1" dirty="0" err="1">
                <a:solidFill>
                  <a:schemeClr val="accent1"/>
                </a:solidFill>
                <a:latin typeface="Arial" panose="020B0604020202020204" pitchFamily="34" charset="0"/>
                <a:cs typeface="Arial" panose="020B0604020202020204" pitchFamily="34" charset="0"/>
              </a:rPr>
              <a:t>дотримання</a:t>
            </a:r>
            <a:r>
              <a:rPr lang="ru-RU" sz="1800" b="1" dirty="0">
                <a:solidFill>
                  <a:schemeClr val="accent1"/>
                </a:solidFill>
                <a:latin typeface="Arial" panose="020B0604020202020204" pitchFamily="34" charset="0"/>
                <a:cs typeface="Arial" panose="020B0604020202020204" pitchFamily="34" charset="0"/>
              </a:rPr>
              <a:t> правил </a:t>
            </a:r>
            <a:r>
              <a:rPr lang="ru-RU" sz="1800" b="1" dirty="0" err="1">
                <a:solidFill>
                  <a:schemeClr val="accent1"/>
                </a:solidFill>
                <a:latin typeface="Arial" panose="020B0604020202020204" pitchFamily="34" charset="0"/>
                <a:cs typeface="Arial" panose="020B0604020202020204" pitchFamily="34" charset="0"/>
              </a:rPr>
              <a:t>співвідношення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між</a:t>
            </a:r>
            <a:r>
              <a:rPr lang="ru-RU" sz="1800" b="1" dirty="0">
                <a:solidFill>
                  <a:schemeClr val="accent1"/>
                </a:solidFill>
                <a:latin typeface="Arial" panose="020B0604020202020204" pitchFamily="34" charset="0"/>
                <a:cs typeface="Arial" panose="020B0604020202020204" pitchFamily="34" charset="0"/>
              </a:rPr>
              <a:t> видом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 (у </a:t>
            </a:r>
            <a:r>
              <a:rPr lang="ru-RU" sz="1800" b="1" dirty="0" err="1">
                <a:solidFill>
                  <a:schemeClr val="accent1"/>
                </a:solidFill>
                <a:latin typeface="Arial" panose="020B0604020202020204" pitchFamily="34" charset="0"/>
                <a:cs typeface="Arial" panose="020B0604020202020204" pitchFamily="34" charset="0"/>
              </a:rPr>
              <a:t>разі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зміни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 - </a:t>
            </a:r>
            <a:r>
              <a:rPr lang="ru-RU" sz="1800" b="1" dirty="0" err="1">
                <a:solidFill>
                  <a:schemeClr val="accent1"/>
                </a:solidFill>
                <a:latin typeface="Arial" panose="020B0604020202020204" pitchFamily="34" charset="0"/>
                <a:cs typeface="Arial" panose="020B0604020202020204" pitchFamily="34" charset="0"/>
              </a:rPr>
              <a:t>новим</a:t>
            </a:r>
            <a:r>
              <a:rPr lang="ru-RU" sz="1800" b="1" dirty="0">
                <a:solidFill>
                  <a:schemeClr val="accent1"/>
                </a:solidFill>
                <a:latin typeface="Arial" panose="020B0604020202020204" pitchFamily="34" charset="0"/>
                <a:cs typeface="Arial" panose="020B0604020202020204" pitchFamily="34" charset="0"/>
              </a:rPr>
              <a:t> видом </a:t>
            </a:r>
            <a:r>
              <a:rPr lang="ru-RU" sz="1800" b="1" dirty="0" err="1">
                <a:solidFill>
                  <a:schemeClr val="accent1"/>
                </a:solidFill>
                <a:latin typeface="Arial" panose="020B0604020202020204" pitchFamily="34" charset="0"/>
                <a:cs typeface="Arial" panose="020B0604020202020204" pitchFamily="34" charset="0"/>
              </a:rPr>
              <a:t>її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та видом </a:t>
            </a:r>
            <a:r>
              <a:rPr lang="ru-RU" sz="1800" b="1" dirty="0" err="1">
                <a:solidFill>
                  <a:schemeClr val="accent1"/>
                </a:solidFill>
                <a:latin typeface="Arial" panose="020B0604020202020204" pitchFamily="34" charset="0"/>
                <a:cs typeface="Arial" panose="020B0604020202020204" pitchFamily="34" charset="0"/>
              </a:rPr>
              <a:t>функціонального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території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визначеним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відповідною</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містобудівною</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документацією</a:t>
            </a:r>
            <a:r>
              <a:rPr lang="ru-RU" sz="1800" b="1" dirty="0">
                <a:solidFill>
                  <a:schemeClr val="accent1"/>
                </a:solidFill>
                <a:latin typeface="Arial" panose="020B0604020202020204" pitchFamily="34" charset="0"/>
                <a:cs typeface="Arial" panose="020B0604020202020204" pitchFamily="34" charset="0"/>
              </a:rPr>
              <a:t> (</a:t>
            </a:r>
            <a:r>
              <a:rPr lang="ru-RU" sz="1800" b="1" i="1" u="sng" dirty="0" err="1">
                <a:solidFill>
                  <a:schemeClr val="tx1"/>
                </a:solidFill>
                <a:latin typeface="Arial" panose="020B0604020202020204" pitchFamily="34" charset="0"/>
                <a:cs typeface="Arial" panose="020B0604020202020204" pitchFamily="34" charset="0"/>
              </a:rPr>
              <a:t>крім</a:t>
            </a:r>
            <a:r>
              <a:rPr lang="ru-RU" sz="1800" b="1" dirty="0">
                <a:solidFill>
                  <a:schemeClr val="accent1"/>
                </a:solidFill>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природоохоронних</a:t>
            </a:r>
            <a:r>
              <a:rPr lang="ru-RU" sz="1800" dirty="0">
                <a:latin typeface="Arial" panose="020B0604020202020204" pitchFamily="34" charset="0"/>
                <a:cs typeface="Arial" panose="020B0604020202020204" pitchFamily="34" charset="0"/>
              </a:rPr>
              <a:t> та ландшафтно-</a:t>
            </a:r>
            <a:r>
              <a:rPr lang="ru-RU" sz="1800" dirty="0" err="1">
                <a:latin typeface="Arial" panose="020B0604020202020204" pitchFamily="34" charset="0"/>
                <a:cs typeface="Arial" panose="020B0604020202020204" pitchFamily="34" charset="0"/>
              </a:rPr>
              <a:t>рекреаційних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територій</a:t>
            </a:r>
            <a:r>
              <a:rPr lang="ru-RU" sz="1800"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визначених</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містобудівною</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документацією</a:t>
            </a:r>
            <a:r>
              <a:rPr lang="ru-RU" sz="1800" b="1" i="1" u="sng" dirty="0">
                <a:latin typeface="Arial" panose="020B0604020202020204" pitchFamily="34" charset="0"/>
                <a:cs typeface="Arial" panose="020B0604020202020204" pitchFamily="34" charset="0"/>
              </a:rPr>
              <a:t> на </a:t>
            </a:r>
            <a:r>
              <a:rPr lang="ru-RU" sz="1800" b="1" i="1" u="sng" dirty="0" err="1">
                <a:latin typeface="Arial" panose="020B0604020202020204" pitchFamily="34" charset="0"/>
                <a:cs typeface="Arial" panose="020B0604020202020204" pitchFamily="34" charset="0"/>
              </a:rPr>
              <a:t>місцевому</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рівні</a:t>
            </a:r>
            <a:r>
              <a:rPr lang="ru-RU" sz="1800" dirty="0">
                <a:latin typeface="Arial" panose="020B0604020202020204" pitchFamily="34" charset="0"/>
                <a:cs typeface="Arial" panose="020B0604020202020204" pitchFamily="34" charset="0"/>
              </a:rPr>
              <a:t>, земель, </a:t>
            </a:r>
            <a:r>
              <a:rPr lang="ru-RU" sz="1800" dirty="0" err="1">
                <a:latin typeface="Arial" panose="020B0604020202020204" pitchFamily="34" charset="0"/>
                <a:cs typeface="Arial" panose="020B0604020202020204" pitchFamily="34" charset="0"/>
              </a:rPr>
              <a:t>віднесених</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категорій</a:t>
            </a:r>
            <a:r>
              <a:rPr lang="ru-RU" sz="1800" dirty="0">
                <a:latin typeface="Arial" panose="020B0604020202020204" pitchFamily="34" charset="0"/>
                <a:cs typeface="Arial" panose="020B0604020202020204" pitchFamily="34" charset="0"/>
              </a:rPr>
              <a:t> природно-</a:t>
            </a:r>
            <a:r>
              <a:rPr lang="ru-RU" sz="1800" dirty="0" err="1">
                <a:latin typeface="Arial" panose="020B0604020202020204" pitchFamily="34" charset="0"/>
                <a:cs typeface="Arial" panose="020B0604020202020204" pitchFamily="34" charset="0"/>
              </a:rPr>
              <a:t>заповідного</a:t>
            </a:r>
            <a:r>
              <a:rPr lang="ru-RU" sz="1800" dirty="0">
                <a:latin typeface="Arial" panose="020B0604020202020204" pitchFamily="34" charset="0"/>
                <a:cs typeface="Arial" panose="020B0604020202020204" pitchFamily="34" charset="0"/>
              </a:rPr>
              <a:t> фонду та </a:t>
            </a:r>
            <a:r>
              <a:rPr lang="ru-RU" sz="1800" dirty="0" err="1">
                <a:latin typeface="Arial" panose="020B0604020202020204" pitchFamily="34" charset="0"/>
                <a:cs typeface="Arial" panose="020B0604020202020204" pitchFamily="34" charset="0"/>
              </a:rPr>
              <a:t>іншого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природоохоронного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земель </a:t>
            </a:r>
            <a:r>
              <a:rPr lang="ru-RU" sz="1800" dirty="0" err="1">
                <a:latin typeface="Arial" panose="020B0604020202020204" pitchFamily="34" charset="0"/>
                <a:cs typeface="Arial" panose="020B0604020202020204" pitchFamily="34" charset="0"/>
              </a:rPr>
              <a:t>історико</a:t>
            </a:r>
            <a:r>
              <a:rPr lang="ru-RU" sz="1800" dirty="0">
                <a:latin typeface="Arial" panose="020B0604020202020204" pitchFamily="34" charset="0"/>
                <a:cs typeface="Arial" panose="020B0604020202020204" pitchFamily="34" charset="0"/>
              </a:rPr>
              <a:t>-культурного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земель водного фонду (</a:t>
            </a:r>
            <a:r>
              <a:rPr lang="ru-RU" sz="1800" dirty="0" err="1">
                <a:latin typeface="Arial" panose="020B0604020202020204" pitchFamily="34" charset="0"/>
                <a:cs typeface="Arial" panose="020B0604020202020204" pitchFamily="34" charset="0"/>
              </a:rPr>
              <a:t>крім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річкових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портів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терміналів</a:t>
            </a:r>
            <a:r>
              <a:rPr lang="ru-RU" sz="1800" dirty="0">
                <a:latin typeface="Arial" panose="020B0604020202020204" pitchFamily="34" charset="0"/>
                <a:cs typeface="Arial" panose="020B0604020202020204" pitchFamily="34" charset="0"/>
              </a:rPr>
              <a:t>), а </a:t>
            </a:r>
            <a:r>
              <a:rPr lang="ru-RU" sz="1800" dirty="0" err="1">
                <a:latin typeface="Arial" panose="020B0604020202020204" pitchFamily="34" charset="0"/>
                <a:cs typeface="Arial" panose="020B0604020202020204" pitchFamily="34" charset="0"/>
              </a:rPr>
              <a:t>також</a:t>
            </a:r>
            <a:r>
              <a:rPr lang="ru-RU" sz="1800"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крім</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випадків</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якщо</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згідно</a:t>
            </a:r>
            <a:r>
              <a:rPr lang="ru-RU" sz="1800" b="1" i="1" u="sng" dirty="0">
                <a:latin typeface="Arial" panose="020B0604020202020204" pitchFamily="34" charset="0"/>
                <a:cs typeface="Arial" panose="020B0604020202020204" pitchFamily="34" charset="0"/>
              </a:rPr>
              <a:t> з </a:t>
            </a:r>
            <a:r>
              <a:rPr lang="ru-RU" sz="1800" b="1" i="1" u="sng" dirty="0" err="1">
                <a:latin typeface="Arial" panose="020B0604020202020204" pitchFamily="34" charset="0"/>
                <a:cs typeface="Arial" panose="020B0604020202020204" pitchFamily="34" charset="0"/>
              </a:rPr>
              <a:t>містобудівною</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документацією</a:t>
            </a:r>
            <a:r>
              <a:rPr lang="ru-RU" sz="1800" b="1" i="1" u="sng" dirty="0">
                <a:latin typeface="Arial" panose="020B0604020202020204" pitchFamily="34" charset="0"/>
                <a:cs typeface="Arial" panose="020B0604020202020204" pitchFamily="34" charset="0"/>
              </a:rPr>
              <a:t> на </a:t>
            </a:r>
            <a:r>
              <a:rPr lang="ru-RU" sz="1800" b="1" i="1" u="sng" dirty="0" err="1">
                <a:latin typeface="Arial" panose="020B0604020202020204" pitchFamily="34" charset="0"/>
                <a:cs typeface="Arial" panose="020B0604020202020204" pitchFamily="34" charset="0"/>
              </a:rPr>
              <a:t>місцевому</a:t>
            </a:r>
            <a:r>
              <a:rPr lang="ru-RU" sz="1800" b="1" i="1" u="sng" dirty="0">
                <a:latin typeface="Arial" panose="020B0604020202020204" pitchFamily="34" charset="0"/>
                <a:cs typeface="Arial" panose="020B0604020202020204" pitchFamily="34" charset="0"/>
              </a:rPr>
              <a:t> </a:t>
            </a:r>
            <a:r>
              <a:rPr lang="ru-RU" sz="1800" b="1" i="1" u="sng" dirty="0" err="1">
                <a:latin typeface="Arial" panose="020B0604020202020204" pitchFamily="34" charset="0"/>
                <a:cs typeface="Arial" panose="020B0604020202020204" pitchFamily="34" charset="0"/>
              </a:rPr>
              <a:t>рівні</a:t>
            </a:r>
            <a:r>
              <a:rPr lang="ru-RU" sz="1800" b="1" i="1" u="sng" dirty="0">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на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земельної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ділянки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передбачено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освіти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охорони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здоров’я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культури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соціального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забезпечення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житлово-комунального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господарства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цивільного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захисту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військових</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інших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оборонних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лінійних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інженерно-транспортної</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енергетичної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інженерної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меліоративних</a:t>
            </a:r>
            <a:r>
              <a:rPr lang="ru-RU" sz="1800" dirty="0">
                <a:latin typeface="Arial" panose="020B0604020202020204" pitchFamily="34" charset="0"/>
                <a:cs typeface="Arial" panose="020B0604020202020204" pitchFamily="34" charset="0"/>
              </a:rPr>
              <a:t> систем), </a:t>
            </a:r>
            <a:r>
              <a:rPr lang="ru-RU" sz="1800" b="1" dirty="0">
                <a:solidFill>
                  <a:schemeClr val="accent1"/>
                </a:solidFill>
                <a:latin typeface="Arial" panose="020B0604020202020204" pitchFamily="34" charset="0"/>
                <a:cs typeface="Arial" panose="020B0604020202020204" pitchFamily="34" charset="0"/>
              </a:rPr>
              <a:t>для:</a:t>
            </a:r>
          </a:p>
          <a:p>
            <a:pPr marL="0" indent="0" algn="just">
              <a:buNone/>
            </a:pPr>
            <a:r>
              <a:rPr lang="ru-RU" sz="1800" b="1" dirty="0">
                <a:solidFill>
                  <a:schemeClr val="accent1"/>
                </a:solidFill>
                <a:latin typeface="Arial" panose="020B0604020202020204" pitchFamily="34" charset="0"/>
                <a:cs typeface="Arial" panose="020B0604020202020204" pitchFamily="34" charset="0"/>
              </a:rPr>
              <a:t>1)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(нового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реконструкції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будівель</a:t>
            </a:r>
            <a:r>
              <a:rPr lang="ru-RU" sz="1800" b="1" dirty="0">
                <a:solidFill>
                  <a:schemeClr val="accent1"/>
                </a:solidFill>
                <a:latin typeface="Arial" panose="020B0604020202020204" pitchFamily="34" charset="0"/>
                <a:cs typeface="Arial" panose="020B0604020202020204" pitchFamily="34" charset="0"/>
              </a:rPr>
              <a:t> для </a:t>
            </a:r>
            <a:r>
              <a:rPr lang="ru-RU" sz="1800" b="1" dirty="0" err="1">
                <a:solidFill>
                  <a:schemeClr val="accent1"/>
                </a:solidFill>
                <a:latin typeface="Arial" panose="020B0604020202020204" pitchFamily="34" charset="0"/>
                <a:cs typeface="Arial" panose="020B0604020202020204" pitchFamily="34" charset="0"/>
              </a:rPr>
              <a:t>тимчасового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проживання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внутрішньо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переміщених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осіб</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r>
              <a:rPr lang="ru-RU" sz="1800" b="1" dirty="0">
                <a:solidFill>
                  <a:schemeClr val="accent1"/>
                </a:solidFill>
                <a:latin typeface="Arial" panose="020B0604020202020204" pitchFamily="34" charset="0"/>
                <a:cs typeface="Arial" panose="020B0604020202020204" pitchFamily="34" charset="0"/>
              </a:rPr>
              <a:t>2)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виробничих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потужностей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підприємств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переміщених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евакуйованих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із</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зони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бойових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дій</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r>
              <a:rPr lang="ru-RU" sz="1800" b="1" dirty="0">
                <a:solidFill>
                  <a:schemeClr val="accent1"/>
                </a:solidFill>
                <a:latin typeface="Arial" panose="020B0604020202020204" pitchFamily="34" charset="0"/>
                <a:cs typeface="Arial" panose="020B0604020202020204" pitchFamily="34" charset="0"/>
              </a:rPr>
              <a:t>3)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річкових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портів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терміналів</a:t>
            </a:r>
            <a:r>
              <a:rPr lang="ru-RU" sz="1800" b="1" dirty="0">
                <a:solidFill>
                  <a:schemeClr val="accent1"/>
                </a:solidFill>
                <a:latin typeface="Arial" panose="020B0604020202020204" pitchFamily="34" charset="0"/>
                <a:cs typeface="Arial" panose="020B0604020202020204" pitchFamily="34" charset="0"/>
              </a:rPr>
              <a:t>) на </a:t>
            </a:r>
            <a:r>
              <a:rPr lang="ru-RU" sz="1800" b="1" dirty="0" err="1">
                <a:solidFill>
                  <a:schemeClr val="accent1"/>
                </a:solidFill>
                <a:latin typeface="Arial" panose="020B0604020202020204" pitchFamily="34" charset="0"/>
                <a:cs typeface="Arial" panose="020B0604020202020204" pitchFamily="34" charset="0"/>
              </a:rPr>
              <a:t>річці</a:t>
            </a:r>
            <a:r>
              <a:rPr lang="ru-RU" sz="1800" b="1" dirty="0">
                <a:solidFill>
                  <a:schemeClr val="accent1"/>
                </a:solidFill>
                <a:latin typeface="Arial" panose="020B0604020202020204" pitchFamily="34" charset="0"/>
                <a:cs typeface="Arial" panose="020B0604020202020204" pitchFamily="34" charset="0"/>
              </a:rPr>
              <a:t> Дунай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рішення</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доцільність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прийнято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центральним</a:t>
            </a:r>
            <a:r>
              <a:rPr lang="ru-RU" sz="1800" dirty="0">
                <a:latin typeface="Arial" panose="020B0604020202020204" pitchFamily="34" charset="0"/>
                <a:cs typeface="Arial" panose="020B0604020202020204" pitchFamily="34" charset="0"/>
              </a:rPr>
              <a:t> органом </a:t>
            </a:r>
            <a:r>
              <a:rPr lang="ru-RU" sz="1800" dirty="0" err="1">
                <a:latin typeface="Arial" panose="020B0604020202020204" pitchFamily="34" charset="0"/>
                <a:cs typeface="Arial" panose="020B0604020202020204" pitchFamily="34" charset="0"/>
              </a:rPr>
              <a:t>виконавчої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влади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забезпечує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формування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політики</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внутрішнього</a:t>
            </a:r>
            <a:r>
              <a:rPr lang="ru-RU" sz="1800" dirty="0">
                <a:latin typeface="Arial" panose="020B0604020202020204" pitchFamily="34" charset="0"/>
                <a:cs typeface="Arial" panose="020B0604020202020204" pitchFamily="34" charset="0"/>
              </a:rPr>
              <a:t> водного транспорту, </a:t>
            </a:r>
            <a:r>
              <a:rPr lang="ru-RU" sz="1800" dirty="0" err="1">
                <a:latin typeface="Arial" panose="020B0604020202020204" pitchFamily="34" charset="0"/>
                <a:cs typeface="Arial" panose="020B0604020202020204" pitchFamily="34" charset="0"/>
              </a:rPr>
              <a:t>відповідно</a:t>
            </a:r>
            <a:r>
              <a:rPr lang="ru-RU" sz="1800" dirty="0">
                <a:latin typeface="Arial" panose="020B0604020202020204" pitchFamily="34" charset="0"/>
                <a:cs typeface="Arial" panose="020B0604020202020204" pitchFamily="34" charset="0"/>
              </a:rPr>
              <a:t> до пункту 11-1 </a:t>
            </a:r>
            <a:r>
              <a:rPr lang="ru-RU" sz="1800" dirty="0" err="1">
                <a:latin typeface="Arial" panose="020B0604020202020204" pitchFamily="34" charset="0"/>
                <a:cs typeface="Arial" panose="020B0604020202020204" pitchFamily="34" charset="0"/>
              </a:rPr>
              <a:t>розділу</a:t>
            </a:r>
            <a:r>
              <a:rPr lang="ru-RU"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XII "</a:t>
            </a:r>
            <a:r>
              <a:rPr lang="ru-RU" sz="1800" dirty="0" err="1">
                <a:latin typeface="Arial" panose="020B0604020202020204" pitchFamily="34" charset="0"/>
                <a:cs typeface="Arial" panose="020B0604020202020204" pitchFamily="34" charset="0"/>
              </a:rPr>
              <a:t>Прикінцеві</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перехідні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положення</a:t>
            </a:r>
            <a:r>
              <a:rPr lang="ru-RU" sz="1800" dirty="0">
                <a:latin typeface="Arial" panose="020B0604020202020204" pitchFamily="34" charset="0"/>
                <a:cs typeface="Arial" panose="020B0604020202020204" pitchFamily="34" charset="0"/>
              </a:rPr>
              <a:t>" Закону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внутрішній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водний</a:t>
            </a:r>
            <a:r>
              <a:rPr lang="ru-RU" sz="1800" dirty="0">
                <a:latin typeface="Arial" panose="020B0604020202020204" pitchFamily="34" charset="0"/>
                <a:cs typeface="Arial" panose="020B0604020202020204" pitchFamily="34" charset="0"/>
              </a:rPr>
              <a:t> транспорт".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таких </a:t>
            </a:r>
            <a:r>
              <a:rPr lang="ru-RU" sz="1800" dirty="0" err="1">
                <a:latin typeface="Arial" panose="020B0604020202020204" pitchFamily="34" charset="0"/>
                <a:cs typeface="Arial" panose="020B0604020202020204" pitchFamily="34" charset="0"/>
              </a:rPr>
              <a:t>річкових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портів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терміналів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дозволяється</a:t>
            </a:r>
            <a:r>
              <a:rPr lang="ru-RU" sz="1800" dirty="0">
                <a:latin typeface="Arial" panose="020B0604020202020204" pitchFamily="34" charset="0"/>
                <a:cs typeface="Arial" panose="020B0604020202020204" pitchFamily="34" charset="0"/>
              </a:rPr>
              <a:t> на ландшафтно-</a:t>
            </a:r>
            <a:r>
              <a:rPr lang="ru-RU" sz="1800" dirty="0" err="1">
                <a:latin typeface="Arial" panose="020B0604020202020204" pitchFamily="34" charset="0"/>
                <a:cs typeface="Arial" panose="020B0604020202020204" pitchFamily="34" charset="0"/>
              </a:rPr>
              <a:t>рекреаційній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містобудівною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документацією</a:t>
            </a:r>
            <a:r>
              <a:rPr lang="ru-RU" sz="1800" dirty="0">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solidFill>
                <a:schemeClr val="accent2"/>
              </a:solidFill>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891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85000" lnSpcReduction="20000"/>
          </a:bodyPr>
          <a:lstStyle/>
          <a:p>
            <a:pPr marL="0" indent="0" algn="just">
              <a:lnSpc>
                <a:spcPct val="120000"/>
              </a:lnSpc>
              <a:buNone/>
            </a:pPr>
            <a:r>
              <a:rPr lang="ru-RU" sz="1800" dirty="0">
                <a:latin typeface="Arial" panose="020B0604020202020204" pitchFamily="34" charset="0"/>
                <a:cs typeface="Arial" panose="020B0604020202020204" pitchFamily="34" charset="0"/>
              </a:rPr>
              <a:t>4)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дорожньо-транспортної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інфраструктури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крім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дорожнього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сервісу</a:t>
            </a:r>
            <a:r>
              <a:rPr lang="ru-RU" sz="1800" b="1" dirty="0">
                <a:solidFill>
                  <a:schemeClr val="accent1"/>
                </a:solidFill>
                <a:latin typeface="Arial" panose="020B0604020202020204" pitchFamily="34" charset="0"/>
                <a:cs typeface="Arial" panose="020B0604020202020204" pitchFamily="34" charset="0"/>
              </a:rPr>
              <a:t>), мереж </a:t>
            </a:r>
            <a:r>
              <a:rPr lang="ru-RU" sz="1800" b="1" dirty="0" err="1">
                <a:solidFill>
                  <a:schemeClr val="accent1"/>
                </a:solidFill>
                <a:latin typeface="Arial" panose="020B0604020202020204" pitchFamily="34" charset="0"/>
                <a:cs typeface="Arial" panose="020B0604020202020204" pitchFamily="34" charset="0"/>
              </a:rPr>
              <a:t>електропостачання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газорозподільних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водопровідних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теплопровідних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каналізаційних</a:t>
            </a:r>
            <a:r>
              <a:rPr lang="ru-RU" sz="1800" b="1" dirty="0">
                <a:solidFill>
                  <a:schemeClr val="accent1"/>
                </a:solidFill>
                <a:latin typeface="Arial" panose="020B0604020202020204" pitchFamily="34" charset="0"/>
                <a:cs typeface="Arial" panose="020B0604020202020204" pitchFamily="34" charset="0"/>
              </a:rPr>
              <a:t> мереж, </a:t>
            </a:r>
            <a:r>
              <a:rPr lang="ru-RU" sz="1800" b="1" dirty="0" err="1">
                <a:solidFill>
                  <a:schemeClr val="accent1"/>
                </a:solidFill>
                <a:latin typeface="Arial" panose="020B0604020202020204" pitchFamily="34" charset="0"/>
                <a:cs typeface="Arial" panose="020B0604020202020204" pitchFamily="34" charset="0"/>
              </a:rPr>
              <a:t>електронних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комунікаційних</a:t>
            </a:r>
            <a:r>
              <a:rPr lang="ru-RU" sz="1800" b="1" dirty="0">
                <a:solidFill>
                  <a:schemeClr val="accent1"/>
                </a:solidFill>
                <a:latin typeface="Arial" panose="020B0604020202020204" pitchFamily="34" charset="0"/>
                <a:cs typeface="Arial" panose="020B0604020202020204" pitchFamily="34" charset="0"/>
              </a:rPr>
              <a:t> мереж, </a:t>
            </a:r>
            <a:r>
              <a:rPr lang="ru-RU" sz="1800" b="1" dirty="0" err="1">
                <a:solidFill>
                  <a:schemeClr val="accent1"/>
                </a:solidFill>
                <a:latin typeface="Arial" panose="020B0604020202020204" pitchFamily="34" charset="0"/>
                <a:cs typeface="Arial" panose="020B0604020202020204" pitchFamily="34" charset="0"/>
              </a:rPr>
              <a:t>об’єктів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магістральних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газопроводів</a:t>
            </a:r>
            <a:r>
              <a:rPr lang="ru-RU" sz="1800" b="1" dirty="0">
                <a:solidFill>
                  <a:schemeClr val="accent1"/>
                </a:solidFill>
                <a:latin typeface="Arial" panose="020B0604020202020204" pitchFamily="34" charset="0"/>
                <a:cs typeface="Arial" panose="020B0604020202020204" pitchFamily="34" charset="0"/>
              </a:rPr>
              <a:t>;</a:t>
            </a:r>
          </a:p>
          <a:p>
            <a:pPr marL="0" indent="0" algn="just">
              <a:lnSpc>
                <a:spcPct val="120000"/>
              </a:lnSpc>
              <a:buNone/>
            </a:pPr>
            <a:r>
              <a:rPr lang="ru-RU" sz="1800" b="1" dirty="0">
                <a:solidFill>
                  <a:schemeClr val="accent1"/>
                </a:solidFill>
                <a:latin typeface="Arial" panose="020B0604020202020204" pitchFamily="34" charset="0"/>
                <a:cs typeface="Arial" panose="020B0604020202020204" pitchFamily="34" charset="0"/>
              </a:rPr>
              <a:t>5)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місць</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тимчасового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зберігання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відходів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руйнувань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зумовлених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бойовими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терористичними</a:t>
            </a:r>
            <a:r>
              <a:rPr lang="ru-RU" sz="1800" dirty="0">
                <a:latin typeface="Arial" panose="020B0604020202020204" pitchFamily="34" charset="0"/>
                <a:cs typeface="Arial" panose="020B0604020202020204" pitchFamily="34" charset="0"/>
              </a:rPr>
              <a:t> актами, </a:t>
            </a:r>
            <a:r>
              <a:rPr lang="ru-RU" sz="1800" dirty="0" err="1">
                <a:latin typeface="Arial" panose="020B0604020202020204" pitchFamily="34" charset="0"/>
                <a:cs typeface="Arial" panose="020B0604020202020204" pitchFamily="34" charset="0"/>
              </a:rPr>
              <a:t>диверсіями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проведенням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робіт</a:t>
            </a:r>
            <a:r>
              <a:rPr lang="ru-RU" sz="1800" dirty="0">
                <a:latin typeface="Arial" panose="020B0604020202020204" pitchFamily="34" charset="0"/>
                <a:cs typeface="Arial" panose="020B0604020202020204" pitchFamily="34" charset="0"/>
              </a:rPr>
              <a:t> з </a:t>
            </a:r>
            <a:r>
              <a:rPr lang="ru-RU" sz="1800" dirty="0" err="1">
                <a:latin typeface="Arial" panose="020B0604020202020204" pitchFamily="34" charset="0"/>
                <a:cs typeface="Arial" panose="020B0604020202020204" pitchFamily="34" charset="0"/>
              </a:rPr>
              <a:t>ліквідації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їх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наслідків</a:t>
            </a:r>
            <a:r>
              <a:rPr lang="ru-RU" sz="1800" dirty="0">
                <a:latin typeface="Arial" panose="020B0604020202020204" pitchFamily="34" charset="0"/>
                <a:cs typeface="Arial" panose="020B0604020202020204" pitchFamily="34" charset="0"/>
              </a:rPr>
              <a:t>;</a:t>
            </a:r>
          </a:p>
          <a:p>
            <a:pPr marL="0" indent="0" algn="just">
              <a:lnSpc>
                <a:spcPct val="120000"/>
              </a:lnSpc>
              <a:buNone/>
            </a:pPr>
            <a:r>
              <a:rPr lang="ru-RU" sz="1800" dirty="0">
                <a:latin typeface="Arial" panose="020B0604020202020204" pitchFamily="34" charset="0"/>
                <a:cs typeface="Arial" panose="020B0604020202020204" pitchFamily="34" charset="0"/>
              </a:rPr>
              <a:t>6)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мультимодальних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терміналів</a:t>
            </a:r>
            <a:r>
              <a:rPr lang="ru-RU" sz="1800" b="1" dirty="0">
                <a:solidFill>
                  <a:schemeClr val="accent1"/>
                </a:solidFill>
                <a:latin typeface="Arial" panose="020B0604020202020204" pitchFamily="34" charset="0"/>
                <a:cs typeface="Arial" panose="020B0604020202020204" pitchFamily="34" charset="0"/>
              </a:rPr>
              <a:t> та </a:t>
            </a:r>
            <a:r>
              <a:rPr lang="ru-RU" sz="1800" b="1" dirty="0" err="1">
                <a:solidFill>
                  <a:schemeClr val="accent1"/>
                </a:solidFill>
                <a:latin typeface="Arial" panose="020B0604020202020204" pitchFamily="34" charset="0"/>
                <a:cs typeface="Arial" panose="020B0604020202020204" pitchFamily="34" charset="0"/>
              </a:rPr>
              <a:t>виробничо-перевантажувальних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комплексів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доцільність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термінового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розширення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центральним</a:t>
            </a:r>
            <a:r>
              <a:rPr lang="ru-RU" sz="1800" dirty="0">
                <a:latin typeface="Arial" panose="020B0604020202020204" pitchFamily="34" charset="0"/>
                <a:cs typeface="Arial" panose="020B0604020202020204" pitchFamily="34" charset="0"/>
              </a:rPr>
              <a:t> органом </a:t>
            </a:r>
            <a:r>
              <a:rPr lang="ru-RU" sz="1800" dirty="0" err="1">
                <a:latin typeface="Arial" panose="020B0604020202020204" pitchFamily="34" charset="0"/>
                <a:cs typeface="Arial" panose="020B0604020202020204" pitchFamily="34" charset="0"/>
              </a:rPr>
              <a:t>виконавчої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влади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забезпечує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формування</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реалізує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політику</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транспорту, </a:t>
            </a:r>
            <a:r>
              <a:rPr lang="ru-RU" sz="1800" dirty="0" err="1">
                <a:latin typeface="Arial" panose="020B0604020202020204" pitchFamily="34" charset="0"/>
                <a:cs typeface="Arial" panose="020B0604020202020204" pitchFamily="34" charset="0"/>
              </a:rPr>
              <a:t>відповідно</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статті</a:t>
            </a:r>
            <a:r>
              <a:rPr lang="ru-RU" sz="1800" dirty="0">
                <a:latin typeface="Arial" panose="020B0604020202020204" pitchFamily="34" charset="0"/>
                <a:cs typeface="Arial" panose="020B0604020202020204" pitchFamily="34" charset="0"/>
              </a:rPr>
              <a:t> 43 Закону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транспорт".</a:t>
            </a:r>
          </a:p>
          <a:p>
            <a:pPr marL="0" indent="0" algn="just">
              <a:lnSpc>
                <a:spcPct val="120000"/>
              </a:lnSpc>
              <a:buNone/>
            </a:pPr>
            <a:r>
              <a:rPr lang="ru-RU" sz="1800" b="1" dirty="0" err="1">
                <a:solidFill>
                  <a:schemeClr val="accent1"/>
                </a:solidFill>
                <a:latin typeface="Arial" panose="020B0604020202020204" pitchFamily="34" charset="0"/>
                <a:cs typeface="Arial" panose="020B0604020202020204" pitchFamily="34" charset="0"/>
              </a:rPr>
              <a:t>Встановлення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або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зміна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 передача (</a:t>
            </a:r>
            <a:r>
              <a:rPr lang="ru-RU" sz="1800" b="1" dirty="0" err="1">
                <a:solidFill>
                  <a:schemeClr val="accent1"/>
                </a:solidFill>
                <a:latin typeface="Arial" panose="020B0604020202020204" pitchFamily="34" charset="0"/>
                <a:cs typeface="Arial" panose="020B0604020202020204" pitchFamily="34" charset="0"/>
              </a:rPr>
              <a:t>надання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із</a:t>
            </a:r>
            <a:r>
              <a:rPr lang="ru-RU" sz="1800" b="1" dirty="0">
                <a:solidFill>
                  <a:schemeClr val="accent1"/>
                </a:solidFill>
                <a:latin typeface="Arial" panose="020B0604020202020204" pitchFamily="34" charset="0"/>
                <a:cs typeface="Arial" panose="020B0604020202020204" pitchFamily="34" charset="0"/>
              </a:rPr>
              <a:t> земель </a:t>
            </a:r>
            <a:r>
              <a:rPr lang="ru-RU" sz="1800" b="1" dirty="0" err="1">
                <a:solidFill>
                  <a:schemeClr val="accent1"/>
                </a:solidFill>
                <a:latin typeface="Arial" panose="020B0604020202020204" pitchFamily="34" charset="0"/>
                <a:cs typeface="Arial" panose="020B0604020202020204" pitchFamily="34" charset="0"/>
              </a:rPr>
              <a:t>державної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або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комунальної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власності</a:t>
            </a:r>
            <a:r>
              <a:rPr lang="ru-RU" sz="1800" b="1" dirty="0">
                <a:solidFill>
                  <a:schemeClr val="accent1"/>
                </a:solidFill>
                <a:latin typeface="Arial" panose="020B0604020202020204" pitchFamily="34" charset="0"/>
                <a:cs typeface="Arial" panose="020B0604020202020204" pitchFamily="34" charset="0"/>
              </a:rPr>
              <a:t> у </a:t>
            </a:r>
            <a:r>
              <a:rPr lang="ru-RU" sz="1800" b="1" dirty="0" err="1">
                <a:solidFill>
                  <a:schemeClr val="accent1"/>
                </a:solidFill>
                <a:latin typeface="Arial" panose="020B0604020202020204" pitchFamily="34" charset="0"/>
                <a:cs typeface="Arial" panose="020B0604020202020204" pitchFamily="34" charset="0"/>
              </a:rPr>
              <a:t>власність</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чи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користування</a:t>
            </a:r>
            <a:r>
              <a:rPr lang="ru-RU" sz="1800" b="1" dirty="0">
                <a:solidFill>
                  <a:schemeClr val="accent1"/>
                </a:solidFill>
                <a:latin typeface="Arial" panose="020B0604020202020204" pitchFamily="34" charset="0"/>
                <a:cs typeface="Arial" panose="020B0604020202020204" pitchFamily="34" charset="0"/>
              </a:rPr>
              <a:t> для </a:t>
            </a:r>
            <a:r>
              <a:rPr lang="ru-RU" sz="1800" b="1" dirty="0" err="1">
                <a:solidFill>
                  <a:schemeClr val="accent1"/>
                </a:solidFill>
                <a:latin typeface="Arial" panose="020B0604020202020204" pitchFamily="34" charset="0"/>
                <a:cs typeface="Arial" panose="020B0604020202020204" pitchFamily="34" charset="0"/>
              </a:rPr>
              <a:t>цих</a:t>
            </a:r>
            <a:r>
              <a:rPr lang="ru-RU" sz="1800" b="1" dirty="0">
                <a:solidFill>
                  <a:schemeClr val="accent1"/>
                </a:solidFill>
                <a:latin typeface="Arial" panose="020B0604020202020204" pitchFamily="34" charset="0"/>
                <a:cs typeface="Arial" panose="020B0604020202020204" pitchFamily="34" charset="0"/>
              </a:rPr>
              <a:t> потреб </a:t>
            </a:r>
            <a:r>
              <a:rPr lang="ru-RU" sz="1800" b="1" dirty="0" err="1">
                <a:solidFill>
                  <a:srgbClr val="FF0000"/>
                </a:solidFill>
                <a:latin typeface="Arial" panose="020B0604020202020204" pitchFamily="34" charset="0"/>
                <a:cs typeface="Arial" panose="020B0604020202020204" pitchFamily="34" charset="0"/>
              </a:rPr>
              <a:t>здійснюється</a:t>
            </a:r>
            <a:r>
              <a:rPr lang="ru-RU" sz="1800" b="1" dirty="0">
                <a:solidFill>
                  <a:srgbClr val="FF0000"/>
                </a:solidFill>
                <a:latin typeface="Arial" panose="020B0604020202020204" pitchFamily="34" charset="0"/>
                <a:cs typeface="Arial" panose="020B0604020202020204" pitchFamily="34" charset="0"/>
              </a:rPr>
              <a:t> за </a:t>
            </a:r>
            <a:r>
              <a:rPr lang="ru-RU" sz="1800" b="1" dirty="0" err="1">
                <a:solidFill>
                  <a:srgbClr val="FF0000"/>
                </a:solidFill>
                <a:latin typeface="Arial" panose="020B0604020202020204" pitchFamily="34" charset="0"/>
                <a:cs typeface="Arial" panose="020B0604020202020204" pitchFamily="34" charset="0"/>
              </a:rPr>
              <a:t>умови</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якщо</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розміщення</a:t>
            </a:r>
            <a:r>
              <a:rPr lang="ru-RU" sz="1800" b="1" dirty="0">
                <a:solidFill>
                  <a:srgbClr val="FF0000"/>
                </a:solidFill>
                <a:latin typeface="Arial" panose="020B0604020202020204" pitchFamily="34" charset="0"/>
                <a:cs typeface="Arial" panose="020B0604020202020204" pitchFamily="34" charset="0"/>
              </a:rPr>
              <a:t> на </a:t>
            </a:r>
            <a:r>
              <a:rPr lang="ru-RU" sz="1800" b="1" dirty="0" err="1">
                <a:solidFill>
                  <a:srgbClr val="FF0000"/>
                </a:solidFill>
                <a:latin typeface="Arial" panose="020B0604020202020204" pitchFamily="34" charset="0"/>
                <a:cs typeface="Arial" panose="020B0604020202020204" pitchFamily="34" charset="0"/>
              </a:rPr>
              <a:t>земельній</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ділянці</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відповідних</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об’єктів</a:t>
            </a:r>
            <a:r>
              <a:rPr lang="ru-RU" sz="1800" b="1" dirty="0">
                <a:solidFill>
                  <a:srgbClr val="FF0000"/>
                </a:solidFill>
                <a:latin typeface="Arial" panose="020B0604020202020204" pitchFamily="34" charset="0"/>
                <a:cs typeface="Arial" panose="020B0604020202020204" pitchFamily="34" charset="0"/>
              </a:rPr>
              <a:t> не </a:t>
            </a:r>
            <a:r>
              <a:rPr lang="ru-RU" sz="1800" b="1" dirty="0" err="1">
                <a:solidFill>
                  <a:srgbClr val="FF0000"/>
                </a:solidFill>
                <a:latin typeface="Arial" panose="020B0604020202020204" pitchFamily="34" charset="0"/>
                <a:cs typeface="Arial" panose="020B0604020202020204" pitchFamily="34" charset="0"/>
              </a:rPr>
              <a:t>призведе</a:t>
            </a:r>
            <a:r>
              <a:rPr lang="ru-RU" sz="1800" b="1" dirty="0">
                <a:solidFill>
                  <a:srgbClr val="FF0000"/>
                </a:solidFill>
                <a:latin typeface="Arial" panose="020B0604020202020204" pitchFamily="34" charset="0"/>
                <a:cs typeface="Arial" panose="020B0604020202020204" pitchFamily="34" charset="0"/>
              </a:rPr>
              <a:t> до </a:t>
            </a:r>
            <a:r>
              <a:rPr lang="ru-RU" sz="1800" b="1" dirty="0" err="1">
                <a:solidFill>
                  <a:srgbClr val="FF0000"/>
                </a:solidFill>
                <a:latin typeface="Arial" panose="020B0604020202020204" pitchFamily="34" charset="0"/>
                <a:cs typeface="Arial" panose="020B0604020202020204" pitchFamily="34" charset="0"/>
              </a:rPr>
              <a:t>порушення</a:t>
            </a:r>
            <a:r>
              <a:rPr lang="ru-RU" sz="1800"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обмежень</a:t>
            </a:r>
            <a:r>
              <a:rPr lang="ru-RU" sz="1800" dirty="0">
                <a:solidFill>
                  <a:srgbClr val="FF0000"/>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у </a:t>
            </a:r>
            <a:r>
              <a:rPr lang="ru-RU" sz="1800" dirty="0" err="1">
                <a:latin typeface="Arial" panose="020B0604020202020204" pitchFamily="34" charset="0"/>
                <a:cs typeface="Arial" panose="020B0604020202020204" pitchFamily="34" charset="0"/>
              </a:rPr>
              <a:t>використанні</a:t>
            </a:r>
            <a:r>
              <a:rPr lang="ru-RU" sz="1800" dirty="0">
                <a:latin typeface="Arial" panose="020B0604020202020204" pitchFamily="34" charset="0"/>
                <a:cs typeface="Arial" panose="020B0604020202020204" pitchFamily="34" charset="0"/>
              </a:rPr>
              <a:t> земель, у тому </a:t>
            </a:r>
            <a:r>
              <a:rPr lang="ru-RU" sz="1800" dirty="0" err="1">
                <a:latin typeface="Arial" panose="020B0604020202020204" pitchFamily="34" charset="0"/>
                <a:cs typeface="Arial" panose="020B0604020202020204" pitchFamily="34" charset="0"/>
              </a:rPr>
              <a:t>числі</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забудови</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охорони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культурної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спадщини</a:t>
            </a:r>
            <a:r>
              <a:rPr lang="ru-RU" sz="1800" dirty="0">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вимог</a:t>
            </a:r>
            <a:r>
              <a:rPr lang="ru-RU" sz="1800" dirty="0">
                <a:solidFill>
                  <a:srgbClr val="FF0000"/>
                </a:solidFill>
                <a:latin typeface="Arial" panose="020B0604020202020204" pitchFamily="34" charset="0"/>
                <a:cs typeface="Arial" panose="020B0604020202020204" pitchFamily="34" charset="0"/>
              </a:rPr>
              <a:t> нормативно-</a:t>
            </a:r>
            <a:r>
              <a:rPr lang="ru-RU" sz="1800" dirty="0" err="1">
                <a:solidFill>
                  <a:srgbClr val="FF0000"/>
                </a:solidFill>
                <a:latin typeface="Arial" panose="020B0604020202020204" pitchFamily="34" charset="0"/>
                <a:cs typeface="Arial" panose="020B0604020202020204" pitchFamily="34" charset="0"/>
              </a:rPr>
              <a:t>правових</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актів</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будівельних</a:t>
            </a:r>
            <a:r>
              <a:rPr lang="ru-RU" sz="1800" dirty="0">
                <a:solidFill>
                  <a:srgbClr val="FF0000"/>
                </a:solidFill>
                <a:latin typeface="Arial" panose="020B0604020202020204" pitchFamily="34" charset="0"/>
                <a:cs typeface="Arial" panose="020B0604020202020204" pitchFamily="34" charset="0"/>
              </a:rPr>
              <a:t> норм та </a:t>
            </a:r>
            <a:r>
              <a:rPr lang="ru-RU" sz="1800" dirty="0" err="1">
                <a:solidFill>
                  <a:srgbClr val="FF0000"/>
                </a:solidFill>
                <a:latin typeface="Arial" panose="020B0604020202020204" pitchFamily="34" charset="0"/>
                <a:cs typeface="Arial" panose="020B0604020202020204" pitchFamily="34" charset="0"/>
              </a:rPr>
              <a:t>інших</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нормативних</a:t>
            </a:r>
            <a:r>
              <a:rPr lang="ru-RU" sz="1800" dirty="0">
                <a:solidFill>
                  <a:srgbClr val="FF0000"/>
                </a:solidFill>
                <a:latin typeface="Arial" panose="020B0604020202020204" pitchFamily="34" charset="0"/>
                <a:cs typeface="Arial" panose="020B0604020202020204" pitchFamily="34" charset="0"/>
              </a:rPr>
              <a:t> </a:t>
            </a:r>
            <a:r>
              <a:rPr lang="ru-RU" sz="1800" dirty="0" err="1">
                <a:solidFill>
                  <a:srgbClr val="FF0000"/>
                </a:solidFill>
                <a:latin typeface="Arial" panose="020B0604020202020204" pitchFamily="34" charset="0"/>
                <a:cs typeface="Arial" panose="020B0604020202020204" pitchFamily="34" charset="0"/>
              </a:rPr>
              <a:t>документів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обов’язковість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застосування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встановлена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законодавством</a:t>
            </a:r>
            <a:r>
              <a:rPr lang="ru-RU" sz="1800" dirty="0">
                <a:latin typeface="Arial" panose="020B0604020202020204" pitchFamily="34" charset="0"/>
                <a:cs typeface="Arial" panose="020B0604020202020204" pitchFamily="34" charset="0"/>
              </a:rPr>
              <a:t>. У такому </a:t>
            </a:r>
            <a:r>
              <a:rPr lang="ru-RU" sz="1800" dirty="0" err="1">
                <a:latin typeface="Arial" panose="020B0604020202020204" pitchFamily="34" charset="0"/>
                <a:cs typeface="Arial" panose="020B0604020202020204" pitchFamily="34" charset="0"/>
              </a:rPr>
              <a:t>разі</a:t>
            </a:r>
            <a:r>
              <a:rPr lang="ru-RU" sz="1800" dirty="0">
                <a:latin typeface="Arial" panose="020B0604020202020204" pitchFamily="34" charset="0"/>
                <a:cs typeface="Arial" panose="020B0604020202020204" pitchFamily="34" charset="0"/>
              </a:rPr>
              <a:t>, а </a:t>
            </a:r>
            <a:r>
              <a:rPr lang="ru-RU" sz="1800" dirty="0" err="1">
                <a:latin typeface="Arial" panose="020B0604020202020204" pitchFamily="34" charset="0"/>
                <a:cs typeface="Arial" panose="020B0604020202020204" pitchFamily="34" charset="0"/>
              </a:rPr>
              <a:t>також</a:t>
            </a:r>
            <a:r>
              <a:rPr lang="ru-RU" sz="1800" dirty="0">
                <a:latin typeface="Arial" panose="020B0604020202020204" pitchFamily="34" charset="0"/>
                <a:cs typeface="Arial" panose="020B0604020202020204" pitchFamily="34" charset="0"/>
              </a:rPr>
              <a:t> </a:t>
            </a:r>
            <a:r>
              <a:rPr lang="ru-RU" sz="1800" dirty="0">
                <a:solidFill>
                  <a:srgbClr val="FF0000"/>
                </a:solidFill>
                <a:latin typeface="Arial" panose="020B0604020202020204" pitchFamily="34" charset="0"/>
                <a:cs typeface="Arial" panose="020B0604020202020204" pitchFamily="34" charset="0"/>
              </a:rPr>
              <a:t>у </a:t>
            </a:r>
            <a:r>
              <a:rPr lang="ru-RU" sz="1800" dirty="0" err="1">
                <a:solidFill>
                  <a:srgbClr val="FF0000"/>
                </a:solidFill>
                <a:latin typeface="Arial" panose="020B0604020202020204" pitchFamily="34" charset="0"/>
                <a:cs typeface="Arial" panose="020B0604020202020204" pitchFamily="34" charset="0"/>
              </a:rPr>
              <a:t>випадку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якій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розташована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земельна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ділянка</a:t>
            </a:r>
            <a:r>
              <a:rPr lang="ru-RU" sz="1800" dirty="0">
                <a:latin typeface="Arial" panose="020B0604020202020204" pitchFamily="34" charset="0"/>
                <a:cs typeface="Arial" panose="020B0604020202020204" pitchFamily="34" charset="0"/>
              </a:rPr>
              <a:t>, </a:t>
            </a:r>
            <a:r>
              <a:rPr lang="ru-RU" sz="1800" b="1" dirty="0">
                <a:solidFill>
                  <a:srgbClr val="FF0000"/>
                </a:solidFill>
                <a:latin typeface="Arial" panose="020B0604020202020204" pitchFamily="34" charset="0"/>
                <a:cs typeface="Arial" panose="020B0604020202020204" pitchFamily="34" charset="0"/>
              </a:rPr>
              <a:t>ВІДСУТНЯ ЗАТВЕРДЖЕНА МІСТОБУДІВНА ДОКУМЕНТАЦІЯ НА МІСЦЕВОМУ РІВНІ</a:t>
            </a:r>
            <a:r>
              <a:rPr lang="ru-RU" sz="1800" dirty="0">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рішення</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щодо</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встановлення</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або</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зміни</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цільового</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призначення</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земельної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ділянки</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передачі</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надання</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земельної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ділянки</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із</a:t>
            </a:r>
            <a:r>
              <a:rPr lang="ru-RU" sz="1800" b="1" u="sng" dirty="0">
                <a:solidFill>
                  <a:schemeClr val="accent1"/>
                </a:solidFill>
                <a:latin typeface="Arial" panose="020B0604020202020204" pitchFamily="34" charset="0"/>
                <a:cs typeface="Arial" panose="020B0604020202020204" pitchFamily="34" charset="0"/>
              </a:rPr>
              <a:t> земель </a:t>
            </a:r>
            <a:r>
              <a:rPr lang="ru-RU" sz="1800" b="1" u="sng" dirty="0" err="1">
                <a:solidFill>
                  <a:schemeClr val="accent1"/>
                </a:solidFill>
                <a:latin typeface="Arial" panose="020B0604020202020204" pitchFamily="34" charset="0"/>
                <a:cs typeface="Arial" panose="020B0604020202020204" pitchFamily="34" charset="0"/>
              </a:rPr>
              <a:t>державної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або</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комунальної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власності</a:t>
            </a:r>
            <a:r>
              <a:rPr lang="ru-RU" sz="1800" b="1" u="sng" dirty="0">
                <a:solidFill>
                  <a:schemeClr val="accent1"/>
                </a:solidFill>
                <a:latin typeface="Arial" panose="020B0604020202020204" pitchFamily="34" charset="0"/>
                <a:cs typeface="Arial" panose="020B0604020202020204" pitchFamily="34" charset="0"/>
              </a:rPr>
              <a:t> у </a:t>
            </a:r>
            <a:r>
              <a:rPr lang="ru-RU" sz="1800" b="1" u="sng" dirty="0" err="1">
                <a:solidFill>
                  <a:schemeClr val="accent1"/>
                </a:solidFill>
                <a:latin typeface="Arial" panose="020B0604020202020204" pitchFamily="34" charset="0"/>
                <a:cs typeface="Arial" panose="020B0604020202020204" pitchFamily="34" charset="0"/>
              </a:rPr>
              <a:t>власність</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чи</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користування</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приймається</a:t>
            </a:r>
            <a:r>
              <a:rPr lang="ru-RU" sz="1800" b="1" u="sng" dirty="0">
                <a:solidFill>
                  <a:schemeClr val="accent1"/>
                </a:solidFill>
                <a:latin typeface="Arial" panose="020B0604020202020204" pitchFamily="34" charset="0"/>
                <a:cs typeface="Arial" panose="020B0604020202020204" pitchFamily="34" charset="0"/>
              </a:rPr>
              <a:t> на </a:t>
            </a:r>
            <a:r>
              <a:rPr lang="ru-RU" sz="1800" b="1" u="sng" dirty="0" err="1">
                <a:solidFill>
                  <a:schemeClr val="accent1"/>
                </a:solidFill>
                <a:latin typeface="Arial" panose="020B0604020202020204" pitchFamily="34" charset="0"/>
                <a:cs typeface="Arial" panose="020B0604020202020204" pitchFamily="34" charset="0"/>
              </a:rPr>
              <a:t>підставі</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a:solidFill>
                  <a:schemeClr val="accent2"/>
                </a:solidFill>
                <a:latin typeface="Arial" panose="020B0604020202020204" pitchFamily="34" charset="0"/>
                <a:cs typeface="Arial" panose="020B0604020202020204" pitchFamily="34" charset="0"/>
              </a:rPr>
              <a:t>МОТИВОВАНОГО ВИСНОВКУ УОМА</a:t>
            </a:r>
            <a:r>
              <a:rPr lang="ru-RU" sz="1800" b="1" i="1" u="sng" dirty="0">
                <a:solidFill>
                  <a:schemeClr val="accent1"/>
                </a:solidFill>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сільської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селищної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міської</a:t>
            </a:r>
            <a:r>
              <a:rPr lang="ru-RU" sz="1800" dirty="0">
                <a:latin typeface="Arial" panose="020B0604020202020204" pitchFamily="34" charset="0"/>
                <a:cs typeface="Arial" panose="020B0604020202020204" pitchFamily="34" charset="0"/>
              </a:rPr>
              <a:t> ради (у </a:t>
            </a:r>
            <a:r>
              <a:rPr lang="ru-RU" sz="1800" dirty="0" err="1">
                <a:latin typeface="Arial" panose="020B0604020202020204" pitchFamily="34" charset="0"/>
                <a:cs typeface="Arial" panose="020B0604020202020204" pitchFamily="34" charset="0"/>
              </a:rPr>
              <a:t>випадках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визначених</a:t>
            </a:r>
            <a:r>
              <a:rPr lang="ru-RU" sz="1800" dirty="0">
                <a:latin typeface="Arial" panose="020B0604020202020204" pitchFamily="34" charset="0"/>
                <a:cs typeface="Arial" panose="020B0604020202020204" pitchFamily="34" charset="0"/>
              </a:rPr>
              <a:t> ЗУ "Про </a:t>
            </a:r>
            <a:r>
              <a:rPr lang="ru-RU" sz="1800" dirty="0" err="1">
                <a:latin typeface="Arial" panose="020B0604020202020204" pitchFamily="34" charset="0"/>
                <a:cs typeface="Arial" panose="020B0604020202020204" pitchFamily="34" charset="0"/>
              </a:rPr>
              <a:t>архітектурну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діяльність</a:t>
            </a:r>
            <a:r>
              <a:rPr lang="ru-RU" sz="1800" dirty="0">
                <a:latin typeface="Arial" panose="020B0604020202020204" pitchFamily="34" charset="0"/>
                <a:cs typeface="Arial" panose="020B0604020202020204" pitchFamily="34" charset="0"/>
              </a:rPr>
              <a:t>", УОМА </a:t>
            </a:r>
            <a:r>
              <a:rPr lang="ru-RU" sz="1800" dirty="0" err="1">
                <a:latin typeface="Arial" panose="020B0604020202020204" pitchFamily="34" charset="0"/>
                <a:cs typeface="Arial" panose="020B0604020202020204" pitchFamily="34" charset="0"/>
              </a:rPr>
              <a:t>місцевої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адміністрації</a:t>
            </a:r>
            <a:r>
              <a:rPr lang="ru-RU" sz="1800" dirty="0">
                <a:latin typeface="Arial" panose="020B0604020202020204" pitchFamily="34" charset="0"/>
                <a:cs typeface="Arial" panose="020B0604020202020204" pitchFamily="34" charset="0"/>
              </a:rPr>
              <a:t>) </a:t>
            </a:r>
            <a:r>
              <a:rPr lang="ru-RU" sz="1800" b="1" i="1" u="sng" dirty="0">
                <a:solidFill>
                  <a:schemeClr val="accent1"/>
                </a:solidFill>
                <a:latin typeface="Arial" panose="020B0604020202020204" pitchFamily="34" charset="0"/>
                <a:cs typeface="Arial" panose="020B0604020202020204" pitchFamily="34" charset="0"/>
              </a:rPr>
              <a:t>про </a:t>
            </a:r>
            <a:r>
              <a:rPr lang="ru-RU" sz="1800" b="1" i="1" u="sng" dirty="0" err="1">
                <a:solidFill>
                  <a:schemeClr val="accent1"/>
                </a:solidFill>
                <a:latin typeface="Arial" panose="020B0604020202020204" pitchFamily="34" charset="0"/>
                <a:cs typeface="Arial" panose="020B0604020202020204" pitchFamily="34" charset="0"/>
              </a:rPr>
              <a:t>можливість</a:t>
            </a:r>
            <a:r>
              <a:rPr lang="ru-RU" sz="1800" b="1" i="1" u="sng" dirty="0">
                <a:solidFill>
                  <a:schemeClr val="accent1"/>
                </a:solidFill>
                <a:latin typeface="Arial" panose="020B0604020202020204" pitchFamily="34" charset="0"/>
                <a:cs typeface="Arial" panose="020B0604020202020204" pitchFamily="34" charset="0"/>
              </a:rPr>
              <a:t> </a:t>
            </a:r>
            <a:r>
              <a:rPr lang="ru-RU" sz="1800" b="1" i="1" u="sng" dirty="0" err="1">
                <a:solidFill>
                  <a:schemeClr val="accent1"/>
                </a:solidFill>
                <a:latin typeface="Arial" panose="020B0604020202020204" pitchFamily="34" charset="0"/>
                <a:cs typeface="Arial" panose="020B0604020202020204" pitchFamily="34" charset="0"/>
              </a:rPr>
              <a:t>розміщення</a:t>
            </a:r>
            <a:r>
              <a:rPr lang="ru-RU" sz="1800" b="1" i="1" u="sng" dirty="0">
                <a:solidFill>
                  <a:schemeClr val="accent1"/>
                </a:solidFill>
                <a:latin typeface="Arial" panose="020B0604020202020204" pitchFamily="34" charset="0"/>
                <a:cs typeface="Arial" panose="020B0604020202020204" pitchFamily="34" charset="0"/>
              </a:rPr>
              <a:t> на </a:t>
            </a:r>
            <a:r>
              <a:rPr lang="ru-RU" sz="1800" b="1" i="1" u="sng" dirty="0" err="1">
                <a:solidFill>
                  <a:schemeClr val="accent1"/>
                </a:solidFill>
                <a:latin typeface="Arial" panose="020B0604020202020204" pitchFamily="34" charset="0"/>
                <a:cs typeface="Arial" panose="020B0604020202020204" pitchFamily="34" charset="0"/>
              </a:rPr>
              <a:t>земельній</a:t>
            </a:r>
            <a:r>
              <a:rPr lang="ru-RU" sz="1800" b="1" i="1" u="sng" dirty="0">
                <a:solidFill>
                  <a:schemeClr val="accent1"/>
                </a:solidFill>
                <a:latin typeface="Arial" panose="020B0604020202020204" pitchFamily="34" charset="0"/>
                <a:cs typeface="Arial" panose="020B0604020202020204" pitchFamily="34" charset="0"/>
              </a:rPr>
              <a:t> </a:t>
            </a:r>
            <a:r>
              <a:rPr lang="ru-RU" sz="1800" b="1" i="1" u="sng" dirty="0" err="1">
                <a:solidFill>
                  <a:schemeClr val="accent1"/>
                </a:solidFill>
                <a:latin typeface="Arial" panose="020B0604020202020204" pitchFamily="34" charset="0"/>
                <a:cs typeface="Arial" panose="020B0604020202020204" pitchFamily="34" charset="0"/>
              </a:rPr>
              <a:t>ділянці</a:t>
            </a:r>
            <a:r>
              <a:rPr lang="ru-RU" sz="1800" b="1" i="1" u="sng" dirty="0">
                <a:solidFill>
                  <a:schemeClr val="accent1"/>
                </a:solidFill>
                <a:latin typeface="Arial" panose="020B0604020202020204" pitchFamily="34" charset="0"/>
                <a:cs typeface="Arial" panose="020B0604020202020204" pitchFamily="34" charset="0"/>
              </a:rPr>
              <a:t> </a:t>
            </a:r>
            <a:r>
              <a:rPr lang="ru-RU" sz="1800" b="1" i="1" u="sng" dirty="0" err="1">
                <a:solidFill>
                  <a:schemeClr val="accent1"/>
                </a:solidFill>
                <a:latin typeface="Arial" panose="020B0604020202020204" pitchFamily="34" charset="0"/>
                <a:cs typeface="Arial" panose="020B0604020202020204" pitchFamily="34" charset="0"/>
              </a:rPr>
              <a:t>відповідного</a:t>
            </a:r>
            <a:r>
              <a:rPr lang="ru-RU" sz="1800" b="1" i="1" u="sng" dirty="0">
                <a:solidFill>
                  <a:schemeClr val="accent1"/>
                </a:solidFill>
                <a:latin typeface="Arial" panose="020B0604020202020204" pitchFamily="34" charset="0"/>
                <a:cs typeface="Arial" panose="020B0604020202020204" pitchFamily="34" charset="0"/>
              </a:rPr>
              <a:t> </a:t>
            </a:r>
            <a:r>
              <a:rPr lang="ru-RU" sz="1800" b="1" i="1" u="sng" dirty="0" err="1">
                <a:solidFill>
                  <a:schemeClr val="accent1"/>
                </a:solidFill>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згідно</a:t>
            </a:r>
            <a:r>
              <a:rPr lang="ru-RU" sz="1800" dirty="0">
                <a:latin typeface="Arial" panose="020B0604020202020204" pitchFamily="34" charset="0"/>
                <a:cs typeface="Arial" panose="020B0604020202020204" pitchFamily="34" charset="0"/>
              </a:rPr>
              <a:t> з </a:t>
            </a:r>
            <a:r>
              <a:rPr lang="ru-RU" sz="1800" dirty="0" err="1">
                <a:latin typeface="Arial" panose="020B0604020202020204" pitchFamily="34" charset="0"/>
                <a:cs typeface="Arial" panose="020B0604020202020204" pitchFamily="34" charset="0"/>
              </a:rPr>
              <a:t>вимогами</a:t>
            </a:r>
            <a:r>
              <a:rPr lang="ru-RU" sz="1800" dirty="0">
                <a:latin typeface="Arial" panose="020B0604020202020204" pitchFamily="34" charset="0"/>
                <a:cs typeface="Arial" panose="020B0604020202020204" pitchFamily="34" charset="0"/>
              </a:rPr>
              <a:t> нормативно-</a:t>
            </a:r>
            <a:r>
              <a:rPr lang="ru-RU" sz="1800" dirty="0" err="1">
                <a:latin typeface="Arial" panose="020B0604020202020204" pitchFamily="34" charset="0"/>
                <a:cs typeface="Arial" panose="020B0604020202020204" pitchFamily="34" charset="0"/>
              </a:rPr>
              <a:t>правових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будівельних</a:t>
            </a:r>
            <a:r>
              <a:rPr lang="ru-RU" sz="1800" dirty="0">
                <a:latin typeface="Arial" panose="020B0604020202020204" pitchFamily="34" charset="0"/>
                <a:cs typeface="Arial" panose="020B0604020202020204" pitchFamily="34" charset="0"/>
              </a:rPr>
              <a:t> норм, </a:t>
            </a:r>
            <a:r>
              <a:rPr lang="ru-RU" sz="1800" dirty="0" err="1">
                <a:latin typeface="Arial" panose="020B0604020202020204" pitchFamily="34" charset="0"/>
                <a:cs typeface="Arial" panose="020B0604020202020204" pitchFamily="34" charset="0"/>
              </a:rPr>
              <a:t>інших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нормативних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документів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обов’язковість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застосування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встановлена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законодавством</a:t>
            </a:r>
            <a:r>
              <a:rPr lang="ru-RU" sz="1800" dirty="0">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solidFill>
                <a:schemeClr val="accent2"/>
              </a:solidFill>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2665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just">
              <a:buNone/>
            </a:pPr>
            <a:r>
              <a:rPr lang="ru-RU" sz="1800" b="1" dirty="0" err="1">
                <a:solidFill>
                  <a:schemeClr val="accent2"/>
                </a:solidFill>
                <a:latin typeface="Arial" panose="020B0604020202020204" pitchFamily="34" charset="0"/>
                <a:cs typeface="Arial" panose="020B0604020202020204" pitchFamily="34" charset="0"/>
              </a:rPr>
              <a:t>Висновок</a:t>
            </a:r>
            <a:r>
              <a:rPr lang="ru-RU" sz="1800" b="1" dirty="0">
                <a:solidFill>
                  <a:schemeClr val="accent1"/>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про </a:t>
            </a:r>
            <a:r>
              <a:rPr lang="ru-RU" sz="1800" dirty="0" err="1">
                <a:latin typeface="Arial" panose="020B0604020202020204" pitchFamily="34" charset="0"/>
                <a:cs typeface="Arial" panose="020B0604020202020204" pitchFamily="34" charset="0"/>
              </a:rPr>
              <a:t>можливість</a:t>
            </a:r>
            <a:r>
              <a:rPr lang="ru-RU" sz="1800" dirty="0">
                <a:latin typeface="Arial" panose="020B0604020202020204" pitchFamily="34" charset="0"/>
                <a:cs typeface="Arial" panose="020B0604020202020204" pitchFamily="34" charset="0"/>
              </a:rPr>
              <a:t>/</a:t>
            </a:r>
            <a:r>
              <a:rPr lang="ru-RU" sz="1800" dirty="0" err="1">
                <a:latin typeface="Arial" panose="020B0604020202020204" pitchFamily="34" charset="0"/>
                <a:cs typeface="Arial" panose="020B0604020202020204" pitchFamily="34" charset="0"/>
              </a:rPr>
              <a:t>неможливість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земельній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ділянці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надається</a:t>
            </a:r>
            <a:r>
              <a:rPr lang="ru-RU" sz="1800" b="1" dirty="0">
                <a:solidFill>
                  <a:schemeClr val="accent1"/>
                </a:solidFill>
                <a:latin typeface="Arial" panose="020B0604020202020204" pitchFamily="34" charset="0"/>
                <a:cs typeface="Arial" panose="020B0604020202020204" pitchFamily="34" charset="0"/>
              </a:rPr>
              <a:t> УОМА на </a:t>
            </a:r>
            <a:r>
              <a:rPr lang="ru-RU" sz="1800" b="1" dirty="0" err="1">
                <a:solidFill>
                  <a:schemeClr val="accent1"/>
                </a:solidFill>
                <a:latin typeface="Arial" panose="020B0604020202020204" pitchFamily="34" charset="0"/>
                <a:cs typeface="Arial" panose="020B0604020202020204" pitchFamily="34" charset="0"/>
              </a:rPr>
              <a:t>безоплатній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основі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протягом</a:t>
            </a:r>
            <a:r>
              <a:rPr lang="ru-RU" sz="1800" b="1" dirty="0">
                <a:solidFill>
                  <a:schemeClr val="accent1"/>
                </a:solidFill>
                <a:latin typeface="Arial" panose="020B0604020202020204" pitchFamily="34" charset="0"/>
                <a:cs typeface="Arial" panose="020B0604020202020204" pitchFamily="34" charset="0"/>
              </a:rPr>
              <a:t> 10 </a:t>
            </a:r>
            <a:r>
              <a:rPr lang="ru-RU" sz="1800" b="1" dirty="0" err="1">
                <a:solidFill>
                  <a:schemeClr val="accent1"/>
                </a:solidFill>
                <a:latin typeface="Arial" panose="020B0604020202020204" pitchFamily="34" charset="0"/>
                <a:cs typeface="Arial" panose="020B0604020202020204" pitchFamily="34" charset="0"/>
              </a:rPr>
              <a:t>робочих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днів</a:t>
            </a:r>
            <a:r>
              <a:rPr lang="ru-RU" sz="1800" b="1" dirty="0">
                <a:solidFill>
                  <a:schemeClr val="accent1"/>
                </a:solidFill>
                <a:latin typeface="Arial" panose="020B0604020202020204" pitchFamily="34" charset="0"/>
                <a:cs typeface="Arial" panose="020B0604020202020204" pitchFamily="34" charset="0"/>
              </a:rPr>
              <a:t> з дня </a:t>
            </a:r>
            <a:r>
              <a:rPr lang="ru-RU" sz="1800" b="1" dirty="0" err="1">
                <a:solidFill>
                  <a:schemeClr val="accent1"/>
                </a:solidFill>
                <a:latin typeface="Arial" panose="020B0604020202020204" pitchFamily="34" charset="0"/>
                <a:cs typeface="Arial" panose="020B0604020202020204" pitchFamily="34" charset="0"/>
              </a:rPr>
              <a:t>отримання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запиту</a:t>
            </a:r>
            <a:r>
              <a:rPr lang="ru-RU" sz="1800" b="1" dirty="0">
                <a:solidFill>
                  <a:schemeClr val="accent1"/>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про </a:t>
            </a:r>
            <a:r>
              <a:rPr lang="ru-RU" sz="1800" dirty="0" err="1">
                <a:latin typeface="Arial" panose="020B0604020202020204" pitchFamily="34" charset="0"/>
                <a:cs typeface="Arial" panose="020B0604020202020204" pitchFamily="34" charset="0"/>
              </a:rPr>
              <a:t>його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надання</a:t>
            </a:r>
            <a:r>
              <a:rPr lang="ru-RU" sz="1800" dirty="0">
                <a:latin typeface="Arial" panose="020B0604020202020204" pitchFamily="34" charset="0"/>
                <a:cs typeface="Arial" panose="020B0604020202020204" pitchFamily="34" charset="0"/>
              </a:rPr>
              <a:t>. </a:t>
            </a:r>
          </a:p>
          <a:p>
            <a:pPr marL="0" indent="0" algn="just">
              <a:buNone/>
            </a:pPr>
            <a:r>
              <a:rPr lang="ru-RU" sz="1800" b="1" dirty="0">
                <a:solidFill>
                  <a:schemeClr val="accent1"/>
                </a:solidFill>
                <a:latin typeface="Arial" panose="020B0604020202020204" pitchFamily="34" charset="0"/>
                <a:cs typeface="Arial" panose="020B0604020202020204" pitchFamily="34" charset="0"/>
              </a:rPr>
              <a:t>Запит </a:t>
            </a:r>
            <a:r>
              <a:rPr lang="ru-RU" sz="1800" b="1" dirty="0" err="1">
                <a:solidFill>
                  <a:schemeClr val="accent1"/>
                </a:solidFill>
                <a:latin typeface="Arial" panose="020B0604020202020204" pitchFamily="34" charset="0"/>
                <a:cs typeface="Arial" panose="020B0604020202020204" pitchFamily="34" charset="0"/>
              </a:rPr>
              <a:t>направляється</a:t>
            </a:r>
            <a:r>
              <a:rPr lang="ru-RU" sz="1800" b="1" dirty="0">
                <a:solidFill>
                  <a:schemeClr val="accent1"/>
                </a:solidFill>
                <a:latin typeface="Arial" panose="020B0604020202020204" pitchFamily="34" charset="0"/>
                <a:cs typeface="Arial" panose="020B0604020202020204" pitchFamily="34" charset="0"/>
              </a:rPr>
              <a:t> з </a:t>
            </a:r>
            <a:r>
              <a:rPr lang="ru-RU" sz="1800" b="1" dirty="0" err="1">
                <a:solidFill>
                  <a:schemeClr val="accent1"/>
                </a:solidFill>
                <a:latin typeface="Arial" panose="020B0604020202020204" pitchFamily="34" charset="0"/>
                <a:cs typeface="Arial" panose="020B0604020202020204" pitchFamily="34" charset="0"/>
              </a:rPr>
              <a:t>використанням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електронної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системи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власником</a:t>
            </a:r>
            <a:r>
              <a:rPr lang="ru-RU" sz="1800" b="1" dirty="0">
                <a:solidFill>
                  <a:schemeClr val="accent1"/>
                </a:solidFill>
                <a:latin typeface="Arial" panose="020B0604020202020204" pitchFamily="34" charset="0"/>
                <a:cs typeface="Arial" panose="020B0604020202020204" pitchFamily="34" charset="0"/>
              </a:rPr>
              <a:t>/</a:t>
            </a:r>
            <a:r>
              <a:rPr lang="ru-RU" sz="1800" b="1" dirty="0" err="1">
                <a:solidFill>
                  <a:schemeClr val="accent1"/>
                </a:solidFill>
                <a:latin typeface="Arial" panose="020B0604020202020204" pitchFamily="34" charset="0"/>
                <a:cs typeface="Arial" panose="020B0604020202020204" pitchFamily="34" charset="0"/>
              </a:rPr>
              <a:t>користувачем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Перелік</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обсяг</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відомостей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зазначаються</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запиті</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надання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висновку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визначаються</a:t>
            </a:r>
            <a:r>
              <a:rPr lang="ru-RU" sz="1800" dirty="0">
                <a:latin typeface="Arial" panose="020B0604020202020204" pitchFamily="34" charset="0"/>
                <a:cs typeface="Arial" panose="020B0604020202020204" pitchFamily="34" charset="0"/>
              </a:rPr>
              <a:t> КМУ в Порядку </a:t>
            </a:r>
            <a:r>
              <a:rPr lang="ru-RU" sz="1800" dirty="0" err="1">
                <a:latin typeface="Arial" panose="020B0604020202020204" pitchFamily="34" charset="0"/>
                <a:cs typeface="Arial" panose="020B0604020202020204" pitchFamily="34" charset="0"/>
              </a:rPr>
              <a:t>ведення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електронної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системи</a:t>
            </a:r>
            <a:r>
              <a:rPr lang="ru-RU" sz="1800" dirty="0">
                <a:latin typeface="Arial" panose="020B0604020202020204" pitchFamily="34" charset="0"/>
                <a:cs typeface="Arial" panose="020B0604020202020204" pitchFamily="34" charset="0"/>
              </a:rPr>
              <a:t>.</a:t>
            </a:r>
          </a:p>
          <a:p>
            <a:pPr marL="0" indent="0" algn="just">
              <a:buNone/>
            </a:pPr>
            <a:r>
              <a:rPr lang="ru-RU" sz="1800" b="1" dirty="0" err="1">
                <a:solidFill>
                  <a:schemeClr val="accent1"/>
                </a:solidFill>
                <a:latin typeface="Arial" panose="020B0604020202020204" pitchFamily="34" charset="0"/>
                <a:cs typeface="Arial" panose="020B0604020202020204" pitchFamily="34" charset="0"/>
              </a:rPr>
              <a:t>Висновок</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виготовляється</a:t>
            </a:r>
            <a:r>
              <a:rPr lang="ru-RU" sz="1800" b="1" dirty="0">
                <a:solidFill>
                  <a:schemeClr val="accent1"/>
                </a:solidFill>
                <a:latin typeface="Arial" panose="020B0604020202020204" pitchFamily="34" charset="0"/>
                <a:cs typeface="Arial" panose="020B0604020202020204" pitchFamily="34" charset="0"/>
              </a:rPr>
              <a:t> з </a:t>
            </a:r>
            <a:r>
              <a:rPr lang="ru-RU" sz="1800" b="1" dirty="0" err="1">
                <a:solidFill>
                  <a:schemeClr val="accent1"/>
                </a:solidFill>
                <a:latin typeface="Arial" panose="020B0604020202020204" pitchFamily="34" charset="0"/>
                <a:cs typeface="Arial" panose="020B0604020202020204" pitchFamily="34" charset="0"/>
              </a:rPr>
              <a:t>використанням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електронної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системи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Перелік</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обсяг</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відомостей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зазначаються</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висновку</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можливість</a:t>
            </a:r>
            <a:r>
              <a:rPr lang="ru-RU" sz="1800" dirty="0">
                <a:latin typeface="Arial" panose="020B0604020202020204" pitchFamily="34" charset="0"/>
                <a:cs typeface="Arial" panose="020B0604020202020204" pitchFamily="34" charset="0"/>
              </a:rPr>
              <a:t>/</a:t>
            </a:r>
            <a:r>
              <a:rPr lang="ru-RU" sz="1800" dirty="0" err="1">
                <a:latin typeface="Arial" panose="020B0604020202020204" pitchFamily="34" charset="0"/>
                <a:cs typeface="Arial" panose="020B0604020202020204" pitchFamily="34" charset="0"/>
              </a:rPr>
              <a:t>неможливість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земельній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ділянці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визначаються</a:t>
            </a:r>
            <a:r>
              <a:rPr lang="ru-RU" sz="1800" dirty="0">
                <a:latin typeface="Arial" panose="020B0604020202020204" pitchFamily="34" charset="0"/>
                <a:cs typeface="Arial" panose="020B0604020202020204" pitchFamily="34" charset="0"/>
              </a:rPr>
              <a:t> КМУ в Порядку </a:t>
            </a:r>
            <a:r>
              <a:rPr lang="ru-RU" sz="1800" dirty="0" err="1">
                <a:latin typeface="Arial" panose="020B0604020202020204" pitchFamily="34" charset="0"/>
                <a:cs typeface="Arial" panose="020B0604020202020204" pitchFamily="34" charset="0"/>
              </a:rPr>
              <a:t>ведення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електронної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системи</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У </a:t>
            </a:r>
            <a:r>
              <a:rPr lang="ru-RU" sz="1800" dirty="0" err="1">
                <a:latin typeface="Arial" panose="020B0604020202020204" pitchFamily="34" charset="0"/>
                <a:cs typeface="Arial" panose="020B0604020202020204" pitchFamily="34" charset="0"/>
              </a:rPr>
              <a:t>разі</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якщо</a:t>
            </a:r>
            <a:r>
              <a:rPr lang="ru-RU" sz="1800" b="1" dirty="0">
                <a:solidFill>
                  <a:schemeClr val="accent1"/>
                </a:solidFill>
                <a:latin typeface="Arial" panose="020B0604020202020204" pitchFamily="34" charset="0"/>
                <a:cs typeface="Arial" panose="020B0604020202020204" pitchFamily="34" charset="0"/>
              </a:rPr>
              <a:t> у </a:t>
            </a:r>
            <a:r>
              <a:rPr lang="ru-RU" sz="1800" b="1" dirty="0" err="1">
                <a:solidFill>
                  <a:schemeClr val="accent1"/>
                </a:solidFill>
                <a:latin typeface="Arial" panose="020B0604020202020204" pitchFamily="34" charset="0"/>
                <a:cs typeface="Arial" panose="020B0604020202020204" pitchFamily="34" charset="0"/>
              </a:rPr>
              <a:t>висновку</a:t>
            </a:r>
            <a:r>
              <a:rPr lang="ru-RU" sz="1800" b="1" dirty="0">
                <a:solidFill>
                  <a:schemeClr val="accent1"/>
                </a:solidFill>
                <a:latin typeface="Arial" panose="020B0604020202020204" pitchFamily="34" charset="0"/>
                <a:cs typeface="Arial" panose="020B0604020202020204" pitchFamily="34" charset="0"/>
              </a:rPr>
              <a:t> УОМА </a:t>
            </a:r>
            <a:r>
              <a:rPr lang="ru-RU" sz="1800" b="1" dirty="0" err="1">
                <a:solidFill>
                  <a:schemeClr val="accent1"/>
                </a:solidFill>
                <a:latin typeface="Arial" panose="020B0604020202020204" pitchFamily="34" charset="0"/>
                <a:cs typeface="Arial" panose="020B0604020202020204" pitchFamily="34" charset="0"/>
              </a:rPr>
              <a:t>визначена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неможливість</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розміщення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відповідного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 на </a:t>
            </a:r>
            <a:r>
              <a:rPr lang="ru-RU" sz="1800" b="1" dirty="0" err="1">
                <a:solidFill>
                  <a:schemeClr val="accent1"/>
                </a:solidFill>
                <a:latin typeface="Arial" panose="020B0604020202020204" pitchFamily="34" charset="0"/>
                <a:cs typeface="Arial" panose="020B0604020202020204" pitchFamily="34" charset="0"/>
              </a:rPr>
              <a:t>земельній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ділянці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такий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висновок</a:t>
            </a:r>
            <a:r>
              <a:rPr lang="ru-RU" sz="1800" b="1" dirty="0">
                <a:solidFill>
                  <a:schemeClr val="accent1"/>
                </a:solidFill>
                <a:latin typeface="Arial" panose="020B0604020202020204" pitchFamily="34" charset="0"/>
                <a:cs typeface="Arial" panose="020B0604020202020204" pitchFamily="34" charset="0"/>
              </a:rPr>
              <a:t> повинен </a:t>
            </a:r>
            <a:r>
              <a:rPr lang="ru-RU" sz="1800" b="1" dirty="0" err="1">
                <a:solidFill>
                  <a:schemeClr val="accent1"/>
                </a:solidFill>
                <a:latin typeface="Arial" panose="020B0604020202020204" pitchFamily="34" charset="0"/>
                <a:cs typeface="Arial" panose="020B0604020202020204" pitchFamily="34" charset="0"/>
              </a:rPr>
              <a:t>містити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rgbClr val="0070C0"/>
                </a:solidFill>
                <a:latin typeface="Arial" panose="020B0604020202020204" pitchFamily="34" charset="0"/>
                <a:cs typeface="Arial" panose="020B0604020202020204" pitchFamily="34" charset="0"/>
              </a:rPr>
              <a:t>посилання</a:t>
            </a:r>
            <a:r>
              <a:rPr lang="ru-RU" sz="1800" b="1" dirty="0">
                <a:solidFill>
                  <a:srgbClr val="0070C0"/>
                </a:solidFill>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обмеження</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використанні</a:t>
            </a:r>
            <a:r>
              <a:rPr lang="ru-RU" sz="1800" dirty="0">
                <a:latin typeface="Arial" panose="020B0604020202020204" pitchFamily="34" charset="0"/>
                <a:cs typeface="Arial" panose="020B0604020202020204" pitchFamily="34" charset="0"/>
              </a:rPr>
              <a:t> земель, </a:t>
            </a:r>
            <a:r>
              <a:rPr lang="ru-RU" sz="1800" dirty="0" err="1">
                <a:latin typeface="Arial" panose="020B0604020202020204" pitchFamily="34" charset="0"/>
                <a:cs typeface="Arial" panose="020B0604020202020204" pitchFamily="34" charset="0"/>
              </a:rPr>
              <a:t>які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порушуються</a:t>
            </a:r>
            <a:r>
              <a:rPr lang="ru-RU" sz="1800" dirty="0">
                <a:latin typeface="Arial" panose="020B0604020202020204" pitchFamily="34" charset="0"/>
                <a:cs typeface="Arial" panose="020B0604020202020204" pitchFamily="34" charset="0"/>
              </a:rPr>
              <a:t> таким </a:t>
            </a:r>
            <a:r>
              <a:rPr lang="ru-RU" sz="1800" dirty="0" err="1">
                <a:latin typeface="Arial" panose="020B0604020202020204" pitchFamily="34" charset="0"/>
                <a:cs typeface="Arial" panose="020B0604020202020204" pitchFamily="34" charset="0"/>
              </a:rPr>
              <a:t>розміщенням</a:t>
            </a:r>
            <a:r>
              <a:rPr lang="ru-RU" sz="1800" dirty="0">
                <a:latin typeface="Arial" panose="020B0604020202020204" pitchFamily="34" charset="0"/>
                <a:cs typeface="Arial" panose="020B0604020202020204" pitchFamily="34" charset="0"/>
              </a:rPr>
              <a:t>, та/</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конкретну</a:t>
            </a:r>
            <a:r>
              <a:rPr lang="ru-RU" sz="1800" dirty="0">
                <a:latin typeface="Arial" panose="020B0604020202020204" pitchFamily="34" charset="0"/>
                <a:cs typeface="Arial" panose="020B0604020202020204" pitchFamily="34" charset="0"/>
              </a:rPr>
              <a:t> норму (</a:t>
            </a:r>
            <a:r>
              <a:rPr lang="ru-RU" sz="1800" dirty="0" err="1">
                <a:latin typeface="Arial" panose="020B0604020202020204" pitchFamily="34" charset="0"/>
                <a:cs typeface="Arial" panose="020B0604020202020204" pitchFamily="34" charset="0"/>
              </a:rPr>
              <a:t>статтю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частину</a:t>
            </a:r>
            <a:r>
              <a:rPr lang="ru-RU" sz="1800" dirty="0">
                <a:latin typeface="Arial" panose="020B0604020202020204" pitchFamily="34" charset="0"/>
                <a:cs typeface="Arial" panose="020B0604020202020204" pitchFamily="34" charset="0"/>
              </a:rPr>
              <a:t>, пункт) нормативно-правового акта, </a:t>
            </a:r>
            <a:r>
              <a:rPr lang="ru-RU" sz="1800" dirty="0" err="1">
                <a:latin typeface="Arial" panose="020B0604020202020204" pitchFamily="34" charset="0"/>
                <a:cs typeface="Arial" panose="020B0604020202020204" pitchFamily="34" charset="0"/>
              </a:rPr>
              <a:t>будівельних</a:t>
            </a:r>
            <a:r>
              <a:rPr lang="ru-RU" sz="1800" dirty="0">
                <a:latin typeface="Arial" panose="020B0604020202020204" pitchFamily="34" charset="0"/>
                <a:cs typeface="Arial" panose="020B0604020202020204" pitchFamily="34" charset="0"/>
              </a:rPr>
              <a:t> норм </a:t>
            </a:r>
            <a:r>
              <a:rPr lang="ru-RU" sz="1800" dirty="0" err="1">
                <a:latin typeface="Arial" panose="020B0604020202020204" pitchFamily="34" charset="0"/>
                <a:cs typeface="Arial" panose="020B0604020202020204" pitchFamily="34" charset="0"/>
              </a:rPr>
              <a:t>чи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іншого</a:t>
            </a:r>
            <a:r>
              <a:rPr lang="ru-RU" sz="1800" dirty="0">
                <a:latin typeface="Arial" panose="020B0604020202020204" pitchFamily="34" charset="0"/>
                <a:cs typeface="Arial" panose="020B0604020202020204" pitchFamily="34" charset="0"/>
              </a:rPr>
              <a:t> нормативного документа, </a:t>
            </a:r>
            <a:r>
              <a:rPr lang="ru-RU" sz="1800" dirty="0" err="1">
                <a:latin typeface="Arial" panose="020B0604020202020204" pitchFamily="34" charset="0"/>
                <a:cs typeface="Arial" panose="020B0604020202020204" pitchFamily="34" charset="0"/>
              </a:rPr>
              <a:t>обов’язковість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застосування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встановлена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законодавством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унеможливлює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земельній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ділянці</a:t>
            </a:r>
            <a:r>
              <a:rPr lang="ru-RU" sz="1800" dirty="0">
                <a:latin typeface="Arial" panose="020B0604020202020204" pitchFamily="34" charset="0"/>
                <a:cs typeface="Arial" panose="020B0604020202020204" pitchFamily="34" charset="0"/>
              </a:rPr>
              <a:t>.</a:t>
            </a:r>
          </a:p>
          <a:p>
            <a:pPr marL="0" indent="0" algn="just">
              <a:buNone/>
            </a:pPr>
            <a:r>
              <a:rPr lang="ru-RU" sz="1800" b="1" dirty="0" err="1">
                <a:solidFill>
                  <a:srgbClr val="FF0000"/>
                </a:solidFill>
                <a:latin typeface="Arial" panose="020B0604020202020204" pitchFamily="34" charset="0"/>
                <a:cs typeface="Arial" panose="020B0604020202020204" pitchFamily="34" charset="0"/>
              </a:rPr>
              <a:t>Висновок</a:t>
            </a:r>
            <a:r>
              <a:rPr lang="ru-RU" sz="1800" b="1" dirty="0">
                <a:solidFill>
                  <a:srgbClr val="FF0000"/>
                </a:solidFill>
                <a:latin typeface="Arial" panose="020B0604020202020204" pitchFamily="34" charset="0"/>
                <a:cs typeface="Arial" panose="020B0604020202020204" pitchFamily="34" charset="0"/>
              </a:rPr>
              <a:t> про </a:t>
            </a:r>
            <a:r>
              <a:rPr lang="ru-RU" sz="1800" b="1" dirty="0" err="1">
                <a:solidFill>
                  <a:srgbClr val="FF0000"/>
                </a:solidFill>
                <a:latin typeface="Arial" panose="020B0604020202020204" pitchFamily="34" charset="0"/>
                <a:cs typeface="Arial" panose="020B0604020202020204" pitchFamily="34" charset="0"/>
              </a:rPr>
              <a:t>можливість</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розміщення</a:t>
            </a:r>
            <a:r>
              <a:rPr lang="ru-RU" sz="1800" b="1" dirty="0">
                <a:solidFill>
                  <a:srgbClr val="FF0000"/>
                </a:solidFill>
                <a:latin typeface="Arial" panose="020B0604020202020204" pitchFamily="34" charset="0"/>
                <a:cs typeface="Arial" panose="020B0604020202020204" pitchFamily="34" charset="0"/>
              </a:rPr>
              <a:t> </a:t>
            </a:r>
            <a:r>
              <a:rPr lang="ru-RU" sz="1800" b="1" dirty="0">
                <a:solidFill>
                  <a:schemeClr val="accent1"/>
                </a:solidFill>
                <a:latin typeface="Arial" panose="020B0604020202020204" pitchFamily="34" charset="0"/>
                <a:cs typeface="Arial" panose="020B0604020202020204" pitchFamily="34" charset="0"/>
              </a:rPr>
              <a:t>на </a:t>
            </a:r>
            <a:r>
              <a:rPr lang="ru-RU" sz="1800" b="1" dirty="0" err="1">
                <a:solidFill>
                  <a:schemeClr val="accent1"/>
                </a:solidFill>
                <a:latin typeface="Arial" panose="020B0604020202020204" pitchFamily="34" charset="0"/>
                <a:cs typeface="Arial" panose="020B0604020202020204" pitchFamily="34" charset="0"/>
              </a:rPr>
              <a:t>земельній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ділянці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відповідного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 </a:t>
            </a:r>
            <a:r>
              <a:rPr lang="ru-RU" sz="1800" b="1" dirty="0">
                <a:solidFill>
                  <a:srgbClr val="FF0000"/>
                </a:solidFill>
                <a:latin typeface="Arial" panose="020B0604020202020204" pitchFamily="34" charset="0"/>
                <a:cs typeface="Arial" panose="020B0604020202020204" pitchFamily="34" charset="0"/>
              </a:rPr>
              <a:t>повинен </a:t>
            </a:r>
            <a:r>
              <a:rPr lang="ru-RU" sz="1800" b="1" dirty="0" err="1">
                <a:solidFill>
                  <a:srgbClr val="FF0000"/>
                </a:solidFill>
                <a:latin typeface="Arial" panose="020B0604020202020204" pitchFamily="34" charset="0"/>
                <a:cs typeface="Arial" panose="020B0604020202020204" pitchFamily="34" charset="0"/>
              </a:rPr>
              <a:t>містити</a:t>
            </a:r>
            <a:r>
              <a:rPr lang="ru-RU" sz="1800" b="1" dirty="0">
                <a:solidFill>
                  <a:schemeClr val="accent1"/>
                </a:solidFill>
                <a:latin typeface="Arial" panose="020B0604020202020204" pitchFamily="34" charset="0"/>
                <a:cs typeface="Arial" panose="020B0604020202020204" pitchFamily="34" charset="0"/>
              </a:rPr>
              <a:t>, у тому </a:t>
            </a:r>
            <a:r>
              <a:rPr lang="ru-RU" sz="1800" b="1" dirty="0" err="1">
                <a:solidFill>
                  <a:schemeClr val="accent1"/>
                </a:solidFill>
                <a:latin typeface="Arial" panose="020B0604020202020204" pitchFamily="34" charset="0"/>
                <a:cs typeface="Arial" panose="020B0604020202020204" pitchFamily="34" charset="0"/>
              </a:rPr>
              <a:t>числі</a:t>
            </a:r>
            <a:r>
              <a:rPr lang="ru-RU" sz="1800" b="1" dirty="0">
                <a:solidFill>
                  <a:schemeClr val="accent1"/>
                </a:solidFill>
                <a:latin typeface="Arial" panose="020B0604020202020204" pitchFamily="34" charset="0"/>
                <a:cs typeface="Arial" panose="020B0604020202020204" pitchFamily="34" charset="0"/>
              </a:rPr>
              <a:t>:…</a:t>
            </a:r>
            <a:r>
              <a:rPr lang="ru-RU" sz="1800" b="1" dirty="0">
                <a:solidFill>
                  <a:srgbClr val="FF0000"/>
                </a:solidFill>
                <a:latin typeface="Arial" panose="020B0604020202020204" pitchFamily="34" charset="0"/>
                <a:cs typeface="Arial" panose="020B0604020202020204" pitchFamily="34" charset="0"/>
              </a:rPr>
              <a:t>МУО</a:t>
            </a:r>
            <a:r>
              <a:rPr lang="ru-RU" sz="1800" b="1" dirty="0">
                <a:solidFill>
                  <a:schemeClr val="accent1"/>
                </a:solidFill>
                <a:latin typeface="Arial" panose="020B0604020202020204" pitchFamily="34" charset="0"/>
                <a:cs typeface="Arial" panose="020B0604020202020204" pitchFamily="34" charset="0"/>
              </a:rPr>
              <a:t>. У РАЗІ ЯКЩО ВИСНОВОК НАДАНИЙ ЗА ВІДСУТНОСТІ МІСТОБУДІВНОЇ ДОКУМЕНТАЦІЇ НА МІСЦЕВОМУ РІВНІ, МУО ВИЗНАЧАЮТЬСЯ З УРАХУВАННЯМ ТИПОЛОГІЇ ОТОЧУЮЧОЇ ЗАБУДОВИ.</a:t>
            </a:r>
          </a:p>
          <a:p>
            <a:pPr marL="0" indent="0" algn="just">
              <a:buNone/>
            </a:pPr>
            <a:r>
              <a:rPr lang="ru-RU" sz="1800" b="1" dirty="0" err="1">
                <a:solidFill>
                  <a:schemeClr val="accent1"/>
                </a:solidFill>
                <a:latin typeface="Arial" panose="020B0604020202020204" pitchFamily="34" charset="0"/>
                <a:cs typeface="Arial" panose="020B0604020202020204" pitchFamily="34" charset="0"/>
              </a:rPr>
              <a:t>Такий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висновок</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вважається</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особливим</a:t>
            </a:r>
            <a:r>
              <a:rPr lang="ru-RU" sz="1800" b="1" dirty="0">
                <a:solidFill>
                  <a:schemeClr val="accent2"/>
                </a:solidFill>
                <a:latin typeface="Arial" panose="020B0604020202020204" pitchFamily="34" charset="0"/>
                <a:cs typeface="Arial" panose="020B0604020202020204" pitchFamily="34" charset="0"/>
              </a:rPr>
              <a:t> видом МУО</a:t>
            </a:r>
            <a:r>
              <a:rPr lang="ru-RU" sz="1800" b="1" dirty="0">
                <a:solidFill>
                  <a:schemeClr val="accent1"/>
                </a:solidFill>
                <a:latin typeface="Arial" panose="020B0604020202020204" pitchFamily="34" charset="0"/>
                <a:cs typeface="Arial" panose="020B0604020202020204" pitchFamily="34" charset="0"/>
              </a:rPr>
              <a:t>, є </a:t>
            </a:r>
            <a:r>
              <a:rPr lang="ru-RU" sz="1800" b="1" dirty="0" err="1">
                <a:solidFill>
                  <a:schemeClr val="accent1"/>
                </a:solidFill>
                <a:latin typeface="Arial" panose="020B0604020202020204" pitchFamily="34" charset="0"/>
                <a:cs typeface="Arial" panose="020B0604020202020204" pitchFamily="34" charset="0"/>
              </a:rPr>
              <a:t>підставою</a:t>
            </a:r>
            <a:r>
              <a:rPr lang="ru-RU" sz="1800" b="1" dirty="0">
                <a:solidFill>
                  <a:schemeClr val="accent1"/>
                </a:solidFill>
                <a:latin typeface="Arial" panose="020B0604020202020204" pitchFamily="34" charset="0"/>
                <a:cs typeface="Arial" panose="020B0604020202020204" pitchFamily="34" charset="0"/>
              </a:rPr>
              <a:t> для </a:t>
            </a:r>
            <a:r>
              <a:rPr lang="ru-RU" sz="1800" b="1" dirty="0" err="1">
                <a:solidFill>
                  <a:schemeClr val="accent1"/>
                </a:solidFill>
                <a:latin typeface="Arial" panose="020B0604020202020204" pitchFamily="34" charset="0"/>
                <a:cs typeface="Arial" panose="020B0604020202020204" pitchFamily="34" charset="0"/>
              </a:rPr>
              <a:t>проектування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і </a:t>
            </a:r>
            <a:r>
              <a:rPr lang="ru-RU" sz="1800" b="1" dirty="0" err="1">
                <a:solidFill>
                  <a:schemeClr val="accent1"/>
                </a:solidFill>
                <a:latin typeface="Arial" panose="020B0604020202020204" pitchFamily="34" charset="0"/>
                <a:cs typeface="Arial" panose="020B0604020202020204" pitchFamily="34" charset="0"/>
              </a:rPr>
              <a:t>зберігає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чинність</a:t>
            </a:r>
            <a:r>
              <a:rPr lang="ru-RU" sz="1800" b="1" dirty="0">
                <a:solidFill>
                  <a:schemeClr val="accent1"/>
                </a:solidFill>
                <a:latin typeface="Arial" panose="020B0604020202020204" pitchFamily="34" charset="0"/>
                <a:cs typeface="Arial" panose="020B0604020202020204" pitchFamily="34" charset="0"/>
              </a:rPr>
              <a:t> до </a:t>
            </a:r>
            <a:r>
              <a:rPr lang="ru-RU" sz="1800" b="1" dirty="0" err="1">
                <a:solidFill>
                  <a:schemeClr val="accent1"/>
                </a:solidFill>
                <a:latin typeface="Arial" panose="020B0604020202020204" pitchFamily="34" charset="0"/>
                <a:cs typeface="Arial" panose="020B0604020202020204" pitchFamily="34" charset="0"/>
              </a:rPr>
              <a:t>завершення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solidFill>
                <a:schemeClr val="accent2"/>
              </a:solidFill>
              <a:latin typeface="Arial" panose="020B0604020202020204" pitchFamily="34" charset="0"/>
              <a:cs typeface="Arial" panose="020B0604020202020204" pitchFamily="34" charset="0"/>
            </a:endParaRPr>
          </a:p>
          <a:p>
            <a:pPr marL="0" indent="0" algn="just">
              <a:buNone/>
            </a:pPr>
            <a:endParaRPr lang="ru-RU" sz="14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247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just">
              <a:buNone/>
            </a:pPr>
            <a:r>
              <a:rPr lang="ru-RU" sz="1800" b="1" dirty="0">
                <a:solidFill>
                  <a:schemeClr val="accent1"/>
                </a:solidFill>
                <a:latin typeface="Arial" panose="020B0604020202020204" pitchFamily="34" charset="0"/>
                <a:cs typeface="Arial" panose="020B0604020202020204" pitchFamily="34" charset="0"/>
              </a:rPr>
              <a:t>За </a:t>
            </a:r>
            <a:r>
              <a:rPr lang="ru-RU" sz="1800" b="1" dirty="0" err="1">
                <a:solidFill>
                  <a:schemeClr val="accent1"/>
                </a:solidFill>
                <a:latin typeface="Arial" panose="020B0604020202020204" pitchFamily="34" charset="0"/>
                <a:cs typeface="Arial" panose="020B0604020202020204" pitchFamily="34" charset="0"/>
              </a:rPr>
              <a:t>наявності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висновку</a:t>
            </a:r>
            <a:r>
              <a:rPr lang="ru-RU" sz="1800" b="1" dirty="0">
                <a:solidFill>
                  <a:schemeClr val="accent2"/>
                </a:solidFill>
                <a:latin typeface="Arial" panose="020B0604020202020204" pitchFamily="34" charset="0"/>
                <a:cs typeface="Arial" panose="020B0604020202020204" pitchFamily="34" charset="0"/>
              </a:rPr>
              <a:t> УОМА про </a:t>
            </a:r>
            <a:r>
              <a:rPr lang="ru-RU" sz="1800" b="1" dirty="0" err="1">
                <a:solidFill>
                  <a:schemeClr val="accent2"/>
                </a:solidFill>
                <a:latin typeface="Arial" panose="020B0604020202020204" pitchFamily="34" charset="0"/>
                <a:cs typeface="Arial" panose="020B0604020202020204" pitchFamily="34" charset="0"/>
              </a:rPr>
              <a:t>можливість</a:t>
            </a:r>
            <a:r>
              <a:rPr lang="ru-RU" sz="1800" b="1" dirty="0">
                <a:solidFill>
                  <a:schemeClr val="accent2"/>
                </a:solidFill>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земельній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ділянці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a:t>
            </a:r>
          </a:p>
          <a:p>
            <a:pPr algn="just"/>
            <a:r>
              <a:rPr lang="ru-RU" sz="1800" b="1" dirty="0" err="1">
                <a:solidFill>
                  <a:schemeClr val="accent1"/>
                </a:solidFill>
                <a:latin typeface="Arial" panose="020B0604020202020204" pitchFamily="34" charset="0"/>
                <a:cs typeface="Arial" panose="020B0604020202020204" pitchFamily="34" charset="0"/>
              </a:rPr>
              <a:t>отримання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замовником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МУО не </a:t>
            </a:r>
            <a:r>
              <a:rPr lang="ru-RU" sz="1800" b="1" dirty="0" err="1">
                <a:solidFill>
                  <a:schemeClr val="accent1"/>
                </a:solidFill>
                <a:latin typeface="Arial" panose="020B0604020202020204" pitchFamily="34" charset="0"/>
                <a:cs typeface="Arial" panose="020B0604020202020204" pitchFamily="34" charset="0"/>
              </a:rPr>
              <a:t>вимагається</a:t>
            </a:r>
            <a:r>
              <a:rPr lang="ru-RU" sz="1800" b="1" dirty="0">
                <a:solidFill>
                  <a:schemeClr val="accent1"/>
                </a:solidFill>
                <a:latin typeface="Arial" panose="020B0604020202020204" pitchFamily="34" charset="0"/>
                <a:cs typeface="Arial" panose="020B0604020202020204" pitchFamily="34" charset="0"/>
              </a:rPr>
              <a:t>;</a:t>
            </a:r>
          </a:p>
          <a:p>
            <a:pPr algn="just"/>
            <a:r>
              <a:rPr lang="ru-RU" sz="1800" b="1" dirty="0" err="1">
                <a:solidFill>
                  <a:schemeClr val="accent1"/>
                </a:solidFill>
                <a:latin typeface="Arial" panose="020B0604020202020204" pitchFamily="34" charset="0"/>
                <a:cs typeface="Arial" panose="020B0604020202020204" pitchFamily="34" charset="0"/>
              </a:rPr>
              <a:t>допускається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проектування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будівництва</a:t>
            </a:r>
            <a:r>
              <a:rPr lang="ru-RU" sz="1800" b="1" dirty="0">
                <a:solidFill>
                  <a:schemeClr val="accent1"/>
                </a:solidFill>
                <a:latin typeface="Arial" panose="020B0604020202020204" pitchFamily="34" charset="0"/>
                <a:cs typeface="Arial" panose="020B0604020202020204" pitchFamily="34" charset="0"/>
              </a:rPr>
              <a:t> до </a:t>
            </a:r>
            <a:r>
              <a:rPr lang="ru-RU" sz="1800" b="1" dirty="0" err="1">
                <a:solidFill>
                  <a:schemeClr val="accent1"/>
                </a:solidFill>
                <a:latin typeface="Arial" panose="020B0604020202020204" pitchFamily="34" charset="0"/>
                <a:cs typeface="Arial" panose="020B0604020202020204" pitchFamily="34" charset="0"/>
              </a:rPr>
              <a:t>завершення</a:t>
            </a:r>
            <a:r>
              <a:rPr lang="ru-RU" sz="1800" b="1" dirty="0">
                <a:solidFill>
                  <a:schemeClr val="accent1"/>
                </a:solidFill>
                <a:latin typeface="Arial" panose="020B0604020202020204" pitchFamily="34" charset="0"/>
                <a:cs typeface="Arial" panose="020B0604020202020204" pitchFamily="34" charset="0"/>
              </a:rPr>
              <a:t> процедур </a:t>
            </a:r>
            <a:r>
              <a:rPr lang="ru-RU" sz="1800" b="1" dirty="0" err="1">
                <a:solidFill>
                  <a:schemeClr val="accent1"/>
                </a:solidFill>
                <a:latin typeface="Arial" panose="020B0604020202020204" pitchFamily="34" charset="0"/>
                <a:cs typeface="Arial" panose="020B0604020202020204" pitchFamily="34" charset="0"/>
              </a:rPr>
              <a:t>щодо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зміни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цільового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призначення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земельної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ділянки</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r>
              <a:rPr lang="ru-RU" sz="1800" b="1" u="sng" dirty="0">
                <a:solidFill>
                  <a:schemeClr val="accent1"/>
                </a:solidFill>
                <a:latin typeface="Arial" panose="020B0604020202020204" pitchFamily="34" charset="0"/>
                <a:cs typeface="Arial" panose="020B0604020202020204" pitchFamily="34" charset="0"/>
              </a:rPr>
              <a:t>ПОДАЛЬША ЗАБУДОВА </a:t>
            </a:r>
            <a:r>
              <a:rPr lang="ru-RU" sz="1800" b="1" u="sng" dirty="0" err="1">
                <a:solidFill>
                  <a:schemeClr val="accent1"/>
                </a:solidFill>
                <a:latin typeface="Arial" panose="020B0604020202020204" pitchFamily="34" charset="0"/>
                <a:cs typeface="Arial" panose="020B0604020202020204" pitchFamily="34" charset="0"/>
              </a:rPr>
              <a:t>земельної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ділянки</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здійснюється</a:t>
            </a:r>
            <a:r>
              <a:rPr lang="ru-RU" sz="1800" b="1" u="sng" dirty="0">
                <a:solidFill>
                  <a:schemeClr val="accent1"/>
                </a:solidFill>
                <a:latin typeface="Arial" panose="020B0604020202020204" pitchFamily="34" charset="0"/>
                <a:cs typeface="Arial" panose="020B0604020202020204" pitchFamily="34" charset="0"/>
              </a:rPr>
              <a:t> за </a:t>
            </a:r>
            <a:r>
              <a:rPr lang="ru-RU" sz="1800" b="1" u="sng" dirty="0" err="1">
                <a:solidFill>
                  <a:schemeClr val="accent1"/>
                </a:solidFill>
                <a:latin typeface="Arial" panose="020B0604020202020204" pitchFamily="34" charset="0"/>
                <a:cs typeface="Arial" panose="020B0604020202020204" pitchFamily="34" charset="0"/>
              </a:rPr>
              <a:t>її</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цільовим</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призначенням</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визначеним</a:t>
            </a:r>
            <a:r>
              <a:rPr lang="ru-RU" sz="1800" b="1" u="sng" dirty="0">
                <a:solidFill>
                  <a:schemeClr val="accent1"/>
                </a:solidFill>
                <a:latin typeface="Arial" panose="020B0604020202020204" pitchFamily="34" charset="0"/>
                <a:cs typeface="Arial" panose="020B0604020202020204" pitchFamily="34" charset="0"/>
              </a:rPr>
              <a:t> на </a:t>
            </a:r>
            <a:r>
              <a:rPr lang="ru-RU" sz="1800" b="1" u="sng" dirty="0" err="1">
                <a:solidFill>
                  <a:schemeClr val="accent1"/>
                </a:solidFill>
                <a:latin typeface="Arial" panose="020B0604020202020204" pitchFamily="34" charset="0"/>
                <a:cs typeface="Arial" panose="020B0604020202020204" pitchFamily="34" charset="0"/>
              </a:rPr>
              <a:t>підставі</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err="1">
                <a:solidFill>
                  <a:schemeClr val="accent1"/>
                </a:solidFill>
                <a:latin typeface="Arial" panose="020B0604020202020204" pitchFamily="34" charset="0"/>
                <a:cs typeface="Arial" panose="020B0604020202020204" pitchFamily="34" charset="0"/>
              </a:rPr>
              <a:t>висновку</a:t>
            </a:r>
            <a:r>
              <a:rPr lang="ru-RU" sz="1800" b="1" u="sng" dirty="0">
                <a:solidFill>
                  <a:schemeClr val="accent1"/>
                </a:solidFill>
                <a:latin typeface="Arial" panose="020B0604020202020204" pitchFamily="34" charset="0"/>
                <a:cs typeface="Arial" panose="020B0604020202020204" pitchFamily="34" charset="0"/>
              </a:rPr>
              <a:t> УОМА, з </a:t>
            </a:r>
            <a:r>
              <a:rPr lang="ru-RU" sz="1800" b="1" u="sng" dirty="0" err="1">
                <a:solidFill>
                  <a:schemeClr val="accent1"/>
                </a:solidFill>
                <a:latin typeface="Arial" panose="020B0604020202020204" pitchFamily="34" charset="0"/>
                <a:cs typeface="Arial" panose="020B0604020202020204" pitchFamily="34" charset="0"/>
              </a:rPr>
              <a:t>дотриманням</a:t>
            </a:r>
            <a:r>
              <a:rPr lang="ru-RU" sz="1800" b="1" u="sng" dirty="0">
                <a:solidFill>
                  <a:schemeClr val="accent1"/>
                </a:solidFill>
                <a:latin typeface="Arial" panose="020B0604020202020204" pitchFamily="34" charset="0"/>
                <a:cs typeface="Arial" panose="020B0604020202020204" pitchFamily="34" charset="0"/>
              </a:rPr>
              <a:t> МУО, </a:t>
            </a:r>
            <a:r>
              <a:rPr lang="ru-RU" sz="1800" b="1" u="sng" dirty="0" err="1">
                <a:solidFill>
                  <a:schemeClr val="accent1"/>
                </a:solidFill>
                <a:latin typeface="Arial" panose="020B0604020202020204" pitchFamily="34" charset="0"/>
                <a:cs typeface="Arial" panose="020B0604020202020204" pitchFamily="34" charset="0"/>
              </a:rPr>
              <a:t>зазначених</a:t>
            </a:r>
            <a:r>
              <a:rPr lang="ru-RU" sz="1800" b="1" u="sng" dirty="0">
                <a:solidFill>
                  <a:schemeClr val="accent1"/>
                </a:solidFill>
                <a:latin typeface="Arial" panose="020B0604020202020204" pitchFamily="34" charset="0"/>
                <a:cs typeface="Arial" panose="020B0604020202020204" pitchFamily="34" charset="0"/>
              </a:rPr>
              <a:t> у такому </a:t>
            </a:r>
            <a:r>
              <a:rPr lang="ru-RU" sz="1800" b="1" u="sng" dirty="0" err="1">
                <a:solidFill>
                  <a:schemeClr val="accent1"/>
                </a:solidFill>
                <a:latin typeface="Arial" panose="020B0604020202020204" pitchFamily="34" charset="0"/>
                <a:cs typeface="Arial" panose="020B0604020202020204" pitchFamily="34" charset="0"/>
              </a:rPr>
              <a:t>висновку</a:t>
            </a:r>
            <a:r>
              <a:rPr lang="ru-RU" sz="1800" b="1" u="sng" dirty="0">
                <a:solidFill>
                  <a:schemeClr val="accent1"/>
                </a:solidFill>
                <a:latin typeface="Arial" panose="020B0604020202020204" pitchFamily="34" charset="0"/>
                <a:cs typeface="Arial" panose="020B0604020202020204" pitchFamily="34" charset="0"/>
              </a:rPr>
              <a:t>, </a:t>
            </a:r>
            <a:r>
              <a:rPr lang="ru-RU" sz="1800" b="1" u="sng" dirty="0">
                <a:solidFill>
                  <a:srgbClr val="FF0000"/>
                </a:solidFill>
                <a:latin typeface="Arial" panose="020B0604020202020204" pitchFamily="34" charset="0"/>
                <a:cs typeface="Arial" panose="020B0604020202020204" pitchFamily="34" charset="0"/>
              </a:rPr>
              <a:t>БЕЗ УРАХУВАННЯ ФУНКЦІОНАЛЬНОГО ПРИЗНАЧЕННЯ ТЕРИТОРІЇ, ВИЗНАЧЕНОГО МІСТОБУДІВНОЮ ДОКУМЕНТАЦІЄЮ.</a:t>
            </a:r>
          </a:p>
          <a:p>
            <a:pPr marL="0" indent="0" algn="just">
              <a:buNone/>
            </a:pPr>
            <a:r>
              <a:rPr lang="ru-RU" sz="1800" dirty="0">
                <a:latin typeface="Arial" panose="020B0604020202020204" pitchFamily="34" charset="0"/>
                <a:cs typeface="Arial" panose="020B0604020202020204" pitchFamily="34" charset="0"/>
              </a:rPr>
              <a:t>У </a:t>
            </a:r>
            <a:r>
              <a:rPr lang="ru-RU" sz="1800" dirty="0" err="1">
                <a:latin typeface="Arial" panose="020B0604020202020204" pitchFamily="34" charset="0"/>
                <a:cs typeface="Arial" panose="020B0604020202020204" pitchFamily="34" charset="0"/>
              </a:rPr>
              <a:t>разі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підставі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висновку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цільове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призначення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земельної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ділянки</a:t>
            </a:r>
            <a:r>
              <a:rPr lang="ru-RU" sz="1800" dirty="0">
                <a:latin typeface="Arial" panose="020B0604020202020204" pitchFamily="34" charset="0"/>
                <a:cs typeface="Arial" panose="020B0604020202020204" pitchFamily="34" charset="0"/>
              </a:rPr>
              <a:t> не </a:t>
            </a:r>
            <a:r>
              <a:rPr lang="ru-RU" sz="1800" dirty="0" err="1">
                <a:latin typeface="Arial" panose="020B0604020202020204" pitchFamily="34" charset="0"/>
                <a:cs typeface="Arial" panose="020B0604020202020204" pitchFamily="34" charset="0"/>
              </a:rPr>
              <a:t>було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змінено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такий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висновок</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втрачає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чинність</a:t>
            </a:r>
            <a:r>
              <a:rPr lang="ru-RU" sz="1800" b="1" dirty="0">
                <a:solidFill>
                  <a:schemeClr val="accent1"/>
                </a:solidFill>
                <a:latin typeface="Arial" panose="020B0604020202020204" pitchFamily="34" charset="0"/>
                <a:cs typeface="Arial" panose="020B0604020202020204" pitchFamily="34" charset="0"/>
              </a:rPr>
              <a:t> </a:t>
            </a:r>
            <a:r>
              <a:rPr lang="ru-RU" sz="1800" dirty="0">
                <a:solidFill>
                  <a:schemeClr val="accent2"/>
                </a:solidFill>
                <a:latin typeface="Arial" panose="020B0604020202020204" pitchFamily="34" charset="0"/>
                <a:cs typeface="Arial" panose="020B0604020202020204" pitchFamily="34" charset="0"/>
              </a:rPr>
              <a:t>з дня </a:t>
            </a:r>
            <a:r>
              <a:rPr lang="ru-RU" sz="1800" dirty="0" err="1">
                <a:solidFill>
                  <a:schemeClr val="accent2"/>
                </a:solidFill>
                <a:latin typeface="Arial" panose="020B0604020202020204" pitchFamily="34" charset="0"/>
                <a:cs typeface="Arial" panose="020B0604020202020204" pitchFamily="34" charset="0"/>
              </a:rPr>
              <a:t>припинення</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або</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скасування</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воєнного</a:t>
            </a:r>
            <a:r>
              <a:rPr lang="ru-RU" sz="1800" dirty="0">
                <a:solidFill>
                  <a:schemeClr val="accent2"/>
                </a:solidFill>
                <a:latin typeface="Arial" panose="020B0604020202020204" pitchFamily="34" charset="0"/>
                <a:cs typeface="Arial" panose="020B0604020202020204" pitchFamily="34" charset="0"/>
              </a:rPr>
              <a:t> стану</a:t>
            </a:r>
            <a:r>
              <a:rPr lang="ru-RU" sz="1800" dirty="0">
                <a:latin typeface="Arial" panose="020B0604020202020204" pitchFamily="34" charset="0"/>
                <a:cs typeface="Arial" panose="020B0604020202020204" pitchFamily="34" charset="0"/>
              </a:rPr>
              <a:t>.</a:t>
            </a:r>
          </a:p>
          <a:p>
            <a:pPr marL="0" indent="0" algn="just">
              <a:buNone/>
            </a:pPr>
            <a:r>
              <a:rPr lang="ru-RU" sz="1800" dirty="0">
                <a:latin typeface="Arial" panose="020B0604020202020204" pitchFamily="34" charset="0"/>
                <a:cs typeface="Arial" panose="020B0604020202020204" pitchFamily="34" charset="0"/>
              </a:rPr>
              <a:t>У </a:t>
            </a:r>
            <a:r>
              <a:rPr lang="ru-RU" sz="1800" dirty="0" err="1">
                <a:latin typeface="Arial" panose="020B0604020202020204" pitchFamily="34" charset="0"/>
                <a:cs typeface="Arial" panose="020B0604020202020204" pitchFamily="34" charset="0"/>
              </a:rPr>
              <a:t>разі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під</a:t>
            </a:r>
            <a:r>
              <a:rPr lang="ru-RU" sz="1800" dirty="0">
                <a:solidFill>
                  <a:schemeClr val="accent2"/>
                </a:solidFill>
                <a:latin typeface="Arial" panose="020B0604020202020204" pitchFamily="34" charset="0"/>
                <a:cs typeface="Arial" panose="020B0604020202020204" pitchFamily="34" charset="0"/>
              </a:rPr>
              <a:t> час </a:t>
            </a:r>
            <a:r>
              <a:rPr lang="ru-RU" sz="1800" dirty="0" err="1">
                <a:solidFill>
                  <a:schemeClr val="accent2"/>
                </a:solidFill>
                <a:latin typeface="Arial" panose="020B0604020202020204" pitchFamily="34" charset="0"/>
                <a:cs typeface="Arial" panose="020B0604020202020204" pitchFamily="34" charset="0"/>
              </a:rPr>
              <a:t>дії</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воєнного</a:t>
            </a:r>
            <a:r>
              <a:rPr lang="ru-RU" sz="1800" dirty="0">
                <a:solidFill>
                  <a:schemeClr val="accent2"/>
                </a:solidFill>
                <a:latin typeface="Arial" panose="020B0604020202020204" pitchFamily="34" charset="0"/>
                <a:cs typeface="Arial" panose="020B0604020202020204" pitchFamily="34" charset="0"/>
              </a:rPr>
              <a:t> стану </a:t>
            </a:r>
            <a:r>
              <a:rPr lang="ru-RU" sz="1800" dirty="0" err="1">
                <a:solidFill>
                  <a:schemeClr val="accent2"/>
                </a:solidFill>
                <a:latin typeface="Arial" panose="020B0604020202020204" pitchFamily="34" charset="0"/>
                <a:cs typeface="Arial" panose="020B0604020202020204" pitchFamily="34" charset="0"/>
              </a:rPr>
              <a:t>або</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протягом</a:t>
            </a:r>
            <a:r>
              <a:rPr lang="ru-RU" sz="1800" dirty="0">
                <a:solidFill>
                  <a:schemeClr val="accent2"/>
                </a:solidFill>
                <a:latin typeface="Arial" panose="020B0604020202020204" pitchFamily="34" charset="0"/>
                <a:cs typeface="Arial" panose="020B0604020202020204" pitchFamily="34" charset="0"/>
              </a:rPr>
              <a:t> 6 </a:t>
            </a:r>
            <a:r>
              <a:rPr lang="ru-RU" sz="1800" dirty="0" err="1">
                <a:solidFill>
                  <a:schemeClr val="accent2"/>
                </a:solidFill>
                <a:latin typeface="Arial" panose="020B0604020202020204" pitchFamily="34" charset="0"/>
                <a:cs typeface="Arial" panose="020B0604020202020204" pitchFamily="34" charset="0"/>
              </a:rPr>
              <a:t>місяців</a:t>
            </a:r>
            <a:r>
              <a:rPr lang="ru-RU" sz="1800" dirty="0">
                <a:solidFill>
                  <a:schemeClr val="accent2"/>
                </a:solidFill>
                <a:latin typeface="Arial" panose="020B0604020202020204" pitchFamily="34" charset="0"/>
                <a:cs typeface="Arial" panose="020B0604020202020204" pitchFamily="34" charset="0"/>
              </a:rPr>
              <a:t> з дня </a:t>
            </a:r>
            <a:r>
              <a:rPr lang="ru-RU" sz="1800" dirty="0" err="1">
                <a:solidFill>
                  <a:schemeClr val="accent2"/>
                </a:solidFill>
                <a:latin typeface="Arial" panose="020B0604020202020204" pitchFamily="34" charset="0"/>
                <a:cs typeface="Arial" panose="020B0604020202020204" pitchFamily="34" charset="0"/>
              </a:rPr>
              <a:t>його</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припинення</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або</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скасування</a:t>
            </a:r>
            <a:r>
              <a:rPr lang="ru-RU" sz="1800" dirty="0">
                <a:solidFill>
                  <a:schemeClr val="accent2"/>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на </a:t>
            </a:r>
            <a:r>
              <a:rPr lang="ru-RU" sz="1800" dirty="0" err="1">
                <a:latin typeface="Arial" panose="020B0604020202020204" pitchFamily="34" charset="0"/>
                <a:cs typeface="Arial" panose="020B0604020202020204" pitchFamily="34" charset="0"/>
              </a:rPr>
              <a:t>підставі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висновку</a:t>
            </a:r>
            <a:r>
              <a:rPr lang="ru-RU" sz="1800" dirty="0">
                <a:latin typeface="Arial" panose="020B0604020202020204" pitchFamily="34" charset="0"/>
                <a:cs typeface="Arial" panose="020B0604020202020204" pitchFamily="34" charset="0"/>
              </a:rPr>
              <a:t> не </a:t>
            </a:r>
            <a:r>
              <a:rPr lang="ru-RU" sz="1800" dirty="0" err="1">
                <a:latin typeface="Arial" panose="020B0604020202020204" pitchFamily="34" charset="0"/>
                <a:cs typeface="Arial" panose="020B0604020202020204" pitchFamily="34" charset="0"/>
              </a:rPr>
              <a:t>розроблено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проектну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документацію</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будівництво</a:t>
            </a:r>
            <a:r>
              <a:rPr lang="ru-RU" sz="1800" dirty="0">
                <a:latin typeface="Arial" panose="020B0604020202020204" pitchFamily="34" charset="0"/>
                <a:cs typeface="Arial" panose="020B0604020202020204" pitchFamily="34" charset="0"/>
              </a:rPr>
              <a:t> та не </a:t>
            </a:r>
            <a:r>
              <a:rPr lang="ru-RU" sz="1800" dirty="0" err="1">
                <a:latin typeface="Arial" panose="020B0604020202020204" pitchFamily="34" charset="0"/>
                <a:cs typeface="Arial" panose="020B0604020202020204" pitchFamily="34" charset="0"/>
              </a:rPr>
              <a:t>отримано</a:t>
            </a:r>
            <a:r>
              <a:rPr lang="ru-RU" sz="1800" dirty="0">
                <a:latin typeface="Arial" panose="020B0604020202020204" pitchFamily="34" charset="0"/>
                <a:cs typeface="Arial" panose="020B0604020202020204" pitchFamily="34" charset="0"/>
              </a:rPr>
              <a:t> право на </a:t>
            </a:r>
            <a:r>
              <a:rPr lang="ru-RU" sz="1800" dirty="0" err="1">
                <a:latin typeface="Arial" panose="020B0604020202020204" pitchFamily="34" charset="0"/>
                <a:cs typeface="Arial" panose="020B0604020202020204" pitchFamily="34" charset="0"/>
              </a:rPr>
              <a:t>виконання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робіт</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такий</a:t>
            </a:r>
            <a:r>
              <a:rPr lang="ru-RU" sz="1800" dirty="0">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висновок</a:t>
            </a:r>
            <a:r>
              <a:rPr lang="ru-RU" sz="1800" b="1" dirty="0">
                <a:solidFill>
                  <a:schemeClr val="accent1"/>
                </a:solidFill>
                <a:latin typeface="Arial" panose="020B0604020202020204" pitchFamily="34" charset="0"/>
                <a:cs typeface="Arial" panose="020B0604020202020204" pitchFamily="34" charset="0"/>
              </a:rPr>
              <a:t> як </a:t>
            </a:r>
            <a:r>
              <a:rPr lang="ru-RU" sz="1800" b="1" dirty="0" err="1">
                <a:solidFill>
                  <a:schemeClr val="accent1"/>
                </a:solidFill>
                <a:latin typeface="Arial" panose="020B0604020202020204" pitchFamily="34" charset="0"/>
                <a:cs typeface="Arial" panose="020B0604020202020204" pitchFamily="34" charset="0"/>
              </a:rPr>
              <a:t>особливий</a:t>
            </a:r>
            <a:r>
              <a:rPr lang="ru-RU" sz="1800" b="1" dirty="0">
                <a:solidFill>
                  <a:schemeClr val="accent1"/>
                </a:solidFill>
                <a:latin typeface="Arial" panose="020B0604020202020204" pitchFamily="34" charset="0"/>
                <a:cs typeface="Arial" panose="020B0604020202020204" pitchFamily="34" charset="0"/>
              </a:rPr>
              <a:t> вид МУО </a:t>
            </a:r>
            <a:r>
              <a:rPr lang="ru-RU" sz="1800" b="1" dirty="0" err="1">
                <a:solidFill>
                  <a:schemeClr val="accent1"/>
                </a:solidFill>
                <a:latin typeface="Arial" panose="020B0604020202020204" pitchFamily="34" charset="0"/>
                <a:cs typeface="Arial" panose="020B0604020202020204" pitchFamily="34" charset="0"/>
              </a:rPr>
              <a:t>втрачає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чинність</a:t>
            </a:r>
            <a:r>
              <a:rPr lang="ru-RU" sz="1800" b="1" dirty="0">
                <a:solidFill>
                  <a:schemeClr val="accent1"/>
                </a:solidFill>
                <a:latin typeface="Arial" panose="020B0604020202020204" pitchFamily="34" charset="0"/>
                <a:cs typeface="Arial" panose="020B0604020202020204" pitchFamily="34" charset="0"/>
              </a:rPr>
              <a:t>.</a:t>
            </a:r>
          </a:p>
          <a:p>
            <a:pPr marL="0" indent="0" algn="just">
              <a:buNone/>
            </a:pPr>
            <a:r>
              <a:rPr lang="ru-RU" sz="1800" dirty="0" err="1">
                <a:latin typeface="Arial" panose="020B0604020202020204" pitchFamily="34" charset="0"/>
                <a:cs typeface="Arial" panose="020B0604020202020204" pitchFamily="34" charset="0"/>
              </a:rPr>
              <a:t>Містобудівна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документація</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місцевому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рівні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підлягає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взаємоузгодженню</a:t>
            </a:r>
            <a:r>
              <a:rPr lang="ru-RU" sz="1800" dirty="0">
                <a:latin typeface="Arial" panose="020B0604020202020204" pitchFamily="34" charset="0"/>
                <a:cs typeface="Arial" panose="020B0604020202020204" pitchFamily="34" charset="0"/>
              </a:rPr>
              <a:t> з </a:t>
            </a:r>
            <a:r>
              <a:rPr lang="ru-RU" sz="1800" dirty="0" err="1">
                <a:latin typeface="Arial" panose="020B0604020202020204" pitchFamily="34" charset="0"/>
                <a:cs typeface="Arial" panose="020B0604020202020204" pitchFamily="34" charset="0"/>
              </a:rPr>
              <a:t>існуючою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забудовою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склалася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внаслідок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реалізації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положень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цього</a:t>
            </a:r>
            <a:r>
              <a:rPr lang="ru-RU" sz="1800" dirty="0">
                <a:latin typeface="Arial" panose="020B0604020202020204" pitchFamily="34" charset="0"/>
                <a:cs typeface="Arial" panose="020B0604020202020204" pitchFamily="34" charset="0"/>
              </a:rPr>
              <a:t> пункту, </a:t>
            </a:r>
            <a:r>
              <a:rPr lang="ru-RU" sz="1800" dirty="0" err="1">
                <a:solidFill>
                  <a:schemeClr val="accent2"/>
                </a:solidFill>
                <a:latin typeface="Arial" panose="020B0604020202020204" pitchFamily="34" charset="0"/>
                <a:cs typeface="Arial" panose="020B0604020202020204" pitchFamily="34" charset="0"/>
              </a:rPr>
              <a:t>протягом</a:t>
            </a:r>
            <a:r>
              <a:rPr lang="ru-RU" sz="1800" dirty="0">
                <a:solidFill>
                  <a:schemeClr val="accent2"/>
                </a:solidFill>
                <a:latin typeface="Arial" panose="020B0604020202020204" pitchFamily="34" charset="0"/>
                <a:cs typeface="Arial" panose="020B0604020202020204" pitchFamily="34" charset="0"/>
              </a:rPr>
              <a:t> 3 </a:t>
            </a:r>
            <a:r>
              <a:rPr lang="ru-RU" sz="1800" dirty="0" err="1">
                <a:solidFill>
                  <a:schemeClr val="accent2"/>
                </a:solidFill>
                <a:latin typeface="Arial" panose="020B0604020202020204" pitchFamily="34" charset="0"/>
                <a:cs typeface="Arial" panose="020B0604020202020204" pitchFamily="34" charset="0"/>
              </a:rPr>
              <a:t>років</a:t>
            </a:r>
            <a:r>
              <a:rPr lang="ru-RU" sz="1800" dirty="0">
                <a:solidFill>
                  <a:schemeClr val="accent2"/>
                </a:solidFill>
                <a:latin typeface="Arial" panose="020B0604020202020204" pitchFamily="34" charset="0"/>
                <a:cs typeface="Arial" panose="020B0604020202020204" pitchFamily="34" charset="0"/>
              </a:rPr>
              <a:t> з дня </a:t>
            </a:r>
            <a:r>
              <a:rPr lang="ru-RU" sz="1800" dirty="0" err="1">
                <a:solidFill>
                  <a:schemeClr val="accent2"/>
                </a:solidFill>
                <a:latin typeface="Arial" panose="020B0604020202020204" pitchFamily="34" charset="0"/>
                <a:cs typeface="Arial" panose="020B0604020202020204" pitchFamily="34" charset="0"/>
              </a:rPr>
              <a:t>припинення</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або</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скасування</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воєнного</a:t>
            </a:r>
            <a:r>
              <a:rPr lang="ru-RU" sz="1800" dirty="0">
                <a:solidFill>
                  <a:schemeClr val="accent2"/>
                </a:solidFill>
                <a:latin typeface="Arial" panose="020B0604020202020204" pitchFamily="34" charset="0"/>
                <a:cs typeface="Arial" panose="020B0604020202020204" pitchFamily="34" charset="0"/>
              </a:rPr>
              <a:t> стану на </a:t>
            </a:r>
            <a:r>
              <a:rPr lang="ru-RU" sz="1800" dirty="0" err="1">
                <a:solidFill>
                  <a:schemeClr val="accent2"/>
                </a:solidFill>
                <a:latin typeface="Arial" panose="020B0604020202020204" pitchFamily="34" charset="0"/>
                <a:cs typeface="Arial" panose="020B0604020202020204" pitchFamily="34" charset="0"/>
              </a:rPr>
              <a:t>відповідній</a:t>
            </a:r>
            <a:r>
              <a:rPr lang="ru-RU" sz="1800" dirty="0">
                <a:solidFill>
                  <a:schemeClr val="accent2"/>
                </a:solidFill>
                <a:latin typeface="Arial" panose="020B0604020202020204" pitchFamily="34" charset="0"/>
                <a:cs typeface="Arial" panose="020B0604020202020204" pitchFamily="34" charset="0"/>
              </a:rPr>
              <a:t> </a:t>
            </a:r>
            <a:r>
              <a:rPr lang="ru-RU" sz="1800" dirty="0" err="1">
                <a:solidFill>
                  <a:schemeClr val="accent2"/>
                </a:solidFill>
                <a:latin typeface="Arial" panose="020B0604020202020204" pitchFamily="34" charset="0"/>
                <a:cs typeface="Arial" panose="020B0604020202020204" pitchFamily="34" charset="0"/>
              </a:rPr>
              <a:t>території</a:t>
            </a:r>
            <a:r>
              <a:rPr lang="ru-RU" sz="1800" dirty="0">
                <a:solidFill>
                  <a:schemeClr val="accent2"/>
                </a:solidFill>
                <a:latin typeface="Arial" panose="020B0604020202020204" pitchFamily="34" charset="0"/>
                <a:cs typeface="Arial" panose="020B0604020202020204" pitchFamily="34" charset="0"/>
              </a:rPr>
              <a:t>.</a:t>
            </a:r>
          </a:p>
          <a:p>
            <a:pPr marL="0" indent="0" algn="just">
              <a:buNone/>
            </a:pPr>
            <a:r>
              <a:rPr lang="ru-RU" sz="1800" b="1" dirty="0" err="1">
                <a:solidFill>
                  <a:schemeClr val="accent1"/>
                </a:solidFill>
                <a:latin typeface="Arial" panose="020B0604020202020204" pitchFamily="34" charset="0"/>
                <a:cs typeface="Arial" panose="020B0604020202020204" pitchFamily="34" charset="0"/>
              </a:rPr>
              <a:t>Містобудівна</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документація</a:t>
            </a:r>
            <a:r>
              <a:rPr lang="ru-RU" sz="1800" b="1" dirty="0">
                <a:solidFill>
                  <a:schemeClr val="accent1"/>
                </a:solidFill>
                <a:latin typeface="Arial" panose="020B0604020202020204" pitchFamily="34" charset="0"/>
                <a:cs typeface="Arial" panose="020B0604020202020204" pitchFamily="34" charset="0"/>
              </a:rPr>
              <a:t> на </a:t>
            </a:r>
            <a:r>
              <a:rPr lang="ru-RU" sz="1800" b="1" dirty="0" err="1">
                <a:solidFill>
                  <a:schemeClr val="accent1"/>
                </a:solidFill>
                <a:latin typeface="Arial" panose="020B0604020202020204" pitchFamily="34" charset="0"/>
                <a:cs typeface="Arial" panose="020B0604020202020204" pitchFamily="34" charset="0"/>
              </a:rPr>
              <a:t>місцевому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рівні</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має</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враховувати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існуючу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забудову</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що</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склалася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внаслідок</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реалізації</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положень</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цього</a:t>
            </a:r>
            <a:r>
              <a:rPr lang="ru-RU" sz="1800" b="1" dirty="0">
                <a:solidFill>
                  <a:schemeClr val="accent1"/>
                </a:solidFill>
                <a:latin typeface="Arial" panose="020B0604020202020204" pitchFamily="34" charset="0"/>
                <a:cs typeface="Arial" panose="020B0604020202020204" pitchFamily="34" charset="0"/>
              </a:rPr>
              <a:t> пункту, а </a:t>
            </a:r>
            <a:r>
              <a:rPr lang="ru-RU" sz="1800" b="1" dirty="0" err="1">
                <a:solidFill>
                  <a:schemeClr val="accent1"/>
                </a:solidFill>
                <a:latin typeface="Arial" panose="020B0604020202020204" pitchFamily="34" charset="0"/>
                <a:cs typeface="Arial" panose="020B0604020202020204" pitchFamily="34" charset="0"/>
              </a:rPr>
              <a:t>також</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наслідки</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бойових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терористичних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актів</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диверсій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надзвичайних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ситуацій</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соціально-економічних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інфраструктурних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екологічних</a:t>
            </a:r>
            <a:r>
              <a:rPr lang="ru-RU" sz="1800" b="1" dirty="0">
                <a:solidFill>
                  <a:schemeClr val="accent1"/>
                </a:solidFill>
                <a:latin typeface="Arial" panose="020B0604020202020204" pitchFamily="34" charset="0"/>
                <a:cs typeface="Arial" panose="020B0604020202020204" pitchFamily="34" charset="0"/>
              </a:rPr>
              <a:t> та </a:t>
            </a:r>
            <a:r>
              <a:rPr lang="ru-RU" sz="1800" b="1" dirty="0" err="1">
                <a:solidFill>
                  <a:schemeClr val="accent1"/>
                </a:solidFill>
                <a:latin typeface="Arial" panose="020B0604020202020204" pitchFamily="34" charset="0"/>
                <a:cs typeface="Arial" panose="020B0604020202020204" pitchFamily="34" charset="0"/>
              </a:rPr>
              <a:t>інших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кризових</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явищ</a:t>
            </a:r>
            <a:r>
              <a:rPr lang="ru-RU" sz="1800" b="1"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5184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err="1">
                <a:solidFill>
                  <a:schemeClr val="accent2"/>
                </a:solidFill>
                <a:latin typeface="Arial" panose="020B0604020202020204" pitchFamily="34" charset="0"/>
                <a:cs typeface="Arial" panose="020B0604020202020204" pitchFamily="34" charset="0"/>
              </a:rPr>
              <a:t>території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територіальної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громади</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її</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частини</a:t>
            </a:r>
            <a:r>
              <a:rPr lang="ru-RU" sz="2000" b="1" dirty="0">
                <a:solidFill>
                  <a:schemeClr val="accent2"/>
                </a:solidFill>
                <a:latin typeface="Arial" panose="020B0604020202020204" pitchFamily="34" charset="0"/>
                <a:cs typeface="Arial" panose="020B0604020202020204" pitchFamily="34" charset="0"/>
              </a:rPr>
              <a:t>) – </a:t>
            </a:r>
          </a:p>
          <a:p>
            <a:pPr marL="0" indent="0" algn="r">
              <a:buNone/>
            </a:pPr>
            <a:r>
              <a:rPr lang="ru-RU" sz="1800" dirty="0" err="1">
                <a:latin typeface="Arial" panose="020B0604020202020204" pitchFamily="34" charset="0"/>
                <a:cs typeface="Arial" panose="020B0604020202020204" pitchFamily="34" charset="0"/>
              </a:rPr>
              <a:t>обласна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місцева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програма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відновлення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територій</a:t>
            </a:r>
            <a:r>
              <a:rPr lang="ru-RU" sz="1800" dirty="0">
                <a:latin typeface="Arial" panose="020B0604020202020204" pitchFamily="34" charset="0"/>
                <a:cs typeface="Arial" panose="020B0604020202020204" pitchFamily="34" charset="0"/>
              </a:rPr>
              <a:t>, яка: </a:t>
            </a:r>
          </a:p>
          <a:p>
            <a:pPr marL="0" indent="0" algn="just">
              <a:buNone/>
            </a:pP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ü"/>
            </a:pPr>
            <a:r>
              <a:rPr lang="ru-RU" sz="1800" b="1" dirty="0" err="1">
                <a:solidFill>
                  <a:schemeClr val="accent5">
                    <a:lumMod val="50000"/>
                  </a:schemeClr>
                </a:solidFill>
                <a:latin typeface="Arial" panose="020B0604020202020204" pitchFamily="34" charset="0"/>
                <a:cs typeface="Arial" panose="020B0604020202020204" pitchFamily="34" charset="0"/>
              </a:rPr>
              <a:t>визначає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основні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просторові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містобудівні</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соціально-економічні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пріоритети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політики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відновлення</a:t>
            </a:r>
            <a:endParaRPr lang="ru-RU" sz="1800" dirty="0">
              <a:latin typeface="Arial" panose="020B0604020202020204" pitchFamily="34" charset="0"/>
              <a:cs typeface="Arial" panose="020B0604020202020204" pitchFamily="34" charset="0"/>
            </a:endParaRPr>
          </a:p>
          <a:p>
            <a:pPr algn="just">
              <a:buFont typeface="Wingdings" panose="05000000000000000000" pitchFamily="2" charset="2"/>
              <a:buChar char="ü"/>
            </a:pPr>
            <a:r>
              <a:rPr lang="ru-RU" sz="1800" b="1" dirty="0" err="1">
                <a:solidFill>
                  <a:schemeClr val="accent5">
                    <a:lumMod val="50000"/>
                  </a:schemeClr>
                </a:solidFill>
                <a:latin typeface="Arial" panose="020B0604020202020204" pitchFamily="34" charset="0"/>
                <a:cs typeface="Arial" panose="020B0604020202020204" pitchFamily="34" charset="0"/>
              </a:rPr>
              <a:t>включає</a:t>
            </a:r>
            <a:r>
              <a:rPr lang="ru-RU" sz="1800" dirty="0">
                <a:latin typeface="Arial" panose="020B0604020202020204" pitchFamily="34" charset="0"/>
                <a:cs typeface="Arial" panose="020B0604020202020204" pitchFamily="34" charset="0"/>
              </a:rPr>
              <a:t> комплекс </a:t>
            </a:r>
            <a:r>
              <a:rPr lang="ru-RU" sz="1800" dirty="0" err="1">
                <a:latin typeface="Arial" panose="020B0604020202020204" pitchFamily="34" charset="0"/>
                <a:cs typeface="Arial" panose="020B0604020202020204" pitchFamily="34" charset="0"/>
              </a:rPr>
              <a:t>заходів</a:t>
            </a:r>
            <a:r>
              <a:rPr lang="ru-RU" sz="1800" dirty="0">
                <a:latin typeface="Arial" panose="020B0604020202020204" pitchFamily="34" charset="0"/>
                <a:cs typeface="Arial" panose="020B0604020202020204" pitchFamily="34" charset="0"/>
              </a:rPr>
              <a:t> для </a:t>
            </a:r>
            <a:r>
              <a:rPr lang="ru-RU" sz="1800" dirty="0" err="1">
                <a:latin typeface="Arial" panose="020B0604020202020204" pitchFamily="34" charset="0"/>
                <a:cs typeface="Arial" panose="020B0604020202020204" pitchFamily="34" charset="0"/>
              </a:rPr>
              <a:t>забезпечення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відновлення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відповідної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області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територіальної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громади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її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частини</a:t>
            </a:r>
            <a:r>
              <a:rPr lang="ru-RU" sz="1800" dirty="0">
                <a:latin typeface="Arial" panose="020B0604020202020204" pitchFamily="34" charset="0"/>
                <a:cs typeface="Arial" panose="020B0604020202020204" pitchFamily="34" charset="0"/>
              </a:rPr>
              <a:t>), яка </a:t>
            </a:r>
            <a:r>
              <a:rPr lang="ru-RU" sz="1800" dirty="0" err="1">
                <a:latin typeface="Arial" panose="020B0604020202020204" pitchFamily="34" charset="0"/>
                <a:cs typeface="Arial" panose="020B0604020202020204" pitchFamily="34" charset="0"/>
              </a:rPr>
              <a:t>постраждала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внаслідок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збройної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агресії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або</a:t>
            </a:r>
            <a:r>
              <a:rPr lang="ru-RU" sz="1800" dirty="0">
                <a:latin typeface="Arial" panose="020B0604020202020204" pitchFamily="34" charset="0"/>
                <a:cs typeface="Arial" panose="020B0604020202020204" pitchFamily="34" charset="0"/>
              </a:rPr>
              <a:t> в </a:t>
            </a:r>
            <a:r>
              <a:rPr lang="ru-RU" sz="1800" dirty="0" err="1">
                <a:latin typeface="Arial" panose="020B0604020202020204" pitchFamily="34" charset="0"/>
                <a:cs typeface="Arial" panose="020B0604020202020204" pitchFamily="34" charset="0"/>
              </a:rPr>
              <a:t>якій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сконцентровані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соціально-економічні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екологічні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інші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кризові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явища</a:t>
            </a:r>
            <a:r>
              <a:rPr lang="ru-RU" sz="1800" dirty="0">
                <a:latin typeface="Arial" panose="020B0604020202020204" pitchFamily="34" charset="0"/>
                <a:cs typeface="Arial" panose="020B0604020202020204" pitchFamily="34" charset="0"/>
              </a:rPr>
              <a:t> </a:t>
            </a:r>
          </a:p>
          <a:p>
            <a:pPr algn="just">
              <a:buFont typeface="Wingdings" panose="05000000000000000000" pitchFamily="2" charset="2"/>
              <a:buChar char="ü"/>
            </a:pPr>
            <a:r>
              <a:rPr lang="ru-RU" sz="1800" b="1" dirty="0">
                <a:solidFill>
                  <a:schemeClr val="accent5">
                    <a:lumMod val="50000"/>
                  </a:schemeClr>
                </a:solidFill>
                <a:latin typeface="Arial" panose="020B0604020202020204" pitchFamily="34" charset="0"/>
                <a:cs typeface="Arial" panose="020B0604020202020204" pitchFamily="34" charset="0"/>
              </a:rPr>
              <a:t>не </a:t>
            </a:r>
            <a:r>
              <a:rPr lang="ru-RU" sz="1800" b="1" dirty="0" err="1">
                <a:solidFill>
                  <a:schemeClr val="accent5">
                    <a:lumMod val="50000"/>
                  </a:schemeClr>
                </a:solidFill>
                <a:latin typeface="Arial" panose="020B0604020202020204" pitchFamily="34" charset="0"/>
                <a:cs typeface="Arial" panose="020B0604020202020204" pitchFamily="34" charset="0"/>
              </a:rPr>
              <a:t>належить</a:t>
            </a:r>
            <a:r>
              <a:rPr lang="ru-RU" sz="1800" b="1" dirty="0">
                <a:solidFill>
                  <a:schemeClr val="accent5">
                    <a:lumMod val="50000"/>
                  </a:schemeClr>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до </a:t>
            </a:r>
            <a:r>
              <a:rPr lang="ru-RU" sz="1800" dirty="0" err="1">
                <a:latin typeface="Arial" panose="020B0604020202020204" pitchFamily="34" charset="0"/>
                <a:cs typeface="Arial" panose="020B0604020202020204" pitchFamily="34" charset="0"/>
              </a:rPr>
              <a:t>містобудівної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документації</a:t>
            </a:r>
            <a:endParaRPr lang="en-US" sz="1800" dirty="0">
              <a:latin typeface="Arial" panose="020B0604020202020204" pitchFamily="34" charset="0"/>
              <a:cs typeface="Arial" panose="020B0604020202020204" pitchFamily="34" charset="0"/>
            </a:endParaRPr>
          </a:p>
          <a:p>
            <a:pPr algn="just">
              <a:buFont typeface="Wingdings" panose="05000000000000000000" pitchFamily="2" charset="2"/>
              <a:buChar char="ü"/>
            </a:pPr>
            <a:r>
              <a:rPr lang="ru-RU" sz="1800" b="1" dirty="0">
                <a:solidFill>
                  <a:schemeClr val="tx2"/>
                </a:solidFill>
                <a:latin typeface="Arial" panose="020B0604020202020204" pitchFamily="34" charset="0"/>
                <a:cs typeface="Arial" panose="020B0604020202020204" pitchFamily="34" charset="0"/>
              </a:rPr>
              <a:t>не </a:t>
            </a:r>
            <a:r>
              <a:rPr lang="ru-RU" sz="1800" b="1" dirty="0" err="1">
                <a:solidFill>
                  <a:schemeClr val="tx2"/>
                </a:solidFill>
                <a:latin typeface="Arial" panose="020B0604020202020204" pitchFamily="34" charset="0"/>
                <a:cs typeface="Arial" panose="020B0604020202020204" pitchFamily="34" charset="0"/>
              </a:rPr>
              <a:t>підлягає</a:t>
            </a:r>
            <a:r>
              <a:rPr lang="ru-RU" sz="1800" b="1" dirty="0">
                <a:solidFill>
                  <a:schemeClr val="tx2"/>
                </a:solidFill>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стратегічній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екологічній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оцінці</a:t>
            </a:r>
            <a:r>
              <a:rPr lang="ru-RU"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algn="just">
              <a:buFont typeface="Wingdings" panose="05000000000000000000" pitchFamily="2" charset="2"/>
              <a:buChar char="ü"/>
            </a:pPr>
            <a:r>
              <a:rPr lang="ru-RU" sz="1800" b="1" dirty="0">
                <a:solidFill>
                  <a:schemeClr val="tx2"/>
                </a:solidFill>
                <a:latin typeface="Arial" panose="020B0604020202020204" pitchFamily="34" charset="0"/>
                <a:cs typeface="Arial" panose="020B0604020202020204" pitchFamily="34" charset="0"/>
              </a:rPr>
              <a:t>не </a:t>
            </a:r>
            <a:r>
              <a:rPr lang="ru-RU" sz="1800" b="1" dirty="0" err="1">
                <a:solidFill>
                  <a:schemeClr val="tx2"/>
                </a:solidFill>
                <a:latin typeface="Arial" panose="020B0604020202020204" pitchFamily="34" charset="0"/>
                <a:cs typeface="Arial" panose="020B0604020202020204" pitchFamily="34" charset="0"/>
              </a:rPr>
              <a:t>підлягає</a:t>
            </a:r>
            <a:r>
              <a:rPr lang="ru-RU" sz="1800" b="1" dirty="0">
                <a:solidFill>
                  <a:schemeClr val="tx2"/>
                </a:solidFill>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розгляду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архітектурно-містобудівною</a:t>
            </a:r>
            <a:r>
              <a:rPr lang="ru-RU" sz="1800" dirty="0">
                <a:latin typeface="Arial" panose="020B0604020202020204" pitchFamily="34" charset="0"/>
                <a:cs typeface="Arial" panose="020B0604020202020204" pitchFamily="34" charset="0"/>
              </a:rPr>
              <a:t> радою</a:t>
            </a:r>
          </a:p>
          <a:p>
            <a:pPr algn="just">
              <a:buFont typeface="Wingdings" panose="05000000000000000000" pitchFamily="2" charset="2"/>
              <a:buChar char="ü"/>
            </a:pPr>
            <a:r>
              <a:rPr lang="ru-RU" sz="1800" b="1" dirty="0" err="1">
                <a:solidFill>
                  <a:schemeClr val="accent5">
                    <a:lumMod val="50000"/>
                  </a:schemeClr>
                </a:solidFill>
                <a:latin typeface="Arial" panose="020B0604020202020204" pitchFamily="34" charset="0"/>
                <a:cs typeface="Arial" panose="020B0604020202020204" pitchFamily="34" charset="0"/>
              </a:rPr>
              <a:t>підлягає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громадському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обговоренню</a:t>
            </a: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91954" y="1649565"/>
            <a:ext cx="1917576" cy="1314076"/>
          </a:xfrm>
          <a:prstGeom prst="rect">
            <a:avLst/>
          </a:prstGeom>
          <a:solidFill>
            <a:schemeClr val="accent2"/>
          </a:solidFill>
        </p:spPr>
      </p:pic>
    </p:spTree>
    <p:extLst>
      <p:ext uri="{BB962C8B-B14F-4D97-AF65-F5344CB8AC3E}">
        <p14:creationId xmlns:p14="http://schemas.microsoft.com/office/powerpoint/2010/main" val="253113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just">
              <a:buNone/>
            </a:pPr>
            <a:r>
              <a:rPr lang="ru-RU" sz="1800" b="1" dirty="0" err="1">
                <a:solidFill>
                  <a:schemeClr val="accent2"/>
                </a:solidFill>
                <a:latin typeface="Arial" panose="020B0604020202020204" pitchFamily="34" charset="0"/>
                <a:cs typeface="Arial" panose="020B0604020202020204" pitchFamily="34" charset="0"/>
              </a:rPr>
              <a:t>Отримання</a:t>
            </a:r>
            <a:r>
              <a:rPr lang="ru-RU" sz="1800" b="1" dirty="0">
                <a:solidFill>
                  <a:schemeClr val="accent2"/>
                </a:solidFill>
                <a:latin typeface="Arial" panose="020B0604020202020204" pitchFamily="34" charset="0"/>
                <a:cs typeface="Arial" panose="020B0604020202020204" pitchFamily="34" charset="0"/>
              </a:rPr>
              <a:t> ТУ </a:t>
            </a:r>
            <a:r>
              <a:rPr lang="ru-RU" sz="1800" dirty="0" err="1">
                <a:latin typeface="Arial" panose="020B0604020202020204" pitchFamily="34" charset="0"/>
                <a:cs typeface="Arial" panose="020B0604020202020204" pitchFamily="34" charset="0"/>
              </a:rPr>
              <a:t>щодо</a:t>
            </a:r>
            <a:r>
              <a:rPr lang="ru-RU" sz="1800" dirty="0">
                <a:latin typeface="Arial" panose="020B0604020202020204" pitchFamily="34" charset="0"/>
                <a:cs typeface="Arial" panose="020B0604020202020204" pitchFamily="34" charset="0"/>
              </a:rPr>
              <a:t> водо-, тепло-, </a:t>
            </a:r>
            <a:r>
              <a:rPr lang="ru-RU" sz="1800" dirty="0" err="1">
                <a:latin typeface="Arial" panose="020B0604020202020204" pitchFamily="34" charset="0"/>
                <a:cs typeface="Arial" panose="020B0604020202020204" pitchFamily="34" charset="0"/>
              </a:rPr>
              <a:t>електро</a:t>
            </a:r>
            <a:r>
              <a:rPr lang="ru-RU" sz="1800" dirty="0">
                <a:latin typeface="Arial" panose="020B0604020202020204" pitchFamily="34" charset="0"/>
                <a:cs typeface="Arial" panose="020B0604020202020204" pitchFamily="34" charset="0"/>
              </a:rPr>
              <a:t>- і </a:t>
            </a:r>
            <a:r>
              <a:rPr lang="ru-RU" sz="1800" dirty="0" err="1">
                <a:latin typeface="Arial" panose="020B0604020202020204" pitchFamily="34" charset="0"/>
                <a:cs typeface="Arial" panose="020B0604020202020204" pitchFamily="34" charset="0"/>
              </a:rPr>
              <a:t>газопостачання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водовідведення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зовнішнього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освітлення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відведення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зливових</a:t>
            </a:r>
            <a:r>
              <a:rPr lang="ru-RU" sz="1800" dirty="0">
                <a:latin typeface="Arial" panose="020B0604020202020204" pitchFamily="34" charset="0"/>
                <a:cs typeface="Arial" panose="020B0604020202020204" pitchFamily="34" charset="0"/>
              </a:rPr>
              <a:t> вод та </a:t>
            </a:r>
            <a:r>
              <a:rPr lang="ru-RU" sz="1800" dirty="0" err="1">
                <a:latin typeface="Arial" panose="020B0604020202020204" pitchFamily="34" charset="0"/>
                <a:cs typeface="Arial" panose="020B0604020202020204" pitchFamily="34" charset="0"/>
              </a:rPr>
              <a:t>телекомунікацій</a:t>
            </a:r>
            <a:r>
              <a:rPr lang="ru-RU" sz="1800" dirty="0">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може</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здійснюватися</a:t>
            </a:r>
            <a:r>
              <a:rPr lang="ru-RU" sz="1800" b="1" dirty="0">
                <a:solidFill>
                  <a:srgbClr val="FF0000"/>
                </a:solidFill>
                <a:latin typeface="Arial" panose="020B0604020202020204" pitchFamily="34" charset="0"/>
                <a:cs typeface="Arial" panose="020B0604020202020204" pitchFamily="34" charset="0"/>
              </a:rPr>
              <a:t> </a:t>
            </a:r>
            <a:r>
              <a:rPr lang="ru-RU" sz="1800" b="1" dirty="0">
                <a:solidFill>
                  <a:schemeClr val="accent1"/>
                </a:solidFill>
                <a:latin typeface="Arial" panose="020B0604020202020204" pitchFamily="34" charset="0"/>
                <a:cs typeface="Arial" panose="020B0604020202020204" pitchFamily="34" charset="0"/>
              </a:rPr>
              <a:t>за </a:t>
            </a:r>
            <a:r>
              <a:rPr lang="ru-RU" sz="1800" b="1" dirty="0" err="1">
                <a:solidFill>
                  <a:schemeClr val="accent1"/>
                </a:solidFill>
                <a:latin typeface="Arial" panose="020B0604020202020204" pitchFamily="34" charset="0"/>
                <a:cs typeface="Arial" panose="020B0604020202020204" pitchFamily="34" charset="0"/>
              </a:rPr>
              <a:t>бажанням</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замовника</a:t>
            </a:r>
            <a:r>
              <a:rPr lang="ru-RU" sz="1800" b="1" dirty="0">
                <a:solidFill>
                  <a:schemeClr val="accent1"/>
                </a:solidFill>
                <a:latin typeface="Arial" panose="020B0604020202020204" pitchFamily="34" charset="0"/>
                <a:cs typeface="Arial" panose="020B0604020202020204" pitchFamily="34" charset="0"/>
              </a:rPr>
              <a:t> </a:t>
            </a:r>
            <a:r>
              <a:rPr lang="ru-RU" sz="1800" b="1" dirty="0">
                <a:solidFill>
                  <a:srgbClr val="FF0000"/>
                </a:solidFill>
                <a:latin typeface="Arial" panose="020B0604020202020204" pitchFamily="34" charset="0"/>
                <a:cs typeface="Arial" panose="020B0604020202020204" pitchFamily="34" charset="0"/>
              </a:rPr>
              <a:t>до </a:t>
            </a:r>
            <a:r>
              <a:rPr lang="ru-RU" sz="1800" b="1" dirty="0" err="1">
                <a:solidFill>
                  <a:srgbClr val="FF0000"/>
                </a:solidFill>
                <a:latin typeface="Arial" panose="020B0604020202020204" pitchFamily="34" charset="0"/>
                <a:cs typeface="Arial" panose="020B0604020202020204" pitchFamily="34" charset="0"/>
              </a:rPr>
              <a:t>отримання</a:t>
            </a:r>
            <a:r>
              <a:rPr lang="ru-RU" sz="1800" b="1" dirty="0">
                <a:solidFill>
                  <a:srgbClr val="FF0000"/>
                </a:solidFill>
                <a:latin typeface="Arial" panose="020B0604020202020204" pitchFamily="34" charset="0"/>
                <a:cs typeface="Arial" panose="020B0604020202020204" pitchFamily="34" charset="0"/>
              </a:rPr>
              <a:t> права на </a:t>
            </a:r>
            <a:r>
              <a:rPr lang="ru-RU" sz="1800" b="1" dirty="0" err="1">
                <a:solidFill>
                  <a:srgbClr val="FF0000"/>
                </a:solidFill>
                <a:latin typeface="Arial" panose="020B0604020202020204" pitchFamily="34" charset="0"/>
                <a:cs typeface="Arial" panose="020B0604020202020204" pitchFamily="34" charset="0"/>
              </a:rPr>
              <a:t>виконання</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будівельних</a:t>
            </a:r>
            <a:r>
              <a:rPr lang="ru-RU" sz="1800" b="1" dirty="0">
                <a:solidFill>
                  <a:srgbClr val="FF0000"/>
                </a:solidFill>
                <a:latin typeface="Arial" panose="020B0604020202020204" pitchFamily="34" charset="0"/>
                <a:cs typeface="Arial" panose="020B0604020202020204" pitchFamily="34" charset="0"/>
              </a:rPr>
              <a:t> </a:t>
            </a:r>
            <a:r>
              <a:rPr lang="ru-RU" sz="1800" b="1" dirty="0" err="1">
                <a:solidFill>
                  <a:srgbClr val="FF0000"/>
                </a:solidFill>
                <a:latin typeface="Arial" panose="020B0604020202020204" pitchFamily="34" charset="0"/>
                <a:cs typeface="Arial" panose="020B0604020202020204" pitchFamily="34" charset="0"/>
              </a:rPr>
              <a:t>робіт</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або</a:t>
            </a:r>
            <a:r>
              <a:rPr lang="ru-RU" sz="1800" b="1" dirty="0">
                <a:solidFill>
                  <a:schemeClr val="accent1"/>
                </a:solidFill>
                <a:latin typeface="Arial" panose="020B0604020202020204" pitchFamily="34" charset="0"/>
                <a:cs typeface="Arial" panose="020B0604020202020204" pitchFamily="34" charset="0"/>
              </a:rPr>
              <a:t> до </a:t>
            </a:r>
            <a:r>
              <a:rPr lang="ru-RU" sz="1800" b="1" dirty="0" err="1">
                <a:solidFill>
                  <a:schemeClr val="accent1"/>
                </a:solidFill>
                <a:latin typeface="Arial" panose="020B0604020202020204" pitchFamily="34" charset="0"/>
                <a:cs typeface="Arial" panose="020B0604020202020204" pitchFamily="34" charset="0"/>
              </a:rPr>
              <a:t>прийняття</a:t>
            </a:r>
            <a:r>
              <a:rPr lang="ru-RU" sz="1800" b="1" dirty="0">
                <a:solidFill>
                  <a:schemeClr val="accent1"/>
                </a:solidFill>
                <a:latin typeface="Arial" panose="020B0604020202020204" pitchFamily="34" charset="0"/>
                <a:cs typeface="Arial" panose="020B0604020202020204" pitchFamily="34" charset="0"/>
              </a:rPr>
              <a:t> </a:t>
            </a:r>
            <a:r>
              <a:rPr lang="ru-RU" sz="1800" b="1" dirty="0" err="1">
                <a:solidFill>
                  <a:schemeClr val="accent1"/>
                </a:solidFill>
                <a:latin typeface="Arial" panose="020B0604020202020204" pitchFamily="34" charset="0"/>
                <a:cs typeface="Arial" panose="020B0604020202020204" pitchFamily="34" charset="0"/>
              </a:rPr>
              <a:t>об’єкта</a:t>
            </a:r>
            <a:r>
              <a:rPr lang="ru-RU" sz="1800" b="1" dirty="0">
                <a:solidFill>
                  <a:schemeClr val="accent1"/>
                </a:solidFill>
                <a:latin typeface="Arial" panose="020B0604020202020204" pitchFamily="34" charset="0"/>
                <a:cs typeface="Arial" panose="020B0604020202020204" pitchFamily="34" charset="0"/>
              </a:rPr>
              <a:t> в </a:t>
            </a:r>
            <a:r>
              <a:rPr lang="ru-RU" sz="1800" b="1" dirty="0" err="1">
                <a:solidFill>
                  <a:schemeClr val="accent1"/>
                </a:solidFill>
                <a:latin typeface="Arial" panose="020B0604020202020204" pitchFamily="34" charset="0"/>
                <a:cs typeface="Arial" panose="020B0604020202020204" pitchFamily="34" charset="0"/>
              </a:rPr>
              <a:t>експлуатацію</a:t>
            </a:r>
            <a:r>
              <a:rPr lang="ru-RU" sz="1800" b="1" dirty="0">
                <a:solidFill>
                  <a:schemeClr val="accent1"/>
                </a:solidFill>
                <a:latin typeface="Arial" panose="020B0604020202020204" pitchFamily="34" charset="0"/>
                <a:cs typeface="Arial" panose="020B0604020202020204" pitchFamily="34" charset="0"/>
              </a:rPr>
              <a:t> у </a:t>
            </a:r>
            <a:r>
              <a:rPr lang="ru-RU" sz="1800" b="1" dirty="0" err="1">
                <a:solidFill>
                  <a:schemeClr val="accent1"/>
                </a:solidFill>
                <a:latin typeface="Arial" panose="020B0604020202020204" pitchFamily="34" charset="0"/>
                <a:cs typeface="Arial" panose="020B0604020202020204" pitchFamily="34" charset="0"/>
              </a:rPr>
              <a:t>разі</a:t>
            </a:r>
            <a:r>
              <a:rPr lang="ru-RU" sz="1800" b="1" dirty="0">
                <a:solidFill>
                  <a:schemeClr val="accent1"/>
                </a:solidFill>
                <a:latin typeface="Arial" panose="020B0604020202020204" pitchFamily="34" charset="0"/>
                <a:cs typeface="Arial" panose="020B0604020202020204" pitchFamily="34" charset="0"/>
              </a:rPr>
              <a:t>:</a:t>
            </a:r>
          </a:p>
          <a:p>
            <a:pPr algn="just"/>
            <a:r>
              <a:rPr lang="ru-RU" sz="1800" dirty="0" err="1">
                <a:latin typeface="Arial" panose="020B0604020202020204" pitchFamily="34" charset="0"/>
                <a:cs typeface="Arial" panose="020B0604020202020204" pitchFamily="34" charset="0"/>
              </a:rPr>
              <a:t>будівництва</a:t>
            </a:r>
            <a:r>
              <a:rPr lang="ru-RU" sz="1800" dirty="0">
                <a:latin typeface="Arial" panose="020B0604020202020204" pitchFamily="34" charset="0"/>
                <a:cs typeface="Arial" panose="020B0604020202020204" pitchFamily="34" charset="0"/>
              </a:rPr>
              <a:t> (нового </a:t>
            </a:r>
            <a:r>
              <a:rPr lang="ru-RU" sz="1800" dirty="0" err="1">
                <a:latin typeface="Arial" panose="020B0604020202020204" pitchFamily="34" charset="0"/>
                <a:cs typeface="Arial" panose="020B0604020202020204" pitchFamily="34" charset="0"/>
              </a:rPr>
              <a:t>будівництва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реконструкції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a:t>
            </a:r>
            <a:r>
              <a:rPr lang="ru-RU" sz="1800" dirty="0">
                <a:latin typeface="Arial" panose="020B0604020202020204" pitchFamily="34" charset="0"/>
                <a:cs typeface="Arial" panose="020B0604020202020204" pitchFamily="34" charset="0"/>
              </a:rPr>
              <a:t> для </a:t>
            </a:r>
            <a:r>
              <a:rPr lang="ru-RU" sz="1800" dirty="0" err="1">
                <a:latin typeface="Arial" panose="020B0604020202020204" pitchFamily="34" charset="0"/>
                <a:cs typeface="Arial" panose="020B0604020202020204" pitchFamily="34" charset="0"/>
              </a:rPr>
              <a:t>тимчасового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проживання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внутрішньо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переміщених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осіб</a:t>
            </a:r>
            <a:r>
              <a:rPr lang="ru-RU" sz="1800" dirty="0">
                <a:latin typeface="Arial" panose="020B0604020202020204" pitchFamily="34" charset="0"/>
                <a:cs typeface="Arial" panose="020B0604020202020204" pitchFamily="34" charset="0"/>
              </a:rPr>
              <a:t>;</a:t>
            </a:r>
          </a:p>
          <a:p>
            <a:pPr algn="just"/>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виробничих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потужностей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підприємств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переміщених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евакуйованих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із</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зони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бойових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дій</a:t>
            </a:r>
            <a:r>
              <a:rPr lang="ru-RU" sz="1800" dirty="0">
                <a:latin typeface="Arial" panose="020B0604020202020204" pitchFamily="34" charset="0"/>
                <a:cs typeface="Arial" panose="020B0604020202020204" pitchFamily="34" charset="0"/>
              </a:rPr>
              <a:t>;</a:t>
            </a:r>
          </a:p>
          <a:p>
            <a:pPr algn="just"/>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річкових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портів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терміналів</a:t>
            </a:r>
            <a:r>
              <a:rPr lang="ru-RU" sz="1800" dirty="0">
                <a:latin typeface="Arial" panose="020B0604020202020204" pitchFamily="34" charset="0"/>
                <a:cs typeface="Arial" panose="020B0604020202020204" pitchFamily="34" charset="0"/>
              </a:rPr>
              <a:t>) на </a:t>
            </a:r>
            <a:r>
              <a:rPr lang="ru-RU" sz="1800" dirty="0" err="1">
                <a:latin typeface="Arial" panose="020B0604020202020204" pitchFamily="34" charset="0"/>
                <a:cs typeface="Arial" panose="020B0604020202020204" pitchFamily="34" charset="0"/>
              </a:rPr>
              <a:t>річці</a:t>
            </a:r>
            <a:r>
              <a:rPr lang="ru-RU" sz="1800" dirty="0">
                <a:latin typeface="Arial" panose="020B0604020202020204" pitchFamily="34" charset="0"/>
                <a:cs typeface="Arial" panose="020B0604020202020204" pitchFamily="34" charset="0"/>
              </a:rPr>
              <a:t> Дунай, </a:t>
            </a:r>
            <a:r>
              <a:rPr lang="ru-RU" sz="1800" dirty="0" err="1">
                <a:latin typeface="Arial" panose="020B0604020202020204" pitchFamily="34" charset="0"/>
                <a:cs typeface="Arial" panose="020B0604020202020204" pitchFamily="34" charset="0"/>
              </a:rPr>
              <a:t>рішення</a:t>
            </a:r>
            <a:r>
              <a:rPr lang="ru-RU" sz="1800" dirty="0">
                <a:latin typeface="Arial" panose="020B0604020202020204" pitchFamily="34" charset="0"/>
                <a:cs typeface="Arial" panose="020B0604020202020204" pitchFamily="34" charset="0"/>
              </a:rPr>
              <a:t> про </a:t>
            </a:r>
            <a:r>
              <a:rPr lang="ru-RU" sz="1800" dirty="0" err="1">
                <a:latin typeface="Arial" panose="020B0604020202020204" pitchFamily="34" charset="0"/>
                <a:cs typeface="Arial" panose="020B0604020202020204" pitchFamily="34" charset="0"/>
              </a:rPr>
              <a:t>доцільність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прийнято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центральним</a:t>
            </a:r>
            <a:r>
              <a:rPr lang="ru-RU" sz="1800" dirty="0">
                <a:latin typeface="Arial" panose="020B0604020202020204" pitchFamily="34" charset="0"/>
                <a:cs typeface="Arial" panose="020B0604020202020204" pitchFamily="34" charset="0"/>
              </a:rPr>
              <a:t> органом </a:t>
            </a:r>
            <a:r>
              <a:rPr lang="ru-RU" sz="1800" dirty="0" err="1">
                <a:latin typeface="Arial" panose="020B0604020202020204" pitchFamily="34" charset="0"/>
                <a:cs typeface="Arial" panose="020B0604020202020204" pitchFamily="34" charset="0"/>
              </a:rPr>
              <a:t>виконавчої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влади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забезпечує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формування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політики</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внутрішнього</a:t>
            </a:r>
            <a:r>
              <a:rPr lang="ru-RU" sz="1800" dirty="0">
                <a:latin typeface="Arial" panose="020B0604020202020204" pitchFamily="34" charset="0"/>
                <a:cs typeface="Arial" panose="020B0604020202020204" pitchFamily="34" charset="0"/>
              </a:rPr>
              <a:t> водного транспорту, </a:t>
            </a:r>
            <a:r>
              <a:rPr lang="ru-RU" sz="1800" dirty="0" err="1">
                <a:latin typeface="Arial" panose="020B0604020202020204" pitchFamily="34" charset="0"/>
                <a:cs typeface="Arial" panose="020B0604020202020204" pitchFamily="34" charset="0"/>
              </a:rPr>
              <a:t>відповідно</a:t>
            </a:r>
            <a:r>
              <a:rPr lang="ru-RU" sz="1800" dirty="0">
                <a:latin typeface="Arial" panose="020B0604020202020204" pitchFamily="34" charset="0"/>
                <a:cs typeface="Arial" panose="020B0604020202020204" pitchFamily="34" charset="0"/>
              </a:rPr>
              <a:t> до ЗУ "Про </a:t>
            </a:r>
            <a:r>
              <a:rPr lang="ru-RU" sz="1800" dirty="0" err="1">
                <a:latin typeface="Arial" panose="020B0604020202020204" pitchFamily="34" charset="0"/>
                <a:cs typeface="Arial" panose="020B0604020202020204" pitchFamily="34" charset="0"/>
              </a:rPr>
              <a:t>внутрішній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водний</a:t>
            </a:r>
            <a:r>
              <a:rPr lang="ru-RU" sz="1800" dirty="0">
                <a:latin typeface="Arial" panose="020B0604020202020204" pitchFamily="34" charset="0"/>
                <a:cs typeface="Arial" panose="020B0604020202020204" pitchFamily="34" charset="0"/>
              </a:rPr>
              <a:t> транспорт";</a:t>
            </a:r>
          </a:p>
          <a:p>
            <a:pPr algn="just"/>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мультимодальних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терміналів</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виробничо-перевантажувальних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комплексів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доцільність</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термінового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розширення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визначена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центральним</a:t>
            </a:r>
            <a:r>
              <a:rPr lang="ru-RU" sz="1800" dirty="0">
                <a:latin typeface="Arial" panose="020B0604020202020204" pitchFamily="34" charset="0"/>
                <a:cs typeface="Arial" panose="020B0604020202020204" pitchFamily="34" charset="0"/>
              </a:rPr>
              <a:t> органом </a:t>
            </a:r>
            <a:r>
              <a:rPr lang="ru-RU" sz="1800" dirty="0" err="1">
                <a:latin typeface="Arial" panose="020B0604020202020204" pitchFamily="34" charset="0"/>
                <a:cs typeface="Arial" panose="020B0604020202020204" pitchFamily="34" charset="0"/>
              </a:rPr>
              <a:t>виконавчої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влади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що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забезпечує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формування</a:t>
            </a:r>
            <a:r>
              <a:rPr lang="ru-RU" sz="1800" dirty="0">
                <a:latin typeface="Arial" panose="020B0604020202020204" pitchFamily="34" charset="0"/>
                <a:cs typeface="Arial" panose="020B0604020202020204" pitchFamily="34" charset="0"/>
              </a:rPr>
              <a:t> та </a:t>
            </a:r>
            <a:r>
              <a:rPr lang="ru-RU" sz="1800" dirty="0" err="1">
                <a:latin typeface="Arial" panose="020B0604020202020204" pitchFamily="34" charset="0"/>
                <a:cs typeface="Arial" panose="020B0604020202020204" pitchFamily="34" charset="0"/>
              </a:rPr>
              <a:t>реалізує</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державну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політику</a:t>
            </a:r>
            <a:r>
              <a:rPr lang="ru-RU" sz="1800" dirty="0">
                <a:latin typeface="Arial" panose="020B0604020202020204" pitchFamily="34" charset="0"/>
                <a:cs typeface="Arial" panose="020B0604020202020204" pitchFamily="34" charset="0"/>
              </a:rPr>
              <a:t> у </a:t>
            </a:r>
            <a:r>
              <a:rPr lang="ru-RU" sz="1800" dirty="0" err="1">
                <a:latin typeface="Arial" panose="020B0604020202020204" pitchFamily="34" charset="0"/>
                <a:cs typeface="Arial" panose="020B0604020202020204" pitchFamily="34" charset="0"/>
              </a:rPr>
              <a:t>сфері</a:t>
            </a:r>
            <a:r>
              <a:rPr lang="ru-RU" sz="1800" dirty="0">
                <a:latin typeface="Arial" panose="020B0604020202020204" pitchFamily="34" charset="0"/>
                <a:cs typeface="Arial" panose="020B0604020202020204" pitchFamily="34" charset="0"/>
              </a:rPr>
              <a:t> транспорту, </a:t>
            </a:r>
            <a:r>
              <a:rPr lang="ru-RU" sz="1800" dirty="0" err="1">
                <a:latin typeface="Arial" panose="020B0604020202020204" pitchFamily="34" charset="0"/>
                <a:cs typeface="Arial" panose="020B0604020202020204" pitchFamily="34" charset="0"/>
              </a:rPr>
              <a:t>відповідно</a:t>
            </a:r>
            <a:r>
              <a:rPr lang="ru-RU" sz="1800" dirty="0">
                <a:latin typeface="Arial" panose="020B0604020202020204" pitchFamily="34" charset="0"/>
                <a:cs typeface="Arial" panose="020B0604020202020204" pitchFamily="34" charset="0"/>
              </a:rPr>
              <a:t> до </a:t>
            </a:r>
            <a:r>
              <a:rPr lang="ru-RU" sz="1800" dirty="0" err="1">
                <a:latin typeface="Arial" panose="020B0604020202020204" pitchFamily="34" charset="0"/>
                <a:cs typeface="Arial" panose="020B0604020202020204" pitchFamily="34" charset="0"/>
              </a:rPr>
              <a:t>статті</a:t>
            </a:r>
            <a:r>
              <a:rPr lang="ru-RU" sz="1800" dirty="0">
                <a:latin typeface="Arial" panose="020B0604020202020204" pitchFamily="34" charset="0"/>
                <a:cs typeface="Arial" panose="020B0604020202020204" pitchFamily="34" charset="0"/>
              </a:rPr>
              <a:t> 43 Закону </a:t>
            </a:r>
            <a:r>
              <a:rPr lang="ru-RU" sz="1800" dirty="0" err="1">
                <a:latin typeface="Arial" panose="020B0604020202020204" pitchFamily="34" charset="0"/>
                <a:cs typeface="Arial" panose="020B0604020202020204" pitchFamily="34" charset="0"/>
              </a:rPr>
              <a:t>України</a:t>
            </a:r>
            <a:r>
              <a:rPr lang="ru-RU" sz="1800" dirty="0">
                <a:latin typeface="Arial" panose="020B0604020202020204" pitchFamily="34" charset="0"/>
                <a:cs typeface="Arial" panose="020B0604020202020204" pitchFamily="34" charset="0"/>
              </a:rPr>
              <a:t> "Про транспорт";</a:t>
            </a:r>
          </a:p>
          <a:p>
            <a:pPr algn="just"/>
            <a:r>
              <a:rPr lang="ru-RU" sz="1800" dirty="0" err="1">
                <a:latin typeface="Arial" panose="020B0604020202020204" pitchFamily="34" charset="0"/>
                <a:cs typeface="Arial" panose="020B0604020202020204" pitchFamily="34" charset="0"/>
              </a:rPr>
              <a:t>розміщення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дорожньо-транспортної</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інфраструктури</a:t>
            </a:r>
            <a:r>
              <a:rPr lang="ru-RU" sz="1800" dirty="0">
                <a:latin typeface="Arial" panose="020B0604020202020204" pitchFamily="34" charset="0"/>
                <a:cs typeface="Arial" panose="020B0604020202020204" pitchFamily="34" charset="0"/>
              </a:rPr>
              <a:t>, мереж </a:t>
            </a:r>
            <a:r>
              <a:rPr lang="ru-RU" sz="1800" dirty="0" err="1">
                <a:latin typeface="Arial" panose="020B0604020202020204" pitchFamily="34" charset="0"/>
                <a:cs typeface="Arial" panose="020B0604020202020204" pitchFamily="34" charset="0"/>
              </a:rPr>
              <a:t>електропостачання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газорозподільних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водопровідних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теплопровідних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каналізаційних</a:t>
            </a:r>
            <a:r>
              <a:rPr lang="ru-RU" sz="1800" dirty="0">
                <a:latin typeface="Arial" panose="020B0604020202020204" pitchFamily="34" charset="0"/>
                <a:cs typeface="Arial" panose="020B0604020202020204" pitchFamily="34" charset="0"/>
              </a:rPr>
              <a:t> мереж, </a:t>
            </a:r>
            <a:r>
              <a:rPr lang="ru-RU" sz="1800" dirty="0" err="1">
                <a:latin typeface="Arial" panose="020B0604020202020204" pitchFamily="34" charset="0"/>
                <a:cs typeface="Arial" panose="020B0604020202020204" pitchFamily="34" charset="0"/>
              </a:rPr>
              <a:t>електронних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комунікаційних</a:t>
            </a:r>
            <a:r>
              <a:rPr lang="ru-RU" sz="1800" dirty="0">
                <a:latin typeface="Arial" panose="020B0604020202020204" pitchFamily="34" charset="0"/>
                <a:cs typeface="Arial" panose="020B0604020202020204" pitchFamily="34" charset="0"/>
              </a:rPr>
              <a:t> мереж, </a:t>
            </a:r>
            <a:r>
              <a:rPr lang="ru-RU" sz="1800" dirty="0" err="1">
                <a:latin typeface="Arial" panose="020B0604020202020204" pitchFamily="34" charset="0"/>
                <a:cs typeface="Arial" panose="020B0604020202020204" pitchFamily="34" charset="0"/>
              </a:rPr>
              <a:t>об’єктів</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магістральних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газопроводів</a:t>
            </a:r>
            <a:r>
              <a:rPr lang="ru-RU" sz="1800" dirty="0">
                <a:latin typeface="Arial" panose="020B0604020202020204" pitchFamily="34" charset="0"/>
                <a:cs typeface="Arial" panose="020B0604020202020204" pitchFamily="34" charset="0"/>
              </a:rPr>
              <a:t>.</a:t>
            </a:r>
          </a:p>
          <a:p>
            <a:pPr marL="0" indent="0" algn="just">
              <a:buNone/>
            </a:pPr>
            <a:endParaRPr lang="en-US" sz="1800" dirty="0">
              <a:latin typeface="Arial" panose="020B0604020202020204" pitchFamily="34" charset="0"/>
              <a:cs typeface="Arial" panose="020B0604020202020204" pitchFamily="34" charset="0"/>
            </a:endParaRPr>
          </a:p>
          <a:p>
            <a:pPr marL="0" indent="0" algn="just">
              <a:buNone/>
            </a:pPr>
            <a:r>
              <a:rPr lang="ru-RU" sz="1800" dirty="0">
                <a:latin typeface="Arial" panose="020B0604020202020204" pitchFamily="34" charset="0"/>
                <a:cs typeface="Arial" panose="020B0604020202020204" pitchFamily="34" charset="0"/>
              </a:rPr>
              <a:t>У </a:t>
            </a:r>
            <a:r>
              <a:rPr lang="ru-RU" sz="1800" dirty="0" err="1">
                <a:latin typeface="Arial" panose="020B0604020202020204" pitchFamily="34" charset="0"/>
                <a:cs typeface="Arial" panose="020B0604020202020204" pitchFamily="34" charset="0"/>
              </a:rPr>
              <a:t>разі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якщо</a:t>
            </a:r>
            <a:r>
              <a:rPr lang="ru-RU" sz="1800" dirty="0">
                <a:latin typeface="Arial" panose="020B0604020202020204" pitchFamily="34" charset="0"/>
                <a:cs typeface="Arial" panose="020B0604020202020204" pitchFamily="34" charset="0"/>
              </a:rPr>
              <a:t> ТУ </a:t>
            </a:r>
            <a:r>
              <a:rPr lang="ru-RU" sz="1800" dirty="0" err="1">
                <a:latin typeface="Arial" panose="020B0604020202020204" pitchFamily="34" charset="0"/>
                <a:cs typeface="Arial" panose="020B0604020202020204" pitchFamily="34" charset="0"/>
              </a:rPr>
              <a:t>отримані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після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набуття</a:t>
            </a:r>
            <a:r>
              <a:rPr lang="ru-RU" sz="1800" dirty="0">
                <a:latin typeface="Arial" panose="020B0604020202020204" pitchFamily="34" charset="0"/>
                <a:cs typeface="Arial" panose="020B0604020202020204" pitchFamily="34" charset="0"/>
              </a:rPr>
              <a:t> права на </a:t>
            </a:r>
            <a:r>
              <a:rPr lang="ru-RU" sz="1800" dirty="0" err="1">
                <a:latin typeface="Arial" panose="020B0604020202020204" pitchFamily="34" charset="0"/>
                <a:cs typeface="Arial" panose="020B0604020202020204" pitchFamily="34" charset="0"/>
              </a:rPr>
              <a:t>виконання</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будівельних</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робіт</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замовник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зобов’язаний</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виконати</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такі</a:t>
            </a:r>
            <a:r>
              <a:rPr lang="ru-RU" sz="1800" dirty="0">
                <a:latin typeface="Arial" panose="020B0604020202020204" pitchFamily="34" charset="0"/>
                <a:cs typeface="Arial" panose="020B0604020202020204" pitchFamily="34" charset="0"/>
              </a:rPr>
              <a:t> ТУ до </a:t>
            </a:r>
            <a:r>
              <a:rPr lang="ru-RU" sz="1800" dirty="0" err="1">
                <a:latin typeface="Arial" panose="020B0604020202020204" pitchFamily="34" charset="0"/>
                <a:cs typeface="Arial" panose="020B0604020202020204" pitchFamily="34" charset="0"/>
              </a:rPr>
              <a:t>прийняття</a:t>
            </a:r>
            <a:r>
              <a:rPr lang="ru-RU" sz="1800" dirty="0">
                <a:latin typeface="Arial" panose="020B0604020202020204" pitchFamily="34" charset="0"/>
                <a:cs typeface="Arial" panose="020B0604020202020204" pitchFamily="34" charset="0"/>
              </a:rPr>
              <a:t> в </a:t>
            </a:r>
            <a:r>
              <a:rPr lang="ru-RU" sz="1800" dirty="0" err="1">
                <a:latin typeface="Arial" panose="020B0604020202020204" pitchFamily="34" charset="0"/>
                <a:cs typeface="Arial" panose="020B0604020202020204" pitchFamily="34" charset="0"/>
              </a:rPr>
              <a:t>експлуатацію</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закінченого</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будівництвом</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об’єкта</a:t>
            </a:r>
            <a:r>
              <a:rPr lang="ru-RU"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9772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876287"/>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199" y="1340528"/>
            <a:ext cx="10906957" cy="5328063"/>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just">
              <a:buNone/>
            </a:pPr>
            <a:endParaRPr lang="ru-RU" sz="1800" dirty="0">
              <a:solidFill>
                <a:schemeClr val="tx1"/>
              </a:solidFill>
              <a:latin typeface="Arial" panose="020B0604020202020204" pitchFamily="34" charset="0"/>
              <a:cs typeface="Arial" panose="020B0604020202020204" pitchFamily="34" charset="0"/>
            </a:endParaRPr>
          </a:p>
          <a:p>
            <a:pPr marL="0" indent="0" algn="just">
              <a:buNone/>
            </a:pPr>
            <a:r>
              <a:rPr lang="ru-RU" sz="1800" b="1" dirty="0" err="1">
                <a:solidFill>
                  <a:schemeClr val="accent2"/>
                </a:solidFill>
                <a:latin typeface="Arial" panose="020B0604020202020204" pitchFamily="34" charset="0"/>
                <a:cs typeface="Arial" panose="020B0604020202020204" pitchFamily="34" charset="0"/>
              </a:rPr>
              <a:t>Будівництво</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об’єктів</a:t>
            </a:r>
            <a:r>
              <a:rPr lang="ru-RU" sz="1800" b="1" dirty="0">
                <a:solidFill>
                  <a:schemeClr val="accent2"/>
                </a:solidFill>
                <a:latin typeface="Arial" panose="020B0604020202020204" pitchFamily="34" charset="0"/>
                <a:cs typeface="Arial" panose="020B0604020202020204" pitchFamily="34" charset="0"/>
              </a:rPr>
              <a:t> за такою процедурою </a:t>
            </a:r>
            <a:r>
              <a:rPr lang="ru-RU" sz="1800" b="1" dirty="0" err="1">
                <a:solidFill>
                  <a:schemeClr val="accent2"/>
                </a:solidFill>
                <a:latin typeface="Arial" panose="020B0604020202020204" pitchFamily="34" charset="0"/>
                <a:cs typeface="Arial" panose="020B0604020202020204" pitchFamily="34" charset="0"/>
              </a:rPr>
              <a:t>здійснюється</a:t>
            </a:r>
            <a:r>
              <a:rPr lang="ru-RU" sz="1800" b="1" dirty="0">
                <a:solidFill>
                  <a:schemeClr val="accent2"/>
                </a:solidFill>
                <a:latin typeface="Arial" panose="020B0604020202020204" pitchFamily="34" charset="0"/>
                <a:cs typeface="Arial" panose="020B0604020202020204" pitchFamily="34" charset="0"/>
              </a:rPr>
              <a:t> для </a:t>
            </a:r>
            <a:r>
              <a:rPr lang="ru-RU" sz="1800" b="1" dirty="0" err="1">
                <a:solidFill>
                  <a:schemeClr val="accent2"/>
                </a:solidFill>
                <a:latin typeface="Arial" panose="020B0604020202020204" pitchFamily="34" charset="0"/>
                <a:cs typeface="Arial" panose="020B0604020202020204" pitchFamily="34" charset="0"/>
              </a:rPr>
              <a:t>забезпечення</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тимчасовим</a:t>
            </a:r>
            <a:r>
              <a:rPr lang="ru-RU" sz="1800" b="1" dirty="0">
                <a:solidFill>
                  <a:schemeClr val="accent2"/>
                </a:solidFill>
                <a:latin typeface="Arial" panose="020B0604020202020204" pitchFamily="34" charset="0"/>
                <a:cs typeface="Arial" panose="020B0604020202020204" pitchFamily="34" charset="0"/>
              </a:rPr>
              <a:t> </a:t>
            </a:r>
            <a:r>
              <a:rPr lang="ru-RU" sz="1800" b="1" dirty="0" err="1">
                <a:solidFill>
                  <a:schemeClr val="accent2"/>
                </a:solidFill>
                <a:latin typeface="Arial" panose="020B0604020202020204" pitchFamily="34" charset="0"/>
                <a:cs typeface="Arial" panose="020B0604020202020204" pitchFamily="34" charset="0"/>
              </a:rPr>
              <a:t>житлом</a:t>
            </a:r>
            <a:r>
              <a:rPr lang="uk-UA" sz="1800" dirty="0">
                <a:solidFill>
                  <a:schemeClr val="tx1"/>
                </a:solidFill>
                <a:latin typeface="Arial" panose="020B0604020202020204" pitchFamily="34" charset="0"/>
                <a:cs typeface="Arial" panose="020B0604020202020204" pitchFamily="34" charset="0"/>
              </a:rPr>
              <a:t>:</a:t>
            </a:r>
          </a:p>
          <a:p>
            <a:pPr algn="just">
              <a:buFont typeface="Wingdings" panose="05000000000000000000" pitchFamily="2" charset="2"/>
              <a:buChar char="§"/>
            </a:pPr>
            <a:r>
              <a:rPr lang="ru-RU" sz="1800" dirty="0" err="1">
                <a:solidFill>
                  <a:schemeClr val="tx1"/>
                </a:solidFill>
                <a:latin typeface="Arial" panose="020B0604020202020204" pitchFamily="34" charset="0"/>
                <a:cs typeface="Arial" panose="020B0604020202020204" pitchFamily="34" charset="0"/>
              </a:rPr>
              <a:t>внутрішньо</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переміщених</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осіб</a:t>
            </a:r>
            <a:r>
              <a:rPr lang="ru-RU" sz="1800" dirty="0">
                <a:solidFill>
                  <a:schemeClr val="tx1"/>
                </a:solidFill>
                <a:latin typeface="Arial" panose="020B0604020202020204" pitchFamily="34" charset="0"/>
                <a:cs typeface="Arial" panose="020B0604020202020204" pitchFamily="34" charset="0"/>
              </a:rPr>
              <a:t> з числа </a:t>
            </a:r>
            <a:r>
              <a:rPr lang="ru-RU" sz="1800" dirty="0" err="1">
                <a:solidFill>
                  <a:schemeClr val="tx1"/>
                </a:solidFill>
                <a:latin typeface="Arial" panose="020B0604020202020204" pitchFamily="34" charset="0"/>
                <a:cs typeface="Arial" panose="020B0604020202020204" pitchFamily="34" charset="0"/>
              </a:rPr>
              <a:t>працівників</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підприємств</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переміщених</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евакуйованих</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із</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зони</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бойових</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дій</a:t>
            </a:r>
            <a:r>
              <a:rPr lang="ru-RU" sz="1800" dirty="0">
                <a:solidFill>
                  <a:schemeClr val="tx1"/>
                </a:solidFill>
                <a:latin typeface="Arial" panose="020B0604020202020204" pitchFamily="34" charset="0"/>
                <a:cs typeface="Arial" panose="020B0604020202020204" pitchFamily="34" charset="0"/>
              </a:rPr>
              <a:t>, </a:t>
            </a:r>
          </a:p>
          <a:p>
            <a:pPr algn="just">
              <a:buFont typeface="Wingdings" panose="05000000000000000000" pitchFamily="2" charset="2"/>
              <a:buChar char="§"/>
            </a:pPr>
            <a:r>
              <a:rPr lang="ru-RU" sz="1800" dirty="0" err="1">
                <a:solidFill>
                  <a:schemeClr val="tx1"/>
                </a:solidFill>
                <a:latin typeface="Arial" panose="020B0604020202020204" pitchFamily="34" charset="0"/>
                <a:cs typeface="Arial" panose="020B0604020202020204" pitchFamily="34" charset="0"/>
              </a:rPr>
              <a:t>осіб</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які</a:t>
            </a:r>
            <a:r>
              <a:rPr lang="ru-RU" sz="1800" dirty="0">
                <a:solidFill>
                  <a:schemeClr val="tx1"/>
                </a:solidFill>
                <a:latin typeface="Arial" panose="020B0604020202020204" pitchFamily="34" charset="0"/>
                <a:cs typeface="Arial" panose="020B0604020202020204" pitchFamily="34" charset="0"/>
              </a:rPr>
              <a:t> належать до </a:t>
            </a:r>
            <a:r>
              <a:rPr lang="ru-RU" sz="1800" dirty="0" err="1">
                <a:solidFill>
                  <a:schemeClr val="tx1"/>
                </a:solidFill>
                <a:latin typeface="Arial" panose="020B0604020202020204" pitchFamily="34" charset="0"/>
                <a:cs typeface="Arial" panose="020B0604020202020204" pitchFamily="34" charset="0"/>
              </a:rPr>
              <a:t>соціально</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незахищених</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верств</a:t>
            </a:r>
            <a:r>
              <a:rPr lang="ru-RU" sz="1800" dirty="0">
                <a:solidFill>
                  <a:schemeClr val="tx1"/>
                </a:solidFill>
                <a:latin typeface="Arial" panose="020B0604020202020204" pitchFamily="34" charset="0"/>
                <a:cs typeface="Arial" panose="020B0604020202020204" pitchFamily="34" charset="0"/>
              </a:rPr>
              <a:t> </a:t>
            </a:r>
            <a:r>
              <a:rPr lang="ru-RU" sz="1800" dirty="0" err="1">
                <a:solidFill>
                  <a:schemeClr val="tx1"/>
                </a:solidFill>
                <a:latin typeface="Arial" panose="020B0604020202020204" pitchFamily="34" charset="0"/>
                <a:cs typeface="Arial" panose="020B0604020202020204" pitchFamily="34" charset="0"/>
              </a:rPr>
              <a:t>населення</a:t>
            </a:r>
            <a:r>
              <a:rPr lang="ru-RU" sz="1800" dirty="0">
                <a:solidFill>
                  <a:schemeClr val="tx1"/>
                </a:solidFill>
                <a:latin typeface="Arial" panose="020B0604020202020204" pitchFamily="34" charset="0"/>
                <a:cs typeface="Arial" panose="020B0604020202020204" pitchFamily="34" charset="0"/>
              </a:rPr>
              <a:t>. </a:t>
            </a:r>
          </a:p>
          <a:p>
            <a:pPr marL="0" indent="0" algn="just">
              <a:buNone/>
            </a:pPr>
            <a:endParaRPr lang="ru-RU" sz="1800" dirty="0">
              <a:solidFill>
                <a:schemeClr val="tx1"/>
              </a:solidFill>
              <a:latin typeface="Arial" panose="020B0604020202020204" pitchFamily="34" charset="0"/>
              <a:cs typeface="Arial" panose="020B0604020202020204" pitchFamily="34" charset="0"/>
            </a:endParaRPr>
          </a:p>
          <a:p>
            <a:pPr marL="0" indent="0" algn="just">
              <a:buNone/>
            </a:pPr>
            <a:r>
              <a:rPr lang="ru-RU" sz="1800" b="1" dirty="0" err="1">
                <a:solidFill>
                  <a:srgbClr val="002060"/>
                </a:solidFill>
                <a:latin typeface="Arial" panose="020B0604020202020204" pitchFamily="34" charset="0"/>
                <a:cs typeface="Arial" panose="020B0604020202020204" pitchFamily="34" charset="0"/>
              </a:rPr>
              <a:t>Перелік</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категорій</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соціально</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незахищених</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верств</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населення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які</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мають</a:t>
            </a:r>
            <a:r>
              <a:rPr lang="ru-RU" sz="1800" b="1" dirty="0">
                <a:solidFill>
                  <a:srgbClr val="002060"/>
                </a:solidFill>
                <a:latin typeface="Arial" panose="020B0604020202020204" pitchFamily="34" charset="0"/>
                <a:cs typeface="Arial" panose="020B0604020202020204" pitchFamily="34" charset="0"/>
              </a:rPr>
              <a:t> право на </a:t>
            </a:r>
            <a:r>
              <a:rPr lang="ru-RU" sz="1800" b="1" dirty="0" err="1">
                <a:solidFill>
                  <a:srgbClr val="002060"/>
                </a:solidFill>
                <a:latin typeface="Arial" panose="020B0604020202020204" pitchFamily="34" charset="0"/>
                <a:cs typeface="Arial" panose="020B0604020202020204" pitchFamily="34" charset="0"/>
              </a:rPr>
              <a:t>отримання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житла</a:t>
            </a:r>
            <a:r>
              <a:rPr lang="ru-RU" sz="1800" b="1" dirty="0">
                <a:solidFill>
                  <a:srgbClr val="002060"/>
                </a:solidFill>
                <a:latin typeface="Arial" panose="020B0604020202020204" pitchFamily="34" charset="0"/>
                <a:cs typeface="Arial" panose="020B0604020202020204" pitchFamily="34" charset="0"/>
              </a:rPr>
              <a:t> в таких </a:t>
            </a:r>
            <a:r>
              <a:rPr lang="ru-RU" sz="1800" b="1" dirty="0" err="1">
                <a:solidFill>
                  <a:srgbClr val="002060"/>
                </a:solidFill>
                <a:latin typeface="Arial" panose="020B0604020202020204" pitchFamily="34" charset="0"/>
                <a:cs typeface="Arial" panose="020B0604020202020204" pitchFamily="34" charset="0"/>
              </a:rPr>
              <a:t>об’єктах</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визначається</a:t>
            </a:r>
            <a:r>
              <a:rPr lang="ru-RU" sz="1800" b="1" dirty="0">
                <a:solidFill>
                  <a:srgbClr val="002060"/>
                </a:solidFill>
                <a:latin typeface="Arial" panose="020B0604020202020204" pitchFamily="34" charset="0"/>
                <a:cs typeface="Arial" panose="020B0604020202020204" pitchFamily="34" charset="0"/>
              </a:rPr>
              <a:t> КМУ.</a:t>
            </a:r>
          </a:p>
        </p:txBody>
      </p:sp>
    </p:spTree>
    <p:extLst>
      <p:ext uri="{BB962C8B-B14F-4D97-AF65-F5344CB8AC3E}">
        <p14:creationId xmlns:p14="http://schemas.microsoft.com/office/powerpoint/2010/main" val="2637579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838200" y="365126"/>
            <a:ext cx="10515600" cy="1064180"/>
          </a:xfrm>
        </p:spPr>
        <p:txBody>
          <a:bodyPr>
            <a:normAutofit/>
          </a:bodyPr>
          <a:lstStyle/>
          <a:p>
            <a:pPr algn="ctr"/>
            <a:r>
              <a:rPr lang="uk-UA" sz="2400" b="1" dirty="0">
                <a:latin typeface="Arial" panose="020B0604020202020204" pitchFamily="34" charset="0"/>
                <a:cs typeface="Arial" panose="020B0604020202020204" pitchFamily="34" charset="0"/>
              </a:rPr>
              <a:t>ШКОЛА </a:t>
            </a:r>
            <a:r>
              <a:rPr lang="en-US" sz="2400" b="1" dirty="0">
                <a:latin typeface="Arial" panose="020B0604020202020204" pitchFamily="34" charset="0"/>
                <a:cs typeface="Arial" panose="020B0604020202020204" pitchFamily="34" charset="0"/>
              </a:rPr>
              <a:t>PROPM</a:t>
            </a:r>
            <a:r>
              <a:rPr lang="en-US" sz="2000" b="1" dirty="0">
                <a:latin typeface="Arial" panose="020B0604020202020204" pitchFamily="34" charset="0"/>
                <a:cs typeface="Arial" panose="020B0604020202020204" pitchFamily="34" charset="0"/>
              </a:rPr>
              <a:t/>
            </a:r>
            <a:br>
              <a:rPr lang="en-US" sz="2000" b="1" dirty="0">
                <a:latin typeface="Arial" panose="020B0604020202020204" pitchFamily="34" charset="0"/>
                <a:cs typeface="Arial" panose="020B0604020202020204" pitchFamily="34" charset="0"/>
              </a:rPr>
            </a:br>
            <a:r>
              <a:rPr lang="ru-RU" sz="2200" b="1" dirty="0" err="1">
                <a:latin typeface="Arial" panose="020B0604020202020204" pitchFamily="34" charset="0"/>
                <a:cs typeface="Arial" panose="020B0604020202020204" pitchFamily="34" charset="0"/>
              </a:rPr>
              <a:t>Яких</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помилок</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можна</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уникнути</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відштовхуючись</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від</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кейсів</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інших</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країн</a:t>
            </a:r>
            <a:r>
              <a:rPr lang="ru-RU" sz="2200" b="1" dirty="0">
                <a:latin typeface="Arial" panose="020B0604020202020204" pitchFamily="34" charset="0"/>
                <a:cs typeface="Arial" panose="020B0604020202020204" pitchFamily="34" charset="0"/>
              </a:rPr>
              <a:t> </a:t>
            </a:r>
            <a:br>
              <a:rPr lang="ru-RU" sz="2200" b="1" dirty="0">
                <a:latin typeface="Arial" panose="020B0604020202020204" pitchFamily="34" charset="0"/>
                <a:cs typeface="Arial" panose="020B0604020202020204" pitchFamily="34" charset="0"/>
              </a:rPr>
            </a:br>
            <a:r>
              <a:rPr lang="ru-RU" sz="2200" b="1" dirty="0">
                <a:latin typeface="Arial" panose="020B0604020202020204" pitchFamily="34" charset="0"/>
                <a:cs typeface="Arial" panose="020B0604020202020204" pitchFamily="34" charset="0"/>
              </a:rPr>
              <a:t>по </a:t>
            </a:r>
            <a:r>
              <a:rPr lang="ru-RU" sz="2200" b="1" dirty="0" err="1">
                <a:latin typeface="Arial" panose="020B0604020202020204" pitchFamily="34" charset="0"/>
                <a:cs typeface="Arial" panose="020B0604020202020204" pitchFamily="34" charset="0"/>
              </a:rPr>
              <a:t>відбудові</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їх</a:t>
            </a:r>
            <a:r>
              <a:rPr lang="ru-RU" sz="2200" b="1" dirty="0">
                <a:latin typeface="Arial" panose="020B0604020202020204" pitchFamily="34" charset="0"/>
                <a:cs typeface="Arial" panose="020B0604020202020204" pitchFamily="34" charset="0"/>
              </a:rPr>
              <a:t> </a:t>
            </a:r>
            <a:r>
              <a:rPr lang="ru-RU" sz="2200" b="1" dirty="0" err="1">
                <a:latin typeface="Arial" panose="020B0604020202020204" pitchFamily="34" charset="0"/>
                <a:cs typeface="Arial" panose="020B0604020202020204" pitchFamily="34" charset="0"/>
              </a:rPr>
              <a:t>міст</a:t>
            </a:r>
            <a:r>
              <a:rPr lang="ru-RU" sz="2200" b="1" dirty="0">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p:txBody>
          <a:bodyPr>
            <a:normAutofit/>
          </a:bodyPr>
          <a:lstStyle/>
          <a:p>
            <a:pPr marL="0" indent="0" algn="ctr">
              <a:buNone/>
            </a:pPr>
            <a:endParaRPr lang="uk-UA" sz="3200" dirty="0">
              <a:latin typeface="Arial" panose="020B0604020202020204" pitchFamily="34" charset="0"/>
              <a:cs typeface="Arial" panose="020B0604020202020204" pitchFamily="34" charset="0"/>
            </a:endParaRPr>
          </a:p>
          <a:p>
            <a:pPr marL="0" indent="0" algn="ctr">
              <a:buNone/>
            </a:pPr>
            <a:endParaRPr lang="uk-UA" sz="3200" dirty="0">
              <a:latin typeface="Arial" panose="020B0604020202020204" pitchFamily="34" charset="0"/>
              <a:cs typeface="Arial" panose="020B0604020202020204" pitchFamily="34" charset="0"/>
            </a:endParaRPr>
          </a:p>
          <a:p>
            <a:pPr marL="0" indent="0" algn="ctr">
              <a:buNone/>
            </a:pPr>
            <a:r>
              <a:rPr lang="en-US" sz="3200" dirty="0">
                <a:latin typeface="Arial" panose="020B0604020202020204" pitchFamily="34" charset="0"/>
                <a:cs typeface="Arial" panose="020B0604020202020204" pitchFamily="34" charset="0"/>
              </a:rPr>
              <a:t>https://www.youtube.com/c/PROPMConstruction</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585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838199" y="346229"/>
            <a:ext cx="10738283" cy="1402672"/>
          </a:xfrm>
        </p:spPr>
        <p:txBody>
          <a:bodyPr>
            <a:normAutofit fontScale="90000"/>
          </a:bodyPr>
          <a:lstStyle/>
          <a:p>
            <a:pPr algn="ctr"/>
            <a:r>
              <a:rPr lang="ru-RU" sz="2000" b="1" dirty="0">
                <a:latin typeface="Arial" panose="020B0604020202020204" pitchFamily="34" charset="0"/>
                <a:cs typeface="Arial" panose="020B0604020202020204" pitchFamily="34" charset="0"/>
              </a:rPr>
              <a:t>ПЛАН</a:t>
            </a:r>
            <a:br>
              <a:rPr lang="ru-RU" sz="2000" b="1" dirty="0">
                <a:latin typeface="Arial" panose="020B0604020202020204" pitchFamily="34" charset="0"/>
                <a:cs typeface="Arial" panose="020B0604020202020204" pitchFamily="34" charset="0"/>
              </a:rPr>
            </a:br>
            <a:r>
              <a:rPr lang="ru-RU" sz="2000" b="1" dirty="0" err="1">
                <a:latin typeface="Arial" panose="020B0604020202020204" pitchFamily="34" charset="0"/>
                <a:cs typeface="Arial" panose="020B0604020202020204" pitchFamily="34" charset="0"/>
              </a:rPr>
              <a:t>організації</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підготовки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проектів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актів</a:t>
            </a:r>
            <a:r>
              <a:rPr lang="ru-RU" sz="2000" b="1" dirty="0">
                <a:latin typeface="Arial" panose="020B0604020202020204" pitchFamily="34" charset="0"/>
                <a:cs typeface="Arial" panose="020B0604020202020204" pitchFamily="34" charset="0"/>
              </a:rPr>
              <a:t> та </a:t>
            </a:r>
            <a:r>
              <a:rPr lang="ru-RU" sz="2000" b="1" dirty="0" err="1">
                <a:latin typeface="Arial" panose="020B0604020202020204" pitchFamily="34" charset="0"/>
                <a:cs typeface="Arial" panose="020B0604020202020204" pitchFamily="34" charset="0"/>
              </a:rPr>
              <a:t>виконання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інших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завдань</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необхідних</a:t>
            </a:r>
            <a:r>
              <a:rPr lang="ru-RU" sz="2000" b="1" dirty="0">
                <a:latin typeface="Arial" panose="020B0604020202020204" pitchFamily="34" charset="0"/>
                <a:cs typeface="Arial" panose="020B0604020202020204" pitchFamily="34" charset="0"/>
              </a:rPr>
              <a:t> для </a:t>
            </a:r>
            <a:r>
              <a:rPr lang="ru-RU" sz="2000" b="1" dirty="0" err="1">
                <a:latin typeface="Arial" panose="020B0604020202020204" pitchFamily="34" charset="0"/>
                <a:cs typeface="Arial" panose="020B0604020202020204" pitchFamily="34" charset="0"/>
              </a:rPr>
              <a:t>забезпечення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реалізації</a:t>
            </a:r>
            <a:r>
              <a:rPr lang="ru-RU" sz="2000" b="1" dirty="0">
                <a:latin typeface="Arial" panose="020B0604020202020204" pitchFamily="34" charset="0"/>
                <a:cs typeface="Arial" panose="020B0604020202020204" pitchFamily="34" charset="0"/>
              </a:rPr>
              <a:t> </a:t>
            </a:r>
            <a:br>
              <a:rPr lang="ru-RU" sz="2000" b="1" dirty="0">
                <a:latin typeface="Arial" panose="020B0604020202020204" pitchFamily="34" charset="0"/>
                <a:cs typeface="Arial" panose="020B0604020202020204" pitchFamily="34" charset="0"/>
              </a:rPr>
            </a:br>
            <a:r>
              <a:rPr lang="ru-RU" sz="2000" b="1" dirty="0">
                <a:latin typeface="Arial" panose="020B0604020202020204" pitchFamily="34" charset="0"/>
                <a:cs typeface="Arial" panose="020B0604020202020204" pitchFamily="34" charset="0"/>
              </a:rPr>
              <a:t>Закону </a:t>
            </a:r>
            <a:r>
              <a:rPr lang="ru-RU" sz="2000" b="1" dirty="0" err="1">
                <a:latin typeface="Arial" panose="020B0604020202020204" pitchFamily="34" charset="0"/>
                <a:cs typeface="Arial" panose="020B0604020202020204" pitchFamily="34" charset="0"/>
              </a:rPr>
              <a:t>України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від</a:t>
            </a:r>
            <a:r>
              <a:rPr lang="ru-RU" sz="2000" b="1" dirty="0">
                <a:latin typeface="Arial" panose="020B0604020202020204" pitchFamily="34" charset="0"/>
                <a:cs typeface="Arial" panose="020B0604020202020204" pitchFamily="34" charset="0"/>
              </a:rPr>
              <a:t> 12 </a:t>
            </a:r>
            <a:r>
              <a:rPr lang="ru-RU" sz="2000" b="1" dirty="0" err="1">
                <a:latin typeface="Arial" panose="020B0604020202020204" pitchFamily="34" charset="0"/>
                <a:cs typeface="Arial" panose="020B0604020202020204" pitchFamily="34" charset="0"/>
              </a:rPr>
              <a:t>травня</a:t>
            </a:r>
            <a:r>
              <a:rPr lang="ru-RU" sz="2000" b="1" dirty="0">
                <a:latin typeface="Arial" panose="020B0604020202020204" pitchFamily="34" charset="0"/>
                <a:cs typeface="Arial" panose="020B0604020202020204" pitchFamily="34" charset="0"/>
              </a:rPr>
              <a:t> 2022 р. № 2254-ІХ “Про </a:t>
            </a:r>
            <a:r>
              <a:rPr lang="ru-RU" sz="2000" b="1" dirty="0" err="1">
                <a:latin typeface="Arial" panose="020B0604020202020204" pitchFamily="34" charset="0"/>
                <a:cs typeface="Arial" panose="020B0604020202020204" pitchFamily="34" charset="0"/>
              </a:rPr>
              <a:t>внесення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змін</a:t>
            </a:r>
            <a:r>
              <a:rPr lang="ru-RU" sz="2000" b="1" dirty="0">
                <a:latin typeface="Arial" panose="020B0604020202020204" pitchFamily="34" charset="0"/>
                <a:cs typeface="Arial" panose="020B0604020202020204" pitchFamily="34" charset="0"/>
              </a:rPr>
              <a:t> до </a:t>
            </a:r>
            <a:r>
              <a:rPr lang="ru-RU" sz="2000" b="1" dirty="0" err="1">
                <a:latin typeface="Arial" panose="020B0604020202020204" pitchFamily="34" charset="0"/>
                <a:cs typeface="Arial" panose="020B0604020202020204" pitchFamily="34" charset="0"/>
              </a:rPr>
              <a:t>деяких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законів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України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щодо</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першочергових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заходів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реформування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сфери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містобудівної</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діяльності</a:t>
            </a:r>
            <a:r>
              <a:rPr lang="ru-RU" sz="2000" b="1" dirty="0">
                <a:latin typeface="Arial" panose="020B0604020202020204" pitchFamily="34" charset="0"/>
                <a:cs typeface="Arial" panose="020B0604020202020204" pitchFamily="34" charset="0"/>
              </a:rPr>
              <a:t>”</a:t>
            </a:r>
            <a:br>
              <a:rPr lang="ru-RU" sz="2000" b="1"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доручення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Прем’єр-міністра</a:t>
            </a:r>
            <a:r>
              <a:rPr lang="ru-RU" sz="2000" dirty="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p:txBody>
      </p:sp>
      <p:graphicFrame>
        <p:nvGraphicFramePr>
          <p:cNvPr id="5" name="Объект 4">
            <a:extLst>
              <a:ext uri="{FF2B5EF4-FFF2-40B4-BE49-F238E27FC236}">
                <a16:creationId xmlns:a16="http://schemas.microsoft.com/office/drawing/2014/main" id="{3A9354B6-20EC-4B7D-84E2-E7A72ED17652}"/>
              </a:ext>
            </a:extLst>
          </p:cNvPr>
          <p:cNvGraphicFramePr>
            <a:graphicFrameLocks noGrp="1"/>
          </p:cNvGraphicFramePr>
          <p:nvPr>
            <p:ph idx="1"/>
            <p:extLst>
              <p:ext uri="{D42A27DB-BD31-4B8C-83A1-F6EECF244321}">
                <p14:modId xmlns:p14="http://schemas.microsoft.com/office/powerpoint/2010/main" val="3316286019"/>
              </p:ext>
            </p:extLst>
          </p:nvPr>
        </p:nvGraphicFramePr>
        <p:xfrm>
          <a:off x="749424" y="2050741"/>
          <a:ext cx="10804123" cy="4781436"/>
        </p:xfrm>
        <a:graphic>
          <a:graphicData uri="http://schemas.openxmlformats.org/drawingml/2006/table">
            <a:tbl>
              <a:tblPr>
                <a:tableStyleId>{5C22544A-7EE6-4342-B048-85BDC9FD1C3A}</a:tableStyleId>
              </a:tblPr>
              <a:tblGrid>
                <a:gridCol w="315896">
                  <a:extLst>
                    <a:ext uri="{9D8B030D-6E8A-4147-A177-3AD203B41FA5}">
                      <a16:colId xmlns:a16="http://schemas.microsoft.com/office/drawing/2014/main" val="1366467857"/>
                    </a:ext>
                  </a:extLst>
                </a:gridCol>
                <a:gridCol w="4398146">
                  <a:extLst>
                    <a:ext uri="{9D8B030D-6E8A-4147-A177-3AD203B41FA5}">
                      <a16:colId xmlns:a16="http://schemas.microsoft.com/office/drawing/2014/main" val="1689550840"/>
                    </a:ext>
                  </a:extLst>
                </a:gridCol>
                <a:gridCol w="2703990">
                  <a:extLst>
                    <a:ext uri="{9D8B030D-6E8A-4147-A177-3AD203B41FA5}">
                      <a16:colId xmlns:a16="http://schemas.microsoft.com/office/drawing/2014/main" val="1751156247"/>
                    </a:ext>
                  </a:extLst>
                </a:gridCol>
                <a:gridCol w="2061828">
                  <a:extLst>
                    <a:ext uri="{9D8B030D-6E8A-4147-A177-3AD203B41FA5}">
                      <a16:colId xmlns:a16="http://schemas.microsoft.com/office/drawing/2014/main" val="889130617"/>
                    </a:ext>
                  </a:extLst>
                </a:gridCol>
                <a:gridCol w="1324263">
                  <a:extLst>
                    <a:ext uri="{9D8B030D-6E8A-4147-A177-3AD203B41FA5}">
                      <a16:colId xmlns:a16="http://schemas.microsoft.com/office/drawing/2014/main" val="933533564"/>
                    </a:ext>
                  </a:extLst>
                </a:gridCol>
              </a:tblGrid>
              <a:tr h="4643022">
                <a:tc>
                  <a:txBody>
                    <a:bodyPr/>
                    <a:lstStyle/>
                    <a:p>
                      <a:pPr algn="ctr">
                        <a:spcAft>
                          <a:spcPts val="0"/>
                        </a:spcAft>
                      </a:pPr>
                      <a:endParaRPr lang="uk-UA" sz="900" dirty="0">
                        <a:effectLst/>
                        <a:latin typeface="Antiqua"/>
                        <a:ea typeface="Times New Roman" panose="02020603050405020304" pitchFamily="18" charset="0"/>
                        <a:cs typeface="Times New Roman" panose="02020603050405020304" pitchFamily="18"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1.</a:t>
                      </a: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2.</a:t>
                      </a: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3.</a:t>
                      </a: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4.</a:t>
                      </a: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5.</a:t>
                      </a: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ru-RU" sz="14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6.</a:t>
                      </a:r>
                    </a:p>
                  </a:txBody>
                  <a:tcPr marL="47259" marR="47259" marT="0" marB="0"/>
                </a:tc>
                <a:tc>
                  <a:txBody>
                    <a:bodyPr/>
                    <a:lstStyle/>
                    <a:p>
                      <a:pPr algn="just">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Склад, </a:t>
                      </a:r>
                      <a:r>
                        <a:rPr lang="ru-RU" sz="1400" dirty="0" err="1">
                          <a:effectLst/>
                          <a:latin typeface="Arial" panose="020B0604020202020204" pitchFamily="34" charset="0"/>
                          <a:ea typeface="Times New Roman" panose="02020603050405020304" pitchFamily="18" charset="0"/>
                          <a:cs typeface="Arial" panose="020B0604020202020204" pitchFamily="34" charset="0"/>
                        </a:rPr>
                        <a:t>зміст</a:t>
                      </a:r>
                      <a:r>
                        <a:rPr lang="ru-RU" sz="1400" dirty="0">
                          <a:effectLst/>
                          <a:latin typeface="Arial" panose="020B0604020202020204" pitchFamily="34" charset="0"/>
                          <a:ea typeface="Times New Roman" panose="02020603050405020304" pitchFamily="18" charset="0"/>
                          <a:cs typeface="Arial" panose="020B0604020202020204" pitchFamily="34" charset="0"/>
                        </a:rPr>
                        <a:t>, порядок </a:t>
                      </a:r>
                      <a:r>
                        <a:rPr lang="ru-RU" sz="1400" dirty="0" err="1">
                          <a:effectLst/>
                          <a:latin typeface="Arial" panose="020B0604020202020204" pitchFamily="34" charset="0"/>
                          <a:ea typeface="Times New Roman" panose="02020603050405020304" pitchFamily="18" charset="0"/>
                          <a:cs typeface="Arial" panose="020B0604020202020204" pitchFamily="34" charset="0"/>
                        </a:rPr>
                        <a:t>розроблення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проведення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громадського</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обговорення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погодження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внесення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змін</a:t>
                      </a:r>
                      <a:r>
                        <a:rPr lang="ru-RU" sz="1400" dirty="0">
                          <a:effectLst/>
                          <a:latin typeface="Arial" panose="020B0604020202020204" pitchFamily="34" charset="0"/>
                          <a:ea typeface="Times New Roman" panose="02020603050405020304" pitchFamily="18" charset="0"/>
                          <a:cs typeface="Arial" panose="020B0604020202020204" pitchFamily="34" charset="0"/>
                        </a:rPr>
                        <a:t> до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програми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комплексного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відновлення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області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території</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територіальної</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громади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її</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частини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ru-RU" sz="1400" dirty="0" err="1">
                          <a:effectLst/>
                          <a:latin typeface="Arial" panose="020B0604020202020204" pitchFamily="34" charset="0"/>
                          <a:ea typeface="Times New Roman" panose="02020603050405020304" pitchFamily="18" charset="0"/>
                          <a:cs typeface="Arial" panose="020B0604020202020204" pitchFamily="34" charset="0"/>
                        </a:rPr>
                        <a:t>Мінімально</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необхідні</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вимоги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до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тимчасової</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споруди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для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життєзабезпечення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внутрішньо</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переміщених</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осіб</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Склад, </a:t>
                      </a:r>
                      <a:r>
                        <a:rPr lang="ru-RU" sz="1400" dirty="0" err="1">
                          <a:effectLst/>
                          <a:latin typeface="Arial" panose="020B0604020202020204" pitchFamily="34" charset="0"/>
                          <a:ea typeface="Times New Roman" panose="02020603050405020304" pitchFamily="18" charset="0"/>
                          <a:cs typeface="Arial" panose="020B0604020202020204" pitchFamily="34" charset="0"/>
                        </a:rPr>
                        <a:t>зміст</a:t>
                      </a:r>
                      <a:r>
                        <a:rPr lang="ru-RU" sz="1400" dirty="0">
                          <a:effectLst/>
                          <a:latin typeface="Arial" panose="020B0604020202020204" pitchFamily="34" charset="0"/>
                          <a:ea typeface="Times New Roman" panose="02020603050405020304" pitchFamily="18" charset="0"/>
                          <a:cs typeface="Arial" panose="020B0604020202020204" pitchFamily="34" charset="0"/>
                        </a:rPr>
                        <a:t> та порядок </a:t>
                      </a:r>
                      <a:r>
                        <a:rPr lang="ru-RU" sz="1400" dirty="0" err="1">
                          <a:effectLst/>
                          <a:latin typeface="Arial" panose="020B0604020202020204" pitchFamily="34" charset="0"/>
                          <a:ea typeface="Times New Roman" panose="02020603050405020304" pitchFamily="18" charset="0"/>
                          <a:cs typeface="Arial" panose="020B0604020202020204" pitchFamily="34" charset="0"/>
                        </a:rPr>
                        <a:t>розроблення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погодження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оприлюднення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схеми</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розміщення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а </a:t>
                      </a:r>
                      <a:r>
                        <a:rPr lang="ru-RU" sz="1400" dirty="0" err="1">
                          <a:effectLst/>
                          <a:latin typeface="Arial" panose="020B0604020202020204" pitchFamily="34" charset="0"/>
                          <a:ea typeface="Times New Roman" panose="02020603050405020304" pitchFamily="18" charset="0"/>
                          <a:cs typeface="Arial" panose="020B0604020202020204" pitchFamily="34" charset="0"/>
                        </a:rPr>
                        <a:t>також</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вимоги</a:t>
                      </a:r>
                      <a:r>
                        <a:rPr lang="ru-RU" sz="1400" dirty="0">
                          <a:effectLst/>
                          <a:latin typeface="Arial" panose="020B0604020202020204" pitchFamily="34" charset="0"/>
                          <a:ea typeface="Times New Roman" panose="02020603050405020304" pitchFamily="18" charset="0"/>
                          <a:cs typeface="Arial" panose="020B0604020202020204" pitchFamily="34" charset="0"/>
                        </a:rPr>
                        <a:t> до </a:t>
                      </a:r>
                      <a:r>
                        <a:rPr lang="ru-RU" sz="1400" dirty="0" err="1">
                          <a:effectLst/>
                          <a:latin typeface="Arial" panose="020B0604020202020204" pitchFamily="34" charset="0"/>
                          <a:ea typeface="Times New Roman" panose="02020603050405020304" pitchFamily="18" charset="0"/>
                          <a:cs typeface="Arial" panose="020B0604020202020204" pitchFamily="34" charset="0"/>
                        </a:rPr>
                        <a:t>тимчасових</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споруд</a:t>
                      </a:r>
                      <a:r>
                        <a:rPr lang="ru-RU" sz="1400" dirty="0">
                          <a:effectLst/>
                          <a:latin typeface="Arial" panose="020B0604020202020204" pitchFamily="34" charset="0"/>
                          <a:ea typeface="Times New Roman" panose="02020603050405020304" pitchFamily="18" charset="0"/>
                          <a:cs typeface="Arial" panose="020B0604020202020204" pitchFamily="34" charset="0"/>
                        </a:rPr>
                        <a:t> для </a:t>
                      </a:r>
                      <a:r>
                        <a:rPr lang="ru-RU" sz="1400" dirty="0" err="1">
                          <a:effectLst/>
                          <a:latin typeface="Arial" panose="020B0604020202020204" pitchFamily="34" charset="0"/>
                          <a:ea typeface="Times New Roman" panose="02020603050405020304" pitchFamily="18" charset="0"/>
                          <a:cs typeface="Arial" panose="020B0604020202020204" pitchFamily="34" charset="0"/>
                        </a:rPr>
                        <a:t>життєзабезпечення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населення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їх</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зведення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перенесення</a:t>
                      </a:r>
                      <a:r>
                        <a:rPr lang="ru-RU" sz="1400" dirty="0">
                          <a:effectLst/>
                          <a:latin typeface="Arial" panose="020B0604020202020204" pitchFamily="34" charset="0"/>
                          <a:ea typeface="Times New Roman" panose="02020603050405020304" pitchFamily="18" charset="0"/>
                          <a:cs typeface="Arial" panose="020B0604020202020204" pitchFamily="34" charset="0"/>
                        </a:rPr>
                        <a:t>, демонтажу;</a:t>
                      </a:r>
                    </a:p>
                    <a:p>
                      <a:pPr algn="just">
                        <a:spcAft>
                          <a:spcPts val="0"/>
                        </a:spcAft>
                      </a:pPr>
                      <a:r>
                        <a:rPr lang="ru-RU" sz="1400" dirty="0" err="1">
                          <a:effectLst/>
                          <a:latin typeface="Arial" panose="020B0604020202020204" pitchFamily="34" charset="0"/>
                          <a:ea typeface="Times New Roman" panose="02020603050405020304" pitchFamily="18" charset="0"/>
                          <a:cs typeface="Arial" panose="020B0604020202020204" pitchFamily="34" charset="0"/>
                        </a:rPr>
                        <a:t>Перелік</a:t>
                      </a:r>
                      <a:r>
                        <a:rPr lang="ru-RU" sz="1400" dirty="0">
                          <a:effectLst/>
                          <a:latin typeface="Arial" panose="020B0604020202020204" pitchFamily="34" charset="0"/>
                          <a:ea typeface="Times New Roman" panose="02020603050405020304" pitchFamily="18" charset="0"/>
                          <a:cs typeface="Arial" panose="020B0604020202020204" pitchFamily="34" charset="0"/>
                        </a:rPr>
                        <a:t> та </a:t>
                      </a:r>
                      <a:r>
                        <a:rPr lang="ru-RU" sz="1400" dirty="0" err="1">
                          <a:effectLst/>
                          <a:latin typeface="Arial" panose="020B0604020202020204" pitchFamily="34" charset="0"/>
                          <a:ea typeface="Times New Roman" panose="02020603050405020304" pitchFamily="18" charset="0"/>
                          <a:cs typeface="Arial" panose="020B0604020202020204" pitchFamily="34" charset="0"/>
                        </a:rPr>
                        <a:t>обсяг</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відомостей</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які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зазначаються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у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запиті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про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надання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висновку</a:t>
                      </a:r>
                      <a:r>
                        <a:rPr lang="ru-RU" sz="1400" dirty="0">
                          <a:effectLst/>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dirty="0" err="1">
                          <a:effectLst/>
                          <a:latin typeface="Arial" panose="020B0604020202020204" pitchFamily="34" charset="0"/>
                          <a:ea typeface="Times New Roman" panose="02020603050405020304" pitchFamily="18" charset="0"/>
                          <a:cs typeface="Arial" panose="020B0604020202020204" pitchFamily="34" charset="0"/>
                        </a:rPr>
                        <a:t>Перелік</a:t>
                      </a:r>
                      <a:r>
                        <a:rPr lang="ru-RU" sz="1400" dirty="0">
                          <a:effectLst/>
                          <a:latin typeface="Arial" panose="020B0604020202020204" pitchFamily="34" charset="0"/>
                          <a:ea typeface="Times New Roman" panose="02020603050405020304" pitchFamily="18" charset="0"/>
                          <a:cs typeface="Arial" panose="020B0604020202020204" pitchFamily="34" charset="0"/>
                        </a:rPr>
                        <a:t> та </a:t>
                      </a:r>
                      <a:r>
                        <a:rPr lang="ru-RU" sz="1400" dirty="0" err="1">
                          <a:effectLst/>
                          <a:latin typeface="Arial" panose="020B0604020202020204" pitchFamily="34" charset="0"/>
                          <a:ea typeface="Times New Roman" panose="02020603050405020304" pitchFamily="18" charset="0"/>
                          <a:cs typeface="Arial" panose="020B0604020202020204" pitchFamily="34" charset="0"/>
                        </a:rPr>
                        <a:t>обсяг</a:t>
                      </a:r>
                      <a:r>
                        <a:rPr lang="ru-RU" sz="1400" dirty="0">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відомостей</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які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зазначаються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у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висновку</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про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можливість</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неможливість</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розміщення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на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земельній</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ділянці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відповідного</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об’єкта</a:t>
                      </a:r>
                      <a:r>
                        <a:rPr lang="ru-RU" sz="1400" dirty="0">
                          <a:effectLst/>
                          <a:latin typeface="Arial" panose="020B0604020202020204" pitchFamily="34" charset="0"/>
                          <a:ea typeface="Times New Roman" panose="02020603050405020304" pitchFamily="18" charset="0"/>
                          <a:cs typeface="Arial" panose="020B0604020202020204" pitchFamily="34" charset="0"/>
                        </a:rPr>
                        <a:t>;</a:t>
                      </a:r>
                    </a:p>
                    <a:p>
                      <a:pPr algn="just">
                        <a:spcAft>
                          <a:spcPts val="0"/>
                        </a:spcAft>
                      </a:pP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Перелік</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категорій</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соціально</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незахищених</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верств</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населення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які</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мають</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право на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отримання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житла</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в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будівлях</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для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тимчасового</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проживання</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внутрішньо</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переміщених</a:t>
                      </a:r>
                      <a:r>
                        <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 </a:t>
                      </a:r>
                      <a:r>
                        <a:rPr lang="ru-RU" sz="1400" b="1" dirty="0" err="1">
                          <a:solidFill>
                            <a:schemeClr val="accent2"/>
                          </a:solidFill>
                          <a:effectLst/>
                          <a:latin typeface="Arial" panose="020B0604020202020204" pitchFamily="34" charset="0"/>
                          <a:ea typeface="Times New Roman" panose="02020603050405020304" pitchFamily="18" charset="0"/>
                          <a:cs typeface="Arial" panose="020B0604020202020204" pitchFamily="34" charset="0"/>
                        </a:rPr>
                        <a:t>осіб</a:t>
                      </a:r>
                      <a:endParaRPr lang="ru-RU" sz="1400" b="1" dirty="0">
                        <a:solidFill>
                          <a:schemeClr val="accent2"/>
                        </a:solidFill>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tc>
                  <a:txBody>
                    <a:bodyPr/>
                    <a:lstStyle/>
                    <a:p>
                      <a:pPr>
                        <a:spcAft>
                          <a:spcPts val="0"/>
                        </a:spcAft>
                      </a:pPr>
                      <a:r>
                        <a:rPr lang="ru-RU" sz="3600" dirty="0">
                          <a:effectLst/>
                          <a:latin typeface="Arial" panose="020B0604020202020204" pitchFamily="34" charset="0"/>
                          <a:ea typeface="Times New Roman" panose="02020603050405020304" pitchFamily="18" charset="0"/>
                          <a:cs typeface="Arial" panose="020B0604020202020204" pitchFamily="34" charset="0"/>
                        </a:rPr>
                        <a:t>внести </a:t>
                      </a:r>
                      <a:r>
                        <a:rPr lang="ru-RU" sz="3600" dirty="0" err="1">
                          <a:effectLst/>
                          <a:latin typeface="Arial" panose="020B0604020202020204" pitchFamily="34" charset="0"/>
                          <a:ea typeface="Times New Roman" panose="02020603050405020304" pitchFamily="18" charset="0"/>
                          <a:cs typeface="Arial" panose="020B0604020202020204" pitchFamily="34" charset="0"/>
                        </a:rPr>
                        <a:t>відповідні</a:t>
                      </a:r>
                      <a:r>
                        <a:rPr lang="ru-RU" sz="3600" dirty="0">
                          <a:effectLst/>
                          <a:latin typeface="Arial" panose="020B0604020202020204" pitchFamily="34" charset="0"/>
                          <a:ea typeface="Times New Roman" panose="02020603050405020304" pitchFamily="18" charset="0"/>
                          <a:cs typeface="Arial" panose="020B0604020202020204" pitchFamily="34" charset="0"/>
                        </a:rPr>
                        <a:t> </a:t>
                      </a:r>
                      <a:r>
                        <a:rPr lang="ru-RU" sz="3600" dirty="0" err="1">
                          <a:effectLst/>
                          <a:latin typeface="Arial" panose="020B0604020202020204" pitchFamily="34" charset="0"/>
                          <a:ea typeface="Times New Roman" panose="02020603050405020304" pitchFamily="18" charset="0"/>
                          <a:cs typeface="Arial" panose="020B0604020202020204" pitchFamily="34" charset="0"/>
                        </a:rPr>
                        <a:t>проекти</a:t>
                      </a:r>
                      <a:r>
                        <a:rPr lang="ru-RU" sz="3600" dirty="0">
                          <a:effectLst/>
                          <a:latin typeface="Arial" panose="020B0604020202020204" pitchFamily="34" charset="0"/>
                          <a:ea typeface="Times New Roman" panose="02020603050405020304" pitchFamily="18" charset="0"/>
                          <a:cs typeface="Arial" panose="020B0604020202020204" pitchFamily="34" charset="0"/>
                        </a:rPr>
                        <a:t> </a:t>
                      </a:r>
                      <a:r>
                        <a:rPr lang="ru-RU" sz="3600" dirty="0" err="1">
                          <a:effectLst/>
                          <a:latin typeface="Arial" panose="020B0604020202020204" pitchFamily="34" charset="0"/>
                          <a:ea typeface="Times New Roman" panose="02020603050405020304" pitchFamily="18" charset="0"/>
                          <a:cs typeface="Arial" panose="020B0604020202020204" pitchFamily="34" charset="0"/>
                        </a:rPr>
                        <a:t>актів</a:t>
                      </a:r>
                      <a:r>
                        <a:rPr lang="ru-RU" sz="3600" dirty="0">
                          <a:effectLst/>
                          <a:latin typeface="Arial" panose="020B0604020202020204" pitchFamily="34" charset="0"/>
                          <a:ea typeface="Times New Roman" panose="02020603050405020304" pitchFamily="18" charset="0"/>
                          <a:cs typeface="Arial" panose="020B0604020202020204" pitchFamily="34" charset="0"/>
                        </a:rPr>
                        <a:t> </a:t>
                      </a:r>
                      <a:r>
                        <a:rPr lang="ru-RU" sz="3600" dirty="0" err="1">
                          <a:effectLst/>
                          <a:latin typeface="Arial" panose="020B0604020202020204" pitchFamily="34" charset="0"/>
                          <a:ea typeface="Times New Roman" panose="02020603050405020304" pitchFamily="18" charset="0"/>
                          <a:cs typeface="Arial" panose="020B0604020202020204" pitchFamily="34" charset="0"/>
                        </a:rPr>
                        <a:t>Кабінету</a:t>
                      </a:r>
                      <a:r>
                        <a:rPr lang="ru-RU" sz="3600" dirty="0">
                          <a:effectLst/>
                          <a:latin typeface="Arial" panose="020B0604020202020204" pitchFamily="34" charset="0"/>
                          <a:ea typeface="Times New Roman" panose="02020603050405020304" pitchFamily="18" charset="0"/>
                          <a:cs typeface="Arial" panose="020B0604020202020204" pitchFamily="34" charset="0"/>
                        </a:rPr>
                        <a:t> </a:t>
                      </a:r>
                      <a:r>
                        <a:rPr lang="ru-RU" sz="3600" dirty="0" err="1">
                          <a:effectLst/>
                          <a:latin typeface="Arial" panose="020B0604020202020204" pitchFamily="34" charset="0"/>
                          <a:ea typeface="Times New Roman" panose="02020603050405020304" pitchFamily="18" charset="0"/>
                          <a:cs typeface="Arial" panose="020B0604020202020204" pitchFamily="34" charset="0"/>
                        </a:rPr>
                        <a:t>Міністрів</a:t>
                      </a:r>
                      <a:endParaRPr lang="ru-RU" sz="3600" dirty="0">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tc>
                  <a:txBody>
                    <a:bodyPr/>
                    <a:lstStyle/>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Мінрегіон</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Мінекономіки</a:t>
                      </a:r>
                      <a:r>
                        <a:rPr lang="ru-RU" sz="1800" dirty="0">
                          <a:effectLst/>
                          <a:latin typeface="Arial" panose="020B0604020202020204" pitchFamily="34" charset="0"/>
                          <a:ea typeface="Times New Roman" panose="02020603050405020304" pitchFamily="18" charset="0"/>
                          <a:cs typeface="Arial" panose="020B0604020202020204" pitchFamily="34" charset="0"/>
                        </a:rPr>
                        <a:t> </a:t>
                      </a: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Мінреінтеграції</a:t>
                      </a: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Мінсоцполітики</a:t>
                      </a: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Мінцифри</a:t>
                      </a: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Мінфін</a:t>
                      </a: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31115">
                        <a:spcAft>
                          <a:spcPts val="0"/>
                        </a:spcAft>
                      </a:pPr>
                      <a:r>
                        <a:rPr lang="ru-RU" sz="1800" dirty="0" err="1">
                          <a:effectLst/>
                          <a:latin typeface="Arial" panose="020B0604020202020204" pitchFamily="34" charset="0"/>
                          <a:ea typeface="Times New Roman" panose="02020603050405020304" pitchFamily="18" charset="0"/>
                          <a:cs typeface="Arial" panose="020B0604020202020204" pitchFamily="34" charset="0"/>
                        </a:rPr>
                        <a:t>Мін’юст</a:t>
                      </a:r>
                      <a:endParaRPr lang="ru-RU" sz="1800" dirty="0">
                        <a:effectLst/>
                        <a:latin typeface="Arial" panose="020B0604020202020204" pitchFamily="34" charset="0"/>
                        <a:ea typeface="Times New Roman" panose="02020603050405020304" pitchFamily="18" charset="0"/>
                        <a:cs typeface="Arial" panose="020B0604020202020204" pitchFamily="34" charset="0"/>
                      </a:endParaRPr>
                    </a:p>
                    <a:p>
                      <a:pPr marL="31115">
                        <a:spcAft>
                          <a:spcPts val="0"/>
                        </a:spcAft>
                      </a:pPr>
                      <a:endParaRPr lang="ru-RU" sz="900" dirty="0">
                        <a:effectLst/>
                        <a:latin typeface="Antiqua"/>
                        <a:ea typeface="Times New Roman" panose="02020603050405020304" pitchFamily="18" charset="0"/>
                        <a:cs typeface="Times New Roman" panose="02020603050405020304" pitchFamily="18" charset="0"/>
                      </a:endParaRPr>
                    </a:p>
                  </a:txBody>
                  <a:tcPr marL="43758" marR="43758" marT="43758" marB="43758"/>
                </a:tc>
                <a:tc>
                  <a:txBody>
                    <a:bodyPr/>
                    <a:lstStyle/>
                    <a:p>
                      <a:pPr>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до 30 червня</a:t>
                      </a:r>
                    </a:p>
                    <a:p>
                      <a:pPr>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2022 року</a:t>
                      </a:r>
                    </a:p>
                    <a:p>
                      <a:pPr>
                        <a:spcAft>
                          <a:spcPts val="0"/>
                        </a:spcAft>
                      </a:pPr>
                      <a:endParaRPr lang="ru-RU" sz="900" dirty="0">
                        <a:effectLst/>
                        <a:latin typeface="Antiqua"/>
                        <a:ea typeface="Times New Roman" panose="02020603050405020304" pitchFamily="18" charset="0"/>
                        <a:cs typeface="Times New Roman" panose="02020603050405020304" pitchFamily="18" charset="0"/>
                      </a:endParaRPr>
                    </a:p>
                  </a:txBody>
                  <a:tcPr marL="43758" marR="43758" marT="43758" marB="43758"/>
                </a:tc>
                <a:extLst>
                  <a:ext uri="{0D108BD9-81ED-4DB2-BD59-A6C34878D82A}">
                    <a16:rowId xmlns:a16="http://schemas.microsoft.com/office/drawing/2014/main" val="2473477507"/>
                  </a:ext>
                </a:extLst>
              </a:tr>
            </a:tbl>
          </a:graphicData>
        </a:graphic>
      </p:graphicFrame>
    </p:spTree>
    <p:extLst>
      <p:ext uri="{BB962C8B-B14F-4D97-AF65-F5344CB8AC3E}">
        <p14:creationId xmlns:p14="http://schemas.microsoft.com/office/powerpoint/2010/main" val="1294844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838199" y="346229"/>
            <a:ext cx="10738283" cy="1402672"/>
          </a:xfrm>
        </p:spPr>
        <p:txBody>
          <a:bodyPr>
            <a:normAutofit fontScale="90000"/>
          </a:bodyPr>
          <a:lstStyle/>
          <a:p>
            <a:pPr algn="ctr"/>
            <a:r>
              <a:rPr lang="ru-RU" sz="2000" b="1" dirty="0">
                <a:latin typeface="Arial" panose="020B0604020202020204" pitchFamily="34" charset="0"/>
                <a:cs typeface="Arial" panose="020B0604020202020204" pitchFamily="34" charset="0"/>
              </a:rPr>
              <a:t>ПЛАН</a:t>
            </a:r>
            <a:br>
              <a:rPr lang="ru-RU" sz="2000" b="1" dirty="0">
                <a:latin typeface="Arial" panose="020B0604020202020204" pitchFamily="34" charset="0"/>
                <a:cs typeface="Arial" panose="020B0604020202020204" pitchFamily="34" charset="0"/>
              </a:rPr>
            </a:br>
            <a:r>
              <a:rPr lang="ru-RU" sz="2000" b="1" dirty="0" err="1">
                <a:latin typeface="Arial" panose="020B0604020202020204" pitchFamily="34" charset="0"/>
                <a:cs typeface="Arial" panose="020B0604020202020204" pitchFamily="34" charset="0"/>
              </a:rPr>
              <a:t>організації</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підготовки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проектів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актів</a:t>
            </a:r>
            <a:r>
              <a:rPr lang="ru-RU" sz="2000" b="1" dirty="0">
                <a:latin typeface="Arial" panose="020B0604020202020204" pitchFamily="34" charset="0"/>
                <a:cs typeface="Arial" panose="020B0604020202020204" pitchFamily="34" charset="0"/>
              </a:rPr>
              <a:t> та </a:t>
            </a:r>
            <a:r>
              <a:rPr lang="ru-RU" sz="2000" b="1" dirty="0" err="1">
                <a:latin typeface="Arial" panose="020B0604020202020204" pitchFamily="34" charset="0"/>
                <a:cs typeface="Arial" panose="020B0604020202020204" pitchFamily="34" charset="0"/>
              </a:rPr>
              <a:t>виконання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інших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завдань</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необхідних</a:t>
            </a:r>
            <a:r>
              <a:rPr lang="ru-RU" sz="2000" b="1" dirty="0">
                <a:latin typeface="Arial" panose="020B0604020202020204" pitchFamily="34" charset="0"/>
                <a:cs typeface="Arial" panose="020B0604020202020204" pitchFamily="34" charset="0"/>
              </a:rPr>
              <a:t> для </a:t>
            </a:r>
            <a:r>
              <a:rPr lang="ru-RU" sz="2000" b="1" dirty="0" err="1">
                <a:latin typeface="Arial" panose="020B0604020202020204" pitchFamily="34" charset="0"/>
                <a:cs typeface="Arial" panose="020B0604020202020204" pitchFamily="34" charset="0"/>
              </a:rPr>
              <a:t>забезпечення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реалізації</a:t>
            </a:r>
            <a:r>
              <a:rPr lang="ru-RU" sz="2000" b="1" dirty="0">
                <a:latin typeface="Arial" panose="020B0604020202020204" pitchFamily="34" charset="0"/>
                <a:cs typeface="Arial" panose="020B0604020202020204" pitchFamily="34" charset="0"/>
              </a:rPr>
              <a:t> </a:t>
            </a:r>
            <a:br>
              <a:rPr lang="ru-RU" sz="2000" b="1" dirty="0">
                <a:latin typeface="Arial" panose="020B0604020202020204" pitchFamily="34" charset="0"/>
                <a:cs typeface="Arial" panose="020B0604020202020204" pitchFamily="34" charset="0"/>
              </a:rPr>
            </a:br>
            <a:r>
              <a:rPr lang="ru-RU" sz="2000" b="1" dirty="0">
                <a:latin typeface="Arial" panose="020B0604020202020204" pitchFamily="34" charset="0"/>
                <a:cs typeface="Arial" panose="020B0604020202020204" pitchFamily="34" charset="0"/>
              </a:rPr>
              <a:t>Закону </a:t>
            </a:r>
            <a:r>
              <a:rPr lang="ru-RU" sz="2000" b="1" dirty="0" err="1">
                <a:latin typeface="Arial" panose="020B0604020202020204" pitchFamily="34" charset="0"/>
                <a:cs typeface="Arial" panose="020B0604020202020204" pitchFamily="34" charset="0"/>
              </a:rPr>
              <a:t>України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від</a:t>
            </a:r>
            <a:r>
              <a:rPr lang="ru-RU" sz="2000" b="1" dirty="0">
                <a:latin typeface="Arial" panose="020B0604020202020204" pitchFamily="34" charset="0"/>
                <a:cs typeface="Arial" panose="020B0604020202020204" pitchFamily="34" charset="0"/>
              </a:rPr>
              <a:t> 12 </a:t>
            </a:r>
            <a:r>
              <a:rPr lang="ru-RU" sz="2000" b="1" dirty="0" err="1">
                <a:latin typeface="Arial" panose="020B0604020202020204" pitchFamily="34" charset="0"/>
                <a:cs typeface="Arial" panose="020B0604020202020204" pitchFamily="34" charset="0"/>
              </a:rPr>
              <a:t>травня</a:t>
            </a:r>
            <a:r>
              <a:rPr lang="ru-RU" sz="2000" b="1" dirty="0">
                <a:latin typeface="Arial" panose="020B0604020202020204" pitchFamily="34" charset="0"/>
                <a:cs typeface="Arial" panose="020B0604020202020204" pitchFamily="34" charset="0"/>
              </a:rPr>
              <a:t> 2022 р. № 2254-ІХ “Про </a:t>
            </a:r>
            <a:r>
              <a:rPr lang="ru-RU" sz="2000" b="1" dirty="0" err="1">
                <a:latin typeface="Arial" panose="020B0604020202020204" pitchFamily="34" charset="0"/>
                <a:cs typeface="Arial" panose="020B0604020202020204" pitchFamily="34" charset="0"/>
              </a:rPr>
              <a:t>внесення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змін</a:t>
            </a:r>
            <a:r>
              <a:rPr lang="ru-RU" sz="2000" b="1" dirty="0">
                <a:latin typeface="Arial" panose="020B0604020202020204" pitchFamily="34" charset="0"/>
                <a:cs typeface="Arial" panose="020B0604020202020204" pitchFamily="34" charset="0"/>
              </a:rPr>
              <a:t> до </a:t>
            </a:r>
            <a:r>
              <a:rPr lang="ru-RU" sz="2000" b="1" dirty="0" err="1">
                <a:latin typeface="Arial" panose="020B0604020202020204" pitchFamily="34" charset="0"/>
                <a:cs typeface="Arial" panose="020B0604020202020204" pitchFamily="34" charset="0"/>
              </a:rPr>
              <a:t>деяких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законів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України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щодо</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першочергових</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заходів</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реформування</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сфери</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містобудівної</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діяльності</a:t>
            </a:r>
            <a:r>
              <a:rPr lang="ru-RU" sz="2000" b="1" dirty="0">
                <a:latin typeface="Arial" panose="020B0604020202020204" pitchFamily="34" charset="0"/>
                <a:cs typeface="Arial" panose="020B0604020202020204" pitchFamily="34" charset="0"/>
              </a:rPr>
              <a:t>”</a:t>
            </a:r>
            <a:br>
              <a:rPr lang="ru-RU" sz="2000" b="1" dirty="0">
                <a:latin typeface="Arial" panose="020B0604020202020204" pitchFamily="34" charset="0"/>
                <a:cs typeface="Arial" panose="020B0604020202020204" pitchFamily="34" charset="0"/>
              </a:rPr>
            </a:br>
            <a:r>
              <a:rPr lang="ru-RU"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доручення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Прем’єр-міністра</a:t>
            </a:r>
            <a:r>
              <a:rPr lang="ru-RU" sz="2000" dirty="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p:txBody>
      </p:sp>
      <p:graphicFrame>
        <p:nvGraphicFramePr>
          <p:cNvPr id="5" name="Объект 4">
            <a:extLst>
              <a:ext uri="{FF2B5EF4-FFF2-40B4-BE49-F238E27FC236}">
                <a16:creationId xmlns:a16="http://schemas.microsoft.com/office/drawing/2014/main" id="{3A9354B6-20EC-4B7D-84E2-E7A72ED17652}"/>
              </a:ext>
            </a:extLst>
          </p:cNvPr>
          <p:cNvGraphicFramePr>
            <a:graphicFrameLocks noGrp="1"/>
          </p:cNvGraphicFramePr>
          <p:nvPr>
            <p:ph idx="1"/>
            <p:extLst>
              <p:ext uri="{D42A27DB-BD31-4B8C-83A1-F6EECF244321}">
                <p14:modId xmlns:p14="http://schemas.microsoft.com/office/powerpoint/2010/main" val="4194436386"/>
              </p:ext>
            </p:extLst>
          </p:nvPr>
        </p:nvGraphicFramePr>
        <p:xfrm>
          <a:off x="838199" y="1828800"/>
          <a:ext cx="10835934" cy="4873841"/>
        </p:xfrm>
        <a:graphic>
          <a:graphicData uri="http://schemas.openxmlformats.org/drawingml/2006/table">
            <a:tbl>
              <a:tblPr>
                <a:tableStyleId>{5C22544A-7EE6-4342-B048-85BDC9FD1C3A}</a:tableStyleId>
              </a:tblPr>
              <a:tblGrid>
                <a:gridCol w="993746">
                  <a:extLst>
                    <a:ext uri="{9D8B030D-6E8A-4147-A177-3AD203B41FA5}">
                      <a16:colId xmlns:a16="http://schemas.microsoft.com/office/drawing/2014/main" val="1366467857"/>
                    </a:ext>
                  </a:extLst>
                </a:gridCol>
                <a:gridCol w="3635673">
                  <a:extLst>
                    <a:ext uri="{9D8B030D-6E8A-4147-A177-3AD203B41FA5}">
                      <a16:colId xmlns:a16="http://schemas.microsoft.com/office/drawing/2014/main" val="1689550840"/>
                    </a:ext>
                  </a:extLst>
                </a:gridCol>
                <a:gridCol w="2181696">
                  <a:extLst>
                    <a:ext uri="{9D8B030D-6E8A-4147-A177-3AD203B41FA5}">
                      <a16:colId xmlns:a16="http://schemas.microsoft.com/office/drawing/2014/main" val="1751156247"/>
                    </a:ext>
                  </a:extLst>
                </a:gridCol>
                <a:gridCol w="2700556">
                  <a:extLst>
                    <a:ext uri="{9D8B030D-6E8A-4147-A177-3AD203B41FA5}">
                      <a16:colId xmlns:a16="http://schemas.microsoft.com/office/drawing/2014/main" val="889130617"/>
                    </a:ext>
                  </a:extLst>
                </a:gridCol>
                <a:gridCol w="1324263">
                  <a:extLst>
                    <a:ext uri="{9D8B030D-6E8A-4147-A177-3AD203B41FA5}">
                      <a16:colId xmlns:a16="http://schemas.microsoft.com/office/drawing/2014/main" val="933533564"/>
                    </a:ext>
                  </a:extLst>
                </a:gridCol>
              </a:tblGrid>
              <a:tr h="4873841">
                <a:tc>
                  <a:txBody>
                    <a:bodyPr/>
                    <a:lstStyle/>
                    <a:p>
                      <a:pPr algn="ctr">
                        <a:spcAft>
                          <a:spcPts val="0"/>
                        </a:spcAft>
                      </a:pPr>
                      <a:r>
                        <a:rPr lang="uk-UA" sz="1500" dirty="0">
                          <a:effectLst/>
                          <a:latin typeface="Arial" panose="020B0604020202020204" pitchFamily="34" charset="0"/>
                          <a:cs typeface="Arial" panose="020B0604020202020204" pitchFamily="34" charset="0"/>
                        </a:rPr>
                        <a:t>1.23</a:t>
                      </a:r>
                      <a:endParaRPr lang="ru-RU" sz="1500" dirty="0">
                        <a:effectLst/>
                        <a:latin typeface="Arial" panose="020B0604020202020204" pitchFamily="34" charset="0"/>
                        <a:ea typeface="Times New Roman" panose="02020603050405020304" pitchFamily="18" charset="0"/>
                        <a:cs typeface="Arial" panose="020B0604020202020204" pitchFamily="34" charset="0"/>
                      </a:endParaRPr>
                    </a:p>
                  </a:txBody>
                  <a:tcPr marL="47259" marR="47259" marT="0" marB="0"/>
                </a:tc>
                <a:tc>
                  <a:txBody>
                    <a:bodyPr/>
                    <a:lstStyle/>
                    <a:p>
                      <a:pPr>
                        <a:spcAft>
                          <a:spcPts val="0"/>
                        </a:spcAft>
                      </a:pPr>
                      <a:r>
                        <a:rPr lang="uk-UA" sz="1500" b="1" dirty="0">
                          <a:solidFill>
                            <a:schemeClr val="accent2"/>
                          </a:solidFill>
                          <a:effectLst/>
                          <a:latin typeface="Arial" panose="020B0604020202020204" pitchFamily="34" charset="0"/>
                          <a:cs typeface="Arial" panose="020B0604020202020204" pitchFamily="34" charset="0"/>
                        </a:rPr>
                        <a:t>спільно з органами місцевого самоврядування забезпечити проведення інвентаризації наявної містобудівної документації та аналізу існуючої забудови</a:t>
                      </a:r>
                      <a:r>
                        <a:rPr lang="uk-UA" sz="1500" dirty="0">
                          <a:effectLst/>
                          <a:latin typeface="Arial" panose="020B0604020202020204" pitchFamily="34" charset="0"/>
                          <a:cs typeface="Arial" panose="020B0604020202020204" pitchFamily="34" charset="0"/>
                        </a:rPr>
                        <a:t> з метою визначення територій для розміщення промислового, комунального та житлового будівництва, територій для розвитку інженерно- транспортної інфраструктури, мультимодальних терміналів та виробничо- перевантажувальних комплексів, передбачивши першочергове використання наявних територіальних резервів, інженерних та матеріальних ресурсів для розміщення виробничих </a:t>
                      </a:r>
                      <a:r>
                        <a:rPr lang="uk-UA" sz="1500" dirty="0" err="1">
                          <a:effectLst/>
                          <a:latin typeface="Arial" panose="020B0604020202020204" pitchFamily="34" charset="0"/>
                          <a:cs typeface="Arial" panose="020B0604020202020204" pitchFamily="34" charset="0"/>
                        </a:rPr>
                        <a:t>потужностей</a:t>
                      </a:r>
                      <a:r>
                        <a:rPr lang="uk-UA" sz="1500" dirty="0">
                          <a:effectLst/>
                          <a:latin typeface="Arial" panose="020B0604020202020204" pitchFamily="34" charset="0"/>
                          <a:cs typeface="Arial" panose="020B0604020202020204" pitchFamily="34" charset="0"/>
                        </a:rPr>
                        <a:t> підприємств, які переміщуються (евакуюються) із зони бойових дій, та розселення персоналу таких підприємств</a:t>
                      </a:r>
                      <a:endParaRPr lang="ru-RU" sz="1500" dirty="0">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tc>
                  <a:txBody>
                    <a:bodyPr/>
                    <a:lstStyle/>
                    <a:p>
                      <a:pPr>
                        <a:spcAft>
                          <a:spcPts val="0"/>
                        </a:spcAft>
                      </a:pPr>
                      <a:r>
                        <a:rPr lang="uk-UA" sz="1500" dirty="0">
                          <a:effectLst/>
                          <a:latin typeface="Arial" panose="020B0604020202020204" pitchFamily="34" charset="0"/>
                          <a:cs typeface="Arial" panose="020B0604020202020204" pitchFamily="34" charset="0"/>
                        </a:rPr>
                        <a:t>забезпечити виконання завдання та про результати поінформувати Кабінет Міністрів</a:t>
                      </a:r>
                      <a:endParaRPr lang="ru-RU" sz="1500" dirty="0">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tc>
                  <a:txBody>
                    <a:bodyPr/>
                    <a:lstStyle/>
                    <a:p>
                      <a:pPr marL="31115">
                        <a:spcAft>
                          <a:spcPts val="0"/>
                        </a:spcAft>
                      </a:pPr>
                      <a:r>
                        <a:rPr lang="uk-UA" sz="1500" dirty="0" err="1">
                          <a:effectLst/>
                          <a:latin typeface="Arial" panose="020B0604020202020204" pitchFamily="34" charset="0"/>
                          <a:cs typeface="Arial" panose="020B0604020202020204" pitchFamily="34" charset="0"/>
                        </a:rPr>
                        <a:t>Мінрегіон</a:t>
                      </a:r>
                      <a:r>
                        <a:rPr lang="uk-UA" sz="1500" dirty="0">
                          <a:effectLst/>
                          <a:latin typeface="Arial" panose="020B0604020202020204" pitchFamily="34" charset="0"/>
                          <a:cs typeface="Arial" panose="020B0604020202020204" pitchFamily="34" charset="0"/>
                        </a:rPr>
                        <a:t> – скликання</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a:effectLst/>
                          <a:latin typeface="Arial" panose="020B0604020202020204" pitchFamily="34" charset="0"/>
                          <a:cs typeface="Arial" panose="020B0604020202020204" pitchFamily="34" charset="0"/>
                        </a:rPr>
                        <a:t>Мінекономіки</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err="1">
                          <a:effectLst/>
                          <a:latin typeface="Arial" panose="020B0604020202020204" pitchFamily="34" charset="0"/>
                          <a:cs typeface="Arial" panose="020B0604020202020204" pitchFamily="34" charset="0"/>
                        </a:rPr>
                        <a:t>Мінцифри</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err="1">
                          <a:effectLst/>
                          <a:latin typeface="Arial" panose="020B0604020202020204" pitchFamily="34" charset="0"/>
                          <a:cs typeface="Arial" panose="020B0604020202020204" pitchFamily="34" charset="0"/>
                        </a:rPr>
                        <a:t>Мінреінтеграції</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err="1">
                          <a:effectLst/>
                          <a:latin typeface="Arial" panose="020B0604020202020204" pitchFamily="34" charset="0"/>
                          <a:cs typeface="Arial" panose="020B0604020202020204" pitchFamily="34" charset="0"/>
                        </a:rPr>
                        <a:t>Мінсоцполітики</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err="1">
                          <a:effectLst/>
                          <a:latin typeface="Arial" panose="020B0604020202020204" pitchFamily="34" charset="0"/>
                          <a:cs typeface="Arial" panose="020B0604020202020204" pitchFamily="34" charset="0"/>
                        </a:rPr>
                        <a:t>Мінінфраструктури</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err="1">
                          <a:effectLst/>
                          <a:latin typeface="Arial" panose="020B0604020202020204" pitchFamily="34" charset="0"/>
                          <a:cs typeface="Arial" panose="020B0604020202020204" pitchFamily="34" charset="0"/>
                        </a:rPr>
                        <a:t>Мінстратегпром</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a:effectLst/>
                          <a:latin typeface="Arial" panose="020B0604020202020204" pitchFamily="34" charset="0"/>
                          <a:cs typeface="Arial" panose="020B0604020202020204" pitchFamily="34" charset="0"/>
                        </a:rPr>
                        <a:t>Мінфін</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a:effectLst/>
                          <a:latin typeface="Arial" panose="020B0604020202020204" pitchFamily="34" charset="0"/>
                          <a:cs typeface="Arial" panose="020B0604020202020204" pitchFamily="34" charset="0"/>
                        </a:rPr>
                        <a:t>Мін’юст</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a:effectLst/>
                          <a:latin typeface="Arial" panose="020B0604020202020204" pitchFamily="34" charset="0"/>
                          <a:cs typeface="Arial" panose="020B0604020202020204" pitchFamily="34" charset="0"/>
                        </a:rPr>
                        <a:t>Обласні, Київська міська військові адміністрації </a:t>
                      </a:r>
                      <a:endParaRPr lang="ru-RU" sz="1500" dirty="0">
                        <a:effectLst/>
                        <a:latin typeface="Arial" panose="020B0604020202020204" pitchFamily="34" charset="0"/>
                        <a:cs typeface="Arial" panose="020B0604020202020204" pitchFamily="34" charset="0"/>
                      </a:endParaRPr>
                    </a:p>
                    <a:p>
                      <a:pPr marL="26670">
                        <a:spcAft>
                          <a:spcPts val="0"/>
                        </a:spcAft>
                      </a:pPr>
                      <a:r>
                        <a:rPr lang="uk-UA" sz="1500" dirty="0">
                          <a:effectLst/>
                          <a:latin typeface="Arial" panose="020B0604020202020204" pitchFamily="34" charset="0"/>
                          <a:cs typeface="Arial" panose="020B0604020202020204" pitchFamily="34" charset="0"/>
                        </a:rPr>
                        <a:t>(за списком)</a:t>
                      </a:r>
                      <a:endParaRPr lang="ru-RU" sz="1500" dirty="0">
                        <a:effectLst/>
                        <a:latin typeface="Arial" panose="020B0604020202020204" pitchFamily="34" charset="0"/>
                        <a:cs typeface="Arial" panose="020B0604020202020204" pitchFamily="34" charset="0"/>
                      </a:endParaRPr>
                    </a:p>
                    <a:p>
                      <a:pPr marL="22860" indent="-1905">
                        <a:spcAft>
                          <a:spcPts val="0"/>
                        </a:spcAft>
                      </a:pPr>
                      <a:r>
                        <a:rPr lang="uk-UA" sz="1300" dirty="0">
                          <a:effectLst/>
                          <a:latin typeface="Arial" panose="020B0604020202020204" pitchFamily="34" charset="0"/>
                          <a:cs typeface="Arial" panose="020B0604020202020204" pitchFamily="34" charset="0"/>
                        </a:rPr>
                        <a:t>Департамент з питань інфраструктури та технічного регулювання Департамент з питань фінансового та економічного розвитку Департамент регіональної політики</a:t>
                      </a:r>
                      <a:br>
                        <a:rPr lang="uk-UA" sz="1300" dirty="0">
                          <a:effectLst/>
                          <a:latin typeface="Arial" panose="020B0604020202020204" pitchFamily="34" charset="0"/>
                          <a:cs typeface="Arial" panose="020B0604020202020204" pitchFamily="34" charset="0"/>
                        </a:rPr>
                      </a:br>
                      <a:r>
                        <a:rPr lang="uk-UA" sz="1300" dirty="0">
                          <a:effectLst/>
                          <a:latin typeface="Arial" panose="020B0604020202020204" pitchFamily="34" charset="0"/>
                          <a:cs typeface="Arial" panose="020B0604020202020204" pitchFamily="34" charset="0"/>
                        </a:rPr>
                        <a:t>Департамент гуманітарної та соціальної політики (відповідно до компетенції)</a:t>
                      </a:r>
                      <a:endParaRPr lang="ru-RU" sz="1300" dirty="0">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tc>
                  <a:txBody>
                    <a:bodyPr/>
                    <a:lstStyle/>
                    <a:p>
                      <a:pPr>
                        <a:spcAft>
                          <a:spcPts val="0"/>
                        </a:spcAft>
                      </a:pPr>
                      <a:r>
                        <a:rPr lang="uk-UA" sz="1500" b="1" dirty="0">
                          <a:effectLst/>
                          <a:latin typeface="Arial" panose="020B0604020202020204" pitchFamily="34" charset="0"/>
                          <a:cs typeface="Arial" panose="020B0604020202020204" pitchFamily="34" charset="0"/>
                        </a:rPr>
                        <a:t>до 9 липня</a:t>
                      </a:r>
                      <a:br>
                        <a:rPr lang="uk-UA" sz="1500" b="1" dirty="0">
                          <a:effectLst/>
                          <a:latin typeface="Arial" panose="020B0604020202020204" pitchFamily="34" charset="0"/>
                          <a:cs typeface="Arial" panose="020B0604020202020204" pitchFamily="34" charset="0"/>
                        </a:rPr>
                      </a:br>
                      <a:r>
                        <a:rPr lang="uk-UA" sz="1500" b="1" dirty="0">
                          <a:effectLst/>
                          <a:latin typeface="Arial" panose="020B0604020202020204" pitchFamily="34" charset="0"/>
                          <a:cs typeface="Arial" panose="020B0604020202020204" pitchFamily="34" charset="0"/>
                        </a:rPr>
                        <a:t>2022 року</a:t>
                      </a:r>
                      <a:endParaRPr lang="ru-RU" sz="1500" b="1" dirty="0">
                        <a:effectLst/>
                        <a:latin typeface="Arial" panose="020B0604020202020204" pitchFamily="34" charset="0"/>
                        <a:ea typeface="Times New Roman" panose="02020603050405020304" pitchFamily="18" charset="0"/>
                        <a:cs typeface="Arial" panose="020B0604020202020204" pitchFamily="34" charset="0"/>
                      </a:endParaRPr>
                    </a:p>
                  </a:txBody>
                  <a:tcPr marL="43758" marR="43758" marT="43758" marB="43758"/>
                </a:tc>
                <a:extLst>
                  <a:ext uri="{0D108BD9-81ED-4DB2-BD59-A6C34878D82A}">
                    <a16:rowId xmlns:a16="http://schemas.microsoft.com/office/drawing/2014/main" val="2473477507"/>
                  </a:ext>
                </a:extLst>
              </a:tr>
            </a:tbl>
          </a:graphicData>
        </a:graphic>
      </p:graphicFrame>
    </p:spTree>
    <p:extLst>
      <p:ext uri="{BB962C8B-B14F-4D97-AF65-F5344CB8AC3E}">
        <p14:creationId xmlns:p14="http://schemas.microsoft.com/office/powerpoint/2010/main" val="177315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363984" y="365126"/>
            <a:ext cx="11407806" cy="1064180"/>
          </a:xfrm>
        </p:spPr>
        <p:txBody>
          <a:bodyPr>
            <a:normAutofit fontScale="90000"/>
          </a:bodyPr>
          <a:lstStyle/>
          <a:p>
            <a:pPr algn="ctr"/>
            <a:r>
              <a:rPr lang="uk-UA" sz="2400" b="1" dirty="0">
                <a:latin typeface="Arial" panose="020B0604020202020204" pitchFamily="34" charset="0"/>
                <a:cs typeface="Arial" panose="020B0604020202020204" pitchFamily="34" charset="0"/>
              </a:rPr>
              <a:t>ПОСТАНОВА КМУ від 24 червня 2022 р. № 722 </a:t>
            </a:r>
            <a:br>
              <a:rPr lang="uk-UA" sz="2400" b="1" dirty="0">
                <a:latin typeface="Arial" panose="020B0604020202020204" pitchFamily="34" charset="0"/>
                <a:cs typeface="Arial" panose="020B0604020202020204" pitchFamily="34" charset="0"/>
              </a:rPr>
            </a:br>
            <a:r>
              <a:rPr lang="uk-UA" sz="2400" b="1" dirty="0">
                <a:latin typeface="Arial" panose="020B0604020202020204" pitchFamily="34" charset="0"/>
                <a:cs typeface="Arial" panose="020B0604020202020204" pitchFamily="34" charset="0"/>
              </a:rPr>
              <a:t>«Деякі питання здійснення дозвільних та реєстраційних процедур у будівництві в умовах воєнного стану»</a:t>
            </a:r>
            <a:endParaRPr lang="ru-RU" sz="2200" b="1"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p:txBody>
          <a:bodyPr>
            <a:normAutofit/>
          </a:bodyPr>
          <a:lstStyle/>
          <a:p>
            <a:pPr marL="0" indent="0" algn="ctr">
              <a:buNone/>
            </a:pPr>
            <a:endParaRPr lang="uk-UA" sz="3200" dirty="0">
              <a:latin typeface="Arial" panose="020B0604020202020204" pitchFamily="34" charset="0"/>
              <a:cs typeface="Arial" panose="020B0604020202020204" pitchFamily="34" charset="0"/>
            </a:endParaRPr>
          </a:p>
          <a:p>
            <a:pPr marL="0" indent="0" algn="ctr">
              <a:buNone/>
            </a:pPr>
            <a:r>
              <a:rPr lang="ru-RU" sz="3200" dirty="0">
                <a:latin typeface="Arial" panose="020B0604020202020204" pitchFamily="34" charset="0"/>
                <a:cs typeface="Arial" panose="020B0604020202020204" pitchFamily="34" charset="0"/>
              </a:rPr>
              <a:t>Органам </a:t>
            </a:r>
            <a:r>
              <a:rPr lang="ru-RU" sz="3200" dirty="0" err="1">
                <a:latin typeface="Arial" panose="020B0604020202020204" pitchFamily="34" charset="0"/>
                <a:cs typeface="Arial" panose="020B0604020202020204" pitchFamily="34" charset="0"/>
              </a:rPr>
              <a:t>місцевого</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самоврядування</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рекомендувати</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протягом</a:t>
            </a:r>
            <a:r>
              <a:rPr lang="ru-RU" sz="3200" dirty="0">
                <a:latin typeface="Arial" panose="020B0604020202020204" pitchFamily="34" charset="0"/>
                <a:cs typeface="Arial" panose="020B0604020202020204" pitchFamily="34" charset="0"/>
              </a:rPr>
              <a:t> 14 </a:t>
            </a:r>
            <a:r>
              <a:rPr lang="ru-RU" sz="3200" dirty="0" err="1">
                <a:latin typeface="Arial" panose="020B0604020202020204" pitchFamily="34" charset="0"/>
                <a:cs typeface="Arial" panose="020B0604020202020204" pitchFamily="34" charset="0"/>
              </a:rPr>
              <a:t>календарних</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днів</a:t>
            </a:r>
            <a:r>
              <a:rPr lang="ru-RU" sz="3200" dirty="0">
                <a:latin typeface="Arial" panose="020B0604020202020204" pitchFamily="34" charset="0"/>
                <a:cs typeface="Arial" panose="020B0604020202020204" pitchFamily="34" charset="0"/>
              </a:rPr>
              <a:t> з дня </a:t>
            </a:r>
            <a:r>
              <a:rPr lang="ru-RU" sz="3200" dirty="0" err="1">
                <a:latin typeface="Arial" panose="020B0604020202020204" pitchFamily="34" charset="0"/>
                <a:cs typeface="Arial" panose="020B0604020202020204" pitchFamily="34" charset="0"/>
              </a:rPr>
              <a:t>опублікування</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цієї</a:t>
            </a:r>
            <a:r>
              <a:rPr lang="ru-RU" sz="3200" dirty="0">
                <a:latin typeface="Arial" panose="020B0604020202020204" pitchFamily="34" charset="0"/>
                <a:cs typeface="Arial" panose="020B0604020202020204" pitchFamily="34" charset="0"/>
              </a:rPr>
              <a:t> постанови (24.</a:t>
            </a:r>
            <a:r>
              <a:rPr lang="uk-UA" sz="3200" dirty="0">
                <a:latin typeface="Arial" panose="020B0604020202020204" pitchFamily="34" charset="0"/>
                <a:cs typeface="Arial" panose="020B0604020202020204" pitchFamily="34" charset="0"/>
              </a:rPr>
              <a:t>06.2022) </a:t>
            </a:r>
            <a:r>
              <a:rPr lang="ru-RU" sz="3200" dirty="0">
                <a:latin typeface="Arial" panose="020B0604020202020204" pitchFamily="34" charset="0"/>
                <a:cs typeface="Arial" panose="020B0604020202020204" pitchFamily="34" charset="0"/>
              </a:rPr>
              <a:t>внести до </a:t>
            </a:r>
            <a:r>
              <a:rPr lang="ru-RU" sz="3200" dirty="0" err="1">
                <a:latin typeface="Arial" panose="020B0604020202020204" pitchFamily="34" charset="0"/>
                <a:cs typeface="Arial" panose="020B0604020202020204" pitchFamily="34" charset="0"/>
              </a:rPr>
              <a:t>Електронної</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системи</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відомості</a:t>
            </a:r>
            <a:r>
              <a:rPr lang="ru-RU" sz="3200" dirty="0">
                <a:latin typeface="Arial" panose="020B0604020202020204" pitchFamily="34" charset="0"/>
                <a:cs typeface="Arial" panose="020B0604020202020204" pitchFamily="34" charset="0"/>
              </a:rPr>
              <a:t> (в тому </a:t>
            </a:r>
            <a:r>
              <a:rPr lang="ru-RU" sz="3200" dirty="0" err="1">
                <a:latin typeface="Arial" panose="020B0604020202020204" pitchFamily="34" charset="0"/>
                <a:cs typeface="Arial" panose="020B0604020202020204" pitchFamily="34" charset="0"/>
              </a:rPr>
              <a:t>числі</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текстові</a:t>
            </a:r>
            <a:r>
              <a:rPr lang="ru-RU" sz="3200" dirty="0">
                <a:latin typeface="Arial" panose="020B0604020202020204" pitchFamily="34" charset="0"/>
                <a:cs typeface="Arial" panose="020B0604020202020204" pitchFamily="34" charset="0"/>
              </a:rPr>
              <a:t> та </a:t>
            </a:r>
            <a:r>
              <a:rPr lang="ru-RU" sz="3200" dirty="0" err="1">
                <a:latin typeface="Arial" panose="020B0604020202020204" pitchFamily="34" charset="0"/>
                <a:cs typeface="Arial" panose="020B0604020202020204" pitchFamily="34" charset="0"/>
              </a:rPr>
              <a:t>графічні</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матеріали</a:t>
            </a:r>
            <a:r>
              <a:rPr lang="ru-RU" sz="3200" dirty="0">
                <a:latin typeface="Arial" panose="020B0604020202020204" pitchFamily="34" charset="0"/>
                <a:cs typeface="Arial" panose="020B0604020202020204" pitchFamily="34" charset="0"/>
              </a:rPr>
              <a:t>) про </a:t>
            </a:r>
            <a:r>
              <a:rPr lang="ru-RU" sz="3200" dirty="0" err="1">
                <a:latin typeface="Arial" panose="020B0604020202020204" pitchFamily="34" charset="0"/>
                <a:cs typeface="Arial" panose="020B0604020202020204" pitchFamily="34" charset="0"/>
              </a:rPr>
              <a:t>чинну</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містобудівну</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документацію</a:t>
            </a:r>
            <a:r>
              <a:rPr lang="ru-RU" sz="3200" dirty="0">
                <a:latin typeface="Arial" panose="020B0604020202020204" pitchFamily="34" charset="0"/>
                <a:cs typeface="Arial" panose="020B0604020202020204" pitchFamily="34" charset="0"/>
              </a:rPr>
              <a:t> на </a:t>
            </a:r>
            <a:r>
              <a:rPr lang="ru-RU" sz="3200" dirty="0" err="1">
                <a:latin typeface="Arial" panose="020B0604020202020204" pitchFamily="34" charset="0"/>
                <a:cs typeface="Arial" panose="020B0604020202020204" pitchFamily="34" charset="0"/>
              </a:rPr>
              <a:t>відповідній</a:t>
            </a:r>
            <a:r>
              <a:rPr lang="ru-RU" sz="3200" dirty="0">
                <a:latin typeface="Arial" panose="020B0604020202020204" pitchFamily="34" charset="0"/>
                <a:cs typeface="Arial" panose="020B0604020202020204" pitchFamily="34" charset="0"/>
              </a:rPr>
              <a:t> </a:t>
            </a:r>
            <a:r>
              <a:rPr lang="ru-RU" sz="3200" dirty="0" err="1">
                <a:latin typeface="Arial" panose="020B0604020202020204" pitchFamily="34" charset="0"/>
                <a:cs typeface="Arial" panose="020B0604020202020204" pitchFamily="34" charset="0"/>
              </a:rPr>
              <a:t>території</a:t>
            </a:r>
            <a:endParaRPr lang="ru-R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47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C1A7A67B-BB14-44DD-B9EF-48906E0CF85A}"/>
              </a:ext>
            </a:extLst>
          </p:cNvPr>
          <p:cNvSpPr/>
          <p:nvPr/>
        </p:nvSpPr>
        <p:spPr>
          <a:xfrm>
            <a:off x="4989871" y="2604764"/>
            <a:ext cx="2212259" cy="221225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1350" b="1" cap="all" dirty="0" err="1">
                <a:solidFill>
                  <a:schemeClr val="tx1"/>
                </a:solidFill>
                <a:latin typeface="Calibri" panose="020F0502020204030204"/>
              </a:rPr>
              <a:t>комплексний</a:t>
            </a:r>
            <a:r>
              <a:rPr lang="ru-RU" sz="1350" b="1" cap="all" dirty="0">
                <a:solidFill>
                  <a:schemeClr val="tx1"/>
                </a:solidFill>
                <a:latin typeface="Calibri" panose="020F0502020204030204"/>
              </a:rPr>
              <a:t> план </a:t>
            </a:r>
            <a:r>
              <a:rPr lang="ru-RU" sz="1350" b="1" cap="all" dirty="0" err="1">
                <a:solidFill>
                  <a:schemeClr val="tx1"/>
                </a:solidFill>
                <a:latin typeface="Calibri" panose="020F0502020204030204"/>
              </a:rPr>
              <a:t>просторового</a:t>
            </a:r>
            <a:r>
              <a:rPr lang="ru-RU" sz="1350" b="1" cap="all" dirty="0">
                <a:solidFill>
                  <a:schemeClr val="tx1"/>
                </a:solidFill>
                <a:latin typeface="Calibri" panose="020F0502020204030204"/>
              </a:rPr>
              <a:t> </a:t>
            </a:r>
            <a:r>
              <a:rPr lang="ru-RU" sz="1350" b="1" cap="all" dirty="0" err="1">
                <a:solidFill>
                  <a:schemeClr val="tx1"/>
                </a:solidFill>
                <a:latin typeface="Calibri" panose="020F0502020204030204"/>
              </a:rPr>
              <a:t>розвитку</a:t>
            </a:r>
            <a:r>
              <a:rPr lang="ru-RU" sz="1350" b="1" cap="all" dirty="0">
                <a:solidFill>
                  <a:schemeClr val="tx1"/>
                </a:solidFill>
                <a:latin typeface="Calibri" panose="020F0502020204030204"/>
              </a:rPr>
              <a:t> </a:t>
            </a:r>
            <a:r>
              <a:rPr lang="ru-RU" sz="1350" b="1" cap="all" dirty="0" err="1">
                <a:solidFill>
                  <a:schemeClr val="tx1"/>
                </a:solidFill>
                <a:latin typeface="Calibri" panose="020F0502020204030204"/>
              </a:rPr>
              <a:t>території</a:t>
            </a:r>
            <a:r>
              <a:rPr lang="ru-RU" sz="1350" b="1" cap="all" dirty="0">
                <a:solidFill>
                  <a:schemeClr val="tx1"/>
                </a:solidFill>
                <a:latin typeface="Calibri" panose="020F0502020204030204"/>
              </a:rPr>
              <a:t> </a:t>
            </a:r>
            <a:r>
              <a:rPr lang="ru-RU" sz="1350" b="1" cap="all" dirty="0" err="1">
                <a:solidFill>
                  <a:schemeClr val="tx1"/>
                </a:solidFill>
                <a:latin typeface="Calibri" panose="020F0502020204030204"/>
              </a:rPr>
              <a:t>територіальної</a:t>
            </a:r>
            <a:endParaRPr lang="ru-RU" sz="1350" b="1" cap="all" dirty="0">
              <a:solidFill>
                <a:schemeClr val="tx1"/>
              </a:solidFill>
              <a:latin typeface="Calibri" panose="020F0502020204030204"/>
            </a:endParaRPr>
          </a:p>
          <a:p>
            <a:pPr algn="ctr" defTabSz="685800">
              <a:defRPr/>
            </a:pPr>
            <a:r>
              <a:rPr lang="ru-RU" sz="1350" b="1" cap="all" dirty="0" err="1">
                <a:solidFill>
                  <a:schemeClr val="tx1"/>
                </a:solidFill>
                <a:latin typeface="Calibri" panose="020F0502020204030204"/>
              </a:rPr>
              <a:t>громади</a:t>
            </a:r>
            <a:endParaRPr lang="en-US" sz="1350" b="1" dirty="0">
              <a:solidFill>
                <a:schemeClr val="tx1"/>
              </a:solidFill>
              <a:latin typeface="Calibri" panose="020F0502020204030204"/>
            </a:endParaRPr>
          </a:p>
        </p:txBody>
      </p:sp>
      <p:sp>
        <p:nvSpPr>
          <p:cNvPr id="6" name="Прямоугольник 5">
            <a:extLst>
              <a:ext uri="{FF2B5EF4-FFF2-40B4-BE49-F238E27FC236}">
                <a16:creationId xmlns:a16="http://schemas.microsoft.com/office/drawing/2014/main" id="{AEAB155B-229E-4660-9383-9144999BC226}"/>
              </a:ext>
            </a:extLst>
          </p:cNvPr>
          <p:cNvSpPr/>
          <p:nvPr/>
        </p:nvSpPr>
        <p:spPr>
          <a:xfrm>
            <a:off x="1741539" y="2433496"/>
            <a:ext cx="2960739" cy="895965"/>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1350" b="1" dirty="0">
                <a:solidFill>
                  <a:prstClr val="black"/>
                </a:solidFill>
                <a:latin typeface="Calibri" panose="020F0502020204030204"/>
              </a:rPr>
              <a:t>Проект </a:t>
            </a:r>
            <a:r>
              <a:rPr lang="uk-UA" sz="1350" b="1" dirty="0">
                <a:solidFill>
                  <a:prstClr val="black"/>
                </a:solidFill>
                <a:latin typeface="Calibri" panose="020F0502020204030204"/>
              </a:rPr>
              <a:t>встановлення</a:t>
            </a:r>
            <a:r>
              <a:rPr lang="ru-RU" sz="1350" b="1" dirty="0">
                <a:solidFill>
                  <a:prstClr val="black"/>
                </a:solidFill>
                <a:latin typeface="Calibri" panose="020F0502020204030204"/>
              </a:rPr>
              <a:t> (</a:t>
            </a:r>
            <a:r>
              <a:rPr lang="uk-UA" sz="1350" b="1" dirty="0">
                <a:solidFill>
                  <a:prstClr val="black"/>
                </a:solidFill>
                <a:latin typeface="Calibri" panose="020F0502020204030204"/>
              </a:rPr>
              <a:t>зміни</a:t>
            </a:r>
            <a:r>
              <a:rPr lang="ru-RU" sz="1350" b="1" dirty="0">
                <a:solidFill>
                  <a:prstClr val="black"/>
                </a:solidFill>
                <a:latin typeface="Calibri" panose="020F0502020204030204"/>
              </a:rPr>
              <a:t>) меж</a:t>
            </a:r>
            <a:r>
              <a:rPr lang="en-US" sz="1350" b="1" dirty="0">
                <a:solidFill>
                  <a:prstClr val="black"/>
                </a:solidFill>
                <a:latin typeface="Calibri" panose="020F0502020204030204"/>
              </a:rPr>
              <a:t> </a:t>
            </a:r>
            <a:r>
              <a:rPr lang="uk-UA" sz="1350" b="1" dirty="0">
                <a:solidFill>
                  <a:prstClr val="black"/>
                </a:solidFill>
                <a:latin typeface="Calibri" panose="020F0502020204030204"/>
              </a:rPr>
              <a:t>територій</a:t>
            </a:r>
            <a:r>
              <a:rPr lang="ru-RU" sz="1350" b="1" dirty="0">
                <a:solidFill>
                  <a:prstClr val="black"/>
                </a:solidFill>
                <a:latin typeface="Calibri" panose="020F0502020204030204"/>
              </a:rPr>
              <a:t> </a:t>
            </a:r>
            <a:r>
              <a:rPr lang="uk-UA" sz="1350" b="1" dirty="0" err="1">
                <a:solidFill>
                  <a:prstClr val="black"/>
                </a:solidFill>
                <a:latin typeface="Calibri" panose="020F0502020204030204"/>
              </a:rPr>
              <a:t>режимоутворюючих</a:t>
            </a:r>
            <a:r>
              <a:rPr lang="ru-RU" sz="1350" b="1" dirty="0">
                <a:solidFill>
                  <a:prstClr val="black"/>
                </a:solidFill>
                <a:latin typeface="Calibri" panose="020F0502020204030204"/>
              </a:rPr>
              <a:t> </a:t>
            </a:r>
            <a:r>
              <a:rPr lang="uk-UA" sz="1350" b="1" dirty="0">
                <a:solidFill>
                  <a:prstClr val="black"/>
                </a:solidFill>
                <a:latin typeface="Calibri" panose="020F0502020204030204"/>
              </a:rPr>
              <a:t>об'єктів</a:t>
            </a:r>
            <a:r>
              <a:rPr lang="ru-RU" sz="1350" b="1" dirty="0">
                <a:solidFill>
                  <a:prstClr val="black"/>
                </a:solidFill>
                <a:latin typeface="Calibri" panose="020F0502020204030204"/>
              </a:rPr>
              <a:t> та </a:t>
            </a:r>
            <a:r>
              <a:rPr lang="uk-UA" sz="1350" b="1" dirty="0">
                <a:solidFill>
                  <a:prstClr val="black"/>
                </a:solidFill>
                <a:latin typeface="Calibri" panose="020F0502020204030204"/>
              </a:rPr>
              <a:t>обмежень</a:t>
            </a:r>
            <a:r>
              <a:rPr lang="ru-RU" sz="1350" b="1" dirty="0">
                <a:solidFill>
                  <a:prstClr val="black"/>
                </a:solidFill>
                <a:latin typeface="Calibri" panose="020F0502020204030204"/>
              </a:rPr>
              <a:t> у </a:t>
            </a:r>
            <a:r>
              <a:rPr lang="uk-UA" sz="1350" b="1" dirty="0">
                <a:solidFill>
                  <a:prstClr val="black"/>
                </a:solidFill>
                <a:latin typeface="Calibri" panose="020F0502020204030204"/>
              </a:rPr>
              <a:t>використанні</a:t>
            </a:r>
            <a:r>
              <a:rPr lang="ru-RU" sz="1350" b="1" dirty="0">
                <a:solidFill>
                  <a:prstClr val="black"/>
                </a:solidFill>
                <a:latin typeface="Calibri" panose="020F0502020204030204"/>
              </a:rPr>
              <a:t> земель</a:t>
            </a:r>
            <a:endParaRPr lang="en-US" sz="1350" b="1" dirty="0">
              <a:solidFill>
                <a:prstClr val="black"/>
              </a:solidFill>
              <a:latin typeface="Calibri" panose="020F0502020204030204"/>
            </a:endParaRPr>
          </a:p>
        </p:txBody>
      </p:sp>
      <p:sp>
        <p:nvSpPr>
          <p:cNvPr id="8" name="Прямоугольник 7">
            <a:extLst>
              <a:ext uri="{FF2B5EF4-FFF2-40B4-BE49-F238E27FC236}">
                <a16:creationId xmlns:a16="http://schemas.microsoft.com/office/drawing/2014/main" id="{EDC9DC0C-3C45-4BCB-8806-938327C5DA85}"/>
              </a:ext>
            </a:extLst>
          </p:cNvPr>
          <p:cNvSpPr/>
          <p:nvPr/>
        </p:nvSpPr>
        <p:spPr>
          <a:xfrm>
            <a:off x="1741539" y="3542966"/>
            <a:ext cx="2960739" cy="390833"/>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1350" b="1" dirty="0">
                <a:solidFill>
                  <a:prstClr val="black"/>
                </a:solidFill>
                <a:latin typeface="Calibri" panose="020F0502020204030204"/>
              </a:rPr>
              <a:t>Схема </a:t>
            </a:r>
            <a:r>
              <a:rPr lang="ru-RU" sz="1350" b="1" dirty="0" err="1">
                <a:solidFill>
                  <a:prstClr val="black"/>
                </a:solidFill>
                <a:latin typeface="Calibri" panose="020F0502020204030204"/>
              </a:rPr>
              <a:t>планування</a:t>
            </a:r>
            <a:r>
              <a:rPr lang="ru-RU" sz="1350" b="1" dirty="0">
                <a:solidFill>
                  <a:prstClr val="black"/>
                </a:solidFill>
                <a:latin typeface="Calibri" panose="020F0502020204030204"/>
              </a:rPr>
              <a:t> </a:t>
            </a:r>
            <a:r>
              <a:rPr lang="ru-RU" sz="1350" b="1" dirty="0" err="1">
                <a:solidFill>
                  <a:prstClr val="black"/>
                </a:solidFill>
                <a:latin typeface="Calibri" panose="020F0502020204030204"/>
              </a:rPr>
              <a:t>терито</a:t>
            </a:r>
            <a:r>
              <a:rPr lang="en-US" sz="1350" b="1" dirty="0">
                <a:solidFill>
                  <a:prstClr val="black"/>
                </a:solidFill>
                <a:latin typeface="Calibri" panose="020F0502020204030204"/>
              </a:rPr>
              <a:t>pi</a:t>
            </a:r>
            <a:r>
              <a:rPr lang="uk-UA" sz="1350" b="1" dirty="0">
                <a:solidFill>
                  <a:prstClr val="black"/>
                </a:solidFill>
                <a:latin typeface="Calibri" panose="020F0502020204030204"/>
              </a:rPr>
              <a:t>ї</a:t>
            </a:r>
            <a:r>
              <a:rPr lang="ru-RU" sz="1350" b="1" dirty="0">
                <a:solidFill>
                  <a:prstClr val="black"/>
                </a:solidFill>
                <a:latin typeface="Calibri" panose="020F0502020204030204"/>
              </a:rPr>
              <a:t> ОТГ </a:t>
            </a:r>
            <a:endParaRPr lang="en-US" sz="1350" b="1" dirty="0">
              <a:solidFill>
                <a:prstClr val="black"/>
              </a:solidFill>
              <a:latin typeface="Calibri" panose="020F0502020204030204"/>
            </a:endParaRPr>
          </a:p>
        </p:txBody>
      </p:sp>
      <p:sp>
        <p:nvSpPr>
          <p:cNvPr id="9" name="Прямоугольник 8">
            <a:extLst>
              <a:ext uri="{FF2B5EF4-FFF2-40B4-BE49-F238E27FC236}">
                <a16:creationId xmlns:a16="http://schemas.microsoft.com/office/drawing/2014/main" id="{C4E1F793-08E3-40F7-BA66-9CA740F10896}"/>
              </a:ext>
            </a:extLst>
          </p:cNvPr>
          <p:cNvSpPr/>
          <p:nvPr/>
        </p:nvSpPr>
        <p:spPr>
          <a:xfrm>
            <a:off x="1741539" y="4116239"/>
            <a:ext cx="2960739" cy="558156"/>
          </a:xfrm>
          <a:prstGeom prst="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1350" b="1" dirty="0">
                <a:solidFill>
                  <a:prstClr val="black"/>
                </a:solidFill>
                <a:latin typeface="Calibri" panose="020F0502020204030204"/>
              </a:rPr>
              <a:t>Схема </a:t>
            </a:r>
            <a:r>
              <a:rPr lang="ru-RU" sz="1350" b="1" dirty="0" err="1">
                <a:solidFill>
                  <a:prstClr val="black"/>
                </a:solidFill>
                <a:latin typeface="Calibri" panose="020F0502020204030204"/>
              </a:rPr>
              <a:t>землеустрою</a:t>
            </a:r>
            <a:r>
              <a:rPr lang="ru-RU" sz="1350" b="1" dirty="0">
                <a:solidFill>
                  <a:prstClr val="black"/>
                </a:solidFill>
                <a:latin typeface="Calibri" panose="020F0502020204030204"/>
              </a:rPr>
              <a:t> і ТЕО </a:t>
            </a:r>
            <a:r>
              <a:rPr lang="ru-RU" sz="1350" b="1" dirty="0" err="1">
                <a:solidFill>
                  <a:prstClr val="black"/>
                </a:solidFill>
                <a:latin typeface="Calibri" panose="020F0502020204030204"/>
              </a:rPr>
              <a:t>використання</a:t>
            </a:r>
            <a:r>
              <a:rPr lang="ru-RU" sz="1350" b="1" dirty="0">
                <a:solidFill>
                  <a:prstClr val="black"/>
                </a:solidFill>
                <a:latin typeface="Calibri" panose="020F0502020204030204"/>
              </a:rPr>
              <a:t> та </a:t>
            </a:r>
            <a:r>
              <a:rPr lang="ru-RU" sz="1350" b="1" dirty="0" err="1">
                <a:solidFill>
                  <a:prstClr val="black"/>
                </a:solidFill>
                <a:latin typeface="Calibri" panose="020F0502020204030204"/>
              </a:rPr>
              <a:t>охорони</a:t>
            </a:r>
            <a:r>
              <a:rPr lang="ru-RU" sz="1350" b="1" dirty="0">
                <a:solidFill>
                  <a:prstClr val="black"/>
                </a:solidFill>
                <a:latin typeface="Calibri" panose="020F0502020204030204"/>
              </a:rPr>
              <a:t> земель ОТГ </a:t>
            </a:r>
            <a:endParaRPr lang="en-US" sz="1350" b="1" dirty="0">
              <a:solidFill>
                <a:prstClr val="black"/>
              </a:solidFill>
              <a:latin typeface="Calibri" panose="020F0502020204030204"/>
            </a:endParaRPr>
          </a:p>
        </p:txBody>
      </p:sp>
      <p:sp>
        <p:nvSpPr>
          <p:cNvPr id="10" name="Прямоугольник 9">
            <a:extLst>
              <a:ext uri="{FF2B5EF4-FFF2-40B4-BE49-F238E27FC236}">
                <a16:creationId xmlns:a16="http://schemas.microsoft.com/office/drawing/2014/main" id="{5208FED8-C7EE-405A-9AD0-0417A41DDE89}"/>
              </a:ext>
            </a:extLst>
          </p:cNvPr>
          <p:cNvSpPr/>
          <p:nvPr/>
        </p:nvSpPr>
        <p:spPr>
          <a:xfrm>
            <a:off x="1741538" y="5230879"/>
            <a:ext cx="1889798" cy="533669"/>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ru-RU" sz="1350" b="1" dirty="0" err="1">
                <a:solidFill>
                  <a:prstClr val="black"/>
                </a:solidFill>
                <a:latin typeface="Calibri" panose="020F0502020204030204"/>
              </a:rPr>
              <a:t>Детальний</a:t>
            </a:r>
            <a:r>
              <a:rPr lang="ru-RU" sz="1350" b="1" dirty="0">
                <a:solidFill>
                  <a:prstClr val="black"/>
                </a:solidFill>
                <a:latin typeface="Calibri" panose="020F0502020204030204"/>
              </a:rPr>
              <a:t> план </a:t>
            </a:r>
            <a:r>
              <a:rPr lang="ru-RU" sz="1350" b="1" dirty="0" err="1">
                <a:solidFill>
                  <a:prstClr val="black"/>
                </a:solidFill>
                <a:latin typeface="Calibri" panose="020F0502020204030204"/>
              </a:rPr>
              <a:t>території</a:t>
            </a:r>
            <a:endParaRPr lang="en-US" sz="1350" b="1" dirty="0">
              <a:solidFill>
                <a:prstClr val="black"/>
              </a:solidFill>
              <a:latin typeface="Calibri" panose="020F0502020204030204"/>
            </a:endParaRPr>
          </a:p>
        </p:txBody>
      </p:sp>
      <p:sp>
        <p:nvSpPr>
          <p:cNvPr id="11" name="Прямоугольник 10">
            <a:extLst>
              <a:ext uri="{FF2B5EF4-FFF2-40B4-BE49-F238E27FC236}">
                <a16:creationId xmlns:a16="http://schemas.microsoft.com/office/drawing/2014/main" id="{314974E1-66A3-4889-84CA-79AFEFB51C9C}"/>
              </a:ext>
            </a:extLst>
          </p:cNvPr>
          <p:cNvSpPr/>
          <p:nvPr/>
        </p:nvSpPr>
        <p:spPr>
          <a:xfrm>
            <a:off x="3821099" y="5206391"/>
            <a:ext cx="3668625" cy="558157"/>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Calibri" panose="020F0502020204030204"/>
              </a:rPr>
              <a:t>Проект землеустрою щодо впорядкування території для містобудівних потреб </a:t>
            </a:r>
            <a:endParaRPr lang="en-US" sz="1350" b="1" dirty="0">
              <a:solidFill>
                <a:prstClr val="black"/>
              </a:solidFill>
              <a:latin typeface="Calibri" panose="020F0502020204030204"/>
            </a:endParaRPr>
          </a:p>
        </p:txBody>
      </p:sp>
      <p:sp>
        <p:nvSpPr>
          <p:cNvPr id="12" name="Прямоугольник 11">
            <a:extLst>
              <a:ext uri="{FF2B5EF4-FFF2-40B4-BE49-F238E27FC236}">
                <a16:creationId xmlns:a16="http://schemas.microsoft.com/office/drawing/2014/main" id="{D7911318-72EF-4BFF-AF43-EA98A629DCE9}"/>
              </a:ext>
            </a:extLst>
          </p:cNvPr>
          <p:cNvSpPr/>
          <p:nvPr/>
        </p:nvSpPr>
        <p:spPr>
          <a:xfrm>
            <a:off x="7489723" y="2433496"/>
            <a:ext cx="2960739" cy="53366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Calibri" panose="020F0502020204030204"/>
              </a:rPr>
              <a:t>Генеральний план населеного пункту</a:t>
            </a:r>
            <a:endParaRPr lang="en-US" sz="1350" b="1" dirty="0">
              <a:solidFill>
                <a:prstClr val="black"/>
              </a:solidFill>
              <a:latin typeface="Calibri" panose="020F0502020204030204"/>
            </a:endParaRPr>
          </a:p>
        </p:txBody>
      </p:sp>
      <p:sp>
        <p:nvSpPr>
          <p:cNvPr id="13" name="Прямоугольник 12">
            <a:extLst>
              <a:ext uri="{FF2B5EF4-FFF2-40B4-BE49-F238E27FC236}">
                <a16:creationId xmlns:a16="http://schemas.microsoft.com/office/drawing/2014/main" id="{2EDDF589-7586-47E0-B499-38B665C77B22}"/>
              </a:ext>
            </a:extLst>
          </p:cNvPr>
          <p:cNvSpPr/>
          <p:nvPr/>
        </p:nvSpPr>
        <p:spPr>
          <a:xfrm>
            <a:off x="7489723" y="3083348"/>
            <a:ext cx="2960739" cy="53366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Calibri" panose="020F0502020204030204"/>
              </a:rPr>
              <a:t>План зонування території </a:t>
            </a:r>
          </a:p>
          <a:p>
            <a:pPr algn="ctr" defTabSz="685800">
              <a:defRPr/>
            </a:pPr>
            <a:r>
              <a:rPr lang="uk-UA" sz="1350" b="1" dirty="0">
                <a:solidFill>
                  <a:prstClr val="black"/>
                </a:solidFill>
                <a:latin typeface="Calibri" panose="020F0502020204030204"/>
              </a:rPr>
              <a:t>населеного пункту </a:t>
            </a:r>
            <a:endParaRPr lang="en-US" sz="1350" b="1" dirty="0">
              <a:solidFill>
                <a:prstClr val="black"/>
              </a:solidFill>
              <a:latin typeface="Calibri" panose="020F0502020204030204"/>
            </a:endParaRPr>
          </a:p>
        </p:txBody>
      </p:sp>
      <p:sp>
        <p:nvSpPr>
          <p:cNvPr id="14" name="Прямоугольник 13">
            <a:extLst>
              <a:ext uri="{FF2B5EF4-FFF2-40B4-BE49-F238E27FC236}">
                <a16:creationId xmlns:a16="http://schemas.microsoft.com/office/drawing/2014/main" id="{C960C2B5-DDD4-487C-AAC0-374A4CE23429}"/>
              </a:ext>
            </a:extLst>
          </p:cNvPr>
          <p:cNvSpPr/>
          <p:nvPr/>
        </p:nvSpPr>
        <p:spPr>
          <a:xfrm>
            <a:off x="7489723" y="3761513"/>
            <a:ext cx="2960739" cy="650958"/>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Calibri" panose="020F0502020204030204"/>
              </a:rPr>
              <a:t>Проект землеустрою щодо впорядкування території </a:t>
            </a:r>
          </a:p>
          <a:p>
            <a:pPr algn="ctr" defTabSz="685800">
              <a:defRPr/>
            </a:pPr>
            <a:r>
              <a:rPr lang="uk-UA" sz="1350" b="1" dirty="0">
                <a:solidFill>
                  <a:prstClr val="black"/>
                </a:solidFill>
                <a:latin typeface="Calibri" panose="020F0502020204030204"/>
              </a:rPr>
              <a:t>населеного пункту </a:t>
            </a:r>
            <a:endParaRPr lang="en-US" sz="1350" b="1" dirty="0">
              <a:solidFill>
                <a:prstClr val="black"/>
              </a:solidFill>
              <a:latin typeface="Calibri" panose="020F0502020204030204"/>
            </a:endParaRPr>
          </a:p>
        </p:txBody>
      </p:sp>
      <p:sp>
        <p:nvSpPr>
          <p:cNvPr id="15" name="Прямоугольник 14">
            <a:extLst>
              <a:ext uri="{FF2B5EF4-FFF2-40B4-BE49-F238E27FC236}">
                <a16:creationId xmlns:a16="http://schemas.microsoft.com/office/drawing/2014/main" id="{C50F5829-E989-43FF-838C-FD58826B71BE}"/>
              </a:ext>
            </a:extLst>
          </p:cNvPr>
          <p:cNvSpPr/>
          <p:nvPr/>
        </p:nvSpPr>
        <p:spPr>
          <a:xfrm>
            <a:off x="7489723" y="4480070"/>
            <a:ext cx="2960739" cy="533669"/>
          </a:xfrm>
          <a:prstGeom prst="rec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Calibri" panose="020F0502020204030204"/>
              </a:rPr>
              <a:t>План земельно- господарського устрою території населеного пункту </a:t>
            </a:r>
            <a:endParaRPr lang="en-US" sz="1350" b="1" dirty="0">
              <a:solidFill>
                <a:prstClr val="black"/>
              </a:solidFill>
              <a:latin typeface="Calibri" panose="020F0502020204030204"/>
            </a:endParaRPr>
          </a:p>
        </p:txBody>
      </p:sp>
      <p:sp>
        <p:nvSpPr>
          <p:cNvPr id="16" name="Прямоугольник 15">
            <a:extLst>
              <a:ext uri="{FF2B5EF4-FFF2-40B4-BE49-F238E27FC236}">
                <a16:creationId xmlns:a16="http://schemas.microsoft.com/office/drawing/2014/main" id="{5678DC4B-D6D9-4A85-BD08-6131BC90A7B8}"/>
              </a:ext>
            </a:extLst>
          </p:cNvPr>
          <p:cNvSpPr/>
          <p:nvPr/>
        </p:nvSpPr>
        <p:spPr>
          <a:xfrm>
            <a:off x="3594538" y="1700762"/>
            <a:ext cx="5002927" cy="533669"/>
          </a:xfrm>
          <a:prstGeom prst="rect">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uk-UA" sz="1350" b="1" dirty="0">
                <a:solidFill>
                  <a:prstClr val="black"/>
                </a:solidFill>
                <a:latin typeface="Arial" panose="020B0604020202020204" pitchFamily="34" charset="0"/>
                <a:cs typeface="Arial" panose="020B0604020202020204" pitchFamily="34" charset="0"/>
              </a:rPr>
              <a:t>Проект землеустрою щодо встановлення (зміни) </a:t>
            </a:r>
            <a:r>
              <a:rPr lang="en-US" sz="1350" b="1" dirty="0" err="1">
                <a:solidFill>
                  <a:prstClr val="black"/>
                </a:solidFill>
                <a:latin typeface="Arial" panose="020B0604020202020204" pitchFamily="34" charset="0"/>
                <a:cs typeface="Arial" panose="020B0604020202020204" pitchFamily="34" charset="0"/>
              </a:rPr>
              <a:t>меж</a:t>
            </a:r>
            <a:r>
              <a:rPr lang="en-US" sz="1350" b="1" dirty="0">
                <a:solidFill>
                  <a:prstClr val="black"/>
                </a:solidFill>
                <a:latin typeface="Arial" panose="020B0604020202020204" pitchFamily="34" charset="0"/>
                <a:cs typeface="Arial" panose="020B0604020202020204" pitchFamily="34" charset="0"/>
              </a:rPr>
              <a:t> </a:t>
            </a:r>
            <a:endParaRPr lang="ru-RU" sz="1350" b="1">
              <a:solidFill>
                <a:prstClr val="black"/>
              </a:solidFill>
              <a:latin typeface="Arial" panose="020B0604020202020204" pitchFamily="34" charset="0"/>
              <a:cs typeface="Arial" panose="020B0604020202020204" pitchFamily="34" charset="0"/>
            </a:endParaRPr>
          </a:p>
          <a:p>
            <a:pPr algn="ctr" defTabSz="685800">
              <a:defRPr/>
            </a:pPr>
            <a:r>
              <a:rPr lang="en-US" sz="1350" b="1">
                <a:solidFill>
                  <a:prstClr val="black"/>
                </a:solidFill>
                <a:latin typeface="Arial" panose="020B0604020202020204" pitchFamily="34" charset="0"/>
                <a:cs typeface="Arial" panose="020B0604020202020204" pitchFamily="34" charset="0"/>
              </a:rPr>
              <a:t>ТГ </a:t>
            </a:r>
            <a:r>
              <a:rPr lang="en-US" sz="1350" b="1" dirty="0" err="1">
                <a:solidFill>
                  <a:prstClr val="black"/>
                </a:solidFill>
                <a:latin typeface="Arial" panose="020B0604020202020204" pitchFamily="34" charset="0"/>
                <a:cs typeface="Arial" panose="020B0604020202020204" pitchFamily="34" charset="0"/>
              </a:rPr>
              <a:t>та</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населених</a:t>
            </a:r>
            <a:r>
              <a:rPr lang="en-US" sz="1350" b="1" dirty="0">
                <a:solidFill>
                  <a:prstClr val="black"/>
                </a:solidFill>
                <a:latin typeface="Arial" panose="020B0604020202020204" pitchFamily="34" charset="0"/>
                <a:cs typeface="Arial" panose="020B0604020202020204" pitchFamily="34" charset="0"/>
              </a:rPr>
              <a:t> </a:t>
            </a:r>
            <a:r>
              <a:rPr lang="en-US" sz="1350" b="1" dirty="0" err="1">
                <a:solidFill>
                  <a:prstClr val="black"/>
                </a:solidFill>
                <a:latin typeface="Arial" panose="020B0604020202020204" pitchFamily="34" charset="0"/>
                <a:cs typeface="Arial" panose="020B0604020202020204" pitchFamily="34" charset="0"/>
              </a:rPr>
              <a:t>пунктів</a:t>
            </a:r>
            <a:r>
              <a:rPr lang="en-US" sz="1350" b="1" dirty="0">
                <a:solidFill>
                  <a:prstClr val="black"/>
                </a:solidFill>
                <a:latin typeface="Arial" panose="020B0604020202020204" pitchFamily="34" charset="0"/>
                <a:cs typeface="Arial" panose="020B0604020202020204" pitchFamily="34" charset="0"/>
              </a:rPr>
              <a:t> </a:t>
            </a:r>
            <a:r>
              <a:rPr lang="uk-UA" sz="1350" dirty="0">
                <a:solidFill>
                  <a:prstClr val="black"/>
                </a:solidFill>
                <a:latin typeface="Calibri" panose="020F0502020204030204"/>
              </a:rPr>
              <a:t>(</a:t>
            </a:r>
            <a:r>
              <a:rPr lang="ru-RU" sz="1350" b="1" dirty="0">
                <a:solidFill>
                  <a:prstClr val="black"/>
                </a:solidFill>
                <a:latin typeface="Calibri" panose="020F0502020204030204"/>
              </a:rPr>
              <a:t>Закон </a:t>
            </a:r>
            <a:r>
              <a:rPr lang="ru-RU" sz="1350" b="1" dirty="0" err="1">
                <a:solidFill>
                  <a:prstClr val="black"/>
                </a:solidFill>
                <a:latin typeface="Calibri" panose="020F0502020204030204"/>
              </a:rPr>
              <a:t>України</a:t>
            </a:r>
            <a:r>
              <a:rPr lang="ru-RU" sz="1350" b="1" dirty="0">
                <a:solidFill>
                  <a:prstClr val="black"/>
                </a:solidFill>
                <a:latin typeface="Calibri" panose="020F0502020204030204"/>
              </a:rPr>
              <a:t> № 1423-</a:t>
            </a:r>
            <a:r>
              <a:rPr lang="en-US" sz="1350" b="1" dirty="0">
                <a:solidFill>
                  <a:prstClr val="black"/>
                </a:solidFill>
                <a:latin typeface="Calibri" panose="020F0502020204030204"/>
              </a:rPr>
              <a:t>IX</a:t>
            </a:r>
            <a:r>
              <a:rPr lang="uk-UA" sz="1350" b="1" dirty="0">
                <a:solidFill>
                  <a:prstClr val="black"/>
                </a:solidFill>
                <a:latin typeface="Calibri" panose="020F0502020204030204"/>
              </a:rPr>
              <a:t>)</a:t>
            </a:r>
            <a:endParaRPr lang="en-US" sz="1350" b="1" dirty="0">
              <a:solidFill>
                <a:prstClr val="black"/>
              </a:solidFill>
              <a:latin typeface="Calibri" panose="020F0502020204030204"/>
            </a:endParaRPr>
          </a:p>
        </p:txBody>
      </p:sp>
      <p:sp>
        <p:nvSpPr>
          <p:cNvPr id="19" name="Rectangle 4">
            <a:extLst>
              <a:ext uri="{FF2B5EF4-FFF2-40B4-BE49-F238E27FC236}">
                <a16:creationId xmlns:a16="http://schemas.microsoft.com/office/drawing/2014/main" id="{F783F5AA-DA3D-4FE0-877C-6A20ABAAFF59}"/>
              </a:ext>
            </a:extLst>
          </p:cNvPr>
          <p:cNvSpPr txBox="1">
            <a:spLocks noChangeArrowheads="1"/>
          </p:cNvSpPr>
          <p:nvPr/>
        </p:nvSpPr>
        <p:spPr>
          <a:xfrm>
            <a:off x="1625395" y="896837"/>
            <a:ext cx="8941210" cy="650957"/>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uk-UA" sz="1500" b="1" dirty="0">
                <a:solidFill>
                  <a:prstClr val="black"/>
                </a:solidFill>
                <a:latin typeface="Arial" panose="020B0604020202020204" pitchFamily="34" charset="0"/>
                <a:cs typeface="Arial" panose="020B0604020202020204" pitchFamily="34" charset="0"/>
              </a:rPr>
              <a:t>Закон України «</a:t>
            </a:r>
            <a:r>
              <a:rPr lang="ru-RU" sz="1500" b="1" dirty="0">
                <a:solidFill>
                  <a:prstClr val="black"/>
                </a:solidFill>
                <a:latin typeface="Arial" panose="020B0604020202020204" pitchFamily="34" charset="0"/>
                <a:cs typeface="Arial" panose="020B0604020202020204" pitchFamily="34" charset="0"/>
              </a:rPr>
              <a:t>Про </a:t>
            </a:r>
            <a:r>
              <a:rPr lang="ru-RU" sz="1500" b="1" dirty="0" err="1">
                <a:solidFill>
                  <a:prstClr val="black"/>
                </a:solidFill>
                <a:latin typeface="Arial" panose="020B0604020202020204" pitchFamily="34" charset="0"/>
                <a:cs typeface="Arial" panose="020B0604020202020204" pitchFamily="34" charset="0"/>
              </a:rPr>
              <a:t>внесення</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змін</a:t>
            </a:r>
            <a:r>
              <a:rPr lang="ru-RU" sz="1500" b="1" dirty="0">
                <a:solidFill>
                  <a:prstClr val="black"/>
                </a:solidFill>
                <a:latin typeface="Arial" panose="020B0604020202020204" pitchFamily="34" charset="0"/>
                <a:cs typeface="Arial" panose="020B0604020202020204" pitchFamily="34" charset="0"/>
              </a:rPr>
              <a:t> до </a:t>
            </a:r>
            <a:r>
              <a:rPr lang="ru-RU" sz="1500" b="1" dirty="0" err="1">
                <a:solidFill>
                  <a:prstClr val="black"/>
                </a:solidFill>
                <a:latin typeface="Arial" panose="020B0604020202020204" pitchFamily="34" charset="0"/>
                <a:cs typeface="Arial" panose="020B0604020202020204" pitchFamily="34" charset="0"/>
              </a:rPr>
              <a:t>деяких</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законодавчих</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актів</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України</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щодо</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планування</a:t>
            </a:r>
            <a:r>
              <a:rPr lang="ru-RU" sz="1500" b="1" dirty="0">
                <a:solidFill>
                  <a:prstClr val="black"/>
                </a:solidFill>
                <a:latin typeface="Arial" panose="020B0604020202020204" pitchFamily="34" charset="0"/>
                <a:cs typeface="Arial" panose="020B0604020202020204" pitchFamily="34" charset="0"/>
              </a:rPr>
              <a:t> </a:t>
            </a:r>
            <a:r>
              <a:rPr lang="ru-RU" sz="1500" b="1" dirty="0" err="1">
                <a:solidFill>
                  <a:prstClr val="black"/>
                </a:solidFill>
                <a:latin typeface="Arial" panose="020B0604020202020204" pitchFamily="34" charset="0"/>
                <a:cs typeface="Arial" panose="020B0604020202020204" pitchFamily="34" charset="0"/>
              </a:rPr>
              <a:t>використання</a:t>
            </a:r>
            <a:r>
              <a:rPr lang="ru-RU" sz="1500" b="1" dirty="0">
                <a:solidFill>
                  <a:prstClr val="black"/>
                </a:solidFill>
                <a:latin typeface="Arial" panose="020B0604020202020204" pitchFamily="34" charset="0"/>
                <a:cs typeface="Arial" panose="020B0604020202020204" pitchFamily="34" charset="0"/>
              </a:rPr>
              <a:t> земель» </a:t>
            </a:r>
            <a:r>
              <a:rPr lang="ru-RU" sz="1500" b="1" dirty="0">
                <a:solidFill>
                  <a:prstClr val="black"/>
                </a:solidFill>
                <a:latin typeface="Calibri Light" panose="020F0302020204030204"/>
              </a:rPr>
              <a:t/>
            </a:r>
            <a:br>
              <a:rPr lang="ru-RU" sz="1500" b="1" dirty="0">
                <a:solidFill>
                  <a:prstClr val="black"/>
                </a:solidFill>
                <a:latin typeface="Calibri Light" panose="020F0302020204030204"/>
              </a:rPr>
            </a:br>
            <a:r>
              <a:rPr lang="ru-RU" sz="1200" dirty="0">
                <a:solidFill>
                  <a:prstClr val="black"/>
                </a:solidFill>
                <a:latin typeface="Arial" panose="020B0604020202020204" pitchFamily="34" charset="0"/>
                <a:cs typeface="Arial" panose="020B0604020202020204" pitchFamily="34" charset="0"/>
              </a:rPr>
              <a:t>(</a:t>
            </a:r>
            <a:r>
              <a:rPr lang="en-US" sz="1200" dirty="0">
                <a:solidFill>
                  <a:prstClr val="black"/>
                </a:solidFill>
                <a:latin typeface="Arial" panose="020B0604020202020204" pitchFamily="34" charset="0"/>
                <a:cs typeface="Arial" panose="020B0604020202020204" pitchFamily="34" charset="0"/>
              </a:rPr>
              <a:t>№ </a:t>
            </a:r>
            <a:r>
              <a:rPr lang="en-US" sz="1200" b="1" dirty="0">
                <a:solidFill>
                  <a:prstClr val="black"/>
                </a:solidFill>
                <a:latin typeface="Arial" panose="020B0604020202020204" pitchFamily="34" charset="0"/>
                <a:cs typeface="Arial" panose="020B0604020202020204" pitchFamily="34" charset="0"/>
              </a:rPr>
              <a:t>711-IX</a:t>
            </a:r>
            <a:r>
              <a:rPr lang="uk-UA" sz="1200" b="1"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чинний</a:t>
            </a:r>
            <a:r>
              <a:rPr lang="ru-RU" sz="1200" dirty="0">
                <a:solidFill>
                  <a:prstClr val="black"/>
                </a:solidFill>
                <a:latin typeface="Arial" panose="020B0604020202020204" pitchFamily="34" charset="0"/>
                <a:cs typeface="Arial" panose="020B0604020202020204" pitchFamily="34" charset="0"/>
              </a:rPr>
              <a:t> з </a:t>
            </a:r>
            <a:r>
              <a:rPr lang="ru-RU" sz="1200" b="1" dirty="0">
                <a:solidFill>
                  <a:prstClr val="black"/>
                </a:solidFill>
                <a:latin typeface="Arial" panose="020B0604020202020204" pitchFamily="34" charset="0"/>
                <a:cs typeface="Arial" panose="020B0604020202020204" pitchFamily="34" charset="0"/>
              </a:rPr>
              <a:t>24.07.2021</a:t>
            </a:r>
            <a:r>
              <a:rPr lang="ru-RU" sz="1200" dirty="0">
                <a:solidFill>
                  <a:prstClr val="black"/>
                </a:solidFill>
                <a:latin typeface="Arial" panose="020B0604020202020204" pitchFamily="34" charset="0"/>
                <a:cs typeface="Arial" panose="020B0604020202020204" pitchFamily="34" charset="0"/>
              </a:rPr>
              <a:t>)</a:t>
            </a:r>
            <a:endParaRPr lang="ru-RU" altLang="ru-RU" sz="1200" b="1" dirty="0">
              <a:solidFill>
                <a:prstClr val="black"/>
              </a:solidFill>
              <a:latin typeface="Arial" panose="020B0604020202020204" pitchFamily="34" charset="0"/>
              <a:cs typeface="Arial" panose="020B0604020202020204" pitchFamily="34" charset="0"/>
            </a:endParaRPr>
          </a:p>
        </p:txBody>
      </p:sp>
      <p:cxnSp>
        <p:nvCxnSpPr>
          <p:cNvPr id="23" name="Прямая со стрелкой 22">
            <a:extLst>
              <a:ext uri="{FF2B5EF4-FFF2-40B4-BE49-F238E27FC236}">
                <a16:creationId xmlns:a16="http://schemas.microsoft.com/office/drawing/2014/main" id="{EACE9DDF-0742-4A4F-8CD5-DB73188186BA}"/>
              </a:ext>
            </a:extLst>
          </p:cNvPr>
          <p:cNvCxnSpPr>
            <a:cxnSpLocks/>
            <a:stCxn id="6" idx="3"/>
            <a:endCxn id="4" idx="1"/>
          </p:cNvCxnSpPr>
          <p:nvPr/>
        </p:nvCxnSpPr>
        <p:spPr>
          <a:xfrm>
            <a:off x="4702278" y="2881477"/>
            <a:ext cx="611571" cy="4726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Прямая со стрелкой 26">
            <a:extLst>
              <a:ext uri="{FF2B5EF4-FFF2-40B4-BE49-F238E27FC236}">
                <a16:creationId xmlns:a16="http://schemas.microsoft.com/office/drawing/2014/main" id="{B1874F7B-AEDC-4788-88CD-378E200B2016}"/>
              </a:ext>
            </a:extLst>
          </p:cNvPr>
          <p:cNvCxnSpPr>
            <a:cxnSpLocks/>
            <a:stCxn id="8" idx="3"/>
          </p:cNvCxnSpPr>
          <p:nvPr/>
        </p:nvCxnSpPr>
        <p:spPr>
          <a:xfrm flipV="1">
            <a:off x="4702276" y="3730615"/>
            <a:ext cx="287594" cy="776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1" name="Прямая со стрелкой 30">
            <a:extLst>
              <a:ext uri="{FF2B5EF4-FFF2-40B4-BE49-F238E27FC236}">
                <a16:creationId xmlns:a16="http://schemas.microsoft.com/office/drawing/2014/main" id="{5698EFA5-5514-4026-8DE8-74A620065533}"/>
              </a:ext>
            </a:extLst>
          </p:cNvPr>
          <p:cNvCxnSpPr>
            <a:cxnSpLocks/>
            <a:stCxn id="9" idx="3"/>
          </p:cNvCxnSpPr>
          <p:nvPr/>
        </p:nvCxnSpPr>
        <p:spPr>
          <a:xfrm flipV="1">
            <a:off x="4702278" y="4270379"/>
            <a:ext cx="452677" cy="1249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4" name="Прямая со стрелкой 33">
            <a:extLst>
              <a:ext uri="{FF2B5EF4-FFF2-40B4-BE49-F238E27FC236}">
                <a16:creationId xmlns:a16="http://schemas.microsoft.com/office/drawing/2014/main" id="{9E35F9DF-167A-4D81-A4F8-F25C1B330D8E}"/>
              </a:ext>
            </a:extLst>
          </p:cNvPr>
          <p:cNvCxnSpPr>
            <a:cxnSpLocks/>
          </p:cNvCxnSpPr>
          <p:nvPr/>
        </p:nvCxnSpPr>
        <p:spPr>
          <a:xfrm flipV="1">
            <a:off x="3525295" y="4619975"/>
            <a:ext cx="1900442" cy="6037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Прямая со стрелкой 37">
            <a:extLst>
              <a:ext uri="{FF2B5EF4-FFF2-40B4-BE49-F238E27FC236}">
                <a16:creationId xmlns:a16="http://schemas.microsoft.com/office/drawing/2014/main" id="{3F373504-F81C-47AC-8530-ED91A3E8FE19}"/>
              </a:ext>
            </a:extLst>
          </p:cNvPr>
          <p:cNvCxnSpPr>
            <a:cxnSpLocks/>
          </p:cNvCxnSpPr>
          <p:nvPr/>
        </p:nvCxnSpPr>
        <p:spPr>
          <a:xfrm flipV="1">
            <a:off x="5961050" y="4828122"/>
            <a:ext cx="0" cy="37826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Прямая со стрелкой 45">
            <a:extLst>
              <a:ext uri="{FF2B5EF4-FFF2-40B4-BE49-F238E27FC236}">
                <a16:creationId xmlns:a16="http://schemas.microsoft.com/office/drawing/2014/main" id="{986956BC-E917-401A-B6E7-088FF5BBA1FC}"/>
              </a:ext>
            </a:extLst>
          </p:cNvPr>
          <p:cNvCxnSpPr>
            <a:cxnSpLocks/>
            <a:stCxn id="12" idx="1"/>
            <a:endCxn id="4" idx="7"/>
          </p:cNvCxnSpPr>
          <p:nvPr/>
        </p:nvCxnSpPr>
        <p:spPr>
          <a:xfrm flipH="1">
            <a:off x="6878152" y="2700330"/>
            <a:ext cx="611571" cy="2284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 name="Прямая со стрелкой 48">
            <a:extLst>
              <a:ext uri="{FF2B5EF4-FFF2-40B4-BE49-F238E27FC236}">
                <a16:creationId xmlns:a16="http://schemas.microsoft.com/office/drawing/2014/main" id="{200E9AC4-38C9-41C8-8D14-122DD8C993F1}"/>
              </a:ext>
            </a:extLst>
          </p:cNvPr>
          <p:cNvCxnSpPr>
            <a:cxnSpLocks/>
            <a:stCxn id="13" idx="1"/>
          </p:cNvCxnSpPr>
          <p:nvPr/>
        </p:nvCxnSpPr>
        <p:spPr>
          <a:xfrm flipH="1">
            <a:off x="7149243" y="3350182"/>
            <a:ext cx="340480" cy="72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Прямая со стрелкой 51">
            <a:extLst>
              <a:ext uri="{FF2B5EF4-FFF2-40B4-BE49-F238E27FC236}">
                <a16:creationId xmlns:a16="http://schemas.microsoft.com/office/drawing/2014/main" id="{24257ACE-FB19-4FB7-B402-00B3A3715A2D}"/>
              </a:ext>
            </a:extLst>
          </p:cNvPr>
          <p:cNvCxnSpPr>
            <a:cxnSpLocks/>
            <a:stCxn id="14" idx="1"/>
          </p:cNvCxnSpPr>
          <p:nvPr/>
        </p:nvCxnSpPr>
        <p:spPr>
          <a:xfrm flipH="1" flipV="1">
            <a:off x="7126398" y="3999066"/>
            <a:ext cx="363324" cy="879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Прямая со стрелкой 54">
            <a:extLst>
              <a:ext uri="{FF2B5EF4-FFF2-40B4-BE49-F238E27FC236}">
                <a16:creationId xmlns:a16="http://schemas.microsoft.com/office/drawing/2014/main" id="{9C19F4EF-D59F-4F60-BCE2-240E1F3425FB}"/>
              </a:ext>
            </a:extLst>
          </p:cNvPr>
          <p:cNvCxnSpPr>
            <a:cxnSpLocks/>
            <a:stCxn id="15" idx="1"/>
            <a:endCxn id="4" idx="5"/>
          </p:cNvCxnSpPr>
          <p:nvPr/>
        </p:nvCxnSpPr>
        <p:spPr>
          <a:xfrm flipH="1" flipV="1">
            <a:off x="6878152" y="4493045"/>
            <a:ext cx="611571" cy="253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Прямоугольник 1">
            <a:extLst>
              <a:ext uri="{FF2B5EF4-FFF2-40B4-BE49-F238E27FC236}">
                <a16:creationId xmlns:a16="http://schemas.microsoft.com/office/drawing/2014/main" id="{C7783C6D-23AE-43C2-9BF9-3A0FDF1726AB}"/>
              </a:ext>
            </a:extLst>
          </p:cNvPr>
          <p:cNvSpPr/>
          <p:nvPr/>
        </p:nvSpPr>
        <p:spPr>
          <a:xfrm>
            <a:off x="7589669" y="5230880"/>
            <a:ext cx="2860793" cy="507831"/>
          </a:xfrm>
          <a:prstGeom prst="rect">
            <a:avLst/>
          </a:prstGeom>
          <a:solidFill>
            <a:srgbClr val="CCCCFF"/>
          </a:solidFill>
          <a:ln w="12700">
            <a:solidFill>
              <a:schemeClr val="tx1"/>
            </a:solidFill>
          </a:ln>
        </p:spPr>
        <p:txBody>
          <a:bodyPr wrap="square">
            <a:spAutoFit/>
          </a:bodyPr>
          <a:lstStyle/>
          <a:p>
            <a:pPr algn="ctr" defTabSz="685800">
              <a:defRPr/>
            </a:pPr>
            <a:r>
              <a:rPr lang="ru-RU" sz="1350" b="1" dirty="0">
                <a:solidFill>
                  <a:prstClr val="black"/>
                </a:solidFill>
                <a:latin typeface="Calibri" panose="020F0502020204030204"/>
              </a:rPr>
              <a:t>Проект </a:t>
            </a:r>
            <a:r>
              <a:rPr lang="ru-RU" sz="1350" b="1" dirty="0" err="1">
                <a:solidFill>
                  <a:prstClr val="black"/>
                </a:solidFill>
                <a:latin typeface="Calibri" panose="020F0502020204030204"/>
              </a:rPr>
              <a:t>землеустрою</a:t>
            </a:r>
            <a:r>
              <a:rPr lang="ru-RU" sz="1350" b="1" dirty="0">
                <a:solidFill>
                  <a:prstClr val="black"/>
                </a:solidFill>
                <a:latin typeface="Calibri" panose="020F0502020204030204"/>
              </a:rPr>
              <a:t> </a:t>
            </a:r>
            <a:r>
              <a:rPr lang="ru-RU" sz="1350" b="1" dirty="0" err="1">
                <a:solidFill>
                  <a:prstClr val="black"/>
                </a:solidFill>
                <a:latin typeface="Calibri" panose="020F0502020204030204"/>
              </a:rPr>
              <a:t>щодо</a:t>
            </a:r>
            <a:r>
              <a:rPr lang="ru-RU" sz="1350" b="1" dirty="0">
                <a:solidFill>
                  <a:prstClr val="black"/>
                </a:solidFill>
                <a:latin typeface="Calibri" panose="020F0502020204030204"/>
              </a:rPr>
              <a:t> </a:t>
            </a:r>
            <a:r>
              <a:rPr lang="ru-RU" sz="1350" b="1" dirty="0" err="1">
                <a:solidFill>
                  <a:prstClr val="black"/>
                </a:solidFill>
                <a:latin typeface="Calibri" panose="020F0502020204030204"/>
              </a:rPr>
              <a:t>відведення</a:t>
            </a:r>
            <a:r>
              <a:rPr lang="ru-RU" sz="1350" b="1" dirty="0">
                <a:solidFill>
                  <a:prstClr val="black"/>
                </a:solidFill>
                <a:latin typeface="Calibri" panose="020F0502020204030204"/>
              </a:rPr>
              <a:t> </a:t>
            </a:r>
            <a:r>
              <a:rPr lang="ru-RU" sz="1350" b="1" dirty="0" err="1">
                <a:solidFill>
                  <a:prstClr val="black"/>
                </a:solidFill>
                <a:latin typeface="Calibri" panose="020F0502020204030204"/>
              </a:rPr>
              <a:t>земельної</a:t>
            </a:r>
            <a:r>
              <a:rPr lang="ru-RU" sz="1350" b="1" dirty="0">
                <a:solidFill>
                  <a:prstClr val="black"/>
                </a:solidFill>
                <a:latin typeface="Calibri" panose="020F0502020204030204"/>
              </a:rPr>
              <a:t> </a:t>
            </a:r>
            <a:r>
              <a:rPr lang="ru-RU" sz="1350" b="1" dirty="0" err="1">
                <a:solidFill>
                  <a:prstClr val="black"/>
                </a:solidFill>
                <a:latin typeface="Calibri" panose="020F0502020204030204"/>
              </a:rPr>
              <a:t>ділянки</a:t>
            </a:r>
            <a:endParaRPr lang="ru-RU" sz="1350" b="1" dirty="0">
              <a:solidFill>
                <a:prstClr val="black"/>
              </a:solidFill>
              <a:latin typeface="Calibri" panose="020F0502020204030204"/>
            </a:endParaRPr>
          </a:p>
        </p:txBody>
      </p:sp>
      <p:cxnSp>
        <p:nvCxnSpPr>
          <p:cNvPr id="35" name="Прямая со стрелкой 34">
            <a:extLst>
              <a:ext uri="{FF2B5EF4-FFF2-40B4-BE49-F238E27FC236}">
                <a16:creationId xmlns:a16="http://schemas.microsoft.com/office/drawing/2014/main" id="{48579600-B3B6-4948-9D5D-8F506527CB98}"/>
              </a:ext>
            </a:extLst>
          </p:cNvPr>
          <p:cNvCxnSpPr>
            <a:cxnSpLocks/>
          </p:cNvCxnSpPr>
          <p:nvPr/>
        </p:nvCxnSpPr>
        <p:spPr>
          <a:xfrm flipH="1" flipV="1">
            <a:off x="6766263" y="4619975"/>
            <a:ext cx="909964" cy="6037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8177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D1A875-0C85-470E-809E-ACBEE56E6F8E}"/>
              </a:ext>
            </a:extLst>
          </p:cNvPr>
          <p:cNvSpPr>
            <a:spLocks noGrp="1"/>
          </p:cNvSpPr>
          <p:nvPr>
            <p:ph type="title"/>
          </p:nvPr>
        </p:nvSpPr>
        <p:spPr>
          <a:xfrm>
            <a:off x="2351584" y="274638"/>
            <a:ext cx="7859216" cy="778098"/>
          </a:xfrm>
        </p:spPr>
        <p:txBody>
          <a:bodyPr/>
          <a:lstStyle/>
          <a:p>
            <a:r>
              <a:rPr lang="ru-RU" sz="2000" b="1" dirty="0"/>
              <a:t>ПЛАН ВИКОРИСТАННЯ ТЕРИТОРІЇ ГРОМАДИ (НІМЕЧЧИНА)</a:t>
            </a:r>
            <a:r>
              <a:rPr lang="ru-RU" dirty="0"/>
              <a:t/>
            </a:r>
            <a:br>
              <a:rPr lang="ru-RU" dirty="0"/>
            </a:br>
            <a:endParaRPr lang="ru-RU" sz="2000" dirty="0"/>
          </a:p>
        </p:txBody>
      </p:sp>
      <p:pic>
        <p:nvPicPr>
          <p:cNvPr id="4" name="Объект 3">
            <a:extLst>
              <a:ext uri="{FF2B5EF4-FFF2-40B4-BE49-F238E27FC236}">
                <a16:creationId xmlns:a16="http://schemas.microsoft.com/office/drawing/2014/main" id="{A7C10CEF-2892-4B6B-AAF1-682B8DE3F970}"/>
              </a:ext>
            </a:extLst>
          </p:cNvPr>
          <p:cNvPicPr>
            <a:picLocks noGrp="1" noChangeAspect="1"/>
          </p:cNvPicPr>
          <p:nvPr>
            <p:ph idx="1"/>
          </p:nvPr>
        </p:nvPicPr>
        <p:blipFill>
          <a:blip r:embed="rId2"/>
          <a:stretch>
            <a:fillRect/>
          </a:stretch>
        </p:blipFill>
        <p:spPr>
          <a:xfrm>
            <a:off x="1688278" y="908721"/>
            <a:ext cx="8656195" cy="5802179"/>
          </a:xfrm>
          <a:prstGeom prst="rect">
            <a:avLst/>
          </a:prstGeom>
        </p:spPr>
      </p:pic>
    </p:spTree>
    <p:extLst>
      <p:ext uri="{BB962C8B-B14F-4D97-AF65-F5344CB8AC3E}">
        <p14:creationId xmlns:p14="http://schemas.microsoft.com/office/powerpoint/2010/main" val="1223123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EDD515-771A-44D1-A82A-67FF93925E03}"/>
              </a:ext>
            </a:extLst>
          </p:cNvPr>
          <p:cNvSpPr>
            <a:spLocks noGrp="1"/>
          </p:cNvSpPr>
          <p:nvPr>
            <p:ph type="title"/>
          </p:nvPr>
        </p:nvSpPr>
        <p:spPr>
          <a:xfrm>
            <a:off x="1981200" y="274638"/>
            <a:ext cx="8229600" cy="922114"/>
          </a:xfrm>
        </p:spPr>
        <p:txBody>
          <a:bodyPr/>
          <a:lstStyle/>
          <a:p>
            <a:r>
              <a:rPr lang="ru-RU" sz="2000" b="1" dirty="0"/>
              <a:t>НАПРЯМКИ ПРОСТОРОВОЇ ОРГАНІЗАЦІЇ ТЕРИТОРІЇ ГМІНИ (ПОЛЬЩА)</a:t>
            </a:r>
            <a:br>
              <a:rPr lang="ru-RU" sz="2000" b="1" dirty="0"/>
            </a:br>
            <a:endParaRPr lang="ru-RU" sz="2000" b="1" dirty="0"/>
          </a:p>
        </p:txBody>
      </p:sp>
      <p:pic>
        <p:nvPicPr>
          <p:cNvPr id="4" name="Объект 3">
            <a:extLst>
              <a:ext uri="{FF2B5EF4-FFF2-40B4-BE49-F238E27FC236}">
                <a16:creationId xmlns:a16="http://schemas.microsoft.com/office/drawing/2014/main" id="{3742EE4A-D31F-4956-8C98-674D55909AD2}"/>
              </a:ext>
            </a:extLst>
          </p:cNvPr>
          <p:cNvPicPr>
            <a:picLocks noGrp="1" noChangeAspect="1"/>
          </p:cNvPicPr>
          <p:nvPr>
            <p:ph idx="1"/>
          </p:nvPr>
        </p:nvPicPr>
        <p:blipFill>
          <a:blip r:embed="rId2"/>
          <a:stretch>
            <a:fillRect/>
          </a:stretch>
        </p:blipFill>
        <p:spPr>
          <a:xfrm>
            <a:off x="1796852" y="980728"/>
            <a:ext cx="8547621" cy="5730930"/>
          </a:xfrm>
          <a:prstGeom prst="rect">
            <a:avLst/>
          </a:prstGeom>
        </p:spPr>
      </p:pic>
    </p:spTree>
    <p:extLst>
      <p:ext uri="{BB962C8B-B14F-4D97-AF65-F5344CB8AC3E}">
        <p14:creationId xmlns:p14="http://schemas.microsoft.com/office/powerpoint/2010/main" val="3702999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3077E-BF21-4D62-A0CB-4661E7B1ECB0}"/>
              </a:ext>
            </a:extLst>
          </p:cNvPr>
          <p:cNvSpPr>
            <a:spLocks noGrp="1"/>
          </p:cNvSpPr>
          <p:nvPr>
            <p:ph type="title"/>
          </p:nvPr>
        </p:nvSpPr>
        <p:spPr>
          <a:xfrm>
            <a:off x="1981200" y="274638"/>
            <a:ext cx="8229600" cy="778098"/>
          </a:xfrm>
        </p:spPr>
        <p:txBody>
          <a:bodyPr/>
          <a:lstStyle/>
          <a:p>
            <a:r>
              <a:rPr lang="ru-RU" sz="2000" b="1" dirty="0"/>
              <a:t>КОМПЛЕКСНИЙ ПЛАН МУНІЦИПАЛІТЕТУ ЕСТОНІЇ</a:t>
            </a:r>
          </a:p>
        </p:txBody>
      </p:sp>
      <p:pic>
        <p:nvPicPr>
          <p:cNvPr id="4" name="Объект 3">
            <a:extLst>
              <a:ext uri="{FF2B5EF4-FFF2-40B4-BE49-F238E27FC236}">
                <a16:creationId xmlns:a16="http://schemas.microsoft.com/office/drawing/2014/main" id="{38F396A8-5A16-4A84-AD3D-70BB3C37BDB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5560" y="980729"/>
            <a:ext cx="7992888" cy="5145435"/>
          </a:xfrm>
          <a:prstGeom prst="rect">
            <a:avLst/>
          </a:prstGeom>
          <a:noFill/>
          <a:ln w="3175">
            <a:solidFill>
              <a:schemeClr val="tx1"/>
            </a:solidFill>
          </a:ln>
        </p:spPr>
      </p:pic>
    </p:spTree>
    <p:extLst>
      <p:ext uri="{BB962C8B-B14F-4D97-AF65-F5344CB8AC3E}">
        <p14:creationId xmlns:p14="http://schemas.microsoft.com/office/powerpoint/2010/main" val="213444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664615"/>
            <a:ext cx="10515600" cy="5150509"/>
          </a:xfrm>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endParaRPr lang="ru-RU" sz="2000" b="1" dirty="0">
              <a:solidFill>
                <a:schemeClr val="accent2"/>
              </a:solidFill>
              <a:latin typeface="Arial" panose="020B0604020202020204" pitchFamily="34" charset="0"/>
              <a:cs typeface="Arial" panose="020B0604020202020204" pitchFamily="34" charset="0"/>
            </a:endParaRPr>
          </a:p>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D5ADD6EB-7FF8-4B5A-9A48-429B1FA928BF}"/>
              </a:ext>
            </a:extLst>
          </p:cNvPr>
          <p:cNvPicPr>
            <a:picLocks noChangeAspect="1"/>
          </p:cNvPicPr>
          <p:nvPr/>
        </p:nvPicPr>
        <p:blipFill>
          <a:blip r:embed="rId2"/>
          <a:stretch>
            <a:fillRect/>
          </a:stretch>
        </p:blipFill>
        <p:spPr>
          <a:xfrm>
            <a:off x="1742982" y="2438236"/>
            <a:ext cx="9268288" cy="4282160"/>
          </a:xfrm>
          <a:prstGeom prst="rect">
            <a:avLst/>
          </a:prstGeom>
        </p:spPr>
      </p:pic>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3"/>
          <a:stretch>
            <a:fillRect/>
          </a:stretch>
        </p:blipFill>
        <p:spPr>
          <a:xfrm>
            <a:off x="1180730" y="1781793"/>
            <a:ext cx="1873189" cy="1289882"/>
          </a:xfrm>
          <a:prstGeom prst="rect">
            <a:avLst/>
          </a:prstGeom>
          <a:solidFill>
            <a:schemeClr val="accent2"/>
          </a:solidFill>
        </p:spPr>
      </p:pic>
    </p:spTree>
    <p:extLst>
      <p:ext uri="{BB962C8B-B14F-4D97-AF65-F5344CB8AC3E}">
        <p14:creationId xmlns:p14="http://schemas.microsoft.com/office/powerpoint/2010/main" val="930180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5B47AB-6ECC-4E43-9BF4-6631A759EF91}"/>
              </a:ext>
            </a:extLst>
          </p:cNvPr>
          <p:cNvSpPr>
            <a:spLocks noGrp="1"/>
          </p:cNvSpPr>
          <p:nvPr>
            <p:ph type="title"/>
          </p:nvPr>
        </p:nvSpPr>
        <p:spPr>
          <a:xfrm>
            <a:off x="1981200" y="274638"/>
            <a:ext cx="8229600" cy="706090"/>
          </a:xfrm>
        </p:spPr>
        <p:txBody>
          <a:bodyPr/>
          <a:lstStyle/>
          <a:p>
            <a:r>
              <a:rPr lang="ru-RU" sz="2000" b="1" dirty="0"/>
              <a:t>ПЛАНУВАННЯ ТЕРИТОРІЇ ГРОМАДИ (ХОРВАТІЯ)</a:t>
            </a:r>
            <a:br>
              <a:rPr lang="ru-RU" sz="2000" b="1" dirty="0"/>
            </a:br>
            <a:endParaRPr lang="ru-RU" sz="2000" b="1" dirty="0"/>
          </a:p>
        </p:txBody>
      </p:sp>
      <p:pic>
        <p:nvPicPr>
          <p:cNvPr id="4" name="Объект 3">
            <a:extLst>
              <a:ext uri="{FF2B5EF4-FFF2-40B4-BE49-F238E27FC236}">
                <a16:creationId xmlns:a16="http://schemas.microsoft.com/office/drawing/2014/main" id="{B170FA4E-2735-4ED9-9A87-DB33DA41F3CA}"/>
              </a:ext>
            </a:extLst>
          </p:cNvPr>
          <p:cNvPicPr>
            <a:picLocks noGrp="1" noChangeAspect="1"/>
          </p:cNvPicPr>
          <p:nvPr>
            <p:ph idx="1"/>
          </p:nvPr>
        </p:nvPicPr>
        <p:blipFill>
          <a:blip r:embed="rId2"/>
          <a:stretch>
            <a:fillRect/>
          </a:stretch>
        </p:blipFill>
        <p:spPr>
          <a:xfrm>
            <a:off x="1677735" y="836712"/>
            <a:ext cx="8945826" cy="5746650"/>
          </a:xfrm>
          <a:prstGeom prst="rect">
            <a:avLst/>
          </a:prstGeom>
        </p:spPr>
      </p:pic>
    </p:spTree>
    <p:extLst>
      <p:ext uri="{BB962C8B-B14F-4D97-AF65-F5344CB8AC3E}">
        <p14:creationId xmlns:p14="http://schemas.microsoft.com/office/powerpoint/2010/main" val="192676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a:extLst>
              <a:ext uri="{FF2B5EF4-FFF2-40B4-BE49-F238E27FC236}">
                <a16:creationId xmlns:a16="http://schemas.microsoft.com/office/drawing/2014/main" id="{197F0410-FBB2-4121-B488-C50E0D5CA82F}"/>
              </a:ext>
            </a:extLst>
          </p:cNvPr>
          <p:cNvSpPr>
            <a:spLocks noGrp="1"/>
          </p:cNvSpPr>
          <p:nvPr>
            <p:ph type="ctrTitle" idx="4294967295"/>
          </p:nvPr>
        </p:nvSpPr>
        <p:spPr>
          <a:xfrm>
            <a:off x="1524000" y="1028700"/>
            <a:ext cx="9144000" cy="3263900"/>
          </a:xfrm>
          <a:solidFill>
            <a:schemeClr val="bg1">
              <a:lumMod val="85000"/>
            </a:schemeClr>
          </a:solidFill>
        </p:spPr>
        <p:txBody>
          <a:bodyPr/>
          <a:lstStyle/>
          <a:p>
            <a:pPr algn="ctr" eaLnBrk="1" hangingPunct="1">
              <a:defRPr/>
            </a:pPr>
            <a:r>
              <a:rPr lang="uk-UA" altLang="ru-RU" sz="4000" b="1" dirty="0">
                <a:cs typeface="Arial" panose="020B0604020202020204" pitchFamily="34" charset="0"/>
              </a:rPr>
              <a:t>ДЯКУЮ ЗА УВАГУ!</a:t>
            </a:r>
            <a:endParaRPr lang="ru-RU" altLang="ru-RU" sz="4000" b="1" dirty="0">
              <a:cs typeface="Arial" panose="020B0604020202020204" pitchFamily="34" charset="0"/>
            </a:endParaRPr>
          </a:p>
        </p:txBody>
      </p:sp>
      <p:sp>
        <p:nvSpPr>
          <p:cNvPr id="129027" name="Подзаголовок 2">
            <a:extLst>
              <a:ext uri="{FF2B5EF4-FFF2-40B4-BE49-F238E27FC236}">
                <a16:creationId xmlns:a16="http://schemas.microsoft.com/office/drawing/2014/main" id="{F20FA5AF-CA46-4A05-BD10-9C0DD44F2C0A}"/>
              </a:ext>
            </a:extLst>
          </p:cNvPr>
          <p:cNvSpPr>
            <a:spLocks noGrp="1" noChangeArrowheads="1"/>
          </p:cNvSpPr>
          <p:nvPr>
            <p:ph type="subTitle" idx="4294967295"/>
          </p:nvPr>
        </p:nvSpPr>
        <p:spPr>
          <a:xfrm>
            <a:off x="6434139" y="5156200"/>
            <a:ext cx="4054475" cy="960438"/>
          </a:xfrm>
        </p:spPr>
        <p:txBody>
          <a:bodyPr/>
          <a:lstStyle/>
          <a:p>
            <a:pPr marL="0" indent="0">
              <a:lnSpc>
                <a:spcPct val="80000"/>
              </a:lnSpc>
              <a:buNone/>
            </a:pPr>
            <a:endParaRPr lang="en-US" altLang="ru-RU" sz="1800" b="1">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a:extLst>
              <a:ext uri="{FF2B5EF4-FFF2-40B4-BE49-F238E27FC236}">
                <a16:creationId xmlns:a16="http://schemas.microsoft.com/office/drawing/2014/main" id="{197F0410-FBB2-4121-B488-C50E0D5CA82F}"/>
              </a:ext>
            </a:extLst>
          </p:cNvPr>
          <p:cNvSpPr>
            <a:spLocks noGrp="1"/>
          </p:cNvSpPr>
          <p:nvPr>
            <p:ph type="ctrTitle" idx="4294967295"/>
          </p:nvPr>
        </p:nvSpPr>
        <p:spPr>
          <a:xfrm>
            <a:off x="1524000" y="1028700"/>
            <a:ext cx="9144000" cy="3263900"/>
          </a:xfrm>
          <a:solidFill>
            <a:schemeClr val="bg1">
              <a:lumMod val="85000"/>
            </a:schemeClr>
          </a:solidFill>
        </p:spPr>
        <p:txBody>
          <a:bodyPr/>
          <a:lstStyle/>
          <a:p>
            <a:pPr algn="ctr" eaLnBrk="1" hangingPunct="1">
              <a:defRPr/>
            </a:pPr>
            <a:r>
              <a:rPr lang="uk-UA" altLang="ru-RU" sz="4000" b="1" dirty="0">
                <a:cs typeface="Arial" panose="020B0604020202020204" pitchFamily="34" charset="0"/>
              </a:rPr>
              <a:t>ПИТАННЯ - ВІДПОВІДІ</a:t>
            </a:r>
            <a:endParaRPr lang="ru-RU" altLang="ru-RU" sz="4000" b="1" dirty="0">
              <a:cs typeface="Arial" panose="020B0604020202020204" pitchFamily="34" charset="0"/>
            </a:endParaRPr>
          </a:p>
        </p:txBody>
      </p:sp>
      <p:sp>
        <p:nvSpPr>
          <p:cNvPr id="129027" name="Подзаголовок 2">
            <a:extLst>
              <a:ext uri="{FF2B5EF4-FFF2-40B4-BE49-F238E27FC236}">
                <a16:creationId xmlns:a16="http://schemas.microsoft.com/office/drawing/2014/main" id="{F20FA5AF-CA46-4A05-BD10-9C0DD44F2C0A}"/>
              </a:ext>
            </a:extLst>
          </p:cNvPr>
          <p:cNvSpPr>
            <a:spLocks noGrp="1" noChangeArrowheads="1"/>
          </p:cNvSpPr>
          <p:nvPr>
            <p:ph type="subTitle" idx="4294967295"/>
          </p:nvPr>
        </p:nvSpPr>
        <p:spPr>
          <a:xfrm>
            <a:off x="6434139" y="5156200"/>
            <a:ext cx="4054475" cy="960438"/>
          </a:xfrm>
        </p:spPr>
        <p:txBody>
          <a:bodyPr/>
          <a:lstStyle/>
          <a:p>
            <a:pPr marL="0" indent="0">
              <a:lnSpc>
                <a:spcPct val="80000"/>
              </a:lnSpc>
              <a:buNone/>
            </a:pPr>
            <a:endParaRPr lang="en-US" altLang="ru-RU" sz="1800" b="1">
              <a:cs typeface="Arial" panose="020B0604020202020204" pitchFamily="34" charset="0"/>
            </a:endParaRPr>
          </a:p>
        </p:txBody>
      </p:sp>
    </p:spTree>
    <p:extLst>
      <p:ext uri="{BB962C8B-B14F-4D97-AF65-F5344CB8AC3E}">
        <p14:creationId xmlns:p14="http://schemas.microsoft.com/office/powerpoint/2010/main" val="1202931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363984" y="365126"/>
            <a:ext cx="11407806" cy="132024"/>
          </a:xfrm>
        </p:spPr>
        <p:txBody>
          <a:bodyPr>
            <a:normAutofit fontScale="90000"/>
          </a:bodyPr>
          <a:lstStyle/>
          <a:p>
            <a:pPr algn="ctr"/>
            <a:endParaRPr lang="ru-RU" sz="2200" b="1" dirty="0">
              <a:latin typeface="Arial" panose="020B0604020202020204" pitchFamily="34" charset="0"/>
              <a:cs typeface="Arial" panose="020B0604020202020204" pitchFamily="34" charset="0"/>
            </a:endParaRPr>
          </a:p>
        </p:txBody>
      </p:sp>
      <p:graphicFrame>
        <p:nvGraphicFramePr>
          <p:cNvPr id="5" name="Объект 4">
            <a:extLst>
              <a:ext uri="{FF2B5EF4-FFF2-40B4-BE49-F238E27FC236}">
                <a16:creationId xmlns:a16="http://schemas.microsoft.com/office/drawing/2014/main" id="{AF205716-7AEA-44ED-ABA5-C8608A330219}"/>
              </a:ext>
            </a:extLst>
          </p:cNvPr>
          <p:cNvGraphicFramePr>
            <a:graphicFrameLocks noGrp="1"/>
          </p:cNvGraphicFramePr>
          <p:nvPr>
            <p:ph idx="1"/>
            <p:extLst>
              <p:ext uri="{D42A27DB-BD31-4B8C-83A1-F6EECF244321}">
                <p14:modId xmlns:p14="http://schemas.microsoft.com/office/powerpoint/2010/main" val="2337824146"/>
              </p:ext>
            </p:extLst>
          </p:nvPr>
        </p:nvGraphicFramePr>
        <p:xfrm>
          <a:off x="1120140" y="665825"/>
          <a:ext cx="9951720" cy="5983549"/>
        </p:xfrm>
        <a:graphic>
          <a:graphicData uri="http://schemas.openxmlformats.org/drawingml/2006/table">
            <a:tbl>
              <a:tblPr firstRow="1" firstCol="1" bandRow="1">
                <a:tableStyleId>{5C22544A-7EE6-4342-B048-85BDC9FD1C3A}</a:tableStyleId>
              </a:tblPr>
              <a:tblGrid>
                <a:gridCol w="5944112">
                  <a:extLst>
                    <a:ext uri="{9D8B030D-6E8A-4147-A177-3AD203B41FA5}">
                      <a16:colId xmlns:a16="http://schemas.microsoft.com/office/drawing/2014/main" val="2392343577"/>
                    </a:ext>
                  </a:extLst>
                </a:gridCol>
                <a:gridCol w="4007608">
                  <a:extLst>
                    <a:ext uri="{9D8B030D-6E8A-4147-A177-3AD203B41FA5}">
                      <a16:colId xmlns:a16="http://schemas.microsoft.com/office/drawing/2014/main" val="3140103936"/>
                    </a:ext>
                  </a:extLst>
                </a:gridCol>
              </a:tblGrid>
              <a:tr h="237610">
                <a:tc>
                  <a:txBody>
                    <a:bodyPr/>
                    <a:lstStyle/>
                    <a:p>
                      <a:pPr algn="ctr">
                        <a:lnSpc>
                          <a:spcPct val="115000"/>
                        </a:lnSpc>
                        <a:spcAft>
                          <a:spcPts val="0"/>
                        </a:spcAft>
                      </a:pPr>
                      <a:r>
                        <a:rPr lang="ru-RU" sz="1200">
                          <a:effectLst/>
                        </a:rPr>
                        <a:t>ПИТАННЯ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uk-UA" sz="1200">
                          <a:effectLst/>
                        </a:rPr>
                        <a:t>ВІДПОВІДЬ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9588234"/>
                  </a:ext>
                </a:extLst>
              </a:tr>
              <a:tr h="742399">
                <a:tc>
                  <a:txBody>
                    <a:bodyPr/>
                    <a:lstStyle/>
                    <a:p>
                      <a:pPr algn="l">
                        <a:lnSpc>
                          <a:spcPct val="115000"/>
                        </a:lnSpc>
                        <a:spcAft>
                          <a:spcPts val="0"/>
                        </a:spcAft>
                      </a:pPr>
                      <a:r>
                        <a:rPr lang="uk-UA" sz="1200">
                          <a:effectLst/>
                        </a:rPr>
                        <a:t>Проведення реконструкції нежитлової будівлі з метою забезпечення житла для внутрішньо переміщених осіб без наявної містобудівної документації та невідповідність цільового призначення земельної ділянки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п.9-3 Прикінцевих положень ЗУ «Про регулювання МД»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7343294"/>
                  </a:ext>
                </a:extLst>
              </a:tr>
              <a:tr h="237610">
                <a:tc>
                  <a:txBody>
                    <a:bodyPr/>
                    <a:lstStyle/>
                    <a:p>
                      <a:pPr algn="l">
                        <a:lnSpc>
                          <a:spcPct val="115000"/>
                        </a:lnSpc>
                        <a:spcAft>
                          <a:spcPts val="0"/>
                        </a:spcAft>
                      </a:pPr>
                      <a:r>
                        <a:rPr lang="uk-UA" sz="1200">
                          <a:effectLst/>
                        </a:rPr>
                        <a:t>зміни до генерального плану будівництва нового об’єкту, які документи потрібні.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en-US" sz="1200">
                          <a:effectLst/>
                        </a:rPr>
                        <a:t>??? </a:t>
                      </a:r>
                      <a:r>
                        <a:rPr lang="uk-UA" sz="1200">
                          <a:effectLst/>
                        </a:rPr>
                        <a:t>немає такої документації, уточнити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9270062"/>
                  </a:ext>
                </a:extLst>
              </a:tr>
              <a:tr h="994795">
                <a:tc>
                  <a:txBody>
                    <a:bodyPr/>
                    <a:lstStyle/>
                    <a:p>
                      <a:pPr algn="l">
                        <a:lnSpc>
                          <a:spcPct val="115000"/>
                        </a:lnSpc>
                        <a:spcAft>
                          <a:spcPts val="0"/>
                        </a:spcAft>
                      </a:pPr>
                      <a:r>
                        <a:rPr lang="uk-UA" sz="1200">
                          <a:effectLst/>
                        </a:rPr>
                        <a:t>Порядок зміни цільового використання земельних ділянок, не під об'єктами, що виокремлено згідно закону. Наприклад: зміна цільового використання з промисловості на комерцію. У випадку приватної власності, а також у випадку комунальної території</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На піставі містобудівної документації на місцевому рівні, яка розроблена  відповідно до711 ЗУ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6210377"/>
                  </a:ext>
                </a:extLst>
              </a:tr>
              <a:tr h="3771135">
                <a:tc>
                  <a:txBody>
                    <a:bodyPr/>
                    <a:lstStyle/>
                    <a:p>
                      <a:pPr algn="l">
                        <a:lnSpc>
                          <a:spcPct val="115000"/>
                        </a:lnSpc>
                        <a:spcAft>
                          <a:spcPts val="0"/>
                        </a:spcAft>
                      </a:pPr>
                      <a:r>
                        <a:rPr lang="uk-UA" sz="1200" dirty="0">
                          <a:effectLst/>
                        </a:rPr>
                        <a:t>У випадку коли земельна ділянка вже є  сформованою і  цільове призначення якої відповідає намірам забудови чи  потрібно видавати висновок уповноваженого органу містобудування про можливість розміщення на земельній ділянці відповідного об’єкта, якщо відсутня затверджена містобудівна документація на місцевому рівні, і даний об’єкт не підпадає під підпункти 1-6 пункту 9-3 Прикінцевих положень ЗУ "Про регулювання містобудівної діяльності" зі змінами від 12.05.2022 №2254.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dirty="0">
                          <a:effectLst/>
                        </a:rPr>
                        <a:t>Не потрібно висновок УОМА. Проте для будівництва об</a:t>
                      </a:r>
                      <a:r>
                        <a:rPr lang="ru-RU" sz="1200" dirty="0">
                          <a:effectLst/>
                        </a:rPr>
                        <a:t>’</a:t>
                      </a:r>
                      <a:r>
                        <a:rPr lang="uk-UA" sz="1200" dirty="0" err="1">
                          <a:effectLst/>
                        </a:rPr>
                        <a:t>єкта</a:t>
                      </a:r>
                      <a:r>
                        <a:rPr lang="uk-UA" sz="1200" dirty="0">
                          <a:effectLst/>
                        </a:rPr>
                        <a:t> відповідно до наміру забудови необхідно отримати в УОМА МОУ або </a:t>
                      </a:r>
                      <a:r>
                        <a:rPr lang="uk-UA" sz="1200" dirty="0" err="1">
                          <a:effectLst/>
                        </a:rPr>
                        <a:t>будпаспорт</a:t>
                      </a:r>
                      <a:r>
                        <a:rPr lang="uk-UA" sz="1200" dirty="0">
                          <a:effectLst/>
                        </a:rPr>
                        <a:t>, які формуються на підставі </a:t>
                      </a:r>
                      <a:r>
                        <a:rPr lang="uk-UA" sz="1100" dirty="0">
                          <a:effectLst/>
                        </a:rPr>
                        <a:t> </a:t>
                      </a:r>
                      <a:r>
                        <a:rPr lang="uk-UA" sz="1200" dirty="0">
                          <a:effectLst/>
                        </a:rPr>
                        <a:t>містобудівної документації на місцевому рівні.   </a:t>
                      </a:r>
                      <a:r>
                        <a:rPr lang="uk-UA" sz="1100" dirty="0">
                          <a:effectLst/>
                        </a:rPr>
                        <a:t> </a:t>
                      </a:r>
                      <a:endParaRPr lang="ru-RU" sz="1100" dirty="0">
                        <a:effectLst/>
                      </a:endParaRPr>
                    </a:p>
                    <a:p>
                      <a:pPr algn="l">
                        <a:lnSpc>
                          <a:spcPct val="115000"/>
                        </a:lnSpc>
                        <a:spcAft>
                          <a:spcPts val="0"/>
                        </a:spcAft>
                      </a:pPr>
                      <a:r>
                        <a:rPr lang="uk-UA" sz="1200" u="sng" dirty="0">
                          <a:effectLst/>
                        </a:rPr>
                        <a:t>МУО</a:t>
                      </a:r>
                      <a:r>
                        <a:rPr lang="uk-UA" sz="1200" dirty="0">
                          <a:effectLst/>
                        </a:rPr>
                        <a:t>: ЗУ «Про регулювання МД», стаття 29, п.3 «</a:t>
                      </a:r>
                      <a:r>
                        <a:rPr lang="uk-UA" sz="1100" dirty="0">
                          <a:effectLst/>
                        </a:rPr>
                        <a:t> </a:t>
                      </a:r>
                      <a:r>
                        <a:rPr lang="uk-UA" sz="1200" dirty="0">
                          <a:effectLst/>
                        </a:rPr>
                        <a:t>3. Містобудівні умови та обмеження надаються відповідними уповноваженими органами містобудування та архітектури на підставі містобудівної документації на місцевому рівні на безоплатній основі за заявою замовника»</a:t>
                      </a:r>
                      <a:endParaRPr lang="ru-RU" sz="1100" dirty="0">
                        <a:effectLst/>
                      </a:endParaRPr>
                    </a:p>
                    <a:p>
                      <a:pPr algn="l">
                        <a:lnSpc>
                          <a:spcPct val="115000"/>
                        </a:lnSpc>
                        <a:spcAft>
                          <a:spcPts val="0"/>
                        </a:spcAft>
                      </a:pPr>
                      <a:r>
                        <a:rPr lang="uk-UA" sz="1200" u="sng" dirty="0" err="1">
                          <a:effectLst/>
                        </a:rPr>
                        <a:t>Будпаспорт</a:t>
                      </a:r>
                      <a:r>
                        <a:rPr lang="uk-UA" sz="1200" dirty="0">
                          <a:effectLst/>
                        </a:rPr>
                        <a:t>:  Пункт 1.4 розділу I в редакції Наказу Міністерства розвитку громад та територій № 331 від 14.12.2021 «1.4. Розроблення будівельного паспорта здійснюється відповідно до містобудівної документації на місцевому рівні.»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7942920"/>
                  </a:ext>
                </a:extLst>
              </a:tr>
            </a:tbl>
          </a:graphicData>
        </a:graphic>
      </p:graphicFrame>
    </p:spTree>
    <p:extLst>
      <p:ext uri="{BB962C8B-B14F-4D97-AF65-F5344CB8AC3E}">
        <p14:creationId xmlns:p14="http://schemas.microsoft.com/office/powerpoint/2010/main" val="3532685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6C1601-7057-416B-98FE-76E9DABD6954}"/>
              </a:ext>
            </a:extLst>
          </p:cNvPr>
          <p:cNvSpPr>
            <a:spLocks noGrp="1"/>
          </p:cNvSpPr>
          <p:nvPr>
            <p:ph type="title"/>
          </p:nvPr>
        </p:nvSpPr>
        <p:spPr>
          <a:xfrm>
            <a:off x="838200" y="365125"/>
            <a:ext cx="10515600" cy="123147"/>
          </a:xfrm>
        </p:spPr>
        <p:txBody>
          <a:bodyPr>
            <a:normAutofit fontScale="90000"/>
          </a:bodyPr>
          <a:lstStyle/>
          <a:p>
            <a:endParaRPr lang="ru-RU" dirty="0"/>
          </a:p>
        </p:txBody>
      </p:sp>
      <p:graphicFrame>
        <p:nvGraphicFramePr>
          <p:cNvPr id="4" name="Объект 3">
            <a:extLst>
              <a:ext uri="{FF2B5EF4-FFF2-40B4-BE49-F238E27FC236}">
                <a16:creationId xmlns:a16="http://schemas.microsoft.com/office/drawing/2014/main" id="{1D2AD020-EB7A-4FD3-A374-3EFE10C46478}"/>
              </a:ext>
            </a:extLst>
          </p:cNvPr>
          <p:cNvGraphicFramePr>
            <a:graphicFrameLocks noGrp="1"/>
          </p:cNvGraphicFramePr>
          <p:nvPr>
            <p:ph idx="1"/>
            <p:extLst>
              <p:ext uri="{D42A27DB-BD31-4B8C-83A1-F6EECF244321}">
                <p14:modId xmlns:p14="http://schemas.microsoft.com/office/powerpoint/2010/main" val="3101927586"/>
              </p:ext>
            </p:extLst>
          </p:nvPr>
        </p:nvGraphicFramePr>
        <p:xfrm>
          <a:off x="1181205" y="567277"/>
          <a:ext cx="9829590" cy="6099048"/>
        </p:xfrm>
        <a:graphic>
          <a:graphicData uri="http://schemas.openxmlformats.org/drawingml/2006/table">
            <a:tbl>
              <a:tblPr firstRow="1" firstCol="1" bandRow="1">
                <a:tableStyleId>{5C22544A-7EE6-4342-B048-85BDC9FD1C3A}</a:tableStyleId>
              </a:tblPr>
              <a:tblGrid>
                <a:gridCol w="5871164">
                  <a:extLst>
                    <a:ext uri="{9D8B030D-6E8A-4147-A177-3AD203B41FA5}">
                      <a16:colId xmlns:a16="http://schemas.microsoft.com/office/drawing/2014/main" val="2667175789"/>
                    </a:ext>
                  </a:extLst>
                </a:gridCol>
                <a:gridCol w="3958426">
                  <a:extLst>
                    <a:ext uri="{9D8B030D-6E8A-4147-A177-3AD203B41FA5}">
                      <a16:colId xmlns:a16="http://schemas.microsoft.com/office/drawing/2014/main" val="3834194260"/>
                    </a:ext>
                  </a:extLst>
                </a:gridCol>
              </a:tblGrid>
              <a:tr h="1441009">
                <a:tc>
                  <a:txBody>
                    <a:bodyPr/>
                    <a:lstStyle/>
                    <a:p>
                      <a:pPr algn="l">
                        <a:lnSpc>
                          <a:spcPct val="115000"/>
                        </a:lnSpc>
                        <a:spcAft>
                          <a:spcPts val="0"/>
                        </a:spcAft>
                      </a:pPr>
                      <a:r>
                        <a:rPr lang="uk-UA" sz="1200">
                          <a:effectLst/>
                        </a:rPr>
                        <a:t>Чому б на період відбудови (років на 5 після припинення бойових дій) не відмінити МУО і БП, замінивши їх погодженням архітектора проекту чи ескізу?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nchor="b"/>
                </a:tc>
                <a:tc>
                  <a:txBody>
                    <a:bodyPr/>
                    <a:lstStyle/>
                    <a:p>
                      <a:pPr algn="l">
                        <a:lnSpc>
                          <a:spcPct val="115000"/>
                        </a:lnSpc>
                        <a:spcAft>
                          <a:spcPts val="0"/>
                        </a:spcAft>
                      </a:pPr>
                      <a:r>
                        <a:rPr lang="uk-UA" sz="1200">
                          <a:effectLst/>
                        </a:rPr>
                        <a:t>Якщо мова про архітектора УОМА, то шкода його і користувачів таких об</a:t>
                      </a:r>
                      <a:r>
                        <a:rPr lang="ru-RU" sz="1200">
                          <a:effectLst/>
                        </a:rPr>
                        <a:t>’</a:t>
                      </a:r>
                      <a:r>
                        <a:rPr lang="uk-UA" sz="1200">
                          <a:effectLst/>
                        </a:rPr>
                        <a:t>єктів</a:t>
                      </a:r>
                      <a:r>
                        <a:rPr lang="ru-RU" sz="1200">
                          <a:effectLst/>
                        </a:rPr>
                        <a:t>.</a:t>
                      </a:r>
                      <a:endParaRPr lang="ru-RU" sz="1100">
                        <a:effectLst/>
                      </a:endParaRPr>
                    </a:p>
                    <a:p>
                      <a:pPr algn="l">
                        <a:lnSpc>
                          <a:spcPct val="115000"/>
                        </a:lnSpc>
                        <a:spcAft>
                          <a:spcPts val="0"/>
                        </a:spcAft>
                      </a:pPr>
                      <a:r>
                        <a:rPr lang="ru-RU" sz="1200">
                          <a:effectLst/>
                        </a:rPr>
                        <a:t>Якщо по аналогії з  </a:t>
                      </a:r>
                      <a:r>
                        <a:rPr lang="uk-UA" sz="1200">
                          <a:effectLst/>
                        </a:rPr>
                        <a:t>постановою</a:t>
                      </a:r>
                      <a:r>
                        <a:rPr lang="uk-UA" sz="1100">
                          <a:effectLst/>
                        </a:rPr>
                        <a:t> </a:t>
                      </a:r>
                      <a:r>
                        <a:rPr lang="uk-UA" sz="1200">
                          <a:effectLst/>
                        </a:rPr>
                        <a:t>КМУ від 24 червня 2022 р. № 722 «Деякі питання здійснення дозвільних та реєстраційних процедур у будівництві в умовах воєнного стану», то це за гроші з сертифікованим архітектором проєктантом, а не безкоштовно від УОМА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tc>
                <a:extLst>
                  <a:ext uri="{0D108BD9-81ED-4DB2-BD59-A6C34878D82A}">
                    <a16:rowId xmlns:a16="http://schemas.microsoft.com/office/drawing/2014/main" val="3429225891"/>
                  </a:ext>
                </a:extLst>
              </a:tr>
              <a:tr h="4349243">
                <a:tc>
                  <a:txBody>
                    <a:bodyPr/>
                    <a:lstStyle/>
                    <a:p>
                      <a:pPr algn="l">
                        <a:lnSpc>
                          <a:spcPct val="115000"/>
                        </a:lnSpc>
                        <a:spcAft>
                          <a:spcPts val="0"/>
                        </a:spcAft>
                      </a:pPr>
                      <a:r>
                        <a:rPr lang="uk-UA" sz="1200" dirty="0">
                          <a:solidFill>
                            <a:schemeClr val="tx1"/>
                          </a:solidFill>
                          <a:effectLst/>
                          <a:highlight>
                            <a:srgbClr val="FFFF00"/>
                          </a:highlight>
                        </a:rPr>
                        <a:t>Чи можна у військовий час оголошувати обговорення генеральних планів, планів зонування та детальних планів території. </a:t>
                      </a:r>
                      <a:r>
                        <a:rPr lang="uk-UA" sz="1200" dirty="0">
                          <a:effectLst/>
                        </a:rPr>
                        <a:t>Та що буде коли вище згадані роботи не будуть затверджені до липня цього року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nchor="b"/>
                </a:tc>
                <a:tc>
                  <a:txBody>
                    <a:bodyPr/>
                    <a:lstStyle/>
                    <a:p>
                      <a:pPr algn="l">
                        <a:lnSpc>
                          <a:spcPct val="115000"/>
                        </a:lnSpc>
                        <a:spcAft>
                          <a:spcPts val="0"/>
                        </a:spcAft>
                      </a:pPr>
                      <a:r>
                        <a:rPr lang="uk-UA" sz="1200">
                          <a:effectLst/>
                        </a:rPr>
                        <a:t>Чекаємо постанову КМУ</a:t>
                      </a:r>
                      <a:endParaRPr lang="ru-RU" sz="1100">
                        <a:effectLst/>
                      </a:endParaRPr>
                    </a:p>
                    <a:p>
                      <a:pPr algn="l">
                        <a:lnSpc>
                          <a:spcPct val="115000"/>
                        </a:lnSpc>
                        <a:spcAft>
                          <a:spcPts val="0"/>
                        </a:spcAft>
                      </a:pPr>
                      <a:r>
                        <a:rPr lang="uk-UA" sz="1200">
                          <a:effectLst/>
                        </a:rPr>
                        <a:t>П. 3 розділу II "Прикінцеві та перехідні положення" Закону України "Про внесення змін до деяких законодавчих актів України щодо планування використання земель": </a:t>
                      </a:r>
                      <a:endParaRPr lang="ru-RU" sz="1100">
                        <a:effectLst/>
                      </a:endParaRPr>
                    </a:p>
                    <a:p>
                      <a:pPr algn="l">
                        <a:lnSpc>
                          <a:spcPct val="115000"/>
                        </a:lnSpc>
                        <a:spcAft>
                          <a:spcPts val="0"/>
                        </a:spcAft>
                      </a:pPr>
                      <a:r>
                        <a:rPr lang="uk-UA" sz="1200">
                          <a:effectLst/>
                        </a:rPr>
                        <a:t>- до 1 січня 2025 року містобудівна документація на місцевому рівні, розроблення якої розпочато до дня набрання чинності цим Законом, може затверджуватися без урахування вимог цього Закону щодо складу та змісту містобудівної документації на місцевому рівні;</a:t>
                      </a:r>
                      <a:endParaRPr lang="ru-RU" sz="1100">
                        <a:effectLst/>
                      </a:endParaRPr>
                    </a:p>
                    <a:p>
                      <a:pPr algn="l">
                        <a:lnSpc>
                          <a:spcPct val="115000"/>
                        </a:lnSpc>
                        <a:spcAft>
                          <a:spcPts val="0"/>
                        </a:spcAft>
                      </a:pPr>
                      <a:r>
                        <a:rPr lang="ru-RU" sz="1200">
                          <a:effectLst/>
                        </a:rPr>
                        <a:t>- </a:t>
                      </a:r>
                      <a:r>
                        <a:rPr lang="uk-UA" sz="1200">
                          <a:effectLst/>
                        </a:rPr>
                        <a:t>до 1 січня 2025 року детальні плани територій щодо територій, розташованих за межами населених пунктів та стосовно яких не затверджені комплексні плани просторового розвитку територій територіальних громад, можуть розроблятися та затверджуватися відповідно до схем планування території (частини території) району та/або област</a:t>
                      </a:r>
                      <a:r>
                        <a:rPr lang="ru-RU" sz="1200">
                          <a:effectLst/>
                        </a:rPr>
                        <a:t>;</a:t>
                      </a:r>
                      <a:endParaRPr lang="ru-RU" sz="1100">
                        <a:effectLst/>
                      </a:endParaRPr>
                    </a:p>
                    <a:p>
                      <a:pPr algn="l">
                        <a:lnSpc>
                          <a:spcPct val="115000"/>
                        </a:lnSpc>
                        <a:spcAft>
                          <a:spcPts val="0"/>
                        </a:spcAft>
                      </a:pPr>
                      <a:r>
                        <a:rPr lang="ru-RU" sz="1200">
                          <a:effectLst/>
                        </a:rPr>
                        <a:t>- </a:t>
                      </a:r>
                      <a:r>
                        <a:rPr lang="ru-RU" sz="1100">
                          <a:effectLst/>
                        </a:rPr>
                        <a:t> у</a:t>
                      </a:r>
                      <a:r>
                        <a:rPr lang="ru-RU" sz="1200">
                          <a:effectLst/>
                        </a:rPr>
                        <a:t> населених пунктах, у яких не затверджені плани зонування територій станом на день набрання чинності цим Законом, можуть затверджуватися плани зонування територій шляхом внесення змін до генеральних планів населених пунктів;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tc>
                <a:extLst>
                  <a:ext uri="{0D108BD9-81ED-4DB2-BD59-A6C34878D82A}">
                    <a16:rowId xmlns:a16="http://schemas.microsoft.com/office/drawing/2014/main" val="209037435"/>
                  </a:ext>
                </a:extLst>
              </a:tr>
              <a:tr h="194623">
                <a:tc>
                  <a:txBody>
                    <a:bodyPr/>
                    <a:lstStyle/>
                    <a:p>
                      <a:pPr algn="l">
                        <a:lnSpc>
                          <a:spcPct val="115000"/>
                        </a:lnSpc>
                        <a:spcAft>
                          <a:spcPts val="0"/>
                        </a:spcAft>
                      </a:pPr>
                      <a:r>
                        <a:rPr lang="uk-UA" sz="1200">
                          <a:effectLst/>
                        </a:rPr>
                        <a:t>дотримання вимог законодавства при процедурі СЕО (містобудівна документація)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nchor="b"/>
                </a:tc>
                <a:tc>
                  <a:txBody>
                    <a:bodyPr/>
                    <a:lstStyle/>
                    <a:p>
                      <a:pPr algn="l">
                        <a:lnSpc>
                          <a:spcPct val="115000"/>
                        </a:lnSpc>
                        <a:spcAft>
                          <a:spcPts val="0"/>
                        </a:spcAft>
                      </a:pPr>
                      <a:r>
                        <a:rPr lang="uk-UA" sz="1200" dirty="0">
                          <a:effectLst/>
                        </a:rPr>
                        <a:t>??? уточнити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738" marR="67738" marT="0" marB="0"/>
                </a:tc>
                <a:extLst>
                  <a:ext uri="{0D108BD9-81ED-4DB2-BD59-A6C34878D82A}">
                    <a16:rowId xmlns:a16="http://schemas.microsoft.com/office/drawing/2014/main" val="1011804083"/>
                  </a:ext>
                </a:extLst>
              </a:tr>
            </a:tbl>
          </a:graphicData>
        </a:graphic>
      </p:graphicFrame>
    </p:spTree>
    <p:extLst>
      <p:ext uri="{BB962C8B-B14F-4D97-AF65-F5344CB8AC3E}">
        <p14:creationId xmlns:p14="http://schemas.microsoft.com/office/powerpoint/2010/main" val="478629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2E82AC-270A-43DC-AF4A-6DBAB427AF20}"/>
              </a:ext>
            </a:extLst>
          </p:cNvPr>
          <p:cNvSpPr>
            <a:spLocks noGrp="1"/>
          </p:cNvSpPr>
          <p:nvPr>
            <p:ph type="title"/>
          </p:nvPr>
        </p:nvSpPr>
        <p:spPr>
          <a:xfrm>
            <a:off x="838200" y="365126"/>
            <a:ext cx="10515600" cy="78758"/>
          </a:xfrm>
        </p:spPr>
        <p:txBody>
          <a:bodyPr>
            <a:normAutofit fontScale="90000"/>
          </a:bodyPr>
          <a:lstStyle/>
          <a:p>
            <a:endParaRPr lang="ru-RU" dirty="0"/>
          </a:p>
        </p:txBody>
      </p:sp>
      <p:graphicFrame>
        <p:nvGraphicFramePr>
          <p:cNvPr id="5" name="Объект 4">
            <a:extLst>
              <a:ext uri="{FF2B5EF4-FFF2-40B4-BE49-F238E27FC236}">
                <a16:creationId xmlns:a16="http://schemas.microsoft.com/office/drawing/2014/main" id="{25EC0B8F-D110-43B6-B757-0AC3ED0183CC}"/>
              </a:ext>
            </a:extLst>
          </p:cNvPr>
          <p:cNvGraphicFramePr>
            <a:graphicFrameLocks noGrp="1"/>
          </p:cNvGraphicFramePr>
          <p:nvPr>
            <p:ph idx="1"/>
            <p:extLst>
              <p:ext uri="{D42A27DB-BD31-4B8C-83A1-F6EECF244321}">
                <p14:modId xmlns:p14="http://schemas.microsoft.com/office/powerpoint/2010/main" val="3802555202"/>
              </p:ext>
            </p:extLst>
          </p:nvPr>
        </p:nvGraphicFramePr>
        <p:xfrm>
          <a:off x="838200" y="612776"/>
          <a:ext cx="10605117" cy="5564186"/>
        </p:xfrm>
        <a:graphic>
          <a:graphicData uri="http://schemas.openxmlformats.org/drawingml/2006/table">
            <a:tbl>
              <a:tblPr firstRow="1" firstCol="1" bandRow="1">
                <a:tableStyleId>{5C22544A-7EE6-4342-B048-85BDC9FD1C3A}</a:tableStyleId>
              </a:tblPr>
              <a:tblGrid>
                <a:gridCol w="6334382">
                  <a:extLst>
                    <a:ext uri="{9D8B030D-6E8A-4147-A177-3AD203B41FA5}">
                      <a16:colId xmlns:a16="http://schemas.microsoft.com/office/drawing/2014/main" val="1182574984"/>
                    </a:ext>
                  </a:extLst>
                </a:gridCol>
                <a:gridCol w="4270735">
                  <a:extLst>
                    <a:ext uri="{9D8B030D-6E8A-4147-A177-3AD203B41FA5}">
                      <a16:colId xmlns:a16="http://schemas.microsoft.com/office/drawing/2014/main" val="1646661136"/>
                    </a:ext>
                  </a:extLst>
                </a:gridCol>
              </a:tblGrid>
              <a:tr h="904536">
                <a:tc>
                  <a:txBody>
                    <a:bodyPr/>
                    <a:lstStyle/>
                    <a:p>
                      <a:pPr algn="l">
                        <a:lnSpc>
                          <a:spcPct val="115000"/>
                        </a:lnSpc>
                        <a:spcAft>
                          <a:spcPts val="0"/>
                        </a:spcAft>
                      </a:pPr>
                      <a:r>
                        <a:rPr lang="uk-UA" sz="1000">
                          <a:effectLst/>
                        </a:rPr>
                        <a:t>Чи можлива зміна цільового призначення земельної ділянки (цільове призначення якої землі промисловості) яка знаходиться в оренді для на землі житлової та громадської забудови, для будівництва тимчасового житла для внутрішньо переміщених осіб, без відповідної містобудівної документації. Чи досить лише висновку уповноваженого органу архітектури.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На жаль, можлива:  п.9-3 Прикінцевих положень ЗУ «Про регулювання МД»</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934799356"/>
                  </a:ext>
                </a:extLst>
              </a:tr>
              <a:tr h="171658">
                <a:tc>
                  <a:txBody>
                    <a:bodyPr/>
                    <a:lstStyle/>
                    <a:p>
                      <a:pPr algn="l">
                        <a:lnSpc>
                          <a:spcPct val="115000"/>
                        </a:lnSpc>
                        <a:spcAft>
                          <a:spcPts val="0"/>
                        </a:spcAft>
                      </a:pPr>
                      <a:r>
                        <a:rPr lang="uk-UA" sz="1000">
                          <a:effectLst/>
                        </a:rPr>
                        <a:t>Програма комплексного відновлення території територіальної громади?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Див.презентацію</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738008252"/>
                  </a:ext>
                </a:extLst>
              </a:tr>
              <a:tr h="354877">
                <a:tc>
                  <a:txBody>
                    <a:bodyPr/>
                    <a:lstStyle/>
                    <a:p>
                      <a:pPr algn="l">
                        <a:lnSpc>
                          <a:spcPct val="115000"/>
                        </a:lnSpc>
                        <a:spcAft>
                          <a:spcPts val="0"/>
                        </a:spcAft>
                      </a:pPr>
                      <a:r>
                        <a:rPr lang="uk-UA" sz="1000">
                          <a:effectLst/>
                        </a:rPr>
                        <a:t>Розробка комплексного плану, затвердження ген.плану. у військовий час.</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Відповідно до ЗУ «Про регулювання МД», постанови КМУ № 926 від 01.09.2021</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2386229968"/>
                  </a:ext>
                </a:extLst>
              </a:tr>
              <a:tr h="171658">
                <a:tc>
                  <a:txBody>
                    <a:bodyPr/>
                    <a:lstStyle/>
                    <a:p>
                      <a:pPr algn="l">
                        <a:lnSpc>
                          <a:spcPct val="115000"/>
                        </a:lnSpc>
                        <a:spcAft>
                          <a:spcPts val="0"/>
                        </a:spcAft>
                      </a:pPr>
                      <a:r>
                        <a:rPr lang="uk-UA" sz="1000">
                          <a:effectLst/>
                        </a:rPr>
                        <a:t>діяльність державних кадастрових реєстраторів  в умовах війни</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2591940163"/>
                  </a:ext>
                </a:extLst>
              </a:tr>
              <a:tr h="354877">
                <a:tc>
                  <a:txBody>
                    <a:bodyPr/>
                    <a:lstStyle/>
                    <a:p>
                      <a:pPr algn="l">
                        <a:lnSpc>
                          <a:spcPct val="115000"/>
                        </a:lnSpc>
                        <a:spcAft>
                          <a:spcPts val="0"/>
                        </a:spcAft>
                      </a:pPr>
                      <a:r>
                        <a:rPr lang="uk-UA" sz="1000">
                          <a:effectLst/>
                        </a:rPr>
                        <a:t>Будівництво об’єктів за межами населених пунктів в умовах воєнного стану за відсутності містобудівної документації</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Ти види об’єктів, які передбачені ЗУ 2254, можно, інші - ні</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2568690923"/>
                  </a:ext>
                </a:extLst>
              </a:tr>
              <a:tr h="538097">
                <a:tc>
                  <a:txBody>
                    <a:bodyPr/>
                    <a:lstStyle/>
                    <a:p>
                      <a:pPr algn="l">
                        <a:lnSpc>
                          <a:spcPct val="115000"/>
                        </a:lnSpc>
                        <a:spcAft>
                          <a:spcPts val="0"/>
                        </a:spcAft>
                      </a:pPr>
                      <a:r>
                        <a:rPr lang="uk-UA" sz="1000">
                          <a:effectLst/>
                        </a:rPr>
                        <a:t>Порядок та необхідно розроблення містобудівної документації для зміни цільового призначення з сільськогосподарського призначення на розташування кладовища за межами нас.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Відповідно до комплексного плану та/або ДПТ</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1233603823"/>
                  </a:ext>
                </a:extLst>
              </a:tr>
              <a:tr h="354877">
                <a:tc>
                  <a:txBody>
                    <a:bodyPr/>
                    <a:lstStyle/>
                    <a:p>
                      <a:pPr algn="l">
                        <a:lnSpc>
                          <a:spcPct val="115000"/>
                        </a:lnSpc>
                        <a:spcAft>
                          <a:spcPts val="0"/>
                        </a:spcAft>
                      </a:pPr>
                      <a:r>
                        <a:rPr lang="uk-UA" sz="1000" dirty="0">
                          <a:solidFill>
                            <a:schemeClr val="tx1"/>
                          </a:solidFill>
                          <a:effectLst/>
                          <a:highlight>
                            <a:srgbClr val="FFFF00"/>
                          </a:highlight>
                        </a:rPr>
                        <a:t>Чи можна зараз (у воєнний час) проводити громадські слухання </a:t>
                      </a:r>
                      <a:r>
                        <a:rPr lang="uk-UA" sz="1000" dirty="0" err="1">
                          <a:solidFill>
                            <a:schemeClr val="tx1"/>
                          </a:solidFill>
                          <a:effectLst/>
                          <a:highlight>
                            <a:srgbClr val="FFFF00"/>
                          </a:highlight>
                        </a:rPr>
                        <a:t>містобуд</a:t>
                      </a:r>
                      <a:r>
                        <a:rPr lang="uk-UA" sz="1000" dirty="0">
                          <a:solidFill>
                            <a:schemeClr val="tx1"/>
                          </a:solidFill>
                          <a:effectLst/>
                          <a:highlight>
                            <a:srgbClr val="FFFF00"/>
                          </a:highlight>
                        </a:rPr>
                        <a:t> документації (детальний план тер.)?</a:t>
                      </a:r>
                      <a:endParaRPr lang="ru-RU"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Чекаємо постанову КМУ</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4292186419"/>
                  </a:ext>
                </a:extLst>
              </a:tr>
              <a:tr h="354877">
                <a:tc>
                  <a:txBody>
                    <a:bodyPr/>
                    <a:lstStyle/>
                    <a:p>
                      <a:pPr algn="l">
                        <a:lnSpc>
                          <a:spcPct val="115000"/>
                        </a:lnSpc>
                        <a:spcAft>
                          <a:spcPts val="0"/>
                        </a:spcAft>
                      </a:pPr>
                      <a:r>
                        <a:rPr lang="uk-UA" sz="1000" dirty="0">
                          <a:effectLst/>
                        </a:rPr>
                        <a:t>Орієнтовна вартість розроблення Програми комплексного відновлення території громади.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Залежить від обсягу робіт залучених фахівців</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3628227768"/>
                  </a:ext>
                </a:extLst>
              </a:tr>
              <a:tr h="1270974">
                <a:tc>
                  <a:txBody>
                    <a:bodyPr/>
                    <a:lstStyle/>
                    <a:p>
                      <a:pPr algn="l">
                        <a:lnSpc>
                          <a:spcPct val="115000"/>
                        </a:lnSpc>
                        <a:spcAft>
                          <a:spcPts val="0"/>
                        </a:spcAft>
                      </a:pPr>
                      <a:r>
                        <a:rPr lang="uk-UA" sz="1000">
                          <a:effectLst/>
                        </a:rPr>
                        <a:t>Чи будуть розроблятися комплексні плани в період військового часу?  Чи в змозі розроблення комплексного плану без фінансового втручання територіальної громади, так  як в бюджеті брак коштів та чи є програма для фінансування повного пакету містобудівної документації з державного бюджету(на разі комплексного плану просторового розвитку ТГ)?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a:effectLst/>
                        </a:rPr>
                        <a:t>Постанова КМУ  від 28.07.2021 № 853 « Деякі питання надання субвенції з державного бюджету місцевим бюджетам на розроблення комплексних планів просторового розвитку територій територіальних громад» - співфінансування.</a:t>
                      </a:r>
                      <a:endParaRPr lang="ru-RU" sz="1000">
                        <a:effectLst/>
                      </a:endParaRPr>
                    </a:p>
                    <a:p>
                      <a:pPr algn="l">
                        <a:lnSpc>
                          <a:spcPct val="115000"/>
                        </a:lnSpc>
                        <a:spcAft>
                          <a:spcPts val="0"/>
                        </a:spcAft>
                      </a:pPr>
                      <a:r>
                        <a:rPr lang="uk-UA" sz="1000">
                          <a:effectLst/>
                        </a:rPr>
                        <a:t>Проєкти МТД можуть профінансувати (</a:t>
                      </a:r>
                      <a:r>
                        <a:rPr lang="en-US" sz="1000">
                          <a:effectLst/>
                        </a:rPr>
                        <a:t>USAID AGRO</a:t>
                      </a:r>
                      <a:r>
                        <a:rPr lang="uk-UA" sz="1000">
                          <a:effectLst/>
                        </a:rPr>
                        <a:t>, </a:t>
                      </a:r>
                      <a:r>
                        <a:rPr lang="en-US" sz="1000">
                          <a:effectLst/>
                        </a:rPr>
                        <a:t>DOBRE</a:t>
                      </a:r>
                      <a:r>
                        <a:rPr lang="uk-UA" sz="1000">
                          <a:effectLst/>
                        </a:rPr>
                        <a:t>, ПРООН тощо)</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3623115096"/>
                  </a:ext>
                </a:extLst>
              </a:tr>
              <a:tr h="1087755">
                <a:tc>
                  <a:txBody>
                    <a:bodyPr/>
                    <a:lstStyle/>
                    <a:p>
                      <a:pPr algn="l">
                        <a:lnSpc>
                          <a:spcPct val="115000"/>
                        </a:lnSpc>
                        <a:spcAft>
                          <a:spcPts val="0"/>
                        </a:spcAft>
                      </a:pPr>
                      <a:r>
                        <a:rPr lang="uk-UA" sz="1000">
                          <a:effectLst/>
                        </a:rPr>
                        <a:t>поясніть, будь ласка, процедуру розроблення та затвердження ДПТ (дозволи на які було надано в серпні 2021 року. про роль землевпорядників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nchor="b"/>
                </a:tc>
                <a:tc>
                  <a:txBody>
                    <a:bodyPr/>
                    <a:lstStyle/>
                    <a:p>
                      <a:pPr algn="l">
                        <a:lnSpc>
                          <a:spcPct val="115000"/>
                        </a:lnSpc>
                        <a:spcAft>
                          <a:spcPts val="0"/>
                        </a:spcAft>
                      </a:pPr>
                      <a:r>
                        <a:rPr lang="uk-UA" sz="1000" dirty="0">
                          <a:effectLst/>
                        </a:rPr>
                        <a:t>Методичні рекомендації </a:t>
                      </a:r>
                      <a:br>
                        <a:rPr lang="uk-UA" sz="1000" dirty="0">
                          <a:effectLst/>
                        </a:rPr>
                      </a:br>
                      <a:r>
                        <a:rPr lang="uk-UA" sz="1000" dirty="0">
                          <a:effectLst/>
                        </a:rPr>
                        <a:t>щодо розроблення комплексних планів просторового розвитку території територіальної громади та інших видів містобудівної документації на місцевому рівні (перша редакція)  https://www.minregion.gov.ua/wp-content/uploads/2021/11/metodychni_rekomendacii.pdf</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745" marR="59745" marT="0" marB="0"/>
                </a:tc>
                <a:extLst>
                  <a:ext uri="{0D108BD9-81ED-4DB2-BD59-A6C34878D82A}">
                    <a16:rowId xmlns:a16="http://schemas.microsoft.com/office/drawing/2014/main" val="3874201112"/>
                  </a:ext>
                </a:extLst>
              </a:tr>
            </a:tbl>
          </a:graphicData>
        </a:graphic>
      </p:graphicFrame>
    </p:spTree>
    <p:extLst>
      <p:ext uri="{BB962C8B-B14F-4D97-AF65-F5344CB8AC3E}">
        <p14:creationId xmlns:p14="http://schemas.microsoft.com/office/powerpoint/2010/main" val="2488194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8E6FC4-2E30-4AE5-AD82-1DB71583EEF7}"/>
              </a:ext>
            </a:extLst>
          </p:cNvPr>
          <p:cNvSpPr>
            <a:spLocks noGrp="1"/>
          </p:cNvSpPr>
          <p:nvPr>
            <p:ph type="title"/>
          </p:nvPr>
        </p:nvSpPr>
        <p:spPr>
          <a:xfrm>
            <a:off x="838200" y="365125"/>
            <a:ext cx="10515600" cy="132025"/>
          </a:xfrm>
        </p:spPr>
        <p:txBody>
          <a:bodyPr>
            <a:normAutofit fontScale="90000"/>
          </a:bodyPr>
          <a:lstStyle/>
          <a:p>
            <a:endParaRPr lang="ru-RU" dirty="0"/>
          </a:p>
        </p:txBody>
      </p:sp>
      <p:graphicFrame>
        <p:nvGraphicFramePr>
          <p:cNvPr id="5" name="Объект 4">
            <a:extLst>
              <a:ext uri="{FF2B5EF4-FFF2-40B4-BE49-F238E27FC236}">
                <a16:creationId xmlns:a16="http://schemas.microsoft.com/office/drawing/2014/main" id="{63163573-DA2E-439D-B713-A11C174B5830}"/>
              </a:ext>
            </a:extLst>
          </p:cNvPr>
          <p:cNvGraphicFramePr>
            <a:graphicFrameLocks noGrp="1"/>
          </p:cNvGraphicFramePr>
          <p:nvPr>
            <p:ph idx="1"/>
            <p:extLst>
              <p:ext uri="{D42A27DB-BD31-4B8C-83A1-F6EECF244321}">
                <p14:modId xmlns:p14="http://schemas.microsoft.com/office/powerpoint/2010/main" val="2363335809"/>
              </p:ext>
            </p:extLst>
          </p:nvPr>
        </p:nvGraphicFramePr>
        <p:xfrm>
          <a:off x="838200" y="754602"/>
          <a:ext cx="10622872" cy="5894774"/>
        </p:xfrm>
        <a:graphic>
          <a:graphicData uri="http://schemas.openxmlformats.org/drawingml/2006/table">
            <a:tbl>
              <a:tblPr firstRow="1" firstCol="1" bandRow="1">
                <a:tableStyleId>{5C22544A-7EE6-4342-B048-85BDC9FD1C3A}</a:tableStyleId>
              </a:tblPr>
              <a:tblGrid>
                <a:gridCol w="6344987">
                  <a:extLst>
                    <a:ext uri="{9D8B030D-6E8A-4147-A177-3AD203B41FA5}">
                      <a16:colId xmlns:a16="http://schemas.microsoft.com/office/drawing/2014/main" val="1351418896"/>
                    </a:ext>
                  </a:extLst>
                </a:gridCol>
                <a:gridCol w="4277885">
                  <a:extLst>
                    <a:ext uri="{9D8B030D-6E8A-4147-A177-3AD203B41FA5}">
                      <a16:colId xmlns:a16="http://schemas.microsoft.com/office/drawing/2014/main" val="674396457"/>
                    </a:ext>
                  </a:extLst>
                </a:gridCol>
              </a:tblGrid>
              <a:tr h="507925">
                <a:tc>
                  <a:txBody>
                    <a:bodyPr/>
                    <a:lstStyle/>
                    <a:p>
                      <a:pPr algn="l">
                        <a:lnSpc>
                          <a:spcPct val="115000"/>
                        </a:lnSpc>
                        <a:spcAft>
                          <a:spcPts val="0"/>
                        </a:spcAft>
                      </a:pPr>
                      <a:r>
                        <a:rPr lang="uk-UA" sz="1200">
                          <a:effectLst/>
                        </a:rPr>
                        <a:t>Процедури розміщення тимчасових споруд та їх комплексів, призначених для тимчасового проживання та обслуговування населення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Див.презентацію</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1822006"/>
                  </a:ext>
                </a:extLst>
              </a:tr>
              <a:tr h="246300">
                <a:tc>
                  <a:txBody>
                    <a:bodyPr/>
                    <a:lstStyle/>
                    <a:p>
                      <a:pPr algn="l">
                        <a:lnSpc>
                          <a:spcPct val="115000"/>
                        </a:lnSpc>
                        <a:spcAft>
                          <a:spcPts val="0"/>
                        </a:spcAft>
                      </a:pPr>
                      <a:r>
                        <a:rPr lang="uk-UA" sz="1200">
                          <a:effectLst/>
                        </a:rPr>
                        <a:t>Чи можна змінювати цільове призначення земельної ділянки  в умовах воєнного часу.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Відповідно до ЗУ 2254 можно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5780243"/>
                  </a:ext>
                </a:extLst>
              </a:tr>
              <a:tr h="1554424">
                <a:tc>
                  <a:txBody>
                    <a:bodyPr/>
                    <a:lstStyle/>
                    <a:p>
                      <a:pPr algn="l">
                        <a:lnSpc>
                          <a:spcPct val="115000"/>
                        </a:lnSpc>
                        <a:spcAft>
                          <a:spcPts val="0"/>
                        </a:spcAft>
                      </a:pPr>
                      <a:r>
                        <a:rPr lang="uk-UA" sz="1200">
                          <a:effectLst/>
                        </a:rPr>
                        <a:t>наявність та розробка комплексної схеми планування території ОТГ</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Методичні рекомендації </a:t>
                      </a:r>
                      <a:endParaRPr lang="ru-RU" sz="1100">
                        <a:effectLst/>
                      </a:endParaRPr>
                    </a:p>
                    <a:p>
                      <a:pPr algn="l">
                        <a:lnSpc>
                          <a:spcPct val="115000"/>
                        </a:lnSpc>
                        <a:spcAft>
                          <a:spcPts val="0"/>
                        </a:spcAft>
                      </a:pPr>
                      <a:r>
                        <a:rPr lang="uk-UA" sz="1200">
                          <a:effectLst/>
                        </a:rPr>
                        <a:t>щодо розроблення комплексних планів просторового розвитку території територіальної громади та інших видів містобудівної документації на місцевому рівні (перша редакція)  https://www.minregion.gov.ua/wp-content/uploads/2021/11/metodychni_rekomendacii.pdf</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713921"/>
                  </a:ext>
                </a:extLst>
              </a:tr>
              <a:tr h="1031175">
                <a:tc>
                  <a:txBody>
                    <a:bodyPr/>
                    <a:lstStyle/>
                    <a:p>
                      <a:pPr algn="l">
                        <a:lnSpc>
                          <a:spcPct val="115000"/>
                        </a:lnSpc>
                        <a:spcAft>
                          <a:spcPts val="0"/>
                        </a:spcAft>
                      </a:pPr>
                      <a:r>
                        <a:rPr lang="uk-UA" sz="1200">
                          <a:effectLst/>
                        </a:rPr>
                        <a:t>1) Чи можна передати в оренду земельну ділянку для будівництва і обслуговування житлового будинку громадянину росії, якщо він є власником житлового будинку?      2) чи можна надавати дозвіл на розробку технічної документації із землеустрою на земельну частку (пай) по сертифікату?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008361"/>
                  </a:ext>
                </a:extLst>
              </a:tr>
              <a:tr h="507925">
                <a:tc>
                  <a:txBody>
                    <a:bodyPr/>
                    <a:lstStyle/>
                    <a:p>
                      <a:pPr algn="l">
                        <a:lnSpc>
                          <a:spcPct val="115000"/>
                        </a:lnSpc>
                        <a:spcAft>
                          <a:spcPts val="0"/>
                        </a:spcAft>
                      </a:pPr>
                      <a:r>
                        <a:rPr lang="uk-UA" sz="1200">
                          <a:effectLst/>
                        </a:rPr>
                        <a:t>Будівництво веж мобільного зв’язку на землях державної форми власності (освіти) в межах населеного пункту (в житловій зоні)</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830783"/>
                  </a:ext>
                </a:extLst>
              </a:tr>
              <a:tr h="507925">
                <a:tc>
                  <a:txBody>
                    <a:bodyPr/>
                    <a:lstStyle/>
                    <a:p>
                      <a:pPr algn="l">
                        <a:lnSpc>
                          <a:spcPct val="115000"/>
                        </a:lnSpc>
                        <a:spcAft>
                          <a:spcPts val="0"/>
                        </a:spcAft>
                      </a:pPr>
                      <a:r>
                        <a:rPr lang="uk-UA" sz="1200">
                          <a:effectLst/>
                        </a:rPr>
                        <a:t>Яким чином Держгеокадастр має інформувати органи місцевого самоврядування про призупинення та відновлення функціонування ДЗК?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8118076"/>
                  </a:ext>
                </a:extLst>
              </a:tr>
              <a:tr h="769550">
                <a:tc>
                  <a:txBody>
                    <a:bodyPr/>
                    <a:lstStyle/>
                    <a:p>
                      <a:pPr algn="l">
                        <a:lnSpc>
                          <a:spcPct val="115000"/>
                        </a:lnSpc>
                        <a:spcAft>
                          <a:spcPts val="0"/>
                        </a:spcAft>
                      </a:pPr>
                      <a:r>
                        <a:rPr lang="uk-UA" sz="1200">
                          <a:effectLst/>
                        </a:rPr>
                        <a:t>Чи можливо надати дозвіл та відвести сформовану земельну ділянку  сільськогосподарського призначення в оренду для підприємства, що має спеціальний дозвіл  на користування надрами?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a:effectLst/>
                        </a:rPr>
                        <a:t> </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194207"/>
                  </a:ext>
                </a:extLst>
              </a:tr>
              <a:tr h="769550">
                <a:tc>
                  <a:txBody>
                    <a:bodyPr/>
                    <a:lstStyle/>
                    <a:p>
                      <a:pPr algn="l">
                        <a:lnSpc>
                          <a:spcPct val="115000"/>
                        </a:lnSpc>
                        <a:spcAft>
                          <a:spcPts val="0"/>
                        </a:spcAft>
                      </a:pPr>
                      <a:r>
                        <a:rPr lang="uk-UA" sz="1200">
                          <a:effectLst/>
                        </a:rPr>
                        <a:t>Які підстави зміни  цільового призначення сформованої земельної ділянки комунальної власності без розроблення документації із землеустрою  та без прийняття рішення  органом  місцевого самоврядування?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l">
                        <a:lnSpc>
                          <a:spcPct val="115000"/>
                        </a:lnSpc>
                        <a:spcAft>
                          <a:spcPts val="0"/>
                        </a:spcAft>
                      </a:pPr>
                      <a:r>
                        <a:rPr lang="uk-UA" sz="1200" dirty="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946773"/>
                  </a:ext>
                </a:extLst>
              </a:tr>
            </a:tbl>
          </a:graphicData>
        </a:graphic>
      </p:graphicFrame>
    </p:spTree>
    <p:extLst>
      <p:ext uri="{BB962C8B-B14F-4D97-AF65-F5344CB8AC3E}">
        <p14:creationId xmlns:p14="http://schemas.microsoft.com/office/powerpoint/2010/main" val="144800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890944" y="1709236"/>
            <a:ext cx="711458" cy="713058"/>
          </a:xfrm>
          <a:prstGeom prst="donut">
            <a:avLst>
              <a:gd name="adj" fmla="val 8904"/>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69" name="TextBox 68">
            <a:extLst>
              <a:ext uri="{FF2B5EF4-FFF2-40B4-BE49-F238E27FC236}">
                <a16:creationId xmlns:a16="http://schemas.microsoft.com/office/drawing/2014/main" id="{47B41557-634B-4CCC-B2DA-959EF3DC910A}"/>
              </a:ext>
            </a:extLst>
          </p:cNvPr>
          <p:cNvSpPr txBox="1"/>
          <p:nvPr/>
        </p:nvSpPr>
        <p:spPr>
          <a:xfrm>
            <a:off x="2086252" y="1709236"/>
            <a:ext cx="287266" cy="600164"/>
          </a:xfrm>
          <a:prstGeom prst="rect">
            <a:avLst/>
          </a:prstGeom>
          <a:noFill/>
        </p:spPr>
        <p:txBody>
          <a:bodyPr wrap="square" rtlCol="0">
            <a:spAutoFit/>
          </a:bodyPr>
          <a:lstStyle/>
          <a:p>
            <a:pPr algn="ctr"/>
            <a:r>
              <a:rPr lang="uk-UA" sz="3300" b="1" dirty="0">
                <a:solidFill>
                  <a:schemeClr val="accent1"/>
                </a:solidFill>
              </a:rPr>
              <a:t>2</a:t>
            </a:r>
            <a:endParaRPr lang="ru-RU" sz="3300" b="1" dirty="0">
              <a:solidFill>
                <a:schemeClr val="accent1"/>
              </a:solidFill>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160965" y="2318142"/>
            <a:ext cx="8609465" cy="1200329"/>
          </a:xfrm>
          <a:prstGeom prst="rect">
            <a:avLst/>
          </a:prstGeom>
          <a:noFill/>
        </p:spPr>
        <p:txBody>
          <a:bodyPr wrap="square" rtlCol="0">
            <a:spAutoFit/>
          </a:bodyPr>
          <a:lstStyle/>
          <a:p>
            <a:pPr marL="285750" indent="-285750">
              <a:buFont typeface="Wingdings" panose="05000000000000000000" pitchFamily="2" charset="2"/>
              <a:buChar char="§"/>
            </a:pPr>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на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a:t>
            </a:r>
          </a:p>
          <a:p>
            <a:pPr marL="285750" indent="-285750">
              <a:buFont typeface="Wingdings" panose="05000000000000000000" pitchFamily="2" charset="2"/>
              <a:buChar char="§"/>
            </a:pPr>
            <a:r>
              <a:rPr lang="ru-RU" dirty="0">
                <a:latin typeface="Arial" panose="020B0604020202020204" pitchFamily="34" charset="0"/>
                <a:cs typeface="Arial" panose="020B0604020202020204" pitchFamily="34" charset="0"/>
              </a:rPr>
              <a:t>є </a:t>
            </a:r>
            <a:r>
              <a:rPr lang="ru-RU" dirty="0" err="1">
                <a:latin typeface="Arial" panose="020B0604020202020204" pitchFamily="34" charset="0"/>
                <a:cs typeface="Arial" panose="020B0604020202020204" pitchFamily="34" charset="0"/>
              </a:rPr>
              <a:t>підставою</a:t>
            </a:r>
            <a:r>
              <a:rPr lang="ru-RU" dirty="0">
                <a:latin typeface="Arial" panose="020B0604020202020204" pitchFamily="34" charset="0"/>
                <a:cs typeface="Arial" panose="020B0604020202020204" pitchFamily="34" charset="0"/>
              </a:rPr>
              <a:t> для </a:t>
            </a:r>
            <a:r>
              <a:rPr lang="ru-RU" dirty="0" err="1">
                <a:latin typeface="Arial" panose="020B0604020202020204" pitchFamily="34" charset="0"/>
                <a:cs typeface="Arial" panose="020B0604020202020204" pitchFamily="34" charset="0"/>
              </a:rPr>
              <a:t>подання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до ОДА у </a:t>
            </a:r>
            <a:r>
              <a:rPr lang="ru-RU" dirty="0" err="1">
                <a:latin typeface="Arial" panose="020B0604020202020204" pitchFamily="34" charset="0"/>
                <a:cs typeface="Arial" panose="020B0604020202020204" pitchFamily="34" charset="0"/>
              </a:rPr>
              <a:t>встановлений</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рішенні</a:t>
            </a:r>
            <a:r>
              <a:rPr lang="ru-RU" dirty="0">
                <a:latin typeface="Arial" panose="020B0604020202020204" pitchFamily="34" charset="0"/>
                <a:cs typeface="Arial" panose="020B0604020202020204" pitchFamily="34" charset="0"/>
              </a:rPr>
              <a:t> строк</a:t>
            </a:r>
          </a:p>
          <a:p>
            <a:pPr marL="285750" indent="-285750">
              <a:buFont typeface="Wingdings" panose="05000000000000000000" pitchFamily="2" charset="2"/>
              <a:buChar char="§"/>
            </a:pPr>
            <a:r>
              <a:rPr lang="ru-RU" dirty="0" err="1">
                <a:latin typeface="Arial" panose="020B0604020202020204" pitchFamily="34" charset="0"/>
                <a:cs typeface="Arial" panose="020B0604020202020204" pitchFamily="34" charset="0"/>
              </a:rPr>
              <a:t>пропозиції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подані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після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встановленого</a:t>
            </a:r>
            <a:r>
              <a:rPr lang="ru-RU" dirty="0">
                <a:latin typeface="Arial" panose="020B0604020202020204" pitchFamily="34" charset="0"/>
                <a:cs typeface="Arial" panose="020B0604020202020204" pitchFamily="34" charset="0"/>
              </a:rPr>
              <a:t> строку, не </a:t>
            </a:r>
            <a:r>
              <a:rPr lang="ru-RU" dirty="0" err="1">
                <a:latin typeface="Arial" panose="020B0604020202020204" pitchFamily="34" charset="0"/>
                <a:cs typeface="Arial" panose="020B0604020202020204" pitchFamily="34" charset="0"/>
              </a:rPr>
              <a:t>розглядаються</a:t>
            </a:r>
            <a:endParaRPr lang="ru-RU"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accent1"/>
                </a:solidFill>
                <a:latin typeface="Arial" panose="020B0604020202020204" pitchFamily="34" charset="0"/>
                <a:cs typeface="Arial" panose="020B0604020202020204" pitchFamily="34" charset="0"/>
              </a:rPr>
              <a:t>Оприлюднення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прийнятого</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рішення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щодо</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розроблення</a:t>
            </a:r>
            <a:endParaRPr lang="en-US" b="1" dirty="0">
              <a:solidFill>
                <a:schemeClr val="accent1"/>
              </a:solidFill>
              <a:latin typeface="Arial" panose="020B0604020202020204" pitchFamily="34" charset="0"/>
              <a:cs typeface="Arial" panose="020B0604020202020204" pitchFamily="34" charset="0"/>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528659"/>
            <a:ext cx="1361440" cy="382596"/>
          </a:xfrm>
          <a:prstGeom prst="chevron">
            <a:avLst>
              <a:gd name="adj" fmla="val 58912"/>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231472" y="5699741"/>
            <a:ext cx="8538958"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розробляється</a:t>
            </a:r>
            <a:r>
              <a:rPr lang="ru-RU" dirty="0">
                <a:latin typeface="Arial" panose="020B0604020202020204" pitchFamily="34" charset="0"/>
                <a:cs typeface="Arial" panose="020B0604020202020204" pitchFamily="34" charset="0"/>
              </a:rPr>
              <a:t> у </a:t>
            </a:r>
            <a:r>
              <a:rPr lang="ru-RU" dirty="0" err="1">
                <a:latin typeface="Arial" panose="020B0604020202020204" pitchFamily="34" charset="0"/>
                <a:cs typeface="Arial" panose="020B0604020202020204" pitchFamily="34" charset="0"/>
              </a:rPr>
              <a:t>формі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електронного</a:t>
            </a:r>
            <a:r>
              <a:rPr lang="ru-RU" dirty="0">
                <a:latin typeface="Arial" panose="020B0604020202020204" pitchFamily="34" charset="0"/>
                <a:cs typeface="Arial" panose="020B0604020202020204" pitchFamily="34" charset="0"/>
              </a:rPr>
              <a:t> документа </a:t>
            </a: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5699741"/>
            <a:ext cx="1361440" cy="391383"/>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6" name="Овал 75">
            <a:extLst>
              <a:ext uri="{FF2B5EF4-FFF2-40B4-BE49-F238E27FC236}">
                <a16:creationId xmlns:a16="http://schemas.microsoft.com/office/drawing/2014/main" id="{48D739D7-6F57-44C5-A666-D36C23F5BDBB}"/>
              </a:ext>
            </a:extLst>
          </p:cNvPr>
          <p:cNvSpPr/>
          <p:nvPr/>
        </p:nvSpPr>
        <p:spPr>
          <a:xfrm>
            <a:off x="2238518" y="5269940"/>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TextBox 18">
            <a:extLst>
              <a:ext uri="{FF2B5EF4-FFF2-40B4-BE49-F238E27FC236}">
                <a16:creationId xmlns:a16="http://schemas.microsoft.com/office/drawing/2014/main" id="{165EE9C0-76CA-4B30-AED1-CF8F626442A4}"/>
              </a:ext>
            </a:extLst>
          </p:cNvPr>
          <p:cNvSpPr txBox="1"/>
          <p:nvPr/>
        </p:nvSpPr>
        <p:spPr>
          <a:xfrm>
            <a:off x="3231473" y="6136542"/>
            <a:ext cx="8353886" cy="646331"/>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вноситься до </a:t>
            </a:r>
            <a:r>
              <a:rPr lang="ru-RU" dirty="0" err="1">
                <a:latin typeface="Arial" panose="020B0604020202020204" pitchFamily="34" charset="0"/>
                <a:cs typeface="Arial" panose="020B0604020202020204" pitchFamily="34" charset="0"/>
              </a:rPr>
              <a:t>Реєстру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будівельної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діяльності</a:t>
            </a:r>
            <a:r>
              <a:rPr lang="ru-RU" dirty="0">
                <a:latin typeface="Arial" panose="020B0604020202020204" pitchFamily="34" charset="0"/>
                <a:cs typeface="Arial" panose="020B0604020202020204" pitchFamily="34" charset="0"/>
              </a:rPr>
              <a:t> ЄДЕССБ у </a:t>
            </a:r>
            <a:r>
              <a:rPr lang="ru-RU" dirty="0" err="1">
                <a:latin typeface="Arial" panose="020B0604020202020204" pitchFamily="34" charset="0"/>
                <a:cs typeface="Arial" panose="020B0604020202020204" pitchFamily="34" charset="0"/>
              </a:rPr>
              <a:t>форматі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визначеному</a:t>
            </a:r>
            <a:r>
              <a:rPr lang="ru-RU" dirty="0">
                <a:latin typeface="Arial" panose="020B0604020202020204" pitchFamily="34" charset="0"/>
                <a:cs typeface="Arial" panose="020B0604020202020204" pitchFamily="34" charset="0"/>
              </a:rPr>
              <a:t> КМУ в Порядку </a:t>
            </a:r>
            <a:r>
              <a:rPr lang="ru-RU" dirty="0" err="1">
                <a:latin typeface="Arial" panose="020B0604020202020204" pitchFamily="34" charset="0"/>
                <a:cs typeface="Arial" panose="020B0604020202020204" pitchFamily="34" charset="0"/>
              </a:rPr>
              <a:t>ведення</a:t>
            </a:r>
            <a:r>
              <a:rPr lang="ru-RU" dirty="0">
                <a:latin typeface="Arial" panose="020B0604020202020204" pitchFamily="34" charset="0"/>
                <a:cs typeface="Arial" panose="020B0604020202020204" pitchFamily="34" charset="0"/>
              </a:rPr>
              <a:t> ЄДЕССБ</a:t>
            </a:r>
            <a:endParaRPr lang="ru-RU" dirty="0">
              <a:solidFill>
                <a:schemeClr val="bg2">
                  <a:lumMod val="50000"/>
                </a:schemeClr>
              </a:solidFill>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6269221"/>
            <a:ext cx="1361440" cy="410337"/>
          </a:xfrm>
          <a:prstGeom prst="chevron">
            <a:avLst>
              <a:gd name="adj" fmla="val 5891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852256" y="985193"/>
            <a:ext cx="10946167" cy="400110"/>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781234" y="374981"/>
            <a:ext cx="1821168" cy="1334255"/>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890943" y="3527175"/>
            <a:ext cx="781235" cy="771321"/>
          </a:xfrm>
          <a:prstGeom prst="donut">
            <a:avLst>
              <a:gd name="adj" fmla="val 8904"/>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2992291" y="3585083"/>
            <a:ext cx="7030599" cy="369332"/>
          </a:xfrm>
          <a:prstGeom prst="rect">
            <a:avLst/>
          </a:prstGeom>
        </p:spPr>
        <p:txBody>
          <a:bodyPr wrap="square">
            <a:spAutoFit/>
          </a:bodyPr>
          <a:lstStyle/>
          <a:p>
            <a:r>
              <a:rPr lang="ru-RU" b="1" dirty="0" err="1">
                <a:solidFill>
                  <a:schemeClr val="accent2"/>
                </a:solidFill>
                <a:latin typeface="Arial" panose="020B0604020202020204" pitchFamily="34" charset="0"/>
                <a:cs typeface="Arial" panose="020B0604020202020204" pitchFamily="34" charset="0"/>
              </a:rPr>
              <a:t>Розроблення</a:t>
            </a:r>
            <a:r>
              <a:rPr lang="ru-RU" b="1" dirty="0">
                <a:solidFill>
                  <a:schemeClr val="accent2"/>
                </a:solidFill>
                <a:latin typeface="Arial" panose="020B0604020202020204" pitchFamily="34" charset="0"/>
                <a:cs typeface="Arial" panose="020B0604020202020204" pitchFamily="34" charset="0"/>
              </a:rPr>
              <a:t> </a:t>
            </a:r>
            <a:r>
              <a:rPr lang="ru-RU" b="1" dirty="0" err="1">
                <a:solidFill>
                  <a:schemeClr val="accent2"/>
                </a:solidFill>
                <a:latin typeface="Arial" panose="020B0604020202020204" pitchFamily="34" charset="0"/>
                <a:cs typeface="Arial" panose="020B0604020202020204" pitchFamily="34" charset="0"/>
              </a:rPr>
              <a:t>проєкту</a:t>
            </a:r>
            <a:r>
              <a:rPr lang="ru-RU" b="1" dirty="0">
                <a:solidFill>
                  <a:schemeClr val="accent2"/>
                </a:solidFill>
                <a:latin typeface="Arial" panose="020B0604020202020204" pitchFamily="34" charset="0"/>
                <a:cs typeface="Arial" panose="020B0604020202020204" pitchFamily="34" charset="0"/>
              </a:rPr>
              <a:t> </a:t>
            </a:r>
            <a:r>
              <a:rPr lang="ru-RU" b="1" dirty="0" err="1">
                <a:solidFill>
                  <a:schemeClr val="accent2"/>
                </a:solidFill>
                <a:latin typeface="Arial" panose="020B0604020202020204" pitchFamily="34" charset="0"/>
                <a:cs typeface="Arial" panose="020B0604020202020204" pitchFamily="34" charset="0"/>
              </a:rPr>
              <a:t>програми</a:t>
            </a:r>
            <a:endParaRPr lang="en-US" b="1" dirty="0">
              <a:solidFill>
                <a:schemeClr val="accent2"/>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1793289" y="3565650"/>
            <a:ext cx="985422" cy="600164"/>
          </a:xfrm>
          <a:prstGeom prst="rect">
            <a:avLst/>
          </a:prstGeom>
        </p:spPr>
        <p:txBody>
          <a:bodyPr wrap="square">
            <a:spAutoFit/>
          </a:bodyPr>
          <a:lstStyle/>
          <a:p>
            <a:pPr algn="ctr"/>
            <a:r>
              <a:rPr lang="uk-UA" sz="3300" b="1" dirty="0">
                <a:solidFill>
                  <a:schemeClr val="accent2"/>
                </a:solidFill>
              </a:rPr>
              <a:t>3</a:t>
            </a:r>
            <a:endParaRPr lang="ru-RU" sz="3300" b="1" dirty="0">
              <a:solidFill>
                <a:schemeClr val="accent2"/>
              </a:solidFill>
            </a:endParaRPr>
          </a:p>
        </p:txBody>
      </p:sp>
      <p:sp>
        <p:nvSpPr>
          <p:cNvPr id="29" name="Стрелка: шеврон 2">
            <a:extLst>
              <a:ext uri="{FF2B5EF4-FFF2-40B4-BE49-F238E27FC236}">
                <a16:creationId xmlns:a16="http://schemas.microsoft.com/office/drawing/2014/main" id="{544DE576-70F8-4803-9695-A680615041AD}"/>
              </a:ext>
            </a:extLst>
          </p:cNvPr>
          <p:cNvSpPr/>
          <p:nvPr/>
        </p:nvSpPr>
        <p:spPr>
          <a:xfrm>
            <a:off x="1600391" y="5053412"/>
            <a:ext cx="1393002" cy="450744"/>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 name="Прямоугольник 6">
            <a:extLst>
              <a:ext uri="{FF2B5EF4-FFF2-40B4-BE49-F238E27FC236}">
                <a16:creationId xmlns:a16="http://schemas.microsoft.com/office/drawing/2014/main" id="{0D4E0B69-3A98-4BA2-93EA-FA5E00865C6B}"/>
              </a:ext>
            </a:extLst>
          </p:cNvPr>
          <p:cNvSpPr/>
          <p:nvPr/>
        </p:nvSpPr>
        <p:spPr>
          <a:xfrm>
            <a:off x="3150470" y="4042248"/>
            <a:ext cx="8815526" cy="923330"/>
          </a:xfrm>
          <a:prstGeom prst="rect">
            <a:avLst/>
          </a:prstGeom>
        </p:spPr>
        <p:txBody>
          <a:bodyPr wrap="square">
            <a:spAutoFit/>
          </a:bodyPr>
          <a:lstStyle/>
          <a:p>
            <a:r>
              <a:rPr lang="ru-RU" dirty="0" err="1">
                <a:latin typeface="Arial" panose="020B0604020202020204" pitchFamily="34" charset="0"/>
                <a:cs typeface="Arial" panose="020B0604020202020204" pitchFamily="34" charset="0"/>
              </a:rPr>
              <a:t>розробляється</a:t>
            </a:r>
            <a:r>
              <a:rPr lang="ru-RU" dirty="0">
                <a:latin typeface="Arial" panose="020B0604020202020204" pitchFamily="34" charset="0"/>
                <a:cs typeface="Arial" panose="020B0604020202020204" pitchFamily="34" charset="0"/>
              </a:rPr>
              <a:t> ОДА </a:t>
            </a:r>
            <a:r>
              <a:rPr lang="ru-RU" dirty="0" err="1">
                <a:latin typeface="Arial" panose="020B0604020202020204" pitchFamily="34" charset="0"/>
                <a:cs typeface="Arial" panose="020B0604020202020204" pitchFamily="34" charset="0"/>
              </a:rPr>
              <a:t>самостійно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або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із</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залученням</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фахівців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підприємств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установ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організацій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Закупівля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послуг</a:t>
            </a:r>
            <a:r>
              <a:rPr lang="ru-RU" dirty="0">
                <a:latin typeface="Arial" panose="020B0604020202020204" pitchFamily="34" charset="0"/>
                <a:cs typeface="Arial" panose="020B0604020202020204" pitchFamily="34" charset="0"/>
              </a:rPr>
              <a:t> з </a:t>
            </a:r>
            <a:r>
              <a:rPr lang="ru-RU" dirty="0" err="1">
                <a:latin typeface="Arial" panose="020B0604020202020204" pitchFamily="34" charset="0"/>
                <a:cs typeface="Arial" panose="020B0604020202020204" pitchFamily="34" charset="0"/>
              </a:rPr>
              <a:t>розроблення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відповідно</a:t>
            </a:r>
            <a:r>
              <a:rPr lang="ru-RU" dirty="0">
                <a:latin typeface="Arial" panose="020B0604020202020204" pitchFamily="34" charset="0"/>
                <a:cs typeface="Arial" panose="020B0604020202020204" pitchFamily="34" charset="0"/>
              </a:rPr>
              <a:t> до закону</a:t>
            </a:r>
          </a:p>
        </p:txBody>
      </p:sp>
      <p:sp>
        <p:nvSpPr>
          <p:cNvPr id="31" name="Стрелка: шеврон 2">
            <a:extLst>
              <a:ext uri="{FF2B5EF4-FFF2-40B4-BE49-F238E27FC236}">
                <a16:creationId xmlns:a16="http://schemas.microsoft.com/office/drawing/2014/main" id="{BFC0A94A-4397-4F81-869F-52C8D446FFA0}"/>
              </a:ext>
            </a:extLst>
          </p:cNvPr>
          <p:cNvSpPr/>
          <p:nvPr/>
        </p:nvSpPr>
        <p:spPr>
          <a:xfrm>
            <a:off x="1631953" y="4411391"/>
            <a:ext cx="1350944" cy="419819"/>
          </a:xfrm>
          <a:prstGeom prst="chevron">
            <a:avLst>
              <a:gd name="adj" fmla="val 62142"/>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8" name="Прямоугольник 7">
            <a:extLst>
              <a:ext uri="{FF2B5EF4-FFF2-40B4-BE49-F238E27FC236}">
                <a16:creationId xmlns:a16="http://schemas.microsoft.com/office/drawing/2014/main" id="{0DA98610-1C35-474D-BB55-4827A22C17FA}"/>
              </a:ext>
            </a:extLst>
          </p:cNvPr>
          <p:cNvSpPr/>
          <p:nvPr/>
        </p:nvSpPr>
        <p:spPr>
          <a:xfrm>
            <a:off x="3160965" y="5053411"/>
            <a:ext cx="8609465" cy="646331"/>
          </a:xfrm>
          <a:prstGeom prst="rect">
            <a:avLst/>
          </a:prstGeom>
        </p:spPr>
        <p:txBody>
          <a:bodyPr wrap="square">
            <a:spAutoFit/>
          </a:bodyPr>
          <a:lstStyle/>
          <a:p>
            <a:pPr algn="just"/>
            <a:r>
              <a:rPr lang="ru-RU" dirty="0" err="1">
                <a:latin typeface="Arial" panose="020B0604020202020204" pitchFamily="34" charset="0"/>
                <a:cs typeface="Arial" panose="020B0604020202020204" pitchFamily="34" charset="0"/>
              </a:rPr>
              <a:t>фінансується</a:t>
            </a:r>
            <a:r>
              <a:rPr lang="ru-RU" dirty="0">
                <a:latin typeface="Arial" panose="020B0604020202020204" pitchFamily="34" charset="0"/>
                <a:cs typeface="Arial" panose="020B0604020202020204" pitchFamily="34" charset="0"/>
              </a:rPr>
              <a:t> за </a:t>
            </a:r>
            <a:r>
              <a:rPr lang="ru-RU" dirty="0" err="1">
                <a:latin typeface="Arial" panose="020B0604020202020204" pitchFamily="34" charset="0"/>
                <a:cs typeface="Arial" panose="020B0604020202020204" pitchFamily="34" charset="0"/>
              </a:rPr>
              <a:t>рахунок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бюджетних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коштів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міжнародної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технічної</a:t>
            </a:r>
            <a:r>
              <a:rPr lang="ru-RU" dirty="0">
                <a:latin typeface="Arial" panose="020B0604020202020204" pitchFamily="34" charset="0"/>
                <a:cs typeface="Arial" panose="020B0604020202020204" pitchFamily="34" charset="0"/>
              </a:rPr>
              <a:t> та/</a:t>
            </a:r>
            <a:r>
              <a:rPr lang="ru-RU" dirty="0" err="1">
                <a:latin typeface="Arial" panose="020B0604020202020204" pitchFamily="34" charset="0"/>
                <a:cs typeface="Arial" panose="020B0604020202020204" pitchFamily="34" charset="0"/>
              </a:rPr>
              <a:t>або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поворотної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чи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безповоротної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фінансової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допомоги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міжнародних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організацій</a:t>
            </a:r>
            <a:r>
              <a:rPr lang="ru-R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220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890944" y="1709236"/>
            <a:ext cx="711458" cy="713058"/>
          </a:xfrm>
          <a:prstGeom prst="donut">
            <a:avLst>
              <a:gd name="adj" fmla="val 8904"/>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69" name="TextBox 68">
            <a:extLst>
              <a:ext uri="{FF2B5EF4-FFF2-40B4-BE49-F238E27FC236}">
                <a16:creationId xmlns:a16="http://schemas.microsoft.com/office/drawing/2014/main" id="{47B41557-634B-4CCC-B2DA-959EF3DC910A}"/>
              </a:ext>
            </a:extLst>
          </p:cNvPr>
          <p:cNvSpPr txBox="1"/>
          <p:nvPr/>
        </p:nvSpPr>
        <p:spPr>
          <a:xfrm>
            <a:off x="2086252" y="1709236"/>
            <a:ext cx="287266" cy="600164"/>
          </a:xfrm>
          <a:prstGeom prst="rect">
            <a:avLst/>
          </a:prstGeom>
          <a:noFill/>
        </p:spPr>
        <p:txBody>
          <a:bodyPr wrap="square" rtlCol="0">
            <a:spAutoFit/>
          </a:bodyPr>
          <a:lstStyle/>
          <a:p>
            <a:pPr algn="ctr"/>
            <a:r>
              <a:rPr lang="uk-UA" sz="3300" b="1" dirty="0">
                <a:solidFill>
                  <a:schemeClr val="bg2">
                    <a:lumMod val="75000"/>
                  </a:schemeClr>
                </a:solidFill>
              </a:rPr>
              <a:t>4</a:t>
            </a:r>
            <a:endParaRPr lang="ru-RU" sz="3300" b="1" dirty="0">
              <a:solidFill>
                <a:schemeClr val="bg2">
                  <a:lumMod val="75000"/>
                </a:schemeClr>
              </a:solidFill>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026804" y="2309400"/>
            <a:ext cx="7724053" cy="1200329"/>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здійснюється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 </a:t>
            </a:r>
            <a:r>
              <a:rPr lang="ru-RU" dirty="0" err="1">
                <a:latin typeface="Arial" panose="020B0604020202020204" pitchFamily="34" charset="0"/>
                <a:cs typeface="Arial" panose="020B0604020202020204" pitchFamily="34" charset="0"/>
              </a:rPr>
              <a:t>із</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зазначенням</a:t>
            </a:r>
            <a:r>
              <a:rPr lang="ru-RU" dirty="0">
                <a:latin typeface="Arial" panose="020B0604020202020204" pitchFamily="34" charset="0"/>
                <a:cs typeface="Arial" panose="020B0604020202020204" pitchFamily="34" charset="0"/>
              </a:rPr>
              <a:t> строку </a:t>
            </a:r>
            <a:r>
              <a:rPr lang="ru-RU" dirty="0" err="1">
                <a:latin typeface="Arial" panose="020B0604020202020204" pitchFamily="34" charset="0"/>
                <a:cs typeface="Arial" panose="020B0604020202020204" pitchFamily="34" charset="0"/>
              </a:rPr>
              <a:t>подання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до проекту. </a:t>
            </a:r>
            <a:r>
              <a:rPr lang="ru-RU" dirty="0" err="1">
                <a:latin typeface="Arial" panose="020B0604020202020204" pitchFamily="34" charset="0"/>
                <a:cs typeface="Arial" panose="020B0604020202020204" pitchFamily="34" charset="0"/>
              </a:rPr>
              <a:t>Такий</a:t>
            </a:r>
            <a:r>
              <a:rPr lang="ru-RU" dirty="0">
                <a:latin typeface="Arial" panose="020B0604020202020204" pitchFamily="34" charset="0"/>
                <a:cs typeface="Arial" panose="020B0604020202020204" pitchFamily="34" charset="0"/>
              </a:rPr>
              <a:t> строк </a:t>
            </a:r>
            <a:r>
              <a:rPr lang="ru-RU" b="1" dirty="0">
                <a:latin typeface="Arial" panose="020B0604020202020204" pitchFamily="34" charset="0"/>
                <a:cs typeface="Arial" panose="020B0604020202020204" pitchFamily="34" charset="0"/>
              </a:rPr>
              <a:t>не </a:t>
            </a:r>
            <a:r>
              <a:rPr lang="ru-RU" b="1" dirty="0" err="1">
                <a:latin typeface="Arial" panose="020B0604020202020204" pitchFamily="34" charset="0"/>
                <a:cs typeface="Arial" panose="020B0604020202020204" pitchFamily="34" charset="0"/>
              </a:rPr>
              <a:t>може</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становити</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менше</a:t>
            </a:r>
            <a:r>
              <a:rPr lang="ru-RU" b="1" dirty="0">
                <a:latin typeface="Arial" panose="020B0604020202020204" pitchFamily="34" charset="0"/>
                <a:cs typeface="Arial" panose="020B0604020202020204" pitchFamily="34" charset="0"/>
              </a:rPr>
              <a:t> 15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з дня </a:t>
            </a:r>
            <a:r>
              <a:rPr lang="ru-RU" b="1" dirty="0" err="1">
                <a:latin typeface="Arial" panose="020B0604020202020204" pitchFamily="34" charset="0"/>
                <a:cs typeface="Arial" panose="020B0604020202020204" pitchFamily="34" charset="0"/>
              </a:rPr>
              <a:t>оприлюднення</a:t>
            </a:r>
            <a:r>
              <a:rPr lang="ru-RU" b="1"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відповідного</a:t>
            </a:r>
            <a:r>
              <a:rPr lang="ru-RU" dirty="0">
                <a:latin typeface="Arial" panose="020B0604020202020204" pitchFamily="34" charset="0"/>
                <a:cs typeface="Arial" panose="020B0604020202020204" pitchFamily="34" charset="0"/>
              </a:rPr>
              <a:t> проекту</a:t>
            </a: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bg1">
                    <a:lumMod val="50000"/>
                  </a:schemeClr>
                </a:solidFill>
                <a:latin typeface="Arial" panose="020B0604020202020204" pitchFamily="34" charset="0"/>
                <a:cs typeface="Arial" panose="020B0604020202020204" pitchFamily="34" charset="0"/>
              </a:rPr>
              <a:t>Оприлюднення</a:t>
            </a:r>
            <a:r>
              <a:rPr lang="ru-RU" b="1" dirty="0">
                <a:solidFill>
                  <a:schemeClr val="bg1">
                    <a:lumMod val="50000"/>
                  </a:schemeClr>
                </a:solidFill>
                <a:latin typeface="Arial" panose="020B0604020202020204" pitchFamily="34" charset="0"/>
                <a:cs typeface="Arial" panose="020B0604020202020204" pitchFamily="34" charset="0"/>
              </a:rPr>
              <a:t> </a:t>
            </a:r>
            <a:r>
              <a:rPr lang="ru-RU" b="1" dirty="0" err="1">
                <a:solidFill>
                  <a:schemeClr val="bg1">
                    <a:lumMod val="50000"/>
                  </a:schemeClr>
                </a:solidFill>
                <a:latin typeface="Arial" panose="020B0604020202020204" pitchFamily="34" charset="0"/>
                <a:cs typeface="Arial" panose="020B0604020202020204" pitchFamily="34" charset="0"/>
              </a:rPr>
              <a:t>проєкту</a:t>
            </a:r>
            <a:r>
              <a:rPr lang="ru-RU" b="1" dirty="0">
                <a:solidFill>
                  <a:schemeClr val="bg1">
                    <a:lumMod val="50000"/>
                  </a:schemeClr>
                </a:solidFill>
                <a:latin typeface="Arial" panose="020B0604020202020204" pitchFamily="34" charset="0"/>
                <a:cs typeface="Arial" panose="020B0604020202020204" pitchFamily="34" charset="0"/>
              </a:rPr>
              <a:t> </a:t>
            </a:r>
            <a:r>
              <a:rPr lang="ru-RU" b="1" dirty="0" err="1">
                <a:solidFill>
                  <a:schemeClr val="bg1">
                    <a:lumMod val="50000"/>
                  </a:schemeClr>
                </a:solidFill>
                <a:latin typeface="Arial" panose="020B0604020202020204" pitchFamily="34" charset="0"/>
                <a:cs typeface="Arial" panose="020B0604020202020204" pitchFamily="34" charset="0"/>
              </a:rPr>
              <a:t>програми</a:t>
            </a:r>
            <a:endParaRPr lang="en-US" b="1" dirty="0">
              <a:solidFill>
                <a:schemeClr val="bg1">
                  <a:lumMod val="50000"/>
                </a:schemeClr>
              </a:solidFill>
              <a:latin typeface="Arial" panose="020B0604020202020204" pitchFamily="34" charset="0"/>
              <a:cs typeface="Arial" panose="020B0604020202020204" pitchFamily="34" charset="0"/>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746227"/>
            <a:ext cx="1361440" cy="339731"/>
          </a:xfrm>
          <a:prstGeom prst="chevron">
            <a:avLst>
              <a:gd name="adj" fmla="val 58912"/>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183757" y="4659785"/>
            <a:ext cx="7143084"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реєстрація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розгляд</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врахування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endParaRPr lang="ru-RU" dirty="0">
              <a:latin typeface="Arial" panose="020B0604020202020204" pitchFamily="34" charset="0"/>
              <a:cs typeface="Arial" panose="020B0604020202020204" pitchFamily="34" charset="0"/>
            </a:endParaRP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4659785"/>
            <a:ext cx="1361440" cy="369332"/>
          </a:xfrm>
          <a:prstGeom prst="chevron">
            <a:avLst>
              <a:gd name="adj" fmla="val 5891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6" name="Овал 75">
            <a:extLst>
              <a:ext uri="{FF2B5EF4-FFF2-40B4-BE49-F238E27FC236}">
                <a16:creationId xmlns:a16="http://schemas.microsoft.com/office/drawing/2014/main" id="{48D739D7-6F57-44C5-A666-D36C23F5BDBB}"/>
              </a:ext>
            </a:extLst>
          </p:cNvPr>
          <p:cNvSpPr/>
          <p:nvPr/>
        </p:nvSpPr>
        <p:spPr>
          <a:xfrm>
            <a:off x="2238518" y="5269940"/>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TextBox 18">
            <a:extLst>
              <a:ext uri="{FF2B5EF4-FFF2-40B4-BE49-F238E27FC236}">
                <a16:creationId xmlns:a16="http://schemas.microsoft.com/office/drawing/2014/main" id="{165EE9C0-76CA-4B30-AED1-CF8F626442A4}"/>
              </a:ext>
            </a:extLst>
          </p:cNvPr>
          <p:cNvSpPr txBox="1"/>
          <p:nvPr/>
        </p:nvSpPr>
        <p:spPr>
          <a:xfrm>
            <a:off x="3183757" y="5148112"/>
            <a:ext cx="7116982" cy="369332"/>
          </a:xfrm>
          <a:prstGeom prst="rect">
            <a:avLst/>
          </a:prstGeom>
          <a:noFill/>
        </p:spPr>
        <p:txBody>
          <a:bodyPr wrap="square" rtlCol="0">
            <a:spAutoFit/>
          </a:bodyPr>
          <a:lstStyle/>
          <a:p>
            <a:pPr algn="just"/>
            <a:r>
              <a:rPr lang="ru-RU" dirty="0" err="1">
                <a:latin typeface="Arial" panose="020B0604020202020204" pitchFamily="34" charset="0"/>
                <a:cs typeface="Arial" panose="020B0604020202020204" pitchFamily="34" charset="0"/>
              </a:rPr>
              <a:t>узгодження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спірних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питань</a:t>
            </a:r>
            <a:r>
              <a:rPr lang="ru-RU" dirty="0">
                <a:latin typeface="Arial" panose="020B0604020202020204" pitchFamily="34" charset="0"/>
                <a:cs typeface="Arial" panose="020B0604020202020204" pitchFamily="34" charset="0"/>
              </a:rPr>
              <a:t> з </a:t>
            </a:r>
            <a:r>
              <a:rPr lang="ru-RU" dirty="0" err="1">
                <a:latin typeface="Arial" panose="020B0604020202020204" pitchFamily="34" charset="0"/>
                <a:cs typeface="Arial" panose="020B0604020202020204" pitchFamily="34" charset="0"/>
              </a:rPr>
              <a:t>громадськістю</a:t>
            </a:r>
            <a:endParaRPr lang="ru-RU" dirty="0">
              <a:solidFill>
                <a:schemeClr val="bg2">
                  <a:lumMod val="50000"/>
                </a:schemeClr>
              </a:solidFill>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5148113"/>
            <a:ext cx="1361440" cy="369332"/>
          </a:xfrm>
          <a:prstGeom prst="chevron">
            <a:avLst>
              <a:gd name="adj" fmla="val 5891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1" name="Овал 20">
            <a:extLst>
              <a:ext uri="{FF2B5EF4-FFF2-40B4-BE49-F238E27FC236}">
                <a16:creationId xmlns:a16="http://schemas.microsoft.com/office/drawing/2014/main" id="{1162AFA1-83C0-447E-88BB-19455D4781B4}"/>
              </a:ext>
            </a:extLst>
          </p:cNvPr>
          <p:cNvSpPr/>
          <p:nvPr/>
        </p:nvSpPr>
        <p:spPr>
          <a:xfrm>
            <a:off x="2206955" y="6107033"/>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852256" y="985193"/>
            <a:ext cx="10946167" cy="400110"/>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661504" y="287263"/>
            <a:ext cx="1940898" cy="1421973"/>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890944" y="3720584"/>
            <a:ext cx="711458" cy="726298"/>
          </a:xfrm>
          <a:prstGeom prst="donut">
            <a:avLst>
              <a:gd name="adj" fmla="val 8904"/>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3373515" y="4068206"/>
            <a:ext cx="6953325" cy="369332"/>
          </a:xfrm>
          <a:prstGeom prst="rect">
            <a:avLst/>
          </a:prstGeom>
        </p:spPr>
        <p:txBody>
          <a:bodyPr wrap="square">
            <a:spAutoFit/>
          </a:bodyPr>
          <a:lstStyle/>
          <a:p>
            <a:r>
              <a:rPr lang="ru-RU" b="1" dirty="0" err="1">
                <a:solidFill>
                  <a:schemeClr val="accent4"/>
                </a:solidFill>
                <a:latin typeface="Arial" panose="020B0604020202020204" pitchFamily="34" charset="0"/>
                <a:cs typeface="Arial" panose="020B0604020202020204" pitchFamily="34" charset="0"/>
              </a:rPr>
              <a:t>Врахування</a:t>
            </a:r>
            <a:r>
              <a:rPr lang="ru-RU" b="1" dirty="0">
                <a:solidFill>
                  <a:schemeClr val="accent4"/>
                </a:solidFill>
                <a:latin typeface="Arial" panose="020B0604020202020204" pitchFamily="34" charset="0"/>
                <a:cs typeface="Arial" panose="020B0604020202020204" pitchFamily="34" charset="0"/>
              </a:rPr>
              <a:t> </a:t>
            </a:r>
            <a:r>
              <a:rPr lang="ru-RU" b="1" dirty="0" err="1">
                <a:solidFill>
                  <a:schemeClr val="accent4"/>
                </a:solidFill>
                <a:latin typeface="Arial" panose="020B0604020202020204" pitchFamily="34" charset="0"/>
                <a:cs typeface="Arial" panose="020B0604020202020204" pitchFamily="34" charset="0"/>
              </a:rPr>
              <a:t>пропозицій</a:t>
            </a:r>
            <a:r>
              <a:rPr lang="ru-RU" b="1" dirty="0">
                <a:solidFill>
                  <a:schemeClr val="accent4"/>
                </a:solidFill>
                <a:latin typeface="Arial" panose="020B0604020202020204" pitchFamily="34" charset="0"/>
                <a:cs typeface="Arial" panose="020B0604020202020204" pitchFamily="34" charset="0"/>
              </a:rPr>
              <a:t> </a:t>
            </a:r>
            <a:r>
              <a:rPr lang="ru-RU" b="1" dirty="0" err="1">
                <a:solidFill>
                  <a:schemeClr val="accent4"/>
                </a:solidFill>
                <a:latin typeface="Arial" panose="020B0604020202020204" pitchFamily="34" charset="0"/>
                <a:cs typeface="Arial" panose="020B0604020202020204" pitchFamily="34" charset="0"/>
              </a:rPr>
              <a:t>громадськості</a:t>
            </a:r>
            <a:endParaRPr lang="en-US" b="1" dirty="0">
              <a:solidFill>
                <a:schemeClr val="accent4"/>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2027529" y="3720584"/>
            <a:ext cx="399468" cy="600164"/>
          </a:xfrm>
          <a:prstGeom prst="rect">
            <a:avLst/>
          </a:prstGeom>
        </p:spPr>
        <p:txBody>
          <a:bodyPr wrap="none">
            <a:spAutoFit/>
          </a:bodyPr>
          <a:lstStyle/>
          <a:p>
            <a:pPr algn="ctr"/>
            <a:r>
              <a:rPr lang="uk-UA" sz="3300" b="1" dirty="0">
                <a:solidFill>
                  <a:schemeClr val="accent4">
                    <a:lumMod val="60000"/>
                    <a:lumOff val="40000"/>
                  </a:schemeClr>
                </a:solidFill>
              </a:rPr>
              <a:t>5</a:t>
            </a:r>
            <a:endParaRPr lang="ru-RU" sz="3300" b="1" dirty="0">
              <a:solidFill>
                <a:schemeClr val="accent4">
                  <a:lumMod val="60000"/>
                  <a:lumOff val="40000"/>
                </a:schemeClr>
              </a:solidFill>
            </a:endParaRPr>
          </a:p>
        </p:txBody>
      </p:sp>
      <p:sp>
        <p:nvSpPr>
          <p:cNvPr id="3" name="Прямоугольник 2">
            <a:extLst>
              <a:ext uri="{FF2B5EF4-FFF2-40B4-BE49-F238E27FC236}">
                <a16:creationId xmlns:a16="http://schemas.microsoft.com/office/drawing/2014/main" id="{2E9A42E4-E813-44A3-91B2-26E613CA50F7}"/>
              </a:ext>
            </a:extLst>
          </p:cNvPr>
          <p:cNvSpPr/>
          <p:nvPr/>
        </p:nvSpPr>
        <p:spPr>
          <a:xfrm>
            <a:off x="3183757" y="5872807"/>
            <a:ext cx="6096000" cy="369332"/>
          </a:xfrm>
          <a:prstGeom prst="rect">
            <a:avLst/>
          </a:prstGeom>
        </p:spPr>
        <p:txBody>
          <a:bodyPr>
            <a:spAutoFit/>
          </a:bodyPr>
          <a:lstStyle/>
          <a:p>
            <a:endParaRPr lang="ru-RU" dirty="0"/>
          </a:p>
        </p:txBody>
      </p:sp>
    </p:spTree>
    <p:extLst>
      <p:ext uri="{BB962C8B-B14F-4D97-AF65-F5344CB8AC3E}">
        <p14:creationId xmlns:p14="http://schemas.microsoft.com/office/powerpoint/2010/main" val="49536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сылка" hidden="1">
            <a:extLst>
              <a:ext uri="{FF2B5EF4-FFF2-40B4-BE49-F238E27FC236}">
                <a16:creationId xmlns:a16="http://schemas.microsoft.com/office/drawing/2014/main" id="{AC0CBA2E-A8EE-4ED1-AF1C-FFE1E5F45D11}"/>
              </a:ext>
            </a:extLst>
          </p:cNvPr>
          <p:cNvSpPr/>
          <p:nvPr/>
        </p:nvSpPr>
        <p:spPr>
          <a:xfrm>
            <a:off x="3900489" y="1233489"/>
            <a:ext cx="4391025" cy="4391025"/>
          </a:xfrm>
          <a:custGeom>
            <a:avLst/>
            <a:gdLst>
              <a:gd name="connsiteX0" fmla="*/ 2927350 w 5854700"/>
              <a:gd name="connsiteY0" fmla="*/ 1442350 h 5854700"/>
              <a:gd name="connsiteX1" fmla="*/ 1442350 w 5854700"/>
              <a:gd name="connsiteY1" fmla="*/ 2927350 h 5854700"/>
              <a:gd name="connsiteX2" fmla="*/ 2927350 w 5854700"/>
              <a:gd name="connsiteY2" fmla="*/ 4412350 h 5854700"/>
              <a:gd name="connsiteX3" fmla="*/ 4412350 w 5854700"/>
              <a:gd name="connsiteY3" fmla="*/ 2927350 h 5854700"/>
              <a:gd name="connsiteX4" fmla="*/ 2927350 w 5854700"/>
              <a:gd name="connsiteY4" fmla="*/ 1442350 h 5854700"/>
              <a:gd name="connsiteX5" fmla="*/ 2927350 w 5854700"/>
              <a:gd name="connsiteY5" fmla="*/ 0 h 5854700"/>
              <a:gd name="connsiteX6" fmla="*/ 5854700 w 5854700"/>
              <a:gd name="connsiteY6" fmla="*/ 2927350 h 5854700"/>
              <a:gd name="connsiteX7" fmla="*/ 2927350 w 5854700"/>
              <a:gd name="connsiteY7" fmla="*/ 5854700 h 5854700"/>
              <a:gd name="connsiteX8" fmla="*/ 0 w 5854700"/>
              <a:gd name="connsiteY8" fmla="*/ 2927350 h 5854700"/>
              <a:gd name="connsiteX9" fmla="*/ 2927350 w 5854700"/>
              <a:gd name="connsiteY9" fmla="*/ 0 h 585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54700" h="5854700">
                <a:moveTo>
                  <a:pt x="2927350" y="1442350"/>
                </a:moveTo>
                <a:cubicBezTo>
                  <a:pt x="2107207" y="1442350"/>
                  <a:pt x="1442350" y="2107207"/>
                  <a:pt x="1442350" y="2927350"/>
                </a:cubicBezTo>
                <a:cubicBezTo>
                  <a:pt x="1442350" y="3747493"/>
                  <a:pt x="2107207" y="4412350"/>
                  <a:pt x="2927350" y="4412350"/>
                </a:cubicBezTo>
                <a:cubicBezTo>
                  <a:pt x="3747493" y="4412350"/>
                  <a:pt x="4412350" y="3747493"/>
                  <a:pt x="4412350" y="2927350"/>
                </a:cubicBezTo>
                <a:cubicBezTo>
                  <a:pt x="4412350" y="2107207"/>
                  <a:pt x="3747493" y="1442350"/>
                  <a:pt x="2927350" y="1442350"/>
                </a:cubicBezTo>
                <a:close/>
                <a:moveTo>
                  <a:pt x="2927350" y="0"/>
                </a:moveTo>
                <a:cubicBezTo>
                  <a:pt x="4544081" y="0"/>
                  <a:pt x="5854700" y="1310619"/>
                  <a:pt x="5854700" y="2927350"/>
                </a:cubicBezTo>
                <a:cubicBezTo>
                  <a:pt x="5854700" y="4544081"/>
                  <a:pt x="4544081" y="5854700"/>
                  <a:pt x="2927350" y="5854700"/>
                </a:cubicBezTo>
                <a:cubicBezTo>
                  <a:pt x="1310619" y="5854700"/>
                  <a:pt x="0" y="4544081"/>
                  <a:pt x="0" y="2927350"/>
                </a:cubicBezTo>
                <a:cubicBezTo>
                  <a:pt x="0" y="1310619"/>
                  <a:pt x="1310619" y="0"/>
                  <a:pt x="2927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sz="1350" dirty="0"/>
          </a:p>
        </p:txBody>
      </p:sp>
      <p:sp>
        <p:nvSpPr>
          <p:cNvPr id="22" name="Овал 21" hidden="1">
            <a:extLst>
              <a:ext uri="{FF2B5EF4-FFF2-40B4-BE49-F238E27FC236}">
                <a16:creationId xmlns:a16="http://schemas.microsoft.com/office/drawing/2014/main" id="{222C5F0B-6EFC-4407-96C1-A95810130485}"/>
              </a:ext>
            </a:extLst>
          </p:cNvPr>
          <p:cNvSpPr/>
          <p:nvPr/>
        </p:nvSpPr>
        <p:spPr>
          <a:xfrm>
            <a:off x="5453329" y="2497820"/>
            <a:ext cx="1856250" cy="1856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6" name="Круг: прозрачная заливка 10">
            <a:extLst>
              <a:ext uri="{FF2B5EF4-FFF2-40B4-BE49-F238E27FC236}">
                <a16:creationId xmlns:a16="http://schemas.microsoft.com/office/drawing/2014/main" id="{67E9CFAD-94A2-4F56-95EA-ACC3118AE2BD}"/>
              </a:ext>
            </a:extLst>
          </p:cNvPr>
          <p:cNvSpPr/>
          <p:nvPr/>
        </p:nvSpPr>
        <p:spPr>
          <a:xfrm>
            <a:off x="1890944" y="1709236"/>
            <a:ext cx="711458" cy="713058"/>
          </a:xfrm>
          <a:prstGeom prst="donut">
            <a:avLst>
              <a:gd name="adj" fmla="val 8904"/>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69" name="TextBox 68">
            <a:extLst>
              <a:ext uri="{FF2B5EF4-FFF2-40B4-BE49-F238E27FC236}">
                <a16:creationId xmlns:a16="http://schemas.microsoft.com/office/drawing/2014/main" id="{47B41557-634B-4CCC-B2DA-959EF3DC910A}"/>
              </a:ext>
            </a:extLst>
          </p:cNvPr>
          <p:cNvSpPr txBox="1"/>
          <p:nvPr/>
        </p:nvSpPr>
        <p:spPr>
          <a:xfrm>
            <a:off x="2086252" y="1709236"/>
            <a:ext cx="287266" cy="600164"/>
          </a:xfrm>
          <a:prstGeom prst="rect">
            <a:avLst/>
          </a:prstGeom>
          <a:noFill/>
        </p:spPr>
        <p:txBody>
          <a:bodyPr wrap="square" rtlCol="0">
            <a:spAutoFit/>
          </a:bodyPr>
          <a:lstStyle/>
          <a:p>
            <a:pPr algn="ctr"/>
            <a:r>
              <a:rPr lang="uk-UA" sz="3300" b="1" dirty="0">
                <a:solidFill>
                  <a:schemeClr val="accent1">
                    <a:lumMod val="60000"/>
                    <a:lumOff val="40000"/>
                  </a:schemeClr>
                </a:solidFill>
                <a:latin typeface="Arial" panose="020B0604020202020204" pitchFamily="34" charset="0"/>
                <a:cs typeface="Arial" panose="020B0604020202020204" pitchFamily="34" charset="0"/>
              </a:rPr>
              <a:t>6</a:t>
            </a:r>
            <a:endParaRPr lang="ru-RU" sz="3300" b="1" dirty="0">
              <a:solidFill>
                <a:schemeClr val="accent1">
                  <a:lumMod val="60000"/>
                  <a:lumOff val="40000"/>
                </a:schemeClr>
              </a:solidFill>
              <a:latin typeface="Arial" panose="020B0604020202020204" pitchFamily="34" charset="0"/>
              <a:cs typeface="Arial" panose="020B0604020202020204" pitchFamily="34" charset="0"/>
            </a:endParaRPr>
          </a:p>
        </p:txBody>
      </p:sp>
      <p:sp useBgFill="1">
        <p:nvSpPr>
          <p:cNvPr id="71" name="Прямокутник 70">
            <a:extLst>
              <a:ext uri="{FF2B5EF4-FFF2-40B4-BE49-F238E27FC236}">
                <a16:creationId xmlns:a16="http://schemas.microsoft.com/office/drawing/2014/main" id="{A9CDF01D-B74E-48DB-A8FA-40DF1A3B104C}"/>
              </a:ext>
            </a:extLst>
          </p:cNvPr>
          <p:cNvSpPr/>
          <p:nvPr/>
        </p:nvSpPr>
        <p:spPr>
          <a:xfrm>
            <a:off x="168676" y="44195"/>
            <a:ext cx="11709646" cy="830997"/>
          </a:xfrm>
          <a:prstGeom prst="rect">
            <a:avLst/>
          </a:prstGeom>
        </p:spPr>
        <p:txBody>
          <a:bodyPr wrap="square">
            <a:sp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endParaRPr lang="ru-RU" sz="2400" dirty="0">
              <a:solidFill>
                <a:schemeClr val="bg2">
                  <a:lumMod val="50000"/>
                </a:schemeClr>
              </a:solidFill>
            </a:endParaRPr>
          </a:p>
        </p:txBody>
      </p:sp>
      <p:sp>
        <p:nvSpPr>
          <p:cNvPr id="55" name="TextBox 54">
            <a:extLst>
              <a:ext uri="{FF2B5EF4-FFF2-40B4-BE49-F238E27FC236}">
                <a16:creationId xmlns:a16="http://schemas.microsoft.com/office/drawing/2014/main" id="{17CF41FF-C7FC-483E-9F22-895C7DD6F60D}"/>
              </a:ext>
            </a:extLst>
          </p:cNvPr>
          <p:cNvSpPr txBox="1"/>
          <p:nvPr/>
        </p:nvSpPr>
        <p:spPr>
          <a:xfrm>
            <a:off x="3026804" y="2309400"/>
            <a:ext cx="7724053" cy="923330"/>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на </a:t>
            </a:r>
            <a:r>
              <a:rPr lang="ru-RU" dirty="0" err="1">
                <a:latin typeface="Arial" panose="020B0604020202020204" pitchFamily="34" charset="0"/>
                <a:cs typeface="Arial" panose="020B0604020202020204" pitchFamily="34" charset="0"/>
              </a:rPr>
              <a:t>своєму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офіційному</a:t>
            </a:r>
            <a:r>
              <a:rPr lang="ru-RU" dirty="0">
                <a:latin typeface="Arial" panose="020B0604020202020204" pitchFamily="34" charset="0"/>
                <a:cs typeface="Arial" panose="020B0604020202020204" pitchFamily="34" charset="0"/>
              </a:rPr>
              <a:t> веб-</a:t>
            </a:r>
            <a:r>
              <a:rPr lang="ru-RU" dirty="0" err="1">
                <a:latin typeface="Arial" panose="020B0604020202020204" pitchFamily="34" charset="0"/>
                <a:cs typeface="Arial" panose="020B0604020202020204" pitchFamily="34" charset="0"/>
              </a:rPr>
              <a:t>сайті</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порталі</a:t>
            </a:r>
            <a:r>
              <a:rPr lang="ru-RU" dirty="0">
                <a:latin typeface="Arial" panose="020B0604020202020204" pitchFamily="34" charset="0"/>
                <a:cs typeface="Arial" panose="020B0604020202020204" pitchFamily="34" charset="0"/>
              </a:rPr>
              <a:t> ЄДЕССБ </a:t>
            </a:r>
            <a:r>
              <a:rPr lang="ru-RU" dirty="0" err="1">
                <a:latin typeface="Arial" panose="020B0604020202020204" pitchFamily="34" charset="0"/>
                <a:cs typeface="Arial" panose="020B0604020202020204" pitchFamily="34" charset="0"/>
              </a:rPr>
              <a:t>результатів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розгляду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пропозицій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громадськості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звіту</a:t>
            </a:r>
            <a:r>
              <a:rPr lang="ru-RU" dirty="0">
                <a:latin typeface="Arial" panose="020B0604020202020204" pitchFamily="34" charset="0"/>
                <a:cs typeface="Arial" panose="020B0604020202020204" pitchFamily="34" charset="0"/>
              </a:rPr>
              <a:t> про </a:t>
            </a:r>
            <a:r>
              <a:rPr lang="ru-RU" dirty="0" err="1">
                <a:latin typeface="Arial" panose="020B0604020202020204" pitchFamily="34" charset="0"/>
                <a:cs typeface="Arial" panose="020B0604020202020204" pitchFamily="34" charset="0"/>
              </a:rPr>
              <a:t>громадське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r>
              <a:rPr lang="ru-RU"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7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з дня </a:t>
            </a:r>
            <a:r>
              <a:rPr lang="ru-RU" b="1" dirty="0" err="1">
                <a:latin typeface="Arial" panose="020B0604020202020204" pitchFamily="34" charset="0"/>
                <a:cs typeface="Arial" panose="020B0604020202020204" pitchFamily="34" charset="0"/>
              </a:rPr>
              <a:t>їх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розгляду</a:t>
            </a:r>
            <a:endParaRPr lang="ru-RU" b="1"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C787C23-8127-474B-915F-BCA17E2B876C}"/>
              </a:ext>
            </a:extLst>
          </p:cNvPr>
          <p:cNvSpPr txBox="1"/>
          <p:nvPr/>
        </p:nvSpPr>
        <p:spPr>
          <a:xfrm>
            <a:off x="2993393" y="1821128"/>
            <a:ext cx="7333447" cy="369332"/>
          </a:xfrm>
          <a:prstGeom prst="rect">
            <a:avLst/>
          </a:prstGeom>
          <a:noFill/>
        </p:spPr>
        <p:txBody>
          <a:bodyPr wrap="square" rtlCol="0">
            <a:spAutoFit/>
          </a:bodyPr>
          <a:lstStyle/>
          <a:p>
            <a:r>
              <a:rPr lang="ru-RU" b="1" dirty="0" err="1">
                <a:solidFill>
                  <a:schemeClr val="accent1"/>
                </a:solidFill>
                <a:latin typeface="Arial" panose="020B0604020202020204" pitchFamily="34" charset="0"/>
                <a:cs typeface="Arial" panose="020B0604020202020204" pitchFamily="34" charset="0"/>
              </a:rPr>
              <a:t>Оприлюднення</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звіту</a:t>
            </a:r>
            <a:r>
              <a:rPr lang="ru-RU" b="1" dirty="0">
                <a:solidFill>
                  <a:schemeClr val="accent1"/>
                </a:solidFill>
                <a:latin typeface="Arial" panose="020B0604020202020204" pitchFamily="34" charset="0"/>
                <a:cs typeface="Arial" panose="020B0604020202020204" pitchFamily="34" charset="0"/>
              </a:rPr>
              <a:t> про </a:t>
            </a:r>
            <a:r>
              <a:rPr lang="ru-RU" b="1" dirty="0" err="1">
                <a:solidFill>
                  <a:schemeClr val="accent1"/>
                </a:solidFill>
                <a:latin typeface="Arial" panose="020B0604020202020204" pitchFamily="34" charset="0"/>
                <a:cs typeface="Arial" panose="020B0604020202020204" pitchFamily="34" charset="0"/>
              </a:rPr>
              <a:t>громадське</a:t>
            </a:r>
            <a:r>
              <a:rPr lang="ru-RU" b="1" dirty="0">
                <a:solidFill>
                  <a:schemeClr val="accent1"/>
                </a:solidFill>
                <a:latin typeface="Arial" panose="020B0604020202020204" pitchFamily="34" charset="0"/>
                <a:cs typeface="Arial" panose="020B0604020202020204" pitchFamily="34" charset="0"/>
              </a:rPr>
              <a:t> </a:t>
            </a:r>
            <a:r>
              <a:rPr lang="ru-RU" b="1" dirty="0" err="1">
                <a:solidFill>
                  <a:schemeClr val="accent1"/>
                </a:solidFill>
                <a:latin typeface="Arial" panose="020B0604020202020204" pitchFamily="34" charset="0"/>
                <a:cs typeface="Arial" panose="020B0604020202020204" pitchFamily="34" charset="0"/>
              </a:rPr>
              <a:t>обговорення</a:t>
            </a:r>
            <a:endParaRPr lang="en-US" b="1" dirty="0">
              <a:solidFill>
                <a:schemeClr val="accent1"/>
              </a:solidFill>
            </a:endParaRPr>
          </a:p>
        </p:txBody>
      </p:sp>
      <p:sp>
        <p:nvSpPr>
          <p:cNvPr id="58" name="Стрелка: шеврон 2">
            <a:extLst>
              <a:ext uri="{FF2B5EF4-FFF2-40B4-BE49-F238E27FC236}">
                <a16:creationId xmlns:a16="http://schemas.microsoft.com/office/drawing/2014/main" id="{487A3F82-4862-4139-801A-3FD2BB7F7920}"/>
              </a:ext>
            </a:extLst>
          </p:cNvPr>
          <p:cNvSpPr/>
          <p:nvPr/>
        </p:nvSpPr>
        <p:spPr>
          <a:xfrm>
            <a:off x="1600390" y="2541291"/>
            <a:ext cx="1361440" cy="369332"/>
          </a:xfrm>
          <a:prstGeom prst="chevron">
            <a:avLst>
              <a:gd name="adj" fmla="val 58912"/>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4" name="TextBox 73">
            <a:extLst>
              <a:ext uri="{FF2B5EF4-FFF2-40B4-BE49-F238E27FC236}">
                <a16:creationId xmlns:a16="http://schemas.microsoft.com/office/drawing/2014/main" id="{D21D760D-58EC-4BAE-A975-B52B762450E4}"/>
              </a:ext>
            </a:extLst>
          </p:cNvPr>
          <p:cNvSpPr txBox="1"/>
          <p:nvPr/>
        </p:nvSpPr>
        <p:spPr>
          <a:xfrm>
            <a:off x="3183758" y="4345261"/>
            <a:ext cx="7815676" cy="646331"/>
          </a:xfrm>
          <a:prstGeom prst="rect">
            <a:avLst/>
          </a:prstGeom>
          <a:noFill/>
        </p:spPr>
        <p:txBody>
          <a:bodyPr wrap="square" rtlCol="0">
            <a:spAutoFit/>
          </a:bodyPr>
          <a:lstStyle/>
          <a:p>
            <a:pPr algn="just"/>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5 </a:t>
            </a:r>
            <a:r>
              <a:rPr lang="ru-RU" b="1" dirty="0" err="1">
                <a:latin typeface="Arial" panose="020B0604020202020204" pitchFamily="34" charset="0"/>
                <a:cs typeface="Arial" panose="020B0604020202020204" pitchFamily="34" charset="0"/>
              </a:rPr>
              <a:t>робочих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з дня </a:t>
            </a:r>
            <a:r>
              <a:rPr lang="ru-RU" b="1" dirty="0" err="1">
                <a:latin typeface="Arial" panose="020B0604020202020204" pitchFamily="34" charset="0"/>
                <a:cs typeface="Arial" panose="020B0604020202020204" pitchFamily="34" charset="0"/>
              </a:rPr>
              <a:t>оприлюднення</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звіту</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про </a:t>
            </a:r>
            <a:r>
              <a:rPr lang="ru-RU" dirty="0" err="1">
                <a:latin typeface="Arial" panose="020B0604020202020204" pitchFamily="34" charset="0"/>
                <a:cs typeface="Arial" panose="020B0604020202020204" pitchFamily="34" charset="0"/>
              </a:rPr>
              <a:t>громадське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endParaRPr lang="ru-RU" dirty="0">
              <a:latin typeface="Arial" panose="020B0604020202020204" pitchFamily="34" charset="0"/>
              <a:cs typeface="Arial" panose="020B0604020202020204" pitchFamily="34" charset="0"/>
            </a:endParaRPr>
          </a:p>
        </p:txBody>
      </p:sp>
      <p:sp>
        <p:nvSpPr>
          <p:cNvPr id="75" name="Стрелка: шеврон 2">
            <a:extLst>
              <a:ext uri="{FF2B5EF4-FFF2-40B4-BE49-F238E27FC236}">
                <a16:creationId xmlns:a16="http://schemas.microsoft.com/office/drawing/2014/main" id="{9A6B0282-ECC4-4C0F-8ACB-DC05FDA3FFC1}"/>
              </a:ext>
            </a:extLst>
          </p:cNvPr>
          <p:cNvSpPr/>
          <p:nvPr/>
        </p:nvSpPr>
        <p:spPr>
          <a:xfrm>
            <a:off x="1631953" y="4453132"/>
            <a:ext cx="1361440" cy="351644"/>
          </a:xfrm>
          <a:prstGeom prst="chevron">
            <a:avLst>
              <a:gd name="adj" fmla="val 58912"/>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76" name="Овал 75">
            <a:extLst>
              <a:ext uri="{FF2B5EF4-FFF2-40B4-BE49-F238E27FC236}">
                <a16:creationId xmlns:a16="http://schemas.microsoft.com/office/drawing/2014/main" id="{48D739D7-6F57-44C5-A666-D36C23F5BDBB}"/>
              </a:ext>
            </a:extLst>
          </p:cNvPr>
          <p:cNvSpPr/>
          <p:nvPr/>
        </p:nvSpPr>
        <p:spPr>
          <a:xfrm>
            <a:off x="2238518" y="5269940"/>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9" name="TextBox 18">
            <a:extLst>
              <a:ext uri="{FF2B5EF4-FFF2-40B4-BE49-F238E27FC236}">
                <a16:creationId xmlns:a16="http://schemas.microsoft.com/office/drawing/2014/main" id="{165EE9C0-76CA-4B30-AED1-CF8F626442A4}"/>
              </a:ext>
            </a:extLst>
          </p:cNvPr>
          <p:cNvSpPr txBox="1"/>
          <p:nvPr/>
        </p:nvSpPr>
        <p:spPr>
          <a:xfrm>
            <a:off x="3183757" y="5932398"/>
            <a:ext cx="7095537" cy="923330"/>
          </a:xfrm>
          <a:prstGeom prst="rect">
            <a:avLst/>
          </a:prstGeom>
          <a:noFill/>
        </p:spPr>
        <p:txBody>
          <a:bodyPr wrap="square" rtlCol="0">
            <a:spAutoFit/>
          </a:bodyPr>
          <a:lstStyle/>
          <a:p>
            <a:pPr marL="285750" indent="-285750" algn="just">
              <a:buFont typeface="Wingdings" panose="05000000000000000000" pitchFamily="2" charset="2"/>
              <a:buChar char="§"/>
            </a:pPr>
            <a:r>
              <a:rPr lang="ru-RU" dirty="0" err="1">
                <a:latin typeface="Arial" panose="020B0604020202020204" pitchFamily="34" charset="0"/>
                <a:cs typeface="Arial" panose="020B0604020202020204" pitchFamily="34" charset="0"/>
              </a:rPr>
              <a:t>здійснюється</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протягом</a:t>
            </a:r>
            <a:r>
              <a:rPr lang="ru-RU" b="1" dirty="0">
                <a:latin typeface="Arial" panose="020B0604020202020204" pitchFamily="34" charset="0"/>
                <a:cs typeface="Arial" panose="020B0604020202020204" pitchFamily="34" charset="0"/>
              </a:rPr>
              <a:t> 30 </a:t>
            </a:r>
            <a:r>
              <a:rPr lang="ru-RU" b="1" dirty="0" err="1">
                <a:latin typeface="Arial" panose="020B0604020202020204" pitchFamily="34" charset="0"/>
                <a:cs typeface="Arial" panose="020B0604020202020204" pitchFamily="34" charset="0"/>
              </a:rPr>
              <a:t>календарних</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днів</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з дня </a:t>
            </a:r>
            <a:r>
              <a:rPr lang="ru-RU" dirty="0" err="1">
                <a:latin typeface="Arial" panose="020B0604020202020204" pitchFamily="34" charset="0"/>
                <a:cs typeface="Arial" panose="020B0604020202020204" pitchFamily="34" charset="0"/>
              </a:rPr>
              <a:t>її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внесення</a:t>
            </a:r>
            <a:r>
              <a:rPr lang="ru-RU" dirty="0">
                <a:latin typeface="Arial" panose="020B0604020202020204" pitchFamily="34" charset="0"/>
                <a:cs typeface="Arial" panose="020B0604020202020204" pitchFamily="34" charset="0"/>
              </a:rPr>
              <a:t> на </a:t>
            </a:r>
            <a:r>
              <a:rPr lang="ru-RU" dirty="0" err="1">
                <a:latin typeface="Arial" panose="020B0604020202020204" pitchFamily="34" charset="0"/>
                <a:cs typeface="Arial" panose="020B0604020202020204" pitchFamily="34" charset="0"/>
              </a:rPr>
              <a:t>розгляд</a:t>
            </a:r>
            <a:endParaRPr lang="ru-RU"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ru-RU" b="1" dirty="0" err="1">
                <a:latin typeface="Arial" panose="020B0604020202020204" pitchFamily="34" charset="0"/>
                <a:cs typeface="Arial" panose="020B0604020202020204" pitchFamily="34" charset="0"/>
              </a:rPr>
              <a:t>забороняється</a:t>
            </a:r>
            <a:r>
              <a:rPr lang="ru-RU" b="1"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без </a:t>
            </a:r>
            <a:r>
              <a:rPr lang="ru-RU" dirty="0" err="1">
                <a:latin typeface="Arial" panose="020B0604020202020204" pitchFamily="34" charset="0"/>
                <a:cs typeface="Arial" panose="020B0604020202020204" pitchFamily="34" charset="0"/>
              </a:rPr>
              <a:t>проведення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громадського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обговорення</a:t>
            </a:r>
            <a:endParaRPr lang="ru-RU" dirty="0">
              <a:latin typeface="Arial" panose="020B0604020202020204" pitchFamily="34" charset="0"/>
              <a:cs typeface="Arial" panose="020B0604020202020204" pitchFamily="34" charset="0"/>
            </a:endParaRPr>
          </a:p>
        </p:txBody>
      </p:sp>
      <p:sp>
        <p:nvSpPr>
          <p:cNvPr id="20" name="Стрелка: шеврон 2">
            <a:extLst>
              <a:ext uri="{FF2B5EF4-FFF2-40B4-BE49-F238E27FC236}">
                <a16:creationId xmlns:a16="http://schemas.microsoft.com/office/drawing/2014/main" id="{586C38E7-3EC3-456D-9FDD-8704DD3DE7CA}"/>
              </a:ext>
            </a:extLst>
          </p:cNvPr>
          <p:cNvSpPr/>
          <p:nvPr/>
        </p:nvSpPr>
        <p:spPr>
          <a:xfrm>
            <a:off x="1600390" y="6209397"/>
            <a:ext cx="1361440" cy="361339"/>
          </a:xfrm>
          <a:prstGeom prst="chevron">
            <a:avLst>
              <a:gd name="adj" fmla="val 58912"/>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solidFill>
                <a:schemeClr val="tx1"/>
              </a:solidFill>
            </a:endParaRPr>
          </a:p>
        </p:txBody>
      </p:sp>
      <p:sp>
        <p:nvSpPr>
          <p:cNvPr id="2" name="Прямоугольник 1">
            <a:extLst>
              <a:ext uri="{FF2B5EF4-FFF2-40B4-BE49-F238E27FC236}">
                <a16:creationId xmlns:a16="http://schemas.microsoft.com/office/drawing/2014/main" id="{E9CCB4DA-F7C2-407C-B03B-CD3BDF79D0B6}"/>
              </a:ext>
            </a:extLst>
          </p:cNvPr>
          <p:cNvSpPr/>
          <p:nvPr/>
        </p:nvSpPr>
        <p:spPr>
          <a:xfrm>
            <a:off x="852256" y="985193"/>
            <a:ext cx="10946167" cy="400110"/>
          </a:xfrm>
          <a:prstGeom prst="rect">
            <a:avLst/>
          </a:prstGeom>
        </p:spPr>
        <p:txBody>
          <a:bodyPr wrap="square">
            <a:spAutoFit/>
          </a:bodyPr>
          <a:lstStyle/>
          <a:p>
            <a:pPr algn="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p:txBody>
      </p:sp>
      <p:pic>
        <p:nvPicPr>
          <p:cNvPr id="23" name="Рисунок 22">
            <a:extLst>
              <a:ext uri="{FF2B5EF4-FFF2-40B4-BE49-F238E27FC236}">
                <a16:creationId xmlns:a16="http://schemas.microsoft.com/office/drawing/2014/main" id="{C0AFCA6D-5289-4BD3-A975-69F92BCDB9EB}"/>
              </a:ext>
            </a:extLst>
          </p:cNvPr>
          <p:cNvPicPr>
            <a:picLocks noChangeAspect="1"/>
          </p:cNvPicPr>
          <p:nvPr/>
        </p:nvPicPr>
        <p:blipFill>
          <a:blip r:embed="rId2"/>
          <a:stretch>
            <a:fillRect/>
          </a:stretch>
        </p:blipFill>
        <p:spPr>
          <a:xfrm>
            <a:off x="661504" y="287263"/>
            <a:ext cx="1940898" cy="1421973"/>
          </a:xfrm>
          <a:prstGeom prst="rect">
            <a:avLst/>
          </a:prstGeom>
        </p:spPr>
      </p:pic>
      <p:sp>
        <p:nvSpPr>
          <p:cNvPr id="24" name="Круг: прозрачная заливка 10">
            <a:extLst>
              <a:ext uri="{FF2B5EF4-FFF2-40B4-BE49-F238E27FC236}">
                <a16:creationId xmlns:a16="http://schemas.microsoft.com/office/drawing/2014/main" id="{F53A66E2-DC72-4D10-A07D-EEA51AC647AC}"/>
              </a:ext>
            </a:extLst>
          </p:cNvPr>
          <p:cNvSpPr/>
          <p:nvPr/>
        </p:nvSpPr>
        <p:spPr>
          <a:xfrm>
            <a:off x="1819922" y="3465387"/>
            <a:ext cx="870012" cy="761897"/>
          </a:xfrm>
          <a:prstGeom prst="donut">
            <a:avLst>
              <a:gd name="adj" fmla="val 8904"/>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5" name="Прямоугольник 4">
            <a:extLst>
              <a:ext uri="{FF2B5EF4-FFF2-40B4-BE49-F238E27FC236}">
                <a16:creationId xmlns:a16="http://schemas.microsoft.com/office/drawing/2014/main" id="{BE9CBA8F-4A95-4C8B-A513-C89506513C8B}"/>
              </a:ext>
            </a:extLst>
          </p:cNvPr>
          <p:cNvSpPr/>
          <p:nvPr/>
        </p:nvSpPr>
        <p:spPr>
          <a:xfrm>
            <a:off x="3183757" y="5404940"/>
            <a:ext cx="6728226" cy="369332"/>
          </a:xfrm>
          <a:prstGeom prst="rect">
            <a:avLst/>
          </a:prstGeom>
        </p:spPr>
        <p:txBody>
          <a:bodyPr wrap="square">
            <a:spAutoFit/>
          </a:bodyPr>
          <a:lstStyle/>
          <a:p>
            <a:r>
              <a:rPr lang="ru-RU" b="1" dirty="0" err="1">
                <a:solidFill>
                  <a:schemeClr val="accent4">
                    <a:lumMod val="75000"/>
                  </a:schemeClr>
                </a:solidFill>
                <a:latin typeface="Arial" panose="020B0604020202020204" pitchFamily="34" charset="0"/>
                <a:cs typeface="Arial" panose="020B0604020202020204" pitchFamily="34" charset="0"/>
              </a:rPr>
              <a:t>Затвердження</a:t>
            </a:r>
            <a:r>
              <a:rPr lang="ru-RU" b="1" dirty="0">
                <a:solidFill>
                  <a:schemeClr val="accent4">
                    <a:lumMod val="75000"/>
                  </a:schemeClr>
                </a:solidFill>
                <a:latin typeface="Arial" panose="020B0604020202020204" pitchFamily="34" charset="0"/>
                <a:cs typeface="Arial" panose="020B0604020202020204" pitchFamily="34" charset="0"/>
              </a:rPr>
              <a:t> </a:t>
            </a:r>
            <a:r>
              <a:rPr lang="ru-RU" b="1" dirty="0" err="1">
                <a:solidFill>
                  <a:schemeClr val="accent4">
                    <a:lumMod val="75000"/>
                  </a:schemeClr>
                </a:solidFill>
                <a:latin typeface="Arial" panose="020B0604020202020204" pitchFamily="34" charset="0"/>
                <a:cs typeface="Arial" panose="020B0604020202020204" pitchFamily="34" charset="0"/>
              </a:rPr>
              <a:t>обласною</a:t>
            </a:r>
            <a:r>
              <a:rPr lang="ru-RU" b="1" dirty="0">
                <a:solidFill>
                  <a:schemeClr val="accent4">
                    <a:lumMod val="75000"/>
                  </a:schemeClr>
                </a:solidFill>
                <a:latin typeface="Arial" panose="020B0604020202020204" pitchFamily="34" charset="0"/>
                <a:cs typeface="Arial" panose="020B0604020202020204" pitchFamily="34" charset="0"/>
              </a:rPr>
              <a:t> радою</a:t>
            </a:r>
            <a:endParaRPr lang="en-US" b="1" dirty="0">
              <a:solidFill>
                <a:schemeClr val="accent4">
                  <a:lumMod val="75000"/>
                </a:schemeClr>
              </a:solidFill>
            </a:endParaRPr>
          </a:p>
        </p:txBody>
      </p:sp>
      <p:sp>
        <p:nvSpPr>
          <p:cNvPr id="6" name="Прямоугольник 5">
            <a:extLst>
              <a:ext uri="{FF2B5EF4-FFF2-40B4-BE49-F238E27FC236}">
                <a16:creationId xmlns:a16="http://schemas.microsoft.com/office/drawing/2014/main" id="{4C566252-7B15-42A9-8BC2-D1CC51FCF262}"/>
              </a:ext>
            </a:extLst>
          </p:cNvPr>
          <p:cNvSpPr/>
          <p:nvPr/>
        </p:nvSpPr>
        <p:spPr>
          <a:xfrm>
            <a:off x="2148396" y="3578282"/>
            <a:ext cx="225122" cy="600164"/>
          </a:xfrm>
          <a:prstGeom prst="rect">
            <a:avLst/>
          </a:prstGeom>
        </p:spPr>
        <p:txBody>
          <a:bodyPr wrap="square">
            <a:spAutoFit/>
          </a:bodyPr>
          <a:lstStyle/>
          <a:p>
            <a:pPr algn="ctr"/>
            <a:r>
              <a:rPr lang="uk-UA" sz="3300" b="1" dirty="0">
                <a:solidFill>
                  <a:schemeClr val="accent6"/>
                </a:solidFill>
                <a:latin typeface="Arial" panose="020B0604020202020204" pitchFamily="34" charset="0"/>
                <a:cs typeface="Arial" panose="020B0604020202020204" pitchFamily="34" charset="0"/>
              </a:rPr>
              <a:t>7</a:t>
            </a:r>
            <a:endParaRPr lang="ru-RU" sz="3300" b="1" dirty="0">
              <a:solidFill>
                <a:schemeClr val="accent6"/>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2E9A42E4-E813-44A3-91B2-26E613CA50F7}"/>
              </a:ext>
            </a:extLst>
          </p:cNvPr>
          <p:cNvSpPr/>
          <p:nvPr/>
        </p:nvSpPr>
        <p:spPr>
          <a:xfrm>
            <a:off x="3183757" y="5872807"/>
            <a:ext cx="6096000" cy="369332"/>
          </a:xfrm>
          <a:prstGeom prst="rect">
            <a:avLst/>
          </a:prstGeom>
        </p:spPr>
        <p:txBody>
          <a:bodyPr>
            <a:spAutoFit/>
          </a:bodyPr>
          <a:lstStyle/>
          <a:p>
            <a:endParaRPr lang="ru-RU" dirty="0"/>
          </a:p>
        </p:txBody>
      </p:sp>
      <p:sp>
        <p:nvSpPr>
          <p:cNvPr id="4" name="Прямоугольник 3">
            <a:extLst>
              <a:ext uri="{FF2B5EF4-FFF2-40B4-BE49-F238E27FC236}">
                <a16:creationId xmlns:a16="http://schemas.microsoft.com/office/drawing/2014/main" id="{21A2967B-E426-4021-889E-A13464D5D4CA}"/>
              </a:ext>
            </a:extLst>
          </p:cNvPr>
          <p:cNvSpPr/>
          <p:nvPr/>
        </p:nvSpPr>
        <p:spPr>
          <a:xfrm>
            <a:off x="3098307" y="3667855"/>
            <a:ext cx="7652550" cy="369332"/>
          </a:xfrm>
          <a:prstGeom prst="rect">
            <a:avLst/>
          </a:prstGeom>
        </p:spPr>
        <p:txBody>
          <a:bodyPr wrap="square">
            <a:spAutoFit/>
          </a:bodyPr>
          <a:lstStyle/>
          <a:p>
            <a:r>
              <a:rPr lang="ru-RU" b="1" dirty="0" err="1">
                <a:solidFill>
                  <a:schemeClr val="accent6"/>
                </a:solidFill>
                <a:latin typeface="Arial" panose="020B0604020202020204" pitchFamily="34" charset="0"/>
                <a:cs typeface="Arial" panose="020B0604020202020204" pitchFamily="34" charset="0"/>
              </a:rPr>
              <a:t>Внесення</a:t>
            </a:r>
            <a:r>
              <a:rPr lang="ru-RU" b="1" dirty="0">
                <a:solidFill>
                  <a:schemeClr val="accent6"/>
                </a:solidFill>
                <a:latin typeface="Arial" panose="020B0604020202020204" pitchFamily="34" charset="0"/>
                <a:cs typeface="Arial" panose="020B0604020202020204" pitchFamily="34" charset="0"/>
              </a:rPr>
              <a:t> головою на </a:t>
            </a:r>
            <a:r>
              <a:rPr lang="ru-RU" b="1" dirty="0" err="1">
                <a:solidFill>
                  <a:schemeClr val="accent6"/>
                </a:solidFill>
                <a:latin typeface="Arial" panose="020B0604020202020204" pitchFamily="34" charset="0"/>
                <a:cs typeface="Arial" panose="020B0604020202020204" pitchFamily="34" charset="0"/>
              </a:rPr>
              <a:t>розгляд</a:t>
            </a:r>
            <a:r>
              <a:rPr lang="ru-RU" b="1" dirty="0">
                <a:solidFill>
                  <a:schemeClr val="accent6"/>
                </a:solidFill>
                <a:latin typeface="Arial" panose="020B0604020202020204" pitchFamily="34" charset="0"/>
                <a:cs typeface="Arial" panose="020B0604020202020204" pitchFamily="34" charset="0"/>
              </a:rPr>
              <a:t> </a:t>
            </a:r>
            <a:r>
              <a:rPr lang="ru-RU" b="1" dirty="0" err="1">
                <a:solidFill>
                  <a:schemeClr val="accent6"/>
                </a:solidFill>
                <a:latin typeface="Arial" panose="020B0604020202020204" pitchFamily="34" charset="0"/>
                <a:cs typeface="Arial" panose="020B0604020202020204" pitchFamily="34" charset="0"/>
              </a:rPr>
              <a:t>обласної</a:t>
            </a:r>
            <a:r>
              <a:rPr lang="ru-RU" b="1" dirty="0">
                <a:solidFill>
                  <a:schemeClr val="accent6"/>
                </a:solidFill>
                <a:latin typeface="Arial" panose="020B0604020202020204" pitchFamily="34" charset="0"/>
                <a:cs typeface="Arial" panose="020B0604020202020204" pitchFamily="34" charset="0"/>
              </a:rPr>
              <a:t> ради</a:t>
            </a:r>
            <a:endParaRPr lang="en-US" b="1" dirty="0">
              <a:solidFill>
                <a:schemeClr val="accent6"/>
              </a:solidFill>
            </a:endParaRPr>
          </a:p>
        </p:txBody>
      </p:sp>
      <p:sp>
        <p:nvSpPr>
          <p:cNvPr id="26" name="Круг: прозрачная заливка 10">
            <a:extLst>
              <a:ext uri="{FF2B5EF4-FFF2-40B4-BE49-F238E27FC236}">
                <a16:creationId xmlns:a16="http://schemas.microsoft.com/office/drawing/2014/main" id="{2BF827B7-6173-472D-A574-A7D758656D0B}"/>
              </a:ext>
            </a:extLst>
          </p:cNvPr>
          <p:cNvSpPr/>
          <p:nvPr/>
        </p:nvSpPr>
        <p:spPr>
          <a:xfrm>
            <a:off x="1912705" y="5148764"/>
            <a:ext cx="777229" cy="834786"/>
          </a:xfrm>
          <a:prstGeom prst="donut">
            <a:avLst>
              <a:gd name="adj" fmla="val 8904"/>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C00000"/>
              </a:solidFill>
            </a:endParaRPr>
          </a:p>
        </p:txBody>
      </p:sp>
      <p:sp>
        <p:nvSpPr>
          <p:cNvPr id="8" name="Прямоугольник 7">
            <a:extLst>
              <a:ext uri="{FF2B5EF4-FFF2-40B4-BE49-F238E27FC236}">
                <a16:creationId xmlns:a16="http://schemas.microsoft.com/office/drawing/2014/main" id="{2B82F5CE-156F-4A50-9E95-388743F66EF4}"/>
              </a:ext>
            </a:extLst>
          </p:cNvPr>
          <p:cNvSpPr/>
          <p:nvPr/>
        </p:nvSpPr>
        <p:spPr>
          <a:xfrm>
            <a:off x="1890944" y="5269940"/>
            <a:ext cx="870012" cy="600164"/>
          </a:xfrm>
          <a:prstGeom prst="rect">
            <a:avLst/>
          </a:prstGeom>
        </p:spPr>
        <p:txBody>
          <a:bodyPr wrap="square">
            <a:spAutoFit/>
          </a:bodyPr>
          <a:lstStyle/>
          <a:p>
            <a:pPr algn="ctr"/>
            <a:r>
              <a:rPr lang="uk-UA" sz="3300" b="1" dirty="0">
                <a:solidFill>
                  <a:schemeClr val="accent4">
                    <a:lumMod val="75000"/>
                  </a:schemeClr>
                </a:solidFill>
                <a:latin typeface="Arial" panose="020B0604020202020204" pitchFamily="34" charset="0"/>
                <a:cs typeface="Arial" panose="020B0604020202020204" pitchFamily="34" charset="0"/>
              </a:rPr>
              <a:t>8</a:t>
            </a:r>
            <a:endParaRPr lang="ru-RU" sz="33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118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D399385C-1149-4E49-8816-BBF11801D2EA}"/>
              </a:ext>
            </a:extLst>
          </p:cNvPr>
          <p:cNvSpPr>
            <a:spLocks noChangeArrowheads="1"/>
          </p:cNvSpPr>
          <p:nvPr/>
        </p:nvSpPr>
        <p:spPr bwMode="auto">
          <a:xfrm>
            <a:off x="2459115" y="423189"/>
            <a:ext cx="6978971" cy="707886"/>
          </a:xfrm>
          <a:prstGeom prst="rect">
            <a:avLst/>
          </a:prstGeom>
          <a:noFill/>
          <a:ln w="38100">
            <a:noFill/>
          </a:ln>
        </p:spPr>
        <p:style>
          <a:lnRef idx="1">
            <a:schemeClr val="accent4"/>
          </a:lnRef>
          <a:fillRef idx="2">
            <a:schemeClr val="accent4"/>
          </a:fillRef>
          <a:effectRef idx="1">
            <a:schemeClr val="accent4"/>
          </a:effectRef>
          <a:fontRef idx="minor">
            <a:schemeClr val="dk1"/>
          </a:fontRef>
        </p:style>
        <p:txBody>
          <a:bodyPr wrap="square" anchor="ctr">
            <a:spAutoFit/>
          </a:bodyPr>
          <a:lstStyle/>
          <a:p>
            <a:pPr algn="ctr">
              <a:defRPr/>
            </a:pPr>
            <a:r>
              <a:rPr lang="ru-RU" sz="20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000" b="1" dirty="0">
                <a:solidFill>
                  <a:schemeClr val="accent5">
                    <a:lumMod val="50000"/>
                  </a:schemeClr>
                </a:solidFill>
                <a:latin typeface="Arial" panose="020B0604020202020204" pitchFamily="34" charset="0"/>
                <a:cs typeface="Arial" panose="020B0604020202020204" pitchFamily="34" charset="0"/>
              </a:rPr>
            </a:br>
            <a:r>
              <a:rPr lang="ru-RU" sz="2000" b="1" dirty="0">
                <a:solidFill>
                  <a:schemeClr val="accent5">
                    <a:lumMod val="50000"/>
                  </a:schemeClr>
                </a:solidFill>
                <a:latin typeface="Arial" panose="020B0604020202020204" pitchFamily="34" charset="0"/>
                <a:cs typeface="Arial" panose="020B0604020202020204" pitchFamily="34" charset="0"/>
              </a:rPr>
              <a:t>    «Про </a:t>
            </a:r>
            <a:r>
              <a:rPr lang="ru-RU" sz="20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000" b="1" dirty="0">
                <a:solidFill>
                  <a:schemeClr val="accent5">
                    <a:lumMod val="50000"/>
                  </a:schemeClr>
                </a:solidFill>
                <a:latin typeface="Arial" panose="020B0604020202020204" pitchFamily="34" charset="0"/>
                <a:cs typeface="Arial" panose="020B0604020202020204" pitchFamily="34" charset="0"/>
              </a:rPr>
              <a:t> </a:t>
            </a:r>
            <a:r>
              <a:rPr lang="ru-RU" sz="20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000" b="1" dirty="0">
                <a:solidFill>
                  <a:schemeClr val="accent5">
                    <a:lumMod val="50000"/>
                  </a:schemeClr>
                </a:solidFill>
                <a:latin typeface="Arial" panose="020B0604020202020204" pitchFamily="34" charset="0"/>
                <a:cs typeface="Arial" panose="020B0604020202020204" pitchFamily="34" charset="0"/>
              </a:rPr>
              <a:t> </a:t>
            </a:r>
            <a:r>
              <a:rPr lang="ru-RU" sz="20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000" b="1" dirty="0">
                <a:solidFill>
                  <a:schemeClr val="accent5">
                    <a:lumMod val="50000"/>
                  </a:schemeClr>
                </a:solidFill>
                <a:latin typeface="Arial" panose="020B0604020202020204" pitchFamily="34" charset="0"/>
                <a:cs typeface="Arial" panose="020B0604020202020204" pitchFamily="34" charset="0"/>
              </a:rPr>
              <a:t>» </a:t>
            </a:r>
            <a:endParaRPr lang="ru-RU" sz="2000" b="1" dirty="0">
              <a:solidFill>
                <a:schemeClr val="tx1"/>
              </a:solidFill>
              <a:effectLst>
                <a:outerShdw blurRad="38100" dist="38100" dir="2700000" algn="tl">
                  <a:srgbClr val="000000">
                    <a:alpha val="43137"/>
                  </a:srgbClr>
                </a:outerShdw>
              </a:effectLst>
              <a:latin typeface="Arial" panose="020B0604020202020204" pitchFamily="34" charset="0"/>
              <a:ea typeface="Helvetica" panose="00000500000000000000" pitchFamily="50"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0D42CDB1-A7D8-45B6-924D-3A8D53BC15A8}"/>
              </a:ext>
            </a:extLst>
          </p:cNvPr>
          <p:cNvSpPr/>
          <p:nvPr/>
        </p:nvSpPr>
        <p:spPr>
          <a:xfrm>
            <a:off x="461639" y="1198485"/>
            <a:ext cx="11505459" cy="877221"/>
          </a:xfrm>
          <a:prstGeom prst="rect">
            <a:avLst/>
          </a:prstGeom>
          <a:noFill/>
          <a:ln w="1905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171450" indent="-17145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r>
              <a:rPr lang="ru-RU" sz="2000" b="1" u="sng" dirty="0" err="1">
                <a:solidFill>
                  <a:schemeClr val="accent2"/>
                </a:solidFill>
                <a:latin typeface="Arial" panose="020B0604020202020204" pitchFamily="34" charset="0"/>
                <a:cs typeface="Arial" panose="020B0604020202020204" pitchFamily="34" charset="0"/>
              </a:rPr>
              <a:t>включає</a:t>
            </a:r>
            <a:r>
              <a:rPr lang="ru-RU" sz="2000" b="1" dirty="0">
                <a:solidFill>
                  <a:schemeClr val="accent2"/>
                </a:solidFill>
                <a:latin typeface="Arial" panose="020B0604020202020204" pitchFamily="34" charset="0"/>
                <a:cs typeface="Arial" panose="020B0604020202020204" pitchFamily="34" charset="0"/>
              </a:rPr>
              <a:t>:</a:t>
            </a:r>
            <a:endParaRPr lang="uk-UA" altLang="ru-RU" sz="2000" b="1" dirty="0">
              <a:latin typeface="Arial" panose="020B0604020202020204" pitchFamily="34" charset="0"/>
              <a:ea typeface="Helvetica" panose="00000500000000000000" pitchFamily="50"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C0A62B9F-842B-4B4A-9751-20CE75DE3642}"/>
              </a:ext>
            </a:extLst>
          </p:cNvPr>
          <p:cNvSpPr/>
          <p:nvPr/>
        </p:nvSpPr>
        <p:spPr>
          <a:xfrm>
            <a:off x="6344362" y="2414725"/>
            <a:ext cx="5516206" cy="4248472"/>
          </a:xfrm>
          <a:prstGeom prst="rect">
            <a:avLst/>
          </a:prstGeom>
          <a:noFill/>
          <a:ln w="1905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171450" indent="-17145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lgn="just">
              <a:buNone/>
            </a:pPr>
            <a:r>
              <a:rPr lang="ru-RU" sz="1500" dirty="0">
                <a:latin typeface="Arial" panose="020B0604020202020204" pitchFamily="34" charset="0"/>
                <a:cs typeface="Arial" panose="020B0604020202020204" pitchFamily="34" charset="0"/>
              </a:rPr>
              <a:t>7) </a:t>
            </a:r>
            <a:r>
              <a:rPr lang="ru-RU" sz="1500" dirty="0" err="1">
                <a:latin typeface="Arial" panose="020B0604020202020204" pitchFamily="34" charset="0"/>
                <a:cs typeface="Arial" panose="020B0604020202020204" pitchFamily="34" charset="0"/>
              </a:rPr>
              <a:t>інформацію</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технічної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можливості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економічної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доцільності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інженерно-транспортної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енергетичної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інфраструктури</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інфраструктури</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електронних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комунікаційних</a:t>
            </a:r>
            <a:r>
              <a:rPr lang="ru-RU" sz="1500" dirty="0">
                <a:latin typeface="Arial" panose="020B0604020202020204" pitchFamily="34" charset="0"/>
                <a:cs typeface="Arial" panose="020B0604020202020204" pitchFamily="34" charset="0"/>
              </a:rPr>
              <a:t> мереж, </a:t>
            </a:r>
            <a:r>
              <a:rPr lang="ru-RU" sz="1500" dirty="0" err="1">
                <a:latin typeface="Arial" panose="020B0604020202020204" pitchFamily="34" charset="0"/>
                <a:cs typeface="Arial" panose="020B0604020202020204" pitchFamily="34" charset="0"/>
              </a:rPr>
              <a:t>інженерної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інфраструктури</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меліоративних</a:t>
            </a:r>
            <a:r>
              <a:rPr lang="ru-RU" sz="1500" dirty="0">
                <a:latin typeface="Arial" panose="020B0604020202020204" pitchFamily="34" charset="0"/>
                <a:cs typeface="Arial" panose="020B0604020202020204" pitchFamily="34" charset="0"/>
              </a:rPr>
              <a:t> систем;</a:t>
            </a:r>
          </a:p>
          <a:p>
            <a:pPr marL="0" indent="0" algn="just">
              <a:buNone/>
            </a:pPr>
            <a:r>
              <a:rPr lang="ru-RU" sz="1500" dirty="0">
                <a:solidFill>
                  <a:srgbClr val="FF0000"/>
                </a:solidFill>
                <a:latin typeface="Arial" panose="020B0604020202020204" pitchFamily="34" charset="0"/>
                <a:cs typeface="Arial" panose="020B0604020202020204" pitchFamily="34" charset="0"/>
              </a:rPr>
              <a:t>8) </a:t>
            </a:r>
            <a:r>
              <a:rPr lang="ru-RU" sz="1500" dirty="0" err="1">
                <a:solidFill>
                  <a:srgbClr val="FF0000"/>
                </a:solidFill>
                <a:latin typeface="Arial" panose="020B0604020202020204" pitchFamily="34" charset="0"/>
                <a:cs typeface="Arial" panose="020B0604020202020204" pitchFamily="34" charset="0"/>
              </a:rPr>
              <a:t>обґрунтовані</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пропозиції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щодо</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зміни</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функціонального</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призначення</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окремих</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територій</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області</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які</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мають</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вплив</a:t>
            </a:r>
            <a:r>
              <a:rPr lang="ru-RU" sz="1500" dirty="0">
                <a:solidFill>
                  <a:srgbClr val="FF0000"/>
                </a:solidFill>
                <a:latin typeface="Arial" panose="020B0604020202020204" pitchFamily="34" charset="0"/>
                <a:cs typeface="Arial" panose="020B0604020202020204" pitchFamily="34" charset="0"/>
              </a:rPr>
              <a:t> на </a:t>
            </a:r>
            <a:r>
              <a:rPr lang="ru-RU" sz="1500" dirty="0" err="1">
                <a:solidFill>
                  <a:srgbClr val="FF0000"/>
                </a:solidFill>
                <a:latin typeface="Arial" panose="020B0604020202020204" pitchFamily="34" charset="0"/>
                <a:cs typeface="Arial" panose="020B0604020202020204" pitchFamily="34" charset="0"/>
              </a:rPr>
              <a:t>інтереси</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декількох</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територіальних</a:t>
            </a:r>
            <a:r>
              <a:rPr lang="ru-RU" sz="1500" dirty="0">
                <a:solidFill>
                  <a:srgbClr val="FF0000"/>
                </a:solidFill>
                <a:latin typeface="Arial" panose="020B0604020202020204" pitchFamily="34" charset="0"/>
                <a:cs typeface="Arial" panose="020B0604020202020204" pitchFamily="34" charset="0"/>
              </a:rPr>
              <a:t> громад) з </a:t>
            </a:r>
            <a:r>
              <a:rPr lang="ru-RU" sz="1500" dirty="0" err="1">
                <a:solidFill>
                  <a:srgbClr val="FF0000"/>
                </a:solidFill>
                <a:latin typeface="Arial" panose="020B0604020202020204" pitchFamily="34" charset="0"/>
                <a:cs typeface="Arial" panose="020B0604020202020204" pitchFamily="34" charset="0"/>
              </a:rPr>
              <a:t>урахуванням</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існуючої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забудови</a:t>
            </a:r>
            <a:r>
              <a:rPr lang="ru-RU" sz="1500" dirty="0">
                <a:solidFill>
                  <a:srgbClr val="FF0000"/>
                </a:solidFill>
                <a:latin typeface="Arial" panose="020B0604020202020204" pitchFamily="34" charset="0"/>
                <a:cs typeface="Arial" panose="020B0604020202020204" pitchFamily="34" charset="0"/>
              </a:rPr>
              <a:t> та </a:t>
            </a:r>
            <a:r>
              <a:rPr lang="ru-RU" sz="1500" dirty="0" err="1">
                <a:solidFill>
                  <a:srgbClr val="FF0000"/>
                </a:solidFill>
                <a:latin typeface="Arial" panose="020B0604020202020204" pitchFamily="34" charset="0"/>
                <a:cs typeface="Arial" panose="020B0604020202020204" pitchFamily="34" charset="0"/>
              </a:rPr>
              <a:t>наявної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містобудівної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документації</a:t>
            </a:r>
            <a:r>
              <a:rPr lang="ru-RU" sz="1500" dirty="0">
                <a:solidFill>
                  <a:srgbClr val="FF0000"/>
                </a:solidFill>
                <a:latin typeface="Arial" panose="020B0604020202020204" pitchFamily="34" charset="0"/>
                <a:cs typeface="Arial" panose="020B0604020202020204" pitchFamily="34" charset="0"/>
              </a:rPr>
              <a:t>;</a:t>
            </a:r>
          </a:p>
          <a:p>
            <a:pPr marL="0" indent="0" algn="just">
              <a:buNone/>
            </a:pPr>
            <a:r>
              <a:rPr lang="ru-RU" sz="1500" dirty="0">
                <a:solidFill>
                  <a:srgbClr val="FF0000"/>
                </a:solidFill>
                <a:latin typeface="Arial" panose="020B0604020202020204" pitchFamily="34" charset="0"/>
                <a:cs typeface="Arial" panose="020B0604020202020204" pitchFamily="34" charset="0"/>
              </a:rPr>
              <a:t>9) </a:t>
            </a:r>
            <a:r>
              <a:rPr lang="ru-RU" sz="1500" dirty="0" err="1">
                <a:solidFill>
                  <a:srgbClr val="FF0000"/>
                </a:solidFill>
                <a:latin typeface="Arial" panose="020B0604020202020204" pitchFamily="34" charset="0"/>
                <a:cs typeface="Arial" panose="020B0604020202020204" pitchFamily="34" charset="0"/>
              </a:rPr>
              <a:t>обґрунтовані</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пропозиції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щодо</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перенесення</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об’єктів</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виробничої</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сфери</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які</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мають</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вплив</a:t>
            </a:r>
            <a:r>
              <a:rPr lang="ru-RU" sz="1500" dirty="0">
                <a:solidFill>
                  <a:srgbClr val="FF0000"/>
                </a:solidFill>
                <a:latin typeface="Arial" panose="020B0604020202020204" pitchFamily="34" charset="0"/>
                <a:cs typeface="Arial" panose="020B0604020202020204" pitchFamily="34" charset="0"/>
              </a:rPr>
              <a:t> на </a:t>
            </a:r>
            <a:r>
              <a:rPr lang="ru-RU" sz="1500" dirty="0" err="1">
                <a:solidFill>
                  <a:srgbClr val="FF0000"/>
                </a:solidFill>
                <a:latin typeface="Arial" panose="020B0604020202020204" pitchFamily="34" charset="0"/>
                <a:cs typeface="Arial" panose="020B0604020202020204" pitchFamily="34" charset="0"/>
              </a:rPr>
              <a:t>інтереси</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декількох</a:t>
            </a:r>
            <a:r>
              <a:rPr lang="ru-RU" sz="1500" dirty="0">
                <a:solidFill>
                  <a:srgbClr val="FF0000"/>
                </a:solidFill>
                <a:latin typeface="Arial" panose="020B0604020202020204" pitchFamily="34" charset="0"/>
                <a:cs typeface="Arial" panose="020B0604020202020204" pitchFamily="34" charset="0"/>
              </a:rPr>
              <a:t> </a:t>
            </a:r>
            <a:r>
              <a:rPr lang="ru-RU" sz="1500" dirty="0" err="1">
                <a:solidFill>
                  <a:srgbClr val="FF0000"/>
                </a:solidFill>
                <a:latin typeface="Arial" panose="020B0604020202020204" pitchFamily="34" charset="0"/>
                <a:cs typeface="Arial" panose="020B0604020202020204" pitchFamily="34" charset="0"/>
              </a:rPr>
              <a:t>територіальних</a:t>
            </a:r>
            <a:r>
              <a:rPr lang="ru-RU" sz="1500" dirty="0">
                <a:solidFill>
                  <a:srgbClr val="FF0000"/>
                </a:solidFill>
                <a:latin typeface="Arial" panose="020B0604020202020204" pitchFamily="34" charset="0"/>
                <a:cs typeface="Arial" panose="020B0604020202020204" pitchFamily="34" charset="0"/>
              </a:rPr>
              <a:t> громад);</a:t>
            </a:r>
          </a:p>
          <a:p>
            <a:pPr marL="0" indent="0" algn="just">
              <a:buNone/>
            </a:pPr>
            <a:r>
              <a:rPr lang="ru-RU" sz="1500" dirty="0">
                <a:latin typeface="Arial" panose="020B0604020202020204" pitchFamily="34" charset="0"/>
                <a:cs typeface="Arial" panose="020B0604020202020204" pitchFamily="34" charset="0"/>
              </a:rPr>
              <a:t>10) </a:t>
            </a:r>
            <a:r>
              <a:rPr lang="ru-RU" sz="1500" dirty="0" err="1">
                <a:latin typeface="Arial" panose="020B0604020202020204" pitchFamily="34" charset="0"/>
                <a:cs typeface="Arial" panose="020B0604020202020204" pitchFamily="34" charset="0"/>
              </a:rPr>
              <a:t>загальні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підходи</a:t>
            </a:r>
            <a:r>
              <a:rPr lang="ru-RU" sz="1500" dirty="0">
                <a:latin typeface="Arial" panose="020B0604020202020204" pitchFamily="34" charset="0"/>
                <a:cs typeface="Arial" panose="020B0604020202020204" pitchFamily="34" charset="0"/>
              </a:rPr>
              <a:t> та </a:t>
            </a:r>
            <a:r>
              <a:rPr lang="ru-RU" sz="1500" dirty="0" err="1">
                <a:latin typeface="Arial" panose="020B0604020202020204" pitchFamily="34" charset="0"/>
                <a:cs typeface="Arial" panose="020B0604020202020204" pitchFamily="34" charset="0"/>
              </a:rPr>
              <a:t>пропозиції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комплексного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розвитку</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території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 та заходи для </a:t>
            </a:r>
            <a:r>
              <a:rPr lang="ru-RU" sz="1500" dirty="0" err="1">
                <a:latin typeface="Arial" panose="020B0604020202020204" pitchFamily="34" charset="0"/>
                <a:cs typeface="Arial" panose="020B0604020202020204" pitchFamily="34" charset="0"/>
              </a:rPr>
              <a:t>їх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реалізації</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11) </a:t>
            </a:r>
            <a:r>
              <a:rPr lang="ru-RU" sz="1500" dirty="0" err="1">
                <a:latin typeface="Arial" panose="020B0604020202020204" pitchFamily="34" charset="0"/>
                <a:cs typeface="Arial" panose="020B0604020202020204" pitchFamily="34" charset="0"/>
              </a:rPr>
              <a:t>попередній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фінансово-економічний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розрахунок</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заходів</a:t>
            </a:r>
            <a:r>
              <a:rPr lang="ru-RU" sz="1500" dirty="0">
                <a:latin typeface="Arial" panose="020B0604020202020204" pitchFamily="34" charset="0"/>
                <a:cs typeface="Arial" panose="020B0604020202020204" pitchFamily="34" charset="0"/>
              </a:rPr>
              <a:t> для </a:t>
            </a:r>
            <a:r>
              <a:rPr lang="ru-RU" sz="1500" dirty="0" err="1">
                <a:latin typeface="Arial" panose="020B0604020202020204" pitchFamily="34" charset="0"/>
                <a:cs typeface="Arial" panose="020B0604020202020204" pitchFamily="34" charset="0"/>
              </a:rPr>
              <a:t>забезпечення</a:t>
            </a:r>
            <a:r>
              <a:rPr lang="ru-RU" sz="1500" dirty="0">
                <a:latin typeface="Arial" panose="020B0604020202020204" pitchFamily="34" charset="0"/>
                <a:cs typeface="Arial" panose="020B0604020202020204" pitchFamily="34" charset="0"/>
              </a:rPr>
              <a:t> комплексного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12) </a:t>
            </a:r>
            <a:r>
              <a:rPr lang="ru-RU" sz="1500" dirty="0" err="1">
                <a:latin typeface="Arial" panose="020B0604020202020204" pitchFamily="34" charset="0"/>
                <a:cs typeface="Arial" panose="020B0604020202020204" pitchFamily="34" charset="0"/>
              </a:rPr>
              <a:t>пропозиції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джерел</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фінансування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заходів</a:t>
            </a:r>
            <a:r>
              <a:rPr lang="ru-RU" sz="1500" dirty="0">
                <a:latin typeface="Arial" panose="020B0604020202020204" pitchFamily="34" charset="0"/>
                <a:cs typeface="Arial" panose="020B0604020202020204" pitchFamily="34" charset="0"/>
              </a:rPr>
              <a:t> для </a:t>
            </a:r>
            <a:r>
              <a:rPr lang="ru-RU" sz="1500" dirty="0" err="1">
                <a:latin typeface="Arial" panose="020B0604020202020204" pitchFamily="34" charset="0"/>
                <a:cs typeface="Arial" panose="020B0604020202020204" pitchFamily="34" charset="0"/>
              </a:rPr>
              <a:t>забезпечення</a:t>
            </a:r>
            <a:r>
              <a:rPr lang="ru-RU" sz="1500" dirty="0">
                <a:latin typeface="Arial" panose="020B0604020202020204" pitchFamily="34" charset="0"/>
                <a:cs typeface="Arial" panose="020B0604020202020204" pitchFamily="34" charset="0"/>
              </a:rPr>
              <a:t> комплексного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a:t>
            </a:r>
          </a:p>
        </p:txBody>
      </p:sp>
      <p:sp>
        <p:nvSpPr>
          <p:cNvPr id="13" name="Прямоугольник 12">
            <a:extLst>
              <a:ext uri="{FF2B5EF4-FFF2-40B4-BE49-F238E27FC236}">
                <a16:creationId xmlns:a16="http://schemas.microsoft.com/office/drawing/2014/main" id="{7A8DA4AD-7B69-48E6-B8A6-E677649D4B43}"/>
              </a:ext>
            </a:extLst>
          </p:cNvPr>
          <p:cNvSpPr/>
          <p:nvPr/>
        </p:nvSpPr>
        <p:spPr>
          <a:xfrm>
            <a:off x="461638" y="2143116"/>
            <a:ext cx="5516206" cy="4410405"/>
          </a:xfrm>
          <a:prstGeom prst="rect">
            <a:avLst/>
          </a:prstGeom>
          <a:noFill/>
          <a:ln w="1905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lvl1pPr marL="171450" indent="-171450"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lgn="just">
              <a:buNone/>
            </a:pPr>
            <a:r>
              <a:rPr lang="ru-RU" sz="1500" dirty="0">
                <a:latin typeface="Arial" panose="020B0604020202020204" pitchFamily="34" charset="0"/>
                <a:cs typeface="Arial" panose="020B0604020202020204" pitchFamily="34" charset="0"/>
              </a:rPr>
              <a:t>1) </a:t>
            </a:r>
            <a:r>
              <a:rPr lang="ru-RU" sz="1500" dirty="0" err="1">
                <a:latin typeface="Arial" panose="020B0604020202020204" pitchFamily="34" charset="0"/>
                <a:cs typeface="Arial" panose="020B0604020202020204" pitchFamily="34" charset="0"/>
              </a:rPr>
              <a:t>загальний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опис</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2) </a:t>
            </a:r>
            <a:r>
              <a:rPr lang="ru-RU" sz="1500" dirty="0" err="1">
                <a:latin typeface="Arial" panose="020B0604020202020204" pitchFamily="34" charset="0"/>
                <a:cs typeface="Arial" panose="020B0604020202020204" pitchFamily="34" charset="0"/>
              </a:rPr>
              <a:t>інформацію</a:t>
            </a:r>
            <a:r>
              <a:rPr lang="ru-RU" sz="1500" dirty="0">
                <a:latin typeface="Arial" panose="020B0604020202020204" pitchFamily="34" charset="0"/>
                <a:cs typeface="Arial" panose="020B0604020202020204" pitchFamily="34" charset="0"/>
              </a:rPr>
              <a:t> про </a:t>
            </a:r>
            <a:r>
              <a:rPr lang="ru-RU" sz="1500" dirty="0" err="1">
                <a:latin typeface="Arial" panose="020B0604020202020204" pitchFamily="34" charset="0"/>
                <a:cs typeface="Arial" panose="020B0604020202020204" pitchFamily="34" charset="0"/>
              </a:rPr>
              <a:t>наявність</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містобудівної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документації</a:t>
            </a:r>
            <a:r>
              <a:rPr lang="ru-RU" sz="1500" dirty="0">
                <a:latin typeface="Arial" panose="020B0604020202020204" pitchFamily="34" charset="0"/>
                <a:cs typeface="Arial" panose="020B0604020202020204" pitchFamily="34" charset="0"/>
              </a:rPr>
              <a:t> на </a:t>
            </a:r>
            <a:r>
              <a:rPr lang="ru-RU" sz="1500" dirty="0" err="1">
                <a:latin typeface="Arial" panose="020B0604020202020204" pitchFamily="34" charset="0"/>
                <a:cs typeface="Arial" panose="020B0604020202020204" pitchFamily="34" charset="0"/>
              </a:rPr>
              <a:t>території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аналіз</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її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актуальності</a:t>
            </a:r>
            <a:r>
              <a:rPr lang="ru-RU" sz="1500" dirty="0">
                <a:latin typeface="Arial" panose="020B0604020202020204" pitchFamily="34" charset="0"/>
                <a:cs typeface="Arial" panose="020B0604020202020204" pitchFamily="34" charset="0"/>
              </a:rPr>
              <a:t> та </a:t>
            </a:r>
            <a:r>
              <a:rPr lang="ru-RU" sz="1500" dirty="0" err="1">
                <a:latin typeface="Arial" panose="020B0604020202020204" pitchFamily="34" charset="0"/>
                <a:cs typeface="Arial" panose="020B0604020202020204" pitchFamily="34" charset="0"/>
              </a:rPr>
              <a:t>ступінь</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її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реалізації</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3) </a:t>
            </a:r>
            <a:r>
              <a:rPr lang="ru-RU" sz="1500" dirty="0" err="1">
                <a:latin typeface="Arial" panose="020B0604020202020204" pitchFamily="34" charset="0"/>
                <a:cs typeface="Arial" panose="020B0604020202020204" pitchFamily="34" charset="0"/>
              </a:rPr>
              <a:t>аналіз</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негативних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впливів</a:t>
            </a:r>
            <a:r>
              <a:rPr lang="ru-RU" sz="1500" dirty="0">
                <a:latin typeface="Arial" panose="020B0604020202020204" pitchFamily="34" charset="0"/>
                <a:cs typeface="Arial" panose="020B0604020202020204" pitchFamily="34" charset="0"/>
              </a:rPr>
              <a:t> (у тому </a:t>
            </a:r>
            <a:r>
              <a:rPr lang="ru-RU" sz="1500" dirty="0" err="1">
                <a:latin typeface="Arial" panose="020B0604020202020204" pitchFamily="34" charset="0"/>
                <a:cs typeface="Arial" panose="020B0604020202020204" pitchFamily="34" charset="0"/>
              </a:rPr>
              <a:t>числі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бойових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терористичних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актів</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диверсій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надзвичайних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ситуацій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призвели</a:t>
            </a:r>
            <a:r>
              <a:rPr lang="ru-RU" sz="1500" dirty="0">
                <a:latin typeface="Arial" panose="020B0604020202020204" pitchFamily="34" charset="0"/>
                <a:cs typeface="Arial" panose="020B0604020202020204" pitchFamily="34" charset="0"/>
              </a:rPr>
              <a:t> до </a:t>
            </a:r>
            <a:r>
              <a:rPr lang="ru-RU" sz="1500" dirty="0" err="1">
                <a:latin typeface="Arial" panose="020B0604020202020204" pitchFamily="34" charset="0"/>
                <a:cs typeface="Arial" panose="020B0604020202020204" pitchFamily="34" charset="0"/>
              </a:rPr>
              <a:t>необхідності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розроблення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програми</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4) </a:t>
            </a:r>
            <a:r>
              <a:rPr lang="ru-RU" sz="1500" dirty="0" err="1">
                <a:latin typeface="Arial" panose="020B0604020202020204" pitchFamily="34" charset="0"/>
                <a:cs typeface="Arial" panose="020B0604020202020204" pitchFamily="34" charset="0"/>
              </a:rPr>
              <a:t>аналіз</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ресурсів</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території</a:t>
            </a:r>
            <a:r>
              <a:rPr lang="ru-RU" sz="1500" dirty="0">
                <a:latin typeface="Arial" panose="020B0604020202020204" pitchFamily="34" charset="0"/>
                <a:cs typeface="Arial" panose="020B0604020202020204" pitchFamily="34" charset="0"/>
              </a:rPr>
              <a:t> для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життєдіяльності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області</a:t>
            </a:r>
            <a:r>
              <a:rPr lang="ru-RU" sz="1500" dirty="0">
                <a:latin typeface="Arial" panose="020B0604020202020204" pitchFamily="34" charset="0"/>
                <a:cs typeface="Arial" panose="020B0604020202020204" pitchFamily="34" charset="0"/>
              </a:rPr>
              <a:t>;</a:t>
            </a:r>
          </a:p>
          <a:p>
            <a:pPr marL="0" indent="0" algn="just">
              <a:buNone/>
            </a:pPr>
            <a:r>
              <a:rPr lang="ru-RU" sz="1500" dirty="0">
                <a:latin typeface="Arial" panose="020B0604020202020204" pitchFamily="34" charset="0"/>
                <a:cs typeface="Arial" panose="020B0604020202020204" pitchFamily="34" charset="0"/>
              </a:rPr>
              <a:t>5) </a:t>
            </a:r>
            <a:r>
              <a:rPr lang="ru-RU" sz="1500" dirty="0" err="1">
                <a:latin typeface="Arial" panose="020B0604020202020204" pitchFamily="34" charset="0"/>
                <a:cs typeface="Arial" panose="020B0604020202020204" pitchFamily="34" charset="0"/>
              </a:rPr>
              <a:t>інформацію</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необхідності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підготовки</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території</a:t>
            </a:r>
            <a:r>
              <a:rPr lang="ru-RU" sz="1500" dirty="0">
                <a:latin typeface="Arial" panose="020B0604020202020204" pitchFamily="34" charset="0"/>
                <a:cs typeface="Arial" panose="020B0604020202020204" pitchFamily="34" charset="0"/>
              </a:rPr>
              <a:t> (у тому </a:t>
            </a:r>
            <a:r>
              <a:rPr lang="ru-RU" sz="1500" dirty="0" err="1">
                <a:latin typeface="Arial" panose="020B0604020202020204" pitchFamily="34" charset="0"/>
                <a:cs typeface="Arial" panose="020B0604020202020204" pitchFamily="34" charset="0"/>
              </a:rPr>
              <a:t>числі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здійснення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розмінування</a:t>
            </a:r>
            <a:r>
              <a:rPr lang="ru-RU" sz="1500" dirty="0">
                <a:latin typeface="Arial" panose="020B0604020202020204" pitchFamily="34" charset="0"/>
                <a:cs typeface="Arial" panose="020B0604020202020204" pitchFamily="34" charset="0"/>
              </a:rPr>
              <a:t>, демонтажу </a:t>
            </a:r>
            <a:r>
              <a:rPr lang="ru-RU" sz="1500" dirty="0" err="1">
                <a:latin typeface="Arial" panose="020B0604020202020204" pitchFamily="34" charset="0"/>
                <a:cs typeface="Arial" panose="020B0604020202020204" pitchFamily="34" charset="0"/>
              </a:rPr>
              <a:t>зруйнованих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будівель</a:t>
            </a:r>
            <a:r>
              <a:rPr lang="ru-RU" sz="1500" dirty="0">
                <a:latin typeface="Arial" panose="020B0604020202020204" pitchFamily="34" charset="0"/>
                <a:cs typeface="Arial" panose="020B0604020202020204" pitchFamily="34" charset="0"/>
              </a:rPr>
              <a:t> та </a:t>
            </a:r>
            <a:r>
              <a:rPr lang="ru-RU" sz="1500" dirty="0" err="1">
                <a:latin typeface="Arial" panose="020B0604020202020204" pitchFamily="34" charset="0"/>
                <a:cs typeface="Arial" panose="020B0604020202020204" pitchFamily="34" charset="0"/>
              </a:rPr>
              <a:t>споруд</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рекультивації</a:t>
            </a:r>
            <a:r>
              <a:rPr lang="ru-RU" sz="1500" dirty="0">
                <a:latin typeface="Arial" panose="020B0604020202020204" pitchFamily="34" charset="0"/>
                <a:cs typeface="Arial" panose="020B0604020202020204" pitchFamily="34" charset="0"/>
              </a:rPr>
              <a:t> земель);</a:t>
            </a:r>
          </a:p>
          <a:p>
            <a:pPr marL="0" indent="0" algn="just">
              <a:buNone/>
            </a:pPr>
            <a:r>
              <a:rPr lang="ru-RU" sz="1500" dirty="0">
                <a:latin typeface="Arial" panose="020B0604020202020204" pitchFamily="34" charset="0"/>
                <a:cs typeface="Arial" panose="020B0604020202020204" pitchFamily="34" charset="0"/>
              </a:rPr>
              <a:t>6) </a:t>
            </a:r>
            <a:r>
              <a:rPr lang="ru-RU" sz="1500" dirty="0" err="1">
                <a:latin typeface="Arial" panose="020B0604020202020204" pitchFamily="34" charset="0"/>
                <a:cs typeface="Arial" panose="020B0604020202020204" pitchFamily="34" charset="0"/>
              </a:rPr>
              <a:t>інформацію</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щодо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технічної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можливості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економічної</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доцільності</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відновлення</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населених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пунктів</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територій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що</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постраждали</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внаслідок</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бойових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терористичних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актів</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диверсій</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надзвичайних</a:t>
            </a:r>
            <a:r>
              <a:rPr lang="ru-RU" sz="1500" dirty="0">
                <a:latin typeface="Arial" panose="020B0604020202020204" pitchFamily="34" charset="0"/>
                <a:cs typeface="Arial" panose="020B0604020202020204" pitchFamily="34" charset="0"/>
              </a:rPr>
              <a:t> </a:t>
            </a:r>
            <a:r>
              <a:rPr lang="ru-RU" sz="1500" dirty="0" err="1">
                <a:latin typeface="Arial" panose="020B0604020202020204" pitchFamily="34" charset="0"/>
                <a:cs typeface="Arial" panose="020B0604020202020204" pitchFamily="34" charset="0"/>
              </a:rPr>
              <a:t>ситуацій</a:t>
            </a:r>
            <a:r>
              <a:rPr lang="ru-RU" sz="1500" dirty="0">
                <a:latin typeface="Arial" panose="020B0604020202020204" pitchFamily="34" charset="0"/>
                <a:cs typeface="Arial" panose="020B0604020202020204" pitchFamily="34" charset="0"/>
              </a:rPr>
              <a:t>;</a:t>
            </a:r>
          </a:p>
        </p:txBody>
      </p:sp>
      <p:pic>
        <p:nvPicPr>
          <p:cNvPr id="6" name="Рисунок 5">
            <a:extLst>
              <a:ext uri="{FF2B5EF4-FFF2-40B4-BE49-F238E27FC236}">
                <a16:creationId xmlns:a16="http://schemas.microsoft.com/office/drawing/2014/main" id="{4E5737E3-549A-4EB4-B4D0-2E29A55EDCBF}"/>
              </a:ext>
            </a:extLst>
          </p:cNvPr>
          <p:cNvPicPr>
            <a:picLocks noChangeAspect="1"/>
          </p:cNvPicPr>
          <p:nvPr/>
        </p:nvPicPr>
        <p:blipFill>
          <a:blip r:embed="rId2"/>
          <a:stretch>
            <a:fillRect/>
          </a:stretch>
        </p:blipFill>
        <p:spPr>
          <a:xfrm>
            <a:off x="501388" y="772357"/>
            <a:ext cx="1957727" cy="1341590"/>
          </a:xfrm>
          <a:prstGeom prst="rect">
            <a:avLst/>
          </a:prstGeom>
        </p:spPr>
      </p:pic>
    </p:spTree>
    <p:extLst>
      <p:ext uri="{BB962C8B-B14F-4D97-AF65-F5344CB8AC3E}">
        <p14:creationId xmlns:p14="http://schemas.microsoft.com/office/powerpoint/2010/main" val="190950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0C2F98F-0E9B-45D7-9B41-8528742EBF2A}"/>
              </a:ext>
            </a:extLst>
          </p:cNvPr>
          <p:cNvSpPr/>
          <p:nvPr/>
        </p:nvSpPr>
        <p:spPr>
          <a:xfrm>
            <a:off x="908481" y="5160547"/>
            <a:ext cx="10351363" cy="1181373"/>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3C88E79B-21CB-4005-8F46-361FD9BB7788}"/>
              </a:ext>
            </a:extLst>
          </p:cNvPr>
          <p:cNvSpPr/>
          <p:nvPr/>
        </p:nvSpPr>
        <p:spPr>
          <a:xfrm>
            <a:off x="932155" y="5513033"/>
            <a:ext cx="10351363" cy="1056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2"/>
              </a:solidFill>
            </a:endParaRPr>
          </a:p>
        </p:txBody>
      </p:sp>
      <p:sp>
        <p:nvSpPr>
          <p:cNvPr id="2" name="Заголовок 1">
            <a:extLst>
              <a:ext uri="{FF2B5EF4-FFF2-40B4-BE49-F238E27FC236}">
                <a16:creationId xmlns:a16="http://schemas.microsoft.com/office/drawing/2014/main" id="{4F46AD9E-6F81-4BA2-A908-21272D5E19FD}"/>
              </a:ext>
            </a:extLst>
          </p:cNvPr>
          <p:cNvSpPr>
            <a:spLocks noGrp="1"/>
          </p:cNvSpPr>
          <p:nvPr>
            <p:ph type="title"/>
          </p:nvPr>
        </p:nvSpPr>
        <p:spPr>
          <a:xfrm>
            <a:off x="559293" y="365126"/>
            <a:ext cx="10794507" cy="1064180"/>
          </a:xfrm>
        </p:spPr>
        <p:txBody>
          <a:bodyPr>
            <a:noAutofit/>
          </a:bodyPr>
          <a:lstStyle/>
          <a:p>
            <a:pPr algn="ctr"/>
            <a:r>
              <a:rPr lang="ru-RU" sz="2400" b="1" dirty="0">
                <a:solidFill>
                  <a:schemeClr val="accent5">
                    <a:lumMod val="50000"/>
                  </a:schemeClr>
                </a:solidFill>
                <a:latin typeface="Arial" panose="020B0604020202020204" pitchFamily="34" charset="0"/>
                <a:cs typeface="Arial" panose="020B0604020202020204" pitchFamily="34" charset="0"/>
              </a:rPr>
              <a:t>ЗАКОН УКРАЇНИ</a:t>
            </a:r>
            <a:br>
              <a:rPr lang="ru-RU" sz="2400" b="1" dirty="0">
                <a:solidFill>
                  <a:schemeClr val="accent5">
                    <a:lumMod val="50000"/>
                  </a:schemeClr>
                </a:solidFill>
                <a:latin typeface="Arial" panose="020B0604020202020204" pitchFamily="34" charset="0"/>
                <a:cs typeface="Arial" panose="020B0604020202020204" pitchFamily="34" charset="0"/>
              </a:rPr>
            </a:br>
            <a:r>
              <a:rPr lang="ru-RU" sz="2400" b="1" dirty="0">
                <a:solidFill>
                  <a:schemeClr val="accent5">
                    <a:lumMod val="50000"/>
                  </a:schemeClr>
                </a:solidFill>
                <a:latin typeface="Arial" panose="020B0604020202020204" pitchFamily="34" charset="0"/>
                <a:cs typeface="Arial" panose="020B0604020202020204" pitchFamily="34" charset="0"/>
              </a:rPr>
              <a:t>    «Про </a:t>
            </a:r>
            <a:r>
              <a:rPr lang="ru-RU" sz="2400" b="1" dirty="0" err="1">
                <a:solidFill>
                  <a:schemeClr val="accent5">
                    <a:lumMod val="50000"/>
                  </a:schemeClr>
                </a:solidFill>
                <a:latin typeface="Arial" panose="020B0604020202020204" pitchFamily="34" charset="0"/>
                <a:cs typeface="Arial" panose="020B0604020202020204" pitchFamily="34" charset="0"/>
              </a:rPr>
              <a:t>регулювання</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містобудівної</a:t>
            </a:r>
            <a:r>
              <a:rPr lang="ru-RU" sz="2400" b="1" dirty="0">
                <a:solidFill>
                  <a:schemeClr val="accent5">
                    <a:lumMod val="50000"/>
                  </a:schemeClr>
                </a:solidFill>
                <a:latin typeface="Arial" panose="020B0604020202020204" pitchFamily="34" charset="0"/>
                <a:cs typeface="Arial" panose="020B0604020202020204" pitchFamily="34" charset="0"/>
              </a:rPr>
              <a:t> </a:t>
            </a:r>
            <a:r>
              <a:rPr lang="ru-RU" sz="2400" b="1" dirty="0" err="1">
                <a:solidFill>
                  <a:schemeClr val="accent5">
                    <a:lumMod val="50000"/>
                  </a:schemeClr>
                </a:solidFill>
                <a:latin typeface="Arial" panose="020B0604020202020204" pitchFamily="34" charset="0"/>
                <a:cs typeface="Arial" panose="020B0604020202020204" pitchFamily="34" charset="0"/>
              </a:rPr>
              <a:t>діяльності</a:t>
            </a:r>
            <a:r>
              <a:rPr lang="ru-RU" sz="2400" b="1" dirty="0">
                <a:solidFill>
                  <a:schemeClr val="accent5">
                    <a:lumMod val="50000"/>
                  </a:schemeClr>
                </a:solidFill>
                <a:latin typeface="Arial" panose="020B0604020202020204" pitchFamily="34" charset="0"/>
                <a:cs typeface="Arial" panose="020B0604020202020204" pitchFamily="34" charset="0"/>
              </a:rPr>
              <a:t>»        </a:t>
            </a:r>
          </a:p>
        </p:txBody>
      </p:sp>
      <p:sp>
        <p:nvSpPr>
          <p:cNvPr id="3" name="Объект 2">
            <a:extLst>
              <a:ext uri="{FF2B5EF4-FFF2-40B4-BE49-F238E27FC236}">
                <a16:creationId xmlns:a16="http://schemas.microsoft.com/office/drawing/2014/main" id="{6A642118-3A91-4E04-9C5F-0B20C975A2E9}"/>
              </a:ext>
            </a:extLst>
          </p:cNvPr>
          <p:cNvSpPr>
            <a:spLocks noGrp="1"/>
          </p:cNvSpPr>
          <p:nvPr>
            <p:ph idx="1"/>
          </p:nvPr>
        </p:nvSpPr>
        <p:spPr>
          <a:xfrm>
            <a:off x="838200" y="1518082"/>
            <a:ext cx="10515600" cy="5150509"/>
          </a:xfrm>
          <a:ln>
            <a:solidFill>
              <a:srgbClr val="FF0000"/>
            </a:solidFill>
          </a:ln>
          <a:effectLst/>
        </p:spPr>
        <p:style>
          <a:lnRef idx="2">
            <a:schemeClr val="accent6"/>
          </a:lnRef>
          <a:fillRef idx="1">
            <a:schemeClr val="lt1"/>
          </a:fillRef>
          <a:effectRef idx="0">
            <a:schemeClr val="accent6"/>
          </a:effectRef>
          <a:fontRef idx="minor">
            <a:schemeClr val="dk1"/>
          </a:fontRef>
        </p:style>
        <p:txBody>
          <a:bodyPr>
            <a:normAutofit/>
          </a:bodyPr>
          <a:lstStyle/>
          <a:p>
            <a:pPr marL="0" indent="0" algn="r">
              <a:buNone/>
            </a:pPr>
            <a:r>
              <a:rPr lang="ru-RU" sz="2000" b="1" dirty="0" err="1">
                <a:solidFill>
                  <a:schemeClr val="accent2"/>
                </a:solidFill>
                <a:latin typeface="Arial" panose="020B0604020202020204" pitchFamily="34" charset="0"/>
                <a:cs typeface="Arial" panose="020B0604020202020204" pitchFamily="34" charset="0"/>
              </a:rPr>
              <a:t>Програма</a:t>
            </a:r>
            <a:r>
              <a:rPr lang="ru-RU" sz="2000" b="1" dirty="0">
                <a:solidFill>
                  <a:schemeClr val="accent2"/>
                </a:solidFill>
                <a:latin typeface="Arial" panose="020B0604020202020204" pitchFamily="34" charset="0"/>
                <a:cs typeface="Arial" panose="020B0604020202020204" pitchFamily="34" charset="0"/>
              </a:rPr>
              <a:t> комплексного </a:t>
            </a:r>
            <a:r>
              <a:rPr lang="ru-RU" sz="2000" b="1" dirty="0" err="1">
                <a:solidFill>
                  <a:schemeClr val="accent2"/>
                </a:solidFill>
                <a:latin typeface="Arial" panose="020B0604020202020204" pitchFamily="34" charset="0"/>
                <a:cs typeface="Arial" panose="020B0604020202020204" pitchFamily="34" charset="0"/>
              </a:rPr>
              <a:t>відновлення</a:t>
            </a:r>
            <a:r>
              <a:rPr lang="ru-RU" sz="2000" b="1" dirty="0">
                <a:solidFill>
                  <a:schemeClr val="accent2"/>
                </a:solidFill>
                <a:latin typeface="Arial" panose="020B0604020202020204" pitchFamily="34" charset="0"/>
                <a:cs typeface="Arial" panose="020B0604020202020204" pitchFamily="34" charset="0"/>
              </a:rPr>
              <a:t> </a:t>
            </a:r>
            <a:r>
              <a:rPr lang="ru-RU" sz="2000" b="1" dirty="0" err="1">
                <a:solidFill>
                  <a:schemeClr val="accent2"/>
                </a:solidFill>
                <a:latin typeface="Arial" panose="020B0604020202020204" pitchFamily="34" charset="0"/>
                <a:cs typeface="Arial" panose="020B0604020202020204" pitchFamily="34" charset="0"/>
              </a:rPr>
              <a:t>області</a:t>
            </a:r>
            <a:r>
              <a:rPr lang="ru-RU" sz="2000" b="1" dirty="0">
                <a:solidFill>
                  <a:schemeClr val="accent2"/>
                </a:solidFill>
                <a:latin typeface="Arial" panose="020B0604020202020204" pitchFamily="34" charset="0"/>
                <a:cs typeface="Arial" panose="020B0604020202020204" pitchFamily="34" charset="0"/>
              </a:rPr>
              <a:t> </a:t>
            </a:r>
          </a:p>
          <a:p>
            <a:pPr marL="0" indent="0" algn="r">
              <a:buNone/>
            </a:pPr>
            <a:r>
              <a:rPr lang="ru-RU" sz="2000" b="1" dirty="0">
                <a:solidFill>
                  <a:schemeClr val="accent2"/>
                </a:solidFill>
                <a:latin typeface="Arial" panose="020B0604020202020204" pitchFamily="34" charset="0"/>
                <a:cs typeface="Arial" panose="020B0604020202020204" pitchFamily="34" charset="0"/>
              </a:rPr>
              <a:t> </a:t>
            </a:r>
          </a:p>
          <a:p>
            <a:pPr marL="0" indent="0" algn="r">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algn="just">
              <a:buFont typeface="Wingdings" panose="05000000000000000000" pitchFamily="2" charset="2"/>
              <a:buChar char="Ø"/>
            </a:pPr>
            <a:r>
              <a:rPr lang="ru-RU" sz="1800" b="1" dirty="0">
                <a:solidFill>
                  <a:srgbClr val="002060"/>
                </a:solidFill>
                <a:latin typeface="Arial" panose="020B0604020202020204" pitchFamily="34" charset="0"/>
                <a:cs typeface="Arial" panose="020B0604020202020204" pitchFamily="34" charset="0"/>
              </a:rPr>
              <a:t>Склад, </a:t>
            </a:r>
            <a:r>
              <a:rPr lang="ru-RU" sz="1800" b="1" dirty="0" err="1">
                <a:solidFill>
                  <a:srgbClr val="002060"/>
                </a:solidFill>
                <a:latin typeface="Arial" panose="020B0604020202020204" pitchFamily="34" charset="0"/>
                <a:cs typeface="Arial" panose="020B0604020202020204" pitchFamily="34" charset="0"/>
              </a:rPr>
              <a:t>зміст</a:t>
            </a:r>
            <a:r>
              <a:rPr lang="ru-RU" sz="1800" b="1" dirty="0">
                <a:solidFill>
                  <a:srgbClr val="002060"/>
                </a:solidFill>
                <a:latin typeface="Arial" panose="020B0604020202020204" pitchFamily="34" charset="0"/>
                <a:cs typeface="Arial" panose="020B0604020202020204" pitchFamily="34" charset="0"/>
              </a:rPr>
              <a:t>, порядок </a:t>
            </a:r>
            <a:r>
              <a:rPr lang="ru-RU" sz="1800" b="1" dirty="0" err="1">
                <a:solidFill>
                  <a:srgbClr val="002060"/>
                </a:solidFill>
                <a:latin typeface="Arial" panose="020B0604020202020204" pitchFamily="34" charset="0"/>
                <a:cs typeface="Arial" panose="020B0604020202020204" pitchFamily="34" charset="0"/>
              </a:rPr>
              <a:t>розроблення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проведення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громадського</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обговорення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погодження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внесення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змін</a:t>
            </a:r>
            <a:r>
              <a:rPr lang="ru-RU" sz="1800" b="1" dirty="0">
                <a:solidFill>
                  <a:srgbClr val="002060"/>
                </a:solidFill>
                <a:latin typeface="Arial" panose="020B0604020202020204" pitchFamily="34" charset="0"/>
                <a:cs typeface="Arial" panose="020B0604020202020204" pitchFamily="34" charset="0"/>
              </a:rPr>
              <a:t> до </a:t>
            </a:r>
            <a:r>
              <a:rPr lang="ru-RU" sz="1800" b="1" dirty="0" err="1">
                <a:solidFill>
                  <a:srgbClr val="002060"/>
                </a:solidFill>
                <a:latin typeface="Arial" panose="020B0604020202020204" pitchFamily="34" charset="0"/>
                <a:cs typeface="Arial" panose="020B0604020202020204" pitchFamily="34" charset="0"/>
              </a:rPr>
              <a:t>програми</a:t>
            </a:r>
            <a:r>
              <a:rPr lang="ru-RU" sz="1800" b="1" dirty="0">
                <a:solidFill>
                  <a:srgbClr val="002060"/>
                </a:solidFill>
                <a:latin typeface="Arial" panose="020B0604020202020204" pitchFamily="34" charset="0"/>
                <a:cs typeface="Arial" panose="020B0604020202020204" pitchFamily="34" charset="0"/>
              </a:rPr>
              <a:t> комплексного </a:t>
            </a:r>
            <a:r>
              <a:rPr lang="ru-RU" sz="1800" b="1" dirty="0" err="1">
                <a:solidFill>
                  <a:srgbClr val="002060"/>
                </a:solidFill>
                <a:latin typeface="Arial" panose="020B0604020202020204" pitchFamily="34" charset="0"/>
                <a:cs typeface="Arial" panose="020B0604020202020204" pitchFamily="34" charset="0"/>
              </a:rPr>
              <a:t>відновлення</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області</a:t>
            </a:r>
            <a:r>
              <a:rPr lang="ru-RU" sz="1800" b="1" dirty="0">
                <a:solidFill>
                  <a:srgbClr val="002060"/>
                </a:solidFill>
                <a:latin typeface="Arial" panose="020B0604020202020204" pitchFamily="34" charset="0"/>
                <a:cs typeface="Arial" panose="020B0604020202020204" pitchFamily="34" charset="0"/>
              </a:rPr>
              <a:t> </a:t>
            </a:r>
            <a:r>
              <a:rPr lang="ru-RU" sz="1800" b="1" dirty="0" err="1">
                <a:solidFill>
                  <a:srgbClr val="002060"/>
                </a:solidFill>
                <a:latin typeface="Arial" panose="020B0604020202020204" pitchFamily="34" charset="0"/>
                <a:cs typeface="Arial" panose="020B0604020202020204" pitchFamily="34" charset="0"/>
              </a:rPr>
              <a:t>визначаються</a:t>
            </a:r>
            <a:r>
              <a:rPr lang="ru-RU" sz="1800" b="1" dirty="0">
                <a:solidFill>
                  <a:srgbClr val="002060"/>
                </a:solidFill>
                <a:latin typeface="Arial" panose="020B0604020202020204" pitchFamily="34" charset="0"/>
                <a:cs typeface="Arial" panose="020B0604020202020204" pitchFamily="34" charset="0"/>
              </a:rPr>
              <a:t> КМУ</a:t>
            </a:r>
            <a:endParaRPr lang="ru-RU" sz="1800" b="1" dirty="0">
              <a:ln>
                <a:solidFill>
                  <a:srgbClr val="002060"/>
                </a:solidFill>
              </a:ln>
              <a:solidFill>
                <a:srgbClr val="002060"/>
              </a:solidFill>
              <a:latin typeface="Arial" panose="020B0604020202020204" pitchFamily="34" charset="0"/>
              <a:cs typeface="Arial" panose="020B0604020202020204" pitchFamily="34" charset="0"/>
            </a:endParaRPr>
          </a:p>
          <a:p>
            <a:pPr algn="just">
              <a:buFont typeface="Wingdings" panose="05000000000000000000" pitchFamily="2" charset="2"/>
              <a:buChar char="Ø"/>
            </a:pPr>
            <a:endParaRPr lang="ru-RU" sz="1800" b="1" dirty="0">
              <a:ln>
                <a:solidFill>
                  <a:srgbClr val="002060"/>
                </a:solidFill>
              </a:ln>
              <a:solidFill>
                <a:srgbClr val="002060"/>
              </a:solidFill>
              <a:latin typeface="Arial" panose="020B0604020202020204" pitchFamily="34" charset="0"/>
              <a:cs typeface="Arial" panose="020B0604020202020204" pitchFamily="34" charset="0"/>
            </a:endParaRPr>
          </a:p>
          <a:p>
            <a:pPr algn="just">
              <a:buFont typeface="Wingdings" panose="05000000000000000000" pitchFamily="2" charset="2"/>
              <a:buChar char="Ø"/>
            </a:pPr>
            <a:r>
              <a:rPr lang="ru-RU" sz="1800" dirty="0" err="1">
                <a:ln>
                  <a:solidFill>
                    <a:srgbClr val="002060"/>
                  </a:solidFill>
                </a:ln>
                <a:solidFill>
                  <a:srgbClr val="FF0000"/>
                </a:solidFill>
                <a:latin typeface="Arial" panose="020B0604020202020204" pitchFamily="34" charset="0"/>
                <a:cs typeface="Arial" panose="020B0604020202020204" pitchFamily="34" charset="0"/>
              </a:rPr>
              <a:t>Положення</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затвердженої</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програми</a:t>
            </a:r>
            <a:r>
              <a:rPr lang="ru-RU" sz="1800" dirty="0">
                <a:ln>
                  <a:solidFill>
                    <a:srgbClr val="002060"/>
                  </a:solidFill>
                </a:ln>
                <a:solidFill>
                  <a:srgbClr val="FF0000"/>
                </a:solidFill>
                <a:latin typeface="Arial" panose="020B0604020202020204" pitchFamily="34" charset="0"/>
                <a:cs typeface="Arial" panose="020B0604020202020204" pitchFamily="34" charset="0"/>
              </a:rPr>
              <a:t> комплексного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відновлення</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області</a:t>
            </a:r>
            <a:r>
              <a:rPr lang="ru-RU" sz="1800" dirty="0">
                <a:ln>
                  <a:solidFill>
                    <a:srgbClr val="002060"/>
                  </a:solidFill>
                </a:ln>
                <a:solidFill>
                  <a:srgbClr val="FF0000"/>
                </a:solidFill>
                <a:latin typeface="Arial" panose="020B0604020202020204" pitchFamily="34" charset="0"/>
                <a:cs typeface="Arial" panose="020B0604020202020204" pitchFamily="34" charset="0"/>
              </a:rPr>
              <a:t> є </a:t>
            </a:r>
            <a:r>
              <a:rPr lang="ru-RU" sz="1800" dirty="0" err="1">
                <a:ln>
                  <a:solidFill>
                    <a:srgbClr val="002060"/>
                  </a:solidFill>
                </a:ln>
                <a:solidFill>
                  <a:srgbClr val="FF0000"/>
                </a:solidFill>
                <a:latin typeface="Arial" panose="020B0604020202020204" pitchFamily="34" charset="0"/>
                <a:cs typeface="Arial" panose="020B0604020202020204" pitchFamily="34" charset="0"/>
              </a:rPr>
              <a:t>складовими</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вихідних</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даних</a:t>
            </a:r>
            <a:r>
              <a:rPr lang="ru-RU" sz="1800" dirty="0">
                <a:ln>
                  <a:solidFill>
                    <a:srgbClr val="002060"/>
                  </a:solidFill>
                </a:ln>
                <a:solidFill>
                  <a:srgbClr val="FF0000"/>
                </a:solidFill>
                <a:latin typeface="Arial" panose="020B0604020202020204" pitchFamily="34" charset="0"/>
                <a:cs typeface="Arial" panose="020B0604020202020204" pitchFamily="34" charset="0"/>
              </a:rPr>
              <a:t> для </a:t>
            </a:r>
            <a:r>
              <a:rPr lang="ru-RU" sz="1800" dirty="0" err="1">
                <a:ln>
                  <a:solidFill>
                    <a:srgbClr val="002060"/>
                  </a:solidFill>
                </a:ln>
                <a:solidFill>
                  <a:srgbClr val="FF0000"/>
                </a:solidFill>
                <a:latin typeface="Arial" panose="020B0604020202020204" pitchFamily="34" charset="0"/>
                <a:cs typeface="Arial" panose="020B0604020202020204" pitchFamily="34" charset="0"/>
              </a:rPr>
              <a:t>розроблення</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програм</a:t>
            </a:r>
            <a:r>
              <a:rPr lang="ru-RU" sz="1800" dirty="0">
                <a:ln>
                  <a:solidFill>
                    <a:srgbClr val="002060"/>
                  </a:solidFill>
                </a:ln>
                <a:solidFill>
                  <a:srgbClr val="FF0000"/>
                </a:solidFill>
                <a:latin typeface="Arial" panose="020B0604020202020204" pitchFamily="34" charset="0"/>
                <a:cs typeface="Arial" panose="020B0604020202020204" pitchFamily="34" charset="0"/>
              </a:rPr>
              <a:t> комплексного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відновлення</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населених</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пунктів</a:t>
            </a:r>
            <a:r>
              <a:rPr lang="ru-RU" sz="1800" dirty="0">
                <a:ln>
                  <a:solidFill>
                    <a:srgbClr val="002060"/>
                  </a:solidFill>
                </a:ln>
                <a:solidFill>
                  <a:srgbClr val="FF0000"/>
                </a:solidFill>
                <a:latin typeface="Arial" panose="020B0604020202020204" pitchFamily="34" charset="0"/>
                <a:cs typeface="Arial" panose="020B0604020202020204" pitchFamily="34" charset="0"/>
              </a:rPr>
              <a:t> (</a:t>
            </a:r>
            <a:r>
              <a:rPr lang="ru-RU" sz="1800" dirty="0" err="1">
                <a:ln>
                  <a:solidFill>
                    <a:srgbClr val="002060"/>
                  </a:solidFill>
                </a:ln>
                <a:solidFill>
                  <a:srgbClr val="FF0000"/>
                </a:solidFill>
                <a:latin typeface="Arial" panose="020B0604020202020204" pitchFamily="34" charset="0"/>
                <a:cs typeface="Arial" panose="020B0604020202020204" pitchFamily="34" charset="0"/>
              </a:rPr>
              <a:t>територій</a:t>
            </a:r>
            <a:r>
              <a:rPr lang="ru-RU" sz="1800" dirty="0">
                <a:ln>
                  <a:solidFill>
                    <a:srgbClr val="002060"/>
                  </a:solidFill>
                </a:ln>
                <a:solidFill>
                  <a:srgbClr val="FF0000"/>
                </a:solidFill>
                <a:latin typeface="Arial" panose="020B0604020202020204" pitchFamily="34" charset="0"/>
                <a:cs typeface="Arial" panose="020B0604020202020204" pitchFamily="34" charset="0"/>
              </a:rPr>
              <a:t>)</a:t>
            </a: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n>
                <a:solidFill>
                  <a:srgbClr val="002060"/>
                </a:solidFill>
              </a:ln>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a:p>
            <a:pPr marL="0" indent="0" algn="just">
              <a:buNone/>
            </a:pPr>
            <a:endParaRPr lang="ru-RU" sz="18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B9B34C5B-217D-46DB-9939-491BF601767F}"/>
              </a:ext>
            </a:extLst>
          </p:cNvPr>
          <p:cNvPicPr>
            <a:picLocks noChangeAspect="1"/>
          </p:cNvPicPr>
          <p:nvPr/>
        </p:nvPicPr>
        <p:blipFill>
          <a:blip r:embed="rId2"/>
          <a:stretch>
            <a:fillRect/>
          </a:stretch>
        </p:blipFill>
        <p:spPr>
          <a:xfrm>
            <a:off x="1091954" y="1649565"/>
            <a:ext cx="2041864" cy="1399248"/>
          </a:xfrm>
          <a:prstGeom prst="rect">
            <a:avLst/>
          </a:prstGeom>
          <a:solidFill>
            <a:schemeClr val="accent2"/>
          </a:solidFill>
        </p:spPr>
      </p:pic>
    </p:spTree>
    <p:extLst>
      <p:ext uri="{BB962C8B-B14F-4D97-AF65-F5344CB8AC3E}">
        <p14:creationId xmlns:p14="http://schemas.microsoft.com/office/powerpoint/2010/main" val="14523193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1661</TotalTime>
  <Words>5067</Words>
  <Application>Microsoft Office PowerPoint</Application>
  <PresentationFormat>Широкоэкранный</PresentationFormat>
  <Paragraphs>558</Paragraphs>
  <Slides>46</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46</vt:i4>
      </vt:variant>
    </vt:vector>
  </HeadingPairs>
  <TitlesOfParts>
    <vt:vector size="54" baseType="lpstr">
      <vt:lpstr>Antiqua</vt:lpstr>
      <vt:lpstr>Arial</vt:lpstr>
      <vt:lpstr>Calibri</vt:lpstr>
      <vt:lpstr>Calibri Light</vt:lpstr>
      <vt:lpstr>Helvetica</vt:lpstr>
      <vt:lpstr>Times New Roman</vt:lpstr>
      <vt:lpstr>Wingdings</vt:lpstr>
      <vt:lpstr>Тема Office</vt:lpstr>
      <vt:lpstr>Презентация PowerPoint</vt:lpstr>
      <vt:lpstr>ЗАКОН УКРАЇНИ     «Про внесення змін до деяких законів України  щодо першочергових заходів реформування сфери  містобудівної діяльності» (12.05.2022 р. № 2254-IX)</vt:lpstr>
      <vt:lpstr>ЗАКОН УКРАЇНИ     «Про регулювання містобудівної діяльності»        </vt:lpstr>
      <vt:lpstr>ЗАКОН УКРАЇНИ     «Про регулювання містобудівної діяльності»        </vt:lpstr>
      <vt:lpstr>Презентация PowerPoint</vt:lpstr>
      <vt:lpstr>Презентация PowerPoint</vt:lpstr>
      <vt:lpstr>Презентация PowerPoint</vt:lpstr>
      <vt:lpstr>Презентация PowerPoint</vt:lpstr>
      <vt:lpstr>ЗАКОН УКРАЇНИ     «Про регулювання містобудівної діяльності»        </vt:lpstr>
      <vt:lpstr>ЗАКОН УКРАЇНИ     «Про регулювання містобудівної діяльності»        </vt:lpstr>
      <vt:lpstr>Презентация PowerPoint</vt:lpstr>
      <vt:lpstr>Презентация PowerPoint</vt:lpstr>
      <vt:lpstr>Презентация PowerPoint</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Презентация PowerPoint</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доступ до об’єктів будівництва, транспорту, електроенергетики з метою розвитку електронних комунікаційних мереж»</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ЗАКОН УКРАЇНИ     «Про регулювання містобудівної діяльності»        </vt:lpstr>
      <vt:lpstr>ШКОЛА PROPM Яких помилок можна уникнути, відштовхуючись від кейсів інших країн  по відбудові їх міст? </vt:lpstr>
      <vt:lpstr>ПЛАН організації підготовки проектів актів та виконання інших завдань, необхідних для забезпечення реалізації  Закону України від 12 травня 2022 р. № 2254-ІХ “Про внесення змін до деяких законів України щодо першочергових заходів реформування сфери містобудівної діяльності” (доручення Прем’єр-міністра)</vt:lpstr>
      <vt:lpstr>ПЛАН організації підготовки проектів актів та виконання інших завдань, необхідних для забезпечення реалізації  Закону України від 12 травня 2022 р. № 2254-ІХ “Про внесення змін до деяких законів України щодо першочергових заходів реформування сфери містобудівної діяльності” (доручення Прем’єр-міністра)</vt:lpstr>
      <vt:lpstr>ПОСТАНОВА КМУ від 24 червня 2022 р. № 722  «Деякі питання здійснення дозвільних та реєстраційних процедур у будівництві в умовах воєнного стану»</vt:lpstr>
      <vt:lpstr>Презентация PowerPoint</vt:lpstr>
      <vt:lpstr>ПЛАН ВИКОРИСТАННЯ ТЕРИТОРІЇ ГРОМАДИ (НІМЕЧЧИНА) </vt:lpstr>
      <vt:lpstr>НАПРЯМКИ ПРОСТОРОВОЇ ОРГАНІЗАЦІЇ ТЕРИТОРІЇ ГМІНИ (ПОЛЬЩА) </vt:lpstr>
      <vt:lpstr>КОМПЛЕКСНИЙ ПЛАН МУНІЦИПАЛІТЕТУ ЕСТОНІЇ</vt:lpstr>
      <vt:lpstr>ПЛАНУВАННЯ ТЕРИТОРІЇ ГРОМАДИ (ХОРВАТІЯ) </vt:lpstr>
      <vt:lpstr>ДЯКУЮ ЗА УВАГУ!</vt:lpstr>
      <vt:lpstr>ПИТАННЯ - ВІДПОВІДІ</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 Криштоп</dc:creator>
  <cp:lastModifiedBy>Image&amp;Matros ®</cp:lastModifiedBy>
  <cp:revision>249</cp:revision>
  <dcterms:created xsi:type="dcterms:W3CDTF">2022-06-26T15:30:04Z</dcterms:created>
  <dcterms:modified xsi:type="dcterms:W3CDTF">2022-07-01T13:00:53Z</dcterms:modified>
</cp:coreProperties>
</file>