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notesMasterIdLst>
    <p:notesMasterId r:id="rId34"/>
  </p:notesMasterIdLst>
  <p:sldIdLst>
    <p:sldId id="275" r:id="rId6"/>
    <p:sldId id="331" r:id="rId7"/>
    <p:sldId id="393" r:id="rId8"/>
    <p:sldId id="392" r:id="rId9"/>
    <p:sldId id="360" r:id="rId10"/>
    <p:sldId id="394" r:id="rId11"/>
    <p:sldId id="396" r:id="rId12"/>
    <p:sldId id="363" r:id="rId13"/>
    <p:sldId id="395" r:id="rId14"/>
    <p:sldId id="384" r:id="rId15"/>
    <p:sldId id="372" r:id="rId16"/>
    <p:sldId id="387" r:id="rId17"/>
    <p:sldId id="377" r:id="rId18"/>
    <p:sldId id="397" r:id="rId19"/>
    <p:sldId id="376" r:id="rId20"/>
    <p:sldId id="333" r:id="rId21"/>
    <p:sldId id="386" r:id="rId22"/>
    <p:sldId id="388" r:id="rId23"/>
    <p:sldId id="378" r:id="rId24"/>
    <p:sldId id="390" r:id="rId25"/>
    <p:sldId id="398" r:id="rId26"/>
    <p:sldId id="379" r:id="rId27"/>
    <p:sldId id="391" r:id="rId28"/>
    <p:sldId id="383" r:id="rId29"/>
    <p:sldId id="380" r:id="rId30"/>
    <p:sldId id="345" r:id="rId31"/>
    <p:sldId id="319" r:id="rId32"/>
    <p:sldId id="371" r:id="rId3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7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FFD"/>
    <a:srgbClr val="F1FCEE"/>
    <a:srgbClr val="CDDAEF"/>
    <a:srgbClr val="EBF5FF"/>
    <a:srgbClr val="FBFDFF"/>
    <a:srgbClr val="E7F2FD"/>
    <a:srgbClr val="EAFBE5"/>
    <a:srgbClr val="FFF6DD"/>
    <a:srgbClr val="CCECFF"/>
    <a:srgbClr val="CDE3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624" y="38"/>
      </p:cViewPr>
      <p:guideLst>
        <p:guide orient="horz" pos="4320"/>
        <p:guide pos="77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62197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5BDE7-3FB4-4BD2-803E-51C7E84574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843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754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284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9273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1256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2458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349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133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93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16621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0996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3940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8281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69A4C-70C9-3E40-A14D-0D522D03D16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577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55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88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543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168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1941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498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661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D1A8-38EA-4F3B-B480-932D65B38A0A}" type="datetimeFigureOut">
              <a:rPr lang="en-US" smtClean="0"/>
              <a:t>6/17/2022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A7E5-3154-4AC8-AAD7-5313954CD7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475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D1A8-38EA-4F3B-B480-932D65B38A0A}" type="datetimeFigureOut">
              <a:rPr lang="en-US" smtClean="0"/>
              <a:t>6/17/2022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A7E5-3154-4AC8-AAD7-5313954CD7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027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D1A8-38EA-4F3B-B480-932D65B38A0A}" type="datetimeFigureOut">
              <a:rPr lang="en-US" smtClean="0"/>
              <a:t>6/17/2022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A7E5-3154-4AC8-AAD7-5313954CD7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567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D1A8-38EA-4F3B-B480-932D65B38A0A}" type="datetimeFigureOut">
              <a:rPr lang="en-US" smtClean="0"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A7E5-3154-4AC8-AAD7-5313954CD7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95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D1A8-38EA-4F3B-B480-932D65B38A0A}" type="datetimeFigureOut">
              <a:rPr lang="en-US" smtClean="0"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A7E5-3154-4AC8-AAD7-5313954CD7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33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3176" y="3176"/>
          <a:ext cx="3176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" name="think-cell Slide" r:id="rId5" imgW="532" imgH="530" progId="TCLayout.ActiveDocument.1">
                  <p:embed/>
                </p:oleObj>
              </mc:Choice>
              <mc:Fallback>
                <p:oleObj name="think-cell Slide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76" y="3176"/>
                        <a:ext cx="3176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317500" cy="317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uk-UA" sz="56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9572" y="3617640"/>
            <a:ext cx="15169812" cy="773616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32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8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uk-UA"/>
              <a:t>Your text here</a:t>
            </a:r>
          </a:p>
          <a:p>
            <a:pPr lvl="1"/>
            <a:r>
              <a:rPr lang="uk-UA"/>
              <a:t>Text level 1</a:t>
            </a:r>
          </a:p>
          <a:p>
            <a:pPr lvl="2"/>
            <a:r>
              <a:rPr lang="uk-UA"/>
              <a:t>Text level 2</a:t>
            </a:r>
            <a:endParaRPr lang="uk-U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735C07-2264-401E-9223-98C1CA429B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9573" y="2715357"/>
            <a:ext cx="4177920" cy="600164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uk-UA"/>
              <a:t>Subtitle of the slide</a:t>
            </a:r>
            <a:endParaRPr lang="uk-UA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72C4E26-BE79-4277-9CB6-37B3130818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9573" y="11946220"/>
            <a:ext cx="22926834" cy="313932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1600" b="0" i="1">
                <a:solidFill>
                  <a:schemeClr val="bg1">
                    <a:lumMod val="50000"/>
                  </a:schemeClr>
                </a:solidFill>
              </a:defRPr>
            </a:lvl1pPr>
            <a:lvl2pPr marL="266700" indent="0">
              <a:buNone/>
              <a:defRPr/>
            </a:lvl2pPr>
            <a:lvl3pPr marL="1085850" indent="0">
              <a:buNone/>
              <a:defRPr/>
            </a:lvl3pPr>
            <a:lvl4pPr marL="1517650" indent="0">
              <a:buNone/>
              <a:defRPr/>
            </a:lvl4pPr>
            <a:lvl5pPr marL="2066926" indent="0">
              <a:buNone/>
              <a:defRPr/>
            </a:lvl5pPr>
          </a:lstStyle>
          <a:p>
            <a:pPr lvl="0"/>
            <a:r>
              <a:rPr lang="uk-UA"/>
              <a:t>Sources:</a:t>
            </a:r>
            <a:endParaRPr lang="uk-U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26E006-4F5B-402C-916F-29E383EE086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765865" y="12438469"/>
            <a:ext cx="720074" cy="730250"/>
          </a:xfrm>
          <a:prstGeom prst="rect">
            <a:avLst/>
          </a:prstGeom>
        </p:spPr>
        <p:txBody>
          <a:bodyPr/>
          <a:lstStyle/>
          <a:p>
            <a:fld id="{D61AABEC-672F-4B68-B914-690DA978312C}" type="slidenum">
              <a:rPr lang="uk-UA" smtClean="0"/>
              <a:pPr/>
              <a:t>‹#›</a:t>
            </a:fld>
            <a:r>
              <a:rPr lang="uk-UA" dirty="0"/>
              <a:t> ‒ 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E05915BF-F664-49DE-8489-CADDC55CA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TITLE OF THE SLIDE</a:t>
            </a:r>
            <a:endParaRPr lang="uk-UA" dirty="0"/>
          </a:p>
        </p:txBody>
      </p:sp>
      <p:sp>
        <p:nvSpPr>
          <p:cNvPr id="9" name="Cadre 8">
            <a:extLst>
              <a:ext uri="{FF2B5EF4-FFF2-40B4-BE49-F238E27FC236}">
                <a16:creationId xmlns:a16="http://schemas.microsoft.com/office/drawing/2014/main" id="{2F76EB0B-D792-435A-A672-36B46B20BA9C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611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13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77E1-C13E-4BD8-BCD3-CB87D593D107}" type="datetimeFigureOut">
              <a:rPr lang="en-US" smtClean="0"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46001" y="13081000"/>
            <a:ext cx="479298" cy="471924"/>
          </a:xfrm>
        </p:spPr>
        <p:txBody>
          <a:bodyPr/>
          <a:lstStyle/>
          <a:p>
            <a:fld id="{CFD0F977-5FE3-4B75-8352-D30FC6408D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25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D1A8-38EA-4F3B-B480-932D65B38A0A}" type="datetimeFigureOut">
              <a:rPr lang="en-US" smtClean="0"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A7E5-3154-4AC8-AAD7-5313954CD7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563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D1A8-38EA-4F3B-B480-932D65B38A0A}" type="datetimeFigureOut">
              <a:rPr lang="en-US" smtClean="0"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A7E5-3154-4AC8-AAD7-5313954CD7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523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D1A8-38EA-4F3B-B480-932D65B38A0A}" type="datetimeFigureOut">
              <a:rPr lang="en-US" smtClean="0"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A7E5-3154-4AC8-AAD7-5313954CD7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99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D1A8-38EA-4F3B-B480-932D65B38A0A}" type="datetimeFigureOut">
              <a:rPr lang="en-US" smtClean="0"/>
              <a:t>6/17/2022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A7E5-3154-4AC8-AAD7-5313954CD7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608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D1A8-38EA-4F3B-B480-932D65B38A0A}" type="datetimeFigureOut">
              <a:rPr lang="en-US" smtClean="0"/>
              <a:t>6/17/2022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A7E5-3154-4AC8-AAD7-5313954CD7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981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D1A8-38EA-4F3B-B480-932D65B38A0A}" type="datetimeFigureOut">
              <a:rPr lang="en-US" smtClean="0"/>
              <a:t>6/17/2022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A7E5-3154-4AC8-AAD7-5313954CD7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069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78" r:id="rId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D1A8-38EA-4F3B-B480-932D65B38A0A}" type="datetimeFigureOut">
              <a:rPr lang="en-US" smtClean="0"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6A7E5-3154-4AC8-AAD7-5313954CD7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06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fif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fif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fif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hyperlink" Target="https://zakon.rada.gov.ua/laws/show/2456-17#:~:text=22%2D3.%20%D0%A3%D1%81%D1%82%D0%B0%D0%BD%D0%BE%D0%B2%D0%B8%D1%82%D0%B8,%D1%80%D0%B5%D0%B6%D0%B8%D0%BC%D1%83%20%D0%B2%D0%BE%D1%94%D0%BD%D0%BD%D0%BE%D0%B3%D0%BE%20%D1%81%D1%82%D0%B0%D0%BD%D1%83." TargetMode="Externa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ecentralization.gov.ua/news/14654" TargetMode="External"/><Relationship Id="rId4" Type="http://schemas.openxmlformats.org/officeDocument/2006/relationships/hyperlink" Target="https://zakon.rada.gov.ua/rada/show/v0116840-16#Text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fi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7214" y="1353588"/>
            <a:ext cx="14789064" cy="1913916"/>
          </a:xfrm>
        </p:spPr>
        <p:txBody>
          <a:bodyPr/>
          <a:lstStyle/>
          <a:p>
            <a:r>
              <a:rPr lang="uk-UA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3866" y="4388568"/>
            <a:ext cx="20641733" cy="1754512"/>
          </a:xfrm>
        </p:spPr>
        <p:txBody>
          <a:bodyPr>
            <a:noAutofit/>
          </a:bodyPr>
          <a:lstStyle/>
          <a:p>
            <a:r>
              <a:rPr lang="uk-UA" sz="5200" b="1" dirty="0">
                <a:solidFill>
                  <a:srgbClr val="002060"/>
                </a:solidFill>
                <a:cs typeface="Arial" panose="020B0604020202020204" pitchFamily="34" charset="0"/>
              </a:rPr>
              <a:t>Законодавчі підстави взяття розпорядниками/одержувачами коштів місцевих бюджетів бюджетних зобов’язань в період дії воєнного стану</a:t>
            </a:r>
            <a:endParaRPr lang="en-US" sz="52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9" y="9814351"/>
            <a:ext cx="4584526" cy="32675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0435" y="11448103"/>
            <a:ext cx="5543566" cy="1309574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5594959" y="12757676"/>
            <a:ext cx="18789042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899564" y="11249891"/>
            <a:ext cx="9559636" cy="11083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КИЇВ, 202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9" y="465428"/>
            <a:ext cx="7240504" cy="2802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0549" y="465428"/>
            <a:ext cx="5885426" cy="294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9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7097" y="87316"/>
            <a:ext cx="6631455" cy="33157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459859"/>
            <a:ext cx="7417619" cy="2870619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0" y="2807772"/>
            <a:ext cx="24384000" cy="1190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чому особливості здійснення окремих видатків місцевих бюджетів?</a:t>
            </a:r>
            <a:endParaRPr lang="uk-UA" sz="4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02839" y="4349509"/>
            <a:ext cx="18275713" cy="87100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uk-UA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Керівники бюджетних установ </a:t>
            </a:r>
            <a:r>
              <a:rPr lang="uk-UA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утримують чисельність працівників</a:t>
            </a:r>
            <a:r>
              <a:rPr lang="uk-UA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,</a:t>
            </a:r>
            <a:r>
              <a:rPr lang="uk-UA" sz="3600" dirty="0">
                <a:solidFill>
                  <a:srgbClr val="333333"/>
                </a:solidFill>
                <a:latin typeface="Times New Roman" panose="02020603050405020304" pitchFamily="18" charset="0"/>
              </a:rPr>
              <a:t> здійснюють фактичні видатки на заробітну плату, </a:t>
            </a:r>
            <a:r>
              <a:rPr lang="uk-UA" sz="3600" b="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включаючи видатки на премії та інші види заохочень чи винагород, матеріальну допомогу</a:t>
            </a:r>
            <a:r>
              <a:rPr lang="uk-UA" sz="36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uk-UA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лише в межах бюджетних асигнувань на заробітну плату</a:t>
            </a:r>
            <a:r>
              <a:rPr lang="uk-UA" sz="3600" dirty="0">
                <a:solidFill>
                  <a:srgbClr val="333333"/>
                </a:solidFill>
                <a:latin typeface="Times New Roman" panose="02020603050405020304" pitchFamily="18" charset="0"/>
              </a:rPr>
              <a:t>, затверджених для бюджетних установ у </a:t>
            </a:r>
            <a:r>
              <a:rPr lang="uk-UA" sz="3600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кошторисах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endParaRPr lang="uk-UA" sz="1000" dirty="0" smtClean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Розпорядники </a:t>
            </a:r>
            <a:r>
              <a:rPr lang="uk-UA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бюджетних коштів</a:t>
            </a:r>
            <a:r>
              <a:rPr lang="uk-UA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 забезпечують у повному обсязі </a:t>
            </a:r>
            <a:r>
              <a:rPr lang="uk-UA" sz="3600" dirty="0">
                <a:solidFill>
                  <a:srgbClr val="333333"/>
                </a:solidFill>
                <a:latin typeface="Times New Roman" panose="02020603050405020304" pitchFamily="18" charset="0"/>
              </a:rPr>
              <a:t>проведення розрахунків за електричну та теплову енергію, водопостачання, водовідведення, природний газ, інші енергоносії, комунальні послуги та послуги зв’язку, </a:t>
            </a:r>
            <a:r>
              <a:rPr lang="uk-UA" sz="3600" b="0" i="1" dirty="0">
                <a:solidFill>
                  <a:srgbClr val="333333"/>
                </a:solidFill>
                <a:latin typeface="Times New Roman" panose="02020603050405020304" pitchFamily="18" charset="0"/>
              </a:rPr>
              <a:t>які споживаються бюджетними установами, та укладають договори за кожним видом відповідних послуг</a:t>
            </a:r>
            <a:r>
              <a:rPr lang="uk-UA" sz="3600" i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uk-UA" sz="3600" dirty="0">
                <a:solidFill>
                  <a:srgbClr val="333333"/>
                </a:solidFill>
                <a:latin typeface="Times New Roman" panose="02020603050405020304" pitchFamily="18" charset="0"/>
              </a:rPr>
              <a:t>у межах бюджетних асигнувань, затверджених у </a:t>
            </a:r>
            <a:r>
              <a:rPr lang="uk-UA" sz="3600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кошторисі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endParaRPr lang="uk-UA" sz="1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uk-UA" sz="3600" dirty="0">
                <a:latin typeface="Calibri" panose="020F0502020204030204" pitchFamily="34" charset="0"/>
                <a:cs typeface="Calibri" panose="020F0502020204030204" pitchFamily="34" charset="0"/>
              </a:rPr>
              <a:t>За наявності </a:t>
            </a:r>
            <a:r>
              <a:rPr lang="uk-UA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простроченої кредиторської заборгованості </a:t>
            </a:r>
            <a:r>
              <a:rPr lang="uk-UA" sz="3600" dirty="0">
                <a:latin typeface="Calibri" panose="020F0502020204030204" pitchFamily="34" charset="0"/>
                <a:cs typeface="Calibri" panose="020F0502020204030204" pitchFamily="34" charset="0"/>
              </a:rPr>
              <a:t>із заробітної </a:t>
            </a:r>
            <a:r>
              <a:rPr lang="uk-UA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плати, </a:t>
            </a:r>
            <a:r>
              <a:rPr lang="uk-UA" sz="3600" dirty="0">
                <a:latin typeface="Calibri" panose="020F0502020204030204" pitchFamily="34" charset="0"/>
                <a:cs typeface="Calibri" panose="020F0502020204030204" pitchFamily="34" charset="0"/>
              </a:rPr>
              <a:t>стипендій, а також за спожиті комунальні послуги, електричну та теплову енергію, природний газ та інші енергоносії </a:t>
            </a:r>
            <a:r>
              <a:rPr lang="uk-UA" sz="3600" b="0" i="1" dirty="0">
                <a:latin typeface="Calibri" panose="020F0502020204030204" pitchFamily="34" charset="0"/>
                <a:cs typeface="Calibri" panose="020F0502020204030204" pitchFamily="34" charset="0"/>
              </a:rPr>
              <a:t>розпорядники бюджетних коштів у межах бюджетних асигнувань за загальним фондом </a:t>
            </a:r>
            <a:r>
              <a:rPr lang="uk-UA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не беруть бюджетних зобов’язань </a:t>
            </a:r>
            <a:r>
              <a:rPr lang="uk-UA" sz="3600" dirty="0">
                <a:latin typeface="Calibri" panose="020F0502020204030204" pitchFamily="34" charset="0"/>
                <a:cs typeface="Calibri" panose="020F0502020204030204" pitchFamily="34" charset="0"/>
              </a:rPr>
              <a:t>та </a:t>
            </a:r>
            <a:r>
              <a:rPr lang="uk-UA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не здійснюють платежів </a:t>
            </a:r>
            <a:r>
              <a:rPr lang="uk-UA" sz="3600" dirty="0">
                <a:latin typeface="Calibri" panose="020F0502020204030204" pitchFamily="34" charset="0"/>
                <a:cs typeface="Calibri" panose="020F0502020204030204" pitchFamily="34" charset="0"/>
              </a:rPr>
              <a:t>за іншими заходами, пов’язаними з функціонуванням бюджетних </a:t>
            </a:r>
            <a:r>
              <a:rPr lang="uk-UA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установ, </a:t>
            </a:r>
            <a:r>
              <a:rPr lang="uk-UA" sz="3600" dirty="0">
                <a:latin typeface="Calibri" panose="020F0502020204030204" pitchFamily="34" charset="0"/>
                <a:cs typeface="Calibri" panose="020F0502020204030204" pitchFamily="34" charset="0"/>
              </a:rPr>
              <a:t>до погашення такої </a:t>
            </a:r>
            <a:r>
              <a:rPr lang="uk-UA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заборгованості</a:t>
            </a:r>
            <a:endParaRPr lang="ru-RU" dirty="0"/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4704487" y="4788859"/>
            <a:ext cx="45719" cy="7293324"/>
          </a:xfrm>
          <a:prstGeom prst="lef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95" y="5796241"/>
            <a:ext cx="4553073" cy="455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467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672822"/>
            <a:ext cx="24207537" cy="4032926"/>
          </a:xfrm>
        </p:spPr>
        <p:txBody>
          <a:bodyPr anchor="ctr">
            <a:normAutofit fontScale="90000"/>
          </a:bodyPr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8769" y="558552"/>
            <a:ext cx="6228539" cy="31142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1" y="459859"/>
            <a:ext cx="7417620" cy="2870619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0" y="2803670"/>
            <a:ext cx="24384000" cy="1190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Важливо !</a:t>
            </a:r>
            <a:endParaRPr lang="uk-UA" sz="4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26380" y="4336558"/>
            <a:ext cx="16503368" cy="8079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4800" u="sng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Відсутні законодавчі підстави</a:t>
            </a:r>
            <a:r>
              <a:rPr lang="uk-UA" sz="4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5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щ</a:t>
            </a:r>
            <a:r>
              <a:rPr lang="uk-UA" sz="4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одо можливостей взяття розпорядниками </a:t>
            </a:r>
            <a:r>
              <a:rPr lang="uk-UA" sz="4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 одержувачами </a:t>
            </a:r>
            <a:r>
              <a:rPr lang="uk-UA" sz="4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коштів </a:t>
            </a:r>
          </a:p>
          <a:p>
            <a:pPr>
              <a:lnSpc>
                <a:spcPct val="150000"/>
              </a:lnSpc>
            </a:pPr>
            <a:r>
              <a:rPr lang="uk-UA" sz="4800" u="sng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uk-UA" sz="4800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період дії воєнного стану</a:t>
            </a:r>
          </a:p>
          <a:p>
            <a:pPr>
              <a:lnSpc>
                <a:spcPct val="150000"/>
              </a:lnSpc>
            </a:pPr>
            <a:r>
              <a:rPr lang="uk-UA" sz="4800" u="sng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зобов'язань понад обсяги бюджетних асигнувань,  </a:t>
            </a:r>
            <a:r>
              <a:rPr lang="uk-UA" sz="4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установлених у планових документах</a:t>
            </a:r>
            <a:endParaRPr lang="uk-UA" sz="480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uk-UA" sz="480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uk-UA" sz="480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5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uk-UA" sz="5400" u="sng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00" y="8959993"/>
            <a:ext cx="5567224" cy="347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214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7098" y="459859"/>
            <a:ext cx="6034576" cy="3017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459860"/>
            <a:ext cx="6846455" cy="2649578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0" y="2803670"/>
            <a:ext cx="24384000" cy="1190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Важливо !</a:t>
            </a:r>
            <a:endParaRPr lang="uk-UA" sz="4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23" y="6230473"/>
            <a:ext cx="4804452" cy="32263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01649" y="8902822"/>
            <a:ext cx="1847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88605" y="3876424"/>
            <a:ext cx="16354690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4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Вимоги фізичних і юридичних осіб щодо </a:t>
            </a:r>
            <a:r>
              <a:rPr lang="uk-UA" sz="4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відшкодування ЗБИТКІВ та/або ШКОДИ за зобов'язаннями</a:t>
            </a:r>
            <a:r>
              <a:rPr lang="uk-UA" sz="4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взятими розпорядниками бюджетних коштів </a:t>
            </a:r>
            <a:r>
              <a:rPr lang="uk-UA" sz="4400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без відповідних бюджетних асигнувань або з перевищенням повноважень</a:t>
            </a:r>
            <a:r>
              <a:rPr lang="uk-UA" sz="4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встановлених </a:t>
            </a:r>
            <a:r>
              <a:rPr lang="uk-UA" sz="4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БКУ та </a:t>
            </a:r>
            <a:r>
              <a:rPr lang="uk-UA" sz="4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законом про Державний бюджет України (рішенням про місцевий бюджет), </a:t>
            </a:r>
            <a:r>
              <a:rPr lang="uk-UA" sz="4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СТЯГУЮТЬСЯ З ОСІБ, винних у взятті таких зобов'язань, у судовому порядку</a:t>
            </a:r>
            <a:br>
              <a:rPr lang="uk-UA" sz="4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uk-UA" sz="440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uk-UA" sz="3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</a:t>
            </a:r>
            <a:r>
              <a:rPr lang="uk-UA" sz="3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4 ст. 48 БКУ</a:t>
            </a:r>
            <a:r>
              <a:rPr lang="uk-UA" sz="3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3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32898094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7097" y="459859"/>
            <a:ext cx="6631455" cy="33157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459859"/>
            <a:ext cx="7417619" cy="2870619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0" y="3196892"/>
            <a:ext cx="24384000" cy="1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Чому важливо ОМС брати бюджетні зобов’язання виключно в межах бюджетних асигнувань?</a:t>
            </a:r>
            <a:endParaRPr lang="uk-UA" sz="4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26380" y="4336558"/>
            <a:ext cx="1650336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480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uk-UA" sz="480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5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uk-UA" sz="5400" u="sng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4303" y="4781667"/>
            <a:ext cx="22475394" cy="8420447"/>
          </a:xfrm>
          <a:prstGeom prst="rect">
            <a:avLst/>
          </a:prstGeom>
          <a:solidFill>
            <a:srgbClr val="E7F2FD"/>
          </a:solidFill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44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Упередження фактів виникнення бюджетних правопорушень. Взяття зобов’язань з перевищенням повноважень призведе до виникнення небюджетних зобов'язань. Взяття таких зобов'язань</a:t>
            </a:r>
            <a:r>
              <a:rPr lang="uk-UA" sz="4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є порушенням бюджетного законодавства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44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Взяті зобов'язання без відповідних бюджетних асигнувань або з перевищенням повноважень, встановлених БКУ та рішенням про місцевий бюджет</a:t>
            </a:r>
            <a:r>
              <a:rPr lang="uk-UA" sz="4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є недійсними. </a:t>
            </a:r>
            <a:r>
              <a:rPr lang="uk-UA" sz="44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такими операціями</a:t>
            </a:r>
            <a:r>
              <a:rPr lang="uk-UA" sz="4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не виникають бюджетні зобов'язання та не утворюється бюджетна заборгованість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4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Витрати бюджету на покриття небюджетних зобов'язань не здійснюються</a:t>
            </a:r>
          </a:p>
        </p:txBody>
      </p:sp>
    </p:spTree>
    <p:extLst>
      <p:ext uri="{BB962C8B-B14F-4D97-AF65-F5344CB8AC3E}">
        <p14:creationId xmlns:p14="http://schemas.microsoft.com/office/powerpoint/2010/main" val="10030444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988" y="69628"/>
            <a:ext cx="5812903" cy="29064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214150"/>
            <a:ext cx="6763327" cy="26174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5000" y="4970210"/>
            <a:ext cx="23043552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Зміни </a:t>
            </a:r>
            <a:r>
              <a:rPr lang="uk-UA" sz="3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</a:t>
            </a:r>
            <a:r>
              <a:rPr lang="uk-UA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Бюджетного кодексу України</a:t>
            </a:r>
          </a:p>
          <a:p>
            <a:pPr marL="360363" indent="530225" algn="just">
              <a:spcBef>
                <a:spcPts val="600"/>
              </a:spcBef>
              <a:spcAft>
                <a:spcPts val="600"/>
              </a:spcAft>
            </a:pPr>
            <a:r>
              <a:rPr lang="uk-UA" sz="3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uk-UA" sz="34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 </a:t>
            </a:r>
            <a:r>
              <a:rPr lang="uk-UA" sz="34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2118-</a:t>
            </a:r>
            <a:r>
              <a:rPr lang="da-DK" sz="34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IX </a:t>
            </a:r>
            <a:r>
              <a:rPr lang="uk-UA" sz="34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від 03.03.2022</a:t>
            </a:r>
          </a:p>
          <a:p>
            <a:pPr marL="360363" indent="530225" algn="just">
              <a:spcBef>
                <a:spcPts val="600"/>
              </a:spcBef>
              <a:spcAft>
                <a:spcPts val="600"/>
              </a:spcAft>
            </a:pPr>
            <a:r>
              <a:rPr lang="uk-UA" sz="34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№ 2127-</a:t>
            </a:r>
            <a:r>
              <a:rPr lang="da-DK" sz="34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IX </a:t>
            </a:r>
            <a:r>
              <a:rPr lang="uk-UA" sz="34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від 15.03.2022</a:t>
            </a:r>
          </a:p>
          <a:p>
            <a:pPr marL="360363" indent="530225" algn="just">
              <a:spcBef>
                <a:spcPts val="600"/>
              </a:spcBef>
              <a:spcAft>
                <a:spcPts val="600"/>
              </a:spcAft>
            </a:pPr>
            <a:r>
              <a:rPr lang="uk-UA" sz="34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№ </a:t>
            </a:r>
            <a:r>
              <a:rPr lang="uk-UA" sz="34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2134-</a:t>
            </a:r>
            <a:r>
              <a:rPr lang="da-DK" sz="34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IX </a:t>
            </a:r>
            <a:r>
              <a:rPr lang="uk-UA" sz="34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від 15.03.2022</a:t>
            </a:r>
          </a:p>
          <a:p>
            <a:pPr marL="360363" indent="530225" algn="just">
              <a:spcBef>
                <a:spcPts val="600"/>
              </a:spcBef>
              <a:spcAft>
                <a:spcPts val="600"/>
              </a:spcAft>
            </a:pPr>
            <a:r>
              <a:rPr lang="uk-UA" sz="34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№ </a:t>
            </a:r>
            <a:r>
              <a:rPr lang="uk-UA" sz="34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2192-</a:t>
            </a:r>
            <a:r>
              <a:rPr lang="da-DK" sz="34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IX </a:t>
            </a:r>
            <a:r>
              <a:rPr lang="uk-UA" sz="34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від 14.04.2022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3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Деякі </a:t>
            </a:r>
            <a:r>
              <a:rPr lang="uk-UA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питання формування та виконання місцевих бюджетів у період воєнного стану, </a:t>
            </a:r>
            <a:r>
              <a:rPr lang="ru-RU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постанова </a:t>
            </a:r>
            <a:r>
              <a:rPr lang="uk-UA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Кабміну від 11.03.2022 № 252 (Постанова № 252) 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Порядок виконання повноважень Державною казначейською службою в особливому режимі в умовах воєнного стану, </a:t>
            </a:r>
            <a:r>
              <a:rPr lang="uk-UA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затверджений постановою Кабміну від 09.06.2021 № </a:t>
            </a:r>
            <a:r>
              <a:rPr lang="uk-UA" sz="32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590 </a:t>
            </a:r>
            <a:r>
              <a:rPr lang="uk-UA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(Порядок № 590</a:t>
            </a:r>
            <a:r>
              <a:rPr lang="uk-UA" sz="32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3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3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Порядок казначейського обслуговування місцевих бюджетів, </a:t>
            </a:r>
            <a:r>
              <a:rPr lang="uk-UA" sz="32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затверджений наказом Мінфіну  від 23.08.2012  № 938 (Порядок № 938)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3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3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Порядок </a:t>
            </a:r>
            <a:r>
              <a:rPr lang="uk-UA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 309</a:t>
            </a:r>
            <a:endParaRPr lang="uk-UA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125705"/>
            <a:ext cx="24383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Взаємовідносини органів Казначейства і розпорядників/одержувачів коштів : законодавство</a:t>
            </a:r>
            <a:endParaRPr lang="uk-UA" sz="4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Левая фигурная скобка 9"/>
          <p:cNvSpPr/>
          <p:nvPr/>
        </p:nvSpPr>
        <p:spPr>
          <a:xfrm flipH="1">
            <a:off x="10395283" y="5175703"/>
            <a:ext cx="81754" cy="2601007"/>
          </a:xfrm>
          <a:prstGeom prst="lef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460037" y="4844990"/>
            <a:ext cx="1051061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Основні зміни стосуються:</a:t>
            </a:r>
          </a:p>
          <a:p>
            <a:pPr marL="457200" lvl="1" indent="-457200" algn="just">
              <a:buFont typeface="Wingdings" panose="05000000000000000000" pitchFamily="2" charset="2"/>
              <a:buChar char="ü"/>
            </a:pPr>
            <a:r>
              <a:rPr lang="uk-UA" sz="34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управління бюджетними ресурсами в умовах воєнного стану</a:t>
            </a:r>
          </a:p>
          <a:p>
            <a:pPr marL="457200" lvl="1" indent="-457200" algn="just">
              <a:buFont typeface="Wingdings" panose="05000000000000000000" pitchFamily="2" charset="2"/>
              <a:buChar char="ü"/>
            </a:pPr>
            <a:r>
              <a:rPr lang="uk-UA" sz="34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звітування та оприлюднення </a:t>
            </a:r>
            <a:r>
              <a:rPr lang="uk-UA" sz="34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інформації</a:t>
            </a:r>
          </a:p>
          <a:p>
            <a:pPr marL="457200" lvl="1" indent="-457200" algn="just">
              <a:buFont typeface="Wingdings" panose="05000000000000000000" pitchFamily="2" charset="2"/>
              <a:buChar char="ü"/>
            </a:pPr>
            <a:r>
              <a:rPr lang="uk-UA" sz="34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uk-UA" sz="34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ослаблення відповідальності за вчинені бюджетні правопорушення </a:t>
            </a:r>
            <a:endParaRPr lang="uk-UA" sz="3400" b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94932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3578" y="459860"/>
            <a:ext cx="5995502" cy="29977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1" y="459860"/>
            <a:ext cx="6624782" cy="2563791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0" y="2803670"/>
            <a:ext cx="24384000" cy="1190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5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Облік і звітність зобов'язань</a:t>
            </a:r>
            <a:endParaRPr lang="uk-UA" sz="5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26380" y="4336558"/>
            <a:ext cx="1650336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480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uk-UA" sz="480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5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uk-UA" sz="5400" u="sng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3380" y="4336558"/>
            <a:ext cx="9992247" cy="8340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6000" dirty="0">
                <a:solidFill>
                  <a:srgbClr val="333333"/>
                </a:solidFill>
                <a:latin typeface="Times New Roman" panose="02020603050405020304" pitchFamily="18" charset="0"/>
              </a:rPr>
              <a:t> </a:t>
            </a:r>
            <a:r>
              <a:rPr lang="uk-UA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Розпорядники </a:t>
            </a:r>
            <a:r>
              <a:rPr lang="uk-UA" sz="4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бюджетних</a:t>
            </a:r>
          </a:p>
          <a:p>
            <a:r>
              <a:rPr lang="uk-UA" sz="4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коштів</a:t>
            </a:r>
          </a:p>
          <a:p>
            <a:endParaRPr lang="uk-UA" sz="10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uk-UA" sz="4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ведуть бухгалтерський облік </a:t>
            </a:r>
            <a:r>
              <a:rPr lang="uk-UA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бюджетних зобов'язань </a:t>
            </a:r>
            <a:r>
              <a:rPr lang="uk-UA" sz="4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(кредиторської заборгованості) відповідно до НП(С)БОДС 128 «Зобов'язання» 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endParaRPr lang="uk-UA" sz="8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uk-UA" sz="4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відображають у бухгалтерському обліку </a:t>
            </a:r>
            <a:r>
              <a:rPr lang="uk-UA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взяті небюджетні зобов'язання</a:t>
            </a:r>
            <a:r>
              <a:rPr lang="uk-UA" sz="4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які оформленні відповідними первинними документами 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endParaRPr lang="uk-UA" sz="10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uk-UA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uk-UA" sz="4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кладають фінансову і бюджету звітність</a:t>
            </a:r>
          </a:p>
          <a:p>
            <a:endParaRPr lang="uk-UA" sz="4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678064" y="4336558"/>
            <a:ext cx="10901016" cy="8156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6000" dirty="0">
                <a:solidFill>
                  <a:srgbClr val="333333"/>
                </a:solidFill>
                <a:latin typeface="Times New Roman" panose="02020603050405020304" pitchFamily="18" charset="0"/>
              </a:rPr>
              <a:t> </a:t>
            </a:r>
            <a:r>
              <a:rPr lang="uk-UA" sz="4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 Казначейства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uk-UA" sz="44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uk-UA" sz="4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здійснюють </a:t>
            </a:r>
            <a:r>
              <a:rPr lang="uk-UA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реєстрацію та облік </a:t>
            </a:r>
            <a:r>
              <a:rPr lang="uk-UA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бюджетних зобов'язань</a:t>
            </a:r>
            <a:r>
              <a:rPr lang="uk-UA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4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 </a:t>
            </a:r>
            <a:r>
              <a:rPr lang="uk-UA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бюджетних </a:t>
            </a:r>
            <a:r>
              <a:rPr lang="uk-UA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фінансових </a:t>
            </a:r>
            <a:r>
              <a:rPr lang="uk-UA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зобов'язань </a:t>
            </a:r>
            <a:r>
              <a:rPr lang="uk-UA" sz="4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розпорядників/одержувачів  </a:t>
            </a:r>
            <a:r>
              <a:rPr lang="uk-UA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бюджетних </a:t>
            </a:r>
            <a:r>
              <a:rPr lang="uk-UA" sz="4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коштів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endParaRPr lang="uk-UA" sz="10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uk-UA" sz="4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4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небюджетні зобов'язання</a:t>
            </a:r>
            <a:r>
              <a:rPr lang="uk-UA" sz="4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взяті розпорядниками бюджетних коштів, </a:t>
            </a:r>
            <a:r>
              <a:rPr lang="uk-UA" sz="4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обліковують</a:t>
            </a:r>
            <a:r>
              <a:rPr lang="uk-UA" sz="4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uk-UA" sz="4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платежі за ними </a:t>
            </a:r>
            <a:r>
              <a:rPr lang="uk-UA" sz="4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рахунок коштів місцевих бюджетів </a:t>
            </a:r>
            <a:r>
              <a:rPr lang="uk-UA" sz="4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здійснюють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endParaRPr lang="uk-UA" sz="100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uk-UA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uk-UA" sz="4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кладають звітність про бюджетну заборгованість</a:t>
            </a:r>
            <a:endParaRPr lang="uk-UA" sz="4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2256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336" y="158676"/>
            <a:ext cx="6126516" cy="30632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78" y="258221"/>
            <a:ext cx="7231394" cy="27985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372220"/>
            <a:ext cx="2438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Чи існують </a:t>
            </a:r>
            <a:r>
              <a:rPr lang="uk-UA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у</a:t>
            </a:r>
            <a:r>
              <a:rPr lang="uk-UA" sz="4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мови </a:t>
            </a:r>
            <a:r>
              <a:rPr lang="uk-UA" sz="4800" dirty="0">
                <a:solidFill>
                  <a:srgbClr val="0070C0"/>
                </a:solidFill>
                <a:latin typeface="Times New Roman" panose="02020603050405020304" pitchFamily="18" charset="0"/>
              </a:rPr>
              <a:t>здійснення платежів </a:t>
            </a:r>
            <a:r>
              <a:rPr lang="uk-UA" sz="4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органами </a:t>
            </a:r>
            <a:r>
              <a:rPr lang="uk-UA" sz="4800" dirty="0">
                <a:solidFill>
                  <a:srgbClr val="0070C0"/>
                </a:solidFill>
                <a:latin typeface="Times New Roman" panose="02020603050405020304" pitchFamily="18" charset="0"/>
              </a:rPr>
              <a:t>Казначейства за </a:t>
            </a:r>
            <a:r>
              <a:rPr lang="uk-UA" sz="4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бюджетними зобов'язаннями?</a:t>
            </a:r>
            <a:endParaRPr lang="uk-UA" sz="4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56242" y="5727370"/>
            <a:ext cx="1659932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1. Наявність відповідного бюджетного зобов'язання</a:t>
            </a:r>
            <a:r>
              <a:rPr lang="uk-UA" sz="4400" b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uk-UA" sz="4400" b="0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для платежу у бухгалтерському обліку виконання бюджету, що ведуть органи Казначейства</a:t>
            </a:r>
          </a:p>
          <a:p>
            <a:pPr algn="just">
              <a:lnSpc>
                <a:spcPct val="150000"/>
              </a:lnSpc>
            </a:pPr>
            <a:r>
              <a:rPr lang="uk-UA" sz="4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2. Наявність затвердженого</a:t>
            </a:r>
            <a:r>
              <a:rPr lang="uk-UA" sz="4400" b="0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 в установленому порядку </a:t>
            </a:r>
            <a:r>
              <a:rPr lang="uk-UA" sz="4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паспорта бюджетної програми</a:t>
            </a:r>
          </a:p>
          <a:p>
            <a:pPr algn="just">
              <a:lnSpc>
                <a:spcPct val="150000"/>
              </a:lnSpc>
            </a:pPr>
            <a:r>
              <a:rPr lang="uk-UA" sz="4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3. Наявність</a:t>
            </a:r>
            <a:r>
              <a:rPr lang="uk-UA" sz="4400" b="0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 у розпорядників бюджетних коштів </a:t>
            </a:r>
            <a:r>
              <a:rPr lang="uk-UA" sz="4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відповідних бюджетних асигнувань</a:t>
            </a:r>
            <a:endParaRPr lang="uk-UA" sz="4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0859" y="6656604"/>
            <a:ext cx="385884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400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uk-UA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uk-UA" sz="96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ТАК!</a:t>
            </a:r>
          </a:p>
          <a:p>
            <a:endParaRPr lang="uk-UA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1" name="Левая фигурная скобка 10"/>
          <p:cNvSpPr/>
          <p:nvPr/>
        </p:nvSpPr>
        <p:spPr>
          <a:xfrm>
            <a:off x="4769708" y="5908755"/>
            <a:ext cx="1187975" cy="5527573"/>
          </a:xfrm>
          <a:prstGeom prst="lef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92068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135354"/>
            <a:ext cx="24384000" cy="1332062"/>
          </a:xfrm>
        </p:spPr>
        <p:txBody>
          <a:bodyPr anchor="ctr">
            <a:normAutofit/>
          </a:bodyPr>
          <a:lstStyle/>
          <a:p>
            <a:r>
              <a:rPr lang="uk-UA" sz="4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Які документи слід оформити при реєстрації зобов'язань та здійсненні платежів?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1332" y="272245"/>
            <a:ext cx="5586596" cy="28631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8" y="272245"/>
            <a:ext cx="6763327" cy="26174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96683" y="9076818"/>
            <a:ext cx="7602332" cy="349326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600"/>
              </a:spcAft>
            </a:pPr>
            <a:r>
              <a:rPr lang="uk-UA" sz="33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Методичні рекомендації щодо переліку підтвердних документів для реєстрації бюджетних зобов'язань, бюджетних фінансових зобов'язань та проведення платежів, </a:t>
            </a:r>
            <a:r>
              <a:rPr lang="uk-UA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затверджені наказом Держказначейства  від 29.04.2013 № 68, у редакції наказу від 15.04.2016  № 116</a:t>
            </a:r>
            <a:endParaRPr lang="uk-UA" sz="2800" b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34527" y="4622662"/>
            <a:ext cx="18144025" cy="395492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33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Реєстрація бюджетних зобов’язань, бюджетних фінансових зобов’язань та проведення платежів </a:t>
            </a:r>
            <a:r>
              <a:rPr lang="uk-UA" sz="3300" b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здійснюються </a:t>
            </a:r>
            <a:r>
              <a:rPr lang="uk-UA" sz="33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установленому законодавством порядку 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33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Підтвердними документами </a:t>
            </a:r>
            <a:r>
              <a:rPr lang="uk-UA" sz="3300" b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реєстрації бюджетних зобов’язань можуть бути договори та/або рахунки-фактури / накладні / акти виконаних робіт (наданих послуг) / тощо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3300" b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33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Платежі</a:t>
            </a:r>
            <a:r>
              <a:rPr lang="uk-UA" sz="33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uk-UA" sz="3300" b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які містять відомості, </a:t>
            </a:r>
            <a:r>
              <a:rPr lang="uk-UA" sz="33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що становлять державну таємницю</a:t>
            </a:r>
            <a:r>
              <a:rPr lang="uk-UA" sz="3300" b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незалежно від суми разового платежу здійснюються на підставі платіжних доручень </a:t>
            </a:r>
            <a:r>
              <a:rPr lang="uk-UA" sz="33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без подання підтвердних документів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8" y="5314292"/>
            <a:ext cx="4523370" cy="18048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15219" y="4952601"/>
            <a:ext cx="4343149" cy="323165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Порядок </a:t>
            </a:r>
            <a:r>
              <a:rPr lang="ru-RU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 </a:t>
            </a:r>
            <a:r>
              <a:rPr lang="ru-RU" sz="4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590</a:t>
            </a:r>
          </a:p>
          <a:p>
            <a:endParaRPr lang="uk-UA" sz="8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uk-UA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uk-UA" sz="3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uk-UA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Пункт 20</a:t>
            </a:r>
          </a:p>
          <a:p>
            <a:pPr algn="l"/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198713" y="6907927"/>
            <a:ext cx="2290191" cy="1722610"/>
          </a:xfrm>
          <a:prstGeom prst="rightArrow">
            <a:avLst>
              <a:gd name="adj1" fmla="val 50000"/>
              <a:gd name="adj2" fmla="val 48793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9353919" y="11626195"/>
            <a:ext cx="2290191" cy="1722610"/>
          </a:xfrm>
          <a:prstGeom prst="rightArrow">
            <a:avLst>
              <a:gd name="adj1" fmla="val 50000"/>
              <a:gd name="adj2" fmla="val 48793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644110" y="10178706"/>
            <a:ext cx="12034442" cy="317009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uk-UA" b="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Визначають 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перелік підтвердних документів</a:t>
            </a:r>
            <a:r>
              <a:rPr lang="uk-UA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які надаються розпорядниками (одержувачами) бюджетних коштів на стадіях реєстрації бюджетних зобов'язань, бюджетних фінансових зобов'язань та проведення платежів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57351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825" y="459859"/>
            <a:ext cx="5535812" cy="27679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83" y="459859"/>
            <a:ext cx="6430818" cy="2488727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0" y="2807772"/>
            <a:ext cx="24384000" cy="1190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Які документи подаються при реєстрації зобов'язань?</a:t>
            </a:r>
            <a:endParaRPr lang="uk-UA" sz="4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174070"/>
              </p:ext>
            </p:extLst>
          </p:nvPr>
        </p:nvGraphicFramePr>
        <p:xfrm>
          <a:off x="842212" y="4198447"/>
          <a:ext cx="22643430" cy="90662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57009">
                  <a:extLst>
                    <a:ext uri="{9D8B030D-6E8A-4147-A177-3AD203B41FA5}">
                      <a16:colId xmlns:a16="http://schemas.microsoft.com/office/drawing/2014/main" val="3015057879"/>
                    </a:ext>
                  </a:extLst>
                </a:gridCol>
                <a:gridCol w="2406316">
                  <a:extLst>
                    <a:ext uri="{9D8B030D-6E8A-4147-A177-3AD203B41FA5}">
                      <a16:colId xmlns:a16="http://schemas.microsoft.com/office/drawing/2014/main" val="4160423149"/>
                    </a:ext>
                  </a:extLst>
                </a:gridCol>
                <a:gridCol w="15280105">
                  <a:extLst>
                    <a:ext uri="{9D8B030D-6E8A-4147-A177-3AD203B41FA5}">
                      <a16:colId xmlns:a16="http://schemas.microsoft.com/office/drawing/2014/main" val="2736151474"/>
                    </a:ext>
                  </a:extLst>
                </a:gridCol>
              </a:tblGrid>
              <a:tr h="11056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3400" b="1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Назва витрат</a:t>
                      </a:r>
                      <a:endParaRPr lang="uk-UA" sz="3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3400" b="1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КЕКВ</a:t>
                      </a:r>
                      <a:endParaRPr lang="uk-UA" sz="3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3400" b="1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Документи, які надаються на стадії реєстрації бюджетних зобов'язань та бюджетних фінансових зобов'язань</a:t>
                      </a:r>
                      <a:endParaRPr lang="uk-UA" sz="3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80829233"/>
                  </a:ext>
                </a:extLst>
              </a:tr>
              <a:tr h="11056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34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Заробітна плата</a:t>
                      </a:r>
                      <a:endParaRPr lang="uk-UA" sz="3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34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2111</a:t>
                      </a:r>
                      <a:endParaRPr lang="uk-UA" sz="3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uk-UA" sz="34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заявка на видачу готівки;</a:t>
                      </a:r>
                      <a:br>
                        <a:rPr lang="uk-UA" sz="34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uk-UA" sz="34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реєстр бюджетних зобов'язань;</a:t>
                      </a:r>
                      <a:br>
                        <a:rPr lang="uk-UA" sz="34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uk-UA" sz="34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реєстр бюджетних фінансових зобов'язань.</a:t>
                      </a:r>
                      <a:endParaRPr lang="uk-UA" sz="3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786561883"/>
                  </a:ext>
                </a:extLst>
              </a:tr>
              <a:tr h="833946">
                <a:tc>
                  <a:txBody>
                    <a:bodyPr/>
                    <a:lstStyle/>
                    <a:p>
                      <a:pPr algn="ctr" fontAlgn="t"/>
                      <a:r>
                        <a:rPr lang="uk-UA" sz="3400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Нарахування на оплату праці</a:t>
                      </a:r>
                      <a:endParaRPr lang="uk-UA" sz="3400" noProof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3400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2120</a:t>
                      </a:r>
                      <a:endParaRPr lang="uk-UA" sz="3400" noProof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80000" algn="l" fontAlgn="t">
                        <a:spcBef>
                          <a:spcPts val="0"/>
                        </a:spcBef>
                      </a:pPr>
                      <a:r>
                        <a:rPr lang="uk-UA" sz="3400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реєстр бюджетних зобов'язань;</a:t>
                      </a:r>
                      <a:br>
                        <a:rPr lang="uk-UA" sz="3400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uk-UA" sz="3400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реєстр бюджетних фінансових зобов'язань.</a:t>
                      </a:r>
                      <a:endParaRPr lang="uk-UA" sz="3400" noProof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978603284"/>
                  </a:ext>
                </a:extLst>
              </a:tr>
              <a:tr h="833946">
                <a:tc>
                  <a:txBody>
                    <a:bodyPr/>
                    <a:lstStyle/>
                    <a:p>
                      <a:pPr algn="ctr" fontAlgn="t"/>
                      <a:r>
                        <a:rPr lang="uk-UA" sz="3400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Предмети, матеріали, обладнання та інвентар</a:t>
                      </a:r>
                      <a:endParaRPr lang="uk-UA" sz="3400" noProof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3400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2210</a:t>
                      </a:r>
                      <a:endParaRPr lang="uk-UA" sz="3400" noProof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80000" algn="l" fontAlgn="t">
                        <a:spcBef>
                          <a:spcPts val="0"/>
                        </a:spcBef>
                      </a:pPr>
                      <a:r>
                        <a:rPr lang="uk-UA" sz="3400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1) У разі здійснення попередньої оплати:</a:t>
                      </a:r>
                      <a:br>
                        <a:rPr lang="uk-UA" sz="3400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uk-UA" sz="3400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договір;</a:t>
                      </a:r>
                      <a:br>
                        <a:rPr lang="uk-UA" sz="3400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uk-UA" sz="3400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рахунок;</a:t>
                      </a:r>
                      <a:br>
                        <a:rPr lang="uk-UA" sz="3400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uk-UA" sz="3400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2) При отриманні товарів, робіт, послуг:</a:t>
                      </a:r>
                      <a:br>
                        <a:rPr lang="uk-UA" sz="3400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uk-UA" sz="3400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договір;</a:t>
                      </a:r>
                      <a:br>
                        <a:rPr lang="uk-UA" sz="3400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uk-UA" sz="3400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накладна;</a:t>
                      </a:r>
                      <a:br>
                        <a:rPr lang="uk-UA" sz="3400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uk-UA" sz="3400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акт приймання-передавання наданих послуг, акт виконаних робіт;</a:t>
                      </a:r>
                      <a:br>
                        <a:rPr lang="uk-UA" sz="3400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uk-UA" sz="3400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заявка на видачу готівки;</a:t>
                      </a:r>
                      <a:br>
                        <a:rPr lang="uk-UA" sz="3400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uk-UA" sz="3400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реєстр авансових звітів;</a:t>
                      </a:r>
                      <a:br>
                        <a:rPr lang="uk-UA" sz="3400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uk-UA" sz="3400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акт придбання матеріальних цінностей.</a:t>
                      </a:r>
                      <a:endParaRPr lang="uk-UA" sz="3400" noProof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4106440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4445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6697" y="459859"/>
            <a:ext cx="5702067" cy="28510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36" y="459859"/>
            <a:ext cx="6687701" cy="2588141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0" y="2803670"/>
            <a:ext cx="24384000" cy="1190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Особливості здійснення платежів у умовах війни</a:t>
            </a:r>
            <a:endParaRPr lang="uk-UA" sz="4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82" y="4332390"/>
            <a:ext cx="3865341" cy="23192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70975" y="6794224"/>
            <a:ext cx="5306506" cy="603242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uk-UA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uk-UA" sz="4000" dirty="0">
                <a:latin typeface="Calibri" panose="020F0502020204030204" pitchFamily="34" charset="0"/>
                <a:cs typeface="Calibri" panose="020F0502020204030204" pitchFamily="34" charset="0"/>
              </a:rPr>
              <a:t>умовах воєнного стану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4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</a:t>
            </a:r>
            <a:r>
              <a:rPr lang="uk-UA" sz="40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застосовуються </a:t>
            </a:r>
            <a:r>
              <a:rPr lang="uk-UA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норми  </a:t>
            </a:r>
            <a:endParaRPr lang="uk-UA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4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uk-UA" sz="40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татті 55 «</a:t>
            </a:r>
            <a:r>
              <a:rPr lang="uk-UA" sz="4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Захищені видатки </a:t>
            </a:r>
            <a:r>
              <a:rPr lang="uk-UA" sz="40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бюджету» </a:t>
            </a:r>
            <a:r>
              <a:rPr lang="uk-UA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БКУ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(Закон </a:t>
            </a:r>
            <a:r>
              <a:rPr lang="en-GB" sz="3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№ </a:t>
            </a:r>
            <a:r>
              <a:rPr lang="en-GB" sz="3200" b="0" dirty="0">
                <a:latin typeface="Calibri" panose="020F0502020204030204" pitchFamily="34" charset="0"/>
                <a:cs typeface="Calibri" panose="020F0502020204030204" pitchFamily="34" charset="0"/>
              </a:rPr>
              <a:t>2134-IX</a:t>
            </a:r>
            <a:r>
              <a:rPr lang="uk-UA" sz="3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від 15.03.2022)</a:t>
            </a:r>
            <a:endParaRPr lang="uk-UA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72990" y="4670566"/>
            <a:ext cx="17205562" cy="815607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uk-UA" sz="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uk-UA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Пріоритетність здійснення видатків в умовах воєнного стану  врегульовано </a:t>
            </a:r>
            <a:r>
              <a:rPr lang="uk-UA" sz="4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Порядком № 590 </a:t>
            </a:r>
          </a:p>
          <a:p>
            <a:endParaRPr lang="uk-UA" sz="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4000" b="0" dirty="0"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uk-UA" sz="4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ргани Казначейства </a:t>
            </a:r>
            <a:r>
              <a:rPr lang="uk-UA" sz="4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здійснюють платежі за дорученнями клієнтів </a:t>
            </a:r>
            <a:r>
              <a:rPr lang="uk-UA" sz="4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з урахуванням ресурсної забезпеченості єдиного казначейського рахунка </a:t>
            </a:r>
          </a:p>
          <a:p>
            <a:r>
              <a:rPr lang="uk-UA" sz="4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такій черговості</a:t>
            </a:r>
            <a:r>
              <a:rPr lang="uk-UA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uk-UA" sz="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uk-UA" sz="4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Перша черга </a:t>
            </a:r>
            <a:r>
              <a:rPr lang="uk-UA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— </a:t>
            </a:r>
            <a:r>
              <a:rPr lang="uk-UA" sz="4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це видатки на національну безпеку й оборону та на здійснення заходів правового режиму воєнного стану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uk-UA" sz="4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Друга черга - </a:t>
            </a:r>
            <a:r>
              <a:rPr lang="uk-UA" sz="4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витратами на погашення та обслуговування місцевого боргу, на придбання державних цінних паперів за рахунок тимчасово вільних коштів місцевих бюджетів, видатки загального та спеціального фондів </a:t>
            </a:r>
            <a:r>
              <a:rPr lang="uk-UA" sz="3600" b="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(Порядок № 590 містить детальний перелік витрат)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uk-UA" sz="4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Третя черга </a:t>
            </a:r>
            <a:r>
              <a:rPr lang="uk-UA" sz="4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за іншими видатками та наданням кредитів</a:t>
            </a:r>
            <a:endParaRPr lang="ru-RU" sz="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440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5000" y="3553206"/>
            <a:ext cx="23080408" cy="6135329"/>
          </a:xfrm>
        </p:spPr>
        <p:txBody>
          <a:bodyPr>
            <a:normAutofit fontScale="90000"/>
          </a:bodyPr>
          <a:lstStyle/>
          <a:p>
            <a:pPr algn="just"/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53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Зустріч/тренінг відбувається у рамках Програми «Децентралізація приносить кращі результати та ефективність» (DOBRE), що виконується міжнародною організацією Глобал Ком’юнітіз (</a:t>
            </a:r>
            <a:r>
              <a:rPr lang="uk-UA" sz="53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</a:t>
            </a:r>
            <a:r>
              <a:rPr lang="uk-UA" sz="53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53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Communities</a:t>
            </a:r>
            <a:r>
              <a:rPr lang="uk-UA" sz="53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та фінансується Агентством США з міжнародного розвитку (USAID).</a:t>
            </a:r>
            <a:r>
              <a:rPr lang="uk-UA" sz="5300" b="1" dirty="0">
                <a:solidFill>
                  <a:srgbClr val="002060"/>
                </a:solidFill>
              </a:rPr>
              <a:t> </a:t>
            </a:r>
            <a:r>
              <a:rPr lang="en-US" sz="5300" b="1" dirty="0">
                <a:solidFill>
                  <a:srgbClr val="002060"/>
                </a:solidFill>
              </a:rPr>
              <a:t/>
            </a:r>
            <a:br>
              <a:rPr lang="en-US" sz="5300" b="1" dirty="0">
                <a:solidFill>
                  <a:srgbClr val="002060"/>
                </a:solidFill>
              </a:rPr>
            </a:br>
            <a:r>
              <a:rPr lang="uk-UA" sz="5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5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7097" y="459859"/>
            <a:ext cx="6631455" cy="33157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459859"/>
            <a:ext cx="7417619" cy="287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776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3364" y="459859"/>
            <a:ext cx="5702067" cy="28510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459859"/>
            <a:ext cx="6616102" cy="2560432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0" y="2807772"/>
            <a:ext cx="24384000" cy="1190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Які документи подаються при здійсненні платежів?</a:t>
            </a:r>
            <a:endParaRPr lang="uk-UA" sz="4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458808"/>
              </p:ext>
            </p:extLst>
          </p:nvPr>
        </p:nvGraphicFramePr>
        <p:xfrm>
          <a:off x="978569" y="4559394"/>
          <a:ext cx="22426862" cy="7735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30777">
                  <a:extLst>
                    <a:ext uri="{9D8B030D-6E8A-4147-A177-3AD203B41FA5}">
                      <a16:colId xmlns:a16="http://schemas.microsoft.com/office/drawing/2014/main" val="3015057879"/>
                    </a:ext>
                  </a:extLst>
                </a:gridCol>
                <a:gridCol w="4138864">
                  <a:extLst>
                    <a:ext uri="{9D8B030D-6E8A-4147-A177-3AD203B41FA5}">
                      <a16:colId xmlns:a16="http://schemas.microsoft.com/office/drawing/2014/main" val="4160423149"/>
                    </a:ext>
                  </a:extLst>
                </a:gridCol>
                <a:gridCol w="12657221">
                  <a:extLst>
                    <a:ext uri="{9D8B030D-6E8A-4147-A177-3AD203B41FA5}">
                      <a16:colId xmlns:a16="http://schemas.microsoft.com/office/drawing/2014/main" val="2118029263"/>
                    </a:ext>
                  </a:extLst>
                </a:gridCol>
              </a:tblGrid>
              <a:tr h="11056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3600" b="1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Назва витрат</a:t>
                      </a:r>
                      <a:endParaRPr lang="uk-UA" sz="36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3600" b="1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КЕКВ</a:t>
                      </a:r>
                      <a:endParaRPr lang="uk-UA" sz="36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3600" b="1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Документи, які надаються на стадії проведення платежів</a:t>
                      </a:r>
                      <a:endParaRPr lang="uk-UA" sz="36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80829233"/>
                  </a:ext>
                </a:extLst>
              </a:tr>
              <a:tr h="11056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36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Заробітна плата</a:t>
                      </a:r>
                      <a:endParaRPr lang="uk-UA" sz="3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36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2111</a:t>
                      </a:r>
                      <a:endParaRPr lang="uk-UA" sz="3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36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Платіжне доручення, чек, заявка на видачу готівки</a:t>
                      </a:r>
                      <a:r>
                        <a:rPr lang="uk-UA" sz="3600" b="1" baseline="300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</a:t>
                      </a:r>
                      <a:r>
                        <a:rPr lang="uk-UA" sz="36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uk-UA" sz="3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786561883"/>
                  </a:ext>
                </a:extLst>
              </a:tr>
              <a:tr h="833946">
                <a:tc>
                  <a:txBody>
                    <a:bodyPr/>
                    <a:lstStyle/>
                    <a:p>
                      <a:pPr algn="ctr" fontAlgn="t"/>
                      <a:r>
                        <a:rPr lang="uk-UA" sz="3600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Нарахування на оплату праці</a:t>
                      </a:r>
                      <a:endParaRPr lang="uk-UA" sz="3600" noProof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3600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2120</a:t>
                      </a:r>
                      <a:endParaRPr lang="uk-UA" sz="3600" noProof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80000" algn="l" fontAlgn="t"/>
                      <a:r>
                        <a:rPr lang="uk-UA" sz="3600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Платіжне доручення, чек, заявка на видачу готівки</a:t>
                      </a:r>
                      <a:r>
                        <a:rPr lang="uk-UA" sz="3600" b="1" i="0" u="none" strike="noStrike" baseline="30000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  <a:r>
                        <a:rPr lang="uk-UA" sz="3600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uk-UA" sz="3600" noProof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978603284"/>
                  </a:ext>
                </a:extLst>
              </a:tr>
              <a:tr h="833946">
                <a:tc>
                  <a:txBody>
                    <a:bodyPr/>
                    <a:lstStyle/>
                    <a:p>
                      <a:pPr algn="ctr" fontAlgn="t"/>
                      <a:r>
                        <a:rPr lang="uk-UA" sz="3600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Предмети, матеріали, обладнання та інвентар</a:t>
                      </a:r>
                      <a:endParaRPr lang="uk-UA" sz="3600" noProof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3600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2210</a:t>
                      </a:r>
                      <a:endParaRPr lang="uk-UA" sz="3600" noProof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80000" algn="l" fontAlgn="t"/>
                      <a:r>
                        <a:rPr lang="uk-UA" sz="3600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Платіжне доручення, чек, заявка на видачу готівки</a:t>
                      </a:r>
                      <a:r>
                        <a:rPr lang="uk-UA" sz="3600" b="1" i="0" u="none" strike="noStrike" baseline="30000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  <a:r>
                        <a:rPr lang="uk-UA" sz="3600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заявка-доручення на забезпечення іноземною валютою. Документи, що підтверджують фактичне отримання товарів, робіт та послуг за умови здійснення попередньої оплати:</a:t>
                      </a:r>
                      <a:br>
                        <a:rPr lang="uk-UA" sz="3600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uk-UA" sz="3600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накладна;</a:t>
                      </a:r>
                      <a:br>
                        <a:rPr lang="uk-UA" sz="3600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uk-UA" sz="3600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акт приймання-передавання наданих послуг, акт виконаних робіт;</a:t>
                      </a:r>
                      <a:br>
                        <a:rPr lang="uk-UA" sz="3600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uk-UA" sz="3600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акт придбання матеріальних цінностей.</a:t>
                      </a:r>
                      <a:endParaRPr lang="uk-UA" sz="3600" noProof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4106440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2275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1328" y="279640"/>
            <a:ext cx="6043560" cy="30217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19" y="279640"/>
            <a:ext cx="6680200" cy="25852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3125705"/>
            <a:ext cx="2438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Скорочені терміни опрацювання документів та здійснення платежів</a:t>
            </a:r>
            <a:endParaRPr lang="uk-UA" sz="4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8542" y="4321904"/>
            <a:ext cx="221021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0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Орган Казначейства </a:t>
            </a:r>
            <a:r>
              <a:rPr lang="uk-UA" sz="36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протягом одного операційного дня</a:t>
            </a:r>
            <a:r>
              <a:rPr lang="uk-UA" sz="3600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uk-UA" sz="3600" b="0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опрацьовує надані документи та здійснює платежі з рахунків розпорядників (одержувачів) бюджетних коштів, </a:t>
            </a:r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залучених до вирішення завдань, пов’язаних із запровадженням і здійсненням заходів правового режиму </a:t>
            </a:r>
            <a:r>
              <a:rPr lang="uk-UA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воєнного стану </a:t>
            </a:r>
            <a:r>
              <a:rPr lang="uk-UA" sz="3200" b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(п. 20 Порядку </a:t>
            </a:r>
            <a:r>
              <a:rPr lang="uk-UA" sz="3200" b="0" dirty="0">
                <a:solidFill>
                  <a:srgbClr val="002060"/>
                </a:solidFill>
                <a:latin typeface="Times New Roman" panose="02020603050405020304" pitchFamily="18" charset="0"/>
              </a:rPr>
              <a:t>№ </a:t>
            </a:r>
            <a:r>
              <a:rPr lang="uk-UA" sz="3200" b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590)</a:t>
            </a:r>
            <a:endParaRPr lang="uk-UA" sz="3200" b="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91999" y="6441433"/>
            <a:ext cx="10898658" cy="452431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Загальні терміни здійснення платежів</a:t>
            </a:r>
          </a:p>
          <a:p>
            <a:endParaRPr lang="uk-UA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операції щодо виконання платіжних доручень </a:t>
            </a:r>
            <a:r>
              <a:rPr lang="uk-UA" sz="3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розпорядників бюджетних коштів, оформлених відповідно до вимог законодавства, </a:t>
            </a:r>
            <a:r>
              <a:rPr lang="uk-UA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протягом п’яти операційних днів </a:t>
            </a:r>
            <a:r>
              <a:rPr lang="uk-UA" sz="3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з дати надання доручення на здійснення платежу за умови виконання доходів зведеного бюджету України </a:t>
            </a:r>
          </a:p>
          <a:p>
            <a:endParaRPr lang="ru-RU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988542" y="6405045"/>
            <a:ext cx="10898658" cy="609397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Загальні терміни опрацювання документів</a:t>
            </a:r>
          </a:p>
          <a:p>
            <a:endParaRPr lang="ru-RU" sz="36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захищеними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видатками</a:t>
            </a:r>
            <a:r>
              <a:rPr lang="ru-RU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які</a:t>
            </a:r>
            <a:r>
              <a:rPr lang="ru-RU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не </a:t>
            </a:r>
            <a:r>
              <a:rPr lang="ru-RU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потребують</a:t>
            </a:r>
            <a:r>
              <a:rPr lang="ru-RU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проведення</a:t>
            </a:r>
            <a:r>
              <a:rPr lang="ru-RU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процедур </a:t>
            </a:r>
            <a:r>
              <a:rPr lang="ru-RU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закупівель</a:t>
            </a:r>
            <a:r>
              <a:rPr lang="ru-RU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ru-RU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спрощених</a:t>
            </a:r>
            <a:r>
              <a:rPr lang="ru-RU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закупівель</a:t>
            </a:r>
            <a:r>
              <a:rPr lang="ru-RU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- </a:t>
            </a:r>
            <a:r>
              <a:rPr lang="ru-RU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протягом</a:t>
            </a:r>
            <a:r>
              <a:rPr lang="ru-RU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операційного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дня</a:t>
            </a:r>
            <a:endParaRPr lang="ru-RU" sz="3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</a:t>
            </a:r>
            <a:r>
              <a:rPr lang="ru-RU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захищеними</a:t>
            </a:r>
            <a:r>
              <a:rPr lang="ru-RU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видатками</a:t>
            </a:r>
            <a:r>
              <a:rPr lang="ru-RU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які</a:t>
            </a:r>
            <a:r>
              <a:rPr lang="ru-RU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потребують</a:t>
            </a:r>
            <a:r>
              <a:rPr lang="ru-RU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проведення</a:t>
            </a:r>
            <a:r>
              <a:rPr lang="ru-RU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процедур </a:t>
            </a:r>
            <a:r>
              <a:rPr lang="ru-RU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закупівель</a:t>
            </a:r>
            <a:r>
              <a:rPr lang="ru-RU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ru-RU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спрощених</a:t>
            </a:r>
            <a:r>
              <a:rPr lang="ru-RU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закупівель</a:t>
            </a:r>
            <a:r>
              <a:rPr lang="ru-RU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крім</a:t>
            </a:r>
            <a:r>
              <a:rPr lang="ru-RU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капітальних</a:t>
            </a:r>
            <a:r>
              <a:rPr lang="ru-RU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видатків), - 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3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операційних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днів</a:t>
            </a:r>
            <a:endParaRPr lang="ru-RU" sz="3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іншими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поточними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видатками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крім</a:t>
            </a:r>
            <a:r>
              <a:rPr lang="ru-RU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захищених</a:t>
            </a:r>
            <a:r>
              <a:rPr lang="ru-RU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та </a:t>
            </a:r>
            <a:r>
              <a:rPr lang="ru-RU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наданням</a:t>
            </a:r>
            <a:r>
              <a:rPr lang="ru-RU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кредитів</a:t>
            </a:r>
            <a:r>
              <a:rPr lang="ru-RU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з бюджету -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до 3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операційних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днів</a:t>
            </a:r>
            <a:endParaRPr lang="ru-RU" sz="3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капітальними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видатками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до 5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операційних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днів</a:t>
            </a:r>
            <a:endParaRPr lang="ru-RU" sz="3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1526732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6267" y="371901"/>
            <a:ext cx="6062285" cy="3031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2" y="548697"/>
            <a:ext cx="6652491" cy="2574514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0" y="2807772"/>
            <a:ext cx="24384000" cy="1190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Порушення </a:t>
            </a:r>
            <a:r>
              <a:rPr lang="uk-UA" sz="4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бюджетного </a:t>
            </a:r>
            <a:r>
              <a:rPr lang="uk-UA" sz="4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законодавства</a:t>
            </a:r>
            <a:endParaRPr lang="uk-UA" sz="4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5000" y="4724745"/>
            <a:ext cx="11093116" cy="849463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endParaRPr lang="uk-UA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uk-UA" sz="3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Порушенням бюджетного законодавства </a:t>
            </a:r>
            <a:r>
              <a:rPr lang="uk-UA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визнається</a:t>
            </a:r>
            <a:r>
              <a:rPr lang="uk-UA" sz="3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порушення</a:t>
            </a:r>
            <a:r>
              <a:rPr lang="uk-UA" sz="3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3600" b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учасником бюджетного процесу встановлених БКУ чи іншим бюджетним законодавством </a:t>
            </a:r>
            <a:r>
              <a:rPr lang="uk-UA" sz="36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норм</a:t>
            </a:r>
            <a:r>
              <a:rPr lang="uk-UA" sz="3600" b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щодо складання, розгляду, затвердження, внесення змін, виконання бюджету та звітування про його виконання (ст. 116 БКУ)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uk-UA" sz="3600" b="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uk-UA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Склад бюджетного </a:t>
            </a:r>
            <a:r>
              <a:rPr lang="uk-UA" sz="3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законодавства </a:t>
            </a:r>
            <a:r>
              <a:rPr lang="uk-UA" sz="3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визначено</a:t>
            </a:r>
            <a:r>
              <a:rPr lang="uk-UA" sz="3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3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ст. 4 БКУ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uk-UA" sz="3600" b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uk-UA" sz="1000" b="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uk-UA" sz="3600" b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Визначено </a:t>
            </a:r>
            <a:r>
              <a:rPr lang="uk-UA" sz="3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перелік порушень із 40 позицій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uk-UA" sz="10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uk-UA" sz="1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uk-UA" sz="10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uk-UA" sz="10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uk-UA" dirty="0" smtClean="0"/>
          </a:p>
          <a:p>
            <a:endParaRPr lang="uk-UA" dirty="0"/>
          </a:p>
          <a:p>
            <a:endParaRPr lang="ru-RU" sz="1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430897" y="5501882"/>
            <a:ext cx="11247655" cy="694036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Приклади</a:t>
            </a:r>
            <a:r>
              <a:rPr lang="uk-UA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поширених порушень:</a:t>
            </a:r>
          </a:p>
          <a:p>
            <a:endParaRPr lang="ru-RU" sz="10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300"/>
              </a:spcBef>
            </a:pPr>
            <a:r>
              <a:rPr lang="ru-RU" b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ru-RU" b="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uk-UA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прийняття рішення про місцевий бюджет з порушенням вимог </a:t>
            </a:r>
            <a:r>
              <a:rPr lang="uk-UA" b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БКУ чи закону про Державний бюджет України (в тому числі щодо складання бюджету в частині міжбюджетних трансфертів)</a:t>
            </a:r>
          </a:p>
          <a:p>
            <a:pPr algn="just">
              <a:spcBef>
                <a:spcPts val="300"/>
              </a:spcBef>
            </a:pPr>
            <a:r>
              <a:rPr lang="uk-UA" b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17) порушення порядку або термінів подання і затвердження </a:t>
            </a:r>
            <a:r>
              <a:rPr lang="uk-UA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паспортів бюджетних програм</a:t>
            </a:r>
          </a:p>
          <a:p>
            <a:pPr algn="just">
              <a:spcBef>
                <a:spcPts val="300"/>
              </a:spcBef>
            </a:pPr>
            <a:r>
              <a:rPr lang="uk-UA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20) взяття зобов'язань без відповідних бюджетних асигнувань </a:t>
            </a:r>
            <a:r>
              <a:rPr lang="uk-UA" b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або з перевищенням повноважень, встановлених БКУ чи законом про Державний бюджет України</a:t>
            </a:r>
          </a:p>
          <a:p>
            <a:pPr algn="just">
              <a:spcBef>
                <a:spcPts val="300"/>
              </a:spcBef>
            </a:pPr>
            <a:r>
              <a:rPr lang="uk-UA" b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31) порушення встановлених вимог щодо </a:t>
            </a:r>
            <a:r>
              <a:rPr lang="uk-UA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застосування бюджетної класифікації</a:t>
            </a:r>
          </a:p>
          <a:p>
            <a:pPr algn="just">
              <a:spcBef>
                <a:spcPts val="300"/>
              </a:spcBef>
            </a:pPr>
            <a:r>
              <a:rPr lang="uk-UA" b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33) порушення встановлених вимог щодо </a:t>
            </a:r>
            <a:r>
              <a:rPr lang="uk-UA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ведення бухгалтерського обліку</a:t>
            </a:r>
            <a:r>
              <a:rPr lang="uk-UA" b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та складання звітності про виконання бюджетів</a:t>
            </a:r>
          </a:p>
          <a:p>
            <a:pPr algn="just">
              <a:spcBef>
                <a:spcPts val="300"/>
              </a:spcBef>
            </a:pPr>
            <a:endParaRPr lang="uk-UA" dirty="0"/>
          </a:p>
        </p:txBody>
      </p:sp>
      <p:sp>
        <p:nvSpPr>
          <p:cNvPr id="17" name="Штриховая стрелка вправо 16"/>
          <p:cNvSpPr/>
          <p:nvPr/>
        </p:nvSpPr>
        <p:spPr>
          <a:xfrm>
            <a:off x="10052728" y="10775091"/>
            <a:ext cx="2139272" cy="2263339"/>
          </a:xfrm>
          <a:prstGeom prst="striped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777180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486" y="253747"/>
            <a:ext cx="5754759" cy="28773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19" y="253747"/>
            <a:ext cx="6763326" cy="2617408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0" y="2807772"/>
            <a:ext cx="24384000" cy="1190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Заходи </a:t>
            </a:r>
            <a:r>
              <a:rPr lang="uk-UA" sz="4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впливу </a:t>
            </a:r>
            <a:r>
              <a:rPr lang="uk-UA" sz="4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порушення </a:t>
            </a:r>
            <a:r>
              <a:rPr lang="uk-UA" sz="4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бюджетного законодавства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77736" y="5747080"/>
            <a:ext cx="16511761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0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3800" dirty="0"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uk-UA" sz="38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опередження</a:t>
            </a:r>
            <a:r>
              <a:rPr lang="uk-UA" sz="3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про неналежне виконання бюджетного законодавства з вимогою щодо усунення порушення бюджетного законодавства 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3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</a:t>
            </a:r>
            <a:r>
              <a:rPr lang="uk-UA" sz="3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упинення операцій </a:t>
            </a:r>
            <a:r>
              <a:rPr lang="uk-UA" sz="3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з бюджетними коштами </a:t>
            </a:r>
          </a:p>
          <a:p>
            <a:pPr marL="762010" indent="-76201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3800" dirty="0"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uk-UA" sz="38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ризупинення</a:t>
            </a:r>
            <a:r>
              <a:rPr lang="uk-UA" sz="3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бюджетних асигнувань</a:t>
            </a:r>
          </a:p>
          <a:p>
            <a:pPr marL="762010" indent="-76201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3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</a:t>
            </a:r>
            <a:r>
              <a:rPr lang="uk-UA" sz="3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меншення </a:t>
            </a:r>
            <a:r>
              <a:rPr lang="uk-UA" sz="3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бюджетних асигнувань</a:t>
            </a:r>
          </a:p>
          <a:p>
            <a:pPr marL="762010" indent="-76201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3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uk-UA" sz="3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овернення бюджетних коштів </a:t>
            </a:r>
            <a:r>
              <a:rPr lang="uk-UA" sz="3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до відповідного бюджету</a:t>
            </a:r>
          </a:p>
          <a:p>
            <a:pPr marL="762010" indent="-76201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3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</a:t>
            </a:r>
            <a:r>
              <a:rPr lang="uk-UA" sz="3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упинення дії рішення </a:t>
            </a:r>
            <a:r>
              <a:rPr lang="uk-UA" sz="3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 місцевий бюджет</a:t>
            </a:r>
          </a:p>
          <a:p>
            <a:pPr marL="762010" indent="-76201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3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</a:t>
            </a:r>
            <a:r>
              <a:rPr lang="uk-UA" sz="3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езспірне вилучення коштів </a:t>
            </a:r>
            <a:r>
              <a:rPr lang="uk-UA" sz="3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з місцевих бюджетів</a:t>
            </a:r>
            <a:endParaRPr lang="uk-UA" sz="3800" dirty="0">
              <a:solidFill>
                <a:srgbClr val="002060"/>
              </a:solidFill>
            </a:endParaRPr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5375650" y="5027014"/>
            <a:ext cx="45719" cy="6341202"/>
          </a:xfrm>
          <a:prstGeom prst="lef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CBF1F894-1B17-4C9D-B1D1-6F31FD096D0D}"/>
              </a:ext>
            </a:extLst>
          </p:cNvPr>
          <p:cNvSpPr txBox="1">
            <a:spLocks/>
          </p:cNvSpPr>
          <p:nvPr/>
        </p:nvSpPr>
        <p:spPr>
          <a:xfrm>
            <a:off x="635000" y="5027014"/>
            <a:ext cx="4255499" cy="5414210"/>
          </a:xfrm>
          <a:prstGeom prst="rect">
            <a:avLst/>
          </a:prstGeom>
          <a:solidFill>
            <a:srgbClr val="CCEC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</a:pPr>
            <a:r>
              <a:rPr lang="uk-UA" sz="4000" dirty="0" smtClean="0">
                <a:solidFill>
                  <a:srgbClr val="002060"/>
                </a:solidFill>
                <a:latin typeface="Calibri"/>
              </a:rPr>
              <a:t>Бюджетний  кодекс України</a:t>
            </a:r>
          </a:p>
          <a:p>
            <a:pPr lvl="0" algn="ctr">
              <a:lnSpc>
                <a:spcPct val="100000"/>
              </a:lnSpc>
            </a:pPr>
            <a:endParaRPr lang="uk-UA" sz="2000" dirty="0" smtClean="0">
              <a:solidFill>
                <a:srgbClr val="002060"/>
              </a:solidFill>
              <a:latin typeface="Calibri"/>
            </a:endParaRPr>
          </a:p>
          <a:p>
            <a:pPr lvl="0">
              <a:lnSpc>
                <a:spcPct val="100000"/>
              </a:lnSpc>
            </a:pPr>
            <a:endParaRPr lang="ru-RU" sz="3800" b="0" dirty="0" smtClean="0">
              <a:solidFill>
                <a:srgbClr val="002060"/>
              </a:solidFill>
              <a:latin typeface="Calibri"/>
            </a:endParaRPr>
          </a:p>
          <a:p>
            <a:pPr lvl="0">
              <a:lnSpc>
                <a:spcPct val="100000"/>
              </a:lnSpc>
            </a:pPr>
            <a:r>
              <a:rPr lang="uk-UA" sz="3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Стаття 117</a:t>
            </a:r>
            <a:endParaRPr lang="uk-UA" sz="3800" noProof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kumimoji="0" lang="uk-UA" sz="3800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lvl="0"/>
            <a:endParaRPr kumimoji="0" lang="uk-UA" sz="3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122237" y="8448155"/>
            <a:ext cx="3010837" cy="2662725"/>
          </a:xfrm>
          <a:prstGeom prst="rightArrow">
            <a:avLst>
              <a:gd name="adj1" fmla="val 50000"/>
              <a:gd name="adj2" fmla="val 48793"/>
            </a:avLst>
          </a:prstGeom>
          <a:solidFill>
            <a:srgbClr val="E3EFF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06520" y="4913617"/>
            <a:ext cx="151759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rgbClr val="0070C0"/>
                </a:solidFill>
              </a:rPr>
              <a:t>До 21.03.2022 </a:t>
            </a:r>
            <a:r>
              <a:rPr lang="uk-UA" sz="3200" dirty="0" smtClean="0">
                <a:solidFill>
                  <a:srgbClr val="002060"/>
                </a:solidFill>
              </a:rPr>
              <a:t>– дати набуття чинності законом № 2134-IX від 15.03.2022 </a:t>
            </a:r>
            <a:endParaRPr lang="uk-UA" dirty="0"/>
          </a:p>
        </p:txBody>
      </p:sp>
      <p:sp>
        <p:nvSpPr>
          <p:cNvPr id="12" name="Заголовок 4"/>
          <p:cNvSpPr>
            <a:spLocks noGrp="1"/>
          </p:cNvSpPr>
          <p:nvPr>
            <p:ph type="title"/>
          </p:nvPr>
        </p:nvSpPr>
        <p:spPr>
          <a:xfrm>
            <a:off x="670224" y="11938550"/>
            <a:ext cx="23043552" cy="916728"/>
          </a:xfrm>
          <a:solidFill>
            <a:srgbClr val="E3EFFD"/>
          </a:solidFill>
        </p:spPr>
        <p:txBody>
          <a:bodyPr>
            <a:normAutofit fontScale="90000"/>
          </a:bodyPr>
          <a:lstStyle/>
          <a:p>
            <a:pPr algn="just"/>
            <a:r>
              <a:rPr lang="uk-UA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Які конкретні заходи впливу застосовуються до учасників бюджетного процесу за певні бюджетні правопорушення визначені цією статтею БКУ. Порядки здійснення заходів урегульовані підзаконними актами  </a:t>
            </a:r>
            <a:endParaRPr lang="ru-RU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2135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570" y="332775"/>
            <a:ext cx="6104982" cy="30524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459859"/>
            <a:ext cx="7417619" cy="2870619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0" y="2807772"/>
            <a:ext cx="24384000" cy="1190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Послаблення відповідальності за порушення </a:t>
            </a:r>
            <a:r>
              <a:rPr lang="uk-UA" sz="4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бюджетного </a:t>
            </a:r>
            <a:r>
              <a:rPr lang="uk-UA" sz="4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законодавства: новації </a:t>
            </a:r>
            <a:endParaRPr lang="uk-UA" sz="4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89957" y="4707159"/>
            <a:ext cx="1498859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uk-UA" sz="3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період дії воєнного стану або здійснення заходів загальної мобілізації </a:t>
            </a:r>
            <a:endParaRPr lang="ru-RU" sz="3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60801" y="5678391"/>
            <a:ext cx="17817751" cy="737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8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ЗАСТОСОВУЮТЬСЯ </a:t>
            </a:r>
            <a:r>
              <a:rPr lang="uk-UA" sz="3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ДО: 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38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розпорядників </a:t>
            </a:r>
            <a:r>
              <a:rPr lang="uk-UA" sz="3800" dirty="0">
                <a:latin typeface="Calibri" panose="020F0502020204030204" pitchFamily="34" charset="0"/>
                <a:cs typeface="Calibri" panose="020F0502020204030204" pitchFamily="34" charset="0"/>
              </a:rPr>
              <a:t>та одержувачів бюджетних коштів </a:t>
            </a:r>
            <a:r>
              <a:rPr lang="uk-UA" sz="3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сектору національної безпеки та оборони, 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3800" dirty="0">
                <a:latin typeface="Calibri" panose="020F0502020204030204" pitchFamily="34" charset="0"/>
                <a:cs typeface="Calibri" panose="020F0502020204030204" pitchFamily="34" charset="0"/>
              </a:rPr>
              <a:t>розпорядників та одержувачів бюджетних коштів, </a:t>
            </a:r>
            <a:r>
              <a:rPr lang="uk-UA" sz="3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залучених до вирішення завдань, пов’язаних із запровадженням і здійсненням заходів правового режиму воєнного</a:t>
            </a:r>
            <a:r>
              <a:rPr lang="ru-RU" sz="3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стану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ЗАХОДИ ВПЛИВУ за </a:t>
            </a:r>
            <a:r>
              <a:rPr lang="uk-UA" sz="3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порушення бюджетного законодавства</a:t>
            </a:r>
            <a:r>
              <a:rPr lang="uk-UA" sz="3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3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3800" dirty="0" smtClean="0">
                <a:latin typeface="Calibri" panose="020F0502020204030204" pitchFamily="34" charset="0"/>
                <a:cs typeface="Calibri" panose="020F0502020204030204" pitchFamily="34" charset="0"/>
              </a:rPr>
              <a:t>зупинення операцій з бюджетними коштами </a:t>
            </a:r>
          </a:p>
          <a:p>
            <a:pPr marL="762010" indent="-76201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3800" dirty="0" smtClean="0">
                <a:latin typeface="Calibri" panose="020F0502020204030204" pitchFamily="34" charset="0"/>
                <a:cs typeface="Calibri" panose="020F0502020204030204" pitchFamily="34" charset="0"/>
              </a:rPr>
              <a:t>тимчасове </a:t>
            </a:r>
            <a:r>
              <a:rPr lang="uk-UA" sz="3800" dirty="0">
                <a:latin typeface="Calibri" panose="020F0502020204030204" pitchFamily="34" charset="0"/>
                <a:cs typeface="Calibri" panose="020F0502020204030204" pitchFamily="34" charset="0"/>
              </a:rPr>
              <a:t>припинення бюджетних </a:t>
            </a:r>
            <a:r>
              <a:rPr lang="uk-UA" sz="3800" dirty="0" smtClean="0">
                <a:latin typeface="Calibri" panose="020F0502020204030204" pitchFamily="34" charset="0"/>
                <a:cs typeface="Calibri" panose="020F0502020204030204" pitchFamily="34" charset="0"/>
              </a:rPr>
              <a:t>асигнувань</a:t>
            </a:r>
            <a:endParaRPr lang="uk-UA" sz="3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10" indent="-76201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3800" dirty="0">
                <a:latin typeface="Calibri" panose="020F0502020204030204" pitchFamily="34" charset="0"/>
                <a:cs typeface="Calibri" panose="020F0502020204030204" pitchFamily="34" charset="0"/>
              </a:rPr>
              <a:t>зменшення бюджетних асигнувань</a:t>
            </a:r>
            <a:endParaRPr lang="ru-RU" sz="3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5375650" y="5027014"/>
            <a:ext cx="45719" cy="7293324"/>
          </a:xfrm>
          <a:prstGeom prst="lef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BF1F894-1B17-4C9D-B1D1-6F31FD096D0D}"/>
              </a:ext>
            </a:extLst>
          </p:cNvPr>
          <p:cNvSpPr txBox="1">
            <a:spLocks/>
          </p:cNvSpPr>
          <p:nvPr/>
        </p:nvSpPr>
        <p:spPr>
          <a:xfrm>
            <a:off x="635000" y="5027014"/>
            <a:ext cx="4520934" cy="6017975"/>
          </a:xfrm>
          <a:prstGeom prst="rect">
            <a:avLst/>
          </a:prstGeom>
          <a:solidFill>
            <a:srgbClr val="CCEC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</a:pPr>
            <a:r>
              <a:rPr lang="uk-UA" sz="4000" dirty="0" smtClean="0">
                <a:solidFill>
                  <a:srgbClr val="002060"/>
                </a:solidFill>
                <a:latin typeface="Calibri"/>
              </a:rPr>
              <a:t>Законом №</a:t>
            </a:r>
            <a:r>
              <a:rPr lang="en-GB" sz="4000" dirty="0" smtClean="0">
                <a:solidFill>
                  <a:srgbClr val="002060"/>
                </a:solidFill>
                <a:latin typeface="Calibri"/>
              </a:rPr>
              <a:t>2134-IX </a:t>
            </a:r>
            <a:r>
              <a:rPr lang="uk-UA" sz="4000" dirty="0">
                <a:solidFill>
                  <a:srgbClr val="002060"/>
                </a:solidFill>
                <a:latin typeface="Calibri"/>
              </a:rPr>
              <a:t>від 15.03.2022 </a:t>
            </a:r>
            <a:endParaRPr lang="uk-UA" sz="4000" dirty="0" smtClean="0">
              <a:solidFill>
                <a:srgbClr val="002060"/>
              </a:solidFill>
              <a:latin typeface="Calibri"/>
            </a:endParaRPr>
          </a:p>
          <a:p>
            <a:pPr lvl="0" algn="ctr">
              <a:lnSpc>
                <a:spcPct val="100000"/>
              </a:lnSpc>
            </a:pPr>
            <a:endParaRPr lang="uk-UA" sz="2000" dirty="0" smtClean="0">
              <a:solidFill>
                <a:srgbClr val="002060"/>
              </a:solidFill>
              <a:latin typeface="Calibri"/>
            </a:endParaRPr>
          </a:p>
          <a:p>
            <a:pPr lvl="0">
              <a:lnSpc>
                <a:spcPct val="100000"/>
              </a:lnSpc>
            </a:pPr>
            <a:r>
              <a:rPr lang="uk-UA" sz="3600" b="0" dirty="0" smtClean="0">
                <a:solidFill>
                  <a:srgbClr val="002060"/>
                </a:solidFill>
                <a:latin typeface="Calibri"/>
              </a:rPr>
              <a:t>Внесено зміни до розд. VI Прикінцеві та перехідні положення»  БКУ</a:t>
            </a:r>
          </a:p>
          <a:p>
            <a:pPr lvl="0">
              <a:lnSpc>
                <a:spcPct val="100000"/>
              </a:lnSpc>
            </a:pPr>
            <a:endParaRPr lang="ru-RU" sz="3800" b="0" dirty="0" smtClean="0">
              <a:solidFill>
                <a:srgbClr val="002060"/>
              </a:solidFill>
              <a:latin typeface="Calibri"/>
            </a:endParaRPr>
          </a:p>
          <a:p>
            <a:pPr lvl="0">
              <a:lnSpc>
                <a:spcPct val="100000"/>
              </a:lnSpc>
            </a:pPr>
            <a:r>
              <a:rPr lang="uk-UA" sz="3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Новий пункт </a:t>
            </a:r>
            <a:r>
              <a:rPr lang="ru-RU" sz="4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ru-RU" sz="4000" baseline="30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3</a:t>
            </a:r>
            <a:r>
              <a:rPr lang="ru-RU" sz="4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endParaRPr lang="uk-UA" sz="3800" noProof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kumimoji="0" lang="uk-UA" sz="3800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lvl="0"/>
            <a:endParaRPr kumimoji="0" lang="uk-UA" sz="3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254955" y="10062451"/>
            <a:ext cx="3010837" cy="2662725"/>
          </a:xfrm>
          <a:prstGeom prst="rightArrow">
            <a:avLst>
              <a:gd name="adj1" fmla="val 50000"/>
              <a:gd name="adj2" fmla="val 48793"/>
            </a:avLst>
          </a:prstGeom>
          <a:solidFill>
            <a:srgbClr val="E3EFF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414" y="4945897"/>
            <a:ext cx="1575943" cy="173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495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734" y="459859"/>
            <a:ext cx="5862330" cy="2931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459859"/>
            <a:ext cx="7231815" cy="2798713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0" y="3334310"/>
            <a:ext cx="24384000" cy="745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Оптимізації </a:t>
            </a:r>
            <a:r>
              <a:rPr lang="uk-UA" sz="4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видатків місцевих </a:t>
            </a:r>
            <a:r>
              <a:rPr lang="uk-UA" sz="4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бюджетів</a:t>
            </a:r>
            <a:endParaRPr lang="uk-UA" sz="4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6065" y="6719478"/>
            <a:ext cx="1087356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uk-UA" sz="3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Аналіз стану </a:t>
            </a:r>
            <a:r>
              <a:rPr lang="uk-UA" sz="3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виконання бюджетних програм місцевого </a:t>
            </a:r>
            <a:r>
              <a:rPr lang="uk-UA" sz="3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бюджету</a:t>
            </a:r>
          </a:p>
          <a:p>
            <a:pPr algn="just"/>
            <a:r>
              <a:rPr lang="uk-UA" sz="3200" b="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uk-UA" sz="3200" b="0" dirty="0" smtClean="0">
                <a:latin typeface="Calibri" panose="020F0502020204030204" pitchFamily="34" charset="0"/>
                <a:ea typeface="Calibri" panose="020F0502020204030204" pitchFamily="34" charset="0"/>
              </a:rPr>
              <a:t>  Відповідь </a:t>
            </a:r>
            <a:r>
              <a:rPr lang="uk-UA" sz="3200" b="0" dirty="0">
                <a:latin typeface="Calibri" panose="020F0502020204030204" pitchFamily="34" charset="0"/>
                <a:ea typeface="Calibri" panose="020F0502020204030204" pitchFamily="34" charset="0"/>
              </a:rPr>
              <a:t>на такі основні питання:</a:t>
            </a:r>
          </a:p>
          <a:p>
            <a:pPr marL="571500" indent="-127000" algn="just">
              <a:buFont typeface="Wingdings" panose="05000000000000000000" pitchFamily="2" charset="2"/>
              <a:buChar char="ü"/>
            </a:pPr>
            <a:r>
              <a:rPr lang="uk-UA" sz="3200" b="0" dirty="0" smtClean="0">
                <a:latin typeface="Calibri" panose="020F0502020204030204" pitchFamily="34" charset="0"/>
                <a:ea typeface="Calibri" panose="020F0502020204030204" pitchFamily="34" charset="0"/>
              </a:rPr>
              <a:t> Чи </a:t>
            </a:r>
            <a:r>
              <a:rPr lang="uk-UA" sz="3200" b="0" dirty="0">
                <a:latin typeface="Calibri" panose="020F0502020204030204" pitchFamily="34" charset="0"/>
                <a:ea typeface="Calibri" panose="020F0502020204030204" pitchFamily="34" charset="0"/>
              </a:rPr>
              <a:t>працює </a:t>
            </a:r>
            <a:r>
              <a:rPr lang="uk-UA" sz="3200" b="0" dirty="0" smtClean="0">
                <a:latin typeface="Calibri" panose="020F0502020204030204" pitchFamily="34" charset="0"/>
                <a:ea typeface="Calibri" panose="020F0502020204030204" pitchFamily="34" charset="0"/>
              </a:rPr>
              <a:t>установа </a:t>
            </a:r>
            <a:endParaRPr lang="uk-UA" sz="3200" b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71500" indent="-127000" algn="just">
              <a:buFont typeface="Wingdings" panose="05000000000000000000" pitchFamily="2" charset="2"/>
              <a:buChar char="ü"/>
            </a:pPr>
            <a:r>
              <a:rPr lang="uk-UA" sz="3200" b="0" dirty="0">
                <a:latin typeface="Calibri" panose="020F0502020204030204" pitchFamily="34" charset="0"/>
                <a:ea typeface="Calibri" panose="020F0502020204030204" pitchFamily="34" charset="0"/>
              </a:rPr>
              <a:t>	Чи ввесь штат працівників відновив </a:t>
            </a:r>
            <a:r>
              <a:rPr lang="uk-UA" sz="3200" b="0" dirty="0" smtClean="0">
                <a:latin typeface="Calibri" panose="020F0502020204030204" pitchFamily="34" charset="0"/>
                <a:ea typeface="Calibri" panose="020F0502020204030204" pitchFamily="34" charset="0"/>
              </a:rPr>
              <a:t>роботу</a:t>
            </a:r>
            <a:endParaRPr lang="uk-UA" sz="3200" b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71500" indent="-127000" algn="just">
              <a:buFont typeface="Wingdings" panose="05000000000000000000" pitchFamily="2" charset="2"/>
              <a:buChar char="ü"/>
            </a:pPr>
            <a:r>
              <a:rPr lang="uk-UA" sz="3200" b="0" dirty="0" smtClean="0">
                <a:latin typeface="Calibri" panose="020F0502020204030204" pitchFamily="34" charset="0"/>
                <a:ea typeface="Calibri" panose="020F0502020204030204" pitchFamily="34" charset="0"/>
              </a:rPr>
              <a:t> Чи </a:t>
            </a:r>
            <a:r>
              <a:rPr lang="uk-UA" sz="3200" b="0" dirty="0">
                <a:latin typeface="Calibri" panose="020F0502020204030204" pitchFamily="34" charset="0"/>
                <a:ea typeface="Calibri" panose="020F0502020204030204" pitchFamily="34" charset="0"/>
              </a:rPr>
              <a:t>є пошкоджене/втрачене </a:t>
            </a:r>
            <a:r>
              <a:rPr lang="uk-UA" sz="3200" b="0" dirty="0" smtClean="0">
                <a:latin typeface="Calibri" panose="020F0502020204030204" pitchFamily="34" charset="0"/>
                <a:ea typeface="Calibri" panose="020F0502020204030204" pitchFamily="34" charset="0"/>
              </a:rPr>
              <a:t>майно </a:t>
            </a:r>
            <a:endParaRPr lang="uk-UA" sz="3200" b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71500" indent="-127000" algn="just">
              <a:buFont typeface="Wingdings" panose="05000000000000000000" pitchFamily="2" charset="2"/>
              <a:buChar char="ü"/>
            </a:pPr>
            <a:r>
              <a:rPr lang="uk-UA" sz="3200" b="0" dirty="0" smtClean="0">
                <a:latin typeface="Calibri" panose="020F0502020204030204" pitchFamily="34" charset="0"/>
                <a:ea typeface="Calibri" panose="020F0502020204030204" pitchFamily="34" charset="0"/>
              </a:rPr>
              <a:t> Чи </a:t>
            </a:r>
            <a:r>
              <a:rPr lang="uk-UA" sz="3200" b="0" dirty="0">
                <a:latin typeface="Calibri" panose="020F0502020204030204" pitchFamily="34" charset="0"/>
                <a:ea typeface="Calibri" panose="020F0502020204030204" pitchFamily="34" charset="0"/>
              </a:rPr>
              <a:t>контингент мережі установ </a:t>
            </a:r>
            <a:r>
              <a:rPr lang="uk-UA" sz="3200" b="0" dirty="0" smtClean="0">
                <a:latin typeface="Calibri" panose="020F0502020204030204" pitchFamily="34" charset="0"/>
                <a:ea typeface="Calibri" panose="020F0502020204030204" pitchFamily="34" charset="0"/>
              </a:rPr>
              <a:t>відповідає плановому</a:t>
            </a:r>
          </a:p>
          <a:p>
            <a:pPr marL="571500" indent="-571500" algn="just">
              <a:buFontTx/>
              <a:buChar char="-"/>
            </a:pPr>
            <a:endParaRPr lang="uk-UA" sz="3200" b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uk-UA" sz="3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Визначення пріоритетності здійснення </a:t>
            </a:r>
            <a:r>
              <a:rPr lang="uk-UA" sz="3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видатків </a:t>
            </a:r>
            <a:r>
              <a:rPr lang="uk-UA" sz="3200" b="0" dirty="0">
                <a:latin typeface="Calibri" panose="020F0502020204030204" pitchFamily="34" charset="0"/>
                <a:ea typeface="Calibri" panose="020F0502020204030204" pitchFamily="34" charset="0"/>
              </a:rPr>
              <a:t>із урахування оновленого законодавства, прийнятого у зв’язку із запровадженням воєнного стану в Україні</a:t>
            </a:r>
            <a:endParaRPr lang="ru-RU" sz="3200" b="0" dirty="0"/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12281308" y="7030376"/>
            <a:ext cx="1933277" cy="5318245"/>
          </a:xfrm>
          <a:prstGeom prst="righ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556260" y="6954196"/>
            <a:ext cx="9122292" cy="5394425"/>
          </a:xfrm>
          <a:prstGeom prst="rect">
            <a:avLst/>
          </a:prstGeom>
          <a:solidFill>
            <a:srgbClr val="E7F2FD"/>
          </a:solidFill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uk-U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заходи територіальної </a:t>
            </a:r>
            <a:r>
              <a:rPr lang="uk-UA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оборони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uk-U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задоволення продовольчих потреб цивільного </a:t>
            </a:r>
            <a:r>
              <a:rPr lang="uk-UA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населення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uk-U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евакуацію / вивезення / переміщення цивільного населення з місцевості, де ведуться бойові дії, та небезпечних територій у безпечні місця, зокрема на оплату транспортних послуг, ПММ, облаштування місць розміщення громадян, які у зв’язку з бойовими діями залишили місце проживання / </a:t>
            </a:r>
            <a:r>
              <a:rPr lang="uk-UA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перебування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uk-U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оплату інших заходів, спрямованих на підтримку цивільного населення в умовах воєнного </a:t>
            </a:r>
            <a:r>
              <a:rPr lang="uk-UA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стану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52619" y="4728975"/>
            <a:ext cx="14856808" cy="1200329"/>
          </a:xfrm>
          <a:prstGeom prst="rect">
            <a:avLst/>
          </a:prstGeom>
          <a:solidFill>
            <a:srgbClr val="EBF5FF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sz="3600" dirty="0"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uk-UA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рийняти рішення про перерозподіл видатків бюджету і надання кредитів з бюджету між бюджетними програмами</a:t>
            </a:r>
            <a:endParaRPr lang="uk-UA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63673" y="4359644"/>
            <a:ext cx="4910319" cy="1938992"/>
          </a:xfrm>
          <a:prstGeom prst="rect">
            <a:avLst/>
          </a:prstGeom>
          <a:solidFill>
            <a:srgbClr val="E7F2FD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endParaRPr lang="ru-RU" sz="4000" dirty="0" smtClean="0">
              <a:solidFill>
                <a:srgbClr val="002060"/>
              </a:solidFill>
            </a:endParaRPr>
          </a:p>
          <a:p>
            <a:r>
              <a:rPr lang="ru-RU" sz="4000" dirty="0" smtClean="0">
                <a:solidFill>
                  <a:srgbClr val="002060"/>
                </a:solidFill>
              </a:rPr>
              <a:t> Постанова </a:t>
            </a:r>
            <a:r>
              <a:rPr lang="ru-RU" sz="4000" dirty="0">
                <a:solidFill>
                  <a:srgbClr val="002060"/>
                </a:solidFill>
              </a:rPr>
              <a:t>№ </a:t>
            </a:r>
            <a:r>
              <a:rPr lang="ru-RU" sz="4000" dirty="0" smtClean="0">
                <a:solidFill>
                  <a:srgbClr val="002060"/>
                </a:solidFill>
              </a:rPr>
              <a:t>252 </a:t>
            </a:r>
          </a:p>
          <a:p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4" name="Стрелка вверх 13"/>
          <p:cNvSpPr/>
          <p:nvPr/>
        </p:nvSpPr>
        <p:spPr>
          <a:xfrm rot="5400000" flipH="1">
            <a:off x="6628882" y="4896307"/>
            <a:ext cx="1273779" cy="939114"/>
          </a:xfrm>
          <a:prstGeom prst="upArrow">
            <a:avLst/>
          </a:prstGeom>
          <a:solidFill>
            <a:srgbClr val="E7F2FD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18139718" y="6002755"/>
            <a:ext cx="1334531" cy="928981"/>
          </a:xfrm>
          <a:prstGeom prst="downArrow">
            <a:avLst/>
          </a:prstGeom>
          <a:solidFill>
            <a:srgbClr val="EBF5FF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84491" y="6216670"/>
            <a:ext cx="2225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85750" algn="just">
              <a:spcAft>
                <a:spcPts val="750"/>
              </a:spcAft>
            </a:pPr>
            <a:r>
              <a:rPr lang="uk-UA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Дії </a:t>
            </a:r>
            <a:r>
              <a:rPr lang="uk-UA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ОМС: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6708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7097" y="68606"/>
            <a:ext cx="6060038" cy="30300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92" y="185023"/>
            <a:ext cx="6929582" cy="26817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3330478"/>
            <a:ext cx="2438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/>
            <a:r>
              <a:rPr lang="uk-UA" sz="4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</a:t>
            </a:r>
            <a:r>
              <a:rPr lang="uk-UA" sz="4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передження </a:t>
            </a:r>
            <a:r>
              <a:rPr lang="uk-UA" sz="4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фактів виникнення бюджетних правопорушень під час війни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58097" y="4625181"/>
            <a:ext cx="21649038" cy="8679299"/>
          </a:xfrm>
          <a:prstGeom prst="rect">
            <a:avLst/>
          </a:prstGeom>
          <a:solidFill>
            <a:srgbClr val="E7F2FD"/>
          </a:solidFill>
        </p:spPr>
        <p:txBody>
          <a:bodyPr wrap="square">
            <a:spAutoFit/>
          </a:bodyPr>
          <a:lstStyle/>
          <a:p>
            <a:pPr algn="l"/>
            <a:r>
              <a:rPr lang="uk-UA" sz="4400" dirty="0" smtClean="0">
                <a:solidFill>
                  <a:srgbClr val="002060"/>
                </a:solidFill>
              </a:rPr>
              <a:t>Дотримання вимог бюджетного законодавства щодо: </a:t>
            </a:r>
          </a:p>
          <a:p>
            <a:pPr algn="l"/>
            <a:endParaRPr lang="uk-UA" sz="1000" dirty="0" smtClean="0">
              <a:solidFill>
                <a:srgbClr val="002060"/>
              </a:solidFill>
            </a:endParaRP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uk-UA" sz="4000" b="0" dirty="0" smtClean="0">
                <a:solidFill>
                  <a:srgbClr val="002060"/>
                </a:solidFill>
              </a:rPr>
              <a:t>Внесення змін до місцевого бюджету у зв'язку із необхідністю виконання ТГ відповідних заходів в умовах воєнного стану 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uk-UA" sz="4000" b="0" dirty="0" smtClean="0">
                <a:solidFill>
                  <a:srgbClr val="002060"/>
                </a:solidFill>
              </a:rPr>
              <a:t>Затвердження місцевих (цільових) програм (внесення до них змін) з дотриманням вимог статті 91 Бюджетного кодексу України із урахуванням повноважень та функцій установи, що її виконує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uk-UA" sz="4000" b="0" dirty="0" smtClean="0">
                <a:solidFill>
                  <a:srgbClr val="002060"/>
                </a:solidFill>
              </a:rPr>
              <a:t>Взяття зобов'язань в межах бюджетних асигнувань, затверджених в кошторисі установи 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uk-UA" sz="4000" b="0" dirty="0" smtClean="0">
                <a:solidFill>
                  <a:srgbClr val="002060"/>
                </a:solidFill>
              </a:rPr>
              <a:t>Передачі та використання майна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uk-UA" sz="4000" b="0" dirty="0" smtClean="0">
                <a:solidFill>
                  <a:srgbClr val="002060"/>
                </a:solidFill>
              </a:rPr>
              <a:t>Оформлення первинних документів та їх підписання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uk-UA" sz="4000" b="0" dirty="0" smtClean="0">
                <a:solidFill>
                  <a:srgbClr val="002060"/>
                </a:solidFill>
              </a:rPr>
              <a:t>Звітування про використання бюджетних коштів</a:t>
            </a:r>
          </a:p>
          <a:p>
            <a:r>
              <a:rPr lang="ru-RU" sz="4400" dirty="0" smtClean="0"/>
              <a:t>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3942313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6096" y="150927"/>
            <a:ext cx="6087250" cy="3043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45" y="344362"/>
            <a:ext cx="7178964" cy="277826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/>
          </p:nvPr>
        </p:nvSpPr>
        <p:spPr>
          <a:xfrm>
            <a:off x="0" y="3122621"/>
            <a:ext cx="24384000" cy="975281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0" y="3122622"/>
            <a:ext cx="2438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Корисні посилання</a:t>
            </a:r>
          </a:p>
        </p:txBody>
      </p:sp>
      <p:sp>
        <p:nvSpPr>
          <p:cNvPr id="7" name="Місце для вмісту 2">
            <a:extLst>
              <a:ext uri="{FF2B5EF4-FFF2-40B4-BE49-F238E27FC236}">
                <a16:creationId xmlns:a16="http://schemas.microsoft.com/office/drawing/2014/main" id="{3FF53680-5141-4BDE-927D-4CA9E6FD8785}"/>
              </a:ext>
            </a:extLst>
          </p:cNvPr>
          <p:cNvSpPr txBox="1">
            <a:spLocks/>
          </p:cNvSpPr>
          <p:nvPr/>
        </p:nvSpPr>
        <p:spPr>
          <a:xfrm>
            <a:off x="1600199" y="4640332"/>
            <a:ext cx="20850225" cy="8046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 fontScale="92500" lnSpcReduction="20000"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742950" indent="-742950" algn="just" hangingPunct="1">
              <a:spcBef>
                <a:spcPts val="120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da-DK" sz="43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</a:t>
            </a:r>
            <a:r>
              <a:rPr lang="da-DK" sz="43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www.kmu.gov.ua/npas/deyaki-pitannya-formuvannya-ta-vikonannya-miscevih-byudzhetiv-u-period-voyennogo-stanu-252</a:t>
            </a:r>
            <a:r>
              <a:rPr lang="uk-UA" sz="43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</a:t>
            </a:r>
            <a:r>
              <a:rPr lang="uk-UA" sz="43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uk-UA" sz="4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постанова Кабміну від 11.03.2022 № 252 «Деякі питання формування та виконання місцевих бюджетів у період воєнного стану» </a:t>
            </a:r>
          </a:p>
          <a:p>
            <a:pPr marL="742950" indent="-742950" algn="just" hangingPunct="1">
              <a:spcBef>
                <a:spcPts val="120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uk-UA" sz="43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https://zakon.rada.gov.ua/laws/show/590-2021-%D0%BF#Text </a:t>
            </a:r>
            <a:r>
              <a:rPr lang="uk-UA" sz="4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постанова Кабміну від 09.06.2021 № 590 «Про затвердження Порядку виконання повноважень Державною казначейською службою в особливому режимі в умовах воєнного стану»</a:t>
            </a:r>
          </a:p>
          <a:p>
            <a:pPr marL="742950" indent="-742950" algn="just" hangingPunct="1">
              <a:spcBef>
                <a:spcPts val="120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uk-UA" sz="43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https://zakon.rada.gov.ua/rada/show/v0116840-16#Text</a:t>
            </a:r>
            <a:r>
              <a:rPr lang="uk-UA" sz="43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4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Методичні рекомендації щодо переліку підтвердних документів для реєстрації бюджетних зобов'язань, бюджетних фінансових зобов'язань та проведення платежів, затверджені наказом Державної казначейської служби України від 29.04.2013 № 68, в редакції наказу від 15.04.2016  № 116</a:t>
            </a:r>
          </a:p>
          <a:p>
            <a:pPr marL="742950" indent="-742950" algn="just" hangingPunct="1">
              <a:spcBef>
                <a:spcPts val="120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uk-UA" sz="43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https://decentralization.gov.ua/news/14654</a:t>
            </a:r>
            <a:r>
              <a:rPr lang="uk-UA" sz="43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4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публікація Офісу підтримки реформи децентралізації при Мінрегіоні на порталі «Децентралізація» щодо особливостей бюджетного процесу в умовах воєнного стану </a:t>
            </a:r>
          </a:p>
          <a:p>
            <a:pPr algn="l" hangingPunct="1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1"/>
            <a:endParaRPr lang="uk-UA" sz="8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6114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F3856-226C-664F-8F01-61C04064A4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4404" y="5897935"/>
            <a:ext cx="18288000" cy="215209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Дякую за увагу!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6094" y="295485"/>
            <a:ext cx="6069985" cy="3034993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459859"/>
            <a:ext cx="7417619" cy="28706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9" y="9814351"/>
            <a:ext cx="4584526" cy="32675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8730" y="11289424"/>
            <a:ext cx="6215271" cy="146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80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9636" y="4915742"/>
            <a:ext cx="20280229" cy="5239266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5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5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53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53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5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5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5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5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53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53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53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53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5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5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5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5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53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53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5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5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3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3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3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3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51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Бюджетне </a:t>
            </a:r>
            <a:r>
              <a:rPr lang="uk-UA" sz="5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зобов'язання </a:t>
            </a:r>
            <a:r>
              <a:rPr lang="uk-UA" sz="5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це б</a:t>
            </a:r>
            <a:r>
              <a:rPr lang="uk-UA" sz="5100" dirty="0" smtClean="0">
                <a:solidFill>
                  <a:srgbClr val="00A2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удь-яке </a:t>
            </a:r>
            <a:r>
              <a:rPr lang="uk-UA" sz="5100" dirty="0">
                <a:solidFill>
                  <a:srgbClr val="00A2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здійснене відповідно до бюджетного асигнування розміщення замовлення, укладення договору, придбання товару, послуги чи здійснення інших аналогічних операцій протягом бюджетного періоду, згідно з якими необхідно здійснити платежі протягом цього ж періоду або у </a:t>
            </a:r>
            <a:r>
              <a:rPr lang="uk-UA" sz="5100" dirty="0" smtClean="0">
                <a:solidFill>
                  <a:srgbClr val="00A2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майбутньому</a:t>
            </a:r>
            <a:r>
              <a:rPr lang="uk-UA" sz="4900" dirty="0" smtClean="0">
                <a:solidFill>
                  <a:srgbClr val="00A2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4900" dirty="0" smtClean="0">
                <a:solidFill>
                  <a:srgbClr val="00A2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5300" dirty="0" smtClean="0">
                <a:solidFill>
                  <a:srgbClr val="00A2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				</a:t>
            </a:r>
            <a:br>
              <a:rPr lang="uk-UA" sz="5300" dirty="0" smtClean="0">
                <a:solidFill>
                  <a:srgbClr val="00A2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5300" dirty="0" smtClean="0">
                <a:solidFill>
                  <a:srgbClr val="00A2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							</a:t>
            </a:r>
            <a:r>
              <a:rPr lang="ru-RU" sz="3600" dirty="0" smtClean="0">
                <a:solidFill>
                  <a:srgbClr val="00A2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3600" dirty="0">
                <a:solidFill>
                  <a:srgbClr val="00A2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п. </a:t>
            </a:r>
            <a:r>
              <a:rPr lang="ru-RU" sz="3600" dirty="0" smtClean="0">
                <a:solidFill>
                  <a:srgbClr val="00A2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lang="ru-RU" sz="3600" dirty="0">
                <a:solidFill>
                  <a:srgbClr val="00A2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ч. 1 ст. </a:t>
            </a:r>
            <a:r>
              <a:rPr lang="ru-RU" sz="3600" dirty="0" smtClean="0">
                <a:solidFill>
                  <a:srgbClr val="00A2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БКУ*)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7098" y="459860"/>
            <a:ext cx="6284644" cy="31423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459859"/>
            <a:ext cx="7417619" cy="28706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57298" y="12332741"/>
            <a:ext cx="752802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uk-UA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Тут і далі: БКУ- Бюджетний кодекс України </a:t>
            </a:r>
            <a:endParaRPr lang="uk-UA" b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0" y="3027301"/>
            <a:ext cx="24384000" cy="916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uk-UA" sz="4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Бюджетне зобов'язання  </a:t>
            </a:r>
            <a:endParaRPr lang="ru-RU" sz="4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3329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3351" y="429360"/>
            <a:ext cx="6228539" cy="31142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459859"/>
            <a:ext cx="7417619" cy="287061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173180"/>
            <a:ext cx="24384000" cy="826820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Хто може брати бюджетні зобов'язання? </a:t>
            </a:r>
            <a:endParaRPr lang="ru-RU" sz="4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11659377" y="-791308"/>
            <a:ext cx="1547029" cy="12123177"/>
          </a:xfrm>
          <a:prstGeom prst="rect">
            <a:avLst/>
          </a:prstGeom>
          <a:solidFill>
            <a:srgbClr val="E3EFFD"/>
          </a:solidFill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vert" wrap="square" lIns="30480" tIns="30480" rIns="30480" bIns="30480" numCol="1" spcCol="1270" anchor="ctr" anchorCtr="0">
            <a:noAutofit/>
          </a:bodyPr>
          <a:lstStyle/>
          <a:p>
            <a:pPr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4400" dirty="0" smtClean="0">
                <a:solidFill>
                  <a:srgbClr val="002060"/>
                </a:solidFill>
                <a:latin typeface="Calibri" panose="020F0502020204030204" pitchFamily="34" charset="0"/>
                <a:ea typeface="宋体" charset="-122"/>
                <a:cs typeface="Calibri" pitchFamily="34" charset="0"/>
              </a:rPr>
              <a:t>Учасники бюджетного процесу  </a:t>
            </a:r>
            <a:endParaRPr lang="ru-RU" sz="4400" dirty="0">
              <a:solidFill>
                <a:srgbClr val="002060"/>
              </a:solidFill>
              <a:latin typeface="Calibri" panose="020F0502020204030204" pitchFamily="34" charset="0"/>
              <a:ea typeface="宋体" charset="-122"/>
              <a:cs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11177756" y="1237340"/>
            <a:ext cx="2510271" cy="1212317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vert" wrap="square" lIns="30480" tIns="30480" rIns="30480" bIns="30480" numCol="1" spcCol="1270" anchor="ctr" anchorCtr="0">
            <a:noAutofit/>
          </a:bodyPr>
          <a:lstStyle/>
          <a:p>
            <a:pPr defTabSz="2133600">
              <a:spcBef>
                <a:spcPts val="300"/>
              </a:spcBef>
              <a:spcAft>
                <a:spcPct val="35000"/>
              </a:spcAft>
            </a:pPr>
            <a:r>
              <a:rPr lang="uk-UA" sz="4400" dirty="0">
                <a:solidFill>
                  <a:srgbClr val="0070C0"/>
                </a:solidFill>
                <a:latin typeface="Calibri" panose="020F0502020204030204" pitchFamily="34" charset="0"/>
                <a:ea typeface="宋体" charset="-122"/>
                <a:cs typeface="Calibri" pitchFamily="34" charset="0"/>
              </a:rPr>
              <a:t>О</a:t>
            </a:r>
            <a:r>
              <a:rPr lang="uk-UA" sz="4400" dirty="0" smtClean="0">
                <a:solidFill>
                  <a:srgbClr val="0070C0"/>
                </a:solidFill>
                <a:latin typeface="Calibri" panose="020F0502020204030204" pitchFamily="34" charset="0"/>
                <a:ea typeface="宋体" charset="-122"/>
                <a:cs typeface="Calibri" pitchFamily="34" charset="0"/>
              </a:rPr>
              <a:t>ргани, установи та посадові особи</a:t>
            </a:r>
            <a:r>
              <a:rPr lang="uk-UA" sz="4400" dirty="0" smtClean="0">
                <a:solidFill>
                  <a:srgbClr val="002060"/>
                </a:solidFill>
                <a:latin typeface="Calibri" panose="020F0502020204030204" pitchFamily="34" charset="0"/>
                <a:ea typeface="宋体" charset="-122"/>
                <a:cs typeface="Calibri" pitchFamily="34" charset="0"/>
              </a:rPr>
              <a:t>,</a:t>
            </a:r>
            <a:r>
              <a:rPr lang="uk-UA" sz="4400" dirty="0" smtClean="0">
                <a:solidFill>
                  <a:srgbClr val="C00000"/>
                </a:solidFill>
                <a:latin typeface="Calibri" panose="020F0502020204030204" pitchFamily="34" charset="0"/>
                <a:ea typeface="宋体" charset="-122"/>
                <a:cs typeface="Calibri" pitchFamily="34" charset="0"/>
              </a:rPr>
              <a:t> </a:t>
            </a:r>
            <a:r>
              <a:rPr lang="uk-UA" sz="4400" dirty="0" smtClean="0">
                <a:solidFill>
                  <a:schemeClr val="tx1"/>
                </a:solidFill>
                <a:latin typeface="Calibri" panose="020F0502020204030204" pitchFamily="34" charset="0"/>
                <a:ea typeface="宋体" charset="-122"/>
                <a:cs typeface="Calibri" pitchFamily="34" charset="0"/>
              </a:rPr>
              <a:t>наділені бюджетними повноваженнями </a:t>
            </a:r>
            <a:r>
              <a:rPr lang="uk-UA" sz="4400" b="0" dirty="0" smtClean="0">
                <a:solidFill>
                  <a:schemeClr val="tx1"/>
                </a:solidFill>
                <a:latin typeface="Calibri" panose="020F0502020204030204" pitchFamily="34" charset="0"/>
                <a:ea typeface="宋体" charset="-122"/>
                <a:cs typeface="Calibri" pitchFamily="34" charset="0"/>
              </a:rPr>
              <a:t>(правами та обов'язками з управління бюджетними коштами</a:t>
            </a:r>
            <a:r>
              <a:rPr lang="ru-RU" sz="4400" b="0" dirty="0" smtClean="0">
                <a:solidFill>
                  <a:schemeClr val="tx1"/>
                </a:solidFill>
                <a:latin typeface="Calibri" panose="020F0502020204030204" pitchFamily="34" charset="0"/>
                <a:ea typeface="宋体" charset="-122"/>
                <a:cs typeface="Calibri" pitchFamily="34" charset="0"/>
              </a:rPr>
              <a:t>)</a:t>
            </a:r>
            <a:endParaRPr lang="ru-RU" sz="4400" b="0" dirty="0">
              <a:solidFill>
                <a:schemeClr val="tx1"/>
              </a:solidFill>
              <a:latin typeface="Calibri" panose="020F0502020204030204" pitchFamily="34" charset="0"/>
              <a:ea typeface="宋体" charset="-122"/>
              <a:cs typeface="Calibri" pitchFamily="34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11640861" y="8366722"/>
            <a:ext cx="1053115" cy="1976285"/>
          </a:xfrm>
          <a:prstGeom prst="rightArrow">
            <a:avLst>
              <a:gd name="adj1" fmla="val 50000"/>
              <a:gd name="adj2" fmla="val 48793"/>
            </a:avLst>
          </a:prstGeom>
          <a:solidFill>
            <a:srgbClr val="E3EFF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24216" y="10126165"/>
            <a:ext cx="20222829" cy="304698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571500" lvl="0" indent="-571500" algn="l" defTabSz="914400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endParaRPr lang="uk-UA" sz="3800" kern="1200" dirty="0" smtClean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  <a:p>
            <a:pPr marL="571500" lvl="0" indent="-571500" algn="l" defTabSz="914400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uk-UA" sz="4400" kern="1200" dirty="0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Розпорядник</a:t>
            </a:r>
            <a:r>
              <a:rPr lang="uk-UA" sz="4400" b="0" kern="12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uk-UA" sz="4400" b="0" kern="1200" dirty="0">
                <a:solidFill>
                  <a:prstClr val="black"/>
                </a:solidFill>
                <a:latin typeface="Calibri" panose="020F0502020204030204"/>
              </a:rPr>
              <a:t>бюджетних коштів (головний та нижчого рівня)</a:t>
            </a:r>
          </a:p>
          <a:p>
            <a:pPr marL="571500" lvl="0" indent="-571500" algn="l" defTabSz="914400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uk-UA" sz="4400" kern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Одержувач</a:t>
            </a:r>
            <a:r>
              <a:rPr lang="uk-UA" sz="4400" b="0" kern="1200" dirty="0">
                <a:solidFill>
                  <a:prstClr val="black"/>
                </a:solidFill>
                <a:latin typeface="Calibri" panose="020F0502020204030204"/>
              </a:rPr>
              <a:t> бюджетних коштів </a:t>
            </a:r>
            <a:endParaRPr lang="uk-UA" sz="4400" b="0" kern="12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571500" lvl="0" indent="-571500" algn="l" defTabSz="914400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endParaRPr lang="uk-UA" sz="3600" b="0" i="1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246306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7315" y="221452"/>
            <a:ext cx="5896030" cy="29480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1" y="459859"/>
            <a:ext cx="6965768" cy="2695753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0" y="3093589"/>
            <a:ext cx="24384000" cy="919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Хто</a:t>
            </a: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4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може отримати статус одержувача коштів?</a:t>
            </a:r>
            <a:endParaRPr lang="uk-UA" sz="4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"/>
          </p:nvPr>
        </p:nvSpPr>
        <p:spPr>
          <a:xfrm>
            <a:off x="655797" y="4254875"/>
            <a:ext cx="23059611" cy="194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Суб'єкт </a:t>
            </a:r>
            <a:r>
              <a:rPr lang="uk-UA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господарювання, громадська чи інша організація</a:t>
            </a:r>
            <a:r>
              <a:rPr lang="uk-UA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яка не має статусу бюджетної установи, уповноважена розпорядником бюджетних коштів на здійснення заходів, передбачених бюджетною програмою, та отримує на їх виконання кошти </a:t>
            </a:r>
            <a:r>
              <a:rPr lang="uk-UA" sz="4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бюджету (п. 38 ч. 1 ст. 2 БКУ)</a:t>
            </a:r>
            <a:endParaRPr lang="uk-UA" sz="4000" i="1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6141" y="6538512"/>
            <a:ext cx="19069266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52563" indent="-5715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3800" dirty="0">
                <a:latin typeface="Calibri" panose="020F0502020204030204" pitchFamily="34" charset="0"/>
                <a:cs typeface="Calibri" panose="020F0502020204030204" pitchFamily="34" charset="0"/>
              </a:rPr>
              <a:t>Д</a:t>
            </a:r>
            <a:r>
              <a:rPr lang="uk-UA" sz="38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освід </a:t>
            </a:r>
            <a:r>
              <a:rPr lang="uk-UA" sz="3800" dirty="0">
                <a:latin typeface="Calibri" panose="020F0502020204030204" pitchFamily="34" charset="0"/>
                <a:cs typeface="Calibri" panose="020F0502020204030204" pitchFamily="34" charset="0"/>
              </a:rPr>
              <a:t>роботи </a:t>
            </a:r>
            <a:r>
              <a:rPr lang="uk-UA" sz="3800" b="0" dirty="0">
                <a:latin typeface="Calibri" panose="020F0502020204030204" pitchFamily="34" charset="0"/>
                <a:cs typeface="Calibri" panose="020F0502020204030204" pitchFamily="34" charset="0"/>
              </a:rPr>
              <a:t>за відповідним профілем </a:t>
            </a:r>
            <a:r>
              <a:rPr lang="uk-UA" sz="3800" dirty="0">
                <a:latin typeface="Calibri" panose="020F0502020204030204" pitchFamily="34" charset="0"/>
                <a:cs typeface="Calibri" panose="020F0502020204030204" pitchFamily="34" charset="0"/>
              </a:rPr>
              <a:t>не менше двох років </a:t>
            </a:r>
            <a:r>
              <a:rPr lang="uk-UA" sz="3800" b="0" dirty="0">
                <a:latin typeface="Calibri" panose="020F0502020204030204" pitchFamily="34" charset="0"/>
                <a:cs typeface="Calibri" panose="020F0502020204030204" pitchFamily="34" charset="0"/>
              </a:rPr>
              <a:t>та наявність відповідної кваліфікації з урахуванням напряму чи заходу бюджетної </a:t>
            </a:r>
            <a:r>
              <a:rPr lang="uk-UA" sz="3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програми</a:t>
            </a:r>
            <a:endParaRPr lang="uk-UA" sz="3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52563" indent="-5715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3800" dirty="0"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uk-UA" sz="3800" dirty="0" smtClean="0">
                <a:latin typeface="Calibri" panose="020F0502020204030204" pitchFamily="34" charset="0"/>
                <a:cs typeface="Calibri" panose="020F0502020204030204" pitchFamily="34" charset="0"/>
              </a:rPr>
              <a:t>иробничий </a:t>
            </a:r>
            <a:r>
              <a:rPr lang="uk-UA" sz="3800" dirty="0">
                <a:latin typeface="Calibri" panose="020F0502020204030204" pitchFamily="34" charset="0"/>
                <a:cs typeface="Calibri" panose="020F0502020204030204" pitchFamily="34" charset="0"/>
              </a:rPr>
              <a:t>потенціал і показники виробничої діяльності, </a:t>
            </a:r>
            <a:r>
              <a:rPr lang="uk-UA" sz="3800" b="0" dirty="0">
                <a:latin typeface="Calibri" panose="020F0502020204030204" pitchFamily="34" charset="0"/>
                <a:cs typeface="Calibri" panose="020F0502020204030204" pitchFamily="34" charset="0"/>
              </a:rPr>
              <a:t>науково-технічної бази (у разі потреби</a:t>
            </a:r>
            <a:r>
              <a:rPr lang="uk-UA" sz="3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uk-UA" sz="3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52563" indent="-5715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3800" dirty="0">
                <a:latin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uk-UA" sz="3800" dirty="0" smtClean="0">
                <a:latin typeface="Calibri" panose="020F0502020204030204" pitchFamily="34" charset="0"/>
                <a:cs typeface="Calibri" panose="020F0502020204030204" pitchFamily="34" charset="0"/>
              </a:rPr>
              <a:t>аявність </a:t>
            </a:r>
            <a:r>
              <a:rPr lang="uk-UA" sz="3800" dirty="0">
                <a:latin typeface="Calibri" panose="020F0502020204030204" pitchFamily="34" charset="0"/>
                <a:cs typeface="Calibri" panose="020F0502020204030204" pitchFamily="34" charset="0"/>
              </a:rPr>
              <a:t>бездефіцитного фінансового плану на поточний рік, </a:t>
            </a:r>
            <a:r>
              <a:rPr lang="uk-UA" sz="3800" b="0" dirty="0">
                <a:latin typeface="Calibri" panose="020F0502020204030204" pitchFamily="34" charset="0"/>
                <a:cs typeface="Calibri" panose="020F0502020204030204" pitchFamily="34" charset="0"/>
              </a:rPr>
              <a:t>фінансово-економічного розрахунку (обґрунтування) здійснення заходів бюджетної </a:t>
            </a:r>
            <a:r>
              <a:rPr lang="uk-UA" sz="3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програми</a:t>
            </a:r>
            <a:endParaRPr lang="uk-UA" sz="3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52563" indent="-5715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3800" dirty="0">
                <a:latin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uk-UA" sz="3800" dirty="0" smtClean="0">
                <a:latin typeface="Calibri" panose="020F0502020204030204" pitchFamily="34" charset="0"/>
                <a:cs typeface="Calibri" panose="020F0502020204030204" pitchFamily="34" charset="0"/>
              </a:rPr>
              <a:t>езбиткова </a:t>
            </a:r>
            <a:r>
              <a:rPr lang="uk-UA" sz="3800" dirty="0">
                <a:latin typeface="Calibri" panose="020F0502020204030204" pitchFamily="34" charset="0"/>
                <a:cs typeface="Calibri" panose="020F0502020204030204" pitchFamily="34" charset="0"/>
              </a:rPr>
              <a:t>діяльність одержувача за останні два роки, відсутність простроченої заборгованості за наданими банками </a:t>
            </a:r>
            <a:r>
              <a:rPr lang="uk-UA" sz="3800" dirty="0" smtClean="0">
                <a:latin typeface="Calibri" panose="020F0502020204030204" pitchFamily="34" charset="0"/>
                <a:cs typeface="Calibri" panose="020F0502020204030204" pitchFamily="34" charset="0"/>
              </a:rPr>
              <a:t>кредитами</a:t>
            </a:r>
            <a:endParaRPr lang="uk-UA" sz="3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52563" indent="-5715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3800" dirty="0"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uk-UA" sz="3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піввідношення </a:t>
            </a:r>
            <a:r>
              <a:rPr lang="uk-UA" sz="3800" b="0" dirty="0">
                <a:latin typeface="Calibri" panose="020F0502020204030204" pitchFamily="34" charset="0"/>
                <a:cs typeface="Calibri" panose="020F0502020204030204" pitchFamily="34" charset="0"/>
              </a:rPr>
              <a:t>вартості робіт, послуг та їх </a:t>
            </a:r>
            <a:r>
              <a:rPr lang="uk-UA" sz="3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якості</a:t>
            </a:r>
            <a:endParaRPr lang="uk-UA" sz="3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52563" indent="-5715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3800" dirty="0">
                <a:latin typeface="Calibri" panose="020F0502020204030204" pitchFamily="34" charset="0"/>
                <a:cs typeface="Calibri" panose="020F0502020204030204" pitchFamily="34" charset="0"/>
              </a:rPr>
              <a:t>З</a:t>
            </a:r>
            <a:r>
              <a:rPr lang="uk-UA" sz="3800" dirty="0" smtClean="0">
                <a:latin typeface="Calibri" panose="020F0502020204030204" pitchFamily="34" charset="0"/>
                <a:cs typeface="Calibri" panose="020F0502020204030204" pitchFamily="34" charset="0"/>
              </a:rPr>
              <a:t>астосування </a:t>
            </a:r>
            <a:r>
              <a:rPr lang="uk-UA" sz="3800" dirty="0">
                <a:latin typeface="Calibri" panose="020F0502020204030204" pitchFamily="34" charset="0"/>
                <a:cs typeface="Calibri" panose="020F0502020204030204" pitchFamily="34" charset="0"/>
              </a:rPr>
              <a:t>договірних умов	</a:t>
            </a:r>
            <a:r>
              <a:rPr lang="ru-RU" sz="4000" dirty="0"/>
              <a:t>				</a:t>
            </a:r>
            <a:endParaRPr lang="ru-RU" sz="4000" dirty="0" smtClean="0"/>
          </a:p>
          <a:p>
            <a:pPr marL="1338263" indent="-457200" algn="r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32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uk-UA" sz="32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9 Постанови КМУ № 228 від </a:t>
            </a:r>
            <a:r>
              <a:rPr lang="uk-UA" sz="32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28.02.2022</a:t>
            </a:r>
            <a:endParaRPr lang="ru-RU" sz="4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96" y="9076264"/>
            <a:ext cx="4662161" cy="459525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 rot="16200000">
            <a:off x="1872545" y="5388268"/>
            <a:ext cx="2471252" cy="4904740"/>
          </a:xfrm>
          <a:prstGeom prst="rect">
            <a:avLst/>
          </a:prstGeom>
          <a:solidFill>
            <a:srgbClr val="E3EFFD"/>
          </a:solidFill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vert" wrap="square" lIns="30480" tIns="30480" rIns="30480" bIns="30480" numCol="1" spcCol="1270" anchor="ctr" anchorCtr="0">
            <a:noAutofit/>
          </a:bodyPr>
          <a:lstStyle/>
          <a:p>
            <a:pPr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4200" dirty="0" smtClean="0">
                <a:solidFill>
                  <a:srgbClr val="002060"/>
                </a:solidFill>
                <a:latin typeface="Calibri" panose="020F0502020204030204" pitchFamily="34" charset="0"/>
                <a:ea typeface="宋体" charset="-122"/>
                <a:cs typeface="Calibri" pitchFamily="34" charset="0"/>
              </a:rPr>
              <a:t>Оцінка критеріїв при наданні статусу одержувача</a:t>
            </a:r>
            <a:endParaRPr lang="ru-RU" sz="4200" dirty="0">
              <a:solidFill>
                <a:srgbClr val="002060"/>
              </a:solidFill>
              <a:latin typeface="Calibri" panose="020F0502020204030204" pitchFamily="34" charset="0"/>
              <a:ea typeface="宋体" charset="-122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7685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1067" y="303111"/>
            <a:ext cx="5757485" cy="28787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74" y="281193"/>
            <a:ext cx="6624782" cy="256379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651418"/>
            <a:ext cx="24384000" cy="1015657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Який статус зобов'язань? </a:t>
            </a:r>
            <a:endParaRPr lang="uk-UA" sz="4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805119"/>
              </p:ext>
            </p:extLst>
          </p:nvPr>
        </p:nvGraphicFramePr>
        <p:xfrm>
          <a:off x="864974" y="3703340"/>
          <a:ext cx="22813578" cy="798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13071">
                  <a:extLst>
                    <a:ext uri="{9D8B030D-6E8A-4147-A177-3AD203B41FA5}">
                      <a16:colId xmlns:a16="http://schemas.microsoft.com/office/drawing/2014/main" val="2285169083"/>
                    </a:ext>
                  </a:extLst>
                </a:gridCol>
                <a:gridCol w="13551360">
                  <a:extLst>
                    <a:ext uri="{9D8B030D-6E8A-4147-A177-3AD203B41FA5}">
                      <a16:colId xmlns:a16="http://schemas.microsoft.com/office/drawing/2014/main" val="221691266"/>
                    </a:ext>
                  </a:extLst>
                </a:gridCol>
                <a:gridCol w="4649147">
                  <a:extLst>
                    <a:ext uri="{9D8B030D-6E8A-4147-A177-3AD203B41FA5}">
                      <a16:colId xmlns:a16="http://schemas.microsoft.com/office/drawing/2014/main" val="4152447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08000" algn="ctr"/>
                      <a:r>
                        <a:rPr lang="uk-UA" sz="2600" b="1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 бюджетному процесі</a:t>
                      </a:r>
                      <a:endParaRPr lang="uk-UA" sz="2600" b="1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algn="ctr"/>
                      <a:r>
                        <a:rPr lang="uk-UA" sz="2600" b="1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Що мається на увазі:</a:t>
                      </a:r>
                      <a:endParaRPr lang="uk-UA" sz="2600" b="1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algn="ctr"/>
                      <a:r>
                        <a:rPr lang="uk-UA" sz="2600" b="1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 бухгалтерському</a:t>
                      </a:r>
                      <a:r>
                        <a:rPr lang="uk-UA" sz="2600" b="1" baseline="0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обліку установи</a:t>
                      </a:r>
                      <a:endParaRPr lang="uk-UA" sz="2600" b="1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011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08000" algn="ctr"/>
                      <a:r>
                        <a:rPr lang="uk-UA" sz="2600" b="1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Бюджетні зобов'язання </a:t>
                      </a:r>
                      <a:endParaRPr lang="uk-UA" sz="2600" b="1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algn="just"/>
                      <a:r>
                        <a:rPr lang="uk-UA" sz="2600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Будь-яке здійснене відповідно до бюджетного асигнування розміщення замовлення, укладення договору, придбання товару, послуги чи здійснення інших аналогічних операцій протягом бюджетного періоду, згідно з якими необхідно здійснити платежі протягом цього ж періоду або у майбутньому (п. 7 ч. 1 ст. 2 БКУ)</a:t>
                      </a:r>
                      <a:endParaRPr lang="uk-UA" sz="26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algn="just"/>
                      <a:endParaRPr lang="uk-UA" sz="26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483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08000" algn="ctr"/>
                      <a:r>
                        <a:rPr lang="uk-UA" sz="2600" b="1" i="0" u="none" strike="noStrike" cap="none" spc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Helvetica Neue Light"/>
                        </a:rPr>
                        <a:t>Бюджетне фінансове зобов'язання</a:t>
                      </a:r>
                      <a:endParaRPr lang="uk-UA" sz="2600" b="1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algn="just"/>
                      <a:r>
                        <a:rPr lang="uk-UA" sz="2600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Зобов'язання розпорядника бюджетних коштів (одержувача бюджетних коштів) </a:t>
                      </a:r>
                      <a:r>
                        <a:rPr lang="uk-UA" sz="2600" b="1" noProof="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сплатити кошти </a:t>
                      </a:r>
                      <a:r>
                        <a:rPr lang="uk-UA" sz="2600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 будь-яке здійснене відповідно до бюджетного асигнування розміщення замовлення, укладення договору, придбання товару, послуги чи здійснення інших аналогічних операцій протягом бюджетного періоду відповідно до законодавства (п. 1.4 Порядку № 309*)</a:t>
                      </a:r>
                      <a:endParaRPr lang="uk-UA" sz="26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algn="ctr"/>
                      <a:r>
                        <a:rPr lang="uk-UA" sz="2600" b="1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Кредиторська заборгованість</a:t>
                      </a:r>
                      <a:endParaRPr lang="uk-UA" sz="2600" b="1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90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08000" algn="ctr"/>
                      <a:r>
                        <a:rPr lang="uk-UA" sz="2600" b="1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 вважаються бюджетними зобов'язаннями (небюджетні зобов'язання)</a:t>
                      </a:r>
                      <a:endParaRPr lang="uk-UA" sz="2600" b="1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algn="just"/>
                      <a:r>
                        <a:rPr lang="uk-UA" sz="2600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Зобов'язання, взяті учасником бюджетного процесу </a:t>
                      </a:r>
                      <a:r>
                        <a:rPr lang="uk-UA" sz="2600" b="1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без відповідних бюджетних асигнувань або з перевищенням повноважень</a:t>
                      </a:r>
                      <a:r>
                        <a:rPr lang="uk-UA" sz="2600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встановлених БКУ та рішенням про місцевий бюджет (ч. 4 ст. 48 БКУ)</a:t>
                      </a:r>
                      <a:endParaRPr lang="uk-UA" sz="26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08000" algn="ctr"/>
                      <a:endParaRPr lang="uk-UA" sz="2600" b="0" noProof="0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08000" algn="ctr"/>
                      <a:r>
                        <a:rPr lang="uk-UA" sz="2600" b="1" noProof="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Кредиторська заборгованість</a:t>
                      </a:r>
                      <a:r>
                        <a:rPr lang="uk-UA" sz="2600" noProof="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якщо оформленні первинні документи і головний бухгалтер взяв до обліку всупереч законодавству </a:t>
                      </a:r>
                    </a:p>
                    <a:p>
                      <a:pPr marL="108000" algn="ctr"/>
                      <a:r>
                        <a:rPr lang="uk-UA" sz="2600" noProof="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(Положення № 59*)</a:t>
                      </a:r>
                      <a:endParaRPr lang="uk-UA" sz="2600" noProof="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472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600" b="1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Зобов'язання</a:t>
                      </a:r>
                      <a:endParaRPr lang="uk-UA" sz="2600" b="1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600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Будь-яке розміщення замовлення, укладення договору чи виконання інших аналогічних операцій, здійснене розпорядником або одержувачем бюджетних коштів </a:t>
                      </a:r>
                      <a:r>
                        <a:rPr lang="uk-UA" sz="2600" b="1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без відповідних бюджетних асигнувань </a:t>
                      </a:r>
                      <a:r>
                        <a:rPr lang="uk-UA" sz="2600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або </a:t>
                      </a:r>
                      <a:r>
                        <a:rPr lang="uk-UA" sz="2600" b="1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 порушенням норм</a:t>
                      </a:r>
                      <a:r>
                        <a:rPr lang="uk-UA" sz="2600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установлених Бюджетним кодексом України, законом України про Державний бюджет України та рішенням про місцевий бюджет (п. 1.4 Порядку № 309*)</a:t>
                      </a:r>
                      <a:endParaRPr lang="uk-UA" sz="26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sz="26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344517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182130" y="12110319"/>
            <a:ext cx="224964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uk-UA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uk-UA" sz="20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Тут і далі: Порядок № 309 </a:t>
            </a:r>
            <a:r>
              <a:rPr lang="uk-UA" sz="20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Порядок реєстрації та обліку бюджетних зобов’язань розпорядників бюджетних коштів та одержувачів бюджетних коштів в </a:t>
            </a:r>
            <a:r>
              <a:rPr lang="uk-UA" sz="20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органах Державної </a:t>
            </a:r>
            <a:r>
              <a:rPr lang="uk-UA" sz="20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казначейської служби України, затверджений наказом Мінфіну 02.03.2012  № 309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82130" y="12777429"/>
            <a:ext cx="224964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uk-UA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uk-UA" sz="20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Тут: Положення № 59 - Типового положення   про бухгалтерську службу бюджетної установи, затверджене постановою Кабміну від 26.01.2011 № 59</a:t>
            </a:r>
            <a:endParaRPr lang="uk-UA" sz="2000" b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5766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826" y="298215"/>
            <a:ext cx="5785194" cy="28925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298215"/>
            <a:ext cx="6929582" cy="26817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84760" y="4529261"/>
            <a:ext cx="17870656" cy="858696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Погоджує проекти договорів (контрактів), </a:t>
            </a:r>
            <a:r>
              <a:rPr lang="uk-UA" sz="3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у тому числі про </a:t>
            </a:r>
            <a:br>
              <a:rPr lang="uk-UA" sz="3600" b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3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повну індивідуальну матеріальну відповідальність, забезпечуючи </a:t>
            </a:r>
            <a:br>
              <a:rPr lang="uk-UA" sz="3600" b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3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дотримання вимог законодавства щодо цільового використання </a:t>
            </a:r>
            <a:br>
              <a:rPr lang="uk-UA" sz="3600" b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3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бюджетних коштів та збереження майна</a:t>
            </a:r>
          </a:p>
          <a:p>
            <a:endParaRPr lang="uk-UA" sz="8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3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Відмовляє у прийнятті до обліку документів</a:t>
            </a:r>
            <a:r>
              <a:rPr lang="uk-UA" sz="3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підготовлених </a:t>
            </a:r>
            <a:r>
              <a:rPr lang="uk-UA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3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3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з порушенням встановлених вимог, а також документів щодо </a:t>
            </a:r>
            <a:r>
              <a:rPr lang="uk-UA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3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3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господарських операцій, що проводяться з порушенням законодавства, </a:t>
            </a:r>
            <a:r>
              <a:rPr lang="uk-UA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3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3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та </a:t>
            </a:r>
            <a:r>
              <a:rPr lang="uk-UA" sz="3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інформує керівника бюджетної установи </a:t>
            </a:r>
            <a:r>
              <a:rPr lang="uk-UA" sz="3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 встановлені факти </a:t>
            </a:r>
            <a:r>
              <a:rPr lang="uk-UA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3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3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порушення бюджетного законодавства</a:t>
            </a:r>
          </a:p>
          <a:p>
            <a:endParaRPr lang="uk-UA" sz="8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3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Здійснює контроль за </a:t>
            </a:r>
            <a:r>
              <a:rPr lang="uk-UA" sz="3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відповідністю взятих бюджетних зобов'язань відповідним </a:t>
            </a:r>
            <a:r>
              <a:rPr lang="uk-UA" sz="3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3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3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бюджетним асигнуванням</a:t>
            </a:r>
            <a:r>
              <a:rPr lang="uk-UA" sz="3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паспорту бюджетної програми (у разі </a:t>
            </a:r>
            <a:r>
              <a:rPr lang="uk-UA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3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3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застосування програмно-цільового методу в бюджетному процесі) та </a:t>
            </a:r>
            <a:r>
              <a:rPr lang="uk-UA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3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3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відповідністю платежів взятим бюджетним зобов'язанням та бюджетним </a:t>
            </a:r>
            <a:r>
              <a:rPr lang="uk-UA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3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3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асигнуванням</a:t>
            </a:r>
          </a:p>
          <a:p>
            <a:pPr algn="r"/>
            <a:r>
              <a:rPr lang="uk-UA" sz="32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Положення № </a:t>
            </a:r>
            <a:r>
              <a:rPr lang="uk-UA" sz="32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59</a:t>
            </a:r>
            <a:endParaRPr lang="uk-UA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5000" y="7148825"/>
            <a:ext cx="39617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Окремі повноваження головного бухгалтера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3190812"/>
            <a:ext cx="2438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Важливо в умовах взяття зобов'язань!</a:t>
            </a:r>
            <a:endParaRPr lang="uk-UA" sz="4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4607678" y="5176082"/>
            <a:ext cx="45719" cy="7293324"/>
          </a:xfrm>
          <a:prstGeom prst="lef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60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2979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7097" y="459859"/>
            <a:ext cx="6631455" cy="33157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459859"/>
            <a:ext cx="7417619" cy="2870619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" y="2976489"/>
            <a:ext cx="24384000" cy="1327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Правове підґрунтя взяття бюджетних зобов’язань в умовах дії воєнного стану </a:t>
            </a:r>
            <a:endParaRPr lang="uk-UA" sz="4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"/>
          </p:nvPr>
        </p:nvSpPr>
        <p:spPr>
          <a:xfrm>
            <a:off x="5101390" y="5154760"/>
            <a:ext cx="18312063" cy="4319131"/>
          </a:xfrm>
          <a:prstGeom prst="rect">
            <a:avLst/>
          </a:prstGeom>
          <a:solidFill>
            <a:srgbClr val="F1FCEE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4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Бюджетний кодекс України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4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Порядок складання, розгляду, затвердження та основні вимоги до виконання кошторисів бюджетних установ, </a:t>
            </a:r>
            <a:r>
              <a:rPr lang="uk-UA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затверджений постановою Кабміну від 28.02.2002 № 228 (Порядок № 228)</a:t>
            </a:r>
            <a:endParaRPr lang="uk-UA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0391" y="5115565"/>
            <a:ext cx="2920999" cy="3791084"/>
          </a:xfrm>
          <a:prstGeom prst="rect">
            <a:avLst/>
          </a:prstGeom>
        </p:spPr>
      </p:pic>
      <p:sp>
        <p:nvSpPr>
          <p:cNvPr id="7" name="Выгнутая влево стрелка 6"/>
          <p:cNvSpPr/>
          <p:nvPr/>
        </p:nvSpPr>
        <p:spPr>
          <a:xfrm>
            <a:off x="926840" y="8398043"/>
            <a:ext cx="4174550" cy="4331368"/>
          </a:xfrm>
          <a:prstGeom prst="curvedRightArrow">
            <a:avLst/>
          </a:prstGeom>
          <a:solidFill>
            <a:srgbClr val="F1FCEE"/>
          </a:solidFill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Горизонтальный свиток 1"/>
          <p:cNvSpPr>
            <a:spLocks noChangeArrowheads="1"/>
          </p:cNvSpPr>
          <p:nvPr/>
        </p:nvSpPr>
        <p:spPr bwMode="auto">
          <a:xfrm>
            <a:off x="5101390" y="10285045"/>
            <a:ext cx="15700801" cy="3106713"/>
          </a:xfrm>
          <a:prstGeom prst="horizontalScroll">
            <a:avLst>
              <a:gd name="adj" fmla="val 12500"/>
            </a:avLst>
          </a:prstGeom>
          <a:solidFill>
            <a:srgbClr val="FFF6DD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4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Вимоги щодо меж бюджетних асигнувань на взяття бюджетних зобов'язань </a:t>
            </a:r>
            <a:endParaRPr kumimoji="0" lang="uk-UA" altLang="ru-RU" sz="4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897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7097" y="459859"/>
            <a:ext cx="6631455" cy="33157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459859"/>
            <a:ext cx="7417619" cy="2870619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0" y="3125734"/>
            <a:ext cx="24384000" cy="89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яких межах беруть учасники бюджетного процесу бюджетні зобов’язання? </a:t>
            </a:r>
            <a:endParaRPr lang="uk-UA" sz="4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84421" y="4645548"/>
            <a:ext cx="22694131" cy="5146345"/>
          </a:xfrm>
          <a:prstGeom prst="rect">
            <a:avLst/>
          </a:prstGeom>
          <a:solidFill>
            <a:srgbClr val="F1FCEE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3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загальним фондом: </a:t>
            </a:r>
            <a:r>
              <a:rPr lang="uk-UA" sz="3600" b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розпорядники бюджетних коштів беруть бюджетні зобов’язання та здійснюють платежі тільки </a:t>
            </a:r>
            <a:r>
              <a:rPr lang="uk-UA" sz="36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межах бюджетних асигнувань, встановлених кошторисами</a:t>
            </a:r>
            <a:r>
              <a:rPr lang="uk-UA" sz="3600" b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враховуючи необхідність виконання бюджетних зобов’язань минулих років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3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спеціальним фондом</a:t>
            </a:r>
            <a:r>
              <a:rPr lang="uk-UA" sz="3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uk-UA" sz="3600" b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розпорядники бюджетних коштів беруть бюджетні зобов'язання за спеціальним фондом бюджету виключно </a:t>
            </a:r>
            <a:r>
              <a:rPr lang="uk-UA" sz="36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межах відповідних фактичних надходжень спеціального фонду бюджету</a:t>
            </a:r>
            <a:r>
              <a:rPr lang="uk-UA" sz="3600" b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(з дотриманням вимог ч. 2 ст. 57 БКУ)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84421" y="10909042"/>
            <a:ext cx="22694131" cy="1754326"/>
          </a:xfrm>
          <a:prstGeom prst="rect">
            <a:avLst/>
          </a:prstGeom>
          <a:solidFill>
            <a:srgbClr val="F1FCEE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 algn="just" hangingPunct="1"/>
            <a:r>
              <a:rPr lang="uk-UA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Обсяг </a:t>
            </a:r>
            <a:r>
              <a:rPr lang="uk-UA" sz="3600" dirty="0">
                <a:latin typeface="Calibri" panose="020F0502020204030204" pitchFamily="34" charset="0"/>
                <a:cs typeface="Calibri" panose="020F0502020204030204" pitchFamily="34" charset="0"/>
              </a:rPr>
              <a:t>бюджетних зобов’язань, узятих установою протягом бюджетного періоду, </a:t>
            </a:r>
            <a:r>
              <a:rPr lang="uk-UA" sz="3600" b="0" dirty="0">
                <a:latin typeface="Calibri" panose="020F0502020204030204" pitchFamily="34" charset="0"/>
                <a:cs typeface="Calibri" panose="020F0502020204030204" pitchFamily="34" charset="0"/>
              </a:rPr>
              <a:t>повинен забезпечити зменшення рівня заборгованості за бюджетними зобов’язаннями минулих періодів та недопущення виникнення заборгованості за бюджетними зобов’язаннями в поточному році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36391" y="10058080"/>
            <a:ext cx="25074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rgbClr val="0070C0"/>
                </a:solidFill>
              </a:rPr>
              <a:t>При цьому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831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2116_ xmlns="303901ef-6a22-4e55-9c80-e90043720da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7E52C018618B41A7229444032E1263" ma:contentTypeVersion="16" ma:contentTypeDescription="Create a new document." ma:contentTypeScope="" ma:versionID="102dde26d99944ab261690ad3f791513">
  <xsd:schema xmlns:xsd="http://www.w3.org/2001/XMLSchema" xmlns:xs="http://www.w3.org/2001/XMLSchema" xmlns:p="http://schemas.microsoft.com/office/2006/metadata/properties" xmlns:ns2="d41abd27-83e6-4a63-9017-5368a0c1b478" xmlns:ns3="303901ef-6a22-4e55-9c80-e90043720daf" targetNamespace="http://schemas.microsoft.com/office/2006/metadata/properties" ma:root="true" ma:fieldsID="a63769dce104decd316b0cf31f568236" ns2:_="" ns3:_="">
    <xsd:import namespace="d41abd27-83e6-4a63-9017-5368a0c1b478"/>
    <xsd:import namespace="303901ef-6a22-4e55-9c80-e90043720da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_x2116_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1abd27-83e6-4a63-9017-5368a0c1b4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901ef-6a22-4e55-9c80-e90043720daf" elementFormDefault="qualified">
    <xsd:import namespace="http://schemas.microsoft.com/office/2006/documentManagement/types"/>
    <xsd:import namespace="http://schemas.microsoft.com/office/infopath/2007/PartnerControls"/>
    <xsd:element name="_x2116_" ma:index="12" nillable="true" ma:displayName="№" ma:internalName="_x2116_">
      <xsd:simpleType>
        <xsd:restriction base="dms:Number"/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FB350B-5BB0-4149-AACA-FF592CEEF01C}">
  <ds:schemaRefs>
    <ds:schemaRef ds:uri="http://schemas.microsoft.com/office/2006/metadata/properties"/>
    <ds:schemaRef ds:uri="http://purl.org/dc/elements/1.1/"/>
    <ds:schemaRef ds:uri="303901ef-6a22-4e55-9c80-e90043720daf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d41abd27-83e6-4a63-9017-5368a0c1b478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2B248B6-A383-49D4-806B-B1E13D3D5B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55BDF1-BD1B-4DAA-82B7-E05EB9E795E8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d41abd27-83e6-4a63-9017-5368a0c1b478"/>
    <ds:schemaRef ds:uri="303901ef-6a22-4e55-9c80-e90043720daf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7414</TotalTime>
  <Words>2273</Words>
  <Application>Microsoft Office PowerPoint</Application>
  <PresentationFormat>Произвольный</PresentationFormat>
  <Paragraphs>272</Paragraphs>
  <Slides>28</Slides>
  <Notes>21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40" baseType="lpstr">
      <vt:lpstr>宋体</vt:lpstr>
      <vt:lpstr>Arial</vt:lpstr>
      <vt:lpstr>Calibri</vt:lpstr>
      <vt:lpstr>Calibri Light</vt:lpstr>
      <vt:lpstr>Helvetica Neue</vt:lpstr>
      <vt:lpstr>Helvetica Neue Light</vt:lpstr>
      <vt:lpstr>Helvetica Neue Medium</vt:lpstr>
      <vt:lpstr>Times New Roman</vt:lpstr>
      <vt:lpstr>Wingdings</vt:lpstr>
      <vt:lpstr>White</vt:lpstr>
      <vt:lpstr>Office Theme</vt:lpstr>
      <vt:lpstr>think-cell Slide</vt:lpstr>
      <vt:lpstr> </vt:lpstr>
      <vt:lpstr>         Зустріч/тренінг відбувається у рамках Програми «Децентралізація приносить кращі результати та ефективність» (DOBRE), що виконується міжнародною організацією Глобал Ком’юнітіз (Global Communities) та фінансується Агентством США з міжнародного розвитку (USAID).   </vt:lpstr>
      <vt:lpstr>                    Бюджетне зобов'язання – це будь-яке здійснене відповідно до бюджетного асигнування розміщення замовлення, укладення договору, придбання товару, послуги чи здійснення інших аналогічних операцій протягом бюджетного періоду, згідно з якими необхідно здійснити платежі протягом цього ж періоду або у майбутньому                                   (п. 7 ч. 1 ст. 2 БКУ*)</vt:lpstr>
      <vt:lpstr>Хто може брати бюджетні зобов'язання? </vt:lpstr>
      <vt:lpstr>Презентация PowerPoint</vt:lpstr>
      <vt:lpstr>Який статус зобов'язань? </vt:lpstr>
      <vt:lpstr>Презентация PowerPoint</vt:lpstr>
      <vt:lpstr>Презентация PowerPoint</vt:lpstr>
      <vt:lpstr>Презентация PowerPoint</vt:lpstr>
      <vt:lpstr>Презентация PowerPoint</vt:lpstr>
      <vt:lpstr>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Які документи слід оформити при реєстрації зобов'язань та здійсненні платежів?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Які конкретні заходи впливу застосовуються до учасників бюджетного процесу за певні бюджетні правопорушення визначені цією статтею БКУ. Порядки здійснення заходів урегульовані підзаконними актами  </vt:lpstr>
      <vt:lpstr>Презентация PowerPoint</vt:lpstr>
      <vt:lpstr>Презентация PowerPoint</vt:lpstr>
      <vt:lpstr>Презентация PowerPoint</vt:lpstr>
      <vt:lpstr>     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Концепція  Zero Waste Event</dc:title>
  <dc:creator>Oleksandr Muratov</dc:creator>
  <cp:lastModifiedBy>Зорина</cp:lastModifiedBy>
  <cp:revision>847</cp:revision>
  <dcterms:modified xsi:type="dcterms:W3CDTF">2022-06-17T12:07:03Z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0x010100E37E52C018618B41A7229444032E1263</vt:lpwstr>
  </property>
</Properties>
</file>