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94" r:id="rId2"/>
    <p:sldId id="433" r:id="rId3"/>
    <p:sldId id="498" r:id="rId4"/>
    <p:sldId id="466" r:id="rId5"/>
    <p:sldId id="462" r:id="rId6"/>
    <p:sldId id="519" r:id="rId7"/>
    <p:sldId id="472" r:id="rId8"/>
    <p:sldId id="497" r:id="rId9"/>
    <p:sldId id="499" r:id="rId10"/>
    <p:sldId id="522" r:id="rId11"/>
    <p:sldId id="507" r:id="rId12"/>
    <p:sldId id="500" r:id="rId13"/>
    <p:sldId id="501" r:id="rId14"/>
    <p:sldId id="502" r:id="rId15"/>
    <p:sldId id="517" r:id="rId16"/>
    <p:sldId id="518" r:id="rId17"/>
    <p:sldId id="503" r:id="rId18"/>
    <p:sldId id="505" r:id="rId19"/>
    <p:sldId id="515" r:id="rId20"/>
    <p:sldId id="516" r:id="rId21"/>
    <p:sldId id="506" r:id="rId22"/>
    <p:sldId id="495" r:id="rId23"/>
    <p:sldId id="496" r:id="rId24"/>
    <p:sldId id="521" r:id="rId25"/>
    <p:sldId id="520" r:id="rId26"/>
    <p:sldId id="508" r:id="rId27"/>
    <p:sldId id="510" r:id="rId28"/>
    <p:sldId id="446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FE3C12-2136-E934-5D96-9236103ABE44}" name="Petro Makarenko" initials="PM" userId="09f0519de56b03ee" providerId="Windows Live"/>
  <p188:author id="{804EC726-6345-67DC-A028-098C62F2B91A}" name="Roman Matviichuk" initials="RM" userId="S::roman.matviichuk@ega.ee::65735221-1643-4d7c-af52-24b0299611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00"/>
    <a:srgbClr val="005B95"/>
    <a:srgbClr val="5F80A7"/>
    <a:srgbClr val="365F91"/>
    <a:srgbClr val="2F5597"/>
    <a:srgbClr val="2F5583"/>
    <a:srgbClr val="515DE6"/>
    <a:srgbClr val="ED8D7B"/>
    <a:srgbClr val="03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Matviychuk" userId="07c986e3f584aaaa" providerId="LiveId" clId="{E2C2829D-6CD8-4D85-9623-F835C07F285A}"/>
    <pc:docChg chg="custSel delSld modSld sldOrd">
      <pc:chgData name="Roman Matviychuk" userId="07c986e3f584aaaa" providerId="LiveId" clId="{E2C2829D-6CD8-4D85-9623-F835C07F285A}" dt="2022-05-26T07:49:18.598" v="439" actId="20577"/>
      <pc:docMkLst>
        <pc:docMk/>
      </pc:docMkLst>
      <pc:sldChg chg="modSp mod">
        <pc:chgData name="Roman Matviychuk" userId="07c986e3f584aaaa" providerId="LiveId" clId="{E2C2829D-6CD8-4D85-9623-F835C07F285A}" dt="2022-05-25T09:20:33.852" v="152" actId="6549"/>
        <pc:sldMkLst>
          <pc:docMk/>
          <pc:sldMk cId="1027707330" sldId="446"/>
        </pc:sldMkLst>
        <pc:spChg chg="mod">
          <ac:chgData name="Roman Matviychuk" userId="07c986e3f584aaaa" providerId="LiveId" clId="{E2C2829D-6CD8-4D85-9623-F835C07F285A}" dt="2022-05-25T09:20:33.852" v="152" actId="6549"/>
          <ac:spMkLst>
            <pc:docMk/>
            <pc:sldMk cId="1027707330" sldId="446"/>
            <ac:spMk id="3" creationId="{E6E86D0A-4355-4EE1-94FF-18F5C80C8A38}"/>
          </ac:spMkLst>
        </pc:spChg>
      </pc:sldChg>
      <pc:sldChg chg="modSp mod ord">
        <pc:chgData name="Roman Matviychuk" userId="07c986e3f584aaaa" providerId="LiveId" clId="{E2C2829D-6CD8-4D85-9623-F835C07F285A}" dt="2022-05-25T08:08:47.549" v="60" actId="20577"/>
        <pc:sldMkLst>
          <pc:docMk/>
          <pc:sldMk cId="2238231341" sldId="462"/>
        </pc:sldMkLst>
        <pc:spChg chg="mod">
          <ac:chgData name="Roman Matviychuk" userId="07c986e3f584aaaa" providerId="LiveId" clId="{E2C2829D-6CD8-4D85-9623-F835C07F285A}" dt="2022-05-25T08:08:47.549" v="60" actId="20577"/>
          <ac:spMkLst>
            <pc:docMk/>
            <pc:sldMk cId="2238231341" sldId="462"/>
            <ac:spMk id="8" creationId="{53F924D6-AC49-464E-92FB-A79AC59C90D7}"/>
          </ac:spMkLst>
        </pc:spChg>
      </pc:sldChg>
      <pc:sldChg chg="modSp mod">
        <pc:chgData name="Roman Matviychuk" userId="07c986e3f584aaaa" providerId="LiveId" clId="{E2C2829D-6CD8-4D85-9623-F835C07F285A}" dt="2022-05-26T06:25:17.556" v="388"/>
        <pc:sldMkLst>
          <pc:docMk/>
          <pc:sldMk cId="778934945" sldId="466"/>
        </pc:sldMkLst>
        <pc:spChg chg="mod">
          <ac:chgData name="Roman Matviychuk" userId="07c986e3f584aaaa" providerId="LiveId" clId="{E2C2829D-6CD8-4D85-9623-F835C07F285A}" dt="2022-05-26T06:25:17.556" v="388"/>
          <ac:spMkLst>
            <pc:docMk/>
            <pc:sldMk cId="778934945" sldId="466"/>
            <ac:spMk id="9" creationId="{E6E4BC83-DF3B-48C3-BAE4-DE4377099D5F}"/>
          </ac:spMkLst>
        </pc:spChg>
      </pc:sldChg>
      <pc:sldChg chg="modSp mod">
        <pc:chgData name="Roman Matviychuk" userId="07c986e3f584aaaa" providerId="LiveId" clId="{E2C2829D-6CD8-4D85-9623-F835C07F285A}" dt="2022-05-26T07:35:19.428" v="416" actId="20577"/>
        <pc:sldMkLst>
          <pc:docMk/>
          <pc:sldMk cId="3433906560" sldId="472"/>
        </pc:sldMkLst>
        <pc:spChg chg="mod">
          <ac:chgData name="Roman Matviychuk" userId="07c986e3f584aaaa" providerId="LiveId" clId="{E2C2829D-6CD8-4D85-9623-F835C07F285A}" dt="2022-05-26T07:35:19.428" v="416" actId="20577"/>
          <ac:spMkLst>
            <pc:docMk/>
            <pc:sldMk cId="3433906560" sldId="472"/>
            <ac:spMk id="9" creationId="{E6E4BC83-DF3B-48C3-BAE4-DE4377099D5F}"/>
          </ac:spMkLst>
        </pc:spChg>
      </pc:sldChg>
      <pc:sldChg chg="modSp mod">
        <pc:chgData name="Roman Matviychuk" userId="07c986e3f584aaaa" providerId="LiveId" clId="{E2C2829D-6CD8-4D85-9623-F835C07F285A}" dt="2022-05-26T07:37:52.840" v="417" actId="20577"/>
        <pc:sldMkLst>
          <pc:docMk/>
          <pc:sldMk cId="832726256" sldId="498"/>
        </pc:sldMkLst>
        <pc:spChg chg="mod">
          <ac:chgData name="Roman Matviychuk" userId="07c986e3f584aaaa" providerId="LiveId" clId="{E2C2829D-6CD8-4D85-9623-F835C07F285A}" dt="2022-05-26T07:37:52.840" v="417" actId="20577"/>
          <ac:spMkLst>
            <pc:docMk/>
            <pc:sldMk cId="832726256" sldId="498"/>
            <ac:spMk id="8" creationId="{53F924D6-AC49-464E-92FB-A79AC59C90D7}"/>
          </ac:spMkLst>
        </pc:spChg>
        <pc:spChg chg="mod">
          <ac:chgData name="Roman Matviychuk" userId="07c986e3f584aaaa" providerId="LiveId" clId="{E2C2829D-6CD8-4D85-9623-F835C07F285A}" dt="2022-05-26T06:50:16.127" v="412" actId="20577"/>
          <ac:spMkLst>
            <pc:docMk/>
            <pc:sldMk cId="832726256" sldId="498"/>
            <ac:spMk id="9" creationId="{3C75F51A-69EE-461A-AD36-D90488258EF6}"/>
          </ac:spMkLst>
        </pc:spChg>
      </pc:sldChg>
      <pc:sldChg chg="modSp mod">
        <pc:chgData name="Roman Matviychuk" userId="07c986e3f584aaaa" providerId="LiveId" clId="{E2C2829D-6CD8-4D85-9623-F835C07F285A}" dt="2022-05-25T08:33:32.386" v="118" actId="115"/>
        <pc:sldMkLst>
          <pc:docMk/>
          <pc:sldMk cId="1366650369" sldId="503"/>
        </pc:sldMkLst>
        <pc:spChg chg="mod">
          <ac:chgData name="Roman Matviychuk" userId="07c986e3f584aaaa" providerId="LiveId" clId="{E2C2829D-6CD8-4D85-9623-F835C07F285A}" dt="2022-05-25T08:33:32.386" v="118" actId="115"/>
          <ac:spMkLst>
            <pc:docMk/>
            <pc:sldMk cId="1366650369" sldId="503"/>
            <ac:spMk id="9" creationId="{E6E4BC83-DF3B-48C3-BAE4-DE4377099D5F}"/>
          </ac:spMkLst>
        </pc:spChg>
      </pc:sldChg>
      <pc:sldChg chg="del">
        <pc:chgData name="Roman Matviychuk" userId="07c986e3f584aaaa" providerId="LiveId" clId="{E2C2829D-6CD8-4D85-9623-F835C07F285A}" dt="2022-05-23T06:09:38.720" v="0" actId="47"/>
        <pc:sldMkLst>
          <pc:docMk/>
          <pc:sldMk cId="2743608295" sldId="504"/>
        </pc:sldMkLst>
      </pc:sldChg>
      <pc:sldChg chg="modSp mod">
        <pc:chgData name="Roman Matviychuk" userId="07c986e3f584aaaa" providerId="LiveId" clId="{E2C2829D-6CD8-4D85-9623-F835C07F285A}" dt="2022-05-26T05:59:45.484" v="315" actId="20577"/>
        <pc:sldMkLst>
          <pc:docMk/>
          <pc:sldMk cId="136462912" sldId="510"/>
        </pc:sldMkLst>
        <pc:spChg chg="mod">
          <ac:chgData name="Roman Matviychuk" userId="07c986e3f584aaaa" providerId="LiveId" clId="{E2C2829D-6CD8-4D85-9623-F835C07F285A}" dt="2022-05-26T05:59:45.484" v="315" actId="20577"/>
          <ac:spMkLst>
            <pc:docMk/>
            <pc:sldMk cId="136462912" sldId="510"/>
            <ac:spMk id="9" creationId="{E6E4BC83-DF3B-48C3-BAE4-DE4377099D5F}"/>
          </ac:spMkLst>
        </pc:spChg>
      </pc:sldChg>
      <pc:sldChg chg="modSp mod">
        <pc:chgData name="Roman Matviychuk" userId="07c986e3f584aaaa" providerId="LiveId" clId="{E2C2829D-6CD8-4D85-9623-F835C07F285A}" dt="2022-05-25T08:50:00.922" v="119" actId="113"/>
        <pc:sldMkLst>
          <pc:docMk/>
          <pc:sldMk cId="1835213923" sldId="516"/>
        </pc:sldMkLst>
        <pc:spChg chg="mod">
          <ac:chgData name="Roman Matviychuk" userId="07c986e3f584aaaa" providerId="LiveId" clId="{E2C2829D-6CD8-4D85-9623-F835C07F285A}" dt="2022-05-25T08:50:00.922" v="119" actId="113"/>
          <ac:spMkLst>
            <pc:docMk/>
            <pc:sldMk cId="1835213923" sldId="516"/>
            <ac:spMk id="9" creationId="{E6E4BC83-DF3B-48C3-BAE4-DE4377099D5F}"/>
          </ac:spMkLst>
        </pc:spChg>
      </pc:sldChg>
      <pc:sldChg chg="modSp mod">
        <pc:chgData name="Roman Matviychuk" userId="07c986e3f584aaaa" providerId="LiveId" clId="{E2C2829D-6CD8-4D85-9623-F835C07F285A}" dt="2022-05-26T05:56:36.713" v="232" actId="20577"/>
        <pc:sldMkLst>
          <pc:docMk/>
          <pc:sldMk cId="3450403594" sldId="517"/>
        </pc:sldMkLst>
        <pc:spChg chg="mod">
          <ac:chgData name="Roman Matviychuk" userId="07c986e3f584aaaa" providerId="LiveId" clId="{E2C2829D-6CD8-4D85-9623-F835C07F285A}" dt="2022-05-23T06:09:54.247" v="8" actId="20577"/>
          <ac:spMkLst>
            <pc:docMk/>
            <pc:sldMk cId="3450403594" sldId="517"/>
            <ac:spMk id="5" creationId="{DA443440-1C4E-4A78-BB19-B4FD39E7ACCE}"/>
          </ac:spMkLst>
        </pc:spChg>
        <pc:spChg chg="mod">
          <ac:chgData name="Roman Matviychuk" userId="07c986e3f584aaaa" providerId="LiveId" clId="{E2C2829D-6CD8-4D85-9623-F835C07F285A}" dt="2022-05-26T05:56:36.713" v="232" actId="20577"/>
          <ac:spMkLst>
            <pc:docMk/>
            <pc:sldMk cId="3450403594" sldId="517"/>
            <ac:spMk id="9" creationId="{E6E4BC83-DF3B-48C3-BAE4-DE4377099D5F}"/>
          </ac:spMkLst>
        </pc:spChg>
      </pc:sldChg>
      <pc:sldChg chg="modSp mod">
        <pc:chgData name="Roman Matviychuk" userId="07c986e3f584aaaa" providerId="LiveId" clId="{E2C2829D-6CD8-4D85-9623-F835C07F285A}" dt="2022-05-23T06:10:08.938" v="21" actId="20577"/>
        <pc:sldMkLst>
          <pc:docMk/>
          <pc:sldMk cId="2142956448" sldId="518"/>
        </pc:sldMkLst>
        <pc:spChg chg="mod">
          <ac:chgData name="Roman Matviychuk" userId="07c986e3f584aaaa" providerId="LiveId" clId="{E2C2829D-6CD8-4D85-9623-F835C07F285A}" dt="2022-05-23T06:10:08.938" v="21" actId="20577"/>
          <ac:spMkLst>
            <pc:docMk/>
            <pc:sldMk cId="2142956448" sldId="518"/>
            <ac:spMk id="5" creationId="{DA443440-1C4E-4A78-BB19-B4FD39E7ACCE}"/>
          </ac:spMkLst>
        </pc:spChg>
        <pc:spChg chg="mod">
          <ac:chgData name="Roman Matviychuk" userId="07c986e3f584aaaa" providerId="LiveId" clId="{E2C2829D-6CD8-4D85-9623-F835C07F285A}" dt="2022-05-23T06:10:06.016" v="19" actId="20577"/>
          <ac:spMkLst>
            <pc:docMk/>
            <pc:sldMk cId="2142956448" sldId="518"/>
            <ac:spMk id="9" creationId="{E6E4BC83-DF3B-48C3-BAE4-DE4377099D5F}"/>
          </ac:spMkLst>
        </pc:spChg>
      </pc:sldChg>
      <pc:sldChg chg="modSp mod ord">
        <pc:chgData name="Roman Matviychuk" userId="07c986e3f584aaaa" providerId="LiveId" clId="{E2C2829D-6CD8-4D85-9623-F835C07F285A}" dt="2022-05-26T06:15:52.523" v="381" actId="20577"/>
        <pc:sldMkLst>
          <pc:docMk/>
          <pc:sldMk cId="3167048629" sldId="519"/>
        </pc:sldMkLst>
        <pc:spChg chg="mod">
          <ac:chgData name="Roman Matviychuk" userId="07c986e3f584aaaa" providerId="LiveId" clId="{E2C2829D-6CD8-4D85-9623-F835C07F285A}" dt="2022-05-26T06:15:52.523" v="381" actId="20577"/>
          <ac:spMkLst>
            <pc:docMk/>
            <pc:sldMk cId="3167048629" sldId="519"/>
            <ac:spMk id="9" creationId="{E6E4BC83-DF3B-48C3-BAE4-DE4377099D5F}"/>
          </ac:spMkLst>
        </pc:spChg>
      </pc:sldChg>
      <pc:sldChg chg="modSp mod">
        <pc:chgData name="Roman Matviychuk" userId="07c986e3f584aaaa" providerId="LiveId" clId="{E2C2829D-6CD8-4D85-9623-F835C07F285A}" dt="2022-05-26T07:49:18.598" v="439" actId="20577"/>
        <pc:sldMkLst>
          <pc:docMk/>
          <pc:sldMk cId="535217401" sldId="520"/>
        </pc:sldMkLst>
        <pc:spChg chg="mod">
          <ac:chgData name="Roman Matviychuk" userId="07c986e3f584aaaa" providerId="LiveId" clId="{E2C2829D-6CD8-4D85-9623-F835C07F285A}" dt="2022-05-26T07:49:18.598" v="439" actId="20577"/>
          <ac:spMkLst>
            <pc:docMk/>
            <pc:sldMk cId="535217401" sldId="520"/>
            <ac:spMk id="9" creationId="{E6E4BC83-DF3B-48C3-BAE4-DE4377099D5F}"/>
          </ac:spMkLst>
        </pc:spChg>
      </pc:sldChg>
      <pc:sldChg chg="modSp mod">
        <pc:chgData name="Roman Matviychuk" userId="07c986e3f584aaaa" providerId="LiveId" clId="{E2C2829D-6CD8-4D85-9623-F835C07F285A}" dt="2022-05-26T07:43:26.266" v="419" actId="20577"/>
        <pc:sldMkLst>
          <pc:docMk/>
          <pc:sldMk cId="4269559916" sldId="522"/>
        </pc:sldMkLst>
        <pc:spChg chg="mod">
          <ac:chgData name="Roman Matviychuk" userId="07c986e3f584aaaa" providerId="LiveId" clId="{E2C2829D-6CD8-4D85-9623-F835C07F285A}" dt="2022-05-26T07:43:26.266" v="419" actId="20577"/>
          <ac:spMkLst>
            <pc:docMk/>
            <pc:sldMk cId="4269559916" sldId="522"/>
            <ac:spMk id="9" creationId="{E6E4BC83-DF3B-48C3-BAE4-DE4377099D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901B-EF3D-49B6-ADB8-9A1FFB8BFEF1}" type="datetimeFigureOut">
              <a:rPr lang="LID4096" smtClean="0"/>
              <a:t>05/27/2022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D4360-A13E-4D18-B763-370B8A12324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964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CE1-CF24-4769-8E31-F11C0108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EFDCD-BE3D-4DDB-AF4A-186B85D50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3B262-866B-4270-93E4-AC1739FB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42B51-4E84-4A41-8F59-7CE35D7E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E09-57C8-4C3E-954F-1B43EAFC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3B21-8A2F-451E-890D-2A775ECF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436B5-60A8-49A2-A02A-E2E72B07D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28E4-AC8C-45FF-82B1-A9703C4E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F3B1-DF23-4CAA-A87C-FC2E785B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7FF59-AA5D-4FCB-A49B-02F1F62C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D59CE-D0DA-46A4-A10D-2D0C1A7E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76E6F-7741-432E-82BE-47C487346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44C7-DEE4-45D3-8BBE-BB6CFCD9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7386-F3CA-412B-9D21-91179B5A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9998-6838-43AA-ACED-6A5568D5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28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BIG TITLE OPENING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79561" y="3538633"/>
            <a:ext cx="112124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12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12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12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12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12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12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12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12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79567" y="4205800"/>
            <a:ext cx="4240800" cy="2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hand Light"/>
              <a:buNone/>
              <a:defRPr sz="1867">
                <a:latin typeface="Khand Light"/>
                <a:ea typeface="Khand Light"/>
                <a:cs typeface="Khand Light"/>
                <a:sym typeface="Khan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135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954800" y="1750575"/>
            <a:ext cx="2657200" cy="13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954800" y="3982073"/>
            <a:ext cx="2657200" cy="129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12033" y="2538767"/>
            <a:ext cx="24832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12033" y="4762135"/>
            <a:ext cx="24832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6371567" y="1750575"/>
            <a:ext cx="2483200" cy="13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6371567" y="3982073"/>
            <a:ext cx="2483200" cy="129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6"/>
          </p:nvPr>
        </p:nvSpPr>
        <p:spPr>
          <a:xfrm>
            <a:off x="8854767" y="2538767"/>
            <a:ext cx="24832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8854767" y="4762135"/>
            <a:ext cx="24832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em Kufi"/>
              <a:buNone/>
              <a:defRPr sz="2133" b="1"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8"/>
          </p:nvPr>
        </p:nvSpPr>
        <p:spPr>
          <a:xfrm>
            <a:off x="4612000" y="3041587"/>
            <a:ext cx="2243600" cy="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9"/>
          </p:nvPr>
        </p:nvSpPr>
        <p:spPr>
          <a:xfrm>
            <a:off x="8854767" y="3041587"/>
            <a:ext cx="2243600" cy="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4612000" y="5266520"/>
            <a:ext cx="2243600" cy="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8854767" y="5266520"/>
            <a:ext cx="2243600" cy="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/>
          </a:p>
        </p:txBody>
      </p:sp>
      <p:cxnSp>
        <p:nvCxnSpPr>
          <p:cNvPr id="24" name="Google Shape;24;p3"/>
          <p:cNvCxnSpPr/>
          <p:nvPr/>
        </p:nvCxnSpPr>
        <p:spPr>
          <a:xfrm rot="10800000">
            <a:off x="8847200" y="1320000"/>
            <a:ext cx="33448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 txBox="1">
            <a:spLocks noGrp="1"/>
          </p:cNvSpPr>
          <p:nvPr>
            <p:ph type="ctrTitle" idx="15"/>
          </p:nvPr>
        </p:nvSpPr>
        <p:spPr>
          <a:xfrm>
            <a:off x="833799" y="1017100"/>
            <a:ext cx="80208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Font typeface="Cutive Mono"/>
              <a:buNone/>
              <a:defRPr sz="1467"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r>
              <a:rPr lang="uk-UA"/>
              <a:t>Клацніть, щоб редагувати стиль зразка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39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DEBF51-0C06-46D8-A6B2-E2D6A5B69A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6" y="-7279"/>
            <a:ext cx="1760100" cy="12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6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1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5D5D-0A17-4704-AC14-E236B8C8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E078-C82F-497C-A0C8-50BBA0B75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3E16-0EF4-4CF6-9B1B-8F036B00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26B3-3FC3-4AF9-BB29-092FB225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71EDF-8AF7-4396-AED2-679902F6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00F1-E7BE-480D-8FA1-22C4E81A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85AEA-D145-4BFC-A001-48CC5299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5716-6110-489F-8770-FE5A20CB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F841E-AFAF-4213-9325-19F9B9CB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F83B-EC5E-4C1B-A09F-53AEA04F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3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6DB5-D9B5-45A4-827B-147A0087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1C6FA-CB1B-4844-9762-AA1813A76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7235F-AD27-45E4-AEE1-C0FF02848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9869F-3CE4-4382-A2E1-32453CA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1231-C522-48AE-8BE2-6E4B7EFD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896FE-83CB-40A0-8118-9CA13F89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977D-23A9-4896-A375-0B6F9CD2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1C793-23E2-4FF5-BAF6-9903DBB11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CD011-E09F-4315-8433-F2BA90B4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A5A92-FE3C-40C2-8184-C98439665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80D5E-1B46-4135-9B15-5997089E1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32408-E244-41F9-81A9-64246E8B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2FAA3-9CB6-4952-8136-68D47D25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B73CF-004E-4FBE-963D-6F55BE8B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4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51FB-5945-46A0-953E-3A39D2D6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2D69A-DF76-45B4-BB46-239B01B6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76ECF-D5BF-4BC2-95DC-1B7FB18A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8F7C-86E4-4733-AE91-74F096AC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3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FC07-23DE-42DC-8898-3D23F50E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54AAF-0D39-41F9-A739-48D8AC24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40F39-43DB-40AC-88DF-DB040AB0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EA9E-4C45-48CD-A3CF-0FB168D8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143C-61A4-4C82-ADEE-1E2278CF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A36CA-F425-4C5C-AFFF-9B219B73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42C94-03AE-4EB3-87EB-CAC01785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E987A-F033-418F-9EB9-667BA7F2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87739-01F6-45D6-82FC-DF5FB96C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48C7-1670-4C6A-BF8B-43C9FA75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21C3B-DF11-4406-8A51-8996E30F3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FF02A-950E-465C-B541-59A1CC389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390D5-5DF1-4B28-BE8D-06C5E81E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11D92-FB45-4F82-8C06-5394EAC8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BA03E-0BA3-4704-A3B3-92946D32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5F8B1-6EAD-4065-BDCA-6425F4F2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54BC-2A8C-4CFF-BFFD-2C7C988C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4132-4BCF-4F0B-BFB4-EB24C07F5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6291-269F-4017-8EF3-5876289F47E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F61B8-BA3E-4781-90C4-A20219587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4328-7F84-4677-9714-D5A04CFDB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a.nrc.no/posts/162966444739968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0D6D609-94D6-4466-902E-31B405F3FEE9}"/>
              </a:ext>
            </a:extLst>
          </p:cNvPr>
          <p:cNvSpPr txBox="1"/>
          <p:nvPr/>
        </p:nvSpPr>
        <p:spPr>
          <a:xfrm>
            <a:off x="0" y="1669548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F UI Display" panose="00000300000000000000" pitchFamily="2" charset="0"/>
              </a:rPr>
              <a:t>Що нового у сфері надання адміністративних послуг?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F UI Display" panose="000003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F UI Display" panose="00000300000000000000" pitchFamily="2" charset="0"/>
              </a:rPr>
              <a:t>Особливості надання найважливіших груп </a:t>
            </a:r>
            <a:r>
              <a:rPr kumimoji="0" lang="uk-UA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F UI Display" panose="00000300000000000000" pitchFamily="2" charset="0"/>
              </a:rPr>
              <a:t>адмінпослуг</a:t>
            </a:r>
            <a:r>
              <a:rPr kumimoji="0" 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F UI Display" panose="00000300000000000000" pitchFamily="2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F UI Display" panose="000003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F UI Display" panose="00000300000000000000" pitchFamily="2" charset="0"/>
              </a:rPr>
              <a:t>Головне про послуги для внутрішньо переміщених осіб у ЦНАП</a:t>
            </a:r>
            <a:r>
              <a:rPr lang="uk-UA" sz="2800" b="1" dirty="0">
                <a:solidFill>
                  <a:schemeClr val="bg1"/>
                </a:solidFill>
                <a:latin typeface="SF UI Display" panose="000003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909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1" y="1044766"/>
            <a:ext cx="115530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3) передбачено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внесення до паспорта для виїзду за кордон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батьків (одного з батьків) або іншого законного представника дитини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фото та інформації про дитину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4)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інформація про дитину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внесена до паспорта для виїзду за кордон законного представника, посвідчує особу та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підтверджує громадянство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України такої дитини;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5)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одночасне оформлення </a:t>
            </a:r>
            <a:r>
              <a:rPr lang="en-US" sz="2000" b="1" dirty="0">
                <a:solidFill>
                  <a:srgbClr val="005B95"/>
                </a:solidFill>
                <a:latin typeface="SF UI Display"/>
              </a:rPr>
              <a:t>ID-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картки та закордонного паспорта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(після 07.05., експеримент)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Оформлення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паспортів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426955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 err="1">
                <a:solidFill>
                  <a:srgbClr val="005B95"/>
                </a:solidFill>
                <a:latin typeface="SF UI Display"/>
              </a:rPr>
              <a:t>єДокумент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- це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документ, що посвідчує особу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в період дії воєнного стану, у формі відображення в електронній формі інформації, що ідентифікує особу та міститься в паспорті громадянина України та/або в паспорті громадянина України для виїзду за кордон, та/або в посвідченні водія.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u="sng" dirty="0">
                <a:solidFill>
                  <a:srgbClr val="005B95"/>
                </a:solidFill>
                <a:latin typeface="SF UI Display"/>
              </a:rPr>
              <a:t>Спосіб отримання </a:t>
            </a:r>
            <a:r>
              <a:rPr lang="uk-UA" sz="2000" u="sng" dirty="0" err="1">
                <a:solidFill>
                  <a:srgbClr val="005B95"/>
                </a:solidFill>
                <a:latin typeface="SF UI Display"/>
              </a:rPr>
              <a:t>єДокумента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: через мобільний застосунок Порталу Дія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u="sng" dirty="0">
                <a:solidFill>
                  <a:srgbClr val="005B95"/>
                </a:solidFill>
                <a:latin typeface="SF UI Display"/>
              </a:rPr>
              <a:t>Особливості порядку застосування </a:t>
            </a:r>
            <a:r>
              <a:rPr lang="uk-UA" sz="2000" u="sng" dirty="0" err="1">
                <a:solidFill>
                  <a:srgbClr val="005B95"/>
                </a:solidFill>
                <a:latin typeface="SF UI Display"/>
              </a:rPr>
              <a:t>єДокумента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: пред’являється на період дії воєнного стану, на електронному пристрої без додаткового пред’явлення документів, що посвідчують особу та підтверджують громадянство України.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єДокумент</a:t>
            </a:r>
            <a:endParaRPr lang="ru-RU" sz="2000" b="1" dirty="0">
              <a:solidFill>
                <a:schemeClr val="bg1"/>
              </a:solidFill>
              <a:latin typeface="SF UI Tex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З дня припинення або скасування воєнного стану суб’єкти господарювання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протягом 90 днів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зобов’язані </a:t>
            </a:r>
            <a:r>
              <a:rPr lang="uk-UA" sz="2000" dirty="0" err="1">
                <a:solidFill>
                  <a:srgbClr val="005B95"/>
                </a:solidFill>
                <a:latin typeface="SF UI Display"/>
              </a:rPr>
              <a:t>внести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до електронного реєстру інформацію: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про надходження, передачу, реалізацію транспортних засобів, в тому числі щодо укладення договорів купівлі-продажу транспортних засобів;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про продаж транспортних засобів.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У ЦНАП можна буде реєструвати не тільки нові, а й вживані транспортні засоби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(після 17.05.)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.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До відома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: відновилася робота сервісних центрів МВС, ЯКІ ЗНАХОДЯТЬСЯ В БЕЗПЕЧНИХ РАЙОНАХ, де не ведуться активні бойові дії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Державна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реєстрація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авто</a:t>
            </a:r>
          </a:p>
        </p:txBody>
      </p:sp>
    </p:spTree>
    <p:extLst>
      <p:ext uri="{BB962C8B-B14F-4D97-AF65-F5344CB8AC3E}">
        <p14:creationId xmlns:p14="http://schemas.microsoft.com/office/powerpoint/2010/main" val="278872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посвідчення водія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термін дії яких закінчився в період воєнного стану,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продовжують діяти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на території України;</a:t>
            </a:r>
          </a:p>
          <a:p>
            <a:endParaRPr lang="uk-UA" sz="2000" dirty="0">
              <a:solidFill>
                <a:srgbClr val="005B95"/>
              </a:solidFill>
            </a:endParaRPr>
          </a:p>
          <a:p>
            <a:r>
              <a:rPr lang="uk-UA" sz="2000" dirty="0">
                <a:solidFill>
                  <a:srgbClr val="005B95"/>
                </a:solidFill>
              </a:rPr>
              <a:t>- при обміні або відновленні посвідчення водія у період воєнного стану — </a:t>
            </a:r>
            <a:r>
              <a:rPr lang="uk-UA" sz="2000" b="1" dirty="0">
                <a:solidFill>
                  <a:srgbClr val="005B95"/>
                </a:solidFill>
              </a:rPr>
              <a:t>медична довідка скасована;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власникам посвідчень водія категорії В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дозволено керувати вантажівками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до 7,5 </a:t>
            </a:r>
            <a:r>
              <a:rPr lang="uk-UA" sz="2000" dirty="0" err="1">
                <a:solidFill>
                  <a:srgbClr val="005B95"/>
                </a:solidFill>
                <a:latin typeface="SF UI Display"/>
              </a:rPr>
              <a:t>тонн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строки тимчасових реєстраційних талонів тимчасового ввезення транспортних засобів особистого користування, термін дії яких закінчився в період воєнного стану, </a:t>
            </a:r>
            <a:r>
              <a:rPr lang="uk-UA" sz="2000" dirty="0">
                <a:solidFill>
                  <a:srgbClr val="005B95"/>
                </a:solidFill>
              </a:rPr>
              <a:t>продовжуються на рік;</a:t>
            </a:r>
          </a:p>
          <a:p>
            <a:endParaRPr lang="uk-UA" sz="2000" dirty="0">
              <a:solidFill>
                <a:srgbClr val="005B95"/>
              </a:solidFill>
            </a:endParaRPr>
          </a:p>
          <a:p>
            <a:r>
              <a:rPr lang="uk-UA" sz="2000" dirty="0">
                <a:solidFill>
                  <a:srgbClr val="005B95"/>
                </a:solidFill>
              </a:rPr>
              <a:t>- обміняти посвідчення водія можна буде </a:t>
            </a:r>
            <a:r>
              <a:rPr lang="uk-UA" sz="2000" b="1" dirty="0">
                <a:solidFill>
                  <a:srgbClr val="005B95"/>
                </a:solidFill>
              </a:rPr>
              <a:t>у територіальних підрозділах ДМС</a:t>
            </a:r>
            <a:r>
              <a:rPr lang="uk-UA" sz="2000" dirty="0">
                <a:solidFill>
                  <a:srgbClr val="005B95"/>
                </a:solidFill>
              </a:rPr>
              <a:t> (після 11.05.)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Оформлення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посвідчення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водія</a:t>
            </a:r>
            <a:endParaRPr lang="ru-RU" sz="2000" b="1" dirty="0">
              <a:solidFill>
                <a:schemeClr val="bg1"/>
              </a:solidFill>
              <a:latin typeface="SF UI Tex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0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ЯКІ ВИНИКЛИ ПРОБЛЕМИ?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 З 24.02.2022 мільйони громадян були змушені залишити своє місце проживання;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застосування програмного комплексу «Соціальна громада»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1)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строк виплати державних соціальних допомог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які були призначені раніше,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продовжено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на період введення воєнного стану та одного місяця після його припинення чи скасування і виплачується за повний місяць без звернення особи;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2) у разі,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коли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отримувачами державної соціальної допомоги особам з інвалідністю з дитинства та дітям з інвалідністю, державної соціальної допомоги особам, які не мають права на пенсію, та особам з інвалідністю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пропущений строк переогляду допомоги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виплата таких видів допомоги не зупиняється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на період введення воєнного стану та одного місяця після його припинення чи скасування;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АПСХ (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соціальні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допомоги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пільги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субсидії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) (1)</a:t>
            </a:r>
          </a:p>
        </p:txBody>
      </p:sp>
    </p:spTree>
    <p:extLst>
      <p:ext uri="{BB962C8B-B14F-4D97-AF65-F5344CB8AC3E}">
        <p14:creationId xmlns:p14="http://schemas.microsoft.com/office/powerpoint/2010/main" val="157732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3) для осіб, які проживають у населених пунктах,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які перебувають в тимчасовій окупації, оточенні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(блокуванні), нарахування і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виплата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всіх належних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соціальних виплат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(пенсій, соціальних допомог, пільг та субсидій тощо)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продовжуються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в повному обсязі з урахуванням визначених Урядом особливостей;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4) реалізується спільний з Управлінням Верховного комісара ООН у справах біженців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проект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щодо додаткових заходів із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соціальної підтримки ВПО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який передбачає виплату допомоги в розмірі 2220 гривень на кожного члена сім'ї на місяць. Виплата допомоги здійснюється протягом не менше ніж трьох місяців;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5) підвищені норми пенсійного забезпечення, які передбачені для військовослужбовців з числа учасників бойових дій та осіб з інвалідністю внаслідок війни, членів сімей загиблих військовослужбовців;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АПСХ (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соціальні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допомоги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пільги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субсидії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) (2)</a:t>
            </a:r>
          </a:p>
        </p:txBody>
      </p:sp>
    </p:spTree>
    <p:extLst>
      <p:ext uri="{BB962C8B-B14F-4D97-AF65-F5344CB8AC3E}">
        <p14:creationId xmlns:p14="http://schemas.microsoft.com/office/powerpoint/2010/main" val="345040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6) передбачено грошову допомогу цивільному населенню —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разову виплату готівкових коштів особам, які проживають у </a:t>
            </a:r>
            <a:r>
              <a:rPr lang="uk-UA" sz="2000" b="1" dirty="0" err="1">
                <a:solidFill>
                  <a:srgbClr val="005B95"/>
                </a:solidFill>
                <a:latin typeface="SF UI Display"/>
              </a:rPr>
              <a:t>деокупованих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 населених пунктах, не мають і не мали статусу ВПО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7) визначено можливість та порядок подання інформаційного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повідомлення про пошкоджене або </a:t>
            </a:r>
            <a:r>
              <a:rPr lang="uk-UA" sz="2000" b="1" dirty="0">
                <a:solidFill>
                  <a:srgbClr val="005B95"/>
                </a:solidFill>
              </a:rPr>
              <a:t>знищене внаслідок бойових дій нерухоме майно</a:t>
            </a:r>
            <a:r>
              <a:rPr lang="uk-UA" sz="2000" dirty="0">
                <a:solidFill>
                  <a:srgbClr val="005B95"/>
                </a:solidFill>
              </a:rPr>
              <a:t> через Портал </a:t>
            </a:r>
            <a:r>
              <a:rPr lang="uk-UA" sz="2000" dirty="0" err="1">
                <a:solidFill>
                  <a:srgbClr val="005B95"/>
                </a:solidFill>
              </a:rPr>
              <a:t>ДіЯ</a:t>
            </a:r>
            <a:r>
              <a:rPr lang="uk-UA" sz="2000" dirty="0">
                <a:solidFill>
                  <a:srgbClr val="005B95"/>
                </a:solidFill>
              </a:rPr>
              <a:t> або ЦНАП, або нотаріуса;</a:t>
            </a:r>
          </a:p>
          <a:p>
            <a:endParaRPr lang="uk-UA" sz="2000" dirty="0">
              <a:solidFill>
                <a:srgbClr val="005B95"/>
              </a:solidFill>
            </a:endParaRPr>
          </a:p>
          <a:p>
            <a:r>
              <a:rPr lang="uk-UA" sz="2000" dirty="0">
                <a:solidFill>
                  <a:srgbClr val="005B95"/>
                </a:solidFill>
              </a:rPr>
              <a:t>8) </a:t>
            </a:r>
            <a:r>
              <a:rPr lang="ru-RU" sz="2000" b="1" dirty="0" err="1">
                <a:solidFill>
                  <a:srgbClr val="005B95"/>
                </a:solidFill>
              </a:rPr>
              <a:t>субсидії</a:t>
            </a:r>
            <a:r>
              <a:rPr lang="ru-RU" sz="2000" dirty="0">
                <a:solidFill>
                  <a:srgbClr val="005B95"/>
                </a:solidFill>
              </a:rPr>
              <a:t> на </a:t>
            </a:r>
            <a:r>
              <a:rPr lang="ru-RU" sz="2000" dirty="0" err="1">
                <a:solidFill>
                  <a:srgbClr val="005B95"/>
                </a:solidFill>
              </a:rPr>
              <a:t>неопалювальний</a:t>
            </a:r>
            <a:r>
              <a:rPr lang="ru-RU" sz="2000" dirty="0">
                <a:solidFill>
                  <a:srgbClr val="005B95"/>
                </a:solidFill>
              </a:rPr>
              <a:t> сезон </a:t>
            </a:r>
            <a:r>
              <a:rPr lang="ru-RU" sz="2000" b="1" dirty="0" err="1">
                <a:solidFill>
                  <a:srgbClr val="005B95"/>
                </a:solidFill>
              </a:rPr>
              <a:t>перепризначать</a:t>
            </a:r>
            <a:r>
              <a:rPr lang="ru-RU" sz="2000" b="1" dirty="0">
                <a:solidFill>
                  <a:srgbClr val="005B95"/>
                </a:solidFill>
              </a:rPr>
              <a:t> автоматично</a:t>
            </a:r>
            <a:r>
              <a:rPr lang="ru-RU" sz="2000" dirty="0">
                <a:solidFill>
                  <a:srgbClr val="005B95"/>
                </a:solidFill>
              </a:rPr>
              <a:t>;</a:t>
            </a:r>
            <a:endParaRPr lang="uk-UA" sz="2000" dirty="0">
              <a:solidFill>
                <a:srgbClr val="005B95"/>
              </a:solidFill>
            </a:endParaRPr>
          </a:p>
          <a:p>
            <a:endParaRPr lang="uk-UA" sz="2000" dirty="0">
              <a:solidFill>
                <a:srgbClr val="005B95"/>
              </a:solidFill>
            </a:endParaRPr>
          </a:p>
          <a:p>
            <a:r>
              <a:rPr lang="uk-UA" sz="2000" dirty="0">
                <a:solidFill>
                  <a:srgbClr val="005B95"/>
                </a:solidFill>
              </a:rPr>
              <a:t>9) </a:t>
            </a:r>
            <a:r>
              <a:rPr lang="uk-UA" sz="2000" b="1" dirty="0">
                <a:solidFill>
                  <a:srgbClr val="005B95"/>
                </a:solidFill>
              </a:rPr>
              <a:t>можливість для людей у складних життєвих обставинах</a:t>
            </a:r>
            <a:r>
              <a:rPr lang="uk-UA" sz="2000" dirty="0">
                <a:solidFill>
                  <a:srgbClr val="005B95"/>
                </a:solidFill>
              </a:rPr>
              <a:t>, зокрема літніх людей та людей з інвалідністю, </a:t>
            </a:r>
            <a:r>
              <a:rPr lang="uk-UA" sz="2000" b="1" dirty="0">
                <a:solidFill>
                  <a:srgbClr val="005B95"/>
                </a:solidFill>
              </a:rPr>
              <a:t>отримати необхідні соціальні послуги екстрено</a:t>
            </a:r>
            <a:r>
              <a:rPr lang="uk-UA" sz="2000" dirty="0">
                <a:solidFill>
                  <a:srgbClr val="005B95"/>
                </a:solidFill>
              </a:rPr>
              <a:t> (</a:t>
            </a:r>
            <a:r>
              <a:rPr lang="uk-UA" sz="2000" dirty="0" err="1">
                <a:solidFill>
                  <a:srgbClr val="005B95"/>
                </a:solidFill>
              </a:rPr>
              <a:t>кризово</a:t>
            </a:r>
            <a:r>
              <a:rPr lang="uk-UA" sz="2000" dirty="0">
                <a:solidFill>
                  <a:srgbClr val="005B95"/>
                </a:solidFill>
              </a:rPr>
              <a:t>) в умовах воєнного стану.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АПСХ (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соціальні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допомоги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пільги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субсидії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) (3)</a:t>
            </a:r>
          </a:p>
        </p:txBody>
      </p:sp>
    </p:spTree>
    <p:extLst>
      <p:ext uri="{BB962C8B-B14F-4D97-AF65-F5344CB8AC3E}">
        <p14:creationId xmlns:p14="http://schemas.microsoft.com/office/powerpoint/2010/main" val="214295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-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у разі неможливості здійснювати 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уповноваженими </a:t>
            </a:r>
            <a:r>
              <a:rPr lang="uk-UA" sz="1900" b="1" u="sng" dirty="0">
                <a:solidFill>
                  <a:srgbClr val="005B95"/>
                </a:solidFill>
                <a:latin typeface="SF UI Display"/>
              </a:rPr>
              <a:t>банками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 виплату пенсій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 одержувачам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їх виплата здійснюється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 шляхом переказу коштів одержувачу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без відкриття рахунка через АТ "Ощадбанк"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19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- у разі звернення одержувачів пенсій до органів ПФУ щодо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тимчасової </a:t>
            </a:r>
            <a:r>
              <a:rPr lang="uk-UA" sz="1900" b="1" u="sng" dirty="0">
                <a:solidFill>
                  <a:srgbClr val="005B95"/>
                </a:solidFill>
                <a:latin typeface="SF UI Display"/>
              </a:rPr>
              <a:t>зміни їх фактичного місця проживання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виплата пенсій здійснюється шляхом переказу коштів одержувачу без відкриття рахунка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 у банку;</a:t>
            </a:r>
          </a:p>
          <a:p>
            <a:endParaRPr lang="uk-UA" sz="19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- виплата пенсії може здійснюватися без урахування визначених законом строків та в розмірах не менших</a:t>
            </a:r>
            <a:r>
              <a:rPr lang="uk-UA" sz="1900" dirty="0">
                <a:solidFill>
                  <a:srgbClr val="005B95"/>
                </a:solidFill>
              </a:rPr>
              <a:t>, ніж були встановлені за попередній місяць, з подальшим проведенням перерахунку;</a:t>
            </a:r>
          </a:p>
          <a:p>
            <a:endParaRPr lang="uk-UA" sz="1900" dirty="0">
              <a:solidFill>
                <a:srgbClr val="005B95"/>
              </a:solidFill>
            </a:endParaRPr>
          </a:p>
          <a:p>
            <a:r>
              <a:rPr lang="uk-UA" sz="1900" dirty="0">
                <a:solidFill>
                  <a:srgbClr val="005B95"/>
                </a:solidFill>
              </a:rPr>
              <a:t>- </a:t>
            </a:r>
            <a:r>
              <a:rPr lang="uk-UA" sz="1900" b="1" dirty="0">
                <a:solidFill>
                  <a:srgbClr val="005B95"/>
                </a:solidFill>
              </a:rPr>
              <a:t>у разі відсутності технічної можливості в АТ «Укрпошта» </a:t>
            </a:r>
            <a:r>
              <a:rPr lang="uk-UA" sz="1900" b="1" u="sng" dirty="0">
                <a:solidFill>
                  <a:srgbClr val="005B95"/>
                </a:solidFill>
              </a:rPr>
              <a:t>доставляти пенсії</a:t>
            </a:r>
            <a:r>
              <a:rPr lang="uk-UA" sz="1900" u="sng" dirty="0">
                <a:solidFill>
                  <a:srgbClr val="005B95"/>
                </a:solidFill>
              </a:rPr>
              <a:t> </a:t>
            </a:r>
            <a:r>
              <a:rPr lang="uk-UA" sz="1900" dirty="0">
                <a:solidFill>
                  <a:srgbClr val="005B95"/>
                </a:solidFill>
              </a:rPr>
              <a:t>одержувачам на територіях, на яких проводяться бойові дії, </a:t>
            </a:r>
            <a:r>
              <a:rPr lang="uk-UA" sz="1900" b="1" dirty="0">
                <a:solidFill>
                  <a:srgbClr val="005B95"/>
                </a:solidFill>
              </a:rPr>
              <a:t>пенсії буде перераховано на рахунки АТ «Ощадбанк»</a:t>
            </a:r>
            <a:r>
              <a:rPr lang="uk-UA" sz="1900" dirty="0">
                <a:solidFill>
                  <a:srgbClr val="005B95"/>
                </a:solidFill>
              </a:rPr>
              <a:t> або інших банків.</a:t>
            </a:r>
          </a:p>
          <a:p>
            <a:endParaRPr lang="uk-UA" sz="19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Необхідно звернутись до органів ПФУ особисто, за допомогою засобів телекомунікаційного зв’язку чи в особистому електронному кабінеті на веб-порталі е-послуг ПФУ. </a:t>
            </a: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Для отримання коштів необхідні паспорт та довідка про присвоєння РНОКПП.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Виплата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пенсій</a:t>
            </a:r>
            <a:endParaRPr lang="ru-RU" sz="2000" b="1" dirty="0">
              <a:solidFill>
                <a:schemeClr val="bg1"/>
              </a:solidFill>
              <a:latin typeface="SF UI Tex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5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1)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реєстраційні дії можуть вчиняти реєстратори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Мін’юсту та інші визначені ним державні реєстратори,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включені до відповідного Переліку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. Перелік може передбачати обмеження (умови) проведення реєстраційних дій;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2)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повна екстериторіальність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незалежно від місцезнаходження ФОП, </a:t>
            </a:r>
            <a:r>
              <a:rPr lang="uk-UA" sz="2000" dirty="0" err="1">
                <a:solidFill>
                  <a:srgbClr val="005B95"/>
                </a:solidFill>
                <a:latin typeface="SF UI Display"/>
              </a:rPr>
              <a:t>юросіб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громадських об’єднань, майна, якщо не передбачено обмежень  (умов);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3) реєстрація проводиться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невідкладно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4) може проводитися на підставі надісланих документів в електронній формі або електронних копій документів в паперовій формі (у разі їх підписання КЕП заявника);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Реєстрація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нерухомості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бізнесу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ГО (1)</a:t>
            </a:r>
          </a:p>
        </p:txBody>
      </p:sp>
    </p:spTree>
    <p:extLst>
      <p:ext uri="{BB962C8B-B14F-4D97-AF65-F5344CB8AC3E}">
        <p14:creationId xmlns:p14="http://schemas.microsoft.com/office/powerpoint/2010/main" val="236941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5)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адміністративний збір не справляється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за державну реєстрацію благодійних організацій, громадських об’єднань, предметом діяльності яких є надання допомоги ЗСУ тощо;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6)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сплата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адміністративного збору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може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підтверджуватися електронною копією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(у тому числі </a:t>
            </a:r>
            <a:r>
              <a:rPr lang="uk-UA" sz="2000" dirty="0" err="1">
                <a:solidFill>
                  <a:srgbClr val="005B95"/>
                </a:solidFill>
                <a:latin typeface="SF UI Display"/>
              </a:rPr>
              <a:t>скрін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-копією) відповідного платіжного документа;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7)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не потрібно нотаріального засвідчувати справжність підпису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на документі, якщо такий підпис виконано у присутності державного реєстратора, посадової особи із встановленням особи підписанта на підставі документа, що посвідчує особу, якщо не передбачено обмежень;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8)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не застосовуються вимоги щодо обов’язкового використання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для державної реєстрації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відомостей реєстрів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інформаційних систем, у разі тимчасової відсутності доступу таких реєстрів;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Реєстрація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нерухомості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бізнесу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ГО (2)</a:t>
            </a:r>
          </a:p>
        </p:txBody>
      </p:sp>
    </p:spTree>
    <p:extLst>
      <p:ext uri="{BB962C8B-B14F-4D97-AF65-F5344CB8AC3E}">
        <p14:creationId xmlns:p14="http://schemas.microsoft.com/office/powerpoint/2010/main" val="350821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9E8B559-A24C-4D70-8AFC-FA806197D72D}"/>
              </a:ext>
            </a:extLst>
          </p:cNvPr>
          <p:cNvSpPr txBox="1"/>
          <p:nvPr/>
        </p:nvSpPr>
        <p:spPr>
          <a:xfrm>
            <a:off x="1029936" y="659238"/>
            <a:ext cx="10393437" cy="3903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5B9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5B95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>
              <a:solidFill>
                <a:srgbClr val="005B95"/>
              </a:solidFill>
              <a:latin typeface="SF UI Text" panose="00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Проєкт</a:t>
            </a:r>
            <a:r>
              <a:rPr lang="uk-UA" dirty="0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 PROSTO фінансується Урядом Швеції</a:t>
            </a:r>
            <a:r>
              <a:rPr lang="uk-UA" b="1" dirty="0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через Шведське агентство міжнародного розвитку </a:t>
            </a:r>
            <a:r>
              <a:rPr lang="uk-UA" dirty="0" err="1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Sida</a:t>
            </a:r>
            <a:r>
              <a:rPr lang="uk-UA" dirty="0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 та реалізується компанією SKL International.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5B95"/>
              </a:solidFill>
              <a:effectLst/>
              <a:uLnTx/>
              <a:uFillTx/>
              <a:latin typeface="SF UI Tex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5B95"/>
                </a:solidFill>
                <a:effectLst/>
                <a:uLnTx/>
                <a:uFillTx/>
                <a:latin typeface="SF UI Tex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Про SKL 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SKL International є дочірньою компанією Шведської асоціації місцевих влад і регіонів (SALAR), яка представляє всі 290 муніципалітетів і 20 окружних рад Швеції.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>
              <a:solidFill>
                <a:srgbClr val="005B95"/>
              </a:solidFill>
              <a:latin typeface="SF UI Text" panose="00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>
              <a:solidFill>
                <a:srgbClr val="005B95"/>
              </a:solidFill>
              <a:latin typeface="SF UI Display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Мета </a:t>
            </a:r>
            <a:r>
              <a:rPr lang="uk-UA" b="1" dirty="0" err="1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Проєкту</a:t>
            </a:r>
            <a:r>
              <a:rPr lang="uk-UA" dirty="0">
                <a:solidFill>
                  <a:srgbClr val="005B95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 - покращення спроможності місцевих органів влади надавати адміністративні та інші послуги на користь громадян України.</a:t>
            </a:r>
            <a:endParaRPr lang="en-US" dirty="0">
              <a:solidFill>
                <a:srgbClr val="005B95"/>
              </a:solidFill>
              <a:latin typeface="SF UI Text" panose="00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>
              <a:solidFill>
                <a:srgbClr val="005B95"/>
              </a:solidFill>
              <a:latin typeface="SF UI Display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E4CE0-93CA-4CB7-894B-BFFA021D1CD6}"/>
              </a:ext>
            </a:extLst>
          </p:cNvPr>
          <p:cNvSpPr txBox="1"/>
          <p:nvPr/>
        </p:nvSpPr>
        <p:spPr>
          <a:xfrm>
            <a:off x="1029936" y="28990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SF UI Display"/>
                <a:cs typeface="Times New Roman" panose="02020603050405020304" pitchFamily="18" charset="0"/>
              </a:rPr>
              <a:t>ПРО ПРОЄКТ</a:t>
            </a:r>
          </a:p>
        </p:txBody>
      </p:sp>
    </p:spTree>
    <p:extLst>
      <p:ext uri="{BB962C8B-B14F-4D97-AF65-F5344CB8AC3E}">
        <p14:creationId xmlns:p14="http://schemas.microsoft.com/office/powerpoint/2010/main" val="1893016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9)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не здійснюється державна реєстрація створення громадських формувань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крім громадських об’єднань;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10) посвідчення довіреностей та заповітів, засвідчення справжності підпису на документах здійснюється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без використання спеціальних бланків 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нотаріальних документів;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11) на час дії воєнного стану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перебіг строку для прийняття спадщини зупиняється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12)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довіреності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(крім довіреностей на право розпорядження нерухомим майном, управління і розпорядження корпоративними правами)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та заповіти військовослужбовців ЗСУ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інших військових формувань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можуть посвідчуватися командиром цих формувань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Реєстрація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нерухомості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бізнесу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, ГО (3)</a:t>
            </a:r>
          </a:p>
        </p:txBody>
      </p:sp>
    </p:spTree>
    <p:extLst>
      <p:ext uri="{BB962C8B-B14F-4D97-AF65-F5344CB8AC3E}">
        <p14:creationId xmlns:p14="http://schemas.microsoft.com/office/powerpoint/2010/main" val="183521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З 17.03.2022 на території України, де не ведуться активні бойові дії,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відновлено роботу Єдиної державної електронної системи у сфері будівництва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та надання послуг, які надавались до початку війни.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Доступні послуги: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завантаження </a:t>
            </a:r>
            <a:r>
              <a:rPr lang="uk-UA" sz="2000" dirty="0" err="1">
                <a:solidFill>
                  <a:srgbClr val="005B95"/>
                </a:solidFill>
                <a:latin typeface="SF UI Display"/>
              </a:rPr>
              <a:t>проєктної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документації на будівництво об’єктів,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проведення експертизи об’єктів,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видача містобудівних умов та обмежень,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отримання права на виконання підготовчих та будівельних робіт,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прийняття об’єктів в експлуатацію.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сфері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будівництва</a:t>
            </a:r>
            <a:endParaRPr lang="ru-RU" sz="2000" b="1" dirty="0">
              <a:solidFill>
                <a:schemeClr val="bg1"/>
              </a:solidFill>
              <a:latin typeface="SF UI Tex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32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12192000" cy="6816918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711F4E98-E428-4F19-8E33-1493A3C5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75F51A-69EE-461A-AD36-D90488258EF6}"/>
              </a:ext>
            </a:extLst>
          </p:cNvPr>
          <p:cNvSpPr txBox="1"/>
          <p:nvPr/>
        </p:nvSpPr>
        <p:spPr>
          <a:xfrm>
            <a:off x="1050255" y="195068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chemeClr val="bg1"/>
                </a:solidFill>
                <a:latin typeface="SF UI Display"/>
                <a:cs typeface="Times New Roman" panose="02020603050405020304" pitchFamily="18" charset="0"/>
              </a:rPr>
              <a:t>Реєстрація земельних ділянок, видача відомостей з ДЗК (1)</a:t>
            </a:r>
            <a:endParaRPr lang="ru-RU" sz="2000" b="1" dirty="0">
              <a:solidFill>
                <a:schemeClr val="bg1"/>
              </a:solidFill>
              <a:latin typeface="SF UI Display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CFBABC-614E-43D5-9937-EE1DAF4F4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b="48341"/>
          <a:stretch/>
        </p:blipFill>
        <p:spPr>
          <a:xfrm>
            <a:off x="603857" y="850806"/>
            <a:ext cx="10984285" cy="53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12192000" cy="6816918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711F4E98-E428-4F19-8E33-1493A3C5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75F51A-69EE-461A-AD36-D90488258EF6}"/>
              </a:ext>
            </a:extLst>
          </p:cNvPr>
          <p:cNvSpPr txBox="1"/>
          <p:nvPr/>
        </p:nvSpPr>
        <p:spPr>
          <a:xfrm>
            <a:off x="1050255" y="195068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chemeClr val="bg1"/>
                </a:solidFill>
                <a:latin typeface="SF UI Display"/>
                <a:cs typeface="Times New Roman" panose="02020603050405020304" pitchFamily="18" charset="0"/>
              </a:rPr>
              <a:t>Реєстрація земельних ділянок, видача відомостей з ДЗК (2)</a:t>
            </a:r>
            <a:endParaRPr lang="ru-RU" sz="2000" b="1" dirty="0">
              <a:solidFill>
                <a:schemeClr val="bg1"/>
              </a:solidFill>
              <a:latin typeface="SF UI Display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0D9180F-3005-44C1-9B19-3BF905ED3A13}"/>
              </a:ext>
            </a:extLst>
          </p:cNvPr>
          <p:cNvGrpSpPr/>
          <p:nvPr/>
        </p:nvGrpSpPr>
        <p:grpSpPr>
          <a:xfrm>
            <a:off x="558292" y="848831"/>
            <a:ext cx="11075416" cy="5160338"/>
            <a:chOff x="759968" y="1386766"/>
            <a:chExt cx="10672064" cy="4692385"/>
          </a:xfrm>
        </p:grpSpPr>
        <p:pic>
          <p:nvPicPr>
            <p:cNvPr id="3" name="Рисунок 2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4ACFBABC-614E-43D5-9937-EE1DAF4F4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5" b="91015"/>
            <a:stretch/>
          </p:blipFill>
          <p:spPr>
            <a:xfrm>
              <a:off x="759968" y="1386766"/>
              <a:ext cx="10672064" cy="400110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66D6EB9F-7DC8-4284-BFD6-433790E0D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62"/>
            <a:stretch/>
          </p:blipFill>
          <p:spPr>
            <a:xfrm>
              <a:off x="759968" y="1801711"/>
              <a:ext cx="10672064" cy="4277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82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12192000" cy="6816918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711F4E98-E428-4F19-8E33-1493A3C5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75F51A-69EE-461A-AD36-D90488258EF6}"/>
              </a:ext>
            </a:extLst>
          </p:cNvPr>
          <p:cNvSpPr txBox="1"/>
          <p:nvPr/>
        </p:nvSpPr>
        <p:spPr>
          <a:xfrm>
            <a:off x="1050255" y="195068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chemeClr val="bg1"/>
                </a:solidFill>
                <a:latin typeface="SF UI Display"/>
                <a:cs typeface="Times New Roman" panose="02020603050405020304" pitchFamily="18" charset="0"/>
              </a:rPr>
              <a:t>Реєстрація земельних ділянок, видача відомостей з ДЗК (3)</a:t>
            </a:r>
            <a:endParaRPr lang="ru-RU" sz="2000" b="1" dirty="0">
              <a:solidFill>
                <a:schemeClr val="bg1"/>
              </a:solidFill>
              <a:latin typeface="SF UI Display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CACBD-E73A-45CF-B07A-59976BFD3990}"/>
              </a:ext>
            </a:extLst>
          </p:cNvPr>
          <p:cNvSpPr txBox="1"/>
          <p:nvPr/>
        </p:nvSpPr>
        <p:spPr>
          <a:xfrm>
            <a:off x="477012" y="1127171"/>
            <a:ext cx="11237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 err="1">
                <a:solidFill>
                  <a:srgbClr val="005B95"/>
                </a:solidFill>
                <a:latin typeface="SF UI Display"/>
              </a:rPr>
              <a:t>Зупинено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 реалізацію пілотного проекту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щодо внесення до ДЗК відомостей про земельні ділянки сертифікованими інженерами-землевпорядниками на період дії воєнного стану та протягом місяця після його припинення або скасування.</a:t>
            </a:r>
          </a:p>
        </p:txBody>
      </p:sp>
    </p:spTree>
    <p:extLst>
      <p:ext uri="{BB962C8B-B14F-4D97-AF65-F5344CB8AC3E}">
        <p14:creationId xmlns:p14="http://schemas.microsoft.com/office/powerpoint/2010/main" val="2434280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Допомогу ВПО можуть отримати від:</a:t>
            </a:r>
          </a:p>
          <a:p>
            <a:pPr marL="342900" indent="-342900">
              <a:buFontTx/>
              <a:buChar char="-"/>
            </a:pPr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  <a:latin typeface="SF UI Display"/>
              </a:rPr>
              <a:t>Місії Міжнародного Комітету Червоного Хреста в Україні спільно з Товариством Червоного Хреста України — </a:t>
            </a:r>
            <a:r>
              <a:rPr lang="en-US" sz="2000" dirty="0">
                <a:solidFill>
                  <a:srgbClr val="005B95"/>
                </a:solidFill>
                <a:latin typeface="SF UI Display"/>
              </a:rPr>
              <a:t>surl.li/</a:t>
            </a:r>
            <a:r>
              <a:rPr lang="en-US" sz="2000" dirty="0" err="1">
                <a:solidFill>
                  <a:srgbClr val="005B95"/>
                </a:solidFill>
                <a:latin typeface="SF UI Display"/>
              </a:rPr>
              <a:t>byyrt</a:t>
            </a:r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  <a:latin typeface="SF UI Display"/>
              </a:rPr>
              <a:t>Програми від ЮНІСЕФ «Спільно» — </a:t>
            </a:r>
            <a:r>
              <a:rPr lang="en-US" sz="2000" dirty="0">
                <a:solidFill>
                  <a:srgbClr val="005B95"/>
                </a:solidFill>
                <a:latin typeface="SF UI Display"/>
              </a:rPr>
              <a:t>surl.li/</a:t>
            </a:r>
            <a:r>
              <a:rPr lang="en-US" sz="2000" dirty="0" err="1">
                <a:solidFill>
                  <a:srgbClr val="005B95"/>
                </a:solidFill>
                <a:latin typeface="SF UI Display"/>
              </a:rPr>
              <a:t>byyru</a:t>
            </a:r>
            <a:endParaRPr lang="en-US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  <a:latin typeface="SF UI Display"/>
              </a:rPr>
              <a:t>Агентства ООН у справах біженців — </a:t>
            </a:r>
            <a:r>
              <a:rPr lang="en-US" sz="2000" dirty="0">
                <a:solidFill>
                  <a:srgbClr val="005B95"/>
                </a:solidFill>
                <a:latin typeface="SF UI Display"/>
              </a:rPr>
              <a:t>surl.li/</a:t>
            </a:r>
            <a:r>
              <a:rPr lang="en-US" sz="2000" dirty="0" err="1">
                <a:solidFill>
                  <a:srgbClr val="005B95"/>
                </a:solidFill>
                <a:latin typeface="SF UI Display"/>
              </a:rPr>
              <a:t>byyrw</a:t>
            </a:r>
            <a:endParaRPr lang="en-US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  <a:latin typeface="SF UI Display"/>
              </a:rPr>
              <a:t>Всесвітньої продовольчої програми ООН — </a:t>
            </a:r>
            <a:r>
              <a:rPr lang="en-US" sz="2000" dirty="0">
                <a:solidFill>
                  <a:srgbClr val="005B95"/>
                </a:solidFill>
                <a:latin typeface="SF UI Display"/>
              </a:rPr>
              <a:t>surl.li/</a:t>
            </a:r>
            <a:r>
              <a:rPr lang="en-US" sz="2000" dirty="0" err="1">
                <a:solidFill>
                  <a:srgbClr val="005B95"/>
                </a:solidFill>
                <a:latin typeface="SF UI Display"/>
              </a:rPr>
              <a:t>byysw</a:t>
            </a:r>
            <a:endParaRPr lang="en-US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  <a:latin typeface="SF UI Display"/>
              </a:rPr>
              <a:t>Міжнародної організації з міграції (МОМ) — </a:t>
            </a:r>
            <a:r>
              <a:rPr lang="en-US" sz="2000" dirty="0">
                <a:solidFill>
                  <a:srgbClr val="005B95"/>
                </a:solidFill>
                <a:latin typeface="SF UI Display"/>
              </a:rPr>
              <a:t>surl.li/</a:t>
            </a:r>
            <a:r>
              <a:rPr lang="en-US" sz="2000" dirty="0" err="1">
                <a:solidFill>
                  <a:srgbClr val="005B95"/>
                </a:solidFill>
                <a:latin typeface="SF UI Display"/>
              </a:rPr>
              <a:t>byyry</a:t>
            </a:r>
            <a:endParaRPr lang="en-US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  <a:latin typeface="SF UI Display"/>
              </a:rPr>
              <a:t>Норвезької ради у справах біженців (</a:t>
            </a:r>
            <a:r>
              <a:rPr lang="en-US" sz="2000" dirty="0">
                <a:solidFill>
                  <a:srgbClr val="005B95"/>
                </a:solidFill>
                <a:latin typeface="SF UI Display"/>
              </a:rPr>
              <a:t>NRC) — </a:t>
            </a:r>
            <a:r>
              <a:rPr lang="en-US" sz="2000" dirty="0">
                <a:solidFill>
                  <a:srgbClr val="005B95"/>
                </a:solidFill>
                <a:latin typeface="SF UI Display"/>
                <a:hlinkClick r:id="rId3"/>
              </a:rPr>
              <a:t>https://www.facebook.com/ua.nrc.no/posts/1629664447399685</a:t>
            </a:r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Агенції, які реалізують програму ООН, надають фінансову допомогу в розмірі 2220 грн на особу в місяць. Можна </a:t>
            </a:r>
            <a:r>
              <a:rPr lang="uk-UA" sz="2000">
                <a:solidFill>
                  <a:srgbClr val="005B95"/>
                </a:solidFill>
                <a:latin typeface="SF UI Display"/>
              </a:rPr>
              <a:t>отримати допомогу тільки 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від однієї з організацій, яка реалізує програму ООН. 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Перелік агенцій не є вичерпним.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Допомога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міжнародних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організацій</a:t>
            </a:r>
            <a:endParaRPr lang="ru-RU" sz="2000" b="1" dirty="0">
              <a:solidFill>
                <a:schemeClr val="bg1"/>
              </a:solidFill>
              <a:latin typeface="SF UI Tex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17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- ВПО для отримання довідки може звернутися до УСЗН,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уповноваженої особи виконавчого органу місцевої ради або ЦНАП за місцем свого фактичного перебування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19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- заява може подаватися також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через Портал Дія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19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- орган </a:t>
            </a:r>
            <a:r>
              <a:rPr lang="uk-UA" sz="1900" dirty="0" err="1">
                <a:solidFill>
                  <a:srgbClr val="005B95"/>
                </a:solidFill>
                <a:latin typeface="SF UI Display"/>
              </a:rPr>
              <a:t>соцзахисту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 включає інформацію про ВПО до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Єдиної інформаційної бази даних про ВПО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19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-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на отримання довідки ВПО мають право особи із 14 регіонів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, які визначені в окремому урядовому рішенні </a:t>
            </a:r>
            <a:r>
              <a:rPr lang="uk-UA" sz="1900" i="1" dirty="0">
                <a:solidFill>
                  <a:srgbClr val="005B95"/>
                </a:solidFill>
                <a:latin typeface="SF UI Display"/>
              </a:rPr>
              <a:t>(Чернігівська, Сумська, Харківська, Херсонська, Миколаївська, Запорізька, Донецька, Луганська, Житомирська, Одеська, Волинська, Дніпропетровська, Київська області та м. Київ)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;</a:t>
            </a:r>
          </a:p>
          <a:p>
            <a:endParaRPr lang="uk-UA" sz="19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900" dirty="0">
                <a:solidFill>
                  <a:srgbClr val="005B95"/>
                </a:solidFill>
                <a:latin typeface="SF UI Display"/>
              </a:rPr>
              <a:t>- можливість отримати </a:t>
            </a:r>
            <a:r>
              <a:rPr lang="uk-UA" sz="1900" b="1" dirty="0">
                <a:solidFill>
                  <a:srgbClr val="005B95"/>
                </a:solidFill>
                <a:latin typeface="SF UI Display"/>
              </a:rPr>
              <a:t>паперовий варіант довідки ВПО</a:t>
            </a:r>
            <a:r>
              <a:rPr lang="uk-UA" sz="1900" dirty="0">
                <a:solidFill>
                  <a:srgbClr val="005B95"/>
                </a:solidFill>
                <a:latin typeface="SF UI Display"/>
              </a:rPr>
              <a:t> для тих людей, які подавали заяви за допомогою застосунку «Дія»</a:t>
            </a:r>
          </a:p>
          <a:p>
            <a:endParaRPr lang="uk-UA" sz="19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800" dirty="0">
                <a:solidFill>
                  <a:srgbClr val="005B95"/>
                </a:solidFill>
                <a:latin typeface="SF UI Display"/>
              </a:rPr>
              <a:t>- </a:t>
            </a:r>
            <a:r>
              <a:rPr lang="uk-UA" sz="1800" b="1" dirty="0">
                <a:solidFill>
                  <a:srgbClr val="005B95"/>
                </a:solidFill>
                <a:latin typeface="SF UI Display"/>
              </a:rPr>
              <a:t>компенсація витрат на тимчасове розміщення ВПО</a:t>
            </a:r>
            <a:r>
              <a:rPr lang="uk-UA" sz="1800" dirty="0">
                <a:solidFill>
                  <a:srgbClr val="005B95"/>
                </a:solidFill>
                <a:latin typeface="SF UI Display"/>
              </a:rPr>
              <a:t>, зокрема на оплату ЖКП </a:t>
            </a:r>
            <a:r>
              <a:rPr lang="uk-UA" sz="1800" i="1" dirty="0">
                <a:solidFill>
                  <a:srgbClr val="005B95"/>
                </a:solidFill>
                <a:latin typeface="SF UI Display"/>
              </a:rPr>
              <a:t>(14,77 грн за добу, орієнтовно 450 грн в місяць на одну ВПО)</a:t>
            </a:r>
            <a:endParaRPr lang="uk-UA" sz="1900" dirty="0">
              <a:solidFill>
                <a:srgbClr val="005B95"/>
              </a:solidFill>
              <a:latin typeface="SF UI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Довідка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ВПО,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компенсація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витрат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розміщення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ВПО</a:t>
            </a:r>
          </a:p>
        </p:txBody>
      </p:sp>
    </p:spTree>
    <p:extLst>
      <p:ext uri="{BB962C8B-B14F-4D97-AF65-F5344CB8AC3E}">
        <p14:creationId xmlns:p14="http://schemas.microsoft.com/office/powerpoint/2010/main" val="119451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  <a:latin typeface="SF UI Display"/>
              </a:rPr>
              <a:t>з травня </a:t>
            </a:r>
            <a:r>
              <a:rPr lang="uk-UA" sz="2000" dirty="0" err="1">
                <a:solidFill>
                  <a:srgbClr val="005B95"/>
                </a:solidFill>
                <a:latin typeface="SF UI Display"/>
              </a:rPr>
              <a:t>ц.р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. - отримати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допомогу зможуть ті громадяни, які перемістилися з територіальних громад, що розташовані в районі проведення воєнних (бойових) дій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або які перебувають в тимчасовій окупації, оточенні (блокуванні), а також ВПО, у яких житло зруйноване або непридатне внаслідок пошкодження і які подали заявку на відшкодування;</a:t>
            </a:r>
          </a:p>
          <a:p>
            <a:pPr marL="342900" indent="-342900">
              <a:buFontTx/>
              <a:buChar char="-"/>
            </a:pPr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Перелік таких громад формується в електронній формі або затверджується </a:t>
            </a:r>
            <a:r>
              <a:rPr lang="uk-UA" sz="2000" b="1" dirty="0" err="1">
                <a:solidFill>
                  <a:srgbClr val="005B95"/>
                </a:solidFill>
                <a:latin typeface="SF UI Display"/>
              </a:rPr>
              <a:t>Мінреінтеграції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.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/>
            </a:r>
            <a:br>
              <a:rPr lang="uk-UA" sz="2000" dirty="0">
                <a:solidFill>
                  <a:srgbClr val="005B95"/>
                </a:solidFill>
                <a:latin typeface="SF UI Display"/>
              </a:rPr>
            </a:br>
            <a:r>
              <a:rPr lang="uk-UA" sz="2000" dirty="0">
                <a:solidFill>
                  <a:srgbClr val="005B95"/>
                </a:solidFill>
                <a:latin typeface="SF UI Display"/>
              </a:rPr>
              <a:t>Цей Перелік регулярно актуалізується;</a:t>
            </a:r>
          </a:p>
          <a:p>
            <a:pPr marL="342900" indent="-342900">
              <a:buFontTx/>
              <a:buChar char="-"/>
            </a:pPr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  <a:latin typeface="SF UI Display"/>
              </a:rPr>
              <a:t>ВПО, які повернулись на постійне місце проживання, але мають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зруйноване житло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продовжать отримувати допомогу на проживання, якщо подано відповідне повідомлення до Реєстру;</a:t>
            </a:r>
          </a:p>
          <a:p>
            <a:pPr marL="342900" indent="-342900">
              <a:buFontTx/>
              <a:buChar char="-"/>
            </a:pPr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</a:rPr>
              <a:t>Допомогу також отримуватимуть діти, які є ВПО і перемістились без супроводу законного представника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Допомога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проживання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ВПО</a:t>
            </a:r>
          </a:p>
        </p:txBody>
      </p:sp>
    </p:spTree>
    <p:extLst>
      <p:ext uri="{BB962C8B-B14F-4D97-AF65-F5344CB8AC3E}">
        <p14:creationId xmlns:p14="http://schemas.microsoft.com/office/powerpoint/2010/main" val="13646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12192000" cy="6816918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711F4E98-E428-4F19-8E33-1493A3C5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6E86D0A-4355-4EE1-94FF-18F5C80C8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31826"/>
            <a:ext cx="12192000" cy="1953266"/>
          </a:xfrm>
        </p:spPr>
        <p:txBody>
          <a:bodyPr/>
          <a:lstStyle/>
          <a:p>
            <a:pPr algn="ctr"/>
            <a:r>
              <a:rPr lang="uk-UA" sz="4400" dirty="0">
                <a:solidFill>
                  <a:srgbClr val="005B95"/>
                </a:solidFill>
                <a:latin typeface="SF UI Text"/>
              </a:rPr>
              <a:t>Тримаймося! Переможемо!</a:t>
            </a:r>
          </a:p>
          <a:p>
            <a:pPr algn="ctr"/>
            <a:endParaRPr lang="en-US" sz="4000" dirty="0">
              <a:solidFill>
                <a:srgbClr val="005B95"/>
              </a:solidFill>
              <a:latin typeface="SF UI Text"/>
            </a:endParaRPr>
          </a:p>
          <a:p>
            <a:pPr algn="ctr"/>
            <a:r>
              <a:rPr lang="en-US" sz="4000" u="sng" dirty="0">
                <a:solidFill>
                  <a:srgbClr val="005B95"/>
                </a:solidFill>
                <a:latin typeface="SF UI Text"/>
              </a:rPr>
              <a:t>prosto.in.ua</a:t>
            </a:r>
            <a:endParaRPr lang="uk-UA" sz="3200" u="sng" dirty="0">
              <a:solidFill>
                <a:srgbClr val="005B95"/>
              </a:solidFill>
              <a:latin typeface="SF UI Text"/>
            </a:endParaRPr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D7585342-C05F-4AFA-8FE1-C5DA450EEBF6}"/>
              </a:ext>
            </a:extLst>
          </p:cNvPr>
          <p:cNvSpPr txBox="1">
            <a:spLocks/>
          </p:cNvSpPr>
          <p:nvPr/>
        </p:nvSpPr>
        <p:spPr>
          <a:xfrm>
            <a:off x="4278239" y="4241302"/>
            <a:ext cx="5647738" cy="2270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hand Light"/>
              <a:buNone/>
              <a:defRPr sz="1867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 sz="2400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 sz="2000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 sz="1800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 sz="1800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 sz="1800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 sz="1800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 sz="1800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 sz="1800" kern="1200">
                <a:solidFill>
                  <a:schemeClr val="tx1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endParaRPr lang="uk-U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0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12192000" cy="6816918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711F4E98-E428-4F19-8E33-1493A3C5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F924D6-AC49-464E-92FB-A79AC59C90D7}"/>
              </a:ext>
            </a:extLst>
          </p:cNvPr>
          <p:cNvSpPr txBox="1"/>
          <p:nvPr/>
        </p:nvSpPr>
        <p:spPr>
          <a:xfrm>
            <a:off x="581026" y="908942"/>
            <a:ext cx="1152525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b="1" dirty="0" err="1">
                <a:solidFill>
                  <a:srgbClr val="005B95"/>
                </a:solidFill>
                <a:latin typeface="SF UI Text"/>
              </a:rPr>
              <a:t>зупинено</a:t>
            </a:r>
            <a:r>
              <a:rPr lang="uk-UA" sz="1700" b="1" dirty="0">
                <a:solidFill>
                  <a:srgbClr val="005B95"/>
                </a:solidFill>
                <a:latin typeface="SF UI Text"/>
              </a:rPr>
              <a:t> строки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 надання </a:t>
            </a:r>
            <a:r>
              <a:rPr lang="uk-UA" sz="1700" dirty="0" err="1">
                <a:solidFill>
                  <a:srgbClr val="005B95"/>
                </a:solidFill>
                <a:latin typeface="SF UI Text"/>
              </a:rPr>
              <a:t>адмінпослуг</a:t>
            </a: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b="0" i="0" dirty="0">
                <a:solidFill>
                  <a:srgbClr val="005B95"/>
                </a:solidFill>
                <a:effectLst/>
                <a:latin typeface="SF UI Text"/>
              </a:rPr>
              <a:t>робота 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багатьох </a:t>
            </a:r>
            <a:r>
              <a:rPr lang="uk-UA" sz="1700" b="1" dirty="0">
                <a:solidFill>
                  <a:srgbClr val="005B95"/>
                </a:solidFill>
                <a:latin typeface="SF UI Text"/>
              </a:rPr>
              <a:t>публічних електронних реєстрів 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була призупинена, </a:t>
            </a:r>
            <a:br>
              <a:rPr lang="uk-UA" sz="1700" dirty="0">
                <a:solidFill>
                  <a:srgbClr val="005B95"/>
                </a:solidFill>
                <a:latin typeface="SF UI Text"/>
              </a:rPr>
            </a:br>
            <a:r>
              <a:rPr lang="uk-UA" sz="1700" dirty="0">
                <a:solidFill>
                  <a:srgbClr val="005B95"/>
                </a:solidFill>
                <a:latin typeface="SF UI Text"/>
              </a:rPr>
              <a:t>з часом – багато реєстрів відновили свою роботу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b="1" dirty="0">
                <a:solidFill>
                  <a:srgbClr val="005B95"/>
                </a:solidFill>
                <a:latin typeface="SF UI Text"/>
              </a:rPr>
              <a:t>продовжено терміни дії документів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 (паспортні…), термін дії яких закінчився під час воєнного стану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b="1" dirty="0">
                <a:solidFill>
                  <a:srgbClr val="005B95"/>
                </a:solidFill>
                <a:latin typeface="SF UI Text"/>
              </a:rPr>
              <a:t>екстериторіальність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 щодо багатьох груп послуг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b="1" dirty="0">
                <a:solidFill>
                  <a:srgbClr val="005B95"/>
                </a:solidFill>
                <a:latin typeface="SF UI Text"/>
              </a:rPr>
              <a:t>скасовано плату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 за надання окремих послуг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b="1" dirty="0">
                <a:solidFill>
                  <a:srgbClr val="005B95"/>
                </a:solidFill>
                <a:latin typeface="SF UI Text"/>
              </a:rPr>
              <a:t>зміни у порядки надання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 багатьох послуг; </a:t>
            </a:r>
            <a:r>
              <a:rPr lang="uk-UA" sz="1700" b="1" dirty="0">
                <a:solidFill>
                  <a:srgbClr val="005B95"/>
                </a:solidFill>
                <a:latin typeface="SF UI Text"/>
              </a:rPr>
              <a:t>нові послуги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dirty="0">
                <a:solidFill>
                  <a:srgbClr val="005B95"/>
                </a:solidFill>
                <a:latin typeface="SF UI Text"/>
              </a:rPr>
              <a:t>дозволено </a:t>
            </a:r>
            <a:r>
              <a:rPr lang="uk-UA" sz="1700" b="1" dirty="0">
                <a:solidFill>
                  <a:srgbClr val="005B95"/>
                </a:solidFill>
                <a:latin typeface="SF UI Text"/>
              </a:rPr>
              <a:t>не застосовувати бланки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 встановленої форми (у визначених випадках)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dirty="0">
                <a:solidFill>
                  <a:srgbClr val="005B95"/>
                </a:solidFill>
                <a:latin typeface="SF UI Text"/>
              </a:rPr>
              <a:t>у безпечних територіях, де не ведуться бойові дії, </a:t>
            </a:r>
            <a:r>
              <a:rPr lang="uk-UA" sz="1700" b="1" dirty="0">
                <a:solidFill>
                  <a:srgbClr val="005B95"/>
                </a:solidFill>
                <a:latin typeface="SF UI Text"/>
              </a:rPr>
              <a:t>відновлюється надання послуг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b="1" dirty="0">
                <a:solidFill>
                  <a:srgbClr val="005B95"/>
                </a:solidFill>
                <a:latin typeface="SF UI Text"/>
              </a:rPr>
              <a:t>автоматично </a:t>
            </a:r>
            <a:r>
              <a:rPr lang="uk-UA" sz="1700" b="1" dirty="0" err="1">
                <a:solidFill>
                  <a:srgbClr val="005B95"/>
                </a:solidFill>
                <a:latin typeface="SF UI Text"/>
              </a:rPr>
              <a:t>перепризначено</a:t>
            </a:r>
            <a:r>
              <a:rPr lang="uk-UA" sz="1700" b="1" dirty="0">
                <a:solidFill>
                  <a:srgbClr val="005B95"/>
                </a:solidFill>
                <a:latin typeface="SF UI Text"/>
              </a:rPr>
              <a:t> </a:t>
            </a:r>
            <a:r>
              <a:rPr lang="uk-UA" sz="1700" dirty="0">
                <a:solidFill>
                  <a:srgbClr val="005B95"/>
                </a:solidFill>
                <a:latin typeface="SF UI Text"/>
              </a:rPr>
              <a:t>низку пільг, допомог, субсидій їх отримувачам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700" dirty="0">
              <a:solidFill>
                <a:srgbClr val="005B95"/>
              </a:solidFill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700" dirty="0">
                <a:solidFill>
                  <a:srgbClr val="005B95"/>
                </a:solidFill>
                <a:latin typeface="SF UI Text"/>
              </a:rPr>
              <a:t>реєстрація бізнесу, нерухомості, землі – </a:t>
            </a:r>
            <a:r>
              <a:rPr lang="uk-UA" sz="1700" b="1" dirty="0">
                <a:solidFill>
                  <a:srgbClr val="005B95"/>
                </a:solidFill>
                <a:latin typeface="SF UI Text"/>
              </a:rPr>
              <a:t>через реєстраторів, внесених до відповідних переліків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5F51A-69EE-461A-AD36-D90488258EF6}"/>
              </a:ext>
            </a:extLst>
          </p:cNvPr>
          <p:cNvSpPr txBox="1"/>
          <p:nvPr/>
        </p:nvSpPr>
        <p:spPr>
          <a:xfrm>
            <a:off x="1050255" y="195068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chemeClr val="bg1"/>
                </a:solidFill>
                <a:latin typeface="SF UI Text" panose="00000500000000000000" pitchFamily="2" charset="0"/>
                <a:cs typeface="Times New Roman" panose="02020603050405020304" pitchFamily="18" charset="0"/>
              </a:rPr>
              <a:t>Основні загальні зміни на час воєнного стану</a:t>
            </a:r>
            <a:endParaRPr lang="ru-RU" sz="2000" b="1" dirty="0">
              <a:solidFill>
                <a:schemeClr val="bg1"/>
              </a:solidFill>
              <a:latin typeface="SF UI Text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2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943511" y="791155"/>
            <a:ext cx="11181814" cy="624786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uk-UA" sz="1600" b="1" u="sng" dirty="0">
                <a:solidFill>
                  <a:srgbClr val="005B95"/>
                </a:solidFill>
                <a:latin typeface="SF UI Display"/>
              </a:rPr>
              <a:t>БУЛО</a:t>
            </a:r>
            <a:r>
              <a:rPr lang="uk-UA" sz="1600" u="sng" dirty="0">
                <a:solidFill>
                  <a:srgbClr val="005B95"/>
                </a:solidFill>
                <a:latin typeface="SF UI Display"/>
              </a:rPr>
              <a:t> (мирний час)</a:t>
            </a:r>
          </a:p>
          <a:p>
            <a:endParaRPr lang="uk-UA" sz="8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реєстрація місця проживання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АПСХ (субсидії, </a:t>
            </a:r>
            <a:r>
              <a:rPr lang="uk-UA" sz="1600" dirty="0" err="1">
                <a:solidFill>
                  <a:srgbClr val="005B95"/>
                </a:solidFill>
                <a:latin typeface="SF UI Display"/>
              </a:rPr>
              <a:t>держ</a:t>
            </a:r>
            <a:r>
              <a:rPr lang="uk-UA" sz="1600" dirty="0">
                <a:solidFill>
                  <a:srgbClr val="005B95"/>
                </a:solidFill>
                <a:latin typeface="SF UI Display"/>
              </a:rPr>
              <a:t>. допомоги, пільги…)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РАЦС</a:t>
            </a:r>
            <a:endParaRPr lang="en-US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місцеві послуги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реєстрація нерухомості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реєстрація бізнесу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видача відомостей з ДЗК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реєстрація земельних ділянок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паспортні послуги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реєстрація авто, обмін посвідчення водія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5B95"/>
                </a:solidFill>
                <a:latin typeface="SF UI Display"/>
              </a:rPr>
              <a:t>єМалятко</a:t>
            </a: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послуги ПФУ, інші групи послуг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endParaRPr lang="uk-UA" sz="1600" b="1" u="sng" dirty="0">
              <a:solidFill>
                <a:srgbClr val="005B95"/>
              </a:solidFill>
              <a:latin typeface="SF UI Display"/>
            </a:endParaRPr>
          </a:p>
          <a:p>
            <a:endParaRPr lang="uk-UA" sz="1600" b="1" u="sng" dirty="0">
              <a:solidFill>
                <a:srgbClr val="005B95"/>
              </a:solidFill>
              <a:latin typeface="SF UI Display"/>
            </a:endParaRPr>
          </a:p>
          <a:p>
            <a:endParaRPr lang="uk-UA" sz="1600" b="1" u="sng" dirty="0">
              <a:solidFill>
                <a:srgbClr val="005B95"/>
              </a:solidFill>
              <a:latin typeface="SF UI Display"/>
            </a:endParaRPr>
          </a:p>
          <a:p>
            <a:endParaRPr lang="uk-UA" sz="1600" b="1" u="sng" dirty="0">
              <a:solidFill>
                <a:srgbClr val="005B95"/>
              </a:solidFill>
              <a:latin typeface="SF UI Display"/>
            </a:endParaRPr>
          </a:p>
          <a:p>
            <a:endParaRPr lang="uk-UA" sz="1600" b="1" u="sng" dirty="0">
              <a:solidFill>
                <a:srgbClr val="005B95"/>
              </a:solidFill>
              <a:latin typeface="SF UI Display"/>
            </a:endParaRPr>
          </a:p>
          <a:p>
            <a:endParaRPr lang="uk-UA" sz="1600" b="1" u="sng" dirty="0">
              <a:solidFill>
                <a:srgbClr val="005B95"/>
              </a:solidFill>
              <a:latin typeface="SF UI Display"/>
            </a:endParaRPr>
          </a:p>
          <a:p>
            <a:r>
              <a:rPr lang="uk-UA" sz="1600" b="1" u="sng" dirty="0">
                <a:solidFill>
                  <a:srgbClr val="005B95"/>
                </a:solidFill>
                <a:latin typeface="SF UI Display"/>
              </a:rPr>
              <a:t>СТАЛО</a:t>
            </a:r>
            <a:r>
              <a:rPr lang="uk-UA" sz="1600" u="sng" dirty="0">
                <a:solidFill>
                  <a:srgbClr val="005B95"/>
                </a:solidFill>
                <a:latin typeface="SF UI Display"/>
              </a:rPr>
              <a:t> (воєнний стан)</a:t>
            </a:r>
          </a:p>
          <a:p>
            <a:endParaRPr lang="uk-UA" sz="8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місцеві послуги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АПСХ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РАЦС </a:t>
            </a:r>
            <a:r>
              <a:rPr lang="uk-UA" sz="1600" dirty="0">
                <a:solidFill>
                  <a:srgbClr val="005B95"/>
                </a:solidFill>
              </a:rPr>
              <a:t> (з 01.03.)</a:t>
            </a: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консультаційні послуги та послуги гуманітарного характеру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облік ВПО, довідка ВПО, допомога ВПО</a:t>
            </a:r>
            <a:endParaRPr lang="uk-UA" sz="1600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  <a:latin typeface="SF UI Display"/>
              </a:rPr>
              <a:t>реєстрація пошкодженого та зруйнованого майна </a:t>
            </a:r>
            <a:r>
              <a:rPr lang="uk-UA" sz="1600" dirty="0">
                <a:solidFill>
                  <a:srgbClr val="005B95"/>
                </a:solidFill>
              </a:rPr>
              <a:t>(з 04.2022)</a:t>
            </a: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</a:rPr>
              <a:t>компенсація для власників житла, які прихистили ВПО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</a:rPr>
              <a:t>паспортні послуги  (після 15.03.)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</a:rPr>
              <a:t>реєстрація бізнесу  (після 06.03., часто – після 03.05.)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</a:rPr>
              <a:t>реєстрація авто, обмін посвідчення водія (після 15.03.)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</a:rPr>
              <a:t>реєстрація нерухомості (після 03.05.)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</a:rPr>
              <a:t>реєстрація земельних ділянок  (після 19.05.)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B95"/>
                </a:solidFill>
              </a:rPr>
              <a:t>видача відомостей з ДЗК (після 19.05.)</a:t>
            </a:r>
          </a:p>
          <a:p>
            <a:endParaRPr lang="uk-UA" sz="800" dirty="0">
              <a:solidFill>
                <a:srgbClr val="005B95"/>
              </a:solidFill>
            </a:endParaRPr>
          </a:p>
          <a:p>
            <a:r>
              <a:rPr lang="uk-UA" sz="1600" i="1" dirty="0">
                <a:solidFill>
                  <a:srgbClr val="005B95"/>
                </a:solidFill>
              </a:rPr>
              <a:t>Призупинено: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1600" i="1" dirty="0">
                <a:solidFill>
                  <a:srgbClr val="005B95"/>
                </a:solidFill>
                <a:latin typeface="SF UI Display"/>
              </a:rPr>
              <a:t>реєстрація місця проживання (є виключення)</a:t>
            </a:r>
            <a:endParaRPr lang="uk-UA" sz="1600" i="1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B9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DC7AD-0006-4D76-AC36-6A972950E881}"/>
              </a:ext>
            </a:extLst>
          </p:cNvPr>
          <p:cNvSpPr txBox="1"/>
          <p:nvPr/>
        </p:nvSpPr>
        <p:spPr>
          <a:xfrm>
            <a:off x="868139" y="2054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Найважливіші групи послуг у ЦНАП</a:t>
            </a:r>
          </a:p>
        </p:txBody>
      </p:sp>
    </p:spTree>
    <p:extLst>
      <p:ext uri="{BB962C8B-B14F-4D97-AF65-F5344CB8AC3E}">
        <p14:creationId xmlns:p14="http://schemas.microsoft.com/office/powerpoint/2010/main" val="77893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12192000" cy="6816918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711F4E98-E428-4F19-8E33-1493A3C5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F924D6-AC49-464E-92FB-A79AC59C90D7}"/>
              </a:ext>
            </a:extLst>
          </p:cNvPr>
          <p:cNvSpPr txBox="1"/>
          <p:nvPr/>
        </p:nvSpPr>
        <p:spPr>
          <a:xfrm>
            <a:off x="967401" y="1188088"/>
            <a:ext cx="112245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2000" b="1" dirty="0" err="1">
                <a:solidFill>
                  <a:srgbClr val="005B95"/>
                </a:solidFill>
              </a:rPr>
              <a:t>єДокумент</a:t>
            </a:r>
            <a:r>
              <a:rPr lang="uk-UA" sz="2000" dirty="0">
                <a:solidFill>
                  <a:srgbClr val="005B95"/>
                </a:solidFill>
              </a:rPr>
              <a:t> - з 11.03.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5B95"/>
                </a:solidFill>
              </a:rPr>
              <a:t>одноразова матеріальна допомога</a:t>
            </a:r>
            <a:r>
              <a:rPr lang="uk-UA" sz="2000" dirty="0">
                <a:solidFill>
                  <a:srgbClr val="005B95"/>
                </a:solidFill>
              </a:rPr>
              <a:t> у розмірі 6500 грн в рамках Програми «</a:t>
            </a:r>
            <a:r>
              <a:rPr lang="uk-UA" sz="2000" dirty="0" err="1">
                <a:solidFill>
                  <a:srgbClr val="005B95"/>
                </a:solidFill>
              </a:rPr>
              <a:t>єПідтримка</a:t>
            </a:r>
            <a:r>
              <a:rPr lang="uk-UA" sz="2000" dirty="0">
                <a:solidFill>
                  <a:srgbClr val="005B95"/>
                </a:solidFill>
              </a:rPr>
              <a:t>» - з 04.03.</a:t>
            </a:r>
            <a:br>
              <a:rPr lang="uk-UA" sz="2000" dirty="0">
                <a:solidFill>
                  <a:srgbClr val="005B95"/>
                </a:solidFill>
              </a:rPr>
            </a:br>
            <a:r>
              <a:rPr lang="uk-UA" sz="2000" i="1" dirty="0">
                <a:solidFill>
                  <a:srgbClr val="005B95"/>
                </a:solidFill>
              </a:rPr>
              <a:t>(для ФОП, найманих працівників з 14 регіонів, заяви подавалися 31.03.)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5B95"/>
                </a:solidFill>
              </a:rPr>
              <a:t>комплексна послуга для ВПО</a:t>
            </a:r>
            <a:r>
              <a:rPr lang="uk-UA" sz="2000" dirty="0">
                <a:solidFill>
                  <a:srgbClr val="005B95"/>
                </a:solidFill>
              </a:rPr>
              <a:t> </a:t>
            </a:r>
            <a:r>
              <a:rPr lang="uk-UA" sz="2000" i="1" dirty="0">
                <a:solidFill>
                  <a:srgbClr val="005B95"/>
                </a:solidFill>
              </a:rPr>
              <a:t>(статус ВПО, довідка ВПО, допомога на проживання для ВПО)</a:t>
            </a:r>
            <a:r>
              <a:rPr lang="uk-UA" sz="2000" dirty="0">
                <a:solidFill>
                  <a:srgbClr val="005B95"/>
                </a:solidFill>
              </a:rPr>
              <a:t> – </a:t>
            </a:r>
            <a:br>
              <a:rPr lang="uk-UA" sz="2000" dirty="0">
                <a:solidFill>
                  <a:srgbClr val="005B95"/>
                </a:solidFill>
              </a:rPr>
            </a:br>
            <a:r>
              <a:rPr lang="uk-UA" sz="2000" dirty="0">
                <a:solidFill>
                  <a:srgbClr val="005B95"/>
                </a:solidFill>
              </a:rPr>
              <a:t>з 19.04., оновлено - 18.05.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5B95"/>
                </a:solidFill>
              </a:rPr>
              <a:t>реєстрація пошкодженого та зруйнованого майна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005B95"/>
                </a:solidFill>
              </a:rPr>
              <a:t>- з 30.03.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2000" b="1" dirty="0" err="1">
                <a:solidFill>
                  <a:srgbClr val="005B95"/>
                </a:solidFill>
              </a:rPr>
              <a:t>єМалятко</a:t>
            </a:r>
            <a:r>
              <a:rPr lang="uk-UA" sz="2000" dirty="0">
                <a:solidFill>
                  <a:srgbClr val="005B95"/>
                </a:solidFill>
              </a:rPr>
              <a:t> (відновлена) - з 14.05.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5B95"/>
                </a:solidFill>
              </a:rPr>
              <a:t>допомога по безробіттю</a:t>
            </a:r>
            <a:r>
              <a:rPr lang="uk-UA" sz="2000" b="0" i="0" dirty="0">
                <a:solidFill>
                  <a:srgbClr val="005B95"/>
                </a:solidFill>
                <a:effectLst/>
                <a:latin typeface="SF UI Text"/>
              </a:rPr>
              <a:t> - </a:t>
            </a:r>
            <a:r>
              <a:rPr lang="uk-UA" sz="2000" dirty="0">
                <a:solidFill>
                  <a:srgbClr val="005B95"/>
                </a:solidFill>
              </a:rPr>
              <a:t>з 20.05.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sz="2000" b="0" i="0" dirty="0">
              <a:solidFill>
                <a:srgbClr val="005B95"/>
              </a:solidFill>
              <a:effectLst/>
              <a:latin typeface="SF UI Text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5B95"/>
                </a:solidFill>
              </a:rPr>
              <a:t>сервіси на платформі «</a:t>
            </a:r>
            <a:r>
              <a:rPr lang="uk-UA" sz="2000" b="1" dirty="0" err="1">
                <a:solidFill>
                  <a:srgbClr val="005B95"/>
                </a:solidFill>
              </a:rPr>
              <a:t>єДопомога</a:t>
            </a:r>
            <a:r>
              <a:rPr lang="uk-UA" sz="2000" dirty="0">
                <a:solidFill>
                  <a:srgbClr val="005B95"/>
                </a:solidFill>
              </a:rPr>
              <a:t>» тощо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5F51A-69EE-461A-AD36-D90488258EF6}"/>
              </a:ext>
            </a:extLst>
          </p:cNvPr>
          <p:cNvSpPr txBox="1"/>
          <p:nvPr/>
        </p:nvSpPr>
        <p:spPr>
          <a:xfrm>
            <a:off x="1050255" y="195068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chemeClr val="bg1"/>
                </a:solidFill>
                <a:latin typeface="SF UI Display"/>
                <a:cs typeface="Times New Roman" panose="02020603050405020304" pitchFamily="18" charset="0"/>
              </a:rPr>
              <a:t>Додаткові е-послуги на Порталі </a:t>
            </a:r>
            <a:r>
              <a:rPr lang="uk-UA" sz="2000" b="1" dirty="0" err="1">
                <a:solidFill>
                  <a:schemeClr val="bg1"/>
                </a:solidFill>
                <a:latin typeface="SF UI Display"/>
                <a:cs typeface="Times New Roman" panose="02020603050405020304" pitchFamily="18" charset="0"/>
              </a:rPr>
              <a:t>ДіЯ</a:t>
            </a:r>
            <a:r>
              <a:rPr lang="uk-UA" sz="2000" b="1" dirty="0">
                <a:solidFill>
                  <a:schemeClr val="bg1"/>
                </a:solidFill>
                <a:latin typeface="SF UI Display"/>
                <a:cs typeface="Times New Roman" panose="02020603050405020304" pitchFamily="18" charset="0"/>
              </a:rPr>
              <a:t> та його мобільному застосунку</a:t>
            </a:r>
            <a:endParaRPr lang="ru-RU" sz="2000" b="1" dirty="0">
              <a:solidFill>
                <a:schemeClr val="bg1"/>
              </a:solidFill>
              <a:latin typeface="SF UI Display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3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943511" y="791155"/>
            <a:ext cx="11248489" cy="646330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r>
              <a:rPr lang="uk-UA" b="1" u="sng" dirty="0">
                <a:solidFill>
                  <a:srgbClr val="005B95"/>
                </a:solidFill>
                <a:latin typeface="SF UI Display"/>
              </a:rPr>
              <a:t>Екстериторіальні</a:t>
            </a:r>
            <a:endParaRPr lang="uk-UA" u="sng" dirty="0">
              <a:solidFill>
                <a:srgbClr val="005B95"/>
              </a:solidFill>
              <a:latin typeface="SF UI Display"/>
            </a:endParaRPr>
          </a:p>
          <a:p>
            <a:endParaRPr lang="uk-UA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реєстрація пошкодженого майна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АПСХ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пенсійні</a:t>
            </a:r>
            <a:endParaRPr lang="uk-UA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реєстрація народження, смерті, шлюбу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</a:rPr>
              <a:t>паспортні послуги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</a:rPr>
              <a:t>реєстрація авто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</a:rPr>
              <a:t>оформлення посвідчення водія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</a:rPr>
              <a:t>реєстрація бізнесу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</a:rPr>
              <a:t>реєстрація нерухомості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US" dirty="0">
              <a:solidFill>
                <a:srgbClr val="005B95"/>
              </a:solidFill>
            </a:endParaRPr>
          </a:p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endParaRPr lang="uk-UA" b="1" u="sng" dirty="0">
              <a:solidFill>
                <a:srgbClr val="005B95"/>
              </a:solidFill>
              <a:latin typeface="SF UI Display"/>
            </a:endParaRPr>
          </a:p>
          <a:p>
            <a:r>
              <a:rPr lang="uk-UA" b="1" u="sng" dirty="0">
                <a:solidFill>
                  <a:srgbClr val="005B95"/>
                </a:solidFill>
                <a:latin typeface="SF UI Display"/>
              </a:rPr>
              <a:t>За місцем знаходження</a:t>
            </a:r>
            <a:r>
              <a:rPr lang="en-US" b="1" u="sng" dirty="0">
                <a:solidFill>
                  <a:srgbClr val="005B95"/>
                </a:solidFill>
                <a:latin typeface="SF UI Display"/>
              </a:rPr>
              <a:t>/</a:t>
            </a:r>
            <a:r>
              <a:rPr lang="uk-UA" b="1" u="sng" dirty="0">
                <a:solidFill>
                  <a:srgbClr val="005B95"/>
                </a:solidFill>
                <a:latin typeface="SF UI Display"/>
              </a:rPr>
              <a:t>проживання</a:t>
            </a:r>
            <a:r>
              <a:rPr lang="en-US" b="1" u="sng" dirty="0">
                <a:solidFill>
                  <a:srgbClr val="005B95"/>
                </a:solidFill>
                <a:latin typeface="SF UI Display"/>
              </a:rPr>
              <a:t> </a:t>
            </a:r>
            <a:r>
              <a:rPr lang="uk-UA" b="1" u="sng" dirty="0">
                <a:solidFill>
                  <a:srgbClr val="005B95"/>
                </a:solidFill>
                <a:latin typeface="SF UI Display"/>
              </a:rPr>
              <a:t>тощо</a:t>
            </a:r>
            <a:endParaRPr lang="uk-UA" u="sng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облік ВПО, видача довідки ВПО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допомога на проживання ВПО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</a:rPr>
              <a:t>компенсація для власників житла, які прихистили ВПО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повторна видача </a:t>
            </a:r>
            <a:r>
              <a:rPr lang="uk-UA" dirty="0" err="1">
                <a:solidFill>
                  <a:srgbClr val="005B95"/>
                </a:solidFill>
                <a:latin typeface="SF UI Display"/>
              </a:rPr>
              <a:t>свідоцтв</a:t>
            </a:r>
            <a:r>
              <a:rPr lang="uk-UA" dirty="0">
                <a:solidFill>
                  <a:srgbClr val="005B95"/>
                </a:solidFill>
                <a:latin typeface="SF UI Display"/>
              </a:rPr>
              <a:t> РАЦС (у відділах ДРАЦС за місцем зберігання актового запису)</a:t>
            </a:r>
          </a:p>
          <a:p>
            <a:endParaRPr lang="uk-UA" dirty="0">
              <a:solidFill>
                <a:srgbClr val="005B95"/>
              </a:solidFill>
            </a:endParaRPr>
          </a:p>
          <a:p>
            <a:r>
              <a:rPr lang="uk-UA" b="1" u="sng" dirty="0">
                <a:solidFill>
                  <a:srgbClr val="005B95"/>
                </a:solidFill>
                <a:latin typeface="SF UI Display"/>
              </a:rPr>
              <a:t>Електронні</a:t>
            </a:r>
            <a:endParaRPr lang="uk-UA" u="sng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5B95"/>
                </a:solidFill>
                <a:latin typeface="SF UI Display"/>
              </a:rPr>
              <a:t>єДокумент</a:t>
            </a:r>
            <a:endParaRPr lang="uk-UA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комплексна послуга для ВПО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допомога по безробіттю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5B95"/>
                </a:solidFill>
                <a:latin typeface="SF UI Display"/>
              </a:rPr>
              <a:t>єМалятко</a:t>
            </a:r>
            <a:endParaRPr lang="uk-UA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реєстрація бізнесу (окремі послуги)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пенсійні, податкові, сервісного центру МВС</a:t>
            </a:r>
            <a:endParaRPr lang="en-US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dirty="0">
              <a:solidFill>
                <a:srgbClr val="005B95"/>
              </a:solidFill>
              <a:latin typeface="SF UI Display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5B95"/>
                </a:solidFill>
                <a:latin typeface="SF UI Display"/>
              </a:rPr>
              <a:t>допомога від </a:t>
            </a:r>
            <a:r>
              <a:rPr lang="uk-UA" dirty="0" err="1">
                <a:solidFill>
                  <a:srgbClr val="005B95"/>
                </a:solidFill>
                <a:latin typeface="SF UI Display"/>
              </a:rPr>
              <a:t>міжнар</a:t>
            </a:r>
            <a:r>
              <a:rPr lang="uk-UA" dirty="0">
                <a:solidFill>
                  <a:srgbClr val="005B95"/>
                </a:solidFill>
                <a:latin typeface="SF UI Display"/>
              </a:rPr>
              <a:t>. організацій </a:t>
            </a:r>
            <a:r>
              <a:rPr lang="uk-UA" i="1" dirty="0">
                <a:solidFill>
                  <a:srgbClr val="005B95"/>
                </a:solidFill>
                <a:latin typeface="SF UI Display"/>
              </a:rPr>
              <a:t>(планується у «Дії»)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dirty="0">
              <a:solidFill>
                <a:srgbClr val="005B95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uk-UA" dirty="0">
              <a:solidFill>
                <a:srgbClr val="005B9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DC7AD-0006-4D76-AC36-6A972950E881}"/>
              </a:ext>
            </a:extLst>
          </p:cNvPr>
          <p:cNvSpPr txBox="1"/>
          <p:nvPr/>
        </p:nvSpPr>
        <p:spPr>
          <a:xfrm>
            <a:off x="868139" y="2054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Послуги для ВПО (основні)</a:t>
            </a:r>
          </a:p>
        </p:txBody>
      </p:sp>
    </p:spTree>
    <p:extLst>
      <p:ext uri="{BB962C8B-B14F-4D97-AF65-F5344CB8AC3E}">
        <p14:creationId xmlns:p14="http://schemas.microsoft.com/office/powerpoint/2010/main" val="316704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ЯКІ ВИНИКЛИ ПРОБЛЕМИ?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доступ до ДРАЦСГ призупинений;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</a:t>
            </a:r>
            <a:r>
              <a:rPr lang="uk-UA" sz="2000" dirty="0" err="1">
                <a:solidFill>
                  <a:srgbClr val="005B95"/>
                </a:solidFill>
                <a:latin typeface="SF UI Display"/>
              </a:rPr>
              <a:t>єМалятко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– призупинена (до 14.05.)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державне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мито не справляється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за реєстрацію шлюбу;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екстериторіальність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щодо реєстрації народження, смерті, шлюбу;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актовий запис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складається в паперовій формі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(якщо відсутній доступ до ДРАЦСГ);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підставою для реєстрації народження є прирівняна до Медичного свідоцтва про народження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довідка довільної форми без проставлення печатки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ДРАЦС (1)</a:t>
            </a:r>
          </a:p>
        </p:txBody>
      </p:sp>
    </p:spTree>
    <p:extLst>
      <p:ext uri="{BB962C8B-B14F-4D97-AF65-F5344CB8AC3E}">
        <p14:creationId xmlns:p14="http://schemas.microsoft.com/office/powerpoint/2010/main" val="343390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2" y="1127171"/>
            <a:ext cx="112379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endParaRPr lang="uk-UA" sz="2000" b="1" i="1" u="sng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u="sng" dirty="0">
                <a:solidFill>
                  <a:srgbClr val="005B95"/>
                </a:solidFill>
                <a:latin typeface="SF UI Display"/>
              </a:rPr>
              <a:t>реєстрація шлюбу: 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в день отримання заяви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від військовослужбовця, поліцейського, медика;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може проводитися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без особистої присутності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нареченого (нареченої);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-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використання засобів </a:t>
            </a:r>
            <a:r>
              <a:rPr lang="uk-UA" sz="2000" b="1" dirty="0" err="1">
                <a:solidFill>
                  <a:srgbClr val="005B95"/>
                </a:solidFill>
                <a:latin typeface="SF UI Display"/>
              </a:rPr>
              <a:t>відеозв’язку</a:t>
            </a:r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До відома: </a:t>
            </a: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послуги з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повторної видачі </a:t>
            </a:r>
            <a:r>
              <a:rPr lang="uk-UA" sz="2000" b="1" dirty="0" err="1">
                <a:solidFill>
                  <a:srgbClr val="005B95"/>
                </a:solidFill>
                <a:latin typeface="SF UI Display"/>
              </a:rPr>
              <a:t>свідоцтв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 ДРАЦС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були і наразі є доступними у відділах ДРАЦС, </a:t>
            </a:r>
            <a:br>
              <a:rPr lang="uk-UA" sz="2000" dirty="0">
                <a:solidFill>
                  <a:srgbClr val="005B95"/>
                </a:solidFill>
                <a:latin typeface="SF UI Display"/>
              </a:rPr>
            </a:br>
            <a:r>
              <a:rPr lang="uk-UA" sz="2000" dirty="0">
                <a:solidFill>
                  <a:srgbClr val="005B95"/>
                </a:solidFill>
                <a:latin typeface="SF UI Display"/>
              </a:rPr>
              <a:t>але лише </a:t>
            </a:r>
            <a:r>
              <a:rPr lang="uk-UA" sz="2000" u="sng" dirty="0">
                <a:solidFill>
                  <a:srgbClr val="005B95"/>
                </a:solidFill>
                <a:latin typeface="SF UI Display"/>
              </a:rPr>
              <a:t>за місцем зберігання актового запису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ДРАЦС (2)</a:t>
            </a:r>
          </a:p>
        </p:txBody>
      </p:sp>
    </p:spTree>
    <p:extLst>
      <p:ext uri="{BB962C8B-B14F-4D97-AF65-F5344CB8AC3E}">
        <p14:creationId xmlns:p14="http://schemas.microsoft.com/office/powerpoint/2010/main" val="72936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99ABE1DB-7DA7-44BF-A955-007A15E9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BC83-DF3B-48C3-BAE4-DE4377099D5F}"/>
              </a:ext>
            </a:extLst>
          </p:cNvPr>
          <p:cNvSpPr txBox="1"/>
          <p:nvPr/>
        </p:nvSpPr>
        <p:spPr>
          <a:xfrm>
            <a:off x="477011" y="1044766"/>
            <a:ext cx="1155306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ЯКІ ВИНИКЛИ ПРОБЛЕМИ?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</a:rPr>
              <a:t>ДМС призупинила роботу власних інформаційних систем – з 24.02. по 15.03.</a:t>
            </a:r>
          </a:p>
          <a:p>
            <a:pPr marL="342900" indent="-342900">
              <a:buFontTx/>
              <a:buChar char="-"/>
            </a:pPr>
            <a:endParaRPr lang="uk-UA" sz="2000" dirty="0">
              <a:solidFill>
                <a:srgbClr val="005B95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5B95"/>
                </a:solidFill>
              </a:rPr>
              <a:t>чимало громадян України втратили або не мають доступу до документів, що посвідчують особу та підтверджують громадянство України чи спеціальний статус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ЗМІНИ:</a:t>
            </a:r>
          </a:p>
          <a:p>
            <a:endParaRPr lang="uk-UA" sz="2000" b="1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1) визначено, що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паспорт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, строк дії якого закінчився, до якого своєчасно не вклеєна фотокартка, </a:t>
            </a:r>
            <a:br>
              <a:rPr lang="uk-UA" sz="2000" dirty="0">
                <a:solidFill>
                  <a:srgbClr val="005B95"/>
                </a:solidFill>
                <a:latin typeface="SF UI Display"/>
              </a:rPr>
            </a:b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є чинним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 (дійсним) документом, що посвідчує особу;</a:t>
            </a:r>
          </a:p>
          <a:p>
            <a:endParaRPr lang="uk-UA" sz="2000" dirty="0">
              <a:solidFill>
                <a:srgbClr val="005B95"/>
              </a:solidFill>
              <a:latin typeface="SF UI Display"/>
            </a:endParaRPr>
          </a:p>
          <a:p>
            <a:r>
              <a:rPr lang="uk-UA" sz="2000" dirty="0">
                <a:solidFill>
                  <a:srgbClr val="005B95"/>
                </a:solidFill>
                <a:latin typeface="SF UI Display"/>
              </a:rPr>
              <a:t>2) у разі закінчення строку дії паспорта для виїзду за кордон такий </a:t>
            </a: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строк може бути продовжено </a:t>
            </a:r>
            <a:br>
              <a:rPr lang="uk-UA" sz="2000" b="1" dirty="0">
                <a:solidFill>
                  <a:srgbClr val="005B95"/>
                </a:solidFill>
                <a:latin typeface="SF UI Display"/>
              </a:rPr>
            </a:br>
            <a:r>
              <a:rPr lang="uk-UA" sz="2000" b="1" dirty="0">
                <a:solidFill>
                  <a:srgbClr val="005B95"/>
                </a:solidFill>
                <a:latin typeface="SF UI Display"/>
              </a:rPr>
              <a:t>до 5-ти років</a:t>
            </a:r>
            <a:r>
              <a:rPr lang="uk-UA" sz="2000" dirty="0">
                <a:solidFill>
                  <a:srgbClr val="005B95"/>
                </a:solidFill>
                <a:latin typeface="SF UI Display"/>
              </a:rPr>
              <a:t>. Внесення необхідної інформації здійснюється органами ДМС безоплатно в день звернення;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3440-1C4E-4A78-BB19-B4FD39E7ACCE}"/>
              </a:ext>
            </a:extLst>
          </p:cNvPr>
          <p:cNvSpPr txBox="1"/>
          <p:nvPr/>
        </p:nvSpPr>
        <p:spPr>
          <a:xfrm>
            <a:off x="1051421" y="227816"/>
            <a:ext cx="855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Оформлення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паспортів</a:t>
            </a:r>
            <a:r>
              <a:rPr lang="ru-RU" sz="2000" b="1" dirty="0">
                <a:solidFill>
                  <a:schemeClr val="bg1"/>
                </a:solidFill>
                <a:latin typeface="SF UI Text"/>
                <a:cs typeface="Times New Roman" panose="02020603050405020304" pitchFamily="18" charset="0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1660220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PROSTO Launch 25.10.21</Template>
  <TotalTime>5850</TotalTime>
  <Words>2177</Words>
  <Application>Microsoft Office PowerPoint</Application>
  <PresentationFormat>Широкоэкранный</PresentationFormat>
  <Paragraphs>334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Cutive Mono</vt:lpstr>
      <vt:lpstr>Khand Light</vt:lpstr>
      <vt:lpstr>Reem Kufi</vt:lpstr>
      <vt:lpstr>SF UI Display</vt:lpstr>
      <vt:lpstr>SF UI Text</vt:lpstr>
      <vt:lpstr>Times New Roman</vt:lpstr>
      <vt:lpstr>Titillium Web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</dc:title>
  <dc:creator>Olga Glazunova</dc:creator>
  <cp:lastModifiedBy>userMB</cp:lastModifiedBy>
  <cp:revision>62</cp:revision>
  <dcterms:created xsi:type="dcterms:W3CDTF">2021-10-20T09:58:57Z</dcterms:created>
  <dcterms:modified xsi:type="dcterms:W3CDTF">2022-05-27T10:49:44Z</dcterms:modified>
</cp:coreProperties>
</file>