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theme/themeOverride1.xml" ContentType="application/vnd.openxmlformats-officedocument.themeOverride+xml"/>
  <Override PartName="/ppt/notesSlides/notesSlide6.xml" ContentType="application/vnd.openxmlformats-officedocument.presentationml.notesSlide+xml"/>
  <Override PartName="/ppt/theme/themeOverride2.xml" ContentType="application/vnd.openxmlformats-officedocument.themeOverr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257" r:id="rId2"/>
    <p:sldId id="258" r:id="rId3"/>
    <p:sldId id="265" r:id="rId4"/>
    <p:sldId id="259" r:id="rId5"/>
    <p:sldId id="260" r:id="rId6"/>
    <p:sldId id="261" r:id="rId7"/>
    <p:sldId id="262" r:id="rId8"/>
    <p:sldId id="263" r:id="rId9"/>
    <p:sldId id="264" r:id="rId10"/>
    <p:sldId id="266" r:id="rId11"/>
  </p:sldIdLst>
  <p:sldSz cx="12192000" cy="6858000"/>
  <p:notesSz cx="6761163" cy="9942513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1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A7378"/>
    <a:srgbClr val="008080"/>
    <a:srgbClr val="33CCCC"/>
    <a:srgbClr val="009999"/>
    <a:srgbClr val="1EA5AA"/>
    <a:srgbClr val="F5AA1E"/>
    <a:srgbClr val="F2F2F2"/>
    <a:srgbClr val="0A73AA"/>
    <a:srgbClr val="369438"/>
    <a:srgbClr val="496D0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4297" autoAdjust="0"/>
    <p:restoredTop sz="94660"/>
  </p:normalViewPr>
  <p:slideViewPr>
    <p:cSldViewPr snapToGrid="0">
      <p:cViewPr varScale="1">
        <p:scale>
          <a:sx n="70" d="100"/>
          <a:sy n="70" d="100"/>
        </p:scale>
        <p:origin x="996" y="68"/>
      </p:cViewPr>
      <p:guideLst>
        <p:guide orient="horz" pos="2160"/>
        <p:guide pos="384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30422" cy="499125"/>
          </a:xfrm>
          <a:prstGeom prst="rect">
            <a:avLst/>
          </a:prstGeom>
        </p:spPr>
        <p:txBody>
          <a:bodyPr vert="horz" lIns="91998" tIns="45999" rIns="91998" bIns="45999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29148" y="1"/>
            <a:ext cx="2930421" cy="499125"/>
          </a:xfrm>
          <a:prstGeom prst="rect">
            <a:avLst/>
          </a:prstGeom>
        </p:spPr>
        <p:txBody>
          <a:bodyPr vert="horz" lIns="91998" tIns="45999" rIns="91998" bIns="45999" rtlCol="0"/>
          <a:lstStyle>
            <a:lvl1pPr algn="r">
              <a:defRPr sz="1200"/>
            </a:lvl1pPr>
          </a:lstStyle>
          <a:p>
            <a:fld id="{F75E3747-9ACA-47F5-B66C-27C22ACD31A6}" type="datetimeFigureOut">
              <a:rPr lang="ru-RU" smtClean="0"/>
              <a:t>30.04.2022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1" y="9443389"/>
            <a:ext cx="2930422" cy="499125"/>
          </a:xfrm>
          <a:prstGeom prst="rect">
            <a:avLst/>
          </a:prstGeom>
        </p:spPr>
        <p:txBody>
          <a:bodyPr vert="horz" lIns="91998" tIns="45999" rIns="91998" bIns="45999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29148" y="9443389"/>
            <a:ext cx="2930421" cy="499125"/>
          </a:xfrm>
          <a:prstGeom prst="rect">
            <a:avLst/>
          </a:prstGeom>
        </p:spPr>
        <p:txBody>
          <a:bodyPr vert="horz" lIns="91998" tIns="45999" rIns="91998" bIns="45999" rtlCol="0" anchor="b"/>
          <a:lstStyle>
            <a:lvl1pPr algn="r">
              <a:defRPr sz="1200"/>
            </a:lvl1pPr>
          </a:lstStyle>
          <a:p>
            <a:fld id="{71DBA432-89C1-4EDC-847E-FCCD58888C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23282605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30422" cy="499125"/>
          </a:xfrm>
          <a:prstGeom prst="rect">
            <a:avLst/>
          </a:prstGeom>
        </p:spPr>
        <p:txBody>
          <a:bodyPr vert="horz" lIns="91998" tIns="45999" rIns="91998" bIns="45999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29148" y="1"/>
            <a:ext cx="2930421" cy="499125"/>
          </a:xfrm>
          <a:prstGeom prst="rect">
            <a:avLst/>
          </a:prstGeom>
        </p:spPr>
        <p:txBody>
          <a:bodyPr vert="horz" lIns="91998" tIns="45999" rIns="91998" bIns="45999" rtlCol="0"/>
          <a:lstStyle>
            <a:lvl1pPr algn="r">
              <a:defRPr sz="1200"/>
            </a:lvl1pPr>
          </a:lstStyle>
          <a:p>
            <a:fld id="{425B6548-FC6E-48BA-9C9B-A8BF68425082}" type="datetimeFigureOut">
              <a:rPr lang="ru-RU" smtClean="0"/>
              <a:t>30.04.2022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98463" y="1241425"/>
            <a:ext cx="5964237" cy="33559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998" tIns="45999" rIns="91998" bIns="45999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5639" y="4784886"/>
            <a:ext cx="5409887" cy="3914614"/>
          </a:xfrm>
          <a:prstGeom prst="rect">
            <a:avLst/>
          </a:prstGeom>
        </p:spPr>
        <p:txBody>
          <a:bodyPr vert="horz" lIns="91998" tIns="45999" rIns="91998" bIns="45999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1" y="9443389"/>
            <a:ext cx="2930422" cy="499125"/>
          </a:xfrm>
          <a:prstGeom prst="rect">
            <a:avLst/>
          </a:prstGeom>
        </p:spPr>
        <p:txBody>
          <a:bodyPr vert="horz" lIns="91998" tIns="45999" rIns="91998" bIns="45999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29148" y="9443389"/>
            <a:ext cx="2930421" cy="499125"/>
          </a:xfrm>
          <a:prstGeom prst="rect">
            <a:avLst/>
          </a:prstGeom>
        </p:spPr>
        <p:txBody>
          <a:bodyPr vert="horz" lIns="91998" tIns="45999" rIns="91998" bIns="45999" rtlCol="0" anchor="b"/>
          <a:lstStyle>
            <a:lvl1pPr algn="r">
              <a:defRPr sz="1200"/>
            </a:lvl1pPr>
          </a:lstStyle>
          <a:p>
            <a:fld id="{C676EABB-442B-4E22-AE9D-582A1EBD135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01586941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98463" y="1241425"/>
            <a:ext cx="5964237" cy="3355975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2654431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98463" y="1241425"/>
            <a:ext cx="5964237" cy="3355975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2570890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98463" y="1241425"/>
            <a:ext cx="5964237" cy="3355975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4031406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98463" y="1241425"/>
            <a:ext cx="5964237" cy="3355975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152313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98463" y="1241425"/>
            <a:ext cx="5964237" cy="3355975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9981350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98463" y="1241425"/>
            <a:ext cx="5964237" cy="3355975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0822435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98463" y="1241425"/>
            <a:ext cx="5964237" cy="3355975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120774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98463" y="1241425"/>
            <a:ext cx="5964237" cy="3355975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4652076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98463" y="1241425"/>
            <a:ext cx="5964237" cy="3355975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1212567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98463" y="1241425"/>
            <a:ext cx="5964237" cy="3355975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885688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1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1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199" indent="0" algn="ctr">
              <a:buNone/>
              <a:defRPr sz="2000"/>
            </a:lvl2pPr>
            <a:lvl3pPr marL="914396" indent="0" algn="ctr">
              <a:buNone/>
              <a:defRPr sz="1800"/>
            </a:lvl3pPr>
            <a:lvl4pPr marL="1371595" indent="0" algn="ctr">
              <a:buNone/>
              <a:defRPr sz="1600"/>
            </a:lvl4pPr>
            <a:lvl5pPr marL="1828792" indent="0" algn="ctr">
              <a:buNone/>
              <a:defRPr sz="1600"/>
            </a:lvl5pPr>
            <a:lvl6pPr marL="2285991" indent="0" algn="ctr">
              <a:buNone/>
              <a:defRPr sz="1600"/>
            </a:lvl6pPr>
            <a:lvl7pPr marL="2743189" indent="0" algn="ctr">
              <a:buNone/>
              <a:defRPr sz="1600"/>
            </a:lvl7pPr>
            <a:lvl8pPr marL="3200387" indent="0" algn="ctr">
              <a:buNone/>
              <a:defRPr sz="1600"/>
            </a:lvl8pPr>
            <a:lvl9pPr marL="3657586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04C52-C832-4960-AB62-50D60ACEB855}" type="datetime1">
              <a:rPr lang="uk-UA" smtClean="0"/>
              <a:t>30.04.2022</a:t>
            </a:fld>
            <a:endParaRPr lang="uk-UA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7C331-3ECB-4D82-92CA-E499E28A2873}" type="slidenum">
              <a:rPr lang="uk-UA" smtClean="0"/>
              <a:pPr/>
              <a:t>‹#›</a:t>
            </a:fld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992559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B8F3B-0D39-4084-9AB6-44DAB471E6F9}" type="datetime1">
              <a:rPr lang="uk-UA" smtClean="0"/>
              <a:t>30.04.2022</a:t>
            </a:fld>
            <a:endParaRPr lang="uk-UA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7C331-3ECB-4D82-92CA-E499E28A2873}" type="slidenum">
              <a:rPr lang="uk-UA" smtClean="0"/>
              <a:pPr/>
              <a:t>‹#›</a:t>
            </a:fld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0216716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B7B7B8-4B8C-4DFF-AE50-585A73511AFC}" type="datetime1">
              <a:rPr lang="uk-UA" smtClean="0"/>
              <a:t>30.04.2022</a:t>
            </a:fld>
            <a:endParaRPr lang="uk-UA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7C331-3ECB-4D82-92CA-E499E28A2873}" type="slidenum">
              <a:rPr lang="uk-UA" smtClean="0"/>
              <a:pPr/>
              <a:t>‹#›</a:t>
            </a:fld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40111098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AADA8F-52B5-47F1-BEF7-7C73B70DCA88}" type="datetime1">
              <a:rPr lang="uk-UA" smtClean="0"/>
              <a:t>30.04.2022</a:t>
            </a:fld>
            <a:endParaRPr lang="uk-UA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7C331-3ECB-4D82-92CA-E499E28A2873}" type="slidenum">
              <a:rPr lang="uk-UA" smtClean="0"/>
              <a:pPr/>
              <a:t>‹#›</a:t>
            </a:fld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2195553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40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199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9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59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9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99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18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38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5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3FA193-D625-4396-B560-4A325357E2D0}" type="datetime1">
              <a:rPr lang="uk-UA" smtClean="0"/>
              <a:t>30.04.2022</a:t>
            </a:fld>
            <a:endParaRPr lang="uk-UA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7C331-3ECB-4D82-92CA-E499E28A2873}" type="slidenum">
              <a:rPr lang="uk-UA" smtClean="0"/>
              <a:pPr/>
              <a:t>‹#›</a:t>
            </a:fld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6693471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F6E8F-594C-471F-9AB2-0AB0E9E0B347}" type="datetime1">
              <a:rPr lang="uk-UA" smtClean="0"/>
              <a:t>30.04.2022</a:t>
            </a:fld>
            <a:endParaRPr lang="uk-UA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7C331-3ECB-4D82-92CA-E499E28A2873}" type="slidenum">
              <a:rPr lang="uk-UA" smtClean="0"/>
              <a:pPr/>
              <a:t>‹#›</a:t>
            </a:fld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3602799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7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99" indent="0">
              <a:buNone/>
              <a:defRPr sz="2000" b="1"/>
            </a:lvl2pPr>
            <a:lvl3pPr marL="914396" indent="0">
              <a:buNone/>
              <a:defRPr sz="1800" b="1"/>
            </a:lvl3pPr>
            <a:lvl4pPr marL="1371595" indent="0">
              <a:buNone/>
              <a:defRPr sz="1600" b="1"/>
            </a:lvl4pPr>
            <a:lvl5pPr marL="1828792" indent="0">
              <a:buNone/>
              <a:defRPr sz="1600" b="1"/>
            </a:lvl5pPr>
            <a:lvl6pPr marL="2285991" indent="0">
              <a:buNone/>
              <a:defRPr sz="1600" b="1"/>
            </a:lvl6pPr>
            <a:lvl7pPr marL="2743189" indent="0">
              <a:buNone/>
              <a:defRPr sz="1600" b="1"/>
            </a:lvl7pPr>
            <a:lvl8pPr marL="3200387" indent="0">
              <a:buNone/>
              <a:defRPr sz="1600" b="1"/>
            </a:lvl8pPr>
            <a:lvl9pPr marL="3657586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99" indent="0">
              <a:buNone/>
              <a:defRPr sz="2000" b="1"/>
            </a:lvl2pPr>
            <a:lvl3pPr marL="914396" indent="0">
              <a:buNone/>
              <a:defRPr sz="1800" b="1"/>
            </a:lvl3pPr>
            <a:lvl4pPr marL="1371595" indent="0">
              <a:buNone/>
              <a:defRPr sz="1600" b="1"/>
            </a:lvl4pPr>
            <a:lvl5pPr marL="1828792" indent="0">
              <a:buNone/>
              <a:defRPr sz="1600" b="1"/>
            </a:lvl5pPr>
            <a:lvl6pPr marL="2285991" indent="0">
              <a:buNone/>
              <a:defRPr sz="1600" b="1"/>
            </a:lvl6pPr>
            <a:lvl7pPr marL="2743189" indent="0">
              <a:buNone/>
              <a:defRPr sz="1600" b="1"/>
            </a:lvl7pPr>
            <a:lvl8pPr marL="3200387" indent="0">
              <a:buNone/>
              <a:defRPr sz="1600" b="1"/>
            </a:lvl8pPr>
            <a:lvl9pPr marL="3657586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D991D3-6B88-4261-831D-06CBD3B3ADB6}" type="datetime1">
              <a:rPr lang="uk-UA" smtClean="0"/>
              <a:t>30.04.2022</a:t>
            </a:fld>
            <a:endParaRPr lang="uk-UA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7C331-3ECB-4D82-92CA-E499E28A2873}" type="slidenum">
              <a:rPr lang="uk-UA" smtClean="0"/>
              <a:pPr/>
              <a:t>‹#›</a:t>
            </a:fld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0081535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6107B1-AF6D-4B65-A369-6946E5AC9DB6}" type="datetime1">
              <a:rPr lang="uk-UA" smtClean="0"/>
              <a:t>30.04.2022</a:t>
            </a:fld>
            <a:endParaRPr lang="uk-UA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7C331-3ECB-4D82-92CA-E499E28A2873}" type="slidenum">
              <a:rPr lang="uk-UA" smtClean="0"/>
              <a:pPr/>
              <a:t>‹#›</a:t>
            </a:fld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5265037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592A27-EDCF-4FA6-814A-7C5C52173D51}" type="datetime1">
              <a:rPr lang="uk-UA" smtClean="0"/>
              <a:t>30.04.2022</a:t>
            </a:fld>
            <a:endParaRPr lang="uk-UA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7C331-3ECB-4D82-92CA-E499E28A2873}" type="slidenum">
              <a:rPr lang="uk-UA" smtClean="0"/>
              <a:pPr/>
              <a:t>‹#›</a:t>
            </a:fld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9476533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9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9" y="987427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9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99" indent="0">
              <a:buNone/>
              <a:defRPr sz="1400"/>
            </a:lvl2pPr>
            <a:lvl3pPr marL="914396" indent="0">
              <a:buNone/>
              <a:defRPr sz="1200"/>
            </a:lvl3pPr>
            <a:lvl4pPr marL="1371595" indent="0">
              <a:buNone/>
              <a:defRPr sz="1000"/>
            </a:lvl4pPr>
            <a:lvl5pPr marL="1828792" indent="0">
              <a:buNone/>
              <a:defRPr sz="1000"/>
            </a:lvl5pPr>
            <a:lvl6pPr marL="2285991" indent="0">
              <a:buNone/>
              <a:defRPr sz="1000"/>
            </a:lvl6pPr>
            <a:lvl7pPr marL="2743189" indent="0">
              <a:buNone/>
              <a:defRPr sz="1000"/>
            </a:lvl7pPr>
            <a:lvl8pPr marL="3200387" indent="0">
              <a:buNone/>
              <a:defRPr sz="1000"/>
            </a:lvl8pPr>
            <a:lvl9pPr marL="3657586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45156B-15A4-4A72-A391-D5918CFB58BE}" type="datetime1">
              <a:rPr lang="uk-UA" smtClean="0"/>
              <a:t>30.04.2022</a:t>
            </a:fld>
            <a:endParaRPr lang="uk-UA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7C331-3ECB-4D82-92CA-E499E28A2873}" type="slidenum">
              <a:rPr lang="uk-UA" smtClean="0"/>
              <a:pPr/>
              <a:t>‹#›</a:t>
            </a:fld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014759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9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9" y="987427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199" indent="0">
              <a:buNone/>
              <a:defRPr sz="2800"/>
            </a:lvl2pPr>
            <a:lvl3pPr marL="914396" indent="0">
              <a:buNone/>
              <a:defRPr sz="2400"/>
            </a:lvl3pPr>
            <a:lvl4pPr marL="1371595" indent="0">
              <a:buNone/>
              <a:defRPr sz="2000"/>
            </a:lvl4pPr>
            <a:lvl5pPr marL="1828792" indent="0">
              <a:buNone/>
              <a:defRPr sz="2000"/>
            </a:lvl5pPr>
            <a:lvl6pPr marL="2285991" indent="0">
              <a:buNone/>
              <a:defRPr sz="2000"/>
            </a:lvl6pPr>
            <a:lvl7pPr marL="2743189" indent="0">
              <a:buNone/>
              <a:defRPr sz="2000"/>
            </a:lvl7pPr>
            <a:lvl8pPr marL="3200387" indent="0">
              <a:buNone/>
              <a:defRPr sz="2000"/>
            </a:lvl8pPr>
            <a:lvl9pPr marL="3657586" indent="0">
              <a:buNone/>
              <a:defRPr sz="2000"/>
            </a:lvl9pPr>
          </a:lstStyle>
          <a:p>
            <a:endParaRPr lang="uk-UA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9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99" indent="0">
              <a:buNone/>
              <a:defRPr sz="1400"/>
            </a:lvl2pPr>
            <a:lvl3pPr marL="914396" indent="0">
              <a:buNone/>
              <a:defRPr sz="1200"/>
            </a:lvl3pPr>
            <a:lvl4pPr marL="1371595" indent="0">
              <a:buNone/>
              <a:defRPr sz="1000"/>
            </a:lvl4pPr>
            <a:lvl5pPr marL="1828792" indent="0">
              <a:buNone/>
              <a:defRPr sz="1000"/>
            </a:lvl5pPr>
            <a:lvl6pPr marL="2285991" indent="0">
              <a:buNone/>
              <a:defRPr sz="1000"/>
            </a:lvl6pPr>
            <a:lvl7pPr marL="2743189" indent="0">
              <a:buNone/>
              <a:defRPr sz="1000"/>
            </a:lvl7pPr>
            <a:lvl8pPr marL="3200387" indent="0">
              <a:buNone/>
              <a:defRPr sz="1000"/>
            </a:lvl8pPr>
            <a:lvl9pPr marL="3657586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BD1636-9E17-4FAE-BA77-415CE8E62716}" type="datetime1">
              <a:rPr lang="uk-UA" smtClean="0"/>
              <a:t>30.04.2022</a:t>
            </a:fld>
            <a:endParaRPr lang="uk-UA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7C331-3ECB-4D82-92CA-E499E28A2873}" type="slidenum">
              <a:rPr lang="uk-UA" smtClean="0"/>
              <a:pPr/>
              <a:t>‹#›</a:t>
            </a:fld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3458335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1">
                <a:lumMod val="95000"/>
              </a:schemeClr>
            </a:gs>
            <a:gs pos="100000">
              <a:schemeClr val="bg1">
                <a:lumMod val="85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99F41B-25FB-4B50-BB9D-1984F7AE3594}" type="datetime1">
              <a:rPr lang="uk-UA" smtClean="0"/>
              <a:t>30.04.2022</a:t>
            </a:fld>
            <a:endParaRPr lang="uk-UA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1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F7C331-3ECB-4D82-92CA-E499E28A2873}" type="slidenum">
              <a:rPr lang="uk-UA" smtClean="0"/>
              <a:pPr/>
              <a:t>‹#›</a:t>
            </a:fld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4240077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defTabSz="914396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99" indent="-228599" algn="l" defTabSz="914396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97" indent="-228599" algn="l" defTabSz="91439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95" indent="-228599" algn="l" defTabSz="91439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94" indent="-228599" algn="l" defTabSz="91439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92" indent="-228599" algn="l" defTabSz="91439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90" indent="-228599" algn="l" defTabSz="91439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88" indent="-228599" algn="l" defTabSz="91439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86" indent="-228599" algn="l" defTabSz="91439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85" indent="-228599" algn="l" defTabSz="91439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39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99" algn="l" defTabSz="91439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96" algn="l" defTabSz="91439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95" algn="l" defTabSz="91439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92" algn="l" defTabSz="91439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91" algn="l" defTabSz="91439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89" algn="l" defTabSz="91439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87" algn="l" defTabSz="91439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86" algn="l" defTabSz="91439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5" Type="http://schemas.openxmlformats.org/officeDocument/2006/relationships/hyperlink" Target="https://zakon.rada.gov.ua/laws/show/2755-17#n6941" TargetMode="External"/><Relationship Id="rId4" Type="http://schemas.openxmlformats.org/officeDocument/2006/relationships/hyperlink" Target="https://zakon.rada.gov.ua/laws/show/2120-20#n77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zakon.rada.gov.ua/laws/show/2120-20#n77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zakon.rada.gov.ua/laws/show/2120-20#n77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.xml"/><Relationship Id="rId4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2.xml"/><Relationship Id="rId4" Type="http://schemas.openxmlformats.org/officeDocument/2006/relationships/image" Target="../media/image1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E:\ОТГ_Ассоциация\PNG\узор_01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845030"/>
            <a:ext cx="7932717" cy="29605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extBox 8"/>
          <p:cNvSpPr txBox="1"/>
          <p:nvPr/>
        </p:nvSpPr>
        <p:spPr>
          <a:xfrm>
            <a:off x="2423160" y="2732570"/>
            <a:ext cx="8887968" cy="1754326"/>
          </a:xfrm>
          <a:prstGeom prst="rect">
            <a:avLst/>
          </a:prstGeom>
          <a:noFill/>
          <a:scene3d>
            <a:camera prst="perspectiveHeroicExtremeLeftFacing"/>
            <a:lightRig rig="threePt" dir="t"/>
          </a:scene3d>
        </p:spPr>
        <p:txBody>
          <a:bodyPr wrap="square" rtlCol="0">
            <a:spAutoFit/>
          </a:bodyPr>
          <a:lstStyle/>
          <a:p>
            <a:r>
              <a:rPr lang="uk-UA" sz="3600" b="1" dirty="0">
                <a:solidFill>
                  <a:srgbClr val="0A737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ПРОБЛЕМНІ ПИТАННЯ МІСЦЕВИХ БЮДЖЕТІВ ТА ФІНАНСІВ </a:t>
            </a:r>
            <a:endParaRPr lang="ru-RU" sz="3600" b="1" dirty="0">
              <a:solidFill>
                <a:srgbClr val="0A7378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sz="3600" b="1" dirty="0">
                <a:solidFill>
                  <a:srgbClr val="0A737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УМОВАХ ВОЄННОГО </a:t>
            </a:r>
            <a:r>
              <a:rPr lang="uk-UA" sz="3600" b="1" dirty="0" smtClean="0">
                <a:solidFill>
                  <a:srgbClr val="0A737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СТАНУ</a:t>
            </a:r>
            <a:endParaRPr lang="uk-UA" sz="3600" b="1" dirty="0">
              <a:solidFill>
                <a:srgbClr val="369438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828574" y="5693128"/>
            <a:ext cx="643679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2400" b="1" dirty="0">
                <a:solidFill>
                  <a:srgbClr val="0A737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Київ </a:t>
            </a:r>
            <a:r>
              <a:rPr lang="uk-UA" sz="2400" b="1" dirty="0" smtClean="0">
                <a:solidFill>
                  <a:srgbClr val="0A737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2022</a:t>
            </a:r>
            <a:endParaRPr lang="uk-UA" sz="2400" b="1" dirty="0">
              <a:solidFill>
                <a:srgbClr val="0A7378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1" name="Рисунок 1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748" y="413880"/>
            <a:ext cx="4006035" cy="4006035"/>
          </a:xfrm>
          <a:prstGeom prst="rect">
            <a:avLst/>
          </a:prstGeom>
          <a:ln>
            <a:noFill/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isometricOffAxis2Left"/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</p:pic>
      <p:pic>
        <p:nvPicPr>
          <p:cNvPr id="6" name="Picture 3" descr="E:\ОТГ_Ассоциация\PNG\узор_01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4259283" y="0"/>
            <a:ext cx="7932717" cy="29605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38779206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E:\ОТГ_Ассоциация\PNG\узор_01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897444"/>
            <a:ext cx="7932717" cy="29605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Рисунок 6"/>
          <p:cNvPicPr/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6355" r="50995" b="30015"/>
          <a:stretch/>
        </p:blipFill>
        <p:spPr bwMode="auto">
          <a:xfrm>
            <a:off x="0" y="-1"/>
            <a:ext cx="8094726" cy="4014216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6" name="Picture 3" descr="E:\ОТГ_Ассоциация\PNG\узор_01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4259282" y="0"/>
            <a:ext cx="7932717" cy="29605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6632475" y="4854502"/>
            <a:ext cx="340824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2800" b="1" i="1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ДЯКУЄМО ЗА УВАГУ!</a:t>
            </a:r>
            <a:endParaRPr lang="uk-UA" sz="2800" b="1" i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9219069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E:\ОТГ_Ассоциация\PNG\узор_01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897444"/>
            <a:ext cx="7932717" cy="29605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3" descr="E:\ОТГ_Ассоциация\PNG\узор_01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4259283" y="16143"/>
            <a:ext cx="7932717" cy="29605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341376" y="267431"/>
            <a:ext cx="6836664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000" b="1" i="1" cap="all" dirty="0" smtClean="0">
                <a:solidFill>
                  <a:srgbClr val="C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Надходження бюджетів територіальних громад від місцевих податків в контексті змін до </a:t>
            </a:r>
          </a:p>
          <a:p>
            <a:r>
              <a:rPr lang="uk-UA" sz="2000" b="1" i="1" cap="all" dirty="0" smtClean="0">
                <a:solidFill>
                  <a:srgbClr val="C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Податкового кодексу України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2827020" y="1280508"/>
            <a:ext cx="687324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i="1" dirty="0">
                <a:solidFill>
                  <a:srgbClr val="0A7378"/>
                </a:solidFill>
              </a:rPr>
              <a:t>Законом України “Про внесення змін до Податкового кодексу України та інших законодавчих актів України щодо дії норм на період дії воєнного стану”</a:t>
            </a:r>
            <a:r>
              <a:rPr lang="uk-UA" i="1" dirty="0">
                <a:solidFill>
                  <a:srgbClr val="0A7378"/>
                </a:solidFill>
                <a:hlinkClick r:id="rId4"/>
              </a:rPr>
              <a:t> від 15.03.2022</a:t>
            </a:r>
            <a:r>
              <a:rPr lang="uk-UA" i="1" dirty="0">
                <a:solidFill>
                  <a:srgbClr val="0A7378"/>
                </a:solidFill>
              </a:rPr>
              <a:t> № 2120-IX</a:t>
            </a:r>
            <a:endParaRPr lang="uk-UA" b="1" i="1" dirty="0">
              <a:solidFill>
                <a:srgbClr val="0A7378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676656" y="2913394"/>
            <a:ext cx="11173968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b="1" i="1" cap="all" dirty="0" smtClean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основні положення:</a:t>
            </a:r>
          </a:p>
          <a:p>
            <a:endParaRPr lang="uk-UA" sz="1200" b="1" i="1" cap="all" dirty="0">
              <a:solidFill>
                <a:srgbClr val="C0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uk-UA" b="1" i="1" cap="all" dirty="0" smtClean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Єдиний податок: ФОП І та ІІ групи</a:t>
            </a:r>
          </a:p>
          <a:p>
            <a:endParaRPr lang="uk-UA" sz="1200" b="1" i="1" cap="all" dirty="0">
              <a:solidFill>
                <a:srgbClr val="C0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uk-UA" b="1" i="1" u="sng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тимчасово,</a:t>
            </a:r>
            <a:r>
              <a:rPr lang="uk-UA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з 1 квітня 2022 року </a:t>
            </a:r>
            <a:r>
              <a:rPr lang="uk-UA" u="sng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до припинення або скасування воєнного, надзвичайного стану на території України</a:t>
            </a:r>
            <a:r>
              <a:rPr lang="uk-UA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положення </a:t>
            </a:r>
            <a:r>
              <a:rPr lang="uk-UA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5"/>
              </a:rPr>
              <a:t>розділу XIV</a:t>
            </a:r>
            <a:r>
              <a:rPr lang="uk-UA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Податкового кодексу України застосовуються з урахуванням ряду особливостей, зокрема в частині того, що </a:t>
            </a:r>
            <a:r>
              <a:rPr lang="uk-UA" b="1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фізичні особи - підприємці - платники єдиного податку першої та другої групи </a:t>
            </a:r>
            <a:r>
              <a:rPr lang="uk-UA" b="1" u="sng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мають право не сплачувати єдиний </a:t>
            </a:r>
            <a:r>
              <a:rPr lang="uk-UA" b="1" u="sng" dirty="0" smtClean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податок</a:t>
            </a:r>
            <a:r>
              <a:rPr lang="uk-UA" dirty="0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endParaRPr lang="uk-UA" dirty="0">
              <a:solidFill>
                <a:srgbClr val="000000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328636804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E:\ОТГ_Ассоциация\PNG\узор_01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897444"/>
            <a:ext cx="7932717" cy="29605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3" descr="E:\ОТГ_Ассоциация\PNG\узор_01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4259283" y="16143"/>
            <a:ext cx="7932717" cy="29605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341376" y="267431"/>
            <a:ext cx="6836664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000" b="1" i="1" cap="all" dirty="0" smtClean="0">
                <a:solidFill>
                  <a:srgbClr val="C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Надходження бюджетів територіальних громад від місцевих податків в контексті змін до </a:t>
            </a:r>
          </a:p>
          <a:p>
            <a:r>
              <a:rPr lang="uk-UA" sz="2000" b="1" i="1" cap="all" dirty="0" smtClean="0">
                <a:solidFill>
                  <a:srgbClr val="C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Податкового кодексу України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3223260" y="1393385"/>
            <a:ext cx="687324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i="1" dirty="0">
                <a:solidFill>
                  <a:srgbClr val="0A7378"/>
                </a:solidFill>
              </a:rPr>
              <a:t>Законом України “Про внесення змін до Податкового кодексу України та інших законодавчих актів України щодо дії норм на період дії воєнного стану”</a:t>
            </a:r>
            <a:r>
              <a:rPr lang="uk-UA" i="1" dirty="0">
                <a:solidFill>
                  <a:srgbClr val="0A7378"/>
                </a:solidFill>
                <a:hlinkClick r:id="rId4"/>
              </a:rPr>
              <a:t> від 15.03.2022</a:t>
            </a:r>
            <a:r>
              <a:rPr lang="uk-UA" i="1" dirty="0">
                <a:solidFill>
                  <a:srgbClr val="0A7378"/>
                </a:solidFill>
              </a:rPr>
              <a:t> № 2120-IX</a:t>
            </a:r>
            <a:endParaRPr lang="uk-UA" b="1" i="1" dirty="0">
              <a:solidFill>
                <a:srgbClr val="0A7378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541020" y="2427007"/>
            <a:ext cx="11173968" cy="35086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b="1" i="1" cap="all" dirty="0" smtClean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основні положення:</a:t>
            </a:r>
          </a:p>
          <a:p>
            <a:endParaRPr lang="uk-UA" sz="1200" b="1" i="1" cap="all" dirty="0">
              <a:solidFill>
                <a:srgbClr val="C0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uk-UA" b="1" i="1" cap="all" dirty="0" smtClean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Єдиний податок: ФОП ІІІ групи</a:t>
            </a:r>
          </a:p>
          <a:p>
            <a:endParaRPr lang="uk-UA" sz="1200" b="1" i="1" cap="all" dirty="0">
              <a:solidFill>
                <a:srgbClr val="C0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uk-UA" dirty="0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платниками </a:t>
            </a:r>
            <a:r>
              <a:rPr lang="uk-UA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єдиного податку третьої групи можуть бути фізичні особи - підприємці та юридичні особи - суб’єкти господарювання будь-якої організаційно-правової форми, у яких протягом календарного року обсяг доходу не перевищує 10 мільярдів гривень</a:t>
            </a:r>
            <a:r>
              <a:rPr lang="uk-UA" dirty="0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265113" algn="just"/>
            <a:endParaRPr lang="uk-UA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65113" algn="just"/>
            <a:r>
              <a:rPr lang="uk-UA" dirty="0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При </a:t>
            </a:r>
            <a:r>
              <a:rPr lang="uk-UA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цьому, </a:t>
            </a:r>
            <a:r>
              <a:rPr lang="uk-UA" b="1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відсоткова ставка єдиного податку для платників єдиного податку третьої групи</a:t>
            </a:r>
            <a:r>
              <a:rPr lang="uk-UA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які використовують особливості оподаткування, встановлені пунктом пункту 9 підрозділу 8 розділу XX Податкового кодексу України, </a:t>
            </a:r>
            <a:r>
              <a:rPr lang="uk-UA" b="1" u="sng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встановлюється у розмірі 2 відсотки доходу</a:t>
            </a:r>
            <a:r>
              <a:rPr lang="uk-UA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визначеного відповідно до статті 292 Податкового кодексу України. </a:t>
            </a:r>
            <a:endParaRPr lang="uk-UA" dirty="0" smtClean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705852245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E:\ОТГ_Ассоциация\PNG\узор_01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897444"/>
            <a:ext cx="7932717" cy="29605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3" descr="E:\ОТГ_Ассоциация\PNG\узор_01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4259283" y="0"/>
            <a:ext cx="7932717" cy="29605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387096" y="177951"/>
            <a:ext cx="6836664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uk-UA" sz="2000" b="1" i="1" dirty="0" smtClean="0">
              <a:solidFill>
                <a:srgbClr val="C00000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uk-UA" sz="2000" b="1" i="1" cap="all" dirty="0" smtClean="0">
                <a:solidFill>
                  <a:srgbClr val="C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Надходження бюджетів територіальних громад від місцевих податків в контексті змін до </a:t>
            </a:r>
          </a:p>
          <a:p>
            <a:r>
              <a:rPr lang="uk-UA" sz="2000" b="1" i="1" cap="all" dirty="0" smtClean="0">
                <a:solidFill>
                  <a:srgbClr val="C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Податкового кодексу України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2691384" y="1406245"/>
            <a:ext cx="687324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i="1" dirty="0">
                <a:solidFill>
                  <a:srgbClr val="0A7378"/>
                </a:solidFill>
              </a:rPr>
              <a:t>Законом України “Про внесення змін до Податкового кодексу України та інших законодавчих актів України щодо дії норм на період дії воєнного стану”</a:t>
            </a:r>
            <a:r>
              <a:rPr lang="uk-UA" i="1" dirty="0">
                <a:solidFill>
                  <a:srgbClr val="0A7378"/>
                </a:solidFill>
                <a:hlinkClick r:id="rId4"/>
              </a:rPr>
              <a:t> від 15.03.2022</a:t>
            </a:r>
            <a:r>
              <a:rPr lang="uk-UA" i="1" dirty="0">
                <a:solidFill>
                  <a:srgbClr val="0A7378"/>
                </a:solidFill>
              </a:rPr>
              <a:t> № 2120-IX</a:t>
            </a:r>
            <a:endParaRPr lang="uk-UA" b="1" i="1" dirty="0">
              <a:solidFill>
                <a:srgbClr val="0A7378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87096" y="2358601"/>
            <a:ext cx="11173968" cy="42780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b="1" i="1" cap="all" dirty="0" smtClean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основні положення:</a:t>
            </a:r>
          </a:p>
          <a:p>
            <a:endParaRPr lang="uk-UA" sz="1200" b="1" i="1" cap="all" dirty="0">
              <a:solidFill>
                <a:srgbClr val="C0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uk-UA" b="1" i="1" cap="all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плата за землю 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endParaRPr lang="uk-UA" sz="800" dirty="0">
              <a:solidFill>
                <a:srgbClr val="000000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uk-UA" b="1" i="1" u="sng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тимчасово,</a:t>
            </a:r>
            <a:r>
              <a:rPr lang="uk-UA" dirty="0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на період з 1 березня 2022 року по 31 грудня року, наступного за роком, у якому припинено або скасовано воєнний, надзвичайний стан, </a:t>
            </a:r>
            <a:r>
              <a:rPr lang="uk-UA" b="1" u="sng" dirty="0" smtClean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не нараховується та не сплачується плата за землю (земельний податок та орендна плата за земельні ділянки державної та комунальної власності)</a:t>
            </a:r>
            <a:r>
              <a:rPr lang="uk-UA" dirty="0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за земельні ділянки (земельні частки (паї), що розташовані на територіях, на яких ведуться (велися) бойові дії, або на територіях, тимчасово окупованих збройними формуваннями Російської Федерації, та перебувають у власності або користуванні, у тому числі на умовах оренди, фізичних або юридичних осіб, а також за земельні ділянки (земельні частки (паї), визначені обласними військовими адміністраціями як засмічені вибухонебезпечними предметами та/або на яких наявні фортифікаційні споруди.</a:t>
            </a:r>
          </a:p>
          <a:p>
            <a:pPr marL="3319463" algn="just"/>
            <a:r>
              <a:rPr lang="uk-UA" i="1" u="sng" dirty="0" smtClean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Перелік територій, на яких ведуться (велися) бойові дії</a:t>
            </a:r>
            <a:r>
              <a:rPr lang="uk-UA" i="1" dirty="0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або тимчасово окупованих збройними формуваннями Російської Федерації, </a:t>
            </a:r>
            <a:r>
              <a:rPr lang="uk-UA" i="1" u="sng" dirty="0" smtClean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визначається Кабінетом Міністрів України.</a:t>
            </a:r>
          </a:p>
          <a:p>
            <a:pPr marL="1974850" indent="-1974850" algn="just"/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4128133862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E:\ОТГ_Ассоциация\PNG\узор_01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897444"/>
            <a:ext cx="7932717" cy="29605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3" descr="E:\ОТГ_Ассоциация\PNG\узор_01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4259283" y="0"/>
            <a:ext cx="7932717" cy="29605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387096" y="177951"/>
            <a:ext cx="6836664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uk-UA" sz="2000" b="1" i="1" dirty="0" smtClean="0">
              <a:solidFill>
                <a:srgbClr val="C00000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uk-UA" sz="2000" b="1" i="1" cap="all" dirty="0" smtClean="0">
                <a:solidFill>
                  <a:srgbClr val="C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ЗМІНИ В ЧАСТИНІ МІЖБЮДЖЕТНИХ ТРАНСФЕРТІВ В КОНТЕКСТІ ВНЕСЕННЯ ЗМІН ДО Державного бюджету України на 2022 рік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2200656" y="1708118"/>
            <a:ext cx="732434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i="1" dirty="0" smtClean="0">
                <a:solidFill>
                  <a:srgbClr val="0A7378"/>
                </a:solidFill>
              </a:rPr>
              <a:t>постанови </a:t>
            </a:r>
            <a:r>
              <a:rPr lang="uk-UA" i="1" dirty="0">
                <a:solidFill>
                  <a:srgbClr val="0A7378"/>
                </a:solidFill>
              </a:rPr>
              <a:t>Кабінету Міністрів України від 10 березня 2022 р. </a:t>
            </a:r>
            <a:r>
              <a:rPr lang="uk-UA" i="1" dirty="0" smtClean="0">
                <a:solidFill>
                  <a:srgbClr val="0A7378"/>
                </a:solidFill>
              </a:rPr>
              <a:t>№ </a:t>
            </a:r>
            <a:r>
              <a:rPr lang="uk-UA" i="1" dirty="0">
                <a:solidFill>
                  <a:srgbClr val="0A7378"/>
                </a:solidFill>
              </a:rPr>
              <a:t>245 та від 1 квітня 2022 р. № 401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566018" y="2521310"/>
            <a:ext cx="1117396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uk-UA" b="1" i="1" cap="all" dirty="0" smtClean="0">
              <a:solidFill>
                <a:srgbClr val="C0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uk-UA" b="1" i="1" cap="all" dirty="0" smtClean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основні положення:</a:t>
            </a:r>
            <a:endParaRPr lang="uk-UA" b="1" i="1" cap="all" dirty="0">
              <a:solidFill>
                <a:srgbClr val="C0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178666" y="3410909"/>
            <a:ext cx="10635382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400" b="1" i="1" u="sng" dirty="0">
                <a:solidFill>
                  <a:srgbClr val="C00000"/>
                </a:solidFill>
              </a:rPr>
              <a:t>СКОРОЧЕННЯ</a:t>
            </a:r>
            <a:r>
              <a:rPr lang="uk-UA" b="1" i="1" cap="all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2400" dirty="0" smtClean="0"/>
              <a:t>субвенцій з державного бюджету місцевим бюджетам, </a:t>
            </a:r>
            <a:r>
              <a:rPr lang="uk-UA" sz="2400" dirty="0"/>
              <a:t>в тому числі </a:t>
            </a:r>
            <a:r>
              <a:rPr lang="uk-UA" sz="2400" dirty="0" smtClean="0"/>
              <a:t>і </a:t>
            </a:r>
            <a:r>
              <a:rPr lang="uk-UA" sz="2400" b="1" u="sng" dirty="0" smtClean="0">
                <a:solidFill>
                  <a:srgbClr val="C00000"/>
                </a:solidFill>
              </a:rPr>
              <a:t>обсяг </a:t>
            </a:r>
            <a:r>
              <a:rPr lang="uk-UA" sz="2400" b="1" u="sng" dirty="0">
                <a:solidFill>
                  <a:srgbClr val="C00000"/>
                </a:solidFill>
              </a:rPr>
              <a:t>освітньої субвенції з державного бюджету місцевим бюджетам в загальному обсязі 10 804 383,8 тис. грн</a:t>
            </a:r>
            <a:r>
              <a:rPr lang="uk-UA" sz="2400" b="1" u="sng" dirty="0" smtClean="0">
                <a:solidFill>
                  <a:srgbClr val="C00000"/>
                </a:solidFill>
              </a:rPr>
              <a:t>.</a:t>
            </a:r>
            <a:endParaRPr lang="ru-RU" sz="2400" b="1" u="sng" dirty="0">
              <a:solidFill>
                <a:srgbClr val="C00000"/>
              </a:solidFill>
            </a:endParaRPr>
          </a:p>
          <a:p>
            <a:pPr algn="just"/>
            <a:endParaRPr lang="uk-UA" sz="2400" b="1" i="1" cap="all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18640995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1">
                <a:lumMod val="95000"/>
              </a:schemeClr>
            </a:gs>
            <a:gs pos="100000">
              <a:schemeClr val="bg1">
                <a:lumMod val="85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E:\ОТГ_Ассоциация\PNG\узор_01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897444"/>
            <a:ext cx="7932717" cy="29605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3" descr="E:\ОТГ_Ассоциация\PNG\узор_01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4254104" y="21112"/>
            <a:ext cx="7932717" cy="29605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387096" y="177951"/>
            <a:ext cx="6836664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uk-UA" sz="2000" b="1" i="1" dirty="0" smtClean="0">
              <a:solidFill>
                <a:srgbClr val="C00000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uk-UA" sz="2000" b="1" i="1" cap="all" dirty="0" smtClean="0">
                <a:solidFill>
                  <a:srgbClr val="C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компенсація витрат за тимчасове розміщення внутрішньо переміщених осіб, які перемістилися у період воєнного стану</a:t>
            </a:r>
            <a:endParaRPr lang="uk-UA" sz="2000" b="1" i="1" cap="all" dirty="0">
              <a:solidFill>
                <a:srgbClr val="C00000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935480" y="1473564"/>
            <a:ext cx="732434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i="1" dirty="0" smtClean="0">
                <a:solidFill>
                  <a:srgbClr val="0A7378"/>
                </a:solidFill>
              </a:rPr>
              <a:t>постанова </a:t>
            </a:r>
            <a:r>
              <a:rPr lang="uk-UA" i="1" dirty="0">
                <a:solidFill>
                  <a:srgbClr val="0A7378"/>
                </a:solidFill>
              </a:rPr>
              <a:t>Кабінету Міністрів України від 19 березня 2022 р. № 333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387096" y="2089114"/>
            <a:ext cx="1117396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uk-UA" b="1" i="1" cap="all" dirty="0" smtClean="0">
              <a:solidFill>
                <a:srgbClr val="C0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uk-UA" b="1" i="1" cap="all" dirty="0" smtClean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основні положення:</a:t>
            </a:r>
            <a:endParaRPr lang="uk-UA" b="1" i="1" cap="all" dirty="0">
              <a:solidFill>
                <a:srgbClr val="C0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091191" y="2981663"/>
            <a:ext cx="10635382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b="1" u="sng" dirty="0" smtClean="0">
                <a:solidFill>
                  <a:srgbClr val="C00000"/>
                </a:solidFill>
              </a:rPr>
              <a:t>Компенсація здійснюється за рахунок коштів державного та місцевих бюджетів </a:t>
            </a:r>
            <a:r>
              <a:rPr lang="uk-UA" dirty="0" smtClean="0"/>
              <a:t>(зокрема резервного фонду бюджету), коштів підприємств, установ та організацій незалежно від форми власності і господарювання, іноземних держав та міжнародних організацій у вигляді благодійної, гуманітарної та матеріальної допомоги, а також добровільних пожертвувань фізичних і юридичних осіб, благодійних організацій та громадських об’єднань, інших не заборонених законодавством джерел виключно у безготівковій формі за зазначеними у заяві банківськими реквізитами до 20-го числа місяця з дня закінчення звітного місяця за умови відсутності заборгованості власника жилого приміщення за житлово-комунальні послуги.</a:t>
            </a:r>
            <a:endParaRPr lang="uk-UA" sz="2400" b="1" i="1" cap="all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9996995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1">
                <a:lumMod val="95000"/>
              </a:schemeClr>
            </a:gs>
            <a:gs pos="100000">
              <a:schemeClr val="bg1">
                <a:lumMod val="85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E:\ОТГ_Ассоциация\PNG\узор_01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897444"/>
            <a:ext cx="7932717" cy="29605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3" descr="E:\ОТГ_Ассоциация\PNG\узор_01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4254104" y="21112"/>
            <a:ext cx="7932717" cy="29605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332232" y="370682"/>
            <a:ext cx="6480048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uk-UA" sz="2000" b="1" i="1" cap="all" dirty="0" smtClean="0">
                <a:solidFill>
                  <a:srgbClr val="C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Інші Законопроекти</a:t>
            </a:r>
            <a:r>
              <a:rPr lang="uk-UA" sz="2000" b="1" i="1" cap="all" dirty="0">
                <a:solidFill>
                  <a:srgbClr val="C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, прийняття яких </a:t>
            </a:r>
          </a:p>
          <a:p>
            <a:pPr lvl="0">
              <a:defRPr/>
            </a:pPr>
            <a:r>
              <a:rPr lang="uk-UA" sz="2000" b="1" i="1" cap="all" dirty="0">
                <a:solidFill>
                  <a:srgbClr val="C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Призведе до втрат бюджетів територіальних громад та/або прийняття яких не забезпечене фінансовим ресурсом бюджетів </a:t>
            </a:r>
            <a:r>
              <a:rPr lang="uk-UA" sz="2000" b="1" i="1" cap="all" dirty="0" smtClean="0">
                <a:solidFill>
                  <a:srgbClr val="C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територіальних </a:t>
            </a:r>
            <a:r>
              <a:rPr lang="uk-UA" sz="2000" b="1" i="1" cap="all" dirty="0">
                <a:solidFill>
                  <a:srgbClr val="C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громад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396240" y="1916331"/>
            <a:ext cx="1117396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i="1" dirty="0" smtClean="0">
                <a:solidFill>
                  <a:srgbClr val="0A7378"/>
                </a:solidFill>
                <a:latin typeface="Calibri"/>
              </a:rPr>
              <a:t>Проект </a:t>
            </a:r>
            <a:r>
              <a:rPr lang="ru-RU" i="1" dirty="0">
                <a:solidFill>
                  <a:srgbClr val="0A7378"/>
                </a:solidFill>
                <a:latin typeface="Calibri"/>
              </a:rPr>
              <a:t>Закону про </a:t>
            </a:r>
            <a:r>
              <a:rPr lang="uk-UA" i="1" dirty="0" smtClean="0">
                <a:solidFill>
                  <a:srgbClr val="0A7378"/>
                </a:solidFill>
                <a:latin typeface="Calibri"/>
              </a:rPr>
              <a:t>внесення змін до Податкового кодексу України щодо збереження робочих місць в умовах воєнного стану</a:t>
            </a:r>
          </a:p>
          <a:p>
            <a:r>
              <a:rPr lang="uk-UA" b="1" i="1" dirty="0">
                <a:solidFill>
                  <a:srgbClr val="C00000"/>
                </a:solidFill>
                <a:latin typeface="Calibri"/>
              </a:rPr>
              <a:t>Реєстр. </a:t>
            </a:r>
            <a:r>
              <a:rPr lang="ru-RU" b="1" i="1" dirty="0">
                <a:solidFill>
                  <a:srgbClr val="C00000"/>
                </a:solidFill>
                <a:latin typeface="Calibri"/>
              </a:rPr>
              <a:t>7262 </a:t>
            </a:r>
            <a:r>
              <a:rPr lang="ru-RU" b="1" i="1" dirty="0" err="1">
                <a:solidFill>
                  <a:srgbClr val="C00000"/>
                </a:solidFill>
                <a:latin typeface="Calibri"/>
              </a:rPr>
              <a:t>від</a:t>
            </a:r>
            <a:r>
              <a:rPr lang="ru-RU" b="1" i="1" dirty="0">
                <a:solidFill>
                  <a:srgbClr val="C00000"/>
                </a:solidFill>
                <a:latin typeface="Calibri"/>
              </a:rPr>
              <a:t> 07.04.2022</a:t>
            </a:r>
            <a:endParaRPr lang="uk-UA" b="1" i="1" dirty="0">
              <a:solidFill>
                <a:srgbClr val="C00000"/>
              </a:solidFill>
              <a:latin typeface="Calibri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557784" y="2990992"/>
            <a:ext cx="253287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defRPr/>
            </a:pPr>
            <a:r>
              <a:rPr lang="uk-UA" b="1" i="1" cap="all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основні положення: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557784" y="3511655"/>
            <a:ext cx="11119104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b="1" dirty="0" smtClean="0">
                <a:solidFill>
                  <a:srgbClr val="C00000"/>
                </a:solidFill>
              </a:rPr>
              <a:t>Тимчасово,</a:t>
            </a:r>
            <a:r>
              <a:rPr lang="uk-UA" dirty="0" smtClean="0"/>
              <a:t> починаючи з 01 квітня 2022 року по 31 грудня року, наступного за роком, у якому припинено або скасовано воєнний стан, </a:t>
            </a:r>
            <a:r>
              <a:rPr lang="uk-UA" b="1" dirty="0" smtClean="0">
                <a:solidFill>
                  <a:srgbClr val="C00000"/>
                </a:solidFill>
              </a:rPr>
              <a:t>доходи,</a:t>
            </a:r>
            <a:r>
              <a:rPr lang="uk-UA" dirty="0" smtClean="0"/>
              <a:t> зазначені у пункті 167.1 статті 167 Податкового кодексу України, оподатковуються за ставкою 9 %; </a:t>
            </a:r>
          </a:p>
          <a:p>
            <a:pPr algn="just"/>
            <a:endParaRPr lang="uk-UA" dirty="0"/>
          </a:p>
          <a:p>
            <a:pPr algn="just"/>
            <a:r>
              <a:rPr lang="uk-UA" b="1" dirty="0" smtClean="0">
                <a:solidFill>
                  <a:srgbClr val="C00000"/>
                </a:solidFill>
              </a:rPr>
              <a:t>тимчасово,</a:t>
            </a:r>
            <a:r>
              <a:rPr lang="uk-UA" dirty="0" smtClean="0"/>
              <a:t> починаючи з 01 квітня 2022 року по 31 грудня року, наступного за роком, у якому припинено або скасовано воєнний стан, </a:t>
            </a:r>
            <a:r>
              <a:rPr lang="uk-UA" b="1" dirty="0" smtClean="0">
                <a:solidFill>
                  <a:srgbClr val="C00000"/>
                </a:solidFill>
              </a:rPr>
              <a:t>доходи</a:t>
            </a:r>
            <a:r>
              <a:rPr lang="uk-UA" dirty="0" smtClean="0"/>
              <a:t>, зазначені у пункті 167.1 статті 167 Податкового кодексу України, </a:t>
            </a:r>
            <a:r>
              <a:rPr lang="uk-UA" b="1" dirty="0" smtClean="0">
                <a:solidFill>
                  <a:srgbClr val="C00000"/>
                </a:solidFill>
              </a:rPr>
              <a:t>для новостворених робочих місць встановлюється у розмірі 5 %.</a:t>
            </a:r>
            <a:endParaRPr lang="uk-UA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409085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E:\ОТГ_Ассоциация\PNG\узор_01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897444"/>
            <a:ext cx="7932717" cy="29605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3" descr="E:\ОТГ_Ассоциация\PNG\узор_01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4254104" y="21112"/>
            <a:ext cx="7932717" cy="29605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295656" y="219229"/>
            <a:ext cx="6480048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uk-UA" sz="2000" b="1" i="1" u="none" strike="noStrike" kern="1200" cap="none" spc="0" normalizeH="0" baseline="0" noProof="0" dirty="0" smtClean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Calibri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uk-UA" sz="2000" b="1" i="1" u="none" strike="noStrike" kern="1200" cap="all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/>
                <a:ea typeface="Calibri" panose="020F0502020204030204" pitchFamily="34" charset="0"/>
                <a:cs typeface="Times New Roman" panose="02020603050405020304" pitchFamily="18" charset="0"/>
              </a:rPr>
              <a:t>Інші Законопроекти, прийняття яких</a:t>
            </a:r>
            <a:r>
              <a:rPr kumimoji="0" lang="uk-UA" sz="2000" b="1" i="1" u="none" strike="noStrike" kern="1200" cap="all" spc="0" normalizeH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uk-UA" sz="2000" b="1" i="1" cap="all" dirty="0" smtClean="0">
                <a:solidFill>
                  <a:srgbClr val="C00000"/>
                </a:solidFill>
                <a:latin typeface="Calibri"/>
                <a:ea typeface="Calibri" panose="020F0502020204030204" pitchFamily="34" charset="0"/>
                <a:cs typeface="Times New Roman" panose="02020603050405020304" pitchFamily="18" charset="0"/>
              </a:rPr>
              <a:t>Призведе до втрат бюджетів територіальних громад та/або прийняття яких не забезпечене фінансовим ресурсом бюджетів територіальних громад</a:t>
            </a:r>
            <a:endParaRPr kumimoji="0" lang="uk-UA" sz="2000" b="1" i="1" u="none" strike="noStrike" kern="1200" cap="all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Calibri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14528" y="2104502"/>
            <a:ext cx="1117396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i="1" dirty="0" smtClean="0">
                <a:solidFill>
                  <a:srgbClr val="0A7378"/>
                </a:solidFill>
                <a:latin typeface="Calibri"/>
              </a:rPr>
              <a:t>Проект Закону про внесення змін до Закону України "Про основи національного спротиву" (щодо встановлення матеріального забезпечення учасників добровольчих формувань територіальних громад) </a:t>
            </a:r>
            <a:r>
              <a:rPr lang="uk-UA" b="1" i="1" dirty="0">
                <a:solidFill>
                  <a:srgbClr val="C00000"/>
                </a:solidFill>
                <a:latin typeface="Calibri"/>
              </a:rPr>
              <a:t>Реєстр. №</a:t>
            </a:r>
            <a:r>
              <a:rPr lang="ru-RU" b="1" i="1" dirty="0">
                <a:solidFill>
                  <a:srgbClr val="C00000"/>
                </a:solidFill>
                <a:latin typeface="Calibri"/>
              </a:rPr>
              <a:t>7259 </a:t>
            </a:r>
            <a:r>
              <a:rPr lang="ru-RU" b="1" i="1" dirty="0" err="1">
                <a:solidFill>
                  <a:srgbClr val="C00000"/>
                </a:solidFill>
                <a:latin typeface="Calibri"/>
              </a:rPr>
              <a:t>від</a:t>
            </a:r>
            <a:r>
              <a:rPr lang="ru-RU" b="1" i="1" dirty="0">
                <a:solidFill>
                  <a:srgbClr val="C00000"/>
                </a:solidFill>
                <a:latin typeface="Calibri"/>
              </a:rPr>
              <a:t> 06.04.2022</a:t>
            </a:r>
            <a:endParaRPr lang="uk-UA" b="1" i="1" dirty="0">
              <a:solidFill>
                <a:srgbClr val="C00000"/>
              </a:solidFill>
              <a:latin typeface="Calibri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557784" y="3411297"/>
            <a:ext cx="253287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defRPr/>
            </a:pPr>
            <a:r>
              <a:rPr lang="uk-UA" b="1" i="1" cap="all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основні положення: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557784" y="3785353"/>
            <a:ext cx="11301984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dirty="0" smtClean="0"/>
              <a:t>Сільські, селищні та міські ради:</a:t>
            </a:r>
          </a:p>
          <a:p>
            <a:pPr algn="just"/>
            <a:r>
              <a:rPr lang="uk-UA" dirty="0" smtClean="0"/>
              <a:t> … </a:t>
            </a:r>
            <a:r>
              <a:rPr lang="uk-UA" u="sng" dirty="0" smtClean="0">
                <a:solidFill>
                  <a:srgbClr val="C00000"/>
                </a:solidFill>
              </a:rPr>
              <a:t>забезпечують у межах відповідних видатків місцевих бюджетів належне фінансування заходів національного спротиву місцевого значення та підготовки громадян України </a:t>
            </a:r>
            <a:r>
              <a:rPr lang="uk-UA" dirty="0" smtClean="0"/>
              <a:t>до національного спротиву та матеріальне забезпечення учасників добровольчих формувань територіальних громад у період дії правового режиму воєнного стану; </a:t>
            </a:r>
          </a:p>
          <a:p>
            <a:pPr algn="just"/>
            <a:r>
              <a:rPr lang="uk-UA" dirty="0" smtClean="0"/>
              <a:t>…сільські, селищних та міські ради </a:t>
            </a:r>
            <a:r>
              <a:rPr lang="uk-UA" u="sng" dirty="0" smtClean="0">
                <a:solidFill>
                  <a:srgbClr val="C00000"/>
                </a:solidFill>
              </a:rPr>
              <a:t>у межах видатків місцевого бюджету</a:t>
            </a:r>
            <a:r>
              <a:rPr lang="uk-UA" dirty="0" smtClean="0"/>
              <a:t> забезпечують матеріальне забезпечення учасників добровольчих формувань територіальних громад. 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095888503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E:\ОТГ_Ассоциация\PNG\узор_01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946121"/>
            <a:ext cx="7932717" cy="29605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3" descr="E:\ОТГ_Ассоциация\PNG\узор_01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4254104" y="21112"/>
            <a:ext cx="7932717" cy="29605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539496" y="1002801"/>
            <a:ext cx="6480048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uk-UA" sz="2000" b="1" i="1" u="none" strike="noStrike" kern="1200" cap="all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/>
                <a:ea typeface="Calibri" panose="020F0502020204030204" pitchFamily="34" charset="0"/>
                <a:cs typeface="Times New Roman" panose="02020603050405020304" pitchFamily="18" charset="0"/>
              </a:rPr>
              <a:t>Пропозиції Всеукраїнської Асоціації ОТГ  щодо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uk-UA" sz="2000" b="1" i="1" cap="all" dirty="0" smtClean="0">
                <a:solidFill>
                  <a:srgbClr val="C00000"/>
                </a:solidFill>
                <a:latin typeface="Calibri"/>
                <a:ea typeface="Calibri" panose="020F0502020204030204" pitchFamily="34" charset="0"/>
                <a:cs typeface="Times New Roman" panose="02020603050405020304" pitchFamily="18" charset="0"/>
              </a:rPr>
              <a:t>Фінансового законодавства в умовах воєнного стану</a:t>
            </a:r>
            <a:endParaRPr kumimoji="0" lang="uk-UA" sz="2000" b="1" i="1" u="none" strike="noStrike" kern="1200" cap="all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Calibri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539496" y="2593790"/>
            <a:ext cx="1069848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uk-UA" sz="2000" b="1" i="1" cap="all" dirty="0">
                <a:latin typeface="Calibri"/>
                <a:ea typeface="Calibri" panose="020F0502020204030204" pitchFamily="34" charset="0"/>
                <a:cs typeface="Times New Roman" panose="02020603050405020304" pitchFamily="18" charset="0"/>
              </a:rPr>
              <a:t>виділення </a:t>
            </a:r>
            <a:r>
              <a:rPr lang="uk-UA" sz="2000" b="1" i="1" cap="all" dirty="0" smtClean="0">
                <a:latin typeface="Calibri"/>
                <a:ea typeface="Calibri" panose="020F0502020204030204" pitchFamily="34" charset="0"/>
                <a:cs typeface="Times New Roman" panose="02020603050405020304" pitchFamily="18" charset="0"/>
              </a:rPr>
              <a:t>з </a:t>
            </a:r>
            <a:r>
              <a:rPr lang="uk-UA" sz="2000" b="1" i="1" cap="all" dirty="0">
                <a:latin typeface="Calibri"/>
                <a:ea typeface="Calibri" panose="020F0502020204030204" pitchFamily="34" charset="0"/>
                <a:cs typeface="Times New Roman" panose="02020603050405020304" pitchFamily="18" charset="0"/>
              </a:rPr>
              <a:t>державного бюджету бюджетам територіальних громад додаткової дотації на компенсацію втрат доходів місцевих бюджетів внаслідок </a:t>
            </a:r>
            <a:r>
              <a:rPr lang="uk-UA" sz="2000" b="1" i="1" cap="all" dirty="0" smtClean="0">
                <a:latin typeface="Calibri"/>
                <a:ea typeface="Calibri" panose="020F0502020204030204" pitchFamily="34" charset="0"/>
                <a:cs typeface="Times New Roman" panose="02020603050405020304" pitchFamily="18" charset="0"/>
              </a:rPr>
              <a:t>внесених змін до податкового законодавства в частині місцевих податків;</a:t>
            </a:r>
            <a:endParaRPr lang="ru-RU" sz="2000" b="1" i="1" cap="all" dirty="0">
              <a:latin typeface="Calibri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539496" y="4237238"/>
            <a:ext cx="10625328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uk-UA" sz="2000" b="1" i="1" cap="all" dirty="0">
                <a:latin typeface="Calibri"/>
                <a:ea typeface="Calibri" panose="020F0502020204030204" pitchFamily="34" charset="0"/>
                <a:cs typeface="Times New Roman" panose="02020603050405020304" pitchFamily="18" charset="0"/>
              </a:rPr>
              <a:t>створення в загальному фонді Державного бюджету України Фонду підтримки місцевого самоврядування в умовах воєнного стану та його відновлення у післявоєнний </a:t>
            </a:r>
            <a:r>
              <a:rPr lang="uk-UA" sz="2000" b="1" i="1" cap="all" dirty="0" smtClean="0">
                <a:latin typeface="Calibri"/>
                <a:ea typeface="Calibri" panose="020F0502020204030204" pitchFamily="34" charset="0"/>
                <a:cs typeface="Times New Roman" panose="02020603050405020304" pitchFamily="18" charset="0"/>
              </a:rPr>
              <a:t>період</a:t>
            </a:r>
            <a:r>
              <a:rPr lang="uk-UA" sz="2000" b="1" i="1" cap="all" dirty="0">
                <a:latin typeface="Calibri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611363727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12708</TotalTime>
  <Words>929</Words>
  <Application>Microsoft Office PowerPoint</Application>
  <PresentationFormat>Широкоэкранный</PresentationFormat>
  <Paragraphs>64</Paragraphs>
  <Slides>10</Slides>
  <Notes>10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6" baseType="lpstr">
      <vt:lpstr>Arial</vt:lpstr>
      <vt:lpstr>Calibri</vt:lpstr>
      <vt:lpstr>Calibri Light</vt:lpstr>
      <vt:lpstr>Times New Roman</vt:lpstr>
      <vt:lpstr>Wingdings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Art</dc:creator>
  <cp:lastModifiedBy>Image&amp;Matros ®</cp:lastModifiedBy>
  <cp:revision>305</cp:revision>
  <cp:lastPrinted>2021-04-13T09:15:22Z</cp:lastPrinted>
  <dcterms:created xsi:type="dcterms:W3CDTF">2017-09-25T18:23:36Z</dcterms:created>
  <dcterms:modified xsi:type="dcterms:W3CDTF">2022-04-29T21:07:56Z</dcterms:modified>
</cp:coreProperties>
</file>