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141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EFBFA-6E15-4B6E-8AE9-CD4A21B67D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80405-4553-460A-8349-46064DC39ED7}">
      <dgm:prSet custT="1"/>
      <dgm:spPr/>
      <dgm:t>
        <a:bodyPr/>
        <a:lstStyle/>
        <a:p>
          <a:pPr rtl="0"/>
          <a:r>
            <a:rPr lang="uk-UA" sz="3600" dirty="0">
              <a:latin typeface="Times New Roman" pitchFamily="18" charset="0"/>
              <a:cs typeface="Times New Roman" pitchFamily="18" charset="0"/>
            </a:rPr>
            <a:t>Загальна площа приміщення ЦНАП складає – 162 м²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FEC5FF2D-4A3D-4F91-9F79-6C84702D648B}" type="parTrans" cxnId="{2B89BB1B-A145-4B94-8E56-CD4AAA66F01F}">
      <dgm:prSet/>
      <dgm:spPr/>
      <dgm:t>
        <a:bodyPr/>
        <a:lstStyle/>
        <a:p>
          <a:endParaRPr lang="ru-RU"/>
        </a:p>
      </dgm:t>
    </dgm:pt>
    <dgm:pt modelId="{B356DFF8-02D9-4D38-8488-E70CA5B30FA1}" type="sibTrans" cxnId="{2B89BB1B-A145-4B94-8E56-CD4AAA66F01F}">
      <dgm:prSet/>
      <dgm:spPr/>
      <dgm:t>
        <a:bodyPr/>
        <a:lstStyle/>
        <a:p>
          <a:endParaRPr lang="ru-RU"/>
        </a:p>
      </dgm:t>
    </dgm:pt>
    <dgm:pt modelId="{0B2FD78A-FF24-4550-97ED-36E9963B558D}">
      <dgm:prSet custT="1"/>
      <dgm:spPr/>
      <dgm:t>
        <a:bodyPr/>
        <a:lstStyle/>
        <a:p>
          <a:r>
            <a:rPr lang="uk-UA" sz="2800" b="1" noProof="0" dirty="0" err="1">
              <a:latin typeface="Times New Roman" pitchFamily="18" charset="0"/>
              <a:cs typeface="Times New Roman" pitchFamily="18" charset="0"/>
            </a:rPr>
            <a:t>Ресепшн</a:t>
          </a:r>
          <a:r>
            <a:rPr lang="uk-UA" sz="2800" b="1" dirty="0">
              <a:latin typeface="Times New Roman" pitchFamily="18" charset="0"/>
              <a:cs typeface="Times New Roman" pitchFamily="18" charset="0"/>
            </a:rPr>
            <a:t> – 31 м</a:t>
          </a:r>
          <a:r>
            <a:rPr lang="uk-UA" sz="2800" dirty="0">
              <a:latin typeface="Times New Roman" pitchFamily="18" charset="0"/>
              <a:cs typeface="Times New Roman" pitchFamily="18" charset="0"/>
            </a:rPr>
            <a:t>²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60C170B-210D-40FA-96D0-D52F158E7A3C}" type="parTrans" cxnId="{45119A26-78E4-4B1A-9236-A46931BF3393}">
      <dgm:prSet/>
      <dgm:spPr/>
      <dgm:t>
        <a:bodyPr/>
        <a:lstStyle/>
        <a:p>
          <a:endParaRPr lang="ru-RU"/>
        </a:p>
      </dgm:t>
    </dgm:pt>
    <dgm:pt modelId="{A98E909E-2518-47B7-8125-F0CE6E72D3D4}" type="sibTrans" cxnId="{45119A26-78E4-4B1A-9236-A46931BF3393}">
      <dgm:prSet/>
      <dgm:spPr/>
      <dgm:t>
        <a:bodyPr/>
        <a:lstStyle/>
        <a:p>
          <a:endParaRPr lang="ru-RU"/>
        </a:p>
      </dgm:t>
    </dgm:pt>
    <dgm:pt modelId="{63158CB9-AB5B-4AD9-97DD-505696A677F9}">
      <dgm:prSet custT="1"/>
      <dgm:spPr/>
      <dgm:t>
        <a:bodyPr/>
        <a:lstStyle/>
        <a:p>
          <a:r>
            <a:rPr lang="uk-UA" sz="2800" b="1" dirty="0">
              <a:latin typeface="Times New Roman" pitchFamily="18" charset="0"/>
              <a:cs typeface="Times New Roman" pitchFamily="18" charset="0"/>
            </a:rPr>
            <a:t>Сектор обслуговування  (</a:t>
          </a:r>
          <a:r>
            <a:rPr lang="uk-UA" sz="2800" b="1" noProof="0" dirty="0" err="1">
              <a:latin typeface="Times New Roman" pitchFamily="18" charset="0"/>
              <a:cs typeface="Times New Roman" pitchFamily="18" charset="0"/>
            </a:rPr>
            <a:t>фронт-</a:t>
          </a:r>
          <a:r>
            <a:rPr lang="uk-UA" sz="2800" b="1" dirty="0">
              <a:latin typeface="Times New Roman" pitchFamily="18" charset="0"/>
              <a:cs typeface="Times New Roman" pitchFamily="18" charset="0"/>
            </a:rPr>
            <a:t>офіс) - 67м</a:t>
          </a:r>
          <a:r>
            <a:rPr lang="uk-UA" sz="2800" dirty="0">
              <a:latin typeface="Times New Roman" pitchFamily="18" charset="0"/>
              <a:cs typeface="Times New Roman" pitchFamily="18" charset="0"/>
            </a:rPr>
            <a:t>²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ED5C006-A768-434D-A469-A8BD4696B2DB}" type="parTrans" cxnId="{D2A62073-D73E-4767-ABD1-5EF1C356858E}">
      <dgm:prSet/>
      <dgm:spPr/>
      <dgm:t>
        <a:bodyPr/>
        <a:lstStyle/>
        <a:p>
          <a:endParaRPr lang="ru-RU"/>
        </a:p>
      </dgm:t>
    </dgm:pt>
    <dgm:pt modelId="{E3BB5FE2-9F26-48B4-9433-77A489C764B0}" type="sibTrans" cxnId="{D2A62073-D73E-4767-ABD1-5EF1C356858E}">
      <dgm:prSet/>
      <dgm:spPr/>
      <dgm:t>
        <a:bodyPr/>
        <a:lstStyle/>
        <a:p>
          <a:endParaRPr lang="ru-RU"/>
        </a:p>
      </dgm:t>
    </dgm:pt>
    <dgm:pt modelId="{11337E02-03A0-48AE-B41D-F0020A46A53C}">
      <dgm:prSet custT="1"/>
      <dgm:spPr/>
      <dgm:t>
        <a:bodyPr/>
        <a:lstStyle/>
        <a:p>
          <a:r>
            <a:rPr lang="uk-UA" sz="2800" b="1" dirty="0">
              <a:latin typeface="Times New Roman" pitchFamily="18" charset="0"/>
              <a:cs typeface="Times New Roman" pitchFamily="18" charset="0"/>
            </a:rPr>
            <a:t>Сектор обробки даних (бек-офіс) – 55 м</a:t>
          </a:r>
          <a:r>
            <a:rPr lang="uk-UA" sz="2800" dirty="0">
              <a:latin typeface="Times New Roman" pitchFamily="18" charset="0"/>
              <a:cs typeface="Times New Roman" pitchFamily="18" charset="0"/>
            </a:rPr>
            <a:t>²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FF699D9-1AD4-4541-B8CD-94BA4FF43AE1}" type="parTrans" cxnId="{2196CBF4-E859-4596-87EA-A7295284349C}">
      <dgm:prSet/>
      <dgm:spPr/>
      <dgm:t>
        <a:bodyPr/>
        <a:lstStyle/>
        <a:p>
          <a:endParaRPr lang="ru-RU"/>
        </a:p>
      </dgm:t>
    </dgm:pt>
    <dgm:pt modelId="{9E79C253-9826-462A-8454-DA2101639936}" type="sibTrans" cxnId="{2196CBF4-E859-4596-87EA-A7295284349C}">
      <dgm:prSet/>
      <dgm:spPr/>
      <dgm:t>
        <a:bodyPr/>
        <a:lstStyle/>
        <a:p>
          <a:endParaRPr lang="ru-RU"/>
        </a:p>
      </dgm:t>
    </dgm:pt>
    <dgm:pt modelId="{881C97CB-B275-4F04-B6EC-B0074A9B4C93}">
      <dgm:prSet custT="1"/>
      <dgm:spPr/>
      <dgm:t>
        <a:bodyPr/>
        <a:lstStyle/>
        <a:p>
          <a:r>
            <a:rPr lang="uk-UA" sz="2800" b="1" dirty="0">
              <a:latin typeface="Times New Roman" pitchFamily="18" charset="0"/>
              <a:cs typeface="Times New Roman" pitchFamily="18" charset="0"/>
            </a:rPr>
            <a:t> Вбиральня для відвідувачів – 9 м</a:t>
          </a:r>
          <a:r>
            <a:rPr lang="uk-UA" sz="2800" dirty="0">
              <a:latin typeface="Times New Roman" pitchFamily="18" charset="0"/>
              <a:cs typeface="Times New Roman" pitchFamily="18" charset="0"/>
            </a:rPr>
            <a:t>²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5746BFD-81C9-41F4-9DE6-4DF364C3F4E2}" type="parTrans" cxnId="{C009CC0E-AC46-43C9-B358-ADCDBB3CFAF5}">
      <dgm:prSet/>
      <dgm:spPr/>
      <dgm:t>
        <a:bodyPr/>
        <a:lstStyle/>
        <a:p>
          <a:endParaRPr lang="ru-RU"/>
        </a:p>
      </dgm:t>
    </dgm:pt>
    <dgm:pt modelId="{3B4FD75D-2839-47FD-8388-16F48D2AE628}" type="sibTrans" cxnId="{C009CC0E-AC46-43C9-B358-ADCDBB3CFAF5}">
      <dgm:prSet/>
      <dgm:spPr/>
      <dgm:t>
        <a:bodyPr/>
        <a:lstStyle/>
        <a:p>
          <a:endParaRPr lang="ru-RU"/>
        </a:p>
      </dgm:t>
    </dgm:pt>
    <dgm:pt modelId="{F483EDE4-C44F-498D-827D-D5C672E68520}" type="pres">
      <dgm:prSet presAssocID="{1A7EFBFA-6E15-4B6E-8AE9-CD4A21B67D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0627F-554C-44E3-AEFA-60C3864816B1}" type="pres">
      <dgm:prSet presAssocID="{D0280405-4553-460A-8349-46064DC39ED7}" presName="composite" presStyleCnt="0"/>
      <dgm:spPr/>
    </dgm:pt>
    <dgm:pt modelId="{274C0873-1A82-449E-8783-6230D16A747E}" type="pres">
      <dgm:prSet presAssocID="{D0280405-4553-460A-8349-46064DC39ED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33893-2E18-4449-B80B-82F8F8F8D876}" type="pres">
      <dgm:prSet presAssocID="{D0280405-4553-460A-8349-46064DC39ED7}" presName="descendantText" presStyleLbl="alignAcc1" presStyleIdx="0" presStyleCnt="1" custFlipHor="0" custScaleX="96017" custScaleY="95763" custLinFactNeighborX="-134" custLinFactNeighborY="2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19A26-78E4-4B1A-9236-A46931BF3393}" srcId="{D0280405-4553-460A-8349-46064DC39ED7}" destId="{0B2FD78A-FF24-4550-97ED-36E9963B558D}" srcOrd="0" destOrd="0" parTransId="{B60C170B-210D-40FA-96D0-D52F158E7A3C}" sibTransId="{A98E909E-2518-47B7-8125-F0CE6E72D3D4}"/>
    <dgm:cxn modelId="{74079F63-DD92-42F3-AB9F-74E69B0D47F5}" type="presOf" srcId="{63158CB9-AB5B-4AD9-97DD-505696A677F9}" destId="{96933893-2E18-4449-B80B-82F8F8F8D876}" srcOrd="0" destOrd="1" presId="urn:microsoft.com/office/officeart/2005/8/layout/chevron2"/>
    <dgm:cxn modelId="{7CF13D0D-777B-4219-9283-99C1EAD67343}" type="presOf" srcId="{D0280405-4553-460A-8349-46064DC39ED7}" destId="{274C0873-1A82-449E-8783-6230D16A747E}" srcOrd="0" destOrd="0" presId="urn:microsoft.com/office/officeart/2005/8/layout/chevron2"/>
    <dgm:cxn modelId="{A3CB43D7-3945-41F9-B29D-D803231F96D0}" type="presOf" srcId="{11337E02-03A0-48AE-B41D-F0020A46A53C}" destId="{96933893-2E18-4449-B80B-82F8F8F8D876}" srcOrd="0" destOrd="2" presId="urn:microsoft.com/office/officeart/2005/8/layout/chevron2"/>
    <dgm:cxn modelId="{D2A62073-D73E-4767-ABD1-5EF1C356858E}" srcId="{D0280405-4553-460A-8349-46064DC39ED7}" destId="{63158CB9-AB5B-4AD9-97DD-505696A677F9}" srcOrd="1" destOrd="0" parTransId="{AED5C006-A768-434D-A469-A8BD4696B2DB}" sibTransId="{E3BB5FE2-9F26-48B4-9433-77A489C764B0}"/>
    <dgm:cxn modelId="{2B89BB1B-A145-4B94-8E56-CD4AAA66F01F}" srcId="{1A7EFBFA-6E15-4B6E-8AE9-CD4A21B67DD5}" destId="{D0280405-4553-460A-8349-46064DC39ED7}" srcOrd="0" destOrd="0" parTransId="{FEC5FF2D-4A3D-4F91-9F79-6C84702D648B}" sibTransId="{B356DFF8-02D9-4D38-8488-E70CA5B30FA1}"/>
    <dgm:cxn modelId="{C009CC0E-AC46-43C9-B358-ADCDBB3CFAF5}" srcId="{D0280405-4553-460A-8349-46064DC39ED7}" destId="{881C97CB-B275-4F04-B6EC-B0074A9B4C93}" srcOrd="3" destOrd="0" parTransId="{F5746BFD-81C9-41F4-9DE6-4DF364C3F4E2}" sibTransId="{3B4FD75D-2839-47FD-8388-16F48D2AE628}"/>
    <dgm:cxn modelId="{2196CBF4-E859-4596-87EA-A7295284349C}" srcId="{D0280405-4553-460A-8349-46064DC39ED7}" destId="{11337E02-03A0-48AE-B41D-F0020A46A53C}" srcOrd="2" destOrd="0" parTransId="{AFF699D9-1AD4-4541-B8CD-94BA4FF43AE1}" sibTransId="{9E79C253-9826-462A-8454-DA2101639936}"/>
    <dgm:cxn modelId="{AE1132D9-AA3E-4ABB-9DDE-AAA27C3B7C24}" type="presOf" srcId="{1A7EFBFA-6E15-4B6E-8AE9-CD4A21B67DD5}" destId="{F483EDE4-C44F-498D-827D-D5C672E68520}" srcOrd="0" destOrd="0" presId="urn:microsoft.com/office/officeart/2005/8/layout/chevron2"/>
    <dgm:cxn modelId="{B3AB5A40-5948-477C-BBDE-76ED1AAB931B}" type="presOf" srcId="{0B2FD78A-FF24-4550-97ED-36E9963B558D}" destId="{96933893-2E18-4449-B80B-82F8F8F8D876}" srcOrd="0" destOrd="0" presId="urn:microsoft.com/office/officeart/2005/8/layout/chevron2"/>
    <dgm:cxn modelId="{72415057-B876-4D70-9A66-A994F8C36B89}" type="presOf" srcId="{881C97CB-B275-4F04-B6EC-B0074A9B4C93}" destId="{96933893-2E18-4449-B80B-82F8F8F8D876}" srcOrd="0" destOrd="3" presId="urn:microsoft.com/office/officeart/2005/8/layout/chevron2"/>
    <dgm:cxn modelId="{F5021556-4889-44E8-AC1D-6837788AC4BB}" type="presParOf" srcId="{F483EDE4-C44F-498D-827D-D5C672E68520}" destId="{E210627F-554C-44E3-AEFA-60C3864816B1}" srcOrd="0" destOrd="0" presId="urn:microsoft.com/office/officeart/2005/8/layout/chevron2"/>
    <dgm:cxn modelId="{EEDD68D8-6760-47CE-8196-5F1B485F942D}" type="presParOf" srcId="{E210627F-554C-44E3-AEFA-60C3864816B1}" destId="{274C0873-1A82-449E-8783-6230D16A747E}" srcOrd="0" destOrd="0" presId="urn:microsoft.com/office/officeart/2005/8/layout/chevron2"/>
    <dgm:cxn modelId="{3A505BE1-FEE5-4F3B-A066-36145B5EFAA2}" type="presParOf" srcId="{E210627F-554C-44E3-AEFA-60C3864816B1}" destId="{96933893-2E18-4449-B80B-82F8F8F8D8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C0873-1A82-449E-8783-6230D16A747E}">
      <dsp:nvSpPr>
        <dsp:cNvPr id="0" name=""/>
        <dsp:cNvSpPr/>
      </dsp:nvSpPr>
      <dsp:spPr>
        <a:xfrm rot="5400000">
          <a:off x="-720840" y="802471"/>
          <a:ext cx="5315158" cy="3720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>
              <a:latin typeface="Times New Roman" pitchFamily="18" charset="0"/>
              <a:cs typeface="Times New Roman" pitchFamily="18" charset="0"/>
            </a:rPr>
            <a:t>Загальна площа приміщення ЦНАП складає – 162 м²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6434" y="1865504"/>
        <a:ext cx="3720611" cy="1594547"/>
      </dsp:txXfrm>
    </dsp:sp>
    <dsp:sp modelId="{96933893-2E18-4449-B80B-82F8F8F8D876}">
      <dsp:nvSpPr>
        <dsp:cNvPr id="0" name=""/>
        <dsp:cNvSpPr/>
      </dsp:nvSpPr>
      <dsp:spPr>
        <a:xfrm rot="5400000">
          <a:off x="5969621" y="-1859068"/>
          <a:ext cx="3310210" cy="7370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noProof="0" dirty="0" err="1">
              <a:latin typeface="Times New Roman" pitchFamily="18" charset="0"/>
              <a:cs typeface="Times New Roman" pitchFamily="18" charset="0"/>
            </a:rPr>
            <a:t>Ресепшн</a:t>
          </a: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 – 31 м</a:t>
          </a:r>
          <a:r>
            <a:rPr lang="uk-UA" sz="2800" kern="1200" dirty="0">
              <a:latin typeface="Times New Roman" pitchFamily="18" charset="0"/>
              <a:cs typeface="Times New Roman" pitchFamily="18" charset="0"/>
            </a:rPr>
            <a:t>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Сектор обслуговування  (</a:t>
          </a:r>
          <a:r>
            <a:rPr lang="uk-UA" sz="2800" b="1" kern="1200" noProof="0" dirty="0" err="1">
              <a:latin typeface="Times New Roman" pitchFamily="18" charset="0"/>
              <a:cs typeface="Times New Roman" pitchFamily="18" charset="0"/>
            </a:rPr>
            <a:t>фронт-</a:t>
          </a: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офіс) - 67м</a:t>
          </a:r>
          <a:r>
            <a:rPr lang="uk-UA" sz="2800" kern="1200" dirty="0">
              <a:latin typeface="Times New Roman" pitchFamily="18" charset="0"/>
              <a:cs typeface="Times New Roman" pitchFamily="18" charset="0"/>
            </a:rPr>
            <a:t>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Сектор обробки даних (бек-офіс) – 55 м</a:t>
          </a:r>
          <a:r>
            <a:rPr lang="uk-UA" sz="2800" kern="1200" dirty="0">
              <a:latin typeface="Times New Roman" pitchFamily="18" charset="0"/>
              <a:cs typeface="Times New Roman" pitchFamily="18" charset="0"/>
            </a:rPr>
            <a:t>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 Вбиральня для відвідувачів – 9 м</a:t>
          </a:r>
          <a:r>
            <a:rPr lang="uk-UA" sz="2800" kern="1200" dirty="0">
              <a:latin typeface="Times New Roman" pitchFamily="18" charset="0"/>
              <a:cs typeface="Times New Roman" pitchFamily="18" charset="0"/>
            </a:rPr>
            <a:t>²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939625" y="332519"/>
        <a:ext cx="7208612" cy="2987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1AE91-960B-40ED-B25F-6FD27A5F5DF1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90B2-FEA0-4A05-B37A-A920CF62A1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A2EFE3A-D46C-48EB-8987-595EBB4D151F}" type="datetimeFigureOut">
              <a:rPr lang="uk-UA" smtClean="0"/>
              <a:pPr/>
              <a:t>26.05.2022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E36BCF-45CF-47DA-AF4E-4BCD7028789B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66939511"/>
              </p:ext>
            </p:extLst>
          </p:nvPr>
        </p:nvGraphicFramePr>
        <p:xfrm>
          <a:off x="579863" y="1220211"/>
          <a:ext cx="11396547" cy="53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3EA53-F5E9-4F98-9482-60956789A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15" y="231786"/>
            <a:ext cx="11249635" cy="972546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uk-UA" sz="4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Приміщення ЦНАП </a:t>
            </a:r>
            <a:endParaRPr lang="uk-UA" sz="40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5276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66AF4-F7EA-4DA7-8CCD-8973A6C7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ВІДНОВЛЕННЯ ДІЯЛЬНОСТІ ЦНАП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377756-51FE-4DAF-807B-7899613199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0871200" cy="485932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uk-UA" dirty="0"/>
          </a:p>
          <a:p>
            <a:pPr algn="just"/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 приміщення ЦНАП Державною службою з надзвичайних ситуацій на наявність небезпечних вибухових предметів.</a:t>
            </a:r>
          </a:p>
          <a:p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 фактів знищення/викрадення та пошкодження майна, яке перебувало в приміщенні ЦНАП правоохоронними органами (поліція, прокуратура).</a:t>
            </a:r>
          </a:p>
          <a:p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робіт з прибирання приміщення.</a:t>
            </a:r>
          </a:p>
          <a:p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та складання списків знищеного/викраденого та пошкодженого майна.</a:t>
            </a:r>
          </a:p>
          <a:p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 робочих місць наявними меблями.</a:t>
            </a:r>
          </a:p>
          <a:p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клопотань про підтримку ЦНАП до міжнародних організацій та програм, з забезпечення та облаштування робочих </a:t>
            </a:r>
            <a:r>
              <a:rPr lang="uk-UA" sz="9600">
                <a:latin typeface="Times New Roman" panose="02020603050405020304" pitchFamily="18" charset="0"/>
                <a:cs typeface="Times New Roman" panose="02020603050405020304" pitchFamily="18" charset="0"/>
              </a:rPr>
              <a:t>місць необхідними меблями 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комп’ютерною технікою.</a:t>
            </a:r>
          </a:p>
          <a:p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роботи ЦНАП з  урахуванням визначення найважливіших адміністративних послуг, які необхідно отримати громадянам під час воєнного стану.</a:t>
            </a:r>
          </a:p>
        </p:txBody>
      </p:sp>
    </p:spTree>
    <p:extLst>
      <p:ext uri="{BB962C8B-B14F-4D97-AF65-F5344CB8AC3E}">
        <p14:creationId xmlns:p14="http://schemas.microsoft.com/office/powerpoint/2010/main" val="301223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9414A-B2BF-46F4-BE64-E914DC52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 ДАНІ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F0FECC-0402-4C81-9DF4-8968635578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АНДРУХ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начальник відділу «Центр надання адміністративних послуг» апарату Тростянецької міської ради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+380662868866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адреса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lana1981andruh@gmail.com</a:t>
            </a:r>
            <a:endParaRPr lang="uk-UA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РЕСЕПШН – сектор очікування та інформування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ображення_viber_2022-05-23_16-39-14-2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16865" y="1716258"/>
            <a:ext cx="3530052" cy="465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ображення_viber_2022-05-23_16-39-31-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9624" y="1913206"/>
            <a:ext cx="5758375" cy="4206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зображення_viber_2022-05-23_16-38-59-2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9625" y="1758462"/>
            <a:ext cx="6850966" cy="4656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СЕКТОР ОБСЛУГОВУВАННЯ – фронт-офіс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ображення_viber_2022-05-23_16-43-01-6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9490" y="1600200"/>
            <a:ext cx="54864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ображення_viber_2022-05-23_16-34-55-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5357" y="1600200"/>
            <a:ext cx="5486399" cy="4547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47DD3F-8CE3-456F-B824-20FF456C1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" y="1600200"/>
            <a:ext cx="6250227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СЕКТОР ОБРОБКИ ДАННИХ – бек-офіс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A1C63F0-548A-4D21-B299-F5891DE6E0F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5" y="1600199"/>
            <a:ext cx="4820538" cy="4842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CD9109-26CE-43CB-8306-0DD2DBA0A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60" y="1600198"/>
            <a:ext cx="5972628" cy="484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ВБИРИЛЬНЯ ДЛЯ ВІДВІДУВАЧІВ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68A17340-F2FD-4CA9-9F7D-A93A672EEA1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3" y="1667309"/>
            <a:ext cx="3884103" cy="4775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F98C59-D9DE-4662-9DAD-284498BF5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79" y="1667309"/>
            <a:ext cx="4379053" cy="4775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ЖИТТЯ ЦНАП В МИРНИЙ ЧАС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ображення_viber_2022-05-23_16-38-10-2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" y="1600200"/>
            <a:ext cx="576453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зображення_viber_2022-05-23_16-50-36-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3630" y="1623060"/>
            <a:ext cx="5772150" cy="444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ЖИТТЯ ЦНАП В МИРНИЙ ЧАС</a:t>
            </a:r>
            <a:endParaRPr lang="ru-RU" dirty="0"/>
          </a:p>
        </p:txBody>
      </p:sp>
      <p:pic>
        <p:nvPicPr>
          <p:cNvPr id="6" name="Содержимое 5" descr="зображення_viber_2022-05-23_16-35-51-6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0030" y="1600200"/>
            <a:ext cx="529209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зображення_viber_2022-05-23_16-36-10-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6460" y="1588770"/>
            <a:ext cx="5589270" cy="4549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2015A-DE45-4D31-8983-E0CF2AFC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 ПРИМІЩЕННЯ ПІСЛЯ ОКУПАЦІЇ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CE7651-F9C8-4C77-A397-838F41172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82" y="1600200"/>
            <a:ext cx="4194494" cy="490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EBAECD-A343-4375-B07E-040F6CFBD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33" y="1600199"/>
            <a:ext cx="3677175" cy="490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Місце для вмісту 16">
            <a:extLst>
              <a:ext uri="{FF2B5EF4-FFF2-40B4-BE49-F238E27FC236}">
                <a16:creationId xmlns:a16="http://schemas.microsoft.com/office/drawing/2014/main" id="{359B64AA-A18C-4B24-AB0C-77C0C1727E9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4" y="1600198"/>
            <a:ext cx="3371850" cy="490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588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E0F64-063B-4F4D-A3AF-04A5E32E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>
                <a:solidFill>
                  <a:srgbClr val="775F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ПРИМІЩЕННЯ ПІСЛЯ ОКУПАЦІЇ</a:t>
            </a: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0B2DFEBB-20AA-424E-8668-0A8C3FE81FF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92" y="1667311"/>
            <a:ext cx="4228051" cy="496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3A4F925-2C49-42A5-BDC2-AE54A74ED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84" y="1667310"/>
            <a:ext cx="5452844" cy="4962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6960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595</TotalTime>
  <Words>198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Tw Cen MT</vt:lpstr>
      <vt:lpstr>Wingdings</vt:lpstr>
      <vt:lpstr>Wingdings 2</vt:lpstr>
      <vt:lpstr>Обычная</vt:lpstr>
      <vt:lpstr>Приміщення ЦНАП </vt:lpstr>
      <vt:lpstr>РЕСЕПШН – сектор очікування та інформування</vt:lpstr>
      <vt:lpstr>СЕКТОР ОБСЛУГОВУВАННЯ – фронт-офіс</vt:lpstr>
      <vt:lpstr>СЕКТОР ОБРОБКИ ДАННИХ – бек-офіс</vt:lpstr>
      <vt:lpstr>ВБИРИЛЬНЯ ДЛЯ ВІДВІДУВАЧІВ</vt:lpstr>
      <vt:lpstr>ЖИТТЯ ЦНАП В МИРНИЙ ЧАС</vt:lpstr>
      <vt:lpstr>ЖИТТЯ ЦНАП В МИРНИЙ ЧАС</vt:lpstr>
      <vt:lpstr>СТАН ПРИМІЩЕННЯ ПІСЛЯ ОКУПАЦІЇ</vt:lpstr>
      <vt:lpstr>СТАН ПРИМІЩЕННЯ ПІСЛЯ ОКУПАЦІЇ</vt:lpstr>
      <vt:lpstr>ПЛАН ВІДНОВЛЕННЯ ДІЯЛЬНОСТІ ЦНАП</vt:lpstr>
      <vt:lpstr>КОНТАКТНІ ДАНІ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ЦНАП м. Тростянець у мирний час</dc:title>
  <dc:creator>User</dc:creator>
  <cp:lastModifiedBy>userMB</cp:lastModifiedBy>
  <cp:revision>17</cp:revision>
  <dcterms:created xsi:type="dcterms:W3CDTF">2022-05-23T09:24:40Z</dcterms:created>
  <dcterms:modified xsi:type="dcterms:W3CDTF">2022-05-26T13:43:17Z</dcterms:modified>
</cp:coreProperties>
</file>