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10" r:id="rId3"/>
    <p:sldId id="267" r:id="rId4"/>
    <p:sldId id="305" r:id="rId5"/>
    <p:sldId id="311" r:id="rId6"/>
    <p:sldId id="307" r:id="rId7"/>
    <p:sldId id="308" r:id="rId8"/>
    <p:sldId id="296" r:id="rId9"/>
    <p:sldId id="312" r:id="rId10"/>
    <p:sldId id="302" r:id="rId11"/>
    <p:sldId id="309" r:id="rId12"/>
    <p:sldId id="289" r:id="rId13"/>
    <p:sldId id="306" r:id="rId14"/>
    <p:sldId id="300" r:id="rId15"/>
    <p:sldId id="301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CYSHYN\WOW%20hromady%20Lviv\Business%20relocation\&#1056;&#1077;&#1108;&#1089;&#1090;&#1088;&#1072;&#1094;&#1110;&#1103;%20&#1088;&#1077;&#1083;&#1086;&#1082;&#1072;&#1094;&#1110;&#1103;%205-05-22%20(&#1042;&#1110;&#1076;&#1087;&#1086;&#1074;&#1110;&#1076;&#1110;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CYSHYN\WOW%20hromady%20Lviv\Business%20relocation\&#1056;&#1077;&#1108;&#1089;&#1090;&#1088;&#1072;&#1094;&#1110;&#1103;%20&#1088;&#1077;&#1083;&#1086;&#1082;&#1072;&#1094;&#1110;&#1103;%205-05-22%20(&#1042;&#1110;&#1076;&#1087;&#1086;&#1074;&#1110;&#1076;&#1110;)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CYSHYN\WOW%20hromady%20Lviv\Business%20relocation\&#1056;&#1077;&#1108;&#1089;&#1090;&#1088;&#1072;&#1094;&#1110;&#1103;%20&#1088;&#1077;&#1083;&#1086;&#1082;&#1072;&#1094;&#1110;&#1103;%205-05-22%20(&#1042;&#1110;&#1076;&#1087;&#1086;&#1074;&#1110;&#1076;&#1110;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CYSHYN\WOW%20hromady%20Lviv\Business%20relocation\&#1056;&#1077;&#1108;&#1089;&#1090;&#1088;&#1072;&#1094;&#1110;&#1103;%20&#1088;&#1077;&#1083;&#1086;&#1082;&#1072;&#1094;&#1110;&#1103;%205-05-22%20(&#1042;&#1110;&#1076;&#1087;&#1086;&#1074;&#1110;&#1076;&#1110;)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CYSHYN\WOW%20hromady%20Lviv\Business%20relocation\&#1056;&#1077;&#1108;&#1089;&#1090;&#1088;&#1072;&#1094;&#1110;&#1103;%20&#1088;&#1077;&#1083;&#1086;&#1082;&#1072;&#1094;&#1110;&#1103;%205-05-22%20(&#1042;&#1110;&#1076;&#1087;&#1086;&#1074;&#1110;&#1076;&#1110;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16666666666666"/>
          <c:y val="0.23842592592592593"/>
          <c:w val="0.60555555555555551"/>
          <c:h val="0.62962962962962965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26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7.8171369203849525E-2"/>
                  <c:y val="7.0601851851851846E-2"/>
                </c:manualLayout>
              </c:layout>
              <c:spPr/>
              <c:txPr>
                <a:bodyPr/>
                <a:lstStyle/>
                <a:p>
                  <a:pPr>
                    <a:defRPr sz="1300" b="1"/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242994378665948E-2"/>
                  <c:y val="-5.191409000704180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19608486439195"/>
                  <c:y val="0.38541666666666669"/>
                </c:manualLayout>
              </c:layout>
              <c:spPr/>
              <c:txPr>
                <a:bodyPr/>
                <a:lstStyle/>
                <a:p>
                  <a:pPr>
                    <a:defRPr sz="1300" b="1"/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'Відповіді форми (1)'!$C$273:$C$277</c:f>
              <c:strCache>
                <c:ptCount val="5"/>
                <c:pt idx="0">
                  <c:v>Заступник голови</c:v>
                </c:pt>
                <c:pt idx="1">
                  <c:v>керівник/працівник  підрозділу ОМС</c:v>
                </c:pt>
                <c:pt idx="2">
                  <c:v>працівник ком.закладу/установи/підприємства</c:v>
                </c:pt>
                <c:pt idx="3">
                  <c:v>сільський/селищний/ міський голова</c:v>
                </c:pt>
                <c:pt idx="4">
                  <c:v>представник громадськості</c:v>
                </c:pt>
              </c:strCache>
            </c:strRef>
          </c:cat>
          <c:val>
            <c:numRef>
              <c:f>'Відповіді форми (1)'!$D$273:$D$277</c:f>
              <c:numCache>
                <c:formatCode>General</c:formatCode>
                <c:ptCount val="5"/>
                <c:pt idx="0">
                  <c:v>8</c:v>
                </c:pt>
                <c:pt idx="1">
                  <c:v>125</c:v>
                </c:pt>
                <c:pt idx="2">
                  <c:v>3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41885389326332"/>
          <c:y val="1.4895602747987695E-2"/>
          <c:w val="0.6431367016622922"/>
          <c:h val="0.9663085118211314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'Відповіді форми (1)'!$A$225:$A$238</c:f>
              <c:strCache>
                <c:ptCount val="14"/>
                <c:pt idx="0">
                  <c:v>Черкаська</c:v>
                </c:pt>
                <c:pt idx="1">
                  <c:v>Київська</c:v>
                </c:pt>
                <c:pt idx="2">
                  <c:v>Житомирська</c:v>
                </c:pt>
                <c:pt idx="3">
                  <c:v>Одеська</c:v>
                </c:pt>
                <c:pt idx="4">
                  <c:v>Кіровоградська</c:v>
                </c:pt>
                <c:pt idx="5">
                  <c:v>Тернопільська</c:v>
                </c:pt>
                <c:pt idx="6">
                  <c:v>Закарпатська</c:v>
                </c:pt>
                <c:pt idx="7">
                  <c:v>Волинська</c:v>
                </c:pt>
                <c:pt idx="8">
                  <c:v>Чернівецька</c:v>
                </c:pt>
                <c:pt idx="9">
                  <c:v>Хмельницька</c:v>
                </c:pt>
                <c:pt idx="10">
                  <c:v>Івано-Франківська</c:v>
                </c:pt>
                <c:pt idx="11">
                  <c:v>Рівненська</c:v>
                </c:pt>
                <c:pt idx="12">
                  <c:v>Львівська</c:v>
                </c:pt>
                <c:pt idx="13">
                  <c:v>Вінницька</c:v>
                </c:pt>
              </c:strCache>
            </c:strRef>
          </c:cat>
          <c:val>
            <c:numRef>
              <c:f>'Відповіді форми (1)'!$C$225:$C$238</c:f>
              <c:numCache>
                <c:formatCode>0%</c:formatCode>
                <c:ptCount val="14"/>
                <c:pt idx="0">
                  <c:v>6.0606060606060606E-3</c:v>
                </c:pt>
                <c:pt idx="1">
                  <c:v>1.2121212121212121E-2</c:v>
                </c:pt>
                <c:pt idx="2">
                  <c:v>1.8181818181818181E-2</c:v>
                </c:pt>
                <c:pt idx="3">
                  <c:v>1.8181818181818181E-2</c:v>
                </c:pt>
                <c:pt idx="4">
                  <c:v>3.0303030303030304E-2</c:v>
                </c:pt>
                <c:pt idx="5">
                  <c:v>4.2424242424242427E-2</c:v>
                </c:pt>
                <c:pt idx="6">
                  <c:v>5.4545454545454543E-2</c:v>
                </c:pt>
                <c:pt idx="7">
                  <c:v>7.8787878787878782E-2</c:v>
                </c:pt>
                <c:pt idx="8">
                  <c:v>9.696969696969697E-2</c:v>
                </c:pt>
                <c:pt idx="9">
                  <c:v>0.11515151515151516</c:v>
                </c:pt>
                <c:pt idx="10">
                  <c:v>0.11515151515151516</c:v>
                </c:pt>
                <c:pt idx="11">
                  <c:v>0.12727272727272726</c:v>
                </c:pt>
                <c:pt idx="12">
                  <c:v>0.13333333333333333</c:v>
                </c:pt>
                <c:pt idx="13">
                  <c:v>0.15151515151515152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779584"/>
        <c:axId val="191769600"/>
      </c:barChart>
      <c:valAx>
        <c:axId val="1917696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1779584"/>
        <c:crosses val="autoZero"/>
        <c:crossBetween val="between"/>
      </c:valAx>
      <c:catAx>
        <c:axId val="191779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uk-UA"/>
          </a:p>
        </c:txPr>
        <c:crossAx val="19176960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87312904729824"/>
          <c:y val="0.24244735154848659"/>
          <c:w val="0.51720242271824968"/>
          <c:h val="0.59751585519952888"/>
        </c:manualLayout>
      </c:layout>
      <c:pieChart>
        <c:varyColors val="1"/>
        <c:ser>
          <c:idx val="0"/>
          <c:order val="0"/>
          <c:dPt>
            <c:idx val="4"/>
            <c:bubble3D val="0"/>
            <c:explosion val="15"/>
            <c:spPr>
              <a:solidFill>
                <a:srgbClr val="00B050"/>
              </a:solidFill>
            </c:spPr>
          </c:dPt>
          <c:dPt>
            <c:idx val="5"/>
            <c:bubble3D val="0"/>
            <c:explosion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9219597550306214E-2"/>
                  <c:y val="3.0646325459317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868937433762854"/>
                  <c:y val="-0.12546115663706536"/>
                </c:manualLayout>
              </c:layout>
              <c:spPr/>
              <c:txPr>
                <a:bodyPr/>
                <a:lstStyle/>
                <a:p>
                  <a:pPr>
                    <a:defRPr sz="1500" b="1"/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6951662292213472E-2"/>
                  <c:y val="7.98611111111111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'Відповіді форми (1)'!$A$227:$A$232</c:f>
              <c:strCache>
                <c:ptCount val="6"/>
                <c:pt idx="0">
                  <c:v>важко сказати/ вперше чую  про таке</c:v>
                </c:pt>
                <c:pt idx="1">
                  <c:v>ні, ми не маємо, що запропонувати таким підприємствам</c:v>
                </c:pt>
                <c:pt idx="2">
                  <c:v>скоріше ні, аніж так</c:v>
                </c:pt>
                <c:pt idx="3">
                  <c:v>скоріше так, аніж ні</c:v>
                </c:pt>
                <c:pt idx="4">
                  <c:v>так, ми вже над цим працюємо</c:v>
                </c:pt>
                <c:pt idx="5">
                  <c:v>так, ми плануємо почати таку роботу</c:v>
                </c:pt>
              </c:strCache>
            </c:strRef>
          </c:cat>
          <c:val>
            <c:numRef>
              <c:f>'Відповіді форми (1)'!$B$227:$B$232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14</c:v>
                </c:pt>
                <c:pt idx="4">
                  <c:v>103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7110958956216"/>
          <c:y val="0.24182594616914233"/>
          <c:w val="0.47681159420289854"/>
          <c:h val="0.59219990674017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16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3.0464540572333148E-2"/>
                  <c:y val="-6.1342667505091729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ru-RU" sz="1500" dirty="0" err="1">
                        <a:solidFill>
                          <a:srgbClr val="C00000"/>
                        </a:solidFill>
                      </a:rPr>
                      <a:t>Ні, намагалися залучити, але ніхто не зацікавився
38%</a:t>
                    </a:r>
                    <a:endParaRPr lang="ru-RU" sz="1500" dirty="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'Відповіді форми (1)'!$C$264:$C$268</c:f>
              <c:strCache>
                <c:ptCount val="5"/>
                <c:pt idx="0">
                  <c:v>Ні, але активно ведемо переговори</c:v>
                </c:pt>
                <c:pt idx="1">
                  <c:v>Ні, намагалися залучити, але ніхто не зацікавився</c:v>
                </c:pt>
                <c:pt idx="2">
                  <c:v>Ні, не займалися цим</c:v>
                </c:pt>
                <c:pt idx="3">
                  <c:v>Так, вже домовилися, триває переїзд</c:v>
                </c:pt>
                <c:pt idx="4">
                  <c:v>Так, вже переїхали у громаду</c:v>
                </c:pt>
              </c:strCache>
            </c:strRef>
          </c:cat>
          <c:val>
            <c:numRef>
              <c:f>'Відповіді форми (1)'!$B$264:$B$268</c:f>
              <c:numCache>
                <c:formatCode>General</c:formatCode>
                <c:ptCount val="5"/>
                <c:pt idx="0">
                  <c:v>29</c:v>
                </c:pt>
                <c:pt idx="1">
                  <c:v>59</c:v>
                </c:pt>
                <c:pt idx="2">
                  <c:v>24</c:v>
                </c:pt>
                <c:pt idx="3">
                  <c:v>10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648872335592716"/>
          <c:y val="1.4895602747987695E-2"/>
          <c:w val="0.32490908159025367"/>
          <c:h val="0.9663085118211314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'Відповіді форми (1)'!$A$255:$A$261</c:f>
              <c:strCache>
                <c:ptCount val="7"/>
                <c:pt idx="0">
                  <c:v>Інше</c:v>
                </c:pt>
                <c:pt idx="1">
                  <c:v>На популярних онлайн-ресурсах з питань оренди/продажу нерухомості</c:v>
                </c:pt>
                <c:pt idx="2">
                  <c:v>на спеціалізованих інтернет-платформах (типу auction.e-tender.ua чи restartbusiness.in.ua)</c:v>
                </c:pt>
                <c:pt idx="3">
                  <c:v>У спеціалізованих телеграм-каналах</c:v>
                </c:pt>
                <c:pt idx="4">
                  <c:v>Розмістили інформацію на сайті тер громади</c:v>
                </c:pt>
                <c:pt idx="5">
                  <c:v>Не займалися таким</c:v>
                </c:pt>
                <c:pt idx="6">
                  <c:v>Внесли дані про локації у громаді у гугл-форму від обласної військової адміністрації</c:v>
                </c:pt>
              </c:strCache>
            </c:strRef>
          </c:cat>
          <c:val>
            <c:numRef>
              <c:f>'Відповіді форми (1)'!$C$255:$C$261</c:f>
              <c:numCache>
                <c:formatCode>0%</c:formatCode>
                <c:ptCount val="7"/>
                <c:pt idx="0">
                  <c:v>5.8823529411764705E-2</c:v>
                </c:pt>
                <c:pt idx="1">
                  <c:v>3.2679738562091505E-2</c:v>
                </c:pt>
                <c:pt idx="2">
                  <c:v>9.1503267973856203E-2</c:v>
                </c:pt>
                <c:pt idx="3">
                  <c:v>7.8431372549019607E-2</c:v>
                </c:pt>
                <c:pt idx="4">
                  <c:v>0.19607843137254902</c:v>
                </c:pt>
                <c:pt idx="5">
                  <c:v>0.22222222222222221</c:v>
                </c:pt>
                <c:pt idx="6">
                  <c:v>0.28104575163398693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66912"/>
        <c:axId val="192165376"/>
      </c:barChart>
      <c:valAx>
        <c:axId val="1921653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2166912"/>
        <c:crosses val="autoZero"/>
        <c:crossBetween val="between"/>
      </c:valAx>
      <c:catAx>
        <c:axId val="192166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700" b="1"/>
            </a:pPr>
            <a:endParaRPr lang="uk-UA"/>
          </a:p>
        </c:txPr>
        <c:crossAx val="19216537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59EC36-41A3-408B-BA5A-2A18D5C27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5EC259-A1CA-472D-BEBD-82F268329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7835A4-C8EF-4B1C-84CB-9D2B2258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E8BD72-77EC-46E8-A9B6-3463F249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9644D-6A06-4ABB-B3C5-39ABEB8A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20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47B918-935E-4CF7-A650-847D73F5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9EF94B-A988-419D-B42E-D6D9ABCF3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AC853F-0A7E-4FA8-8105-5A3E838D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528A4A-5B91-459B-9EB7-9FCB37C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7B0A3A-0E9F-483A-B651-462DA4DC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37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733F13-3148-441B-B03E-3763445F7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80EBDB-04AA-4E9D-8BDE-3D03499AD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89C1E2-5D6C-46BF-B17F-7CBBC46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C9B690-B239-4FB5-A9CD-6AE68320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B83E89-3A17-48E6-BF98-D683AA26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13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90233-9403-4BCA-9AE2-D9EB5E6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16A943-9BE7-48C1-8B9E-84D5ABCB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D3BC91-8688-4E04-B116-9A562604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3453D9-D6E5-497A-B661-C8483DBF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C3F5A3-A23F-4C81-B61D-1BC214DE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586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91889-135D-44D9-A3CB-A7EB71F1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68BEFA-0EEB-40B3-886C-3F192A0BE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6D9C36-A8B2-40C2-8125-D3A30AFC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7E7392-D4E4-4C21-9900-99D5AAA3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ABB6D8-A01D-4F1A-A87A-5A5ACA2A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70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A2059C-31D3-444A-AF46-AB9F8524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50460-BAF4-475C-B31D-7F72F6936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9EBA65-3526-4BD8-8CF3-E8C74B6FE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4B981B-8C45-47C7-8EBB-43DD6B84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D86917-107B-41DE-8FAA-025C37B5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E04EBF-ABD5-4352-8623-D198374E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41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90EA49-1EEF-41DE-BCF2-514F16E0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2F35AF-4F42-46A6-858F-92439772C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0D2A9C-59B3-4539-B21D-0E1B5AC3A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D42EDF-4C54-419E-8A85-2CA2EBDF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0E07543-D529-427C-BBA5-54DF1E54B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6E9D20E-A078-4A72-916E-EEDADA9B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4A84297-577C-487C-8E38-B6FB8A04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1D624F-390E-4302-9C43-7F7FE0F0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504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4FB59-2483-4C4C-9CDA-ECB8C850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E0E6C4-4D17-4952-AA01-B2BCECD1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A1D282-6C96-487C-953A-EE93D622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402A76-77B9-42AC-B9E0-7925A168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499862-33D0-490F-853D-D9F7B08F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9D836D0-2CDF-4CEA-8DDF-60B6EA1B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B8F352-7F32-4B23-8F14-D4116CF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4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FEEE4-70A3-470D-9446-6EF0C3B1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8FB470-791B-4F6F-BC62-93CB829C3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6A7D74-62C5-4B5A-A1E2-FFD4E4148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4AC715-F844-4DA4-B643-A7C7E40E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DA6804-280C-467E-9983-17138FF9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53BF92-0227-4C8F-ADC1-1777F8CD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60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DF6107-AAA5-4FD4-B395-4EDC652B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49E6FD-C3AC-426F-B77A-1AE41472A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596668-603D-43CB-BEEB-DCCA9828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38DF293-E807-4528-8075-CDC712B2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2ADB8E-9A7B-48BA-8DE0-96EB578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80AEB2-5D87-4699-A580-44037A00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09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D6D6-7C9C-44B9-BA94-A4B4EE8C0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AA3A07-E38F-4179-B6A6-2A4B9907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D3CA4-6A65-4783-A0EE-B22D775DE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9405-C55E-407F-BAEC-0C34D460ECED}" type="datetimeFigureOut">
              <a:rPr lang="x-none" smtClean="0"/>
              <a:t>06.05.2022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3FF7A3-3E56-431D-B6C7-2C2343B98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0C2585-3905-4A61-882E-32AE117DE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64FB-E8EE-46D4-A44A-1135C1E2B95C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93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FDE09E-8B62-459E-AC83-08C2E75F02B3}"/>
              </a:ext>
            </a:extLst>
          </p:cNvPr>
          <p:cNvSpPr txBox="1"/>
          <p:nvPr/>
        </p:nvSpPr>
        <p:spPr>
          <a:xfrm>
            <a:off x="262467" y="1457279"/>
            <a:ext cx="11709400" cy="493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ctr"/>
            <a:endParaRPr lang="uk-UA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ctr"/>
            <a:r>
              <a:rPr lang="uk-UA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uk-UA" sz="36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ctr"/>
            <a:r>
              <a:rPr lang="uk-UA" sz="3600" b="1" dirty="0">
                <a:solidFill>
                  <a:srgbClr val="C00000"/>
                </a:solidFill>
              </a:rPr>
              <a:t>Що важливо знати громадам, які хочуть прийняти переміщені підприємства</a:t>
            </a:r>
            <a:r>
              <a:rPr lang="uk-UA" sz="3600" b="1" dirty="0" smtClean="0">
                <a:solidFill>
                  <a:srgbClr val="C00000"/>
                </a:solidFill>
              </a:rPr>
              <a:t>?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indent="270510" algn="ctr"/>
            <a:r>
              <a:rPr lang="uk-UA" sz="3600" b="1" i="1" dirty="0" smtClean="0">
                <a:solidFill>
                  <a:srgbClr val="C00000"/>
                </a:solidFill>
              </a:rPr>
              <a:t>Підсумки першого місяця </a:t>
            </a:r>
            <a:r>
              <a:rPr lang="uk-UA" sz="3600" b="1" i="1" dirty="0" err="1" smtClean="0">
                <a:solidFill>
                  <a:srgbClr val="C00000"/>
                </a:solidFill>
              </a:rPr>
              <a:t>релокації</a:t>
            </a:r>
            <a:endParaRPr lang="uk-UA" sz="3600" b="1" i="1" dirty="0" smtClean="0">
              <a:solidFill>
                <a:srgbClr val="C00000"/>
              </a:solidFill>
            </a:endParaRPr>
          </a:p>
          <a:p>
            <a:pPr indent="270510" algn="ctr"/>
            <a:endParaRPr lang="uk-UA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270510" algn="ctr"/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uk-UA" sz="2400" b="1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травня </a:t>
            </a:r>
            <a:r>
              <a:rPr lang="uk-UA" sz="2400" b="1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2022р. </a:t>
            </a:r>
            <a:r>
              <a:rPr lang="uk-UA" sz="2400" b="1" i="1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b="1" i="1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ебінар</a:t>
            </a:r>
            <a:r>
              <a:rPr lang="uk-UA" sz="2400" b="1" i="1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керівництва органів місцевого самоврядування</a:t>
            </a:r>
            <a:endParaRPr lang="uk-U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/>
            <a:r>
              <a:rPr lang="uk-UA" sz="26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b="1" dirty="0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Маркіян Дацишин, старший консультант Шведсько-українського </a:t>
            </a:r>
            <a:r>
              <a:rPr lang="uk-UA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проєкту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30988" r="40764" b="56543"/>
          <a:stretch/>
        </p:blipFill>
        <p:spPr bwMode="auto">
          <a:xfrm>
            <a:off x="2948098" y="423332"/>
            <a:ext cx="6295803" cy="10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Де шукати/ розміщати дані?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Презентації </a:t>
            </a:r>
            <a:r>
              <a:rPr lang="uk-UA" dirty="0" err="1" smtClean="0"/>
              <a:t>веб-порталів</a:t>
            </a:r>
            <a:r>
              <a:rPr lang="uk-UA" dirty="0" smtClean="0"/>
              <a:t> для розміщення пропозицій </a:t>
            </a:r>
            <a:r>
              <a:rPr lang="uk-UA" dirty="0" err="1" smtClean="0"/>
              <a:t>локацій</a:t>
            </a:r>
            <a:r>
              <a:rPr lang="uk-UA" dirty="0" smtClean="0"/>
              <a:t> у громадах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342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rgbClr val="C00000"/>
                </a:solidFill>
              </a:rPr>
              <a:t>Яким</a:t>
            </a:r>
            <a:r>
              <a:rPr lang="ru-RU" sz="2600" b="1" dirty="0">
                <a:solidFill>
                  <a:srgbClr val="C00000"/>
                </a:solidFill>
              </a:rPr>
              <a:t> чином Ви </a:t>
            </a:r>
            <a:r>
              <a:rPr lang="ru-RU" sz="2600" b="1" dirty="0" err="1">
                <a:solidFill>
                  <a:srgbClr val="C00000"/>
                </a:solidFill>
              </a:rPr>
              <a:t>намагалися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поширювати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інформацію</a:t>
            </a:r>
            <a:r>
              <a:rPr lang="ru-RU" sz="2600" b="1" dirty="0">
                <a:solidFill>
                  <a:srgbClr val="C00000"/>
                </a:solidFill>
              </a:rPr>
              <a:t> про </a:t>
            </a:r>
            <a:r>
              <a:rPr lang="ru-RU" sz="2600" b="1" dirty="0" err="1">
                <a:solidFill>
                  <a:srgbClr val="C00000"/>
                </a:solidFill>
              </a:rPr>
              <a:t>локації</a:t>
            </a:r>
            <a:r>
              <a:rPr lang="ru-RU" sz="2600" b="1" dirty="0">
                <a:solidFill>
                  <a:srgbClr val="C00000"/>
                </a:solidFill>
              </a:rPr>
              <a:t>/ </a:t>
            </a:r>
            <a:r>
              <a:rPr lang="ru-RU" sz="2600" b="1" dirty="0" err="1">
                <a:solidFill>
                  <a:srgbClr val="C00000"/>
                </a:solidFill>
              </a:rPr>
              <a:t>майданчики</a:t>
            </a:r>
            <a:r>
              <a:rPr lang="ru-RU" sz="2600" b="1" dirty="0">
                <a:solidFill>
                  <a:srgbClr val="C00000"/>
                </a:solidFill>
              </a:rPr>
              <a:t> у </a:t>
            </a:r>
            <a:r>
              <a:rPr lang="ru-RU" sz="2600" b="1" dirty="0" err="1">
                <a:solidFill>
                  <a:srgbClr val="C00000"/>
                </a:solidFill>
              </a:rPr>
              <a:t>Вашій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громаді</a:t>
            </a:r>
            <a:r>
              <a:rPr lang="ru-RU" sz="2600" b="1" dirty="0">
                <a:solidFill>
                  <a:srgbClr val="C00000"/>
                </a:solidFill>
              </a:rPr>
              <a:t> для </a:t>
            </a:r>
            <a:r>
              <a:rPr lang="ru-RU" sz="2600" b="1" dirty="0" err="1">
                <a:solidFill>
                  <a:srgbClr val="C00000"/>
                </a:solidFill>
              </a:rPr>
              <a:t>залучення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переміщених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підприємств</a:t>
            </a:r>
            <a:r>
              <a:rPr lang="ru-RU" sz="2600" b="1" dirty="0" smtClean="0">
                <a:solidFill>
                  <a:srgbClr val="C00000"/>
                </a:solidFill>
              </a:rPr>
              <a:t>? </a:t>
            </a:r>
            <a:r>
              <a:rPr lang="ru-RU" sz="2600" b="1" i="1" dirty="0" smtClean="0"/>
              <a:t>(</a:t>
            </a:r>
            <a:r>
              <a:rPr lang="ru-RU" sz="2600" b="1" i="1" dirty="0" err="1" smtClean="0"/>
              <a:t>відповіді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учасників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вебінару</a:t>
            </a:r>
            <a:r>
              <a:rPr lang="ru-RU" sz="2600" b="1" i="1" dirty="0" smtClean="0"/>
              <a:t>)</a:t>
            </a:r>
            <a:endParaRPr lang="uk-UA" sz="2600" b="1" i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07653"/>
              </p:ext>
            </p:extLst>
          </p:nvPr>
        </p:nvGraphicFramePr>
        <p:xfrm>
          <a:off x="516467" y="1634067"/>
          <a:ext cx="10574866" cy="51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t="2963" r="44722" b="10494"/>
          <a:stretch/>
        </p:blipFill>
        <p:spPr bwMode="auto">
          <a:xfrm>
            <a:off x="194734" y="93133"/>
            <a:ext cx="3623733" cy="65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7" r="42014" b="13334"/>
          <a:stretch/>
        </p:blipFill>
        <p:spPr bwMode="auto">
          <a:xfrm>
            <a:off x="3966633" y="93132"/>
            <a:ext cx="3852334" cy="65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7" t="3457" r="42222" b="10494"/>
          <a:stretch/>
        </p:blipFill>
        <p:spPr bwMode="auto">
          <a:xfrm>
            <a:off x="7882467" y="93133"/>
            <a:ext cx="3801534" cy="653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18533" y="0"/>
            <a:ext cx="1888067" cy="584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524934" y="6231465"/>
            <a:ext cx="1667934" cy="3979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7277100" y="2641600"/>
            <a:ext cx="605367" cy="364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7277100" y="6265333"/>
            <a:ext cx="605367" cy="364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6608233" y="3750733"/>
            <a:ext cx="605367" cy="364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11095568" y="5520266"/>
            <a:ext cx="605367" cy="364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7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2" y="60326"/>
            <a:ext cx="10227733" cy="921808"/>
          </a:xfrm>
        </p:spPr>
        <p:txBody>
          <a:bodyPr/>
          <a:lstStyle/>
          <a:p>
            <a:pPr algn="r"/>
            <a:r>
              <a:rPr lang="uk-UA" b="1" dirty="0" smtClean="0">
                <a:solidFill>
                  <a:srgbClr val="FF0000"/>
                </a:solidFill>
              </a:rPr>
              <a:t>Як не варто робити?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t="9630" r="42083" b="13210"/>
          <a:stretch/>
        </p:blipFill>
        <p:spPr bwMode="auto">
          <a:xfrm>
            <a:off x="304803" y="46566"/>
            <a:ext cx="4170910" cy="646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1852" r="36944" b="15062"/>
          <a:stretch/>
        </p:blipFill>
        <p:spPr bwMode="auto">
          <a:xfrm>
            <a:off x="6454976" y="863600"/>
            <a:ext cx="5684363" cy="364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2099" r="44930" b="29753"/>
          <a:stretch/>
        </p:blipFill>
        <p:spPr bwMode="auto">
          <a:xfrm>
            <a:off x="1227669" y="3560900"/>
            <a:ext cx="5698064" cy="32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2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8008"/>
          </a:xfrm>
        </p:spPr>
        <p:txBody>
          <a:bodyPr/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Стислий підсумок </a:t>
            </a:r>
            <a:r>
              <a:rPr lang="uk-UA" sz="4000" b="1" dirty="0" err="1" smtClean="0">
                <a:solidFill>
                  <a:srgbClr val="C00000"/>
                </a:solidFill>
              </a:rPr>
              <a:t>вебінару</a:t>
            </a:r>
            <a:r>
              <a:rPr lang="uk-UA" sz="4000" b="1" dirty="0" smtClean="0">
                <a:solidFill>
                  <a:srgbClr val="C00000"/>
                </a:solidFill>
              </a:rPr>
              <a:t> – поради для ОМС: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199" y="1371600"/>
            <a:ext cx="11116733" cy="53340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ш</a:t>
            </a:r>
            <a:r>
              <a:rPr lang="uk-UA" dirty="0" smtClean="0"/>
              <a:t>видкість реакції на запити бізнесу! (не йдіть шляхом «ДДХ»:))</a:t>
            </a:r>
          </a:p>
          <a:p>
            <a:r>
              <a:rPr lang="uk-UA" dirty="0"/>
              <a:t>постійний моніторинг усіх можливих каналів інформації, де розміщуються запити </a:t>
            </a:r>
            <a:r>
              <a:rPr lang="uk-UA" dirty="0" smtClean="0"/>
              <a:t>підприємств (телеграм, </a:t>
            </a:r>
            <a:r>
              <a:rPr lang="uk-UA" dirty="0" err="1" smtClean="0"/>
              <a:t>веб-портали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інвентаризація потенційних </a:t>
            </a:r>
            <a:r>
              <a:rPr lang="uk-UA" dirty="0" err="1"/>
              <a:t>локацій</a:t>
            </a:r>
            <a:r>
              <a:rPr lang="uk-UA" dirty="0"/>
              <a:t> у </a:t>
            </a:r>
            <a:r>
              <a:rPr lang="uk-UA" dirty="0" smtClean="0"/>
              <a:t>громаді, де можливий «швидкий» старт виробництва (не намагайтеся позбутися неліквіду)</a:t>
            </a:r>
          </a:p>
          <a:p>
            <a:r>
              <a:rPr lang="uk-UA" dirty="0" smtClean="0"/>
              <a:t>підготувати детальні паспорти </a:t>
            </a:r>
            <a:r>
              <a:rPr lang="uk-UA" dirty="0"/>
              <a:t>таких </a:t>
            </a:r>
            <a:r>
              <a:rPr lang="uk-UA" dirty="0" err="1"/>
              <a:t>локацій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dirty="0"/>
              <a:t>з </a:t>
            </a:r>
            <a:r>
              <a:rPr lang="uk-UA" dirty="0" smtClean="0"/>
              <a:t>якісними фото та ідентифікацією на </a:t>
            </a:r>
            <a:r>
              <a:rPr lang="uk-UA" dirty="0" err="1" smtClean="0"/>
              <a:t>Google</a:t>
            </a:r>
            <a:r>
              <a:rPr lang="uk-UA" dirty="0" smtClean="0"/>
              <a:t> </a:t>
            </a:r>
            <a:r>
              <a:rPr lang="uk-UA" dirty="0" err="1" smtClean="0"/>
              <a:t>Maps</a:t>
            </a:r>
            <a:r>
              <a:rPr lang="uk-UA" dirty="0" smtClean="0"/>
              <a:t>), використовуйте </a:t>
            </a:r>
            <a:r>
              <a:rPr lang="uk-UA" dirty="0"/>
              <a:t>QR-коди, </a:t>
            </a:r>
            <a:r>
              <a:rPr lang="uk-UA" dirty="0" smtClean="0"/>
              <a:t>за якими відкривається </a:t>
            </a:r>
            <a:r>
              <a:rPr lang="uk-UA" dirty="0" err="1" smtClean="0"/>
              <a:t>напр.документація</a:t>
            </a:r>
            <a:r>
              <a:rPr lang="uk-UA" dirty="0" smtClean="0"/>
              <a:t> </a:t>
            </a:r>
            <a:r>
              <a:rPr lang="uk-UA" dirty="0"/>
              <a:t>по </a:t>
            </a:r>
            <a:r>
              <a:rPr lang="uk-UA" dirty="0" smtClean="0"/>
              <a:t>землекористуванню </a:t>
            </a:r>
          </a:p>
          <a:p>
            <a:r>
              <a:rPr lang="uk-UA" dirty="0"/>
              <a:t>п</a:t>
            </a:r>
            <a:r>
              <a:rPr lang="uk-UA" dirty="0" smtClean="0"/>
              <a:t>оширювати пропозиції </a:t>
            </a:r>
            <a:r>
              <a:rPr lang="uk-UA" dirty="0" err="1" smtClean="0"/>
              <a:t>локацій</a:t>
            </a:r>
            <a:r>
              <a:rPr lang="uk-UA" dirty="0" smtClean="0"/>
              <a:t> всюди-де-є-цільова-аудиторія</a:t>
            </a:r>
          </a:p>
          <a:p>
            <a:r>
              <a:rPr lang="uk-UA" dirty="0"/>
              <a:t>п</a:t>
            </a:r>
            <a:r>
              <a:rPr lang="uk-UA" dirty="0" smtClean="0"/>
              <a:t>одбайте також про житло для працівників переміщених підприємств, соціальну інфраструктуру (місцеві провайдери послуг і продукції)</a:t>
            </a:r>
          </a:p>
          <a:p>
            <a:r>
              <a:rPr lang="uk-UA" dirty="0" smtClean="0"/>
              <a:t>ПЕРЕДУСІМ – визначтеся із стратегічними пріоритетами </a:t>
            </a:r>
            <a:r>
              <a:rPr lang="uk-UA" dirty="0"/>
              <a:t>місцевого </a:t>
            </a:r>
            <a:r>
              <a:rPr lang="uk-UA" dirty="0" smtClean="0"/>
              <a:t>економічного </a:t>
            </a:r>
            <a:r>
              <a:rPr lang="uk-UA" dirty="0"/>
              <a:t>розвитку </a:t>
            </a:r>
            <a:r>
              <a:rPr lang="uk-UA" dirty="0" smtClean="0"/>
              <a:t>(полюйте саме на потрібне громаді підприємство) </a:t>
            </a:r>
          </a:p>
        </p:txBody>
      </p:sp>
    </p:spTree>
    <p:extLst>
      <p:ext uri="{BB962C8B-B14F-4D97-AF65-F5344CB8AC3E}">
        <p14:creationId xmlns:p14="http://schemas.microsoft.com/office/powerpoint/2010/main" val="9636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Прошу відповісти на три питання – на Ваших екранах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Дякую за увагу! </a:t>
            </a:r>
            <a:endParaRPr lang="uk-UA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Маркіян Дацишин, старший консультант Шведсько-українського </a:t>
            </a:r>
            <a:r>
              <a:rPr lang="uk-UA" b="1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26790" r="27709" b="12839"/>
          <a:stretch/>
        </p:blipFill>
        <p:spPr bwMode="auto">
          <a:xfrm>
            <a:off x="2311400" y="989731"/>
            <a:ext cx="7569200" cy="586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30988" r="40764" b="56543"/>
          <a:stretch/>
        </p:blipFill>
        <p:spPr bwMode="auto">
          <a:xfrm>
            <a:off x="3082716" y="0"/>
            <a:ext cx="6026568" cy="98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E989A5-2B0C-4C62-8EA1-2474D812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4" y="1143971"/>
            <a:ext cx="10515600" cy="520044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C00000"/>
                </a:solidFill>
              </a:rPr>
              <a:t>18% компаній </a:t>
            </a:r>
            <a:r>
              <a:rPr lang="uk-UA" sz="3000" b="1" dirty="0" smtClean="0"/>
              <a:t>уже здійснили </a:t>
            </a:r>
            <a:r>
              <a:rPr lang="uk-UA" sz="3000" b="1" dirty="0" err="1" smtClean="0"/>
              <a:t>релокацію</a:t>
            </a:r>
            <a:r>
              <a:rPr lang="uk-UA" sz="3000" b="1" dirty="0" smtClean="0"/>
              <a:t> в безпечніші регіони країни - опитування Американської торговельної палати в Україні, березень 2022р. </a:t>
            </a:r>
          </a:p>
          <a:p>
            <a:r>
              <a:rPr lang="uk-UA" sz="3000" b="1" dirty="0" smtClean="0">
                <a:solidFill>
                  <a:srgbClr val="C00000"/>
                </a:solidFill>
              </a:rPr>
              <a:t>35% опитаних </a:t>
            </a:r>
            <a:r>
              <a:rPr lang="uk-UA" sz="3000" b="1" dirty="0" smtClean="0"/>
              <a:t>переміщують свої підприємства - Європейська Бізнес </a:t>
            </a:r>
            <a:r>
              <a:rPr lang="uk-UA" sz="3000" b="1" dirty="0"/>
              <a:t>Асоціація , березень 2022р. </a:t>
            </a:r>
            <a:endParaRPr lang="uk-UA" sz="3000" b="1" dirty="0" smtClean="0"/>
          </a:p>
          <a:p>
            <a:r>
              <a:rPr lang="uk-UA" sz="3000" b="1" dirty="0"/>
              <a:t>25.03.2022 </a:t>
            </a:r>
            <a:r>
              <a:rPr lang="uk-UA" sz="3000" b="1" dirty="0">
                <a:solidFill>
                  <a:srgbClr val="C00000"/>
                </a:solidFill>
              </a:rPr>
              <a:t>Розпорядження КМУ </a:t>
            </a:r>
            <a:r>
              <a:rPr lang="uk-UA" sz="3000" b="1" dirty="0"/>
              <a:t>про план невідкладних заходів з переміщення </a:t>
            </a:r>
            <a:r>
              <a:rPr lang="uk-UA" sz="3000" b="1" dirty="0" smtClean="0"/>
              <a:t>виробничих </a:t>
            </a:r>
            <a:r>
              <a:rPr lang="uk-UA" sz="3000" b="1" dirty="0"/>
              <a:t>потужностей </a:t>
            </a:r>
            <a:r>
              <a:rPr lang="uk-UA" sz="3000" b="1" dirty="0" smtClean="0"/>
              <a:t>з </a:t>
            </a:r>
            <a:r>
              <a:rPr lang="uk-UA" sz="3000" b="1" dirty="0"/>
              <a:t>територій, де ведуться бойові дії </a:t>
            </a:r>
            <a:endParaRPr lang="uk-UA" sz="3000" b="1" dirty="0" smtClean="0"/>
          </a:p>
          <a:p>
            <a:pPr marL="0" indent="0">
              <a:buNone/>
            </a:pPr>
            <a:r>
              <a:rPr lang="uk-UA" sz="3000" b="1" dirty="0" smtClean="0"/>
              <a:t>   та/або </a:t>
            </a:r>
            <a:r>
              <a:rPr lang="uk-UA" sz="3000" b="1" dirty="0"/>
              <a:t>є загроза бойових дій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A9C0CDB-6279-4AB4-BFE9-1BB1948C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7" y="170392"/>
            <a:ext cx="10515600" cy="913341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Війна та економіка </a:t>
            </a:r>
            <a:endParaRPr lang="x-none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6" t="40210" r="47709" b="31543"/>
          <a:stretch/>
        </p:blipFill>
        <p:spPr bwMode="auto">
          <a:xfrm>
            <a:off x="6832600" y="4310555"/>
            <a:ext cx="5262691" cy="243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0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План відновлення України </a:t>
            </a:r>
            <a:r>
              <a:rPr lang="uk-UA" sz="4000" dirty="0" smtClean="0">
                <a:solidFill>
                  <a:srgbClr val="C00000"/>
                </a:solidFill>
              </a:rPr>
              <a:t>(травень 2022р.)</a:t>
            </a:r>
            <a:r>
              <a:rPr lang="uk-UA" sz="4000" b="1" dirty="0" smtClean="0">
                <a:solidFill>
                  <a:srgbClr val="C00000"/>
                </a:solidFill>
              </a:rPr>
              <a:t>:</a:t>
            </a:r>
            <a:endParaRPr lang="uk-UA" sz="40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049867"/>
            <a:ext cx="10515600" cy="55625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1700" b="1" dirty="0" smtClean="0">
                <a:solidFill>
                  <a:srgbClr val="00B050"/>
                </a:solidFill>
              </a:rPr>
              <a:t>Повний </a:t>
            </a:r>
            <a:r>
              <a:rPr lang="uk-UA" sz="1700" b="1" dirty="0">
                <a:solidFill>
                  <a:srgbClr val="00B050"/>
                </a:solidFill>
              </a:rPr>
              <a:t>доступ до ринків ЄС </a:t>
            </a:r>
            <a:r>
              <a:rPr lang="uk-UA" sz="1700" b="1" dirty="0"/>
              <a:t>та Великої сімки</a:t>
            </a:r>
            <a:r>
              <a:rPr lang="uk-UA" sz="1700" dirty="0"/>
              <a:t>. Це допоможе виробникам інтегруватися у світові торгові ланцюги та наростити експорт. Велика Британія та країни Євросоюзу уже </a:t>
            </a:r>
            <a:r>
              <a:rPr lang="uk-UA" sz="1700" dirty="0" smtClean="0"/>
              <a:t>скасували</a:t>
            </a:r>
            <a:r>
              <a:rPr lang="uk-UA" sz="1700" dirty="0"/>
              <a:t>  </a:t>
            </a:r>
            <a:r>
              <a:rPr lang="uk-UA" sz="1700" dirty="0" smtClean="0"/>
              <a:t>імпортні мита </a:t>
            </a:r>
            <a:r>
              <a:rPr lang="uk-UA" sz="1700" dirty="0"/>
              <a:t>на українські </a:t>
            </a:r>
            <a:r>
              <a:rPr lang="uk-UA" sz="1700" dirty="0" smtClean="0"/>
              <a:t>товари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dirty="0" smtClean="0"/>
              <a:t>Отримання </a:t>
            </a:r>
            <a:r>
              <a:rPr lang="uk-UA" sz="1700" dirty="0"/>
              <a:t>статусу кандидата, а потім повноправне членство в ЄС. </a:t>
            </a:r>
            <a:r>
              <a:rPr lang="uk-UA" sz="1700" dirty="0" smtClean="0"/>
              <a:t>Це </a:t>
            </a:r>
            <a:r>
              <a:rPr lang="uk-UA" sz="1700" dirty="0"/>
              <a:t>надасть Україні доступ до структурних фондів Європейського Союзу, що буде суттєвою підтримкою.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dirty="0"/>
              <a:t>Побудова </a:t>
            </a:r>
            <a:r>
              <a:rPr lang="uk-UA" sz="1700" b="1" dirty="0">
                <a:solidFill>
                  <a:srgbClr val="00B050"/>
                </a:solidFill>
              </a:rPr>
              <a:t>економіки на принципах дерегуляції та лібералізації</a:t>
            </a:r>
            <a:r>
              <a:rPr lang="uk-UA" sz="1700" dirty="0"/>
              <a:t>. По більшості ліцензій та дозволів вже схвалений декларативний принцип для бізнесу. 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b="1" dirty="0"/>
              <a:t>Налагодження </a:t>
            </a:r>
            <a:r>
              <a:rPr lang="uk-UA" sz="1700" b="1" dirty="0">
                <a:solidFill>
                  <a:srgbClr val="00B050"/>
                </a:solidFill>
              </a:rPr>
              <a:t>логістичних маршрутів в західному напрямку</a:t>
            </a:r>
            <a:r>
              <a:rPr lang="uk-UA" sz="17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b="1" dirty="0"/>
              <a:t>Перехід від експорту сировини до переробки в тих галузях, які дають найбільшу експортну виручку</a:t>
            </a:r>
            <a:r>
              <a:rPr lang="uk-UA" sz="1700" dirty="0"/>
              <a:t>. В сільському господарстві та в металургії завдяки переробці можна буде досягнути її значного зростання. 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dirty="0"/>
              <a:t>Розвиток вітчизняного ВПК. Йдеться не лише про закупівлю зброї, але й виробництво, в тому числі за рахунок трансферу військових технологій. </a:t>
            </a:r>
            <a:endParaRPr lang="uk-UA" sz="17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1700" dirty="0" smtClean="0"/>
              <a:t>Самодостатність </a:t>
            </a:r>
            <a:r>
              <a:rPr lang="uk-UA" sz="1700" dirty="0"/>
              <a:t>в енергетиці досягатиметься збільшенням видобування власного газу та розвитком атомної енергетики. За 3-5 років цілком реально отримати енергетичну самостійність.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dirty="0"/>
              <a:t>Кліматична модернізація. Створення нових об’єктів в різних галузях промисловості повинно враховувати принципи «зеленої економіки».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700" b="1" dirty="0">
                <a:solidFill>
                  <a:srgbClr val="00B050"/>
                </a:solidFill>
              </a:rPr>
              <a:t>Локалізація не менше 60%. У відновленні України </a:t>
            </a:r>
            <a:r>
              <a:rPr lang="uk-UA" sz="1700" b="1" dirty="0"/>
              <a:t>будуть задіяні українські компанії та виробники</a:t>
            </a:r>
            <a:r>
              <a:rPr lang="uk-UA" sz="1700" dirty="0"/>
              <a:t>.  Це дасть поштовх економіці, створить нові робочі місця, пожвавить підприємницьку активність</a:t>
            </a:r>
            <a:r>
              <a:rPr lang="uk-UA" sz="1700" dirty="0" smtClean="0"/>
              <a:t>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224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 </a:t>
            </a:r>
            <a:r>
              <a:rPr lang="uk-UA" b="1" dirty="0" err="1" smtClean="0">
                <a:solidFill>
                  <a:srgbClr val="C00000"/>
                </a:solidFill>
              </a:rPr>
              <a:t>вебінару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Хто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є учасниками нашого </a:t>
            </a:r>
            <a:r>
              <a:rPr lang="uk-UA" sz="4000" b="1" dirty="0" err="1" smtClean="0">
                <a:solidFill>
                  <a:srgbClr val="C00000"/>
                </a:solidFill>
              </a:rPr>
              <a:t>вебінару</a:t>
            </a:r>
            <a:r>
              <a:rPr lang="uk-UA" sz="4000" b="1" dirty="0" smtClean="0">
                <a:solidFill>
                  <a:srgbClr val="C00000"/>
                </a:solidFill>
              </a:rPr>
              <a:t>? (1</a:t>
            </a:r>
            <a:r>
              <a:rPr lang="en-US" sz="4000" b="1" dirty="0" smtClean="0">
                <a:solidFill>
                  <a:srgbClr val="C00000"/>
                </a:solidFill>
              </a:rPr>
              <a:t>65</a:t>
            </a:r>
            <a:r>
              <a:rPr lang="uk-UA" sz="4000" b="1" dirty="0" smtClean="0">
                <a:solidFill>
                  <a:srgbClr val="C00000"/>
                </a:solidFill>
              </a:rPr>
              <a:t> ос)</a:t>
            </a:r>
            <a:endParaRPr lang="uk-UA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Ді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884549"/>
              </p:ext>
            </p:extLst>
          </p:nvPr>
        </p:nvGraphicFramePr>
        <p:xfrm>
          <a:off x="6993465" y="2954866"/>
          <a:ext cx="4775201" cy="331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і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47637"/>
              </p:ext>
            </p:extLst>
          </p:nvPr>
        </p:nvGraphicFramePr>
        <p:xfrm>
          <a:off x="618067" y="1064471"/>
          <a:ext cx="7696200" cy="568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10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7" y="788459"/>
            <a:ext cx="5198533" cy="820208"/>
          </a:xfrm>
        </p:spPr>
        <p:txBody>
          <a:bodyPr>
            <a:noAutofit/>
          </a:bodyPr>
          <a:lstStyle/>
          <a:p>
            <a:r>
              <a:rPr lang="ru-RU" sz="2400" b="1" dirty="0" err="1"/>
              <a:t>Чи</a:t>
            </a:r>
            <a:r>
              <a:rPr lang="ru-RU" sz="2400" b="1" dirty="0"/>
              <a:t> Ваша громада </a:t>
            </a:r>
            <a:r>
              <a:rPr lang="ru-RU" sz="2400" b="1" dirty="0" err="1">
                <a:solidFill>
                  <a:srgbClr val="FF0000"/>
                </a:solidFill>
              </a:rPr>
              <a:t>зацікавлена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/>
              <a:t>залучити</a:t>
            </a:r>
            <a:r>
              <a:rPr lang="ru-RU" sz="2400" b="1" dirty="0"/>
              <a:t> на свою </a:t>
            </a:r>
            <a:r>
              <a:rPr lang="ru-RU" sz="2400" b="1" dirty="0" err="1"/>
              <a:t>територію</a:t>
            </a:r>
            <a:r>
              <a:rPr lang="ru-RU" sz="2400" b="1" dirty="0"/>
              <a:t> </a:t>
            </a:r>
            <a:r>
              <a:rPr lang="ru-RU" sz="2400" b="1" dirty="0" err="1"/>
              <a:t>переміщені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</a:t>
            </a:r>
            <a:r>
              <a:rPr lang="ru-RU" sz="2400" b="1" dirty="0"/>
              <a:t> з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 smtClean="0"/>
              <a:t>регіонів</a:t>
            </a:r>
            <a:r>
              <a:rPr lang="ru-RU" sz="2400" b="1" dirty="0" smtClean="0"/>
              <a:t>?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ru-RU" sz="2200" b="1" i="1" dirty="0" smtClean="0"/>
              <a:t>(</a:t>
            </a:r>
            <a:r>
              <a:rPr lang="ru-RU" sz="2200" b="1" i="1" dirty="0" err="1"/>
              <a:t>відповіді</a:t>
            </a:r>
            <a:r>
              <a:rPr lang="ru-RU" sz="2200" b="1" i="1" dirty="0"/>
              <a:t> </a:t>
            </a:r>
            <a:r>
              <a:rPr lang="ru-RU" sz="2200" b="1" i="1" dirty="0" err="1"/>
              <a:t>учасників</a:t>
            </a:r>
            <a:r>
              <a:rPr lang="ru-RU" sz="2200" b="1" i="1" dirty="0"/>
              <a:t> </a:t>
            </a:r>
            <a:r>
              <a:rPr lang="ru-RU" sz="2200" b="1" i="1" dirty="0" err="1"/>
              <a:t>вебінару</a:t>
            </a:r>
            <a:r>
              <a:rPr lang="ru-RU" sz="2200" b="1" i="1" dirty="0"/>
              <a:t>)</a:t>
            </a:r>
            <a:endParaRPr lang="uk-UA" sz="2200" b="1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010506"/>
              </p:ext>
            </p:extLst>
          </p:nvPr>
        </p:nvGraphicFramePr>
        <p:xfrm>
          <a:off x="508000" y="2302933"/>
          <a:ext cx="5003801" cy="433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801171"/>
              </p:ext>
            </p:extLst>
          </p:nvPr>
        </p:nvGraphicFramePr>
        <p:xfrm>
          <a:off x="6476999" y="2065866"/>
          <a:ext cx="5444067" cy="423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316133" y="558801"/>
            <a:ext cx="5740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Вашій</a:t>
            </a:r>
            <a:r>
              <a:rPr lang="ru-RU" sz="2400" b="1" dirty="0"/>
              <a:t> </a:t>
            </a:r>
            <a:r>
              <a:rPr lang="ru-RU" sz="2400" b="1" dirty="0" err="1"/>
              <a:t>громаді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вдалося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/>
              <a:t>залучити</a:t>
            </a:r>
            <a:r>
              <a:rPr lang="ru-RU" sz="2400" b="1" dirty="0"/>
              <a:t> </a:t>
            </a:r>
            <a:r>
              <a:rPr lang="ru-RU" sz="2400" b="1" dirty="0" err="1"/>
              <a:t>переміщені</a:t>
            </a:r>
            <a:r>
              <a:rPr lang="ru-RU" sz="2400" b="1" dirty="0"/>
              <a:t> </a:t>
            </a:r>
            <a:r>
              <a:rPr lang="ru-RU" sz="2400" b="1" dirty="0" err="1"/>
              <a:t>підприємства</a:t>
            </a:r>
            <a:r>
              <a:rPr lang="ru-RU" sz="2400" b="1" dirty="0"/>
              <a:t> з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регіонів</a:t>
            </a:r>
            <a:r>
              <a:rPr lang="ru-RU" sz="2400" b="1" dirty="0" smtClean="0"/>
              <a:t>?</a:t>
            </a:r>
            <a:r>
              <a:rPr lang="en-US" sz="2400" b="1" dirty="0" smtClean="0"/>
              <a:t> </a:t>
            </a:r>
          </a:p>
          <a:p>
            <a:r>
              <a:rPr lang="en-US" sz="2200" b="1" dirty="0" smtClean="0"/>
              <a:t>(</a:t>
            </a:r>
            <a:r>
              <a:rPr lang="ru-RU" sz="2200" b="1" i="1" dirty="0" err="1" smtClean="0"/>
              <a:t>відповіді</a:t>
            </a:r>
            <a:r>
              <a:rPr lang="ru-RU" sz="2200" b="1" i="1" dirty="0" smtClean="0"/>
              <a:t> </a:t>
            </a:r>
            <a:r>
              <a:rPr lang="ru-RU" sz="2200" b="1" i="1" dirty="0" err="1"/>
              <a:t>учасників</a:t>
            </a:r>
            <a:r>
              <a:rPr lang="ru-RU" sz="2200" b="1" i="1" dirty="0"/>
              <a:t> </a:t>
            </a:r>
            <a:r>
              <a:rPr lang="ru-RU" sz="2200" b="1" i="1" dirty="0" err="1"/>
              <a:t>вебінару</a:t>
            </a:r>
            <a:r>
              <a:rPr lang="ru-RU" sz="2200" b="1" i="1" dirty="0"/>
              <a:t>)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14569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Питання для обговорення сьогодні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97840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Як </a:t>
            </a:r>
            <a:r>
              <a:rPr lang="uk-UA" b="1" i="1" dirty="0"/>
              <a:t>компанії шукають нові локації? </a:t>
            </a:r>
            <a:r>
              <a:rPr lang="uk-UA" b="1" i="1" dirty="0" smtClean="0"/>
              <a:t>На </a:t>
            </a:r>
            <a:r>
              <a:rPr lang="uk-UA" b="1" i="1" dirty="0"/>
              <a:t>які критерії вони звертають увагу? </a:t>
            </a:r>
            <a:endParaRPr lang="uk-UA" b="1" i="1" dirty="0" smtClean="0"/>
          </a:p>
          <a:p>
            <a:r>
              <a:rPr lang="uk-UA" b="1" i="1" dirty="0" smtClean="0"/>
              <a:t>Що ОМС можуть </a:t>
            </a:r>
            <a:r>
              <a:rPr lang="uk-UA" b="1" i="1" dirty="0"/>
              <a:t>зробити для залучення </a:t>
            </a:r>
            <a:r>
              <a:rPr lang="uk-UA" b="1" i="1" dirty="0" smtClean="0"/>
              <a:t>таких </a:t>
            </a:r>
            <a:r>
              <a:rPr lang="uk-UA" b="1" i="1" dirty="0"/>
              <a:t>компаній?</a:t>
            </a:r>
            <a:r>
              <a:rPr lang="uk-UA" b="1" dirty="0"/>
              <a:t> </a:t>
            </a:r>
            <a:endParaRPr lang="uk-UA" b="1" dirty="0" smtClean="0"/>
          </a:p>
          <a:p>
            <a:endParaRPr lang="uk-UA" b="1" dirty="0"/>
          </a:p>
          <a:p>
            <a:pPr marL="0" indent="0">
              <a:buNone/>
            </a:pPr>
            <a:r>
              <a:rPr lang="uk-UA" b="1" dirty="0" smtClean="0"/>
              <a:t>Презентації досвіду переміщення від представників бізнесу та влади:</a:t>
            </a:r>
          </a:p>
          <a:p>
            <a:pPr marL="0" indent="0">
              <a:buNone/>
            </a:pPr>
            <a:r>
              <a:rPr lang="uk-UA" dirty="0" smtClean="0"/>
              <a:t>1. Два підприємства у Хотинській громаді, Чернівецька обл.</a:t>
            </a:r>
            <a:br>
              <a:rPr lang="uk-UA" dirty="0" smtClean="0"/>
            </a:br>
            <a:r>
              <a:rPr lang="uk-UA" dirty="0" smtClean="0"/>
              <a:t>2. фабрика у </a:t>
            </a:r>
            <a:r>
              <a:rPr lang="uk-UA" dirty="0" err="1" smtClean="0"/>
              <a:t>Чортківській</a:t>
            </a:r>
            <a:r>
              <a:rPr lang="uk-UA" dirty="0" smtClean="0"/>
              <a:t> громаді, Тернопільська обл.</a:t>
            </a:r>
            <a:br>
              <a:rPr lang="uk-UA" dirty="0" smtClean="0"/>
            </a:br>
            <a:r>
              <a:rPr lang="uk-UA" dirty="0" smtClean="0"/>
              <a:t>3. два підприємства у Львівській області </a:t>
            </a:r>
          </a:p>
          <a:p>
            <a:pPr marL="0" indent="0">
              <a:buNone/>
            </a:pPr>
            <a:r>
              <a:rPr lang="uk-UA" b="1" dirty="0" smtClean="0"/>
              <a:t>Презентації </a:t>
            </a:r>
            <a:r>
              <a:rPr lang="uk-UA" b="1" dirty="0" err="1" smtClean="0"/>
              <a:t>інтернет-платформ</a:t>
            </a:r>
            <a:r>
              <a:rPr lang="uk-UA" b="1" dirty="0" smtClean="0"/>
              <a:t> для громад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527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Презентації історій </a:t>
            </a:r>
            <a:r>
              <a:rPr lang="uk-UA" b="1" dirty="0" err="1" smtClean="0">
                <a:solidFill>
                  <a:srgbClr val="C00000"/>
                </a:solidFill>
              </a:rPr>
              <a:t>релокації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7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7022</TotalTime>
  <Words>416</Words>
  <Application>Microsoft Office PowerPoint</Application>
  <PresentationFormat>Довільний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Презентація PowerPoint</vt:lpstr>
      <vt:lpstr>Презентація PowerPoint</vt:lpstr>
      <vt:lpstr>Війна та економіка </vt:lpstr>
      <vt:lpstr>План відновлення України (травень 2022р.):</vt:lpstr>
      <vt:lpstr>Завдання вебінару</vt:lpstr>
      <vt:lpstr>Хто є учасниками нашого вебінару? (165 ос)</vt:lpstr>
      <vt:lpstr>Чи Ваша громада зацікавлена залучити на свою територію переміщені підприємства з інших регіонів?  (відповіді учасників вебінару)</vt:lpstr>
      <vt:lpstr>Питання для обговорення сьогодні </vt:lpstr>
      <vt:lpstr>Презентації історій релокації</vt:lpstr>
      <vt:lpstr>Де шукати/ розміщати дані? </vt:lpstr>
      <vt:lpstr>Яким чином Ви намагалися поширювати інформацію про локації/ майданчики у Вашій громаді для залучення переміщених підприємств? (відповіді учасників вебінару)</vt:lpstr>
      <vt:lpstr>Презентація PowerPoint</vt:lpstr>
      <vt:lpstr>Як не варто робити? </vt:lpstr>
      <vt:lpstr>Стислий підсумок вебінару – поради для ОМС:</vt:lpstr>
      <vt:lpstr>Прошу відповісти на три питання – на Ваших екранах    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SALAR через проект SKL підтримає одну з головних цілій ВАОТГ - створення асоціації як членської організації з прозорими і чіткими демократичними процедурами.</dc:title>
  <dc:creator>Айдер Сеїтосманов</dc:creator>
  <cp:lastModifiedBy>Markiyan Dacyshyn</cp:lastModifiedBy>
  <cp:revision>78</cp:revision>
  <dcterms:created xsi:type="dcterms:W3CDTF">2021-08-13T04:46:27Z</dcterms:created>
  <dcterms:modified xsi:type="dcterms:W3CDTF">2022-05-06T07:47:23Z</dcterms:modified>
</cp:coreProperties>
</file>