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charset="-52"/>
      <p:regular r:id="rId14"/>
      <p:bold r:id="rId15"/>
      <p:italic r:id="rId16"/>
      <p:boldItalic r:id="rId17"/>
    </p:embeddedFont>
    <p:embeddedFont>
      <p:font typeface="Montserrat Medium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27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61a3aae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61a3aae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7cd6a71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7cd6a71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7cd6a71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7cd6a719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7b9f6ec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7b9f6ec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b4a70da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b4a70da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697eda379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697eda379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697eda379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697eda379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7c028cf2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7c028cf2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7c028cf2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7c028cf2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c028cf2b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7c028cf2b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7cd6a71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7cd6a71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ction.e-tender.ua/#/register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hyperlink" Target="https://smarttender.biz/reestratsiy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auction.e-tender.ua/#/register" TargetMode="External"/><Relationship Id="rId7" Type="http://schemas.openxmlformats.org/officeDocument/2006/relationships/hyperlink" Target="https://prozorro.sale/registries/search?source=lease&amp;offset=10&amp;listType=Thir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le.neb.org.ua/register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zakupki.prom.ua/ru/registration/auctioneer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smarttender.biz/reestratsiya/step1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6975"/>
            <a:ext cx="8876576" cy="48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91838" y="486175"/>
            <a:ext cx="7397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Montserrat"/>
                <a:ea typeface="Montserrat"/>
                <a:cs typeface="Montserrat"/>
                <a:sym typeface="Montserrat"/>
              </a:rPr>
              <a:t>Цифрова платформа релокації українських підприємств  </a:t>
            </a:r>
            <a:endParaRPr sz="3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875" y="2667550"/>
            <a:ext cx="1992250" cy="19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738" y="2799963"/>
            <a:ext cx="15716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7001" y="4156926"/>
            <a:ext cx="1447136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750" y="3548363"/>
            <a:ext cx="1444375" cy="3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7625" y="2863075"/>
            <a:ext cx="1758050" cy="3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9388" y="3477925"/>
            <a:ext cx="12287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5899" y="1464449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09875" y="4079663"/>
            <a:ext cx="19621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3075" y="14697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5888" y="2324100"/>
            <a:ext cx="657225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subTitle" idx="1"/>
          </p:nvPr>
        </p:nvSpPr>
        <p:spPr>
          <a:xfrm>
            <a:off x="311700" y="167125"/>
            <a:ext cx="85206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Маркетплейс - єдина платформа взаємодії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4732025" y="1194075"/>
            <a:ext cx="3730500" cy="2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59 000 активних клієнтів системи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Наявний попит - маркетплейсом користуються підприємства, що переміщуються і потребують термінової оренди або співпраці для відновлення роботи 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Синергія та спільна експертиза Прозорро.Продажі та 4 електронних майданчиків системи, що доєдналися до ініціативи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Фахові консультації менеджерів, що вже мають унікальний досвід роботи з релокацією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175" y="992250"/>
            <a:ext cx="1967949" cy="11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25" y="2256225"/>
            <a:ext cx="1588200" cy="7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7950" y="3307288"/>
            <a:ext cx="1582350" cy="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375" y="3371750"/>
            <a:ext cx="1326500" cy="6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1400" y="2240125"/>
            <a:ext cx="1326500" cy="6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0174" y="37740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49475" y="8282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3388" y="4222775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-71325" y="2341461"/>
            <a:ext cx="603225" cy="4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4480450" y="2330650"/>
            <a:ext cx="39381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91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Аліна Каневська</a:t>
            </a:r>
            <a:endParaRPr sz="1391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Керівник напрямку Прозорро.Продажі на Е-Тендер</a:t>
            </a:r>
            <a:endParaRPr sz="1300" b="1">
              <a:solidFill>
                <a:schemeClr val="dk1"/>
              </a:solidFill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450" y="231050"/>
            <a:ext cx="1918774" cy="191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 txBox="1"/>
          <p:nvPr/>
        </p:nvSpPr>
        <p:spPr>
          <a:xfrm>
            <a:off x="5356150" y="4271200"/>
            <a:ext cx="372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a.kanevska@e-tender.ua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5356150" y="33250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068 15 18 277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11700" y="273775"/>
            <a:ext cx="852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Функціонал платформи релокації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9775" y="996775"/>
            <a:ext cx="4884000" cy="3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➔"/>
            </a:pPr>
            <a:r>
              <a:rPr lang="en" sz="1200" b="1">
                <a:solidFill>
                  <a:schemeClr val="dk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Реєстрація заявок на переміщення від бізнесу та їх швидке опрацювання держорганами:</a:t>
            </a:r>
            <a:endParaRPr sz="1200" b="1">
              <a:solidFill>
                <a:schemeClr val="dk1"/>
              </a:solidFill>
              <a:highlight>
                <a:srgbClr val="FF9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◆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Працює єдина онлайн форма реєстрації заявок на  майданчиках;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◆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держорганів реалізовано єдиний процес опрацювання кожної заявки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◆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Реєстрація на майданчиках: </a:t>
            </a:r>
            <a:r>
              <a:rPr lang="en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Е-Тендер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та </a:t>
            </a:r>
            <a:r>
              <a:rPr lang="en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Смарттендер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➔"/>
            </a:pPr>
            <a:r>
              <a:rPr lang="en" sz="1200" b="1">
                <a:solidFill>
                  <a:schemeClr val="dk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Швидкий пошук ресурсів або площ для відновлення роботи підприємств на нових локаціях:</a:t>
            </a:r>
            <a:endParaRPr sz="1200" b="1">
              <a:solidFill>
                <a:schemeClr val="dk1"/>
              </a:solidFill>
              <a:highlight>
                <a:srgbClr val="FF9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◆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Створена дошка оголошень з оренди приміщень для переміщених підприємств;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◆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Кожен бажаючий може безкоштовно розмістити оголошення, яке буде запропоновано цільовим клієнтам - підприємствам, що переміщуються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524900" y="1472425"/>
            <a:ext cx="243300" cy="2604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5768200" y="2271325"/>
            <a:ext cx="3000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Мета маркетплейсу - швидкий пошук та знайомство учасників програми, які потребують переміщення та тих, хто може допомогти останнім </a:t>
            </a:r>
            <a:endParaRPr i="1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0174" y="37740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3075" y="14697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3388" y="4222775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1325" y="2341461"/>
            <a:ext cx="603225" cy="4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311700" y="259525"/>
            <a:ext cx="852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блок. Як створити заявку на релокацію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174" y="37740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075" y="14697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388" y="4222775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1325" y="2341461"/>
            <a:ext cx="603225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625" y="979075"/>
            <a:ext cx="1510449" cy="11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048050" y="1179925"/>
            <a:ext cx="167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Підприємство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реєструється 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на майданчику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7063" y="979075"/>
            <a:ext cx="1510449" cy="11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4888" y="979075"/>
            <a:ext cx="1510449" cy="11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3790713" y="1179913"/>
            <a:ext cx="167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Підприємство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заповнює форму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заявки та публікує її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544075" y="1210425"/>
            <a:ext cx="167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Мінекономіки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отримує заявку та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опрацьовує згідно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процесу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5"/>
          <p:cNvCxnSpPr>
            <a:stCxn id="88" idx="3"/>
            <a:endCxn id="91" idx="1"/>
          </p:cNvCxnSpPr>
          <p:nvPr/>
        </p:nvCxnSpPr>
        <p:spPr>
          <a:xfrm>
            <a:off x="2725650" y="1503175"/>
            <a:ext cx="106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5"/>
          <p:cNvCxnSpPr/>
          <p:nvPr/>
        </p:nvCxnSpPr>
        <p:spPr>
          <a:xfrm>
            <a:off x="5473700" y="1503175"/>
            <a:ext cx="106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5" name="Google Shape;95;p15"/>
          <p:cNvGrpSpPr/>
          <p:nvPr/>
        </p:nvGrpSpPr>
        <p:grpSpPr>
          <a:xfrm>
            <a:off x="929733" y="2270113"/>
            <a:ext cx="1914235" cy="125555"/>
            <a:chOff x="-1663440" y="1528335"/>
            <a:chExt cx="1928700" cy="150600"/>
          </a:xfrm>
        </p:grpSpPr>
        <p:cxnSp>
          <p:nvCxnSpPr>
            <p:cNvPr id="96" name="Google Shape;96;p15"/>
            <p:cNvCxnSpPr/>
            <p:nvPr/>
          </p:nvCxnSpPr>
          <p:spPr>
            <a:xfrm rot="10800000">
              <a:off x="-166344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15"/>
            <p:cNvCxnSpPr/>
            <p:nvPr/>
          </p:nvCxnSpPr>
          <p:spPr>
            <a:xfrm>
              <a:off x="-1663440" y="1528335"/>
              <a:ext cx="192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5"/>
            <p:cNvCxnSpPr/>
            <p:nvPr/>
          </p:nvCxnSpPr>
          <p:spPr>
            <a:xfrm rot="10800000">
              <a:off x="26526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" name="Google Shape;99;p15"/>
          <p:cNvGrpSpPr/>
          <p:nvPr/>
        </p:nvGrpSpPr>
        <p:grpSpPr>
          <a:xfrm>
            <a:off x="3685171" y="2270113"/>
            <a:ext cx="1914235" cy="125555"/>
            <a:chOff x="-1663440" y="1528335"/>
            <a:chExt cx="1928700" cy="150600"/>
          </a:xfrm>
        </p:grpSpPr>
        <p:cxnSp>
          <p:nvCxnSpPr>
            <p:cNvPr id="100" name="Google Shape;100;p15"/>
            <p:cNvCxnSpPr/>
            <p:nvPr/>
          </p:nvCxnSpPr>
          <p:spPr>
            <a:xfrm rot="10800000">
              <a:off x="-166344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5"/>
            <p:cNvCxnSpPr/>
            <p:nvPr/>
          </p:nvCxnSpPr>
          <p:spPr>
            <a:xfrm>
              <a:off x="-1663440" y="1528335"/>
              <a:ext cx="192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5"/>
            <p:cNvCxnSpPr/>
            <p:nvPr/>
          </p:nvCxnSpPr>
          <p:spPr>
            <a:xfrm rot="10800000">
              <a:off x="26526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" name="Google Shape;103;p15"/>
          <p:cNvGrpSpPr/>
          <p:nvPr/>
        </p:nvGrpSpPr>
        <p:grpSpPr>
          <a:xfrm>
            <a:off x="6412996" y="2270113"/>
            <a:ext cx="1914235" cy="125555"/>
            <a:chOff x="-1663440" y="1528335"/>
            <a:chExt cx="1928700" cy="150600"/>
          </a:xfrm>
        </p:grpSpPr>
        <p:cxnSp>
          <p:nvCxnSpPr>
            <p:cNvPr id="104" name="Google Shape;104;p15"/>
            <p:cNvCxnSpPr/>
            <p:nvPr/>
          </p:nvCxnSpPr>
          <p:spPr>
            <a:xfrm rot="10800000">
              <a:off x="-166344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15"/>
            <p:cNvCxnSpPr/>
            <p:nvPr/>
          </p:nvCxnSpPr>
          <p:spPr>
            <a:xfrm>
              <a:off x="-1663440" y="1528335"/>
              <a:ext cx="192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15"/>
            <p:cNvCxnSpPr/>
            <p:nvPr/>
          </p:nvCxnSpPr>
          <p:spPr>
            <a:xfrm rot="10800000">
              <a:off x="26526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" name="Google Shape;107;p15"/>
          <p:cNvSpPr txBox="1"/>
          <p:nvPr/>
        </p:nvSpPr>
        <p:spPr>
          <a:xfrm>
            <a:off x="929700" y="2356825"/>
            <a:ext cx="19143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 Реєстрація безкоштовна та не зобов’язує реєструвати заявку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Якщо раніше були зареєстровані - майданчик надає новий функціонал створення заявки в особистому кабінеті</a:t>
            </a:r>
            <a:endParaRPr sz="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3674700" y="2356825"/>
            <a:ext cx="2028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Заявка зберігається в персональному кабінеті на майданчику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В заявці відображається актуальний статус: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- на опрацюванні в ОВА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- пошук локації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- погодження локації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- на маршруті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Видалити або редагувати заявку неможливо після публікації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Створювати повторні заявки неможливо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413000" y="2350675"/>
            <a:ext cx="21258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Мінеко телефонує заявнику для уточнення деталей заявки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Передає на Обласну військову адміністрацію для пошуку приміщення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Далі Укрпошта та Укрзалізниця організовують перевезення підприємства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Приймаюча ОВА допомагає з підключенням до електромереж та ін. питанням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311700" y="146975"/>
            <a:ext cx="85206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 створення заявки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r="49137"/>
          <a:stretch/>
        </p:blipFill>
        <p:spPr>
          <a:xfrm>
            <a:off x="738774" y="722125"/>
            <a:ext cx="3725399" cy="4116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7349" y="37653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2175" y="722125"/>
            <a:ext cx="3823059" cy="4116576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5213" y="4544250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3075" y="14697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-71325" y="2341461"/>
            <a:ext cx="603225" cy="4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311700" y="88925"/>
            <a:ext cx="85206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 створення заявки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34" y="722125"/>
            <a:ext cx="4295202" cy="4116574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174" y="37740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71325" y="160261"/>
            <a:ext cx="603225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4538" y="4570300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7875" y="722125"/>
            <a:ext cx="4464376" cy="4116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3400" y="-1"/>
            <a:ext cx="726903" cy="5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subTitle" idx="1"/>
          </p:nvPr>
        </p:nvSpPr>
        <p:spPr>
          <a:xfrm>
            <a:off x="311700" y="251575"/>
            <a:ext cx="852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блок. Як працює маркетплейс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174" y="37740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075" y="14697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388" y="4222775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1325" y="3905361"/>
            <a:ext cx="603225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238" y="1039875"/>
            <a:ext cx="1320525" cy="9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1900" y="1039863"/>
            <a:ext cx="1320525" cy="9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1575" y="1039875"/>
            <a:ext cx="1320525" cy="9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2238" y="1039875"/>
            <a:ext cx="1320525" cy="970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8"/>
          <p:cNvCxnSpPr/>
          <p:nvPr/>
        </p:nvCxnSpPr>
        <p:spPr>
          <a:xfrm>
            <a:off x="1631763" y="1525150"/>
            <a:ext cx="106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4032088" y="1525150"/>
            <a:ext cx="106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6432413" y="1525150"/>
            <a:ext cx="106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8"/>
          <p:cNvSpPr txBox="1"/>
          <p:nvPr/>
        </p:nvSpPr>
        <p:spPr>
          <a:xfrm>
            <a:off x="296375" y="1201900"/>
            <a:ext cx="1320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Реєстрація на електронному майданчику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2711525" y="1201900"/>
            <a:ext cx="1320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Підготовка інформації 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про лот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036251" y="1225000"/>
            <a:ext cx="1421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Публікація 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об’єкта 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оренди / продажу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7461789" y="1086550"/>
            <a:ext cx="1421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Ознайомлення потенційного орендаря 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з об’єктом та прямий контакт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2" name="Google Shape;152;p18"/>
          <p:cNvGrpSpPr/>
          <p:nvPr/>
        </p:nvGrpSpPr>
        <p:grpSpPr>
          <a:xfrm>
            <a:off x="202621" y="2124203"/>
            <a:ext cx="1537753" cy="125555"/>
            <a:chOff x="-1663440" y="1528335"/>
            <a:chExt cx="1928700" cy="150600"/>
          </a:xfrm>
        </p:grpSpPr>
        <p:cxnSp>
          <p:nvCxnSpPr>
            <p:cNvPr id="153" name="Google Shape;153;p18"/>
            <p:cNvCxnSpPr/>
            <p:nvPr/>
          </p:nvCxnSpPr>
          <p:spPr>
            <a:xfrm rot="10800000">
              <a:off x="-166344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8"/>
            <p:cNvCxnSpPr/>
            <p:nvPr/>
          </p:nvCxnSpPr>
          <p:spPr>
            <a:xfrm>
              <a:off x="-1663440" y="1528335"/>
              <a:ext cx="192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18"/>
            <p:cNvCxnSpPr/>
            <p:nvPr/>
          </p:nvCxnSpPr>
          <p:spPr>
            <a:xfrm rot="10800000">
              <a:off x="26526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" name="Google Shape;156;p18"/>
          <p:cNvGrpSpPr/>
          <p:nvPr/>
        </p:nvGrpSpPr>
        <p:grpSpPr>
          <a:xfrm>
            <a:off x="2602946" y="2144578"/>
            <a:ext cx="1537753" cy="125555"/>
            <a:chOff x="-1663440" y="1528335"/>
            <a:chExt cx="1928700" cy="150600"/>
          </a:xfrm>
        </p:grpSpPr>
        <p:cxnSp>
          <p:nvCxnSpPr>
            <p:cNvPr id="157" name="Google Shape;157;p18"/>
            <p:cNvCxnSpPr/>
            <p:nvPr/>
          </p:nvCxnSpPr>
          <p:spPr>
            <a:xfrm rot="10800000">
              <a:off x="-166344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8"/>
            <p:cNvCxnSpPr/>
            <p:nvPr/>
          </p:nvCxnSpPr>
          <p:spPr>
            <a:xfrm>
              <a:off x="-1663440" y="1528335"/>
              <a:ext cx="192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8"/>
            <p:cNvCxnSpPr/>
            <p:nvPr/>
          </p:nvCxnSpPr>
          <p:spPr>
            <a:xfrm rot="10800000">
              <a:off x="26526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0" name="Google Shape;160;p18"/>
          <p:cNvGrpSpPr/>
          <p:nvPr/>
        </p:nvGrpSpPr>
        <p:grpSpPr>
          <a:xfrm>
            <a:off x="4978071" y="2124203"/>
            <a:ext cx="1537753" cy="125555"/>
            <a:chOff x="-1663440" y="1528335"/>
            <a:chExt cx="1928700" cy="150600"/>
          </a:xfrm>
        </p:grpSpPr>
        <p:cxnSp>
          <p:nvCxnSpPr>
            <p:cNvPr id="161" name="Google Shape;161;p18"/>
            <p:cNvCxnSpPr/>
            <p:nvPr/>
          </p:nvCxnSpPr>
          <p:spPr>
            <a:xfrm rot="10800000">
              <a:off x="-166344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8"/>
            <p:cNvCxnSpPr/>
            <p:nvPr/>
          </p:nvCxnSpPr>
          <p:spPr>
            <a:xfrm>
              <a:off x="-1663440" y="1528335"/>
              <a:ext cx="192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8"/>
            <p:cNvCxnSpPr/>
            <p:nvPr/>
          </p:nvCxnSpPr>
          <p:spPr>
            <a:xfrm rot="10800000">
              <a:off x="265260" y="1528335"/>
              <a:ext cx="0" cy="15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4" name="Google Shape;164;p18"/>
          <p:cNvSpPr txBox="1"/>
          <p:nvPr/>
        </p:nvSpPr>
        <p:spPr>
          <a:xfrm>
            <a:off x="124425" y="2270125"/>
            <a:ext cx="1908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Реєстрація та розміщення оголошення безкоштовне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Майданчики, що забезпечують: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- Е-Тендер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- Закупки.пром.юа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- Смарттендер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- Національна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електронна біржа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2510224" y="2270125"/>
            <a:ext cx="1723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площа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місцезнаходження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умови оренди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строк оренди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наявні під'їзні шляхи / житлові приміщення / інфраструктура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Підприємства орендують на благодійних та комерційних умовах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4817874" y="2270125"/>
            <a:ext cx="1908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Мінеко телефонує заявнику для уточнення деталей заявки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Передає на Обласну військову адміністрацію для пошукуу приміщення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Далі Укрпошта та Укрзалізниця організовують перевезення підприємства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Приймаюча ОВА допомагає з підключенням до електромереж та ін. питанням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ubTitle" idx="1"/>
          </p:nvPr>
        </p:nvSpPr>
        <p:spPr>
          <a:xfrm>
            <a:off x="311700" y="183350"/>
            <a:ext cx="852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Які пропозиції публікують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91775" y="777575"/>
            <a:ext cx="42732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Комерційні приміщення 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Виробничі майданчики 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Житлові приміщення для розміщення персоналу 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Робочі місця на виробництві 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Пропозиція відновлення спільного виробництва із застосуванням наявного обладнання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Зареєструвати пропозиції можна на електронних майданчиках: 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Е-Тендер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Смарттендер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Закупки.пром.уа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en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Національна електронна біржа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Переглянути всі об’єкти можна на порталі Прозоро.Продажі за </a:t>
            </a:r>
            <a:r>
              <a:rPr lang="en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/>
              </a:rPr>
              <a:t>посиланням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0174" y="38688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86675" y="918550"/>
            <a:ext cx="4052525" cy="3306392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93075" y="14697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02888" y="4370475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71325" y="2341461"/>
            <a:ext cx="603225" cy="4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subTitle" idx="1"/>
          </p:nvPr>
        </p:nvSpPr>
        <p:spPr>
          <a:xfrm>
            <a:off x="311700" y="183350"/>
            <a:ext cx="852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 створення об’єкта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075" y="146971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838" y="777575"/>
            <a:ext cx="7556326" cy="4172952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0174" y="3774074"/>
            <a:ext cx="1285250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3388" y="4222775"/>
            <a:ext cx="657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1325" y="2341461"/>
            <a:ext cx="603225" cy="4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subTitle" idx="1"/>
          </p:nvPr>
        </p:nvSpPr>
        <p:spPr>
          <a:xfrm>
            <a:off x="311700" y="183350"/>
            <a:ext cx="852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 створення об’єкта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150"/>
            <a:ext cx="8839204" cy="4104533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000" y="62746"/>
            <a:ext cx="947724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1325" y="194274"/>
            <a:ext cx="603225" cy="4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438</Words>
  <Application>Microsoft Office PowerPoint</Application>
  <PresentationFormat>Екран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Montserrat</vt:lpstr>
      <vt:lpstr>Montserrat Medium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csi</dc:creator>
  <cp:lastModifiedBy>Markiyan Dacyshyn</cp:lastModifiedBy>
  <cp:revision>1</cp:revision>
  <dcterms:modified xsi:type="dcterms:W3CDTF">2022-05-05T08:16:36Z</dcterms:modified>
</cp:coreProperties>
</file>