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1"/>
  </p:notesMasterIdLst>
  <p:handoutMasterIdLst>
    <p:handoutMasterId r:id="rId22"/>
  </p:handoutMasterIdLst>
  <p:sldIdLst>
    <p:sldId id="257" r:id="rId6"/>
    <p:sldId id="286" r:id="rId7"/>
    <p:sldId id="288" r:id="rId8"/>
    <p:sldId id="289" r:id="rId9"/>
    <p:sldId id="290" r:id="rId10"/>
    <p:sldId id="287" r:id="rId11"/>
    <p:sldId id="259" r:id="rId12"/>
    <p:sldId id="270" r:id="rId13"/>
    <p:sldId id="283" r:id="rId14"/>
    <p:sldId id="271" r:id="rId15"/>
    <p:sldId id="272" r:id="rId16"/>
    <p:sldId id="284" r:id="rId17"/>
    <p:sldId id="274" r:id="rId18"/>
    <p:sldId id="273" r:id="rId19"/>
    <p:sldId id="291" r:id="rId20"/>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ther authors"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A18E"/>
    <a:srgbClr val="E67C49"/>
    <a:srgbClr val="C5D148"/>
    <a:srgbClr val="8E9396"/>
    <a:srgbClr val="595959"/>
    <a:srgbClr val="59597F"/>
    <a:srgbClr val="807A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9" autoAdjust="0"/>
    <p:restoredTop sz="85182" autoAdjust="0"/>
  </p:normalViewPr>
  <p:slideViewPr>
    <p:cSldViewPr snapToGrid="0">
      <p:cViewPr varScale="1">
        <p:scale>
          <a:sx n="60" d="100"/>
          <a:sy n="60" d="100"/>
        </p:scale>
        <p:origin x="796" y="36"/>
      </p:cViewPr>
      <p:guideLst>
        <p:guide orient="horz" pos="2160"/>
        <p:guide pos="3840"/>
      </p:guideLst>
    </p:cSldViewPr>
  </p:slideViewPr>
  <p:notesTextViewPr>
    <p:cViewPr>
      <p:scale>
        <a:sx n="1" d="1"/>
        <a:sy n="1" d="1"/>
      </p:scale>
      <p:origin x="0" y="0"/>
    </p:cViewPr>
  </p:notesTextViewPr>
  <p:notesViewPr>
    <p:cSldViewPr snapToGrid="0">
      <p:cViewPr varScale="1">
        <p:scale>
          <a:sx n="83" d="100"/>
          <a:sy n="83" d="100"/>
        </p:scale>
        <p:origin x="313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960616-E305-4753-84A5-1BC09C92AD15}" type="datetimeFigureOut">
              <a:rPr lang="en-US" smtClean="0"/>
              <a:pPr/>
              <a:t>5/26/2022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5615CE-2250-47F0-AC46-C2F36ECDF1D2}" type="slidenum">
              <a:rPr lang="en-US" smtClean="0"/>
              <a:pPr/>
              <a:t>‹#›</a:t>
            </a:fld>
            <a:endParaRPr lang="en-US"/>
          </a:p>
        </p:txBody>
      </p:sp>
    </p:spTree>
    <p:extLst>
      <p:ext uri="{BB962C8B-B14F-4D97-AF65-F5344CB8AC3E}">
        <p14:creationId xmlns:p14="http://schemas.microsoft.com/office/powerpoint/2010/main" val="730937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963EE3-9A05-4449-BD98-29215766B886}" type="datetimeFigureOut">
              <a:rPr lang="en-US" smtClean="0"/>
              <a:pPr/>
              <a:t>5/26/2022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D8DDF5-5274-934F-A34C-A9C556A65976}" type="slidenum">
              <a:rPr lang="en-US" smtClean="0"/>
              <a:pPr/>
              <a:t>‹#›</a:t>
            </a:fld>
            <a:endParaRPr lang="en-US"/>
          </a:p>
        </p:txBody>
      </p:sp>
    </p:spTree>
    <p:extLst>
      <p:ext uri="{BB962C8B-B14F-4D97-AF65-F5344CB8AC3E}">
        <p14:creationId xmlns:p14="http://schemas.microsoft.com/office/powerpoint/2010/main" val="9811192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D8DDF5-5274-934F-A34C-A9C556A65976}" type="slidenum">
              <a:rPr lang="en-US" smtClean="0"/>
              <a:pPr/>
              <a:t>1</a:t>
            </a:fld>
            <a:endParaRPr lang="en-US"/>
          </a:p>
        </p:txBody>
      </p:sp>
    </p:spTree>
    <p:extLst>
      <p:ext uri="{BB962C8B-B14F-4D97-AF65-F5344CB8AC3E}">
        <p14:creationId xmlns:p14="http://schemas.microsoft.com/office/powerpoint/2010/main" val="159147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1ED8DDF5-5274-934F-A34C-A9C556A65976}" type="slidenum">
              <a:rPr lang="en-US" smtClean="0"/>
              <a:pPr/>
              <a:t>2</a:t>
            </a:fld>
            <a:endParaRPr lang="en-US"/>
          </a:p>
        </p:txBody>
      </p:sp>
    </p:spTree>
    <p:extLst>
      <p:ext uri="{BB962C8B-B14F-4D97-AF65-F5344CB8AC3E}">
        <p14:creationId xmlns:p14="http://schemas.microsoft.com/office/powerpoint/2010/main" val="2790660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1ED8DDF5-5274-934F-A34C-A9C556A65976}" type="slidenum">
              <a:rPr lang="en-US" smtClean="0"/>
              <a:pPr/>
              <a:t>3</a:t>
            </a:fld>
            <a:endParaRPr lang="en-US"/>
          </a:p>
        </p:txBody>
      </p:sp>
    </p:spTree>
    <p:extLst>
      <p:ext uri="{BB962C8B-B14F-4D97-AF65-F5344CB8AC3E}">
        <p14:creationId xmlns:p14="http://schemas.microsoft.com/office/powerpoint/2010/main" val="3149200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1ED8DDF5-5274-934F-A34C-A9C556A65976}" type="slidenum">
              <a:rPr lang="en-US" smtClean="0"/>
              <a:pPr/>
              <a:t>4</a:t>
            </a:fld>
            <a:endParaRPr lang="en-US"/>
          </a:p>
        </p:txBody>
      </p:sp>
    </p:spTree>
    <p:extLst>
      <p:ext uri="{BB962C8B-B14F-4D97-AF65-F5344CB8AC3E}">
        <p14:creationId xmlns:p14="http://schemas.microsoft.com/office/powerpoint/2010/main" val="344773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1ED8DDF5-5274-934F-A34C-A9C556A65976}" type="slidenum">
              <a:rPr lang="en-US" smtClean="0"/>
              <a:pPr/>
              <a:t>5</a:t>
            </a:fld>
            <a:endParaRPr lang="en-US"/>
          </a:p>
        </p:txBody>
      </p:sp>
    </p:spTree>
    <p:extLst>
      <p:ext uri="{BB962C8B-B14F-4D97-AF65-F5344CB8AC3E}">
        <p14:creationId xmlns:p14="http://schemas.microsoft.com/office/powerpoint/2010/main" val="2556428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1ED8DDF5-5274-934F-A34C-A9C556A65976}" type="slidenum">
              <a:rPr lang="en-US" smtClean="0"/>
              <a:pPr/>
              <a:t>6</a:t>
            </a:fld>
            <a:endParaRPr lang="en-US"/>
          </a:p>
        </p:txBody>
      </p:sp>
    </p:spTree>
    <p:extLst>
      <p:ext uri="{BB962C8B-B14F-4D97-AF65-F5344CB8AC3E}">
        <p14:creationId xmlns:p14="http://schemas.microsoft.com/office/powerpoint/2010/main" val="251662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1ED8DDF5-5274-934F-A34C-A9C556A65976}" type="slidenum">
              <a:rPr lang="en-US" smtClean="0"/>
              <a:pPr/>
              <a:t>7</a:t>
            </a:fld>
            <a:endParaRPr lang="en-US"/>
          </a:p>
        </p:txBody>
      </p:sp>
    </p:spTree>
    <p:extLst>
      <p:ext uri="{BB962C8B-B14F-4D97-AF65-F5344CB8AC3E}">
        <p14:creationId xmlns:p14="http://schemas.microsoft.com/office/powerpoint/2010/main" val="1444283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1ED8DDF5-5274-934F-A34C-A9C556A65976}" type="slidenum">
              <a:rPr lang="en-US" smtClean="0"/>
              <a:pPr/>
              <a:t>14</a:t>
            </a:fld>
            <a:endParaRPr lang="en-US"/>
          </a:p>
        </p:txBody>
      </p:sp>
    </p:spTree>
    <p:extLst>
      <p:ext uri="{BB962C8B-B14F-4D97-AF65-F5344CB8AC3E}">
        <p14:creationId xmlns:p14="http://schemas.microsoft.com/office/powerpoint/2010/main" val="32885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FB6EACB-BEBC-1446-B811-B098A59A54AA}"/>
              </a:ext>
            </a:extLst>
          </p:cNvPr>
          <p:cNvSpPr/>
          <p:nvPr userDrawn="1"/>
        </p:nvSpPr>
        <p:spPr>
          <a:xfrm>
            <a:off x="104172" y="5936744"/>
            <a:ext cx="11823971" cy="834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Rectangle 8"/>
          <p:cNvSpPr/>
          <p:nvPr userDrawn="1"/>
        </p:nvSpPr>
        <p:spPr>
          <a:xfrm>
            <a:off x="0" y="484632"/>
            <a:ext cx="4070454" cy="5029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 y="-86627"/>
            <a:ext cx="12192001" cy="571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5504208"/>
            <a:ext cx="12192000" cy="432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p:cNvSpPr>
            <a:spLocks noGrp="1"/>
          </p:cNvSpPr>
          <p:nvPr>
            <p:ph type="body" sz="quarter" idx="11"/>
          </p:nvPr>
        </p:nvSpPr>
        <p:spPr>
          <a:xfrm>
            <a:off x="466713" y="1670985"/>
            <a:ext cx="3169921" cy="2091689"/>
          </a:xfrm>
          <a:prstGeom prst="rect">
            <a:avLst/>
          </a:prstGeom>
        </p:spPr>
        <p:txBody>
          <a:bodyPr rIns="0">
            <a:noAutofit/>
          </a:bodyPr>
          <a:lstStyle>
            <a:lvl1pPr marL="0" indent="0" algn="r">
              <a:buNone/>
              <a:defRPr sz="3600">
                <a:solidFill>
                  <a:srgbClr val="E67C49"/>
                </a:solidFill>
              </a:defRPr>
            </a:lvl1pPr>
            <a:lvl2pPr marL="457189" indent="0" algn="r">
              <a:spcBef>
                <a:spcPts val="2376"/>
              </a:spcBef>
              <a:buNone/>
              <a:defRPr sz="1600">
                <a:solidFill>
                  <a:schemeClr val="accent5"/>
                </a:solidFill>
              </a:defRPr>
            </a:lvl2pPr>
            <a:lvl3pPr marL="914377" indent="0" algn="r">
              <a:buNone/>
              <a:defRPr sz="2400"/>
            </a:lvl3pPr>
            <a:lvl4pPr marL="1371566" indent="0" algn="r">
              <a:buNone/>
              <a:defRPr sz="2400"/>
            </a:lvl4pPr>
            <a:lvl5pPr marL="1828754" indent="0" algn="r">
              <a:buNone/>
              <a:defRPr sz="2400"/>
            </a:lvl5pPr>
          </a:lstStyle>
          <a:p>
            <a:pPr lvl="0"/>
            <a:r>
              <a:rPr lang="en-US" dirty="0"/>
              <a:t>Click to edit Master text styles</a:t>
            </a:r>
          </a:p>
        </p:txBody>
      </p:sp>
      <p:sp>
        <p:nvSpPr>
          <p:cNvPr id="11" name="Text Placeholder 3"/>
          <p:cNvSpPr>
            <a:spLocks noGrp="1"/>
          </p:cNvSpPr>
          <p:nvPr>
            <p:ph type="body" sz="quarter" idx="12" hasCustomPrompt="1"/>
          </p:nvPr>
        </p:nvSpPr>
        <p:spPr>
          <a:xfrm>
            <a:off x="1045834" y="4185585"/>
            <a:ext cx="2590800" cy="381000"/>
          </a:xfrm>
          <a:prstGeom prst="rect">
            <a:avLst/>
          </a:prstGeom>
        </p:spPr>
        <p:txBody>
          <a:bodyPr rIns="0">
            <a:noAutofit/>
          </a:bodyPr>
          <a:lstStyle>
            <a:lvl1pPr marL="0" indent="0" algn="r">
              <a:buNone/>
              <a:defRPr sz="2400">
                <a:solidFill>
                  <a:srgbClr val="009F8A"/>
                </a:solidFill>
              </a:defRPr>
            </a:lvl1pPr>
            <a:lvl2pPr marL="457189" indent="0" algn="r">
              <a:spcBef>
                <a:spcPts val="2376"/>
              </a:spcBef>
              <a:buNone/>
              <a:defRPr sz="1600">
                <a:solidFill>
                  <a:schemeClr val="accent5"/>
                </a:solidFill>
              </a:defRPr>
            </a:lvl2pPr>
            <a:lvl3pPr marL="914377" indent="0" algn="r">
              <a:buNone/>
              <a:defRPr sz="2400"/>
            </a:lvl3pPr>
            <a:lvl4pPr marL="1371566" indent="0" algn="r">
              <a:buNone/>
              <a:defRPr sz="2400"/>
            </a:lvl4pPr>
            <a:lvl5pPr marL="1828754" indent="0" algn="r">
              <a:buNone/>
              <a:defRPr sz="2400"/>
            </a:lvl5pPr>
          </a:lstStyle>
          <a:p>
            <a:pPr lvl="0"/>
            <a:r>
              <a:rPr lang="en-US" dirty="0"/>
              <a:t>Subtitle</a:t>
            </a:r>
          </a:p>
        </p:txBody>
      </p:sp>
      <p:cxnSp>
        <p:nvCxnSpPr>
          <p:cNvPr id="8" name="Straight Connector 7"/>
          <p:cNvCxnSpPr/>
          <p:nvPr userDrawn="1"/>
        </p:nvCxnSpPr>
        <p:spPr>
          <a:xfrm flipV="1">
            <a:off x="426720" y="5788439"/>
            <a:ext cx="11338560" cy="0"/>
          </a:xfrm>
          <a:prstGeom prst="line">
            <a:avLst/>
          </a:prstGeom>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Google Shape;152;p1">
            <a:extLst>
              <a:ext uri="{FF2B5EF4-FFF2-40B4-BE49-F238E27FC236}">
                <a16:creationId xmlns:a16="http://schemas.microsoft.com/office/drawing/2014/main" id="{A539B9B6-6A9B-6145-9F2C-AA7370E0A365}"/>
              </a:ext>
            </a:extLst>
          </p:cNvPr>
          <p:cNvPicPr preferRelativeResize="0"/>
          <p:nvPr userDrawn="1"/>
        </p:nvPicPr>
        <p:blipFill rotWithShape="1">
          <a:blip r:embed="rId2" cstate="print">
            <a:alphaModFix/>
          </a:blip>
          <a:srcRect/>
          <a:stretch/>
        </p:blipFill>
        <p:spPr>
          <a:xfrm>
            <a:off x="5597444" y="5879602"/>
            <a:ext cx="835876" cy="829811"/>
          </a:xfrm>
          <a:prstGeom prst="rect">
            <a:avLst/>
          </a:prstGeom>
          <a:noFill/>
          <a:ln>
            <a:noFill/>
          </a:ln>
        </p:spPr>
      </p:pic>
      <p:pic>
        <p:nvPicPr>
          <p:cNvPr id="6" name="Picture 5" descr="Logo, company name&#10;&#10;Description automatically generated">
            <a:extLst>
              <a:ext uri="{FF2B5EF4-FFF2-40B4-BE49-F238E27FC236}">
                <a16:creationId xmlns:a16="http://schemas.microsoft.com/office/drawing/2014/main" id="{E6C879CA-4C76-B04D-BA88-C6CA69E688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3857" y="6025266"/>
            <a:ext cx="2313752" cy="718665"/>
          </a:xfrm>
          <a:prstGeom prst="rect">
            <a:avLst/>
          </a:prstGeom>
        </p:spPr>
      </p:pic>
      <p:pic>
        <p:nvPicPr>
          <p:cNvPr id="14" name="Picture 13" descr="Logo, company name&#10;&#10;Description automatically generated">
            <a:extLst>
              <a:ext uri="{FF2B5EF4-FFF2-40B4-BE49-F238E27FC236}">
                <a16:creationId xmlns:a16="http://schemas.microsoft.com/office/drawing/2014/main" id="{D48AF438-E15D-A845-B47D-4801225679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83236" y="6056380"/>
            <a:ext cx="2208581" cy="657316"/>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E4423511-0ACB-9442-8467-4170AD7E037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35568" y="6130398"/>
            <a:ext cx="2152168" cy="447138"/>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5928F416-BBCD-4C48-8A20-9481BD67E3E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35120" y="5737616"/>
            <a:ext cx="2191472" cy="1232703"/>
          </a:xfrm>
          <a:prstGeom prst="rect">
            <a:avLst/>
          </a:prstGeom>
        </p:spPr>
      </p:pic>
      <p:pic>
        <p:nvPicPr>
          <p:cNvPr id="21" name="Picture 20" descr="A large field with trees in the background&#10;&#10;Description automatically generated with medium confidence">
            <a:extLst>
              <a:ext uri="{FF2B5EF4-FFF2-40B4-BE49-F238E27FC236}">
                <a16:creationId xmlns:a16="http://schemas.microsoft.com/office/drawing/2014/main" id="{94D6B685-4FB8-2945-B818-850648E2715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6858" t="20179" r="15" b="6933"/>
          <a:stretch/>
        </p:blipFill>
        <p:spPr>
          <a:xfrm>
            <a:off x="4324789" y="459923"/>
            <a:ext cx="7601803" cy="4998704"/>
          </a:xfrm>
          <a:prstGeom prst="rect">
            <a:avLst/>
          </a:prstGeom>
        </p:spPr>
      </p:pic>
    </p:spTree>
    <p:extLst>
      <p:ext uri="{BB962C8B-B14F-4D97-AF65-F5344CB8AC3E}">
        <p14:creationId xmlns:p14="http://schemas.microsoft.com/office/powerpoint/2010/main" val="100334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Divider Slide">
    <p:spTree>
      <p:nvGrpSpPr>
        <p:cNvPr id="1" name=""/>
        <p:cNvGrpSpPr/>
        <p:nvPr/>
      </p:nvGrpSpPr>
      <p:grpSpPr>
        <a:xfrm>
          <a:off x="0" y="0"/>
          <a:ext cx="0" cy="0"/>
          <a:chOff x="0" y="0"/>
          <a:chExt cx="0" cy="0"/>
        </a:xfrm>
      </p:grpSpPr>
      <p:sp>
        <p:nvSpPr>
          <p:cNvPr id="13" name="Rectangle 12"/>
          <p:cNvSpPr/>
          <p:nvPr userDrawn="1"/>
        </p:nvSpPr>
        <p:spPr>
          <a:xfrm>
            <a:off x="0" y="484632"/>
            <a:ext cx="12192000" cy="5029200"/>
          </a:xfrm>
          <a:prstGeom prst="rect">
            <a:avLst/>
          </a:prstGeom>
          <a:solidFill>
            <a:srgbClr val="2EA18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482973"/>
            <a:ext cx="9144000" cy="1452563"/>
          </a:xfrm>
          <a:prstGeom prst="rect">
            <a:avLst/>
          </a:prstGeom>
        </p:spPr>
        <p:txBody>
          <a:bodyPr anchor="b"/>
          <a:lstStyle>
            <a:lvl1pPr algn="ctr">
              <a:defRPr sz="44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027610"/>
            <a:ext cx="9144000" cy="165576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sz="800">
                <a:solidFill>
                  <a:schemeClr val="bg1"/>
                </a:solidFill>
                <a:latin typeface="Arial" panose="020B0604020202020204" pitchFamily="34" charset="0"/>
                <a:cs typeface="Arial" panose="020B0604020202020204" pitchFamily="34" charset="0"/>
              </a:defRPr>
            </a:lvl1pPr>
          </a:lstStyle>
          <a:p>
            <a:fld id="{3C0ACA6C-D8B5-4B94-9BCF-6FF2CC295CAC}" type="datetimeFigureOut">
              <a:rPr lang="en-US" smtClean="0"/>
              <a:pPr/>
              <a:t>5/26/2022</a:t>
            </a:fld>
            <a:endParaRPr lang="en-US" dirty="0"/>
          </a:p>
        </p:txBody>
      </p:sp>
      <p:sp>
        <p:nvSpPr>
          <p:cNvPr id="6" name="Slide Number Placeholder 5"/>
          <p:cNvSpPr>
            <a:spLocks noGrp="1"/>
          </p:cNvSpPr>
          <p:nvPr>
            <p:ph type="sldNum" sz="quarter" idx="12"/>
          </p:nvPr>
        </p:nvSpPr>
        <p:spPr/>
        <p:txBody>
          <a:bodyPr/>
          <a:lstStyle>
            <a:lvl1pPr>
              <a:defRPr sz="800">
                <a:solidFill>
                  <a:schemeClr val="bg1"/>
                </a:solidFill>
                <a:latin typeface="Arial" panose="020B0604020202020204" pitchFamily="34" charset="0"/>
                <a:cs typeface="Arial" panose="020B0604020202020204" pitchFamily="34" charset="0"/>
              </a:defRPr>
            </a:lvl1pPr>
          </a:lstStyle>
          <a:p>
            <a:fld id="{5B22A346-9BD4-40D2-98DB-F613D1B48033}" type="slidenum">
              <a:rPr lang="en-US" smtClean="0"/>
              <a:pPr/>
              <a:t>‹#›</a:t>
            </a:fld>
            <a:endParaRPr lang="en-US"/>
          </a:p>
        </p:txBody>
      </p:sp>
    </p:spTree>
    <p:extLst>
      <p:ext uri="{BB962C8B-B14F-4D97-AF65-F5344CB8AC3E}">
        <p14:creationId xmlns:p14="http://schemas.microsoft.com/office/powerpoint/2010/main" val="3574794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y the Numbers Slide">
    <p:spTree>
      <p:nvGrpSpPr>
        <p:cNvPr id="1" name=""/>
        <p:cNvGrpSpPr/>
        <p:nvPr/>
      </p:nvGrpSpPr>
      <p:grpSpPr>
        <a:xfrm>
          <a:off x="0" y="0"/>
          <a:ext cx="0" cy="0"/>
          <a:chOff x="0" y="0"/>
          <a:chExt cx="0" cy="0"/>
        </a:xfrm>
      </p:grpSpPr>
      <p:sp>
        <p:nvSpPr>
          <p:cNvPr id="7" name="Rectangle 6"/>
          <p:cNvSpPr/>
          <p:nvPr userDrawn="1"/>
        </p:nvSpPr>
        <p:spPr>
          <a:xfrm>
            <a:off x="0" y="484632"/>
            <a:ext cx="12191999" cy="5029200"/>
          </a:xfrm>
          <a:prstGeom prst="rect">
            <a:avLst/>
          </a:prstGeom>
          <a:solidFill>
            <a:srgbClr val="807A7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726593"/>
            <a:ext cx="9144000" cy="847527"/>
          </a:xfrm>
          <a:prstGeom prst="rect">
            <a:avLst/>
          </a:prstGeom>
        </p:spPr>
        <p:txBody>
          <a:bodyPr anchor="b"/>
          <a:lstStyle>
            <a:lvl1pPr algn="ctr">
              <a:defRPr sz="44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1574755"/>
            <a:ext cx="9144000" cy="728129"/>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sz="800">
                <a:solidFill>
                  <a:schemeClr val="bg1"/>
                </a:solidFill>
                <a:latin typeface="Arial" panose="020B0604020202020204" pitchFamily="34" charset="0"/>
                <a:cs typeface="Arial" panose="020B0604020202020204" pitchFamily="34" charset="0"/>
              </a:defRPr>
            </a:lvl1pPr>
          </a:lstStyle>
          <a:p>
            <a:fld id="{3C0ACA6C-D8B5-4B94-9BCF-6FF2CC295CAC}" type="datetimeFigureOut">
              <a:rPr lang="en-US" smtClean="0"/>
              <a:pPr/>
              <a:t>5/26/2022</a:t>
            </a:fld>
            <a:endParaRPr lang="en-US" dirty="0"/>
          </a:p>
        </p:txBody>
      </p:sp>
      <p:sp>
        <p:nvSpPr>
          <p:cNvPr id="6" name="Slide Number Placeholder 5"/>
          <p:cNvSpPr>
            <a:spLocks noGrp="1"/>
          </p:cNvSpPr>
          <p:nvPr>
            <p:ph type="sldNum" sz="quarter" idx="12"/>
          </p:nvPr>
        </p:nvSpPr>
        <p:spPr/>
        <p:txBody>
          <a:bodyPr/>
          <a:lstStyle>
            <a:lvl1pPr>
              <a:defRPr sz="800">
                <a:solidFill>
                  <a:schemeClr val="bg1"/>
                </a:solidFill>
                <a:latin typeface="Arial" panose="020B0604020202020204" pitchFamily="34" charset="0"/>
                <a:cs typeface="Arial" panose="020B0604020202020204" pitchFamily="34" charset="0"/>
              </a:defRPr>
            </a:lvl1pPr>
          </a:lstStyle>
          <a:p>
            <a:fld id="{5B22A346-9BD4-40D2-98DB-F613D1B48033}" type="slidenum">
              <a:rPr lang="en-US" smtClean="0"/>
              <a:pPr/>
              <a:t>‹#›</a:t>
            </a:fld>
            <a:endParaRPr lang="en-US"/>
          </a:p>
        </p:txBody>
      </p:sp>
      <p:sp>
        <p:nvSpPr>
          <p:cNvPr id="14" name="Oval 13"/>
          <p:cNvSpPr/>
          <p:nvPr/>
        </p:nvSpPr>
        <p:spPr>
          <a:xfrm>
            <a:off x="5027357" y="2302884"/>
            <a:ext cx="2146826" cy="214682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7787462" y="2302884"/>
            <a:ext cx="2146826" cy="214682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2267251" y="2302884"/>
            <a:ext cx="2146826" cy="214682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119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xt Slide Option 1">
    <p:spTree>
      <p:nvGrpSpPr>
        <p:cNvPr id="1" name=""/>
        <p:cNvGrpSpPr/>
        <p:nvPr/>
      </p:nvGrpSpPr>
      <p:grpSpPr>
        <a:xfrm>
          <a:off x="0" y="0"/>
          <a:ext cx="0" cy="0"/>
          <a:chOff x="0" y="0"/>
          <a:chExt cx="0" cy="0"/>
        </a:xfrm>
      </p:grpSpPr>
      <p:sp>
        <p:nvSpPr>
          <p:cNvPr id="13" name="Rectangle 12"/>
          <p:cNvSpPr/>
          <p:nvPr userDrawn="1"/>
        </p:nvSpPr>
        <p:spPr>
          <a:xfrm>
            <a:off x="3913278" y="484632"/>
            <a:ext cx="8278722" cy="5029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484632"/>
            <a:ext cx="4214832" cy="5029200"/>
          </a:xfrm>
          <a:prstGeom prst="rect">
            <a:avLst/>
          </a:prstGeom>
          <a:solidFill>
            <a:srgbClr val="2EA18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ymbol.png"/>
          <p:cNvPicPr>
            <a:picLocks noChangeAspect="1"/>
          </p:cNvPicPr>
          <p:nvPr userDrawn="1"/>
        </p:nvPicPr>
        <p:blipFill rotWithShape="1">
          <a:blip r:embed="rId2">
            <a:alphaModFix amt="18000"/>
            <a:extLst>
              <a:ext uri="{28A0092B-C50C-407E-A947-70E740481C1C}">
                <a14:useLocalDpi xmlns:a14="http://schemas.microsoft.com/office/drawing/2010/main" val="0"/>
              </a:ext>
            </a:extLst>
          </a:blip>
          <a:srcRect t="3557" r="50000" b="1754"/>
          <a:stretch/>
        </p:blipFill>
        <p:spPr>
          <a:xfrm>
            <a:off x="8562049" y="0"/>
            <a:ext cx="3629952" cy="6869769"/>
          </a:xfrm>
          <a:prstGeom prst="rect">
            <a:avLst/>
          </a:prstGeom>
        </p:spPr>
      </p:pic>
      <p:sp>
        <p:nvSpPr>
          <p:cNvPr id="4" name="Date Placeholder 3"/>
          <p:cNvSpPr>
            <a:spLocks noGrp="1"/>
          </p:cNvSpPr>
          <p:nvPr>
            <p:ph type="dt" sz="half" idx="10"/>
          </p:nvPr>
        </p:nvSpPr>
        <p:spPr/>
        <p:txBody>
          <a:bodyPr/>
          <a:lstStyle>
            <a:lvl1pPr>
              <a:defRPr sz="800">
                <a:solidFill>
                  <a:schemeClr val="bg1"/>
                </a:solidFill>
                <a:latin typeface="Arial" panose="020B0604020202020204" pitchFamily="34" charset="0"/>
                <a:cs typeface="Arial" panose="020B0604020202020204" pitchFamily="34" charset="0"/>
              </a:defRPr>
            </a:lvl1pPr>
          </a:lstStyle>
          <a:p>
            <a:fld id="{3C0ACA6C-D8B5-4B94-9BCF-6FF2CC295CAC}" type="datetimeFigureOut">
              <a:rPr lang="en-US" smtClean="0"/>
              <a:pPr/>
              <a:t>5/26/2022</a:t>
            </a:fld>
            <a:endParaRPr lang="en-US" dirty="0"/>
          </a:p>
        </p:txBody>
      </p:sp>
      <p:sp>
        <p:nvSpPr>
          <p:cNvPr id="6" name="Slide Number Placeholder 5"/>
          <p:cNvSpPr>
            <a:spLocks noGrp="1"/>
          </p:cNvSpPr>
          <p:nvPr>
            <p:ph type="sldNum" sz="quarter" idx="12"/>
          </p:nvPr>
        </p:nvSpPr>
        <p:spPr/>
        <p:txBody>
          <a:bodyPr/>
          <a:lstStyle>
            <a:lvl1pPr>
              <a:defRPr sz="800">
                <a:solidFill>
                  <a:schemeClr val="bg1"/>
                </a:solidFill>
                <a:latin typeface="Arial" panose="020B0604020202020204" pitchFamily="34" charset="0"/>
                <a:cs typeface="Arial" panose="020B0604020202020204" pitchFamily="34" charset="0"/>
              </a:defRPr>
            </a:lvl1pPr>
          </a:lstStyle>
          <a:p>
            <a:fld id="{5B22A346-9BD4-40D2-98DB-F613D1B48033}" type="slidenum">
              <a:rPr lang="en-US" smtClean="0"/>
              <a:pPr/>
              <a:t>‹#›</a:t>
            </a:fld>
            <a:endParaRPr lang="en-US"/>
          </a:p>
        </p:txBody>
      </p:sp>
      <p:sp>
        <p:nvSpPr>
          <p:cNvPr id="14" name="Content Placeholder 2"/>
          <p:cNvSpPr>
            <a:spLocks noGrp="1"/>
          </p:cNvSpPr>
          <p:nvPr>
            <p:ph idx="1"/>
          </p:nvPr>
        </p:nvSpPr>
        <p:spPr>
          <a:xfrm>
            <a:off x="4609468" y="950495"/>
            <a:ext cx="7110091" cy="4126831"/>
          </a:xfrm>
          <a:prstGeom prst="rect">
            <a:avLst/>
          </a:prstGeom>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p:cNvSpPr>
            <a:spLocks noGrp="1"/>
          </p:cNvSpPr>
          <p:nvPr>
            <p:ph type="body" sz="quarter" idx="13"/>
          </p:nvPr>
        </p:nvSpPr>
        <p:spPr>
          <a:xfrm>
            <a:off x="358429" y="1779270"/>
            <a:ext cx="3169921" cy="2091689"/>
          </a:xfrm>
          <a:prstGeom prst="rect">
            <a:avLst/>
          </a:prstGeom>
        </p:spPr>
        <p:txBody>
          <a:bodyPr>
            <a:noAutofit/>
          </a:bodyPr>
          <a:lstStyle>
            <a:lvl1pPr marL="0" indent="0" algn="r">
              <a:buNone/>
              <a:defRPr sz="3600">
                <a:solidFill>
                  <a:schemeClr val="bg1"/>
                </a:solidFill>
              </a:defRPr>
            </a:lvl1pPr>
            <a:lvl2pPr marL="457189" indent="0" algn="r">
              <a:spcBef>
                <a:spcPts val="2376"/>
              </a:spcBef>
              <a:buNone/>
              <a:defRPr sz="1600">
                <a:solidFill>
                  <a:schemeClr val="accent5"/>
                </a:solidFill>
              </a:defRPr>
            </a:lvl2pPr>
            <a:lvl3pPr marL="914377" indent="0" algn="r">
              <a:buNone/>
              <a:defRPr sz="2400"/>
            </a:lvl3pPr>
            <a:lvl4pPr marL="1371566" indent="0" algn="r">
              <a:buNone/>
              <a:defRPr sz="2400"/>
            </a:lvl4pPr>
            <a:lvl5pPr marL="1828754" indent="0" algn="r">
              <a:buNone/>
              <a:defRPr sz="2400"/>
            </a:lvl5pPr>
          </a:lstStyle>
          <a:p>
            <a:pPr lvl="0"/>
            <a:r>
              <a:rPr lang="en-US" dirty="0"/>
              <a:t>Click to edit Master text styles</a:t>
            </a:r>
          </a:p>
        </p:txBody>
      </p:sp>
    </p:spTree>
    <p:extLst>
      <p:ext uri="{BB962C8B-B14F-4D97-AF65-F5344CB8AC3E}">
        <p14:creationId xmlns:p14="http://schemas.microsoft.com/office/powerpoint/2010/main" val="2283945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ext Slide Option 2">
    <p:spTree>
      <p:nvGrpSpPr>
        <p:cNvPr id="1" name=""/>
        <p:cNvGrpSpPr/>
        <p:nvPr/>
      </p:nvGrpSpPr>
      <p:grpSpPr>
        <a:xfrm>
          <a:off x="0" y="0"/>
          <a:ext cx="0" cy="0"/>
          <a:chOff x="0" y="0"/>
          <a:chExt cx="0" cy="0"/>
        </a:xfrm>
      </p:grpSpPr>
      <p:sp>
        <p:nvSpPr>
          <p:cNvPr id="2" name="Title 1"/>
          <p:cNvSpPr>
            <a:spLocks noGrp="1"/>
          </p:cNvSpPr>
          <p:nvPr>
            <p:ph type="title"/>
          </p:nvPr>
        </p:nvSpPr>
        <p:spPr>
          <a:xfrm>
            <a:off x="426720" y="810970"/>
            <a:ext cx="11338560" cy="493623"/>
          </a:xfrm>
          <a:prstGeom prst="rect">
            <a:avLst/>
          </a:prstGeom>
        </p:spPr>
        <p:txBody>
          <a:bodyPr/>
          <a:lstStyle>
            <a:lvl1pPr>
              <a:defRPr>
                <a:solidFill>
                  <a:srgbClr val="E67C49"/>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26720" y="1507156"/>
            <a:ext cx="11338560" cy="3957772"/>
          </a:xfrm>
          <a:prstGeom prst="rect">
            <a:avLst/>
          </a:prstGeom>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fld id="{3C0ACA6C-D8B5-4B94-9BCF-6FF2CC295CAC}" type="datetimeFigureOut">
              <a:rPr lang="en-US" smtClean="0"/>
              <a:pPr/>
              <a:t>5/26/2022</a:t>
            </a:fld>
            <a:endParaRPr lang="en-US"/>
          </a:p>
        </p:txBody>
      </p:sp>
      <p:sp>
        <p:nvSpPr>
          <p:cNvPr id="6" name="Slide Number Placeholder 5"/>
          <p:cNvSpPr>
            <a:spLocks noGrp="1"/>
          </p:cNvSpPr>
          <p:nvPr>
            <p:ph type="sldNum" sz="quarter" idx="12"/>
          </p:nvPr>
        </p:nvSpPr>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fld id="{5B22A346-9BD4-40D2-98DB-F613D1B48033}" type="slidenum">
              <a:rPr lang="en-US" smtClean="0"/>
              <a:pPr/>
              <a:t>‹#›</a:t>
            </a:fld>
            <a:endParaRPr lang="en-US"/>
          </a:p>
        </p:txBody>
      </p:sp>
    </p:spTree>
    <p:extLst>
      <p:ext uri="{BB962C8B-B14F-4D97-AF65-F5344CB8AC3E}">
        <p14:creationId xmlns:p14="http://schemas.microsoft.com/office/powerpoint/2010/main" val="384262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Obj" preserve="1">
  <p:cSld name="Two Column Slide">
    <p:spTree>
      <p:nvGrpSpPr>
        <p:cNvPr id="1" name=""/>
        <p:cNvGrpSpPr/>
        <p:nvPr/>
      </p:nvGrpSpPr>
      <p:grpSpPr>
        <a:xfrm>
          <a:off x="0" y="0"/>
          <a:ext cx="0" cy="0"/>
          <a:chOff x="0" y="0"/>
          <a:chExt cx="0" cy="0"/>
        </a:xfrm>
      </p:grpSpPr>
      <p:sp>
        <p:nvSpPr>
          <p:cNvPr id="2" name="Title 1"/>
          <p:cNvSpPr>
            <a:spLocks noGrp="1"/>
          </p:cNvSpPr>
          <p:nvPr>
            <p:ph type="title"/>
          </p:nvPr>
        </p:nvSpPr>
        <p:spPr>
          <a:xfrm>
            <a:off x="426720" y="813816"/>
            <a:ext cx="11338560" cy="493623"/>
          </a:xfrm>
          <a:prstGeom prst="rect">
            <a:avLst/>
          </a:prstGeom>
        </p:spPr>
        <p:txBody>
          <a:bodyPr/>
          <a:lstStyle>
            <a:lvl1pPr>
              <a:defRPr>
                <a:solidFill>
                  <a:srgbClr val="E67C49"/>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26720" y="1508760"/>
            <a:ext cx="5486400" cy="4073843"/>
          </a:xfrm>
          <a:prstGeom prst="rect">
            <a:avLst/>
          </a:prstGeom>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78880" y="1508760"/>
            <a:ext cx="5486400" cy="4073843"/>
          </a:xfrm>
          <a:prstGeom prst="rect">
            <a:avLst/>
          </a:prstGeom>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fld id="{3C0ACA6C-D8B5-4B94-9BCF-6FF2CC295CAC}" type="datetimeFigureOut">
              <a:rPr lang="en-US" smtClean="0"/>
              <a:pPr/>
              <a:t>5/26/2022</a:t>
            </a:fld>
            <a:endParaRPr lang="en-US"/>
          </a:p>
        </p:txBody>
      </p:sp>
      <p:sp>
        <p:nvSpPr>
          <p:cNvPr id="7" name="Slide Number Placeholder 6"/>
          <p:cNvSpPr>
            <a:spLocks noGrp="1"/>
          </p:cNvSpPr>
          <p:nvPr>
            <p:ph type="sldNum" sz="quarter" idx="12"/>
          </p:nvPr>
        </p:nvSpPr>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fld id="{5B22A346-9BD4-40D2-98DB-F613D1B48033}" type="slidenum">
              <a:rPr lang="en-US" smtClean="0"/>
              <a:pPr/>
              <a:t>‹#›</a:t>
            </a:fld>
            <a:endParaRPr lang="en-US"/>
          </a:p>
        </p:txBody>
      </p:sp>
    </p:spTree>
    <p:extLst>
      <p:ext uri="{BB962C8B-B14F-4D97-AF65-F5344CB8AC3E}">
        <p14:creationId xmlns:p14="http://schemas.microsoft.com/office/powerpoint/2010/main" val="694294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Blank Slide with Title">
    <p:spTree>
      <p:nvGrpSpPr>
        <p:cNvPr id="1" name=""/>
        <p:cNvGrpSpPr/>
        <p:nvPr/>
      </p:nvGrpSpPr>
      <p:grpSpPr>
        <a:xfrm>
          <a:off x="0" y="0"/>
          <a:ext cx="0" cy="0"/>
          <a:chOff x="0" y="0"/>
          <a:chExt cx="0" cy="0"/>
        </a:xfrm>
      </p:grpSpPr>
      <p:sp>
        <p:nvSpPr>
          <p:cNvPr id="2" name="Title 1"/>
          <p:cNvSpPr>
            <a:spLocks noGrp="1"/>
          </p:cNvSpPr>
          <p:nvPr>
            <p:ph type="title"/>
          </p:nvPr>
        </p:nvSpPr>
        <p:spPr>
          <a:xfrm>
            <a:off x="426720" y="813816"/>
            <a:ext cx="11338560" cy="493623"/>
          </a:xfrm>
          <a:prstGeom prst="rect">
            <a:avLst/>
          </a:prstGeom>
        </p:spPr>
        <p:txBody>
          <a:bodyPr/>
          <a:lstStyle>
            <a:lvl1pPr>
              <a:defRPr>
                <a:solidFill>
                  <a:srgbClr val="E67C49"/>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Місце для дати 6">
            <a:extLst>
              <a:ext uri="{FF2B5EF4-FFF2-40B4-BE49-F238E27FC236}">
                <a16:creationId xmlns:a16="http://schemas.microsoft.com/office/drawing/2014/main" id="{E712B558-2D03-42E6-BF1A-30BABC54C6C6}"/>
              </a:ext>
            </a:extLst>
          </p:cNvPr>
          <p:cNvSpPr>
            <a:spLocks noGrp="1"/>
          </p:cNvSpPr>
          <p:nvPr>
            <p:ph type="dt" sz="half" idx="10"/>
          </p:nvPr>
        </p:nvSpPr>
        <p:spPr/>
        <p:txBody>
          <a:bodyPr/>
          <a:lstStyle/>
          <a:p>
            <a:fld id="{3C0ACA6C-D8B5-4B94-9BCF-6FF2CC295CAC}" type="datetimeFigureOut">
              <a:rPr lang="en-US" smtClean="0"/>
              <a:pPr/>
              <a:t>5/26/2022</a:t>
            </a:fld>
            <a:endParaRPr lang="en-US"/>
          </a:p>
        </p:txBody>
      </p:sp>
      <p:sp>
        <p:nvSpPr>
          <p:cNvPr id="9" name="Місце для номера слайда 8">
            <a:extLst>
              <a:ext uri="{FF2B5EF4-FFF2-40B4-BE49-F238E27FC236}">
                <a16:creationId xmlns:a16="http://schemas.microsoft.com/office/drawing/2014/main" id="{51056BE3-7176-4CB9-B684-402CC9DD8A04}"/>
              </a:ext>
            </a:extLst>
          </p:cNvPr>
          <p:cNvSpPr>
            <a:spLocks noGrp="1"/>
          </p:cNvSpPr>
          <p:nvPr>
            <p:ph type="sldNum" sz="quarter" idx="12"/>
          </p:nvPr>
        </p:nvSpPr>
        <p:spPr/>
        <p:txBody>
          <a:bodyPr/>
          <a:lstStyle/>
          <a:p>
            <a:fld id="{5B22A346-9BD4-40D2-98DB-F613D1B48033}" type="slidenum">
              <a:rPr lang="en-US" smtClean="0"/>
              <a:pPr/>
              <a:t>‹#›</a:t>
            </a:fld>
            <a:endParaRPr lang="en-US"/>
          </a:p>
        </p:txBody>
      </p:sp>
    </p:spTree>
    <p:extLst>
      <p:ext uri="{BB962C8B-B14F-4D97-AF65-F5344CB8AC3E}">
        <p14:creationId xmlns:p14="http://schemas.microsoft.com/office/powerpoint/2010/main" val="2261711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Full Photo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fld id="{3C0ACA6C-D8B5-4B94-9BCF-6FF2CC295CAC}" type="datetimeFigureOut">
              <a:rPr lang="en-US" smtClean="0"/>
              <a:pPr/>
              <a:t>5/26/2022</a:t>
            </a:fld>
            <a:endParaRPr lang="en-US"/>
          </a:p>
        </p:txBody>
      </p:sp>
      <p:sp>
        <p:nvSpPr>
          <p:cNvPr id="4" name="Slide Number Placeholder 3"/>
          <p:cNvSpPr>
            <a:spLocks noGrp="1"/>
          </p:cNvSpPr>
          <p:nvPr>
            <p:ph type="sldNum" sz="quarter" idx="12"/>
          </p:nvPr>
        </p:nvSpPr>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fld id="{5B22A346-9BD4-40D2-98DB-F613D1B48033}" type="slidenum">
              <a:rPr lang="en-US" smtClean="0"/>
              <a:pPr/>
              <a:t>‹#›</a:t>
            </a:fld>
            <a:endParaRPr lang="en-US"/>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8359" b="17410"/>
          <a:stretch/>
        </p:blipFill>
        <p:spPr>
          <a:xfrm>
            <a:off x="0" y="0"/>
            <a:ext cx="12192000" cy="5221705"/>
          </a:xfrm>
          <a:prstGeom prst="rect">
            <a:avLst/>
          </a:prstGeom>
        </p:spPr>
      </p:pic>
      <p:sp>
        <p:nvSpPr>
          <p:cNvPr id="6" name="Rectangle 5"/>
          <p:cNvSpPr/>
          <p:nvPr userDrawn="1"/>
        </p:nvSpPr>
        <p:spPr>
          <a:xfrm>
            <a:off x="0" y="0"/>
            <a:ext cx="12192000" cy="571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5351809"/>
            <a:ext cx="12192000" cy="432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flipV="1">
            <a:off x="426720" y="5788439"/>
            <a:ext cx="11338560" cy="0"/>
          </a:xfrm>
          <a:prstGeom prst="line">
            <a:avLst/>
          </a:prstGeom>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568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sp>
        <p:nvSpPr>
          <p:cNvPr id="7" name="Rectangle 6"/>
          <p:cNvSpPr/>
          <p:nvPr userDrawn="1"/>
        </p:nvSpPr>
        <p:spPr>
          <a:xfrm>
            <a:off x="0" y="484632"/>
            <a:ext cx="4070454" cy="5029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301174" y="498486"/>
            <a:ext cx="7543800" cy="5029200"/>
          </a:xfrm>
          <a:prstGeom prst="rect">
            <a:avLst/>
          </a:prstGeom>
        </p:spPr>
      </p:pic>
      <p:sp>
        <p:nvSpPr>
          <p:cNvPr id="10" name="Text Placeholder 3"/>
          <p:cNvSpPr>
            <a:spLocks noGrp="1"/>
          </p:cNvSpPr>
          <p:nvPr>
            <p:ph type="body" sz="quarter" idx="11" hasCustomPrompt="1"/>
          </p:nvPr>
        </p:nvSpPr>
        <p:spPr>
          <a:xfrm>
            <a:off x="466713" y="2699685"/>
            <a:ext cx="3169921" cy="1171274"/>
          </a:xfrm>
          <a:prstGeom prst="rect">
            <a:avLst/>
          </a:prstGeom>
        </p:spPr>
        <p:txBody>
          <a:bodyPr rIns="0">
            <a:noAutofit/>
          </a:bodyPr>
          <a:lstStyle>
            <a:lvl1pPr marL="0" indent="0" algn="r">
              <a:buNone/>
              <a:defRPr sz="3600">
                <a:solidFill>
                  <a:srgbClr val="E67C49"/>
                </a:solidFill>
              </a:defRPr>
            </a:lvl1pPr>
            <a:lvl2pPr marL="457189" indent="0" algn="r">
              <a:spcBef>
                <a:spcPts val="2376"/>
              </a:spcBef>
              <a:buNone/>
              <a:defRPr sz="1600">
                <a:solidFill>
                  <a:schemeClr val="accent5"/>
                </a:solidFill>
              </a:defRPr>
            </a:lvl2pPr>
            <a:lvl3pPr marL="914377" indent="0" algn="r">
              <a:buNone/>
              <a:defRPr sz="2400"/>
            </a:lvl3pPr>
            <a:lvl4pPr marL="1371566" indent="0" algn="r">
              <a:buNone/>
              <a:defRPr sz="2400"/>
            </a:lvl4pPr>
            <a:lvl5pPr marL="1828754" indent="0" algn="r">
              <a:buNone/>
              <a:defRPr sz="2400"/>
            </a:lvl5pPr>
          </a:lstStyle>
          <a:p>
            <a:pPr lvl="0"/>
            <a:r>
              <a:rPr lang="uk-UA" dirty="0"/>
              <a:t>Дякую</a:t>
            </a:r>
            <a:endParaRPr lang="en-US" dirty="0"/>
          </a:p>
        </p:txBody>
      </p:sp>
      <p:sp>
        <p:nvSpPr>
          <p:cNvPr id="6" name="Rectangle 5"/>
          <p:cNvSpPr/>
          <p:nvPr userDrawn="1"/>
        </p:nvSpPr>
        <p:spPr>
          <a:xfrm>
            <a:off x="0" y="-86627"/>
            <a:ext cx="12192000" cy="571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5504208"/>
            <a:ext cx="12192000" cy="432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flipV="1">
            <a:off x="426720" y="5788439"/>
            <a:ext cx="11338560" cy="0"/>
          </a:xfrm>
          <a:prstGeom prst="line">
            <a:avLst/>
          </a:prstGeom>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5440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image" Target="../media/image5.png"/><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7108705"/>
            <a:ext cx="2743200" cy="365125"/>
          </a:xfrm>
          <a:prstGeom prst="rect">
            <a:avLst/>
          </a:prstGeom>
        </p:spPr>
        <p:txBody>
          <a:bodyPr vert="horz" lIns="91440" tIns="45720" rIns="91440" bIns="45720" rtlCol="0" anchor="ctr"/>
          <a:lstStyle>
            <a:lvl1pPr algn="l">
              <a:defRPr sz="800">
                <a:solidFill>
                  <a:schemeClr val="tx1">
                    <a:lumMod val="65000"/>
                    <a:lumOff val="35000"/>
                  </a:schemeClr>
                </a:solidFill>
                <a:latin typeface="Arial" panose="020B0604020202020204" pitchFamily="34" charset="0"/>
                <a:cs typeface="Arial" panose="020B0604020202020204" pitchFamily="34" charset="0"/>
              </a:defRPr>
            </a:lvl1pPr>
          </a:lstStyle>
          <a:p>
            <a:fld id="{3C0ACA6C-D8B5-4B94-9BCF-6FF2CC295CAC}" type="datetimeFigureOut">
              <a:rPr lang="en-US" smtClean="0"/>
              <a:pPr/>
              <a:t>5/26/2022</a:t>
            </a:fld>
            <a:endParaRPr lang="en-US"/>
          </a:p>
        </p:txBody>
      </p:sp>
      <p:sp>
        <p:nvSpPr>
          <p:cNvPr id="6" name="Slide Number Placeholder 5"/>
          <p:cNvSpPr>
            <a:spLocks noGrp="1"/>
          </p:cNvSpPr>
          <p:nvPr>
            <p:ph type="sldNum" sz="quarter" idx="4"/>
          </p:nvPr>
        </p:nvSpPr>
        <p:spPr>
          <a:xfrm>
            <a:off x="8610600" y="7108705"/>
            <a:ext cx="2743200" cy="365125"/>
          </a:xfrm>
          <a:prstGeom prst="rect">
            <a:avLst/>
          </a:prstGeom>
        </p:spPr>
        <p:txBody>
          <a:bodyPr vert="horz" lIns="91440" tIns="45720" rIns="91440" bIns="45720" rtlCol="0" anchor="ctr"/>
          <a:lstStyle>
            <a:lvl1pPr algn="r">
              <a:defRPr sz="800">
                <a:solidFill>
                  <a:schemeClr val="tx1">
                    <a:lumMod val="65000"/>
                    <a:lumOff val="35000"/>
                  </a:schemeClr>
                </a:solidFill>
                <a:latin typeface="Arial" panose="020B0604020202020204" pitchFamily="34" charset="0"/>
                <a:cs typeface="Arial" panose="020B0604020202020204" pitchFamily="34" charset="0"/>
              </a:defRPr>
            </a:lvl1pPr>
          </a:lstStyle>
          <a:p>
            <a:fld id="{5B22A346-9BD4-40D2-98DB-F613D1B48033}" type="slidenum">
              <a:rPr lang="en-US" smtClean="0"/>
              <a:pPr/>
              <a:t>‹#›</a:t>
            </a:fld>
            <a:endParaRPr lang="en-US"/>
          </a:p>
        </p:txBody>
      </p:sp>
      <p:cxnSp>
        <p:nvCxnSpPr>
          <p:cNvPr id="8" name="Straight Connector 7"/>
          <p:cNvCxnSpPr/>
          <p:nvPr userDrawn="1"/>
        </p:nvCxnSpPr>
        <p:spPr>
          <a:xfrm flipV="1">
            <a:off x="426720" y="5788439"/>
            <a:ext cx="11338560" cy="0"/>
          </a:xfrm>
          <a:prstGeom prst="line">
            <a:avLst/>
          </a:prstGeom>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9" name="Google Shape;152;p1">
            <a:extLst>
              <a:ext uri="{FF2B5EF4-FFF2-40B4-BE49-F238E27FC236}">
                <a16:creationId xmlns:a16="http://schemas.microsoft.com/office/drawing/2014/main" id="{014F9AF6-9900-9D46-8332-6F691F170441}"/>
              </a:ext>
            </a:extLst>
          </p:cNvPr>
          <p:cNvPicPr preferRelativeResize="0"/>
          <p:nvPr userDrawn="1"/>
        </p:nvPicPr>
        <p:blipFill rotWithShape="1">
          <a:blip r:embed="rId11" cstate="print">
            <a:alphaModFix/>
          </a:blip>
          <a:srcRect/>
          <a:stretch/>
        </p:blipFill>
        <p:spPr>
          <a:xfrm>
            <a:off x="5597444" y="5879602"/>
            <a:ext cx="835876" cy="829811"/>
          </a:xfrm>
          <a:prstGeom prst="rect">
            <a:avLst/>
          </a:prstGeom>
          <a:noFill/>
          <a:ln>
            <a:noFill/>
          </a:ln>
        </p:spPr>
      </p:pic>
      <p:pic>
        <p:nvPicPr>
          <p:cNvPr id="10" name="Picture 9" descr="Logo, company name&#10;&#10;Description automatically generated">
            <a:extLst>
              <a:ext uri="{FF2B5EF4-FFF2-40B4-BE49-F238E27FC236}">
                <a16:creationId xmlns:a16="http://schemas.microsoft.com/office/drawing/2014/main" id="{3BAB75CF-BD57-584D-B301-5962EBD5C62D}"/>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63857" y="6025266"/>
            <a:ext cx="2313752" cy="718665"/>
          </a:xfrm>
          <a:prstGeom prst="rect">
            <a:avLst/>
          </a:prstGeom>
        </p:spPr>
      </p:pic>
      <p:pic>
        <p:nvPicPr>
          <p:cNvPr id="11" name="Picture 10" descr="Logo, company name&#10;&#10;Description automatically generated">
            <a:extLst>
              <a:ext uri="{FF2B5EF4-FFF2-40B4-BE49-F238E27FC236}">
                <a16:creationId xmlns:a16="http://schemas.microsoft.com/office/drawing/2014/main" id="{E51D0D38-B874-0643-AB90-B248047C55F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983236" y="6056380"/>
            <a:ext cx="2208581" cy="657316"/>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CA039C09-E653-A641-8449-9FD166776FB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135568" y="6130398"/>
            <a:ext cx="2152168" cy="447138"/>
          </a:xfrm>
          <a:prstGeom prst="rect">
            <a:avLst/>
          </a:prstGeom>
        </p:spPr>
      </p:pic>
      <p:pic>
        <p:nvPicPr>
          <p:cNvPr id="13" name="Picture 12" descr="Logo&#10;&#10;Description automatically generated with medium confidence">
            <a:extLst>
              <a:ext uri="{FF2B5EF4-FFF2-40B4-BE49-F238E27FC236}">
                <a16:creationId xmlns:a16="http://schemas.microsoft.com/office/drawing/2014/main" id="{917DB1BA-389B-D24E-9950-237B2387B48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735120" y="5737616"/>
            <a:ext cx="2191472" cy="1232703"/>
          </a:xfrm>
          <a:prstGeom prst="rect">
            <a:avLst/>
          </a:prstGeom>
        </p:spPr>
      </p:pic>
    </p:spTree>
    <p:extLst>
      <p:ext uri="{BB962C8B-B14F-4D97-AF65-F5344CB8AC3E}">
        <p14:creationId xmlns:p14="http://schemas.microsoft.com/office/powerpoint/2010/main" val="346277375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9" r:id="rId4"/>
    <p:sldLayoutId id="2147483650" r:id="rId5"/>
    <p:sldLayoutId id="2147483652" r:id="rId6"/>
    <p:sldLayoutId id="2147483654" r:id="rId7"/>
    <p:sldLayoutId id="2147483655" r:id="rId8"/>
    <p:sldLayoutId id="2147483658" r:id="rId9"/>
  </p:sldLayoutIdLst>
  <p:txStyles>
    <p:titleStyle>
      <a:lvl1pPr algn="l" defTabSz="914377" rtl="0" eaLnBrk="1" latinLnBrk="0" hangingPunct="1">
        <a:lnSpc>
          <a:spcPct val="90000"/>
        </a:lnSpc>
        <a:spcBef>
          <a:spcPct val="0"/>
        </a:spcBef>
        <a:buNone/>
        <a:defRPr sz="3600" kern="1200">
          <a:solidFill>
            <a:srgbClr val="E67C49"/>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facebook.com/afzukr" TargetMode="External"/><Relationship Id="rId2" Type="http://schemas.openxmlformats.org/officeDocument/2006/relationships/hyperlink" Target="http://afz.com.ua/" TargetMode="Externa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48187" y="1807779"/>
            <a:ext cx="4560144" cy="2391761"/>
          </a:xfrm>
        </p:spPr>
        <p:txBody>
          <a:bodyPr/>
          <a:lstStyle/>
          <a:p>
            <a:pPr algn="ctr">
              <a:spcBef>
                <a:spcPts val="0"/>
              </a:spcBef>
            </a:pPr>
            <a:r>
              <a:rPr lang="uk-UA" sz="2400" b="1" dirty="0">
                <a:solidFill>
                  <a:schemeClr val="accent4"/>
                </a:solidFill>
              </a:rPr>
              <a:t>ВТРАТИ ЗЕМЕЛЬНОГО ФОНДУ. ОСНОВНІ ПОКАЗНИКИ ВИЗНАЧЕННЯ ШКОДИ ТА ЗБИТКІВ ЗЕМЕЛЬНОМУ ФОНДУ  ВІД ЗБРОЙНОЇ АГРЕСІЇ</a:t>
            </a:r>
          </a:p>
          <a:p>
            <a:pPr algn="ctr">
              <a:spcBef>
                <a:spcPts val="0"/>
              </a:spcBef>
            </a:pPr>
            <a:endParaRPr lang="uk-UA" sz="2400" b="1" dirty="0">
              <a:solidFill>
                <a:schemeClr val="accent4"/>
              </a:solidFill>
            </a:endParaRPr>
          </a:p>
          <a:p>
            <a:pPr algn="ctr">
              <a:spcBef>
                <a:spcPts val="0"/>
              </a:spcBef>
            </a:pPr>
            <a:r>
              <a:rPr lang="uk-UA" sz="1400" dirty="0">
                <a:solidFill>
                  <a:schemeClr val="accent4"/>
                </a:solidFill>
              </a:rPr>
              <a:t>Анатолій Полтавець, голова правління Всеукраїнської громадської організації «Асоціація фахівців землеустрою України»</a:t>
            </a:r>
            <a:endParaRPr lang="uk-UA" sz="1200" dirty="0">
              <a:solidFill>
                <a:schemeClr val="accent4"/>
              </a:solidFill>
            </a:endParaRPr>
          </a:p>
          <a:p>
            <a:pPr algn="ctr">
              <a:spcBef>
                <a:spcPts val="0"/>
              </a:spcBef>
            </a:pPr>
            <a:endParaRPr lang="uk-UA" sz="2400" b="1" dirty="0">
              <a:solidFill>
                <a:schemeClr val="accent4"/>
              </a:solidFill>
            </a:endParaRPr>
          </a:p>
          <a:p>
            <a:pPr algn="ctr">
              <a:spcBef>
                <a:spcPts val="0"/>
              </a:spcBef>
            </a:pPr>
            <a:r>
              <a:rPr lang="uk-UA" sz="1600" dirty="0">
                <a:solidFill>
                  <a:schemeClr val="accent4"/>
                </a:solidFill>
              </a:rPr>
              <a:t>24 травня 2022 року</a:t>
            </a:r>
          </a:p>
          <a:p>
            <a:pPr algn="ctr">
              <a:spcBef>
                <a:spcPts val="0"/>
              </a:spcBef>
            </a:pPr>
            <a:endParaRPr lang="uk-UA" sz="3200" b="1" dirty="0">
              <a:solidFill>
                <a:schemeClr val="accent4"/>
              </a:solidFill>
            </a:endParaRPr>
          </a:p>
        </p:txBody>
      </p:sp>
      <p:pic>
        <p:nvPicPr>
          <p:cNvPr id="1026" name="Picture 2" descr="Сумська ОДА опублікувала правила поводження при ракетно-артилерійському  обстрілі — SumyToday">
            <a:extLst>
              <a:ext uri="{FF2B5EF4-FFF2-40B4-BE49-F238E27FC236}">
                <a16:creationId xmlns:a16="http://schemas.microsoft.com/office/drawing/2014/main" id="{7B35E676-7026-4C7C-8FF5-E7E173566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300" y="1425642"/>
            <a:ext cx="7124700" cy="4006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219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4DE64-C355-B748-A66D-45B11FE8DBAC}"/>
              </a:ext>
            </a:extLst>
          </p:cNvPr>
          <p:cNvSpPr>
            <a:spLocks noGrp="1"/>
          </p:cNvSpPr>
          <p:nvPr>
            <p:ph type="title"/>
          </p:nvPr>
        </p:nvSpPr>
        <p:spPr>
          <a:xfrm>
            <a:off x="426720" y="359025"/>
            <a:ext cx="11338560" cy="493623"/>
          </a:xfrm>
        </p:spPr>
        <p:txBody>
          <a:bodyPr/>
          <a:lstStyle/>
          <a:p>
            <a:r>
              <a:rPr lang="ru-RU" dirty="0" err="1"/>
              <a:t>Витрати</a:t>
            </a:r>
            <a:r>
              <a:rPr lang="ru-RU" dirty="0"/>
              <a:t> на </a:t>
            </a:r>
            <a:r>
              <a:rPr lang="ru-RU" dirty="0" err="1"/>
              <a:t>рекультивацію</a:t>
            </a:r>
            <a:r>
              <a:rPr lang="ru-RU" dirty="0"/>
              <a:t> земель</a:t>
            </a:r>
            <a:endParaRPr lang="x-none" dirty="0"/>
          </a:p>
        </p:txBody>
      </p:sp>
      <p:sp>
        <p:nvSpPr>
          <p:cNvPr id="3" name="Content Placeholder 2">
            <a:extLst>
              <a:ext uri="{FF2B5EF4-FFF2-40B4-BE49-F238E27FC236}">
                <a16:creationId xmlns:a16="http://schemas.microsoft.com/office/drawing/2014/main" id="{E61661D5-3590-954B-9AF5-002A0F2066B4}"/>
              </a:ext>
            </a:extLst>
          </p:cNvPr>
          <p:cNvSpPr>
            <a:spLocks noGrp="1"/>
          </p:cNvSpPr>
          <p:nvPr>
            <p:ph idx="1"/>
          </p:nvPr>
        </p:nvSpPr>
        <p:spPr>
          <a:xfrm>
            <a:off x="426720" y="1507155"/>
            <a:ext cx="6926579" cy="4991819"/>
          </a:xfrm>
        </p:spPr>
        <p:txBody>
          <a:bodyPr/>
          <a:lstStyle/>
          <a:p>
            <a:pPr algn="just"/>
            <a:r>
              <a:rPr lang="uk-UA" sz="2000" dirty="0">
                <a:solidFill>
                  <a:schemeClr val="tx1"/>
                </a:solidFill>
                <a:cs typeface="Calibri" panose="020F0502020204030204" pitchFamily="34" charset="0"/>
              </a:rPr>
              <a:t>Ділянки, які були порушені внаслідок бойових дій, будівництва інженерно-технічних і фортифікаційних споруд, після видалення вибухонебезпечних предметів </a:t>
            </a:r>
            <a:r>
              <a:rPr lang="uk-UA" sz="2000" b="1" dirty="0">
                <a:solidFill>
                  <a:schemeClr val="tx1"/>
                </a:solidFill>
                <a:cs typeface="Calibri" panose="020F0502020204030204" pitchFamily="34" charset="0"/>
              </a:rPr>
              <a:t>потребують рекультивації </a:t>
            </a:r>
            <a:r>
              <a:rPr lang="uk-UA" sz="2000" dirty="0">
                <a:solidFill>
                  <a:schemeClr val="tx1"/>
                </a:solidFill>
                <a:cs typeface="Calibri" panose="020F0502020204030204" pitchFamily="34" charset="0"/>
              </a:rPr>
              <a:t>(відновлення рельєфу та нанесення родючого шару ґрунту)</a:t>
            </a:r>
          </a:p>
          <a:p>
            <a:pPr algn="just"/>
            <a:endParaRPr lang="uk-UA" sz="2000" dirty="0">
              <a:solidFill>
                <a:schemeClr val="tx1"/>
              </a:solidFill>
              <a:cs typeface="Calibri" panose="020F0502020204030204" pitchFamily="34" charset="0"/>
            </a:endParaRPr>
          </a:p>
          <a:p>
            <a:pPr algn="just"/>
            <a:r>
              <a:rPr lang="uk-UA" sz="2000" dirty="0">
                <a:solidFill>
                  <a:schemeClr val="tx1"/>
                </a:solidFill>
                <a:cs typeface="Calibri" panose="020F0502020204030204" pitchFamily="34" charset="0"/>
              </a:rPr>
              <a:t>Рекультивація виконується за </a:t>
            </a:r>
            <a:r>
              <a:rPr lang="uk-UA" sz="2000" b="1" dirty="0">
                <a:solidFill>
                  <a:schemeClr val="tx1"/>
                </a:solidFill>
                <a:cs typeface="Calibri" panose="020F0502020204030204" pitchFamily="34" charset="0"/>
              </a:rPr>
              <a:t>робочими проектами землеустрою</a:t>
            </a:r>
            <a:r>
              <a:rPr lang="uk-UA" sz="2000" dirty="0">
                <a:solidFill>
                  <a:schemeClr val="tx1"/>
                </a:solidFill>
                <a:cs typeface="Calibri" panose="020F0502020204030204" pitchFamily="34" charset="0"/>
              </a:rPr>
              <a:t>, які розробляє сертифікований інженер-землевпорядник</a:t>
            </a:r>
          </a:p>
          <a:p>
            <a:pPr algn="just"/>
            <a:endParaRPr lang="uk-UA" sz="2000" dirty="0">
              <a:solidFill>
                <a:schemeClr val="tx1"/>
              </a:solidFill>
              <a:cs typeface="Calibri" panose="020F0502020204030204" pitchFamily="34" charset="0"/>
            </a:endParaRPr>
          </a:p>
          <a:p>
            <a:pPr algn="just"/>
            <a:r>
              <a:rPr lang="uk-UA" sz="2000" dirty="0">
                <a:solidFill>
                  <a:schemeClr val="tx1"/>
                </a:solidFill>
                <a:cs typeface="Calibri" panose="020F0502020204030204" pitchFamily="34" charset="0"/>
              </a:rPr>
              <a:t>У робочому проекті землеустрою (згідно постанови Кабінету Міністрів України </a:t>
            </a:r>
            <a:r>
              <a:rPr lang="ru-RU" sz="2000" dirty="0" err="1">
                <a:solidFill>
                  <a:schemeClr val="tx1"/>
                </a:solidFill>
                <a:cs typeface="Calibri" panose="020F0502020204030204" pitchFamily="34" charset="0"/>
              </a:rPr>
              <a:t>від</a:t>
            </a:r>
            <a:r>
              <a:rPr lang="ru-RU" sz="2000" dirty="0">
                <a:solidFill>
                  <a:schemeClr val="tx1"/>
                </a:solidFill>
                <a:cs typeface="Calibri" panose="020F0502020204030204" pitchFamily="34" charset="0"/>
              </a:rPr>
              <a:t> 02.02.2022 р. № 86) </a:t>
            </a:r>
            <a:r>
              <a:rPr lang="uk-UA" sz="2000" dirty="0">
                <a:solidFill>
                  <a:schemeClr val="tx1"/>
                </a:solidFill>
                <a:cs typeface="Calibri" panose="020F0502020204030204" pitchFamily="34" charset="0"/>
              </a:rPr>
              <a:t>зазначається </a:t>
            </a:r>
            <a:r>
              <a:rPr lang="uk-UA" sz="2000" b="1" u="sng" dirty="0">
                <a:solidFill>
                  <a:schemeClr val="tx1"/>
                </a:solidFill>
                <a:cs typeface="Calibri" panose="020F0502020204030204" pitchFamily="34" charset="0"/>
              </a:rPr>
              <a:t>кошторисна вартість запроектованих робіт</a:t>
            </a:r>
            <a:r>
              <a:rPr lang="uk-UA" sz="2000" b="1" dirty="0">
                <a:solidFill>
                  <a:schemeClr val="tx1"/>
                </a:solidFill>
                <a:cs typeface="Calibri" panose="020F0502020204030204" pitchFamily="34" charset="0"/>
              </a:rPr>
              <a:t> </a:t>
            </a:r>
            <a:r>
              <a:rPr lang="uk-UA" sz="2000" dirty="0">
                <a:solidFill>
                  <a:schemeClr val="tx1"/>
                </a:solidFill>
                <a:cs typeface="Calibri" panose="020F0502020204030204" pitchFamily="34" charset="0"/>
              </a:rPr>
              <a:t>– цей показник дозволяє оцінити завдані збитки, навіть коли сама рекультивація ще не проведена.</a:t>
            </a:r>
            <a:endParaRPr lang="uk-UA" sz="2000" dirty="0"/>
          </a:p>
        </p:txBody>
      </p:sp>
      <p:pic>
        <p:nvPicPr>
          <p:cNvPr id="2050" name="Picture 2" descr="Рекультивація земель, порушених гірничими роботами">
            <a:extLst>
              <a:ext uri="{FF2B5EF4-FFF2-40B4-BE49-F238E27FC236}">
                <a16:creationId xmlns:a16="http://schemas.microsoft.com/office/drawing/2014/main" id="{CFE7DD11-BC3F-481F-8204-8B16BE68C6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7780" y="3429000"/>
            <a:ext cx="4127500" cy="27447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geosektor.com/wp-content/uploads/2016/05/Nanesennya-Model.jpg">
            <a:extLst>
              <a:ext uri="{FF2B5EF4-FFF2-40B4-BE49-F238E27FC236}">
                <a16:creationId xmlns:a16="http://schemas.microsoft.com/office/drawing/2014/main" id="{5EA28990-C74F-4105-A922-852662C083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2613" y="426324"/>
            <a:ext cx="2424907"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313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6370E-3421-974C-92DF-1DFE41BBD9AE}"/>
              </a:ext>
            </a:extLst>
          </p:cNvPr>
          <p:cNvSpPr>
            <a:spLocks noGrp="1"/>
          </p:cNvSpPr>
          <p:nvPr>
            <p:ph type="title"/>
          </p:nvPr>
        </p:nvSpPr>
        <p:spPr>
          <a:xfrm>
            <a:off x="426720" y="284139"/>
            <a:ext cx="11338560" cy="493623"/>
          </a:xfrm>
        </p:spPr>
        <p:txBody>
          <a:bodyPr/>
          <a:lstStyle/>
          <a:p>
            <a:r>
              <a:rPr lang="ru-RU" dirty="0" err="1"/>
              <a:t>Збитки</a:t>
            </a:r>
            <a:r>
              <a:rPr lang="ru-RU" dirty="0"/>
              <a:t> </a:t>
            </a:r>
            <a:r>
              <a:rPr lang="ru-RU" dirty="0" err="1"/>
              <a:t>власників</a:t>
            </a:r>
            <a:r>
              <a:rPr lang="ru-RU" dirty="0"/>
              <a:t> (</a:t>
            </a:r>
            <a:r>
              <a:rPr lang="ru-RU" dirty="0" err="1"/>
              <a:t>користувачів</a:t>
            </a:r>
            <a:r>
              <a:rPr lang="ru-RU" dirty="0"/>
              <a:t>) </a:t>
            </a:r>
            <a:r>
              <a:rPr lang="ru-RU" dirty="0" err="1"/>
              <a:t>сільськогосподарських</a:t>
            </a:r>
            <a:r>
              <a:rPr lang="ru-RU" dirty="0"/>
              <a:t> земель</a:t>
            </a:r>
            <a:endParaRPr lang="x-none" dirty="0"/>
          </a:p>
        </p:txBody>
      </p:sp>
      <p:sp>
        <p:nvSpPr>
          <p:cNvPr id="3" name="Content Placeholder 2">
            <a:extLst>
              <a:ext uri="{FF2B5EF4-FFF2-40B4-BE49-F238E27FC236}">
                <a16:creationId xmlns:a16="http://schemas.microsoft.com/office/drawing/2014/main" id="{7A8DE495-5B85-B549-B267-A49BF90EE9E4}"/>
              </a:ext>
            </a:extLst>
          </p:cNvPr>
          <p:cNvSpPr>
            <a:spLocks noGrp="1"/>
          </p:cNvSpPr>
          <p:nvPr>
            <p:ph idx="1"/>
          </p:nvPr>
        </p:nvSpPr>
        <p:spPr>
          <a:xfrm>
            <a:off x="363220" y="1780313"/>
            <a:ext cx="7445693" cy="3957772"/>
          </a:xfrm>
        </p:spPr>
        <p:txBody>
          <a:bodyPr/>
          <a:lstStyle/>
          <a:p>
            <a:pPr marL="0" indent="0" algn="just">
              <a:buNone/>
            </a:pPr>
            <a:r>
              <a:rPr lang="ru-RU" sz="1800" dirty="0">
                <a:solidFill>
                  <a:schemeClr val="tx1"/>
                </a:solidFill>
                <a:cs typeface="Gotham Pro Medium" panose="02000603030000020004" pitchFamily="50" charset="0"/>
              </a:rPr>
              <a:t>Процедура, за </a:t>
            </a:r>
            <a:r>
              <a:rPr lang="ru-RU" sz="1800" dirty="0" err="1">
                <a:solidFill>
                  <a:schemeClr val="tx1"/>
                </a:solidFill>
                <a:cs typeface="Gotham Pro Medium" panose="02000603030000020004" pitchFamily="50" charset="0"/>
              </a:rPr>
              <a:t>якою</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здійснюється</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визначення</a:t>
            </a:r>
            <a:r>
              <a:rPr lang="ru-RU" sz="1800" dirty="0">
                <a:solidFill>
                  <a:schemeClr val="tx1"/>
                </a:solidFill>
                <a:cs typeface="Gotham Pro Medium" panose="02000603030000020004" pitchFamily="50" charset="0"/>
              </a:rPr>
              <a:t> та </a:t>
            </a:r>
            <a:r>
              <a:rPr lang="ru-RU" sz="1800" dirty="0" err="1">
                <a:solidFill>
                  <a:schemeClr val="tx1"/>
                </a:solidFill>
                <a:cs typeface="Gotham Pro Medium" panose="02000603030000020004" pitchFamily="50" charset="0"/>
              </a:rPr>
              <a:t>відшкодування</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збитків</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власникам</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землі</a:t>
            </a:r>
            <a:r>
              <a:rPr lang="ru-RU" sz="1800" dirty="0">
                <a:solidFill>
                  <a:schemeClr val="tx1"/>
                </a:solidFill>
                <a:cs typeface="Gotham Pro Medium" panose="02000603030000020004" pitchFamily="50" charset="0"/>
              </a:rPr>
              <a:t> та </a:t>
            </a:r>
            <a:r>
              <a:rPr lang="ru-RU" sz="1800" dirty="0" err="1">
                <a:solidFill>
                  <a:schemeClr val="tx1"/>
                </a:solidFill>
                <a:cs typeface="Gotham Pro Medium" panose="02000603030000020004" pitchFamily="50" charset="0"/>
              </a:rPr>
              <a:t>землекористувачам</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визначена</a:t>
            </a:r>
            <a:r>
              <a:rPr lang="ru-RU" sz="1800" dirty="0">
                <a:solidFill>
                  <a:schemeClr val="tx1"/>
                </a:solidFill>
                <a:cs typeface="Gotham Pro Medium" panose="02000603030000020004" pitchFamily="50" charset="0"/>
              </a:rPr>
              <a:t> </a:t>
            </a:r>
            <a:r>
              <a:rPr lang="ru-RU" sz="1800" b="1" dirty="0" err="1">
                <a:solidFill>
                  <a:schemeClr val="tx1"/>
                </a:solidFill>
                <a:cs typeface="Gotham Pro Medium" panose="02000603030000020004" pitchFamily="50" charset="0"/>
              </a:rPr>
              <a:t>постановою</a:t>
            </a:r>
            <a:r>
              <a:rPr lang="ru-RU" sz="1800" b="1" dirty="0">
                <a:solidFill>
                  <a:schemeClr val="tx1"/>
                </a:solidFill>
                <a:cs typeface="Gotham Pro Medium" panose="02000603030000020004" pitchFamily="50" charset="0"/>
              </a:rPr>
              <a:t> </a:t>
            </a:r>
            <a:r>
              <a:rPr lang="ru-RU" sz="1800" b="1" dirty="0" err="1">
                <a:solidFill>
                  <a:schemeClr val="tx1"/>
                </a:solidFill>
                <a:cs typeface="Gotham Pro Medium" panose="02000603030000020004" pitchFamily="50" charset="0"/>
              </a:rPr>
              <a:t>Кабінету</a:t>
            </a:r>
            <a:r>
              <a:rPr lang="ru-RU" sz="1800" b="1" dirty="0">
                <a:solidFill>
                  <a:schemeClr val="tx1"/>
                </a:solidFill>
                <a:cs typeface="Gotham Pro Medium" panose="02000603030000020004" pitchFamily="50" charset="0"/>
              </a:rPr>
              <a:t> </a:t>
            </a:r>
            <a:r>
              <a:rPr lang="ru-RU" sz="1800" b="1" dirty="0" err="1">
                <a:solidFill>
                  <a:schemeClr val="tx1"/>
                </a:solidFill>
                <a:cs typeface="Gotham Pro Medium" panose="02000603030000020004" pitchFamily="50" charset="0"/>
              </a:rPr>
              <a:t>Міністрів</a:t>
            </a:r>
            <a:r>
              <a:rPr lang="ru-RU" sz="1800" b="1" dirty="0">
                <a:solidFill>
                  <a:schemeClr val="tx1"/>
                </a:solidFill>
                <a:cs typeface="Gotham Pro Medium" panose="02000603030000020004" pitchFamily="50" charset="0"/>
              </a:rPr>
              <a:t> </a:t>
            </a:r>
            <a:r>
              <a:rPr lang="ru-RU" sz="1800" b="1" dirty="0" err="1">
                <a:solidFill>
                  <a:schemeClr val="tx1"/>
                </a:solidFill>
                <a:cs typeface="Gotham Pro Medium" panose="02000603030000020004" pitchFamily="50" charset="0"/>
              </a:rPr>
              <a:t>України</a:t>
            </a:r>
            <a:r>
              <a:rPr lang="ru-RU" sz="1800" b="1" dirty="0">
                <a:solidFill>
                  <a:schemeClr val="tx1"/>
                </a:solidFill>
                <a:cs typeface="Gotham Pro Medium" panose="02000603030000020004" pitchFamily="50" charset="0"/>
              </a:rPr>
              <a:t> </a:t>
            </a:r>
            <a:r>
              <a:rPr lang="ru-RU" sz="1800" b="1" dirty="0" err="1">
                <a:solidFill>
                  <a:schemeClr val="tx1"/>
                </a:solidFill>
                <a:cs typeface="Gotham Pro Medium" panose="02000603030000020004" pitchFamily="50" charset="0"/>
              </a:rPr>
              <a:t>від</a:t>
            </a:r>
            <a:r>
              <a:rPr lang="ru-RU" sz="1800" b="1" dirty="0">
                <a:solidFill>
                  <a:schemeClr val="tx1"/>
                </a:solidFill>
                <a:cs typeface="Gotham Pro Medium" panose="02000603030000020004" pitchFamily="50" charset="0"/>
              </a:rPr>
              <a:t> 19.04.1993 р. №</a:t>
            </a:r>
            <a:r>
              <a:rPr lang="en-US" sz="1800" b="1" dirty="0">
                <a:solidFill>
                  <a:schemeClr val="tx1"/>
                </a:solidFill>
                <a:cs typeface="Gotham Pro Medium" panose="02000603030000020004" pitchFamily="50" charset="0"/>
              </a:rPr>
              <a:t> 284</a:t>
            </a:r>
            <a:r>
              <a:rPr lang="uk-UA" sz="1800" dirty="0">
                <a:solidFill>
                  <a:schemeClr val="tx1"/>
                </a:solidFill>
                <a:cs typeface="Gotham Pro Medium" panose="02000603030000020004" pitchFamily="50" charset="0"/>
              </a:rPr>
              <a:t>.</a:t>
            </a:r>
          </a:p>
          <a:p>
            <a:pPr marL="0" indent="0" algn="just">
              <a:buNone/>
            </a:pPr>
            <a:endParaRPr lang="uk-UA" sz="1800" dirty="0">
              <a:solidFill>
                <a:schemeClr val="tx1"/>
              </a:solidFill>
              <a:cs typeface="Gotham Pro Medium" panose="02000603030000020004" pitchFamily="50" charset="0"/>
            </a:endParaRPr>
          </a:p>
          <a:p>
            <a:pPr marL="0" indent="0" algn="just">
              <a:buNone/>
            </a:pPr>
            <a:r>
              <a:rPr lang="uk-UA" sz="1800" dirty="0">
                <a:solidFill>
                  <a:schemeClr val="tx1"/>
                </a:solidFill>
                <a:cs typeface="Gotham Pro Medium" panose="02000603030000020004" pitchFamily="50" charset="0"/>
              </a:rPr>
              <a:t>Розміри збитків </a:t>
            </a:r>
            <a:r>
              <a:rPr lang="uk-UA" sz="1800" b="1" dirty="0">
                <a:solidFill>
                  <a:schemeClr val="tx1"/>
                </a:solidFill>
                <a:cs typeface="Gotham Pro Medium" panose="02000603030000020004" pitchFamily="50" charset="0"/>
              </a:rPr>
              <a:t>визначаються комісіями</a:t>
            </a:r>
            <a:r>
              <a:rPr lang="uk-UA" sz="1800" dirty="0">
                <a:solidFill>
                  <a:schemeClr val="tx1"/>
                </a:solidFill>
                <a:cs typeface="Gotham Pro Medium" panose="02000603030000020004" pitchFamily="50" charset="0"/>
              </a:rPr>
              <a:t>, створеними Київською та Севастопольською міськими, районними державними адміністраціями, виконавчими органами сільських, селищних, міських рад.</a:t>
            </a:r>
          </a:p>
          <a:p>
            <a:pPr marL="0" indent="0" algn="just">
              <a:buNone/>
            </a:pPr>
            <a:r>
              <a:rPr lang="uk-UA" sz="1800" dirty="0">
                <a:solidFill>
                  <a:schemeClr val="tx1"/>
                </a:solidFill>
                <a:cs typeface="Gotham Pro Medium" panose="02000603030000020004" pitchFamily="50" charset="0"/>
              </a:rPr>
              <a:t> </a:t>
            </a:r>
          </a:p>
          <a:p>
            <a:pPr marL="0" indent="0" algn="just">
              <a:buNone/>
            </a:pPr>
            <a:r>
              <a:rPr lang="uk-UA" sz="1800" dirty="0">
                <a:solidFill>
                  <a:schemeClr val="tx1"/>
                </a:solidFill>
                <a:cs typeface="Gotham Pro Medium" panose="02000603030000020004" pitchFamily="50" charset="0"/>
              </a:rPr>
              <a:t>До </a:t>
            </a:r>
            <a:r>
              <a:rPr lang="uk-UA" sz="1800" b="1" dirty="0">
                <a:solidFill>
                  <a:schemeClr val="tx1"/>
                </a:solidFill>
                <a:cs typeface="Gotham Pro Medium" panose="02000603030000020004" pitchFamily="50" charset="0"/>
              </a:rPr>
              <a:t>складу комісій </a:t>
            </a:r>
            <a:r>
              <a:rPr lang="uk-UA" sz="1800" dirty="0">
                <a:solidFill>
                  <a:schemeClr val="tx1"/>
                </a:solidFill>
                <a:cs typeface="Gotham Pro Medium" panose="02000603030000020004" pitchFamily="50" charset="0"/>
              </a:rPr>
              <a:t>включаються представники Київської, Севастопольської міських, районних державних адміністрацій, виконавчих органів сільських, селищних, міських рад (голови комісій), власники землі або землекористувачі (орендарі), яким заподіяні збитки, представники підприємств, установ, організацій та громадяни, які будуть їх відшкодовувати, представники територіальних органів </a:t>
            </a:r>
            <a:r>
              <a:rPr lang="uk-UA" sz="1800" dirty="0" err="1">
                <a:solidFill>
                  <a:schemeClr val="tx1"/>
                </a:solidFill>
                <a:cs typeface="Gotham Pro Medium" panose="02000603030000020004" pitchFamily="50" charset="0"/>
              </a:rPr>
              <a:t>Держгеокадастру</a:t>
            </a:r>
            <a:r>
              <a:rPr lang="uk-UA" sz="1800" dirty="0">
                <a:solidFill>
                  <a:schemeClr val="tx1"/>
                </a:solidFill>
                <a:cs typeface="Gotham Pro Medium" panose="02000603030000020004" pitchFamily="50" charset="0"/>
              </a:rPr>
              <a:t>, Держекоінспекції, фінансових органів, органів у справах містобудування і архітектури.</a:t>
            </a:r>
            <a:endParaRPr lang="en-US" sz="1800" dirty="0">
              <a:solidFill>
                <a:schemeClr val="tx1"/>
              </a:solidFill>
              <a:cs typeface="Gotham Pro Medium" panose="02000603030000020004" pitchFamily="50" charset="0"/>
            </a:endParaRPr>
          </a:p>
          <a:p>
            <a:pPr marL="0" indent="0" algn="just">
              <a:buNone/>
            </a:pPr>
            <a:r>
              <a:rPr lang="en-US" sz="1800" dirty="0">
                <a:solidFill>
                  <a:schemeClr val="tx1"/>
                </a:solidFill>
                <a:cs typeface="Gotham Pro Medium" panose="02000603030000020004" pitchFamily="50" charset="0"/>
              </a:rPr>
              <a:t> </a:t>
            </a:r>
          </a:p>
        </p:txBody>
      </p:sp>
      <p:pic>
        <p:nvPicPr>
          <p:cNvPr id="3074" name="Picture 2" descr="Комісія із соцстраху: організація роботи та нагальні справи січня">
            <a:extLst>
              <a:ext uri="{FF2B5EF4-FFF2-40B4-BE49-F238E27FC236}">
                <a16:creationId xmlns:a16="http://schemas.microsoft.com/office/drawing/2014/main" id="{96222F32-5385-471E-8CAA-369E843F3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843" y="2614664"/>
            <a:ext cx="3876157" cy="228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13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6370E-3421-974C-92DF-1DFE41BBD9AE}"/>
              </a:ext>
            </a:extLst>
          </p:cNvPr>
          <p:cNvSpPr>
            <a:spLocks noGrp="1"/>
          </p:cNvSpPr>
          <p:nvPr>
            <p:ph type="title"/>
          </p:nvPr>
        </p:nvSpPr>
        <p:spPr>
          <a:xfrm>
            <a:off x="426720" y="284139"/>
            <a:ext cx="11338560" cy="493623"/>
          </a:xfrm>
        </p:spPr>
        <p:txBody>
          <a:bodyPr/>
          <a:lstStyle/>
          <a:p>
            <a:r>
              <a:rPr lang="ru-RU" dirty="0" err="1"/>
              <a:t>Що</a:t>
            </a:r>
            <a:r>
              <a:rPr lang="ru-RU" dirty="0"/>
              <a:t> </a:t>
            </a:r>
            <a:r>
              <a:rPr lang="ru-RU" dirty="0" err="1"/>
              <a:t>включається</a:t>
            </a:r>
            <a:r>
              <a:rPr lang="ru-RU" dirty="0"/>
              <a:t> до </a:t>
            </a:r>
            <a:r>
              <a:rPr lang="ru-RU" dirty="0" err="1"/>
              <a:t>збитків</a:t>
            </a:r>
            <a:r>
              <a:rPr lang="ru-RU" dirty="0"/>
              <a:t> </a:t>
            </a:r>
            <a:r>
              <a:rPr lang="ru-RU" dirty="0" err="1"/>
              <a:t>землевласників</a:t>
            </a:r>
            <a:r>
              <a:rPr lang="ru-RU" dirty="0"/>
              <a:t> та </a:t>
            </a:r>
            <a:r>
              <a:rPr lang="ru-RU" dirty="0" err="1"/>
              <a:t>землекористувачів</a:t>
            </a:r>
            <a:r>
              <a:rPr lang="ru-RU" dirty="0"/>
              <a:t>?</a:t>
            </a:r>
            <a:endParaRPr lang="x-none" dirty="0"/>
          </a:p>
        </p:txBody>
      </p:sp>
      <p:sp>
        <p:nvSpPr>
          <p:cNvPr id="3" name="Content Placeholder 2">
            <a:extLst>
              <a:ext uri="{FF2B5EF4-FFF2-40B4-BE49-F238E27FC236}">
                <a16:creationId xmlns:a16="http://schemas.microsoft.com/office/drawing/2014/main" id="{7A8DE495-5B85-B549-B267-A49BF90EE9E4}"/>
              </a:ext>
            </a:extLst>
          </p:cNvPr>
          <p:cNvSpPr>
            <a:spLocks noGrp="1"/>
          </p:cNvSpPr>
          <p:nvPr>
            <p:ph idx="1"/>
          </p:nvPr>
        </p:nvSpPr>
        <p:spPr>
          <a:xfrm>
            <a:off x="279400" y="1615213"/>
            <a:ext cx="8940800" cy="3921987"/>
          </a:xfrm>
        </p:spPr>
        <p:txBody>
          <a:bodyPr/>
          <a:lstStyle/>
          <a:p>
            <a:pPr algn="just"/>
            <a:r>
              <a:rPr lang="uk-UA" sz="1800" dirty="0">
                <a:solidFill>
                  <a:schemeClr val="tx1"/>
                </a:solidFill>
                <a:cs typeface="Gotham Pro Medium" panose="02000603030000020004" pitchFamily="50" charset="0"/>
              </a:rPr>
              <a:t>вартість житлових будинків, виробничих та інших будівель і споруд, включаючи незавершене будівництво;</a:t>
            </a:r>
          </a:p>
          <a:p>
            <a:pPr algn="just"/>
            <a:r>
              <a:rPr lang="uk-UA" sz="1800" dirty="0">
                <a:solidFill>
                  <a:schemeClr val="tx1"/>
                </a:solidFill>
                <a:cs typeface="Gotham Pro Medium" panose="02000603030000020004" pitchFamily="50" charset="0"/>
              </a:rPr>
              <a:t>вартість плодоягідних та інших багаторічних насаджень;</a:t>
            </a:r>
          </a:p>
          <a:p>
            <a:pPr algn="just"/>
            <a:r>
              <a:rPr lang="uk-UA" sz="1800" dirty="0">
                <a:solidFill>
                  <a:schemeClr val="tx1"/>
                </a:solidFill>
                <a:cs typeface="Gotham Pro Medium" panose="02000603030000020004" pitchFamily="50" charset="0"/>
              </a:rPr>
              <a:t>вартість лісових і </a:t>
            </a:r>
            <a:r>
              <a:rPr lang="uk-UA" sz="1800" dirty="0" err="1">
                <a:solidFill>
                  <a:schemeClr val="tx1"/>
                </a:solidFill>
                <a:cs typeface="Gotham Pro Medium" panose="02000603030000020004" pitchFamily="50" charset="0"/>
              </a:rPr>
              <a:t>деревно</a:t>
            </a:r>
            <a:r>
              <a:rPr lang="uk-UA" sz="1800" dirty="0">
                <a:solidFill>
                  <a:schemeClr val="tx1"/>
                </a:solidFill>
                <a:cs typeface="Gotham Pro Medium" panose="02000603030000020004" pitchFamily="50" charset="0"/>
              </a:rPr>
              <a:t>-чагарникових насаджень;</a:t>
            </a:r>
          </a:p>
          <a:p>
            <a:pPr algn="just"/>
            <a:r>
              <a:rPr lang="uk-UA" sz="1800" dirty="0">
                <a:solidFill>
                  <a:schemeClr val="tx1"/>
                </a:solidFill>
                <a:cs typeface="Gotham Pro Medium" panose="02000603030000020004" pitchFamily="50" charset="0"/>
              </a:rPr>
              <a:t>вартість водних джерел (колодязів, ставків, водоймищ, свердловин тощо), зрошувальних і осушувальних систем, протиерозійних і </a:t>
            </a:r>
            <a:r>
              <a:rPr lang="uk-UA" sz="1800" dirty="0" err="1">
                <a:solidFill>
                  <a:schemeClr val="tx1"/>
                </a:solidFill>
                <a:cs typeface="Gotham Pro Medium" panose="02000603030000020004" pitchFamily="50" charset="0"/>
              </a:rPr>
              <a:t>протиселевих</a:t>
            </a:r>
            <a:r>
              <a:rPr lang="uk-UA" sz="1800" dirty="0">
                <a:solidFill>
                  <a:schemeClr val="tx1"/>
                </a:solidFill>
                <a:cs typeface="Gotham Pro Medium" panose="02000603030000020004" pitchFamily="50" charset="0"/>
              </a:rPr>
              <a:t> споруд;</a:t>
            </a:r>
          </a:p>
          <a:p>
            <a:pPr algn="just"/>
            <a:r>
              <a:rPr lang="uk-UA" sz="1800" dirty="0">
                <a:solidFill>
                  <a:schemeClr val="tx1"/>
                </a:solidFill>
                <a:cs typeface="Gotham Pro Medium" panose="02000603030000020004" pitchFamily="50" charset="0"/>
              </a:rPr>
              <a:t>понесені або необхідні витрати на поліпшення якості земель за період використання земельних ділянок з урахуванням економічних показників, на незавершене сільськогосподарське виробництво (оранка, внесення добрив, посів, інші види робіт), на розвідувальні та проектні роботи;</a:t>
            </a:r>
          </a:p>
          <a:p>
            <a:pPr algn="just"/>
            <a:r>
              <a:rPr lang="uk-UA" sz="1800" dirty="0">
                <a:solidFill>
                  <a:schemeClr val="tx1"/>
                </a:solidFill>
                <a:cs typeface="Gotham Pro Medium" panose="02000603030000020004" pitchFamily="50" charset="0"/>
              </a:rPr>
              <a:t>інші збитки власників землі і землекористувачів, у тому числі орендарів, включаючи і неодержані доходи, якщо вони обґрунтовані.</a:t>
            </a:r>
          </a:p>
          <a:p>
            <a:pPr marL="0" indent="0" algn="just">
              <a:buNone/>
            </a:pPr>
            <a:endParaRPr lang="uk-UA" sz="1800" dirty="0">
              <a:solidFill>
                <a:schemeClr val="tx1"/>
              </a:solidFill>
              <a:cs typeface="Gotham Pro Medium" panose="02000603030000020004" pitchFamily="50" charset="0"/>
            </a:endParaRPr>
          </a:p>
          <a:p>
            <a:pPr marL="0" indent="0" algn="just">
              <a:buNone/>
            </a:pPr>
            <a:r>
              <a:rPr lang="uk-UA" sz="1800" dirty="0">
                <a:solidFill>
                  <a:schemeClr val="tx1"/>
                </a:solidFill>
                <a:cs typeface="Gotham Pro Medium" panose="02000603030000020004" pitchFamily="50" charset="0"/>
              </a:rPr>
              <a:t>Розміри збитків визначаються в повному обсязі відповідно до </a:t>
            </a:r>
            <a:r>
              <a:rPr lang="uk-UA" sz="1800" b="1" dirty="0">
                <a:solidFill>
                  <a:schemeClr val="tx1"/>
                </a:solidFill>
                <a:cs typeface="Gotham Pro Medium" panose="02000603030000020004" pitchFamily="50" charset="0"/>
              </a:rPr>
              <a:t>реальної вартості майна на момент заподіяння збитків</a:t>
            </a:r>
            <a:r>
              <a:rPr lang="uk-UA" sz="1800" dirty="0">
                <a:solidFill>
                  <a:schemeClr val="tx1"/>
                </a:solidFill>
                <a:cs typeface="Gotham Pro Medium" panose="02000603030000020004" pitchFamily="50" charset="0"/>
              </a:rPr>
              <a:t>, проведених або необхідних витрат на поліпшення якості земель (з урахуванням ринкової або відновної вартості). </a:t>
            </a:r>
          </a:p>
        </p:txBody>
      </p:sp>
      <p:pic>
        <p:nvPicPr>
          <p:cNvPr id="4098" name="Picture 2" descr="Тростянець - збитки від війни почала оцінювати держава » Слово і Діло">
            <a:extLst>
              <a:ext uri="{FF2B5EF4-FFF2-40B4-BE49-F238E27FC236}">
                <a16:creationId xmlns:a16="http://schemas.microsoft.com/office/drawing/2014/main" id="{F34E62DE-B867-4E98-85F7-C4748546C7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0" y="2799918"/>
            <a:ext cx="2857500"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204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8AD88-C664-0447-BCE3-7759F6A23720}"/>
              </a:ext>
            </a:extLst>
          </p:cNvPr>
          <p:cNvSpPr>
            <a:spLocks noGrp="1"/>
          </p:cNvSpPr>
          <p:nvPr>
            <p:ph type="title"/>
          </p:nvPr>
        </p:nvSpPr>
        <p:spPr>
          <a:xfrm>
            <a:off x="426720" y="359025"/>
            <a:ext cx="11338560" cy="493623"/>
          </a:xfrm>
        </p:spPr>
        <p:txBody>
          <a:bodyPr/>
          <a:lstStyle/>
          <a:p>
            <a:r>
              <a:rPr lang="ru-RU" dirty="0" err="1"/>
              <a:t>Витрати</a:t>
            </a:r>
            <a:r>
              <a:rPr lang="ru-RU" dirty="0"/>
              <a:t> на </a:t>
            </a:r>
            <a:r>
              <a:rPr lang="ru-RU" dirty="0" err="1"/>
              <a:t>відновлення</a:t>
            </a:r>
            <a:r>
              <a:rPr lang="ru-RU" dirty="0"/>
              <a:t> </a:t>
            </a:r>
            <a:r>
              <a:rPr lang="ru-RU" dirty="0" err="1"/>
              <a:t>меліоративних</a:t>
            </a:r>
            <a:r>
              <a:rPr lang="ru-RU" dirty="0"/>
              <a:t> </a:t>
            </a:r>
            <a:r>
              <a:rPr lang="ru-RU" dirty="0" err="1"/>
              <a:t>площ</a:t>
            </a:r>
            <a:r>
              <a:rPr lang="ru-RU" dirty="0"/>
              <a:t/>
            </a:r>
            <a:br>
              <a:rPr lang="ru-RU" dirty="0"/>
            </a:br>
            <a:endParaRPr lang="x-none" dirty="0"/>
          </a:p>
        </p:txBody>
      </p:sp>
      <p:sp>
        <p:nvSpPr>
          <p:cNvPr id="6" name="Rectangle 5">
            <a:extLst>
              <a:ext uri="{FF2B5EF4-FFF2-40B4-BE49-F238E27FC236}">
                <a16:creationId xmlns:a16="http://schemas.microsoft.com/office/drawing/2014/main" id="{DEE37848-21AB-0740-8E5C-3764882E2B4A}"/>
              </a:ext>
            </a:extLst>
          </p:cNvPr>
          <p:cNvSpPr/>
          <p:nvPr/>
        </p:nvSpPr>
        <p:spPr>
          <a:xfrm>
            <a:off x="426721" y="1720525"/>
            <a:ext cx="6822378" cy="4415870"/>
          </a:xfrm>
          <a:prstGeom prst="rect">
            <a:avLst/>
          </a:prstGeom>
        </p:spPr>
        <p:txBody>
          <a:bodyPr/>
          <a:lstStyle/>
          <a:p>
            <a:pPr marL="342900" indent="-342900" algn="just">
              <a:lnSpc>
                <a:spcPct val="90000"/>
              </a:lnSpc>
              <a:spcBef>
                <a:spcPts val="1000"/>
              </a:spcBef>
              <a:buFont typeface="Arial" panose="020B0604020202020204" pitchFamily="34" charset="0"/>
              <a:buChar char="•"/>
            </a:pPr>
            <a:r>
              <a:rPr lang="uk-UA" sz="2000" dirty="0">
                <a:latin typeface="Arial" panose="020B0604020202020204" pitchFamily="34" charset="0"/>
              </a:rPr>
              <a:t>Відновлення постраждалих меліоративних площ здійснюється шляхом </a:t>
            </a:r>
            <a:r>
              <a:rPr lang="uk-UA" sz="2000" b="1" dirty="0">
                <a:latin typeface="Arial" panose="020B0604020202020204" pitchFamily="34" charset="0"/>
              </a:rPr>
              <a:t>реконструкції або капітального ремонту </a:t>
            </a:r>
            <a:r>
              <a:rPr lang="uk-UA" sz="2000" dirty="0">
                <a:latin typeface="Arial" panose="020B0604020202020204" pitchFamily="34" charset="0"/>
              </a:rPr>
              <a:t>меліоративних систем та/або окремих об'єктів інженерної інфраструктури.</a:t>
            </a:r>
          </a:p>
          <a:p>
            <a:pPr marL="342900" indent="-342900" algn="just">
              <a:lnSpc>
                <a:spcPct val="90000"/>
              </a:lnSpc>
              <a:spcBef>
                <a:spcPts val="1000"/>
              </a:spcBef>
              <a:buFont typeface="Arial" panose="020B0604020202020204" pitchFamily="34" charset="0"/>
              <a:buChar char="•"/>
            </a:pPr>
            <a:endParaRPr lang="uk-UA" sz="2000" dirty="0">
              <a:latin typeface="Arial" panose="020B0604020202020204" pitchFamily="34" charset="0"/>
            </a:endParaRPr>
          </a:p>
          <a:p>
            <a:pPr marL="342900" indent="-342900" algn="just">
              <a:lnSpc>
                <a:spcPct val="90000"/>
              </a:lnSpc>
              <a:spcBef>
                <a:spcPts val="1000"/>
              </a:spcBef>
              <a:buFont typeface="Arial" panose="020B0604020202020204" pitchFamily="34" charset="0"/>
              <a:buChar char="•"/>
            </a:pPr>
            <a:r>
              <a:rPr lang="uk-UA" sz="2000" dirty="0">
                <a:latin typeface="Arial" panose="020B0604020202020204" pitchFamily="34" charset="0"/>
              </a:rPr>
              <a:t>Реконструкція та капітальний ремонт меліоративних систем здійснюються </a:t>
            </a:r>
            <a:r>
              <a:rPr lang="uk-UA" sz="2000" b="1" dirty="0">
                <a:latin typeface="Arial" panose="020B0604020202020204" pitchFamily="34" charset="0"/>
              </a:rPr>
              <a:t>на підставі проектів</a:t>
            </a:r>
            <a:r>
              <a:rPr lang="uk-UA" sz="2000" dirty="0">
                <a:latin typeface="Arial" panose="020B0604020202020204" pitchFamily="34" charset="0"/>
              </a:rPr>
              <a:t>, що розробляються у відповідності до ДБН В.2.4-1-99 «Меліоративні системи та споруди».</a:t>
            </a:r>
          </a:p>
          <a:p>
            <a:pPr marL="342900" indent="-342900" algn="just">
              <a:lnSpc>
                <a:spcPct val="90000"/>
              </a:lnSpc>
              <a:spcBef>
                <a:spcPts val="1000"/>
              </a:spcBef>
              <a:buFont typeface="Arial" panose="020B0604020202020204" pitchFamily="34" charset="0"/>
              <a:buChar char="•"/>
            </a:pPr>
            <a:endParaRPr lang="uk-UA" sz="2000" dirty="0">
              <a:latin typeface="Arial" panose="020B0604020202020204" pitchFamily="34" charset="0"/>
            </a:endParaRPr>
          </a:p>
          <a:p>
            <a:pPr marL="342900" indent="-342900" algn="just">
              <a:lnSpc>
                <a:spcPct val="90000"/>
              </a:lnSpc>
              <a:spcBef>
                <a:spcPts val="1000"/>
              </a:spcBef>
              <a:buFont typeface="Arial" panose="020B0604020202020204" pitchFamily="34" charset="0"/>
              <a:buChar char="•"/>
            </a:pPr>
            <a:r>
              <a:rPr lang="uk-UA" sz="2000" dirty="0">
                <a:latin typeface="Arial" panose="020B0604020202020204" pitchFamily="34" charset="0"/>
              </a:rPr>
              <a:t>У проектах зазначається </a:t>
            </a:r>
            <a:r>
              <a:rPr lang="uk-UA" sz="2000" b="1" dirty="0">
                <a:latin typeface="Arial" panose="020B0604020202020204" pitchFamily="34" charset="0"/>
              </a:rPr>
              <a:t>кошторисна вартість робіт</a:t>
            </a:r>
            <a:r>
              <a:rPr lang="uk-UA" sz="2000" dirty="0">
                <a:latin typeface="Arial" panose="020B0604020202020204" pitchFamily="34" charset="0"/>
              </a:rPr>
              <a:t>, що дозволяє оцінити розмір завданих збитків навіть в умовах, коли реконструкція або ремонт ще не проведені.</a:t>
            </a:r>
          </a:p>
        </p:txBody>
      </p:sp>
      <p:pic>
        <p:nvPicPr>
          <p:cNvPr id="5122" name="Picture 2" descr="Критичний стан меліоративних каналів у Любомлі, або комунальне підприємство  нам більше не потрібне - КОРДОН">
            <a:extLst>
              <a:ext uri="{FF2B5EF4-FFF2-40B4-BE49-F238E27FC236}">
                <a16:creationId xmlns:a16="http://schemas.microsoft.com/office/drawing/2014/main" id="{0D02D6E1-370C-4571-B443-3004CF5EC0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6674" y="2407731"/>
            <a:ext cx="4108605" cy="2505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170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FAC25-E8C1-5D4B-A0AF-6B571513E980}"/>
              </a:ext>
            </a:extLst>
          </p:cNvPr>
          <p:cNvSpPr>
            <a:spLocks noGrp="1"/>
          </p:cNvSpPr>
          <p:nvPr>
            <p:ph type="title"/>
          </p:nvPr>
        </p:nvSpPr>
        <p:spPr>
          <a:xfrm>
            <a:off x="594885" y="485149"/>
            <a:ext cx="11338560" cy="493623"/>
          </a:xfrm>
        </p:spPr>
        <p:txBody>
          <a:bodyPr/>
          <a:lstStyle/>
          <a:p>
            <a:r>
              <a:rPr lang="ru-RU" dirty="0" err="1"/>
              <a:t>Важливо</a:t>
            </a:r>
            <a:r>
              <a:rPr lang="ru-RU" dirty="0"/>
              <a:t>!</a:t>
            </a:r>
            <a:endParaRPr lang="x-none" dirty="0"/>
          </a:p>
        </p:txBody>
      </p:sp>
      <p:sp>
        <p:nvSpPr>
          <p:cNvPr id="3" name="Content Placeholder 2">
            <a:extLst>
              <a:ext uri="{FF2B5EF4-FFF2-40B4-BE49-F238E27FC236}">
                <a16:creationId xmlns:a16="http://schemas.microsoft.com/office/drawing/2014/main" id="{E236858B-B5B8-824B-A653-DB6995114FBA}"/>
              </a:ext>
            </a:extLst>
          </p:cNvPr>
          <p:cNvSpPr>
            <a:spLocks noGrp="1"/>
          </p:cNvSpPr>
          <p:nvPr>
            <p:ph idx="1"/>
          </p:nvPr>
        </p:nvSpPr>
        <p:spPr>
          <a:xfrm>
            <a:off x="426720" y="1507155"/>
            <a:ext cx="8247379" cy="4865695"/>
          </a:xfrm>
        </p:spPr>
        <p:txBody>
          <a:bodyPr/>
          <a:lstStyle/>
          <a:p>
            <a:pPr marL="342900" indent="-342900" algn="just"/>
            <a:r>
              <a:rPr lang="ru-RU" sz="1800" b="1" dirty="0" err="1">
                <a:solidFill>
                  <a:schemeClr val="tx1"/>
                </a:solidFill>
                <a:cs typeface="Gotham Pro Medium" panose="02000603030000020004" pitchFamily="50" charset="0"/>
              </a:rPr>
              <a:t>Докази</a:t>
            </a:r>
            <a:r>
              <a:rPr lang="ru-RU" sz="1800" b="1" dirty="0">
                <a:solidFill>
                  <a:schemeClr val="tx1"/>
                </a:solidFill>
                <a:cs typeface="Gotham Pro Medium" panose="02000603030000020004" pitchFamily="50" charset="0"/>
              </a:rPr>
              <a:t> та</a:t>
            </a:r>
            <a:r>
              <a:rPr lang="en-US" sz="1800" b="1" dirty="0">
                <a:solidFill>
                  <a:schemeClr val="tx1"/>
                </a:solidFill>
                <a:cs typeface="Gotham Pro Medium" panose="02000603030000020004" pitchFamily="50" charset="0"/>
              </a:rPr>
              <a:t>/</a:t>
            </a:r>
            <a:r>
              <a:rPr lang="uk-UA" sz="1800" b="1" dirty="0">
                <a:solidFill>
                  <a:schemeClr val="tx1"/>
                </a:solidFill>
                <a:cs typeface="Gotham Pro Medium" panose="02000603030000020004" pitchFamily="50" charset="0"/>
              </a:rPr>
              <a:t>або п</a:t>
            </a:r>
            <a:r>
              <a:rPr lang="ru-RU" sz="1800" b="1" dirty="0" err="1">
                <a:solidFill>
                  <a:schemeClr val="tx1"/>
                </a:solidFill>
                <a:cs typeface="Gotham Pro Medium" panose="02000603030000020004" pitchFamily="50" charset="0"/>
              </a:rPr>
              <a:t>ідтвердження</a:t>
            </a:r>
            <a:r>
              <a:rPr lang="ru-RU" sz="1800" b="1" dirty="0">
                <a:solidFill>
                  <a:schemeClr val="tx1"/>
                </a:solidFill>
                <a:cs typeface="Gotham Pro Medium" panose="02000603030000020004" pitchFamily="50" charset="0"/>
              </a:rPr>
              <a:t> </a:t>
            </a:r>
            <a:r>
              <a:rPr lang="ru-RU" sz="1800" b="1" dirty="0" err="1">
                <a:solidFill>
                  <a:schemeClr val="tx1"/>
                </a:solidFill>
                <a:cs typeface="Gotham Pro Medium" panose="02000603030000020004" pitchFamily="50" charset="0"/>
              </a:rPr>
              <a:t>вартості</a:t>
            </a:r>
            <a:r>
              <a:rPr lang="ru-RU" sz="1800" b="1"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зруйнованого</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або</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пошкодженого</a:t>
            </a:r>
            <a:r>
              <a:rPr lang="ru-RU" sz="1800" dirty="0">
                <a:solidFill>
                  <a:schemeClr val="tx1"/>
                </a:solidFill>
                <a:cs typeface="Gotham Pro Medium" panose="02000603030000020004" pitchFamily="50" charset="0"/>
              </a:rPr>
              <a:t> майна, </a:t>
            </a:r>
            <a:r>
              <a:rPr lang="ru-RU" sz="1800" dirty="0" err="1">
                <a:solidFill>
                  <a:schemeClr val="tx1"/>
                </a:solidFill>
                <a:cs typeface="Gotham Pro Medium" panose="02000603030000020004" pitchFamily="50" charset="0"/>
              </a:rPr>
              <a:t>упущеної</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вигоди</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комісії</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надає</a:t>
            </a:r>
            <a:r>
              <a:rPr lang="ru-RU" sz="1800" dirty="0">
                <a:solidFill>
                  <a:schemeClr val="tx1"/>
                </a:solidFill>
                <a:cs typeface="Gotham Pro Medium" panose="02000603030000020004" pitchFamily="50" charset="0"/>
              </a:rPr>
              <a:t> </a:t>
            </a:r>
            <a:r>
              <a:rPr lang="ru-RU" sz="1800" b="1" dirty="0" err="1">
                <a:solidFill>
                  <a:schemeClr val="tx1"/>
                </a:solidFill>
                <a:cs typeface="Gotham Pro Medium" panose="02000603030000020004" pitchFamily="50" charset="0"/>
              </a:rPr>
              <a:t>постраждала</a:t>
            </a:r>
            <a:r>
              <a:rPr lang="ru-RU" sz="1800" b="1" dirty="0">
                <a:solidFill>
                  <a:schemeClr val="tx1"/>
                </a:solidFill>
                <a:cs typeface="Gotham Pro Medium" panose="02000603030000020004" pitchFamily="50" charset="0"/>
              </a:rPr>
              <a:t> особа</a:t>
            </a:r>
            <a:r>
              <a:rPr lang="ru-RU" sz="1800" dirty="0">
                <a:solidFill>
                  <a:schemeClr val="tx1"/>
                </a:solidFill>
                <a:cs typeface="Gotham Pro Medium" panose="02000603030000020004" pitchFamily="50" charset="0"/>
              </a:rPr>
              <a:t>.</a:t>
            </a:r>
          </a:p>
          <a:p>
            <a:pPr marL="342900" indent="-342900" algn="just"/>
            <a:endParaRPr lang="ru-RU" sz="1800" dirty="0">
              <a:solidFill>
                <a:schemeClr val="tx1"/>
              </a:solidFill>
              <a:cs typeface="Gotham Pro Medium" panose="02000603030000020004" pitchFamily="50" charset="0"/>
            </a:endParaRPr>
          </a:p>
          <a:p>
            <a:pPr marL="342900" indent="-342900" algn="just"/>
            <a:r>
              <a:rPr lang="ru-RU" sz="1800" dirty="0" err="1">
                <a:solidFill>
                  <a:schemeClr val="tx1"/>
                </a:solidFill>
                <a:cs typeface="Gotham Pro Medium" panose="02000603030000020004" pitchFamily="50" charset="0"/>
              </a:rPr>
              <a:t>Доцільно</a:t>
            </a:r>
            <a:r>
              <a:rPr lang="ru-RU" sz="1800" dirty="0">
                <a:solidFill>
                  <a:schemeClr val="tx1"/>
                </a:solidFill>
                <a:cs typeface="Gotham Pro Medium" panose="02000603030000020004" pitchFamily="50" charset="0"/>
              </a:rPr>
              <a:t> </a:t>
            </a:r>
            <a:r>
              <a:rPr lang="ru-RU" sz="1800" b="1" dirty="0" err="1">
                <a:solidFill>
                  <a:schemeClr val="tx1"/>
                </a:solidFill>
                <a:cs typeface="Gotham Pro Medium" panose="02000603030000020004" pitchFamily="50" charset="0"/>
              </a:rPr>
              <a:t>оформити</a:t>
            </a:r>
            <a:r>
              <a:rPr lang="ru-RU" sz="1800" b="1" dirty="0">
                <a:solidFill>
                  <a:schemeClr val="tx1"/>
                </a:solidFill>
                <a:cs typeface="Gotham Pro Medium" panose="02000603030000020004" pitchFamily="50" charset="0"/>
              </a:rPr>
              <a:t> </a:t>
            </a:r>
            <a:r>
              <a:rPr lang="ru-RU" sz="1800" b="1" dirty="0" err="1">
                <a:solidFill>
                  <a:schemeClr val="tx1"/>
                </a:solidFill>
                <a:cs typeface="Gotham Pro Medium" panose="02000603030000020004" pitchFamily="50" charset="0"/>
              </a:rPr>
              <a:t>бухгалтерську</a:t>
            </a:r>
            <a:r>
              <a:rPr lang="ru-RU" sz="1800" b="1" dirty="0">
                <a:solidFill>
                  <a:schemeClr val="tx1"/>
                </a:solidFill>
                <a:cs typeface="Gotham Pro Medium" panose="02000603030000020004" pitchFamily="50" charset="0"/>
              </a:rPr>
              <a:t> </a:t>
            </a:r>
            <a:r>
              <a:rPr lang="ru-RU" sz="1800" b="1" dirty="0" err="1">
                <a:solidFill>
                  <a:schemeClr val="tx1"/>
                </a:solidFill>
                <a:cs typeface="Gotham Pro Medium" panose="02000603030000020004" pitchFamily="50" charset="0"/>
              </a:rPr>
              <a:t>довідку</a:t>
            </a:r>
            <a:r>
              <a:rPr lang="ru-RU" sz="1800" b="1" dirty="0">
                <a:solidFill>
                  <a:schemeClr val="tx1"/>
                </a:solidFill>
                <a:cs typeface="Gotham Pro Medium" panose="02000603030000020004" pitchFamily="50" charset="0"/>
              </a:rPr>
              <a:t> </a:t>
            </a:r>
            <a:r>
              <a:rPr lang="ru-RU" sz="1800" dirty="0">
                <a:solidFill>
                  <a:schemeClr val="tx1"/>
                </a:solidFill>
                <a:cs typeface="Gotham Pro Medium" panose="02000603030000020004" pitchFamily="50" charset="0"/>
              </a:rPr>
              <a:t>для </a:t>
            </a:r>
            <a:r>
              <a:rPr lang="ru-RU" sz="1800" dirty="0" err="1">
                <a:solidFill>
                  <a:schemeClr val="tx1"/>
                </a:solidFill>
                <a:cs typeface="Gotham Pro Medium" panose="02000603030000020004" pitchFamily="50" charset="0"/>
              </a:rPr>
              <a:t>переведення</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основних</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засобів</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товарів</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поліпшень</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ремонтів</a:t>
            </a:r>
            <a:r>
              <a:rPr lang="ru-RU" sz="1800" dirty="0">
                <a:solidFill>
                  <a:schemeClr val="tx1"/>
                </a:solidFill>
                <a:cs typeface="Gotham Pro Medium" panose="02000603030000020004" pitchFamily="50" charset="0"/>
              </a:rPr>
              <a:t>) на </a:t>
            </a:r>
            <a:r>
              <a:rPr lang="ru-RU" sz="1800" dirty="0" err="1">
                <a:solidFill>
                  <a:schemeClr val="tx1"/>
                </a:solidFill>
                <a:cs typeface="Gotham Pro Medium" panose="02000603030000020004" pitchFamily="50" charset="0"/>
              </a:rPr>
              <a:t>рахунки</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обліку</a:t>
            </a:r>
            <a:r>
              <a:rPr lang="ru-RU" sz="1800" dirty="0">
                <a:solidFill>
                  <a:schemeClr val="tx1"/>
                </a:solidFill>
                <a:cs typeface="Gotham Pro Medium" panose="02000603030000020004" pitchFamily="50" charset="0"/>
              </a:rPr>
              <a:t> як </a:t>
            </a:r>
            <a:r>
              <a:rPr lang="ru-RU" sz="1800" dirty="0" err="1">
                <a:solidFill>
                  <a:schemeClr val="tx1"/>
                </a:solidFill>
                <a:cs typeface="Gotham Pro Medium" panose="02000603030000020004" pitchFamily="50" charset="0"/>
              </a:rPr>
              <a:t>такі</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що</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можуть</a:t>
            </a:r>
            <a:r>
              <a:rPr lang="ru-RU" sz="1800" dirty="0">
                <a:solidFill>
                  <a:schemeClr val="tx1"/>
                </a:solidFill>
                <a:cs typeface="Gotham Pro Medium" panose="02000603030000020004" pitchFamily="50" charset="0"/>
              </a:rPr>
              <a:t> бути </a:t>
            </a:r>
            <a:r>
              <a:rPr lang="ru-RU" sz="1800" dirty="0" err="1">
                <a:solidFill>
                  <a:schemeClr val="tx1"/>
                </a:solidFill>
                <a:cs typeface="Gotham Pro Medium" panose="02000603030000020004" pitchFamily="50" charset="0"/>
              </a:rPr>
              <a:t>втрачені</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Після</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відновлення</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безпечного</a:t>
            </a:r>
            <a:r>
              <a:rPr lang="ru-RU" sz="1800" dirty="0">
                <a:solidFill>
                  <a:schemeClr val="tx1"/>
                </a:solidFill>
                <a:cs typeface="Gotham Pro Medium" panose="02000603030000020004" pitchFamily="50" charset="0"/>
              </a:rPr>
              <a:t> доступу до </a:t>
            </a:r>
            <a:r>
              <a:rPr lang="ru-RU" sz="1800" dirty="0" err="1">
                <a:solidFill>
                  <a:schemeClr val="tx1"/>
                </a:solidFill>
                <a:cs typeface="Gotham Pro Medium" panose="02000603030000020004" pitchFamily="50" charset="0"/>
              </a:rPr>
              <a:t>об’єкту</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потрібно</a:t>
            </a:r>
            <a:r>
              <a:rPr lang="ru-RU" sz="1800" dirty="0">
                <a:solidFill>
                  <a:schemeClr val="tx1"/>
                </a:solidFill>
                <a:cs typeface="Gotham Pro Medium" panose="02000603030000020004" pitchFamily="50" charset="0"/>
              </a:rPr>
              <a:t> буде провести </a:t>
            </a:r>
            <a:r>
              <a:rPr lang="ru-RU" sz="1800" dirty="0" err="1">
                <a:solidFill>
                  <a:schemeClr val="tx1"/>
                </a:solidFill>
                <a:cs typeface="Gotham Pro Medium" panose="02000603030000020004" pitchFamily="50" charset="0"/>
              </a:rPr>
              <a:t>інвентаризацію</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відповідно</a:t>
            </a:r>
            <a:r>
              <a:rPr lang="ru-RU" sz="1800" dirty="0">
                <a:solidFill>
                  <a:schemeClr val="tx1"/>
                </a:solidFill>
                <a:cs typeface="Gotham Pro Medium" panose="02000603030000020004" pitchFamily="50" charset="0"/>
              </a:rPr>
              <a:t> до </a:t>
            </a:r>
            <a:r>
              <a:rPr lang="ru-RU" sz="1800" dirty="0" err="1">
                <a:solidFill>
                  <a:schemeClr val="tx1"/>
                </a:solidFill>
                <a:cs typeface="Gotham Pro Medium" panose="02000603030000020004" pitchFamily="50" charset="0"/>
              </a:rPr>
              <a:t>вимог</a:t>
            </a:r>
            <a:r>
              <a:rPr lang="ru-RU" sz="1800" dirty="0">
                <a:solidFill>
                  <a:schemeClr val="tx1"/>
                </a:solidFill>
                <a:cs typeface="Gotham Pro Medium" panose="02000603030000020004" pitchFamily="50" charset="0"/>
              </a:rPr>
              <a:t> наказу </a:t>
            </a:r>
            <a:r>
              <a:rPr lang="ru-RU" sz="1800" dirty="0" err="1">
                <a:solidFill>
                  <a:schemeClr val="tx1"/>
                </a:solidFill>
                <a:cs typeface="Gotham Pro Medium" panose="02000603030000020004" pitchFamily="50" charset="0"/>
              </a:rPr>
              <a:t>Міністерства</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фінансів</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України</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від</a:t>
            </a:r>
            <a:r>
              <a:rPr lang="ru-RU" sz="1800" dirty="0">
                <a:solidFill>
                  <a:schemeClr val="tx1"/>
                </a:solidFill>
                <a:cs typeface="Gotham Pro Medium" panose="02000603030000020004" pitchFamily="50" charset="0"/>
              </a:rPr>
              <a:t> 02.09.2014 № 879 "Про </a:t>
            </a:r>
            <a:r>
              <a:rPr lang="ru-RU" sz="1800" dirty="0" err="1">
                <a:solidFill>
                  <a:schemeClr val="tx1"/>
                </a:solidFill>
                <a:cs typeface="Gotham Pro Medium" panose="02000603030000020004" pitchFamily="50" charset="0"/>
              </a:rPr>
              <a:t>затвердження</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Положення</a:t>
            </a:r>
            <a:r>
              <a:rPr lang="ru-RU" sz="1800" dirty="0">
                <a:solidFill>
                  <a:schemeClr val="tx1"/>
                </a:solidFill>
                <a:cs typeface="Gotham Pro Medium" panose="02000603030000020004" pitchFamily="50" charset="0"/>
              </a:rPr>
              <a:t> про </a:t>
            </a:r>
            <a:r>
              <a:rPr lang="ru-RU" sz="1800" dirty="0" err="1">
                <a:solidFill>
                  <a:schemeClr val="tx1"/>
                </a:solidFill>
                <a:cs typeface="Gotham Pro Medium" panose="02000603030000020004" pitchFamily="50" charset="0"/>
              </a:rPr>
              <a:t>інвентаризацію</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активів</a:t>
            </a:r>
            <a:r>
              <a:rPr lang="ru-RU" sz="1800" dirty="0">
                <a:solidFill>
                  <a:schemeClr val="tx1"/>
                </a:solidFill>
                <a:cs typeface="Gotham Pro Medium" panose="02000603030000020004" pitchFamily="50" charset="0"/>
              </a:rPr>
              <a:t> та </a:t>
            </a:r>
            <a:r>
              <a:rPr lang="ru-RU" sz="1800" dirty="0" err="1">
                <a:solidFill>
                  <a:schemeClr val="tx1"/>
                </a:solidFill>
                <a:cs typeface="Gotham Pro Medium" panose="02000603030000020004" pitchFamily="50" charset="0"/>
              </a:rPr>
              <a:t>зобов'язань</a:t>
            </a:r>
            <a:r>
              <a:rPr lang="ru-RU" sz="1800" dirty="0">
                <a:solidFill>
                  <a:schemeClr val="tx1"/>
                </a:solidFill>
                <a:cs typeface="Gotham Pro Medium" panose="02000603030000020004" pitchFamily="50" charset="0"/>
              </a:rPr>
              <a:t>" і </a:t>
            </a:r>
            <a:r>
              <a:rPr lang="ru-RU" sz="1800" dirty="0" err="1">
                <a:solidFill>
                  <a:schemeClr val="tx1"/>
                </a:solidFill>
                <a:cs typeface="Gotham Pro Medium" panose="02000603030000020004" pitchFamily="50" charset="0"/>
              </a:rPr>
              <a:t>оформити</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акти</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списання</a:t>
            </a:r>
            <a:r>
              <a:rPr lang="ru-RU" sz="1800" dirty="0">
                <a:solidFill>
                  <a:schemeClr val="tx1"/>
                </a:solidFill>
                <a:cs typeface="Gotham Pro Medium" panose="02000603030000020004" pitchFamily="50" charset="0"/>
              </a:rPr>
              <a:t>.</a:t>
            </a:r>
          </a:p>
          <a:p>
            <a:pPr marL="342900" indent="-342900" algn="just"/>
            <a:endParaRPr lang="ru-RU" sz="1800" dirty="0">
              <a:solidFill>
                <a:schemeClr val="tx1"/>
              </a:solidFill>
              <a:cs typeface="Gotham Pro Medium" panose="02000603030000020004" pitchFamily="50" charset="0"/>
            </a:endParaRPr>
          </a:p>
          <a:p>
            <a:pPr marL="342900" indent="-342900" algn="just"/>
            <a:r>
              <a:rPr lang="ru-RU" sz="1800" dirty="0">
                <a:solidFill>
                  <a:schemeClr val="tx1"/>
                </a:solidFill>
                <a:cs typeface="Gotham Pro Medium" panose="02000603030000020004" pitchFamily="50" charset="0"/>
              </a:rPr>
              <a:t>Варто </a:t>
            </a:r>
            <a:r>
              <a:rPr lang="ru-RU" sz="1800" b="1" dirty="0" err="1">
                <a:solidFill>
                  <a:schemeClr val="tx1"/>
                </a:solidFill>
                <a:cs typeface="Gotham Pro Medium" panose="02000603030000020004" pitchFamily="50" charset="0"/>
              </a:rPr>
              <a:t>залучити</a:t>
            </a:r>
            <a:r>
              <a:rPr lang="ru-RU" sz="1800" b="1" dirty="0">
                <a:solidFill>
                  <a:schemeClr val="tx1"/>
                </a:solidFill>
                <a:cs typeface="Gotham Pro Medium" panose="02000603030000020004" pitchFamily="50" charset="0"/>
              </a:rPr>
              <a:t> </a:t>
            </a:r>
            <a:r>
              <a:rPr lang="ru-RU" sz="1800" b="1" dirty="0" err="1">
                <a:solidFill>
                  <a:schemeClr val="tx1"/>
                </a:solidFill>
                <a:cs typeface="Gotham Pro Medium" panose="02000603030000020004" pitchFamily="50" charset="0"/>
              </a:rPr>
              <a:t>оцінювача</a:t>
            </a:r>
            <a:r>
              <a:rPr lang="ru-RU" sz="1800" b="1" dirty="0">
                <a:solidFill>
                  <a:schemeClr val="tx1"/>
                </a:solidFill>
                <a:cs typeface="Gotham Pro Medium" panose="02000603030000020004" pitchFamily="50" charset="0"/>
              </a:rPr>
              <a:t> з </a:t>
            </a:r>
            <a:r>
              <a:rPr lang="ru-RU" sz="1800" b="1" dirty="0" err="1">
                <a:solidFill>
                  <a:schemeClr val="tx1"/>
                </a:solidFill>
                <a:cs typeface="Gotham Pro Medium" panose="02000603030000020004" pitchFamily="50" charset="0"/>
              </a:rPr>
              <a:t>експертної</a:t>
            </a:r>
            <a:r>
              <a:rPr lang="ru-RU" sz="1800" b="1" dirty="0">
                <a:solidFill>
                  <a:schemeClr val="tx1"/>
                </a:solidFill>
                <a:cs typeface="Gotham Pro Medium" panose="02000603030000020004" pitchFamily="50" charset="0"/>
              </a:rPr>
              <a:t> </a:t>
            </a:r>
            <a:r>
              <a:rPr lang="ru-RU" sz="1800" b="1" dirty="0" err="1">
                <a:solidFill>
                  <a:schemeClr val="tx1"/>
                </a:solidFill>
                <a:cs typeface="Gotham Pro Medium" panose="02000603030000020004" pitchFamily="50" charset="0"/>
              </a:rPr>
              <a:t>грошової</a:t>
            </a:r>
            <a:r>
              <a:rPr lang="ru-RU" sz="1800" b="1" dirty="0">
                <a:solidFill>
                  <a:schemeClr val="tx1"/>
                </a:solidFill>
                <a:cs typeface="Gotham Pro Medium" panose="02000603030000020004" pitchFamily="50" charset="0"/>
              </a:rPr>
              <a:t> </a:t>
            </a:r>
            <a:r>
              <a:rPr lang="ru-RU" sz="1800" b="1" dirty="0" err="1">
                <a:solidFill>
                  <a:schemeClr val="tx1"/>
                </a:solidFill>
                <a:cs typeface="Gotham Pro Medium" panose="02000603030000020004" pitchFamily="50" charset="0"/>
              </a:rPr>
              <a:t>оцінки</a:t>
            </a:r>
            <a:r>
              <a:rPr lang="ru-RU" sz="1800" b="1" dirty="0">
                <a:solidFill>
                  <a:schemeClr val="tx1"/>
                </a:solidFill>
                <a:cs typeface="Gotham Pro Medium" panose="02000603030000020004" pitchFamily="50" charset="0"/>
              </a:rPr>
              <a:t> </a:t>
            </a:r>
            <a:r>
              <a:rPr lang="ru-RU" sz="1800" b="1" dirty="0" err="1">
                <a:solidFill>
                  <a:schemeClr val="tx1"/>
                </a:solidFill>
                <a:cs typeface="Gotham Pro Medium" panose="02000603030000020004" pitchFamily="50" charset="0"/>
              </a:rPr>
              <a:t>земельних</a:t>
            </a:r>
            <a:r>
              <a:rPr lang="ru-RU" sz="1800" b="1" dirty="0">
                <a:solidFill>
                  <a:schemeClr val="tx1"/>
                </a:solidFill>
                <a:cs typeface="Gotham Pro Medium" panose="02000603030000020004" pitchFamily="50" charset="0"/>
              </a:rPr>
              <a:t> </a:t>
            </a:r>
            <a:r>
              <a:rPr lang="ru-RU" sz="1800" b="1" dirty="0" err="1">
                <a:solidFill>
                  <a:schemeClr val="tx1"/>
                </a:solidFill>
                <a:cs typeface="Gotham Pro Medium" panose="02000603030000020004" pitchFamily="50" charset="0"/>
              </a:rPr>
              <a:t>ділянок</a:t>
            </a:r>
            <a:r>
              <a:rPr lang="ru-RU" sz="1800" b="1" dirty="0">
                <a:solidFill>
                  <a:schemeClr val="tx1"/>
                </a:solidFill>
                <a:cs typeface="Gotham Pro Medium" panose="02000603030000020004" pitchFamily="50" charset="0"/>
              </a:rPr>
              <a:t> </a:t>
            </a:r>
            <a:r>
              <a:rPr lang="ru-RU" sz="1800" dirty="0">
                <a:solidFill>
                  <a:schemeClr val="tx1"/>
                </a:solidFill>
                <a:cs typeface="Gotham Pro Medium" panose="02000603030000020004" pitchFamily="50" charset="0"/>
              </a:rPr>
              <a:t>для </a:t>
            </a:r>
            <a:r>
              <a:rPr lang="ru-RU" sz="1800" dirty="0" err="1">
                <a:solidFill>
                  <a:schemeClr val="tx1"/>
                </a:solidFill>
                <a:cs typeface="Gotham Pro Medium" panose="02000603030000020004" pitchFamily="50" charset="0"/>
              </a:rPr>
              <a:t>проведення</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експертної</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оцінки</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збитків</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що</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завдані</a:t>
            </a:r>
            <a:r>
              <a:rPr lang="ru-RU" sz="1800" dirty="0">
                <a:solidFill>
                  <a:schemeClr val="tx1"/>
                </a:solidFill>
                <a:cs typeface="Gotham Pro Medium" panose="02000603030000020004" pitchFamily="50" charset="0"/>
              </a:rPr>
              <a:t> землям </a:t>
            </a:r>
            <a:r>
              <a:rPr lang="ru-RU" sz="1800" dirty="0" err="1">
                <a:solidFill>
                  <a:schemeClr val="tx1"/>
                </a:solidFill>
                <a:cs typeface="Gotham Pro Medium" panose="02000603030000020004" pitchFamily="50" charset="0"/>
              </a:rPr>
              <a:t>підприємства</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це</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додатковий</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доказ</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розміру</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шкоди</a:t>
            </a:r>
            <a:r>
              <a:rPr lang="ru-RU" sz="1800" dirty="0">
                <a:solidFill>
                  <a:schemeClr val="tx1"/>
                </a:solidFill>
                <a:cs typeface="Gotham Pro Medium" panose="02000603030000020004" pitchFamily="50" charset="0"/>
              </a:rPr>
              <a:t>), а </a:t>
            </a:r>
            <a:r>
              <a:rPr lang="ru-RU" sz="1800" dirty="0" err="1">
                <a:solidFill>
                  <a:schemeClr val="tx1"/>
                </a:solidFill>
                <a:cs typeface="Gotham Pro Medium" panose="02000603030000020004" pitchFamily="50" charset="0"/>
              </a:rPr>
              <a:t>також</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визначення</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упущеної</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вигоди</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доходів</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які</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підприємство</a:t>
            </a:r>
            <a:r>
              <a:rPr lang="ru-RU" sz="1800" dirty="0">
                <a:solidFill>
                  <a:schemeClr val="tx1"/>
                </a:solidFill>
                <a:cs typeface="Gotham Pro Medium" panose="02000603030000020004" pitchFamily="50" charset="0"/>
              </a:rPr>
              <a:t> могло б </a:t>
            </a:r>
            <a:r>
              <a:rPr lang="ru-RU" sz="1800" dirty="0" err="1">
                <a:solidFill>
                  <a:schemeClr val="tx1"/>
                </a:solidFill>
                <a:cs typeface="Gotham Pro Medium" panose="02000603030000020004" pitchFamily="50" charset="0"/>
              </a:rPr>
              <a:t>отримати</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якби</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майно</a:t>
            </a:r>
            <a:r>
              <a:rPr lang="ru-RU" sz="1800" dirty="0">
                <a:solidFill>
                  <a:schemeClr val="tx1"/>
                </a:solidFill>
                <a:cs typeface="Gotham Pro Medium" panose="02000603030000020004" pitchFamily="50" charset="0"/>
              </a:rPr>
              <a:t> не </a:t>
            </a:r>
            <a:r>
              <a:rPr lang="ru-RU" sz="1800" dirty="0" err="1">
                <a:solidFill>
                  <a:schemeClr val="tx1"/>
                </a:solidFill>
                <a:cs typeface="Gotham Pro Medium" panose="02000603030000020004" pitchFamily="50" charset="0"/>
              </a:rPr>
              <a:t>було</a:t>
            </a:r>
            <a:r>
              <a:rPr lang="ru-RU" sz="1800" dirty="0">
                <a:solidFill>
                  <a:schemeClr val="tx1"/>
                </a:solidFill>
                <a:cs typeface="Gotham Pro Medium" panose="02000603030000020004" pitchFamily="50" charset="0"/>
              </a:rPr>
              <a:t> </a:t>
            </a:r>
            <a:r>
              <a:rPr lang="ru-RU" sz="1800" dirty="0" err="1">
                <a:solidFill>
                  <a:schemeClr val="tx1"/>
                </a:solidFill>
                <a:cs typeface="Gotham Pro Medium" panose="02000603030000020004" pitchFamily="50" charset="0"/>
              </a:rPr>
              <a:t>пошкоджене</a:t>
            </a:r>
            <a:r>
              <a:rPr lang="ru-RU" sz="1800" dirty="0">
                <a:solidFill>
                  <a:schemeClr val="tx1"/>
                </a:solidFill>
                <a:cs typeface="Gotham Pro Medium" panose="02000603030000020004" pitchFamily="50" charset="0"/>
              </a:rPr>
              <a:t>).</a:t>
            </a:r>
            <a:endParaRPr lang="x-none" sz="1800" dirty="0">
              <a:solidFill>
                <a:schemeClr val="tx1"/>
              </a:solidFill>
            </a:endParaRPr>
          </a:p>
        </p:txBody>
      </p:sp>
      <p:pic>
        <p:nvPicPr>
          <p:cNvPr id="5" name="Picture 4" descr="Icon&#10;&#10;Description automatically generated">
            <a:extLst>
              <a:ext uri="{FF2B5EF4-FFF2-40B4-BE49-F238E27FC236}">
                <a16:creationId xmlns:a16="http://schemas.microsoft.com/office/drawing/2014/main" id="{D1608CEF-B71B-E24D-8E22-05E3F7DEA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1313" y="2089042"/>
            <a:ext cx="2844800" cy="2794000"/>
          </a:xfrm>
          <a:prstGeom prst="rect">
            <a:avLst/>
          </a:prstGeom>
        </p:spPr>
      </p:pic>
    </p:spTree>
    <p:extLst>
      <p:ext uri="{BB962C8B-B14F-4D97-AF65-F5344CB8AC3E}">
        <p14:creationId xmlns:p14="http://schemas.microsoft.com/office/powerpoint/2010/main" val="1052097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5971" y="830221"/>
            <a:ext cx="11338560" cy="493623"/>
          </a:xfrm>
        </p:spPr>
        <p:txBody>
          <a:bodyPr/>
          <a:lstStyle/>
          <a:p>
            <a:r>
              <a:rPr lang="uk-UA" dirty="0" smtClean="0">
                <a:solidFill>
                  <a:srgbClr val="0070C0"/>
                </a:solidFill>
              </a:rPr>
              <a:t>Контактна інформація:</a:t>
            </a:r>
            <a:endParaRPr lang="ru-RU" dirty="0">
              <a:solidFill>
                <a:srgbClr val="0070C0"/>
              </a:solidFill>
            </a:endParaRPr>
          </a:p>
        </p:txBody>
      </p:sp>
      <p:sp>
        <p:nvSpPr>
          <p:cNvPr id="3" name="Содержимое 2"/>
          <p:cNvSpPr>
            <a:spLocks noGrp="1"/>
          </p:cNvSpPr>
          <p:nvPr>
            <p:ph idx="1"/>
          </p:nvPr>
        </p:nvSpPr>
        <p:spPr>
          <a:xfrm>
            <a:off x="426720" y="1507156"/>
            <a:ext cx="11338560" cy="4938614"/>
          </a:xfrm>
        </p:spPr>
        <p:txBody>
          <a:bodyPr/>
          <a:lstStyle/>
          <a:p>
            <a:pPr marL="0" indent="0">
              <a:buNone/>
            </a:pPr>
            <a:endParaRPr lang="uk-UA" dirty="0" smtClean="0">
              <a:solidFill>
                <a:srgbClr val="0070C0"/>
              </a:solidFill>
              <a:latin typeface="Times New Roman" panose="02020603050405020304" pitchFamily="18" charset="0"/>
              <a:cs typeface="Times New Roman" panose="02020603050405020304" pitchFamily="18" charset="0"/>
            </a:endParaRPr>
          </a:p>
          <a:p>
            <a:pPr marL="0" indent="0">
              <a:buNone/>
            </a:pPr>
            <a:r>
              <a:rPr lang="uk-UA" dirty="0" smtClean="0">
                <a:solidFill>
                  <a:srgbClr val="0070C0"/>
                </a:solidFill>
                <a:latin typeface="Times New Roman" panose="02020603050405020304" pitchFamily="18" charset="0"/>
                <a:cs typeface="Times New Roman" panose="02020603050405020304" pitchFamily="18" charset="0"/>
              </a:rPr>
              <a:t>Наш сайт: </a:t>
            </a:r>
            <a:r>
              <a:rPr lang="en-US" dirty="0" smtClean="0">
                <a:solidFill>
                  <a:srgbClr val="0070C0"/>
                </a:solidFill>
                <a:latin typeface="Times New Roman" panose="02020603050405020304" pitchFamily="18" charset="0"/>
                <a:cs typeface="Times New Roman" panose="02020603050405020304" pitchFamily="18" charset="0"/>
                <a:hlinkClick r:id="rId2"/>
              </a:rPr>
              <a:t>http://afz.com.ua/</a:t>
            </a:r>
            <a:endParaRPr lang="uk-UA" dirty="0" smtClean="0">
              <a:solidFill>
                <a:srgbClr val="0070C0"/>
              </a:solidFill>
              <a:latin typeface="Times New Roman" panose="02020603050405020304" pitchFamily="18" charset="0"/>
              <a:cs typeface="Times New Roman" panose="02020603050405020304" pitchFamily="18" charset="0"/>
            </a:endParaRPr>
          </a:p>
          <a:p>
            <a:pPr marL="0" indent="0">
              <a:buNone/>
            </a:pPr>
            <a:r>
              <a:rPr lang="uk-UA" dirty="0" smtClean="0">
                <a:solidFill>
                  <a:srgbClr val="0070C0"/>
                </a:solidFill>
                <a:latin typeface="Times New Roman" panose="02020603050405020304" pitchFamily="18" charset="0"/>
                <a:cs typeface="Times New Roman" panose="02020603050405020304" pitchFamily="18" charset="0"/>
              </a:rPr>
              <a:t>*Сторінка в мережі</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Facebook</a:t>
            </a:r>
            <a:r>
              <a:rPr lang="uk-UA" dirty="0" smtClean="0">
                <a:solidFill>
                  <a:srgbClr val="0070C0"/>
                </a:solidFill>
                <a:latin typeface="Times New Roman" panose="02020603050405020304" pitchFamily="18" charset="0"/>
                <a:cs typeface="Times New Roman" panose="02020603050405020304" pitchFamily="18" charset="0"/>
              </a:rPr>
              <a:t>: </a:t>
            </a:r>
            <a:r>
              <a:rPr lang="en-US" dirty="0" smtClean="0">
                <a:solidFill>
                  <a:srgbClr val="0070C0"/>
                </a:solidFill>
                <a:latin typeface="Times New Roman" panose="02020603050405020304" pitchFamily="18" charset="0"/>
                <a:cs typeface="Times New Roman" panose="02020603050405020304" pitchFamily="18" charset="0"/>
                <a:hlinkClick r:id="rId3"/>
              </a:rPr>
              <a:t>https://www.facebook.com/afzukr</a:t>
            </a:r>
            <a:endParaRPr lang="uk-UA" dirty="0" smtClean="0">
              <a:solidFill>
                <a:srgbClr val="0070C0"/>
              </a:solidFill>
              <a:latin typeface="Times New Roman" panose="02020603050405020304" pitchFamily="18" charset="0"/>
              <a:cs typeface="Times New Roman" panose="02020603050405020304" pitchFamily="18" charset="0"/>
            </a:endParaRPr>
          </a:p>
          <a:p>
            <a:pPr marL="0" indent="0">
              <a:buNone/>
            </a:pPr>
            <a:r>
              <a:rPr lang="uk-UA" dirty="0" smtClean="0">
                <a:solidFill>
                  <a:srgbClr val="0070C0"/>
                </a:solidFill>
                <a:latin typeface="Times New Roman" panose="02020603050405020304" pitchFamily="18" charset="0"/>
                <a:cs typeface="Times New Roman" panose="02020603050405020304" pitchFamily="18" charset="0"/>
              </a:rPr>
              <a:t>Контактний номер телефону: (068)-001-07-02</a:t>
            </a:r>
          </a:p>
          <a:p>
            <a:pPr marL="0" indent="0">
              <a:buNone/>
            </a:pPr>
            <a:endParaRPr lang="uk-UA" dirty="0" smtClean="0">
              <a:solidFill>
                <a:srgbClr val="0070C0"/>
              </a:solidFill>
            </a:endParaRPr>
          </a:p>
          <a:p>
            <a:pPr marL="0" indent="0">
              <a:buNone/>
            </a:pPr>
            <a:r>
              <a:rPr lang="uk-UA" dirty="0" smtClean="0">
                <a:solidFill>
                  <a:srgbClr val="0070C0"/>
                </a:solidFill>
                <a:latin typeface="Times New Roman" panose="02020603050405020304" pitchFamily="18" charset="0"/>
                <a:cs typeface="Times New Roman" panose="02020603050405020304" pitchFamily="18" charset="0"/>
              </a:rPr>
              <a:t>*На інформаційних порталах розміщена вся актуальна інформація про кількісний склад Організації, фотоматеріали, відеозаписи проведених науково-практичних заходів, звернення до профільних відомств та діяльність організації в цілому. </a:t>
            </a:r>
          </a:p>
          <a:p>
            <a:endParaRPr lang="ru-RU" dirty="0"/>
          </a:p>
        </p:txBody>
      </p:sp>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r="53101"/>
          <a:stretch/>
        </p:blipFill>
        <p:spPr>
          <a:xfrm>
            <a:off x="10279781" y="158184"/>
            <a:ext cx="1783571" cy="194014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369536"/>
            <a:ext cx="11338560" cy="493623"/>
          </a:xfrm>
        </p:spPr>
        <p:txBody>
          <a:bodyPr/>
          <a:lstStyle/>
          <a:p>
            <a:r>
              <a:rPr lang="ru-RU" dirty="0" err="1"/>
              <a:t>Що</a:t>
            </a:r>
            <a:r>
              <a:rPr lang="ru-RU" dirty="0"/>
              <a:t> </a:t>
            </a:r>
            <a:r>
              <a:rPr lang="ru-RU" dirty="0" err="1"/>
              <a:t>таке</a:t>
            </a:r>
            <a:r>
              <a:rPr lang="ru-RU" dirty="0"/>
              <a:t> </a:t>
            </a:r>
            <a:r>
              <a:rPr lang="ru-RU" dirty="0" err="1"/>
              <a:t>збитки</a:t>
            </a:r>
            <a:r>
              <a:rPr lang="ru-RU" dirty="0"/>
              <a:t>?</a:t>
            </a:r>
          </a:p>
        </p:txBody>
      </p:sp>
      <p:sp>
        <p:nvSpPr>
          <p:cNvPr id="3" name="Content Placeholder 2"/>
          <p:cNvSpPr>
            <a:spLocks noGrp="1"/>
          </p:cNvSpPr>
          <p:nvPr>
            <p:ph idx="1"/>
          </p:nvPr>
        </p:nvSpPr>
        <p:spPr>
          <a:xfrm>
            <a:off x="426720" y="1105283"/>
            <a:ext cx="7743886" cy="3822700"/>
          </a:xfrm>
        </p:spPr>
        <p:txBody>
          <a:bodyPr/>
          <a:lstStyle/>
          <a:p>
            <a:pPr marL="171450" indent="-171450" algn="just">
              <a:buClr>
                <a:srgbClr val="4D83B9"/>
              </a:buClr>
              <a:buFont typeface="Wingdings" panose="05000000000000000000" pitchFamily="2" charset="2"/>
              <a:buChar char="§"/>
            </a:pPr>
            <a:r>
              <a:rPr lang="ru-RU" sz="1800" dirty="0" err="1">
                <a:solidFill>
                  <a:schemeClr val="tx1"/>
                </a:solidFill>
                <a:cs typeface="Calibri" panose="020F0502020204030204" pitchFamily="34" charset="0"/>
              </a:rPr>
              <a:t>втрати</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яких</a:t>
            </a:r>
            <a:r>
              <a:rPr lang="ru-RU" sz="1800" dirty="0">
                <a:solidFill>
                  <a:schemeClr val="tx1"/>
                </a:solidFill>
                <a:cs typeface="Calibri" panose="020F0502020204030204" pitchFamily="34" charset="0"/>
              </a:rPr>
              <a:t> особа </a:t>
            </a:r>
            <a:r>
              <a:rPr lang="ru-RU" sz="1800" dirty="0" err="1">
                <a:solidFill>
                  <a:schemeClr val="tx1"/>
                </a:solidFill>
                <a:cs typeface="Calibri" panose="020F0502020204030204" pitchFamily="34" charset="0"/>
              </a:rPr>
              <a:t>зазнала</a:t>
            </a:r>
            <a:r>
              <a:rPr lang="ru-RU" sz="1800" dirty="0">
                <a:solidFill>
                  <a:schemeClr val="tx1"/>
                </a:solidFill>
                <a:cs typeface="Calibri" panose="020F0502020204030204" pitchFamily="34" charset="0"/>
              </a:rPr>
              <a:t> у </a:t>
            </a:r>
            <a:r>
              <a:rPr lang="ru-RU" sz="1800" dirty="0" err="1">
                <a:solidFill>
                  <a:schemeClr val="tx1"/>
                </a:solidFill>
                <a:cs typeface="Calibri" panose="020F0502020204030204" pitchFamily="34" charset="0"/>
              </a:rPr>
              <a:t>зв'язку</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зі</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знищенням</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або</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пошкодженням</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речі</a:t>
            </a:r>
            <a:r>
              <a:rPr lang="ru-RU" sz="1800" dirty="0">
                <a:solidFill>
                  <a:schemeClr val="tx1"/>
                </a:solidFill>
                <a:cs typeface="Calibri" panose="020F0502020204030204" pitchFamily="34" charset="0"/>
              </a:rPr>
              <a:t>, а </a:t>
            </a:r>
            <a:r>
              <a:rPr lang="ru-RU" sz="1800" dirty="0" err="1">
                <a:solidFill>
                  <a:schemeClr val="tx1"/>
                </a:solidFill>
                <a:cs typeface="Calibri" panose="020F0502020204030204" pitchFamily="34" charset="0"/>
              </a:rPr>
              <a:t>також</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витрати</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які</a:t>
            </a:r>
            <a:r>
              <a:rPr lang="ru-RU" sz="1800" dirty="0">
                <a:solidFill>
                  <a:schemeClr val="tx1"/>
                </a:solidFill>
                <a:cs typeface="Calibri" panose="020F0502020204030204" pitchFamily="34" charset="0"/>
              </a:rPr>
              <a:t> особа </a:t>
            </a:r>
            <a:r>
              <a:rPr lang="ru-RU" sz="1800" dirty="0" err="1">
                <a:solidFill>
                  <a:schemeClr val="tx1"/>
                </a:solidFill>
                <a:cs typeface="Calibri" panose="020F0502020204030204" pitchFamily="34" charset="0"/>
              </a:rPr>
              <a:t>зробила</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або</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мусить</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зробити</a:t>
            </a:r>
            <a:r>
              <a:rPr lang="ru-RU" sz="1800" dirty="0">
                <a:solidFill>
                  <a:schemeClr val="tx1"/>
                </a:solidFill>
                <a:cs typeface="Calibri" panose="020F0502020204030204" pitchFamily="34" charset="0"/>
              </a:rPr>
              <a:t> для </a:t>
            </a:r>
            <a:r>
              <a:rPr lang="ru-RU" sz="1800" dirty="0" err="1">
                <a:solidFill>
                  <a:schemeClr val="tx1"/>
                </a:solidFill>
                <a:cs typeface="Calibri" panose="020F0502020204030204" pitchFamily="34" charset="0"/>
              </a:rPr>
              <a:t>відновлення</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свого</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порушеного</a:t>
            </a:r>
            <a:r>
              <a:rPr lang="ru-RU" sz="1800" dirty="0">
                <a:solidFill>
                  <a:schemeClr val="tx1"/>
                </a:solidFill>
                <a:cs typeface="Calibri" panose="020F0502020204030204" pitchFamily="34" charset="0"/>
              </a:rPr>
              <a:t> права (</a:t>
            </a:r>
            <a:r>
              <a:rPr lang="ru-RU" sz="1800" b="1" dirty="0" err="1">
                <a:solidFill>
                  <a:schemeClr val="tx1"/>
                </a:solidFill>
                <a:cs typeface="Calibri" panose="020F0502020204030204" pitchFamily="34" charset="0"/>
              </a:rPr>
              <a:t>реальні</a:t>
            </a:r>
            <a:r>
              <a:rPr lang="ru-RU" sz="1800" b="1" dirty="0">
                <a:solidFill>
                  <a:schemeClr val="tx1"/>
                </a:solidFill>
                <a:cs typeface="Calibri" panose="020F0502020204030204" pitchFamily="34" charset="0"/>
              </a:rPr>
              <a:t> </a:t>
            </a:r>
            <a:r>
              <a:rPr lang="ru-RU" sz="1800" b="1" dirty="0" err="1">
                <a:solidFill>
                  <a:schemeClr val="tx1"/>
                </a:solidFill>
                <a:cs typeface="Calibri" panose="020F0502020204030204" pitchFamily="34" charset="0"/>
              </a:rPr>
              <a:t>збитки</a:t>
            </a:r>
            <a:r>
              <a:rPr lang="ru-RU" sz="1800" dirty="0">
                <a:solidFill>
                  <a:schemeClr val="tx1"/>
                </a:solidFill>
                <a:cs typeface="Calibri" panose="020F0502020204030204" pitchFamily="34" charset="0"/>
              </a:rPr>
              <a:t>);</a:t>
            </a:r>
          </a:p>
          <a:p>
            <a:pPr marL="171450" indent="-171450" algn="just">
              <a:buClr>
                <a:srgbClr val="4D83B9"/>
              </a:buClr>
              <a:buFont typeface="Wingdings" panose="05000000000000000000" pitchFamily="2" charset="2"/>
              <a:buChar char="§"/>
            </a:pPr>
            <a:r>
              <a:rPr lang="ru-RU" sz="1800" dirty="0">
                <a:solidFill>
                  <a:schemeClr val="tx1"/>
                </a:solidFill>
                <a:cs typeface="Calibri" panose="020F0502020204030204" pitchFamily="34" charset="0"/>
              </a:rPr>
              <a:t>доходи, </a:t>
            </a:r>
            <a:r>
              <a:rPr lang="ru-RU" sz="1800" dirty="0" err="1">
                <a:solidFill>
                  <a:schemeClr val="tx1"/>
                </a:solidFill>
                <a:cs typeface="Calibri" panose="020F0502020204030204" pitchFamily="34" charset="0"/>
              </a:rPr>
              <a:t>які</a:t>
            </a:r>
            <a:r>
              <a:rPr lang="ru-RU" sz="1800" dirty="0">
                <a:solidFill>
                  <a:schemeClr val="tx1"/>
                </a:solidFill>
                <a:cs typeface="Calibri" panose="020F0502020204030204" pitchFamily="34" charset="0"/>
              </a:rPr>
              <a:t> особа могла б реально </a:t>
            </a:r>
            <a:r>
              <a:rPr lang="ru-RU" sz="1800" dirty="0" err="1">
                <a:solidFill>
                  <a:schemeClr val="tx1"/>
                </a:solidFill>
                <a:cs typeface="Calibri" panose="020F0502020204030204" pitchFamily="34" charset="0"/>
              </a:rPr>
              <a:t>одержати</a:t>
            </a:r>
            <a:r>
              <a:rPr lang="ru-RU" sz="1800" dirty="0">
                <a:solidFill>
                  <a:schemeClr val="tx1"/>
                </a:solidFill>
                <a:cs typeface="Calibri" panose="020F0502020204030204" pitchFamily="34" charset="0"/>
              </a:rPr>
              <a:t> за </a:t>
            </a:r>
            <a:r>
              <a:rPr lang="ru-RU" sz="1800" dirty="0" err="1">
                <a:solidFill>
                  <a:schemeClr val="tx1"/>
                </a:solidFill>
                <a:cs typeface="Calibri" panose="020F0502020204030204" pitchFamily="34" charset="0"/>
              </a:rPr>
              <a:t>звичайних</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обставин</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якби</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її</a:t>
            </a:r>
            <a:r>
              <a:rPr lang="ru-RU" sz="1800" dirty="0">
                <a:solidFill>
                  <a:schemeClr val="tx1"/>
                </a:solidFill>
                <a:cs typeface="Calibri" panose="020F0502020204030204" pitchFamily="34" charset="0"/>
              </a:rPr>
              <a:t> право не </a:t>
            </a:r>
            <a:r>
              <a:rPr lang="ru-RU" sz="1800" dirty="0" err="1">
                <a:solidFill>
                  <a:schemeClr val="tx1"/>
                </a:solidFill>
                <a:cs typeface="Calibri" panose="020F0502020204030204" pitchFamily="34" charset="0"/>
              </a:rPr>
              <a:t>було</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порушене</a:t>
            </a:r>
            <a:r>
              <a:rPr lang="ru-RU" sz="1800" dirty="0">
                <a:solidFill>
                  <a:schemeClr val="tx1"/>
                </a:solidFill>
                <a:cs typeface="Calibri" panose="020F0502020204030204" pitchFamily="34" charset="0"/>
              </a:rPr>
              <a:t> (</a:t>
            </a:r>
            <a:r>
              <a:rPr lang="ru-RU" sz="1800" b="1" dirty="0">
                <a:solidFill>
                  <a:schemeClr val="tx1"/>
                </a:solidFill>
                <a:cs typeface="Calibri" panose="020F0502020204030204" pitchFamily="34" charset="0"/>
              </a:rPr>
              <a:t>упущена </a:t>
            </a:r>
            <a:r>
              <a:rPr lang="ru-RU" sz="1800" b="1" dirty="0" err="1">
                <a:solidFill>
                  <a:schemeClr val="tx1"/>
                </a:solidFill>
                <a:cs typeface="Calibri" panose="020F0502020204030204" pitchFamily="34" charset="0"/>
              </a:rPr>
              <a:t>вигода</a:t>
            </a:r>
            <a:r>
              <a:rPr lang="ru-RU" sz="1800" dirty="0">
                <a:solidFill>
                  <a:schemeClr val="tx1"/>
                </a:solidFill>
                <a:cs typeface="Calibri" panose="020F0502020204030204" pitchFamily="34" charset="0"/>
              </a:rPr>
              <a:t>).</a:t>
            </a:r>
          </a:p>
          <a:p>
            <a:pPr marL="171450" indent="-171450" algn="just">
              <a:buClr>
                <a:srgbClr val="4D83B9"/>
              </a:buClr>
              <a:buFont typeface="Wingdings" panose="05000000000000000000" pitchFamily="2" charset="2"/>
              <a:buChar char="§"/>
            </a:pPr>
            <a:endParaRPr lang="ru-RU" sz="1800" dirty="0">
              <a:solidFill>
                <a:schemeClr val="tx1"/>
              </a:solidFill>
              <a:cs typeface="Calibri" panose="020F0502020204030204" pitchFamily="34" charset="0"/>
            </a:endParaRPr>
          </a:p>
          <a:p>
            <a:pPr marL="0" indent="0" algn="just">
              <a:buClr>
                <a:srgbClr val="4D83B9"/>
              </a:buClr>
              <a:buNone/>
            </a:pPr>
            <a:r>
              <a:rPr lang="ru-RU" sz="1600" dirty="0" err="1">
                <a:solidFill>
                  <a:schemeClr val="tx1"/>
                </a:solidFill>
                <a:cs typeface="Calibri" panose="020F0502020204030204" pitchFamily="34" charset="0"/>
              </a:rPr>
              <a:t>Збитки</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відшкодовуються</a:t>
            </a:r>
            <a:r>
              <a:rPr lang="ru-RU" sz="1600" dirty="0">
                <a:solidFill>
                  <a:schemeClr val="tx1"/>
                </a:solidFill>
                <a:cs typeface="Calibri" panose="020F0502020204030204" pitchFamily="34" charset="0"/>
              </a:rPr>
              <a:t> у </a:t>
            </a:r>
            <a:r>
              <a:rPr lang="ru-RU" sz="1600" dirty="0" err="1">
                <a:solidFill>
                  <a:schemeClr val="tx1"/>
                </a:solidFill>
                <a:cs typeface="Calibri" panose="020F0502020204030204" pitchFamily="34" charset="0"/>
              </a:rPr>
              <a:t>повному</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обсязі</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якщо</a:t>
            </a:r>
            <a:r>
              <a:rPr lang="ru-RU" sz="1600" dirty="0">
                <a:solidFill>
                  <a:schemeClr val="tx1"/>
                </a:solidFill>
                <a:cs typeface="Calibri" panose="020F0502020204030204" pitchFamily="34" charset="0"/>
              </a:rPr>
              <a:t> договором </a:t>
            </a:r>
            <a:r>
              <a:rPr lang="ru-RU" sz="1600" dirty="0" err="1">
                <a:solidFill>
                  <a:schemeClr val="tx1"/>
                </a:solidFill>
                <a:cs typeface="Calibri" panose="020F0502020204030204" pitchFamily="34" charset="0"/>
              </a:rPr>
              <a:t>або</a:t>
            </a:r>
            <a:r>
              <a:rPr lang="ru-RU" sz="1600" dirty="0">
                <a:solidFill>
                  <a:schemeClr val="tx1"/>
                </a:solidFill>
                <a:cs typeface="Calibri" panose="020F0502020204030204" pitchFamily="34" charset="0"/>
              </a:rPr>
              <a:t> законом не </a:t>
            </a:r>
            <a:r>
              <a:rPr lang="ru-RU" sz="1600" dirty="0" err="1">
                <a:solidFill>
                  <a:schemeClr val="tx1"/>
                </a:solidFill>
                <a:cs typeface="Calibri" panose="020F0502020204030204" pitchFamily="34" charset="0"/>
              </a:rPr>
              <a:t>передбачено</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відшкодування</a:t>
            </a:r>
            <a:r>
              <a:rPr lang="ru-RU" sz="1600" dirty="0">
                <a:solidFill>
                  <a:schemeClr val="tx1"/>
                </a:solidFill>
                <a:cs typeface="Calibri" panose="020F0502020204030204" pitchFamily="34" charset="0"/>
              </a:rPr>
              <a:t> у </a:t>
            </a:r>
            <a:r>
              <a:rPr lang="ru-RU" sz="1600" dirty="0" err="1">
                <a:solidFill>
                  <a:schemeClr val="tx1"/>
                </a:solidFill>
                <a:cs typeface="Calibri" panose="020F0502020204030204" pitchFamily="34" charset="0"/>
              </a:rPr>
              <a:t>меншому</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або</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більшому</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розмірі</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Якщо</a:t>
            </a:r>
            <a:r>
              <a:rPr lang="ru-RU" sz="1600" dirty="0">
                <a:solidFill>
                  <a:schemeClr val="tx1"/>
                </a:solidFill>
                <a:cs typeface="Calibri" panose="020F0502020204030204" pitchFamily="34" charset="0"/>
              </a:rPr>
              <a:t> особа, яка порушила право, одержала у </a:t>
            </a:r>
            <a:r>
              <a:rPr lang="ru-RU" sz="1600" dirty="0" err="1">
                <a:solidFill>
                  <a:schemeClr val="tx1"/>
                </a:solidFill>
                <a:cs typeface="Calibri" panose="020F0502020204030204" pitchFamily="34" charset="0"/>
              </a:rPr>
              <a:t>зв'язку</a:t>
            </a:r>
            <a:r>
              <a:rPr lang="ru-RU" sz="1600" dirty="0">
                <a:solidFill>
                  <a:schemeClr val="tx1"/>
                </a:solidFill>
                <a:cs typeface="Calibri" panose="020F0502020204030204" pitchFamily="34" charset="0"/>
              </a:rPr>
              <a:t> з </a:t>
            </a:r>
            <a:r>
              <a:rPr lang="ru-RU" sz="1600" dirty="0" err="1">
                <a:solidFill>
                  <a:schemeClr val="tx1"/>
                </a:solidFill>
                <a:cs typeface="Calibri" panose="020F0502020204030204" pitchFamily="34" charset="0"/>
              </a:rPr>
              <a:t>цим</a:t>
            </a:r>
            <a:r>
              <a:rPr lang="ru-RU" sz="1600" dirty="0">
                <a:solidFill>
                  <a:schemeClr val="tx1"/>
                </a:solidFill>
                <a:cs typeface="Calibri" panose="020F0502020204030204" pitchFamily="34" charset="0"/>
              </a:rPr>
              <a:t> доходи, то </a:t>
            </a:r>
            <a:r>
              <a:rPr lang="ru-RU" sz="1600" dirty="0" err="1">
                <a:solidFill>
                  <a:schemeClr val="tx1"/>
                </a:solidFill>
                <a:cs typeface="Calibri" panose="020F0502020204030204" pitchFamily="34" charset="0"/>
              </a:rPr>
              <a:t>розмір</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упущеної</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вигоди</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що</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має</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відшкодовуватися</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особі</a:t>
            </a:r>
            <a:r>
              <a:rPr lang="ru-RU" sz="1600" dirty="0">
                <a:solidFill>
                  <a:schemeClr val="tx1"/>
                </a:solidFill>
                <a:cs typeface="Calibri" panose="020F0502020204030204" pitchFamily="34" charset="0"/>
              </a:rPr>
              <a:t>, право </a:t>
            </a:r>
            <a:r>
              <a:rPr lang="ru-RU" sz="1600" dirty="0" err="1">
                <a:solidFill>
                  <a:schemeClr val="tx1"/>
                </a:solidFill>
                <a:cs typeface="Calibri" panose="020F0502020204030204" pitchFamily="34" charset="0"/>
              </a:rPr>
              <a:t>якої</a:t>
            </a:r>
            <a:r>
              <a:rPr lang="ru-RU" sz="1600" dirty="0">
                <a:solidFill>
                  <a:schemeClr val="tx1"/>
                </a:solidFill>
                <a:cs typeface="Calibri" panose="020F0502020204030204" pitchFamily="34" charset="0"/>
              </a:rPr>
              <a:t> порушено, не </a:t>
            </a:r>
            <a:r>
              <a:rPr lang="ru-RU" sz="1600" dirty="0" err="1">
                <a:solidFill>
                  <a:schemeClr val="tx1"/>
                </a:solidFill>
                <a:cs typeface="Calibri" panose="020F0502020204030204" pitchFamily="34" charset="0"/>
              </a:rPr>
              <a:t>може</a:t>
            </a:r>
            <a:r>
              <a:rPr lang="ru-RU" sz="1600" dirty="0">
                <a:solidFill>
                  <a:schemeClr val="tx1"/>
                </a:solidFill>
                <a:cs typeface="Calibri" panose="020F0502020204030204" pitchFamily="34" charset="0"/>
              </a:rPr>
              <a:t> бути </a:t>
            </a:r>
            <a:r>
              <a:rPr lang="ru-RU" sz="1600" dirty="0" err="1">
                <a:solidFill>
                  <a:schemeClr val="tx1"/>
                </a:solidFill>
                <a:cs typeface="Calibri" panose="020F0502020204030204" pitchFamily="34" charset="0"/>
              </a:rPr>
              <a:t>меншим</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від</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доходів</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одержаних</a:t>
            </a:r>
            <a:r>
              <a:rPr lang="ru-RU" sz="1600" dirty="0">
                <a:solidFill>
                  <a:schemeClr val="tx1"/>
                </a:solidFill>
                <a:cs typeface="Calibri" panose="020F0502020204030204" pitchFamily="34" charset="0"/>
              </a:rPr>
              <a:t> особою, яка порушила право.</a:t>
            </a:r>
          </a:p>
          <a:p>
            <a:pPr marL="0" indent="0" algn="just">
              <a:buClr>
                <a:srgbClr val="4D83B9"/>
              </a:buClr>
              <a:buNone/>
            </a:pPr>
            <a:r>
              <a:rPr lang="ru-RU" sz="1600" dirty="0">
                <a:solidFill>
                  <a:schemeClr val="tx1"/>
                </a:solidFill>
                <a:cs typeface="Calibri" panose="020F0502020204030204" pitchFamily="34" charset="0"/>
              </a:rPr>
              <a:t>На </a:t>
            </a:r>
            <a:r>
              <a:rPr lang="ru-RU" sz="1600" dirty="0" err="1">
                <a:solidFill>
                  <a:schemeClr val="tx1"/>
                </a:solidFill>
                <a:cs typeface="Calibri" panose="020F0502020204030204" pitchFamily="34" charset="0"/>
              </a:rPr>
              <a:t>вимогу</a:t>
            </a:r>
            <a:r>
              <a:rPr lang="ru-RU" sz="1600" dirty="0">
                <a:solidFill>
                  <a:schemeClr val="tx1"/>
                </a:solidFill>
                <a:cs typeface="Calibri" panose="020F0502020204030204" pitchFamily="34" charset="0"/>
              </a:rPr>
              <a:t> особи, </a:t>
            </a:r>
            <a:r>
              <a:rPr lang="ru-RU" sz="1600" dirty="0" err="1">
                <a:solidFill>
                  <a:schemeClr val="tx1"/>
                </a:solidFill>
                <a:cs typeface="Calibri" panose="020F0502020204030204" pitchFamily="34" charset="0"/>
              </a:rPr>
              <a:t>якій</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завдано</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шкоди</a:t>
            </a:r>
            <a:r>
              <a:rPr lang="ru-RU" sz="1600" dirty="0">
                <a:solidFill>
                  <a:schemeClr val="tx1"/>
                </a:solidFill>
                <a:cs typeface="Calibri" panose="020F0502020204030204" pitchFamily="34" charset="0"/>
              </a:rPr>
              <a:t>, та </a:t>
            </a:r>
            <a:r>
              <a:rPr lang="ru-RU" sz="1600" dirty="0" err="1">
                <a:solidFill>
                  <a:schemeClr val="tx1"/>
                </a:solidFill>
                <a:cs typeface="Calibri" panose="020F0502020204030204" pitchFamily="34" charset="0"/>
              </a:rPr>
              <a:t>відповідно</a:t>
            </a:r>
            <a:r>
              <a:rPr lang="ru-RU" sz="1600" dirty="0">
                <a:solidFill>
                  <a:schemeClr val="tx1"/>
                </a:solidFill>
                <a:cs typeface="Calibri" panose="020F0502020204030204" pitchFamily="34" charset="0"/>
              </a:rPr>
              <a:t> до </a:t>
            </a:r>
            <a:r>
              <a:rPr lang="ru-RU" sz="1600" dirty="0" err="1">
                <a:solidFill>
                  <a:schemeClr val="tx1"/>
                </a:solidFill>
                <a:cs typeface="Calibri" panose="020F0502020204030204" pitchFamily="34" charset="0"/>
              </a:rPr>
              <a:t>обставин</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справи</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майнова</a:t>
            </a:r>
            <a:r>
              <a:rPr lang="ru-RU" sz="1600" dirty="0">
                <a:solidFill>
                  <a:schemeClr val="tx1"/>
                </a:solidFill>
                <a:cs typeface="Calibri" panose="020F0502020204030204" pitchFamily="34" charset="0"/>
              </a:rPr>
              <a:t> шкода </a:t>
            </a:r>
            <a:r>
              <a:rPr lang="ru-RU" sz="1600" dirty="0" err="1">
                <a:solidFill>
                  <a:schemeClr val="tx1"/>
                </a:solidFill>
                <a:cs typeface="Calibri" panose="020F0502020204030204" pitchFamily="34" charset="0"/>
              </a:rPr>
              <a:t>може</a:t>
            </a:r>
            <a:r>
              <a:rPr lang="ru-RU" sz="1600" dirty="0">
                <a:solidFill>
                  <a:schemeClr val="tx1"/>
                </a:solidFill>
                <a:cs typeface="Calibri" panose="020F0502020204030204" pitchFamily="34" charset="0"/>
              </a:rPr>
              <a:t> бути </a:t>
            </a:r>
            <a:r>
              <a:rPr lang="ru-RU" sz="1600" dirty="0" err="1">
                <a:solidFill>
                  <a:schemeClr val="tx1"/>
                </a:solidFill>
                <a:cs typeface="Calibri" panose="020F0502020204030204" pitchFamily="34" charset="0"/>
              </a:rPr>
              <a:t>відшкодована</a:t>
            </a:r>
            <a:r>
              <a:rPr lang="ru-RU" sz="1600" dirty="0">
                <a:solidFill>
                  <a:schemeClr val="tx1"/>
                </a:solidFill>
                <a:cs typeface="Calibri" panose="020F0502020204030204" pitchFamily="34" charset="0"/>
              </a:rPr>
              <a:t> і в </a:t>
            </a:r>
            <a:r>
              <a:rPr lang="ru-RU" sz="1600" dirty="0" err="1">
                <a:solidFill>
                  <a:schemeClr val="tx1"/>
                </a:solidFill>
                <a:cs typeface="Calibri" panose="020F0502020204030204" pitchFamily="34" charset="0"/>
              </a:rPr>
              <a:t>інший</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спосіб</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зокрема</a:t>
            </a:r>
            <a:r>
              <a:rPr lang="ru-RU" sz="1600" dirty="0">
                <a:solidFill>
                  <a:schemeClr val="tx1"/>
                </a:solidFill>
                <a:cs typeface="Calibri" panose="020F0502020204030204" pitchFamily="34" charset="0"/>
              </a:rPr>
              <a:t>, шкода, </a:t>
            </a:r>
            <a:r>
              <a:rPr lang="ru-RU" sz="1600" dirty="0" err="1">
                <a:solidFill>
                  <a:schemeClr val="tx1"/>
                </a:solidFill>
                <a:cs typeface="Calibri" panose="020F0502020204030204" pitchFamily="34" charset="0"/>
              </a:rPr>
              <a:t>завдана</a:t>
            </a:r>
            <a:r>
              <a:rPr lang="ru-RU" sz="1600" dirty="0">
                <a:solidFill>
                  <a:schemeClr val="tx1"/>
                </a:solidFill>
                <a:cs typeface="Calibri" panose="020F0502020204030204" pitchFamily="34" charset="0"/>
              </a:rPr>
              <a:t> майну, </a:t>
            </a:r>
            <a:r>
              <a:rPr lang="ru-RU" sz="1600" dirty="0" err="1">
                <a:solidFill>
                  <a:schemeClr val="tx1"/>
                </a:solidFill>
                <a:cs typeface="Calibri" panose="020F0502020204030204" pitchFamily="34" charset="0"/>
              </a:rPr>
              <a:t>може</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відшкодовуватися</a:t>
            </a:r>
            <a:r>
              <a:rPr lang="ru-RU" sz="1600" dirty="0">
                <a:solidFill>
                  <a:schemeClr val="tx1"/>
                </a:solidFill>
                <a:cs typeface="Calibri" panose="020F0502020204030204" pitchFamily="34" charset="0"/>
              </a:rPr>
              <a:t> в </a:t>
            </a:r>
            <a:r>
              <a:rPr lang="ru-RU" sz="1600" dirty="0" err="1">
                <a:solidFill>
                  <a:schemeClr val="tx1"/>
                </a:solidFill>
                <a:cs typeface="Calibri" panose="020F0502020204030204" pitchFamily="34" charset="0"/>
              </a:rPr>
              <a:t>натурі</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передання</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речі</a:t>
            </a:r>
            <a:r>
              <a:rPr lang="ru-RU" sz="1600" dirty="0">
                <a:solidFill>
                  <a:schemeClr val="tx1"/>
                </a:solidFill>
                <a:cs typeface="Calibri" panose="020F0502020204030204" pitchFamily="34" charset="0"/>
              </a:rPr>
              <a:t> того ж роду та </a:t>
            </a:r>
            <a:r>
              <a:rPr lang="ru-RU" sz="1600" dirty="0" err="1">
                <a:solidFill>
                  <a:schemeClr val="tx1"/>
                </a:solidFill>
                <a:cs typeface="Calibri" panose="020F0502020204030204" pitchFamily="34" charset="0"/>
              </a:rPr>
              <a:t>тієї</a:t>
            </a:r>
            <a:r>
              <a:rPr lang="ru-RU" sz="1600" dirty="0">
                <a:solidFill>
                  <a:schemeClr val="tx1"/>
                </a:solidFill>
                <a:cs typeface="Calibri" panose="020F0502020204030204" pitchFamily="34" charset="0"/>
              </a:rPr>
              <a:t> ж </a:t>
            </a:r>
            <a:r>
              <a:rPr lang="ru-RU" sz="1600" dirty="0" err="1">
                <a:solidFill>
                  <a:schemeClr val="tx1"/>
                </a:solidFill>
                <a:cs typeface="Calibri" panose="020F0502020204030204" pitchFamily="34" charset="0"/>
              </a:rPr>
              <a:t>якості</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полагодження</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пошкодженої</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речі</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тощо</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якщо</a:t>
            </a:r>
            <a:r>
              <a:rPr lang="ru-RU" sz="1600" dirty="0">
                <a:solidFill>
                  <a:schemeClr val="tx1"/>
                </a:solidFill>
                <a:cs typeface="Calibri" panose="020F0502020204030204" pitchFamily="34" charset="0"/>
              </a:rPr>
              <a:t> </a:t>
            </a:r>
            <a:r>
              <a:rPr lang="ru-RU" sz="1600" dirty="0" err="1">
                <a:solidFill>
                  <a:schemeClr val="tx1"/>
                </a:solidFill>
                <a:cs typeface="Calibri" panose="020F0502020204030204" pitchFamily="34" charset="0"/>
              </a:rPr>
              <a:t>інше</a:t>
            </a:r>
            <a:r>
              <a:rPr lang="ru-RU" sz="1600" dirty="0">
                <a:solidFill>
                  <a:schemeClr val="tx1"/>
                </a:solidFill>
                <a:cs typeface="Calibri" panose="020F0502020204030204" pitchFamily="34" charset="0"/>
              </a:rPr>
              <a:t> не </a:t>
            </a:r>
            <a:r>
              <a:rPr lang="ru-RU" sz="1600" dirty="0" err="1">
                <a:solidFill>
                  <a:schemeClr val="tx1"/>
                </a:solidFill>
                <a:cs typeface="Calibri" panose="020F0502020204030204" pitchFamily="34" charset="0"/>
              </a:rPr>
              <a:t>встановлено</a:t>
            </a:r>
            <a:r>
              <a:rPr lang="ru-RU" sz="1600" dirty="0">
                <a:solidFill>
                  <a:schemeClr val="tx1"/>
                </a:solidFill>
                <a:cs typeface="Calibri" panose="020F0502020204030204" pitchFamily="34" charset="0"/>
              </a:rPr>
              <a:t> законом.</a:t>
            </a:r>
            <a:endParaRPr lang="uk-UA" sz="1600" dirty="0">
              <a:solidFill>
                <a:schemeClr val="tx1"/>
              </a:solidFill>
              <a:cs typeface="Calibri" panose="020F0502020204030204" pitchFamily="34" charset="0"/>
            </a:endParaRPr>
          </a:p>
          <a:p>
            <a:pPr marL="0" indent="0" algn="just">
              <a:buClr>
                <a:srgbClr val="4D83B9"/>
              </a:buClr>
              <a:buNone/>
            </a:pPr>
            <a:endParaRPr lang="uk-UA" sz="1800" dirty="0">
              <a:solidFill>
                <a:schemeClr val="tx1"/>
              </a:solidFill>
              <a:cs typeface="Calibri" panose="020F0502020204030204" pitchFamily="34" charset="0"/>
            </a:endParaRPr>
          </a:p>
          <a:p>
            <a:pPr marL="171450" indent="-171450" algn="just">
              <a:buClr>
                <a:srgbClr val="4D83B9"/>
              </a:buClr>
              <a:buFont typeface="Wingdings" panose="05000000000000000000" pitchFamily="2" charset="2"/>
              <a:buChar char="§"/>
            </a:pPr>
            <a:endParaRPr lang="uk-UA" sz="1800" dirty="0"/>
          </a:p>
        </p:txBody>
      </p:sp>
      <p:sp>
        <p:nvSpPr>
          <p:cNvPr id="6" name="Content Placeholder 2">
            <a:extLst>
              <a:ext uri="{FF2B5EF4-FFF2-40B4-BE49-F238E27FC236}">
                <a16:creationId xmlns:a16="http://schemas.microsoft.com/office/drawing/2014/main" id="{22E2B3D9-4AC0-4ABF-BC6C-361A1E770900}"/>
              </a:ext>
            </a:extLst>
          </p:cNvPr>
          <p:cNvSpPr txBox="1">
            <a:spLocks/>
          </p:cNvSpPr>
          <p:nvPr/>
        </p:nvSpPr>
        <p:spPr>
          <a:xfrm>
            <a:off x="2115820" y="5620035"/>
            <a:ext cx="6380480" cy="23656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Clr>
                <a:srgbClr val="4D83B9"/>
              </a:buClr>
              <a:buNone/>
            </a:pPr>
            <a:r>
              <a:rPr lang="uk-UA" sz="1200" i="1" dirty="0">
                <a:solidFill>
                  <a:schemeClr val="tx1"/>
                </a:solidFill>
                <a:cs typeface="Calibri" panose="020F0502020204030204" pitchFamily="34" charset="0"/>
              </a:rPr>
              <a:t>Стаття 22 Цивільного кодексу України</a:t>
            </a:r>
          </a:p>
          <a:p>
            <a:pPr marL="171450" indent="-171450" algn="just">
              <a:buClr>
                <a:srgbClr val="4D83B9"/>
              </a:buClr>
              <a:buFont typeface="Wingdings" panose="05000000000000000000" pitchFamily="2" charset="2"/>
              <a:buChar char="§"/>
            </a:pPr>
            <a:endParaRPr lang="uk-UA" sz="1200" dirty="0"/>
          </a:p>
        </p:txBody>
      </p:sp>
      <p:pic>
        <p:nvPicPr>
          <p:cNvPr id="1026" name="Picture 2" descr="В «Дії» подали понад 25 тис. заявок про компенсацію за зруйноване житло -  ZAXID.NET">
            <a:extLst>
              <a:ext uri="{FF2B5EF4-FFF2-40B4-BE49-F238E27FC236}">
                <a16:creationId xmlns:a16="http://schemas.microsoft.com/office/drawing/2014/main" id="{7814687F-5DA1-4567-BC1F-BE07CF601A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6412" y="2261981"/>
            <a:ext cx="3483077" cy="1959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201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369536"/>
            <a:ext cx="11338560" cy="493623"/>
          </a:xfrm>
        </p:spPr>
        <p:txBody>
          <a:bodyPr/>
          <a:lstStyle/>
          <a:p>
            <a:r>
              <a:rPr lang="ru-RU" dirty="0" err="1"/>
              <a:t>Навіщо</a:t>
            </a:r>
            <a:r>
              <a:rPr lang="ru-RU" dirty="0"/>
              <a:t> </a:t>
            </a:r>
            <a:r>
              <a:rPr lang="ru-RU" dirty="0" err="1"/>
              <a:t>потрібно</a:t>
            </a:r>
            <a:r>
              <a:rPr lang="ru-RU" dirty="0"/>
              <a:t> </a:t>
            </a:r>
            <a:r>
              <a:rPr lang="ru-RU" dirty="0" err="1"/>
              <a:t>визначати</a:t>
            </a:r>
            <a:r>
              <a:rPr lang="ru-RU" dirty="0"/>
              <a:t> </a:t>
            </a:r>
            <a:r>
              <a:rPr lang="ru-RU" dirty="0" err="1"/>
              <a:t>збитки</a:t>
            </a:r>
            <a:r>
              <a:rPr lang="ru-RU" dirty="0"/>
              <a:t>?</a:t>
            </a:r>
          </a:p>
        </p:txBody>
      </p:sp>
      <p:sp>
        <p:nvSpPr>
          <p:cNvPr id="3" name="Content Placeholder 2"/>
          <p:cNvSpPr>
            <a:spLocks noGrp="1"/>
          </p:cNvSpPr>
          <p:nvPr>
            <p:ph idx="1"/>
          </p:nvPr>
        </p:nvSpPr>
        <p:spPr>
          <a:xfrm>
            <a:off x="426720" y="1134778"/>
            <a:ext cx="7222777" cy="4784241"/>
          </a:xfrm>
        </p:spPr>
        <p:txBody>
          <a:bodyPr/>
          <a:lstStyle/>
          <a:p>
            <a:pPr marL="0" indent="0">
              <a:buClr>
                <a:srgbClr val="4D83B9"/>
              </a:buClr>
              <a:buNone/>
            </a:pPr>
            <a:r>
              <a:rPr lang="ru-RU" sz="2000" dirty="0" err="1">
                <a:solidFill>
                  <a:schemeClr val="tx1"/>
                </a:solidFill>
                <a:cs typeface="Calibri" panose="020F0502020204030204" pitchFamily="34" charset="0"/>
              </a:rPr>
              <a:t>Оцінка</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розміру</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шкоди</a:t>
            </a:r>
            <a:r>
              <a:rPr lang="ru-RU" sz="2000" dirty="0">
                <a:solidFill>
                  <a:schemeClr val="tx1"/>
                </a:solidFill>
                <a:cs typeface="Calibri" panose="020F0502020204030204" pitchFamily="34" charset="0"/>
              </a:rPr>
              <a:t> та </a:t>
            </a:r>
            <a:r>
              <a:rPr lang="ru-RU" sz="2000" dirty="0" err="1">
                <a:solidFill>
                  <a:schemeClr val="tx1"/>
                </a:solidFill>
                <a:cs typeface="Calibri" panose="020F0502020204030204" pitchFamily="34" charset="0"/>
              </a:rPr>
              <a:t>збитків</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що</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завдані</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збройною</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агресією</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російської</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федерації</a:t>
            </a:r>
            <a:r>
              <a:rPr lang="ru-RU" sz="2000" dirty="0">
                <a:solidFill>
                  <a:schemeClr val="tx1"/>
                </a:solidFill>
                <a:cs typeface="Calibri" panose="020F0502020204030204" pitchFamily="34" charset="0"/>
              </a:rPr>
              <a:t>, є </a:t>
            </a:r>
            <a:r>
              <a:rPr lang="ru-RU" sz="2000" b="1" dirty="0">
                <a:solidFill>
                  <a:schemeClr val="tx1"/>
                </a:solidFill>
                <a:cs typeface="Calibri" panose="020F0502020204030204" pitchFamily="34" charset="0"/>
              </a:rPr>
              <a:t>головною </a:t>
            </a:r>
            <a:r>
              <a:rPr lang="ru-RU" sz="2000" b="1" dirty="0" err="1">
                <a:solidFill>
                  <a:schemeClr val="tx1"/>
                </a:solidFill>
                <a:cs typeface="Calibri" panose="020F0502020204030204" pitchFamily="34" charset="0"/>
              </a:rPr>
              <a:t>передумовою</a:t>
            </a:r>
            <a:r>
              <a:rPr lang="ru-RU" sz="2000" b="1" dirty="0">
                <a:solidFill>
                  <a:schemeClr val="tx1"/>
                </a:solidFill>
                <a:cs typeface="Calibri" panose="020F0502020204030204" pitchFamily="34" charset="0"/>
              </a:rPr>
              <a:t> </a:t>
            </a:r>
            <a:r>
              <a:rPr lang="ru-RU" sz="2000" dirty="0">
                <a:solidFill>
                  <a:schemeClr val="tx1"/>
                </a:solidFill>
                <a:cs typeface="Calibri" panose="020F0502020204030204" pitchFamily="34" charset="0"/>
              </a:rPr>
              <a:t>для </a:t>
            </a:r>
            <a:r>
              <a:rPr lang="ru-RU" sz="2000" dirty="0" err="1">
                <a:solidFill>
                  <a:schemeClr val="tx1"/>
                </a:solidFill>
                <a:cs typeface="Calibri" panose="020F0502020204030204" pitchFamily="34" charset="0"/>
              </a:rPr>
              <a:t>здійснення</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кризових</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комунікацій</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подання</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позовів</a:t>
            </a:r>
            <a:r>
              <a:rPr lang="ru-RU" sz="2000" dirty="0">
                <a:solidFill>
                  <a:schemeClr val="tx1"/>
                </a:solidFill>
                <a:cs typeface="Calibri" panose="020F0502020204030204" pitchFamily="34" charset="0"/>
              </a:rPr>
              <a:t> до </a:t>
            </a:r>
            <a:r>
              <a:rPr lang="ru-RU" sz="2000" dirty="0" err="1">
                <a:solidFill>
                  <a:schemeClr val="tx1"/>
                </a:solidFill>
                <a:cs typeface="Calibri" panose="020F0502020204030204" pitchFamily="34" charset="0"/>
              </a:rPr>
              <a:t>національних</a:t>
            </a:r>
            <a:r>
              <a:rPr lang="ru-RU" sz="2000" dirty="0">
                <a:solidFill>
                  <a:schemeClr val="tx1"/>
                </a:solidFill>
                <a:cs typeface="Calibri" panose="020F0502020204030204" pitchFamily="34" charset="0"/>
              </a:rPr>
              <a:t> та </a:t>
            </a:r>
            <a:r>
              <a:rPr lang="ru-RU" sz="2000" dirty="0" err="1">
                <a:solidFill>
                  <a:schemeClr val="tx1"/>
                </a:solidFill>
                <a:cs typeface="Calibri" panose="020F0502020204030204" pitchFamily="34" charset="0"/>
              </a:rPr>
              <a:t>міжнародних</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судів</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створення</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компенсаційних</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фондів</a:t>
            </a:r>
            <a:r>
              <a:rPr lang="ru-RU" sz="2000" dirty="0">
                <a:solidFill>
                  <a:schemeClr val="tx1"/>
                </a:solidFill>
                <a:cs typeface="Calibri" panose="020F0502020204030204" pitchFamily="34" charset="0"/>
              </a:rPr>
              <a:t>/</a:t>
            </a:r>
            <a:r>
              <a:rPr lang="ru-RU" sz="2000" dirty="0" err="1">
                <a:solidFill>
                  <a:schemeClr val="tx1"/>
                </a:solidFill>
                <a:cs typeface="Calibri" panose="020F0502020204030204" pitchFamily="34" charset="0"/>
              </a:rPr>
              <a:t>комісій</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планування</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програм</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економічного</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відновлення</a:t>
            </a:r>
            <a:r>
              <a:rPr lang="ru-RU" sz="2000" dirty="0">
                <a:solidFill>
                  <a:schemeClr val="tx1"/>
                </a:solidFill>
                <a:cs typeface="Calibri" panose="020F0502020204030204" pitchFamily="34" charset="0"/>
              </a:rPr>
              <a:t> та </a:t>
            </a:r>
            <a:r>
              <a:rPr lang="ru-RU" sz="2000" dirty="0" err="1">
                <a:solidFill>
                  <a:schemeClr val="tx1"/>
                </a:solidFill>
                <a:cs typeface="Calibri" panose="020F0502020204030204" pitchFamily="34" charset="0"/>
              </a:rPr>
              <a:t>відбудови</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тощо</a:t>
            </a:r>
            <a:r>
              <a:rPr lang="ru-RU" sz="2000" dirty="0">
                <a:solidFill>
                  <a:schemeClr val="tx1"/>
                </a:solidFill>
                <a:cs typeface="Calibri" panose="020F0502020204030204" pitchFamily="34" charset="0"/>
              </a:rPr>
              <a:t>.</a:t>
            </a:r>
          </a:p>
          <a:p>
            <a:pPr marL="0" indent="0">
              <a:buClr>
                <a:srgbClr val="4D83B9"/>
              </a:buClr>
              <a:buNone/>
            </a:pPr>
            <a:endParaRPr lang="ru-RU" sz="2000" dirty="0">
              <a:solidFill>
                <a:schemeClr val="tx1"/>
              </a:solidFill>
              <a:cs typeface="Calibri" panose="020F0502020204030204" pitchFamily="34" charset="0"/>
            </a:endParaRPr>
          </a:p>
          <a:p>
            <a:pPr marL="0" indent="0">
              <a:buClr>
                <a:srgbClr val="4D83B9"/>
              </a:buClr>
              <a:buNone/>
            </a:pPr>
            <a:r>
              <a:rPr lang="ru-RU" sz="2000" dirty="0" err="1">
                <a:solidFill>
                  <a:schemeClr val="tx1"/>
                </a:solidFill>
                <a:cs typeface="Calibri" panose="020F0502020204030204" pitchFamily="34" charset="0"/>
              </a:rPr>
              <a:t>Вибір</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методології</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оцінки</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завданих</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збитків</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має</a:t>
            </a:r>
            <a:r>
              <a:rPr lang="ru-RU" sz="2000" dirty="0">
                <a:solidFill>
                  <a:schemeClr val="tx1"/>
                </a:solidFill>
                <a:cs typeface="Calibri" panose="020F0502020204030204" pitchFamily="34" charset="0"/>
              </a:rPr>
              <a:t> бути </a:t>
            </a:r>
            <a:r>
              <a:rPr lang="ru-RU" sz="2000" dirty="0" err="1">
                <a:solidFill>
                  <a:schemeClr val="tx1"/>
                </a:solidFill>
                <a:cs typeface="Calibri" panose="020F0502020204030204" pitchFamily="34" charset="0"/>
              </a:rPr>
              <a:t>підпорядкований</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юридичній</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стратегії</a:t>
            </a:r>
            <a:r>
              <a:rPr lang="ru-RU" sz="2000" dirty="0">
                <a:solidFill>
                  <a:schemeClr val="tx1"/>
                </a:solidFill>
                <a:cs typeface="Calibri" panose="020F0502020204030204" pitchFamily="34" charset="0"/>
              </a:rPr>
              <a:t> за </a:t>
            </a:r>
            <a:r>
              <a:rPr lang="ru-RU" sz="2000" dirty="0" err="1">
                <a:solidFill>
                  <a:schemeClr val="tx1"/>
                </a:solidFill>
                <a:cs typeface="Calibri" panose="020F0502020204030204" pitchFamily="34" charset="0"/>
              </a:rPr>
              <a:t>майбутніми</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позовами</a:t>
            </a:r>
            <a:r>
              <a:rPr lang="ru-RU" sz="2000" dirty="0">
                <a:solidFill>
                  <a:schemeClr val="tx1"/>
                </a:solidFill>
                <a:cs typeface="Calibri" panose="020F0502020204030204" pitchFamily="34" charset="0"/>
              </a:rPr>
              <a:t> до </a:t>
            </a:r>
            <a:r>
              <a:rPr lang="ru-RU" sz="2000" dirty="0" err="1">
                <a:solidFill>
                  <a:schemeClr val="tx1"/>
                </a:solidFill>
                <a:cs typeface="Calibri" panose="020F0502020204030204" pitchFamily="34" charset="0"/>
              </a:rPr>
              <a:t>держави-агресора</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наприклад</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порушення</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Конвенції</a:t>
            </a:r>
            <a:r>
              <a:rPr lang="ru-RU" sz="2000" dirty="0">
                <a:solidFill>
                  <a:schemeClr val="tx1"/>
                </a:solidFill>
                <a:cs typeface="Calibri" panose="020F0502020204030204" pitchFamily="34" charset="0"/>
              </a:rPr>
              <a:t> про </a:t>
            </a:r>
            <a:r>
              <a:rPr lang="ru-RU" sz="2000" dirty="0" err="1">
                <a:solidFill>
                  <a:schemeClr val="tx1"/>
                </a:solidFill>
                <a:cs typeface="Calibri" panose="020F0502020204030204" pitchFamily="34" charset="0"/>
              </a:rPr>
              <a:t>закони</a:t>
            </a:r>
            <a:r>
              <a:rPr lang="ru-RU" sz="2000" dirty="0">
                <a:solidFill>
                  <a:schemeClr val="tx1"/>
                </a:solidFill>
                <a:cs typeface="Calibri" panose="020F0502020204030204" pitchFamily="34" charset="0"/>
              </a:rPr>
              <a:t> і </a:t>
            </a:r>
            <a:r>
              <a:rPr lang="ru-RU" sz="2000" dirty="0" err="1">
                <a:solidFill>
                  <a:schemeClr val="tx1"/>
                </a:solidFill>
                <a:cs typeface="Calibri" panose="020F0502020204030204" pitchFamily="34" charset="0"/>
              </a:rPr>
              <a:t>звичаї</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суходільної</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війни</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від</a:t>
            </a:r>
            <a:r>
              <a:rPr lang="ru-RU" sz="2000" dirty="0">
                <a:solidFill>
                  <a:schemeClr val="tx1"/>
                </a:solidFill>
                <a:cs typeface="Calibri" panose="020F0502020204030204" pitchFamily="34" charset="0"/>
              </a:rPr>
              <a:t> 18.10.1907; </a:t>
            </a:r>
            <a:r>
              <a:rPr lang="ru-RU" sz="2000" dirty="0" err="1">
                <a:solidFill>
                  <a:schemeClr val="tx1"/>
                </a:solidFill>
                <a:cs typeface="Calibri" panose="020F0502020204030204" pitchFamily="34" charset="0"/>
              </a:rPr>
              <a:t>апелювання</a:t>
            </a:r>
            <a:r>
              <a:rPr lang="ru-RU" sz="2000" dirty="0">
                <a:solidFill>
                  <a:schemeClr val="tx1"/>
                </a:solidFill>
                <a:cs typeface="Calibri" panose="020F0502020204030204" pitchFamily="34" charset="0"/>
              </a:rPr>
              <a:t> до Угоди </a:t>
            </a:r>
            <a:r>
              <a:rPr lang="ru-RU" sz="2000" dirty="0" err="1">
                <a:solidFill>
                  <a:schemeClr val="tx1"/>
                </a:solidFill>
                <a:cs typeface="Calibri" panose="020F0502020204030204" pitchFamily="34" charset="0"/>
              </a:rPr>
              <a:t>між</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Кабінетом</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Міністрів</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України</a:t>
            </a:r>
            <a:r>
              <a:rPr lang="ru-RU" sz="2000" dirty="0">
                <a:solidFill>
                  <a:schemeClr val="tx1"/>
                </a:solidFill>
                <a:cs typeface="Calibri" panose="020F0502020204030204" pitchFamily="34" charset="0"/>
              </a:rPr>
              <a:t> і Урядом </a:t>
            </a:r>
            <a:r>
              <a:rPr lang="ru-RU" sz="2000" dirty="0" err="1">
                <a:solidFill>
                  <a:schemeClr val="tx1"/>
                </a:solidFill>
                <a:cs typeface="Calibri" panose="020F0502020204030204" pitchFamily="34" charset="0"/>
              </a:rPr>
              <a:t>російської</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федерації</a:t>
            </a:r>
            <a:r>
              <a:rPr lang="ru-RU" sz="2000" dirty="0">
                <a:solidFill>
                  <a:schemeClr val="tx1"/>
                </a:solidFill>
                <a:cs typeface="Calibri" panose="020F0502020204030204" pitchFamily="34" charset="0"/>
              </a:rPr>
              <a:t> про </a:t>
            </a:r>
            <a:r>
              <a:rPr lang="ru-RU" sz="2000" dirty="0" err="1">
                <a:solidFill>
                  <a:schemeClr val="tx1"/>
                </a:solidFill>
                <a:cs typeface="Calibri" panose="020F0502020204030204" pitchFamily="34" charset="0"/>
              </a:rPr>
              <a:t>заохочення</a:t>
            </a:r>
            <a:r>
              <a:rPr lang="ru-RU" sz="2000" dirty="0">
                <a:solidFill>
                  <a:schemeClr val="tx1"/>
                </a:solidFill>
                <a:cs typeface="Calibri" panose="020F0502020204030204" pitchFamily="34" charset="0"/>
              </a:rPr>
              <a:t> та </a:t>
            </a:r>
            <a:r>
              <a:rPr lang="ru-RU" sz="2000" dirty="0" err="1">
                <a:solidFill>
                  <a:schemeClr val="tx1"/>
                </a:solidFill>
                <a:cs typeface="Calibri" panose="020F0502020204030204" pitchFamily="34" charset="0"/>
              </a:rPr>
              <a:t>взаємний</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захист</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інвестицій</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від</a:t>
            </a:r>
            <a:r>
              <a:rPr lang="ru-RU" sz="2000" dirty="0">
                <a:solidFill>
                  <a:schemeClr val="tx1"/>
                </a:solidFill>
                <a:cs typeface="Calibri" panose="020F0502020204030204" pitchFamily="34" charset="0"/>
              </a:rPr>
              <a:t> 27.11.1998; </a:t>
            </a:r>
            <a:r>
              <a:rPr lang="ru-RU" sz="2000" dirty="0" err="1">
                <a:solidFill>
                  <a:schemeClr val="tx1"/>
                </a:solidFill>
                <a:cs typeface="Calibri" panose="020F0502020204030204" pitchFamily="34" charset="0"/>
              </a:rPr>
              <a:t>використання</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резолюції</a:t>
            </a:r>
            <a:r>
              <a:rPr lang="ru-RU" sz="2000" dirty="0">
                <a:solidFill>
                  <a:schemeClr val="tx1"/>
                </a:solidFill>
                <a:cs typeface="Calibri" panose="020F0502020204030204" pitchFamily="34" charset="0"/>
              </a:rPr>
              <a:t> ООН </a:t>
            </a:r>
            <a:r>
              <a:rPr lang="en-US" sz="2000" dirty="0">
                <a:solidFill>
                  <a:schemeClr val="tx1"/>
                </a:solidFill>
                <a:cs typeface="Calibri" panose="020F0502020204030204" pitchFamily="34" charset="0"/>
              </a:rPr>
              <a:t>A/RES/60/147</a:t>
            </a:r>
            <a:r>
              <a:rPr lang="uk-UA" sz="2000" dirty="0">
                <a:solidFill>
                  <a:schemeClr val="tx1"/>
                </a:solidFill>
                <a:cs typeface="Calibri" panose="020F0502020204030204" pitchFamily="34" charset="0"/>
              </a:rPr>
              <a:t>; створення компенсаційної комісії</a:t>
            </a:r>
            <a:r>
              <a:rPr lang="en-US"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або</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інші</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варіанти</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адже</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неналежна</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або</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невірна</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підготовка</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доказів</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щодо</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збитків</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може</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погіршити</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позиції</a:t>
            </a:r>
            <a:r>
              <a:rPr lang="ru-RU" sz="2000" dirty="0">
                <a:solidFill>
                  <a:schemeClr val="tx1"/>
                </a:solidFill>
                <a:cs typeface="Calibri" panose="020F0502020204030204" pitchFamily="34" charset="0"/>
              </a:rPr>
              <a:t> </a:t>
            </a:r>
            <a:r>
              <a:rPr lang="ru-RU" sz="2000" dirty="0" err="1">
                <a:solidFill>
                  <a:schemeClr val="tx1"/>
                </a:solidFill>
                <a:cs typeface="Calibri" panose="020F0502020204030204" pitchFamily="34" charset="0"/>
              </a:rPr>
              <a:t>України</a:t>
            </a:r>
            <a:r>
              <a:rPr lang="ru-RU" sz="2000" dirty="0">
                <a:solidFill>
                  <a:schemeClr val="tx1"/>
                </a:solidFill>
                <a:cs typeface="Calibri" panose="020F0502020204030204" pitchFamily="34" charset="0"/>
              </a:rPr>
              <a:t> у судах.</a:t>
            </a:r>
            <a:endParaRPr lang="uk-UA" sz="2400" dirty="0"/>
          </a:p>
        </p:txBody>
      </p:sp>
      <p:pic>
        <p:nvPicPr>
          <p:cNvPr id="3074" name="Picture 2" descr="Международный суд ООН в Гааге вынесет решение по иску Украины против России  16 марта - Газета.Ru | Новости">
            <a:extLst>
              <a:ext uri="{FF2B5EF4-FFF2-40B4-BE49-F238E27FC236}">
                <a16:creationId xmlns:a16="http://schemas.microsoft.com/office/drawing/2014/main" id="{C6E292BB-06D8-4542-BF40-F2B864A081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6244" y="2532073"/>
            <a:ext cx="3526211" cy="198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298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369536"/>
            <a:ext cx="11338560" cy="493623"/>
          </a:xfrm>
        </p:spPr>
        <p:txBody>
          <a:bodyPr/>
          <a:lstStyle/>
          <a:p>
            <a:r>
              <a:rPr lang="ru-RU" dirty="0"/>
              <a:t>За </a:t>
            </a:r>
            <a:r>
              <a:rPr lang="ru-RU" dirty="0" err="1"/>
              <a:t>якими</a:t>
            </a:r>
            <a:r>
              <a:rPr lang="ru-RU" dirty="0"/>
              <a:t> методиками треба </a:t>
            </a:r>
            <a:r>
              <a:rPr lang="ru-RU" dirty="0" err="1"/>
              <a:t>визначати</a:t>
            </a:r>
            <a:r>
              <a:rPr lang="ru-RU" dirty="0"/>
              <a:t> </a:t>
            </a:r>
            <a:r>
              <a:rPr lang="ru-RU" dirty="0" err="1"/>
              <a:t>збитки</a:t>
            </a:r>
            <a:r>
              <a:rPr lang="ru-RU" dirty="0"/>
              <a:t>?</a:t>
            </a:r>
          </a:p>
        </p:txBody>
      </p:sp>
      <p:sp>
        <p:nvSpPr>
          <p:cNvPr id="3" name="Content Placeholder 2"/>
          <p:cNvSpPr>
            <a:spLocks noGrp="1"/>
          </p:cNvSpPr>
          <p:nvPr>
            <p:ph idx="1"/>
          </p:nvPr>
        </p:nvSpPr>
        <p:spPr>
          <a:xfrm>
            <a:off x="426720" y="1134778"/>
            <a:ext cx="6082235" cy="4636757"/>
          </a:xfrm>
        </p:spPr>
        <p:txBody>
          <a:bodyPr/>
          <a:lstStyle/>
          <a:p>
            <a:pPr>
              <a:buClr>
                <a:srgbClr val="4D83B9"/>
              </a:buClr>
            </a:pPr>
            <a:r>
              <a:rPr lang="ru-RU" sz="1800" b="1" dirty="0" err="1">
                <a:solidFill>
                  <a:schemeClr val="tx1"/>
                </a:solidFill>
                <a:cs typeface="Calibri" panose="020F0502020204030204" pitchFamily="34" charset="0"/>
              </a:rPr>
              <a:t>попередня</a:t>
            </a:r>
            <a:r>
              <a:rPr lang="ru-RU" sz="1800" b="1" dirty="0">
                <a:solidFill>
                  <a:schemeClr val="tx1"/>
                </a:solidFill>
                <a:cs typeface="Calibri" panose="020F0502020204030204" pitchFamily="34" charset="0"/>
              </a:rPr>
              <a:t> (</a:t>
            </a:r>
            <a:r>
              <a:rPr lang="ru-RU" sz="1800" b="1" dirty="0" err="1">
                <a:solidFill>
                  <a:schemeClr val="tx1"/>
                </a:solidFill>
                <a:cs typeface="Calibri" panose="020F0502020204030204" pitchFamily="34" charset="0"/>
              </a:rPr>
              <a:t>аналітична</a:t>
            </a:r>
            <a:r>
              <a:rPr lang="ru-RU" sz="1800" b="1" dirty="0">
                <a:solidFill>
                  <a:schemeClr val="tx1"/>
                </a:solidFill>
                <a:cs typeface="Calibri" panose="020F0502020204030204" pitchFamily="34" charset="0"/>
              </a:rPr>
              <a:t>) </a:t>
            </a:r>
            <a:r>
              <a:rPr lang="ru-RU" sz="1800" b="1" dirty="0" err="1">
                <a:solidFill>
                  <a:schemeClr val="tx1"/>
                </a:solidFill>
                <a:cs typeface="Calibri" panose="020F0502020204030204" pitchFamily="34" charset="0"/>
              </a:rPr>
              <a:t>оцінка</a:t>
            </a:r>
            <a:r>
              <a:rPr lang="ru-RU" sz="1800" b="1" dirty="0">
                <a:solidFill>
                  <a:schemeClr val="tx1"/>
                </a:solidFill>
                <a:cs typeface="Calibri" panose="020F0502020204030204" pitchFamily="34" charset="0"/>
              </a:rPr>
              <a:t> </a:t>
            </a:r>
            <a:r>
              <a:rPr lang="ru-RU" sz="1800" b="1" dirty="0" err="1">
                <a:solidFill>
                  <a:schemeClr val="tx1"/>
                </a:solidFill>
                <a:cs typeface="Calibri" panose="020F0502020204030204" pitchFamily="34" charset="0"/>
              </a:rPr>
              <a:t>збитків</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що</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застосовуватиметься</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переважно</a:t>
            </a:r>
            <a:r>
              <a:rPr lang="ru-RU" sz="1800" dirty="0">
                <a:solidFill>
                  <a:schemeClr val="tx1"/>
                </a:solidFill>
                <a:cs typeface="Calibri" panose="020F0502020204030204" pitchFamily="34" charset="0"/>
              </a:rPr>
              <a:t> для </a:t>
            </a:r>
            <a:r>
              <a:rPr lang="ru-RU" sz="1800" dirty="0" err="1">
                <a:solidFill>
                  <a:schemeClr val="tx1"/>
                </a:solidFill>
                <a:cs typeface="Calibri" panose="020F0502020204030204" pitchFamily="34" charset="0"/>
              </a:rPr>
              <a:t>кризової</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комунікації</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надання</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політичних</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оцінок</a:t>
            </a:r>
            <a:r>
              <a:rPr lang="ru-RU" sz="1800" dirty="0">
                <a:solidFill>
                  <a:schemeClr val="tx1"/>
                </a:solidFill>
                <a:cs typeface="Calibri" panose="020F0502020204030204" pitchFamily="34" charset="0"/>
              </a:rPr>
              <a:t> і </a:t>
            </a:r>
            <a:r>
              <a:rPr lang="ru-RU" sz="1800" dirty="0" err="1">
                <a:solidFill>
                  <a:schemeClr val="tx1"/>
                </a:solidFill>
                <a:cs typeface="Calibri" panose="020F0502020204030204" pitchFamily="34" charset="0"/>
              </a:rPr>
              <a:t>оперуватиме</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спрощеною</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методологією</a:t>
            </a:r>
            <a:r>
              <a:rPr lang="ru-RU" sz="1800" dirty="0">
                <a:solidFill>
                  <a:schemeClr val="tx1"/>
                </a:solidFill>
                <a:cs typeface="Calibri" panose="020F0502020204030204" pitchFamily="34" charset="0"/>
              </a:rPr>
              <a:t>, яку </a:t>
            </a:r>
            <a:r>
              <a:rPr lang="ru-RU" sz="1800" dirty="0" err="1">
                <a:solidFill>
                  <a:schemeClr val="tx1"/>
                </a:solidFill>
                <a:cs typeface="Calibri" panose="020F0502020204030204" pitchFamily="34" charset="0"/>
              </a:rPr>
              <a:t>зможуть</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використовувати</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міністерства</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інші</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центральні</a:t>
            </a:r>
            <a:r>
              <a:rPr lang="ru-RU" sz="1800" dirty="0">
                <a:solidFill>
                  <a:schemeClr val="tx1"/>
                </a:solidFill>
                <a:cs typeface="Calibri" panose="020F0502020204030204" pitchFamily="34" charset="0"/>
              </a:rPr>
              <a:t> та </a:t>
            </a:r>
            <a:r>
              <a:rPr lang="ru-RU" sz="1800" dirty="0" err="1">
                <a:solidFill>
                  <a:schemeClr val="tx1"/>
                </a:solidFill>
                <a:cs typeface="Calibri" panose="020F0502020204030204" pitchFamily="34" charset="0"/>
              </a:rPr>
              <a:t>місцеві</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органи</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виконавчої</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влади</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проте</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ці</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оцінки</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переважно</a:t>
            </a:r>
            <a:r>
              <a:rPr lang="ru-RU" sz="1800" dirty="0">
                <a:solidFill>
                  <a:schemeClr val="tx1"/>
                </a:solidFill>
                <a:cs typeface="Calibri" panose="020F0502020204030204" pitchFamily="34" charset="0"/>
              </a:rPr>
              <a:t> не </a:t>
            </a:r>
            <a:r>
              <a:rPr lang="ru-RU" sz="1800" dirty="0" err="1">
                <a:solidFill>
                  <a:schemeClr val="tx1"/>
                </a:solidFill>
                <a:cs typeface="Calibri" panose="020F0502020204030204" pitchFamily="34" charset="0"/>
              </a:rPr>
              <a:t>зможуть</a:t>
            </a:r>
            <a:r>
              <a:rPr lang="ru-RU" sz="1800" dirty="0">
                <a:solidFill>
                  <a:schemeClr val="tx1"/>
                </a:solidFill>
                <a:cs typeface="Calibri" panose="020F0502020204030204" pitchFamily="34" charset="0"/>
              </a:rPr>
              <a:t> бути </a:t>
            </a:r>
            <a:r>
              <a:rPr lang="ru-RU" sz="1800" dirty="0" err="1">
                <a:solidFill>
                  <a:schemeClr val="tx1"/>
                </a:solidFill>
                <a:cs typeface="Calibri" panose="020F0502020204030204" pitchFamily="34" charset="0"/>
              </a:rPr>
              <a:t>використані</a:t>
            </a:r>
            <a:r>
              <a:rPr lang="ru-RU" sz="1800" dirty="0">
                <a:solidFill>
                  <a:schemeClr val="tx1"/>
                </a:solidFill>
                <a:cs typeface="Calibri" panose="020F0502020204030204" pitchFamily="34" charset="0"/>
              </a:rPr>
              <a:t> для </a:t>
            </a:r>
            <a:r>
              <a:rPr lang="ru-RU" sz="1800" dirty="0" err="1">
                <a:solidFill>
                  <a:schemeClr val="tx1"/>
                </a:solidFill>
                <a:cs typeface="Calibri" panose="020F0502020204030204" pitchFamily="34" charset="0"/>
              </a:rPr>
              <a:t>виплат</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компенсацій</a:t>
            </a:r>
            <a:r>
              <a:rPr lang="ru-RU" sz="1800" dirty="0">
                <a:solidFill>
                  <a:schemeClr val="tx1"/>
                </a:solidFill>
                <a:cs typeface="Calibri" panose="020F0502020204030204" pitchFamily="34" charset="0"/>
              </a:rPr>
              <a:t> і не </a:t>
            </a:r>
            <a:r>
              <a:rPr lang="ru-RU" sz="1800" dirty="0" err="1">
                <a:solidFill>
                  <a:schemeClr val="tx1"/>
                </a:solidFill>
                <a:cs typeface="Calibri" panose="020F0502020204030204" pitchFamily="34" charset="0"/>
              </a:rPr>
              <a:t>можуть</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вважатися</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належними</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доказами</a:t>
            </a:r>
            <a:r>
              <a:rPr lang="ru-RU" sz="1800" dirty="0">
                <a:solidFill>
                  <a:schemeClr val="tx1"/>
                </a:solidFill>
                <a:cs typeface="Calibri" panose="020F0502020204030204" pitchFamily="34" charset="0"/>
              </a:rPr>
              <a:t> у судах;</a:t>
            </a:r>
          </a:p>
          <a:p>
            <a:pPr>
              <a:buClr>
                <a:srgbClr val="4D83B9"/>
              </a:buClr>
            </a:pPr>
            <a:r>
              <a:rPr lang="ru-RU" sz="1800" b="1" dirty="0">
                <a:solidFill>
                  <a:schemeClr val="tx1"/>
                </a:solidFill>
                <a:cs typeface="Calibri" panose="020F0502020204030204" pitchFamily="34" charset="0"/>
              </a:rPr>
              <a:t>детальна (</a:t>
            </a:r>
            <a:r>
              <a:rPr lang="ru-RU" sz="1800" b="1" dirty="0" err="1">
                <a:solidFill>
                  <a:schemeClr val="tx1"/>
                </a:solidFill>
                <a:cs typeface="Calibri" panose="020F0502020204030204" pitchFamily="34" charset="0"/>
              </a:rPr>
              <a:t>пообєктна</a:t>
            </a:r>
            <a:r>
              <a:rPr lang="ru-RU" sz="1800" b="1" dirty="0">
                <a:solidFill>
                  <a:schemeClr val="tx1"/>
                </a:solidFill>
                <a:cs typeface="Calibri" panose="020F0502020204030204" pitchFamily="34" charset="0"/>
              </a:rPr>
              <a:t>) </a:t>
            </a:r>
            <a:r>
              <a:rPr lang="ru-RU" sz="1800" b="1" dirty="0" err="1">
                <a:solidFill>
                  <a:schemeClr val="tx1"/>
                </a:solidFill>
                <a:cs typeface="Calibri" panose="020F0502020204030204" pitchFamily="34" charset="0"/>
              </a:rPr>
              <a:t>оцінка</a:t>
            </a:r>
            <a:r>
              <a:rPr lang="ru-RU" sz="1800" b="1" dirty="0">
                <a:solidFill>
                  <a:schemeClr val="tx1"/>
                </a:solidFill>
                <a:cs typeface="Calibri" panose="020F0502020204030204" pitchFamily="34" charset="0"/>
              </a:rPr>
              <a:t> </a:t>
            </a:r>
            <a:r>
              <a:rPr lang="ru-RU" sz="1800" b="1" dirty="0" err="1">
                <a:solidFill>
                  <a:schemeClr val="tx1"/>
                </a:solidFill>
                <a:cs typeface="Calibri" panose="020F0502020204030204" pitchFamily="34" charset="0"/>
              </a:rPr>
              <a:t>збитків</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що</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здійснюватиметься</a:t>
            </a:r>
            <a:r>
              <a:rPr lang="ru-RU" sz="1800" dirty="0">
                <a:solidFill>
                  <a:schemeClr val="tx1"/>
                </a:solidFill>
                <a:cs typeface="Calibri" panose="020F0502020204030204" pitchFamily="34" charset="0"/>
              </a:rPr>
              <a:t> у </a:t>
            </a:r>
            <a:r>
              <a:rPr lang="ru-RU" sz="1800" dirty="0" err="1">
                <a:solidFill>
                  <a:schemeClr val="tx1"/>
                </a:solidFill>
                <a:cs typeface="Calibri" panose="020F0502020204030204" pitchFamily="34" charset="0"/>
              </a:rPr>
              <a:t>відповідності</a:t>
            </a:r>
            <a:r>
              <a:rPr lang="ru-RU" sz="1800" dirty="0">
                <a:solidFill>
                  <a:schemeClr val="tx1"/>
                </a:solidFill>
                <a:cs typeface="Calibri" panose="020F0502020204030204" pitchFamily="34" charset="0"/>
              </a:rPr>
              <a:t> до </a:t>
            </a:r>
            <a:r>
              <a:rPr lang="ru-RU" sz="1800" dirty="0" err="1">
                <a:solidFill>
                  <a:schemeClr val="tx1"/>
                </a:solidFill>
                <a:cs typeface="Calibri" panose="020F0502020204030204" pitchFamily="34" charset="0"/>
              </a:rPr>
              <a:t>законодавства</a:t>
            </a:r>
            <a:r>
              <a:rPr lang="ru-RU" sz="1800" dirty="0">
                <a:solidFill>
                  <a:schemeClr val="tx1"/>
                </a:solidFill>
                <a:cs typeface="Calibri" panose="020F0502020204030204" pitchFamily="34" charset="0"/>
              </a:rPr>
              <a:t> про </a:t>
            </a:r>
            <a:r>
              <a:rPr lang="ru-RU" sz="1800" dirty="0" err="1">
                <a:solidFill>
                  <a:schemeClr val="tx1"/>
                </a:solidFill>
                <a:cs typeface="Calibri" panose="020F0502020204030204" pitchFamily="34" charset="0"/>
              </a:rPr>
              <a:t>оцінку</a:t>
            </a:r>
            <a:r>
              <a:rPr lang="ru-RU" sz="1800" dirty="0">
                <a:solidFill>
                  <a:schemeClr val="tx1"/>
                </a:solidFill>
                <a:cs typeface="Calibri" panose="020F0502020204030204" pitchFamily="34" charset="0"/>
              </a:rPr>
              <a:t> майна, </a:t>
            </a:r>
            <a:r>
              <a:rPr lang="ru-RU" sz="1800" dirty="0" err="1">
                <a:solidFill>
                  <a:schemeClr val="tx1"/>
                </a:solidFill>
                <a:cs typeface="Calibri" panose="020F0502020204030204" pitchFamily="34" charset="0"/>
              </a:rPr>
              <a:t>оцінку</a:t>
            </a:r>
            <a:r>
              <a:rPr lang="ru-RU" sz="1800" dirty="0">
                <a:solidFill>
                  <a:schemeClr val="tx1"/>
                </a:solidFill>
                <a:cs typeface="Calibri" panose="020F0502020204030204" pitchFamily="34" charset="0"/>
              </a:rPr>
              <a:t> земель, </a:t>
            </a:r>
            <a:r>
              <a:rPr lang="ru-RU" sz="1800" dirty="0" err="1">
                <a:solidFill>
                  <a:schemeClr val="tx1"/>
                </a:solidFill>
                <a:cs typeface="Calibri" panose="020F0502020204030204" pitchFamily="34" charset="0"/>
              </a:rPr>
              <a:t>судову</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експертизу</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що</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базуватиметься</a:t>
            </a:r>
            <a:r>
              <a:rPr lang="ru-RU" sz="1800" dirty="0">
                <a:solidFill>
                  <a:schemeClr val="tx1"/>
                </a:solidFill>
                <a:cs typeface="Calibri" panose="020F0502020204030204" pitchFamily="34" charset="0"/>
              </a:rPr>
              <a:t> на </a:t>
            </a:r>
            <a:r>
              <a:rPr lang="ru-RU" sz="1800" dirty="0" err="1">
                <a:solidFill>
                  <a:schemeClr val="tx1"/>
                </a:solidFill>
                <a:cs typeface="Calibri" panose="020F0502020204030204" pitchFamily="34" charset="0"/>
              </a:rPr>
              <a:t>методиці</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оцінки</a:t>
            </a:r>
            <a:r>
              <a:rPr lang="ru-RU" sz="1800" dirty="0">
                <a:solidFill>
                  <a:schemeClr val="tx1"/>
                </a:solidFill>
                <a:cs typeface="Calibri" panose="020F0502020204030204" pitchFamily="34" charset="0"/>
              </a:rPr>
              <a:t> майна, методиках </a:t>
            </a:r>
            <a:r>
              <a:rPr lang="ru-RU" sz="1800" dirty="0" err="1">
                <a:solidFill>
                  <a:schemeClr val="tx1"/>
                </a:solidFill>
                <a:cs typeface="Calibri" panose="020F0502020204030204" pitchFamily="34" charset="0"/>
              </a:rPr>
              <a:t>проведення</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судових</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експертиз</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визначатиметься</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експертами</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що</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мають</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спеціальну</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кваліфікацію</a:t>
            </a:r>
            <a:r>
              <a:rPr lang="ru-RU" sz="1800" dirty="0">
                <a:solidFill>
                  <a:schemeClr val="tx1"/>
                </a:solidFill>
                <a:cs typeface="Calibri" panose="020F0502020204030204" pitchFamily="34" charset="0"/>
              </a:rPr>
              <a:t>, і, на </a:t>
            </a:r>
            <a:r>
              <a:rPr lang="ru-RU" sz="1800" dirty="0" err="1">
                <a:solidFill>
                  <a:schemeClr val="tx1"/>
                </a:solidFill>
                <a:cs typeface="Calibri" panose="020F0502020204030204" pitchFamily="34" charset="0"/>
              </a:rPr>
              <a:t>відміну</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від</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попередніх</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оцінок</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проходитимуть</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верифікацію</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матимуть</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юридичне</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значення</a:t>
            </a:r>
            <a:r>
              <a:rPr lang="ru-RU" sz="1800" dirty="0">
                <a:solidFill>
                  <a:schemeClr val="tx1"/>
                </a:solidFill>
                <a:cs typeface="Calibri" panose="020F0502020204030204" pitchFamily="34" charset="0"/>
              </a:rPr>
              <a:t> і </a:t>
            </a:r>
            <a:r>
              <a:rPr lang="ru-RU" sz="1800" dirty="0" err="1">
                <a:solidFill>
                  <a:schemeClr val="tx1"/>
                </a:solidFill>
                <a:cs typeface="Calibri" panose="020F0502020204030204" pitchFamily="34" charset="0"/>
              </a:rPr>
              <a:t>зможуть</a:t>
            </a:r>
            <a:r>
              <a:rPr lang="ru-RU" sz="1800" dirty="0">
                <a:solidFill>
                  <a:schemeClr val="tx1"/>
                </a:solidFill>
                <a:cs typeface="Calibri" panose="020F0502020204030204" pitchFamily="34" charset="0"/>
              </a:rPr>
              <a:t> бути </a:t>
            </a:r>
            <a:r>
              <a:rPr lang="ru-RU" sz="1800" dirty="0" err="1">
                <a:solidFill>
                  <a:schemeClr val="tx1"/>
                </a:solidFill>
                <a:cs typeface="Calibri" panose="020F0502020204030204" pitchFamily="34" charset="0"/>
              </a:rPr>
              <a:t>використані</a:t>
            </a:r>
            <a:r>
              <a:rPr lang="ru-RU" sz="1800" dirty="0">
                <a:solidFill>
                  <a:schemeClr val="tx1"/>
                </a:solidFill>
                <a:cs typeface="Calibri" panose="020F0502020204030204" pitchFamily="34" charset="0"/>
              </a:rPr>
              <a:t> для </a:t>
            </a:r>
            <a:r>
              <a:rPr lang="ru-RU" sz="1800" dirty="0" err="1">
                <a:solidFill>
                  <a:schemeClr val="tx1"/>
                </a:solidFill>
                <a:cs typeface="Calibri" panose="020F0502020204030204" pitchFamily="34" charset="0"/>
              </a:rPr>
              <a:t>наступних</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позовів</a:t>
            </a:r>
            <a:r>
              <a:rPr lang="ru-RU" sz="1800" dirty="0">
                <a:solidFill>
                  <a:schemeClr val="tx1"/>
                </a:solidFill>
                <a:cs typeface="Calibri" panose="020F0502020204030204" pitchFamily="34" charset="0"/>
              </a:rPr>
              <a:t> (в т.ч. у </a:t>
            </a:r>
            <a:r>
              <a:rPr lang="ru-RU" sz="1800" dirty="0" err="1">
                <a:solidFill>
                  <a:schemeClr val="tx1"/>
                </a:solidFill>
                <a:cs typeface="Calibri" panose="020F0502020204030204" pitchFamily="34" charset="0"/>
              </a:rPr>
              <a:t>міжнародних</a:t>
            </a:r>
            <a:r>
              <a:rPr lang="ru-RU" sz="1800" dirty="0">
                <a:solidFill>
                  <a:schemeClr val="tx1"/>
                </a:solidFill>
                <a:cs typeface="Calibri" panose="020F0502020204030204" pitchFamily="34" charset="0"/>
              </a:rPr>
              <a:t> судах та судах </a:t>
            </a:r>
            <a:r>
              <a:rPr lang="ru-RU" sz="1800" dirty="0" err="1">
                <a:solidFill>
                  <a:schemeClr val="tx1"/>
                </a:solidFill>
                <a:cs typeface="Calibri" panose="020F0502020204030204" pitchFamily="34" charset="0"/>
              </a:rPr>
              <a:t>інших</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країн</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виплати</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компенсацій</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тощо</a:t>
            </a:r>
            <a:endParaRPr lang="ru-RU" sz="1800" dirty="0">
              <a:solidFill>
                <a:schemeClr val="tx1"/>
              </a:solidFill>
              <a:cs typeface="Calibri" panose="020F0502020204030204" pitchFamily="34" charset="0"/>
            </a:endParaRPr>
          </a:p>
        </p:txBody>
      </p:sp>
      <p:pic>
        <p:nvPicPr>
          <p:cNvPr id="4100" name="Picture 4" descr="UNOSAT Damage Assessment Overview Map - Ukraine: Hostomel City, Kyiv Oblast  - Imagery Analysis: 31 March 2022 Published: 06 April 2022 V1 - Ukraine |  ReliefWeb">
            <a:extLst>
              <a:ext uri="{FF2B5EF4-FFF2-40B4-BE49-F238E27FC236}">
                <a16:creationId xmlns:a16="http://schemas.microsoft.com/office/drawing/2014/main" id="{940AAA84-BF08-4F77-88C0-8E53C9A43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9760" y="1809135"/>
            <a:ext cx="5192836" cy="3672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132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369536"/>
            <a:ext cx="11338560" cy="493623"/>
          </a:xfrm>
        </p:spPr>
        <p:txBody>
          <a:bodyPr/>
          <a:lstStyle/>
          <a:p>
            <a:r>
              <a:rPr lang="uk-UA" dirty="0"/>
              <a:t>Збирання доказової бази</a:t>
            </a:r>
            <a:endParaRPr lang="ru-RU" dirty="0"/>
          </a:p>
        </p:txBody>
      </p:sp>
      <p:sp>
        <p:nvSpPr>
          <p:cNvPr id="3" name="Content Placeholder 2"/>
          <p:cNvSpPr>
            <a:spLocks noGrp="1"/>
          </p:cNvSpPr>
          <p:nvPr>
            <p:ph idx="1"/>
          </p:nvPr>
        </p:nvSpPr>
        <p:spPr>
          <a:xfrm>
            <a:off x="426720" y="1134778"/>
            <a:ext cx="8294493" cy="4764577"/>
          </a:xfrm>
        </p:spPr>
        <p:txBody>
          <a:bodyPr/>
          <a:lstStyle/>
          <a:p>
            <a:pPr marL="0" indent="0">
              <a:buClr>
                <a:srgbClr val="4D83B9"/>
              </a:buClr>
              <a:buNone/>
            </a:pPr>
            <a:r>
              <a:rPr lang="ru-RU" sz="1800" dirty="0" err="1">
                <a:solidFill>
                  <a:schemeClr val="tx1"/>
                </a:solidFill>
                <a:cs typeface="Calibri" panose="020F0502020204030204" pitchFamily="34" charset="0"/>
              </a:rPr>
              <a:t>Фіксація</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руйнувань</a:t>
            </a:r>
            <a:r>
              <a:rPr lang="ru-RU" sz="1800" dirty="0">
                <a:solidFill>
                  <a:schemeClr val="tx1"/>
                </a:solidFill>
                <a:cs typeface="Calibri" panose="020F0502020204030204" pitchFamily="34" charset="0"/>
              </a:rPr>
              <a:t> та </a:t>
            </a:r>
            <a:r>
              <a:rPr lang="ru-RU" sz="1800" dirty="0" err="1">
                <a:solidFill>
                  <a:schemeClr val="tx1"/>
                </a:solidFill>
                <a:cs typeface="Calibri" panose="020F0502020204030204" pitchFamily="34" charset="0"/>
              </a:rPr>
              <a:t>пошкоджень</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має</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здійснюватися</a:t>
            </a:r>
            <a:r>
              <a:rPr lang="ru-RU" sz="1800" dirty="0">
                <a:solidFill>
                  <a:schemeClr val="tx1"/>
                </a:solidFill>
                <a:cs typeface="Calibri" panose="020F0502020204030204" pitchFamily="34" charset="0"/>
              </a:rPr>
              <a:t> у </a:t>
            </a:r>
            <a:r>
              <a:rPr lang="ru-RU" sz="1800" b="1" dirty="0">
                <a:solidFill>
                  <a:schemeClr val="tx1"/>
                </a:solidFill>
                <a:cs typeface="Calibri" panose="020F0502020204030204" pitchFamily="34" charset="0"/>
              </a:rPr>
              <a:t>Державному </a:t>
            </a:r>
            <a:r>
              <a:rPr lang="ru-RU" sz="1800" b="1" dirty="0" err="1">
                <a:solidFill>
                  <a:schemeClr val="tx1"/>
                </a:solidFill>
                <a:cs typeface="Calibri" panose="020F0502020204030204" pitchFamily="34" charset="0"/>
              </a:rPr>
              <a:t>реєстрі</a:t>
            </a:r>
            <a:r>
              <a:rPr lang="ru-RU" sz="1800" b="1" dirty="0">
                <a:solidFill>
                  <a:schemeClr val="tx1"/>
                </a:solidFill>
                <a:cs typeface="Calibri" panose="020F0502020204030204" pitchFamily="34" charset="0"/>
              </a:rPr>
              <a:t> майна, </a:t>
            </a:r>
            <a:r>
              <a:rPr lang="ru-RU" sz="1800" b="1" dirty="0" err="1">
                <a:solidFill>
                  <a:schemeClr val="tx1"/>
                </a:solidFill>
                <a:cs typeface="Calibri" panose="020F0502020204030204" pitchFamily="34" charset="0"/>
              </a:rPr>
              <a:t>пошкодженого</a:t>
            </a:r>
            <a:r>
              <a:rPr lang="ru-RU" sz="1800" b="1" dirty="0">
                <a:solidFill>
                  <a:schemeClr val="tx1"/>
                </a:solidFill>
                <a:cs typeface="Calibri" panose="020F0502020204030204" pitchFamily="34" charset="0"/>
              </a:rPr>
              <a:t> та </a:t>
            </a:r>
            <a:r>
              <a:rPr lang="ru-RU" sz="1800" b="1" dirty="0" err="1">
                <a:solidFill>
                  <a:schemeClr val="tx1"/>
                </a:solidFill>
                <a:cs typeface="Calibri" panose="020F0502020204030204" pitchFamily="34" charset="0"/>
              </a:rPr>
              <a:t>знищеного</a:t>
            </a:r>
            <a:r>
              <a:rPr lang="ru-RU" sz="1800" b="1" dirty="0">
                <a:solidFill>
                  <a:schemeClr val="tx1"/>
                </a:solidFill>
                <a:cs typeface="Calibri" panose="020F0502020204030204" pitchFamily="34" charset="0"/>
              </a:rPr>
              <a:t> </a:t>
            </a:r>
            <a:r>
              <a:rPr lang="ru-RU" sz="1800" b="1" dirty="0" err="1">
                <a:solidFill>
                  <a:schemeClr val="tx1"/>
                </a:solidFill>
                <a:cs typeface="Calibri" panose="020F0502020204030204" pitchFamily="34" charset="0"/>
              </a:rPr>
              <a:t>внаслідок</a:t>
            </a:r>
            <a:r>
              <a:rPr lang="ru-RU" sz="1800" b="1" dirty="0">
                <a:solidFill>
                  <a:schemeClr val="tx1"/>
                </a:solidFill>
                <a:cs typeface="Calibri" panose="020F0502020204030204" pitchFamily="34" charset="0"/>
              </a:rPr>
              <a:t> </a:t>
            </a:r>
            <a:r>
              <a:rPr lang="ru-RU" sz="1800" b="1" dirty="0" err="1">
                <a:solidFill>
                  <a:schemeClr val="tx1"/>
                </a:solidFill>
                <a:cs typeface="Calibri" panose="020F0502020204030204" pitchFamily="34" charset="0"/>
              </a:rPr>
              <a:t>бойових</a:t>
            </a:r>
            <a:r>
              <a:rPr lang="ru-RU" sz="1800" b="1" dirty="0">
                <a:solidFill>
                  <a:schemeClr val="tx1"/>
                </a:solidFill>
                <a:cs typeface="Calibri" panose="020F0502020204030204" pitchFamily="34" charset="0"/>
              </a:rPr>
              <a:t> </a:t>
            </a:r>
            <a:r>
              <a:rPr lang="ru-RU" sz="1800" b="1" dirty="0" err="1">
                <a:solidFill>
                  <a:schemeClr val="tx1"/>
                </a:solidFill>
                <a:cs typeface="Calibri" panose="020F0502020204030204" pitchFamily="34" charset="0"/>
              </a:rPr>
              <a:t>дій</a:t>
            </a:r>
            <a:r>
              <a:rPr lang="ru-RU" sz="1800" b="1" dirty="0">
                <a:solidFill>
                  <a:schemeClr val="tx1"/>
                </a:solidFill>
                <a:cs typeface="Calibri" panose="020F0502020204030204" pitchFamily="34" charset="0"/>
              </a:rPr>
              <a:t>, </a:t>
            </a:r>
            <a:r>
              <a:rPr lang="ru-RU" sz="1800" b="1" dirty="0" err="1">
                <a:solidFill>
                  <a:schemeClr val="tx1"/>
                </a:solidFill>
                <a:cs typeface="Calibri" panose="020F0502020204030204" pitchFamily="34" charset="0"/>
              </a:rPr>
              <a:t>терористичних</a:t>
            </a:r>
            <a:r>
              <a:rPr lang="ru-RU" sz="1800" b="1" dirty="0">
                <a:solidFill>
                  <a:schemeClr val="tx1"/>
                </a:solidFill>
                <a:cs typeface="Calibri" panose="020F0502020204030204" pitchFamily="34" charset="0"/>
              </a:rPr>
              <a:t> </a:t>
            </a:r>
            <a:r>
              <a:rPr lang="ru-RU" sz="1800" b="1" dirty="0" err="1">
                <a:solidFill>
                  <a:schemeClr val="tx1"/>
                </a:solidFill>
                <a:cs typeface="Calibri" panose="020F0502020204030204" pitchFamily="34" charset="0"/>
              </a:rPr>
              <a:t>актів</a:t>
            </a:r>
            <a:r>
              <a:rPr lang="ru-RU" sz="1800" b="1" dirty="0">
                <a:solidFill>
                  <a:schemeClr val="tx1"/>
                </a:solidFill>
                <a:cs typeface="Calibri" panose="020F0502020204030204" pitchFamily="34" charset="0"/>
              </a:rPr>
              <a:t>, </a:t>
            </a:r>
            <a:r>
              <a:rPr lang="ru-RU" sz="1800" b="1" dirty="0" err="1">
                <a:solidFill>
                  <a:schemeClr val="tx1"/>
                </a:solidFill>
                <a:cs typeface="Calibri" panose="020F0502020204030204" pitchFamily="34" charset="0"/>
              </a:rPr>
              <a:t>диверсій</a:t>
            </a:r>
            <a:r>
              <a:rPr lang="ru-RU" sz="1800" b="1" dirty="0">
                <a:solidFill>
                  <a:schemeClr val="tx1"/>
                </a:solidFill>
                <a:cs typeface="Calibri" panose="020F0502020204030204" pitchFamily="34" charset="0"/>
              </a:rPr>
              <a:t>, </a:t>
            </a:r>
            <a:r>
              <a:rPr lang="ru-RU" sz="1800" b="1" dirty="0" err="1">
                <a:solidFill>
                  <a:schemeClr val="tx1"/>
                </a:solidFill>
                <a:cs typeface="Calibri" panose="020F0502020204030204" pitchFamily="34" charset="0"/>
              </a:rPr>
              <a:t>спричинених</a:t>
            </a:r>
            <a:r>
              <a:rPr lang="ru-RU" sz="1800" b="1" dirty="0">
                <a:solidFill>
                  <a:schemeClr val="tx1"/>
                </a:solidFill>
                <a:cs typeface="Calibri" panose="020F0502020204030204" pitchFamily="34" charset="0"/>
              </a:rPr>
              <a:t> </a:t>
            </a:r>
            <a:r>
              <a:rPr lang="ru-RU" sz="1800" b="1" dirty="0" err="1">
                <a:solidFill>
                  <a:schemeClr val="tx1"/>
                </a:solidFill>
                <a:cs typeface="Calibri" panose="020F0502020204030204" pitchFamily="34" charset="0"/>
              </a:rPr>
              <a:t>військовою</a:t>
            </a:r>
            <a:r>
              <a:rPr lang="ru-RU" sz="1800" b="1" dirty="0">
                <a:solidFill>
                  <a:schemeClr val="tx1"/>
                </a:solidFill>
                <a:cs typeface="Calibri" panose="020F0502020204030204" pitchFamily="34" charset="0"/>
              </a:rPr>
              <a:t> </a:t>
            </a:r>
            <a:r>
              <a:rPr lang="ru-RU" sz="1800" b="1" dirty="0" err="1">
                <a:solidFill>
                  <a:schemeClr val="tx1"/>
                </a:solidFill>
                <a:cs typeface="Calibri" panose="020F0502020204030204" pitchFamily="34" charset="0"/>
              </a:rPr>
              <a:t>агресією</a:t>
            </a:r>
            <a:r>
              <a:rPr lang="ru-RU" sz="1800" b="1" dirty="0">
                <a:solidFill>
                  <a:schemeClr val="tx1"/>
                </a:solidFill>
                <a:cs typeface="Calibri" panose="020F0502020204030204" pitchFamily="34" charset="0"/>
              </a:rPr>
              <a:t> </a:t>
            </a:r>
            <a:r>
              <a:rPr lang="ru-RU" sz="1800" b="1" dirty="0" err="1">
                <a:solidFill>
                  <a:schemeClr val="tx1"/>
                </a:solidFill>
                <a:cs typeface="Calibri" panose="020F0502020204030204" pitchFamily="34" charset="0"/>
              </a:rPr>
              <a:t>російської</a:t>
            </a:r>
            <a:r>
              <a:rPr lang="ru-RU" sz="1800" b="1" dirty="0">
                <a:solidFill>
                  <a:schemeClr val="tx1"/>
                </a:solidFill>
                <a:cs typeface="Calibri" panose="020F0502020204030204" pitchFamily="34" charset="0"/>
              </a:rPr>
              <a:t> </a:t>
            </a:r>
            <a:r>
              <a:rPr lang="ru-RU" sz="1800" b="1" dirty="0" err="1">
                <a:solidFill>
                  <a:schemeClr val="tx1"/>
                </a:solidFill>
                <a:cs typeface="Calibri" panose="020F0502020204030204" pitchFamily="34" charset="0"/>
              </a:rPr>
              <a:t>федерації</a:t>
            </a:r>
            <a:r>
              <a:rPr lang="ru-RU" sz="1800" b="1" dirty="0">
                <a:solidFill>
                  <a:schemeClr val="tx1"/>
                </a:solidFill>
                <a:cs typeface="Calibri" panose="020F0502020204030204" pitchFamily="34" charset="0"/>
              </a:rPr>
              <a:t> </a:t>
            </a:r>
            <a:r>
              <a:rPr lang="ru-RU" sz="1800" dirty="0">
                <a:solidFill>
                  <a:schemeClr val="tx1"/>
                </a:solidFill>
                <a:cs typeface="Calibri" panose="020F0502020204030204" pitchFamily="34" charset="0"/>
              </a:rPr>
              <a:t>(постанова КМУ </a:t>
            </a:r>
            <a:r>
              <a:rPr lang="ru-RU" sz="1800" dirty="0" err="1">
                <a:solidFill>
                  <a:schemeClr val="tx1"/>
                </a:solidFill>
                <a:cs typeface="Calibri" panose="020F0502020204030204" pitchFamily="34" charset="0"/>
              </a:rPr>
              <a:t>від</a:t>
            </a:r>
            <a:r>
              <a:rPr lang="ru-RU" sz="1800" dirty="0">
                <a:solidFill>
                  <a:schemeClr val="tx1"/>
                </a:solidFill>
                <a:cs typeface="Calibri" panose="020F0502020204030204" pitchFamily="34" charset="0"/>
              </a:rPr>
              <a:t> 29 </a:t>
            </a:r>
            <a:r>
              <a:rPr lang="ru-RU" sz="1800" dirty="0" err="1">
                <a:solidFill>
                  <a:schemeClr val="tx1"/>
                </a:solidFill>
                <a:cs typeface="Calibri" panose="020F0502020204030204" pitchFamily="34" charset="0"/>
              </a:rPr>
              <a:t>квітня</a:t>
            </a:r>
            <a:r>
              <a:rPr lang="ru-RU" sz="1800" dirty="0">
                <a:solidFill>
                  <a:schemeClr val="tx1"/>
                </a:solidFill>
                <a:cs typeface="Calibri" panose="020F0502020204030204" pitchFamily="34" charset="0"/>
              </a:rPr>
              <a:t> 2022 р. № 505, </a:t>
            </a:r>
            <a:r>
              <a:rPr lang="ru-RU" sz="1800" dirty="0" err="1">
                <a:solidFill>
                  <a:schemeClr val="tx1"/>
                </a:solidFill>
                <a:cs typeface="Calibri" panose="020F0502020204030204" pitchFamily="34" charset="0"/>
              </a:rPr>
              <a:t>передбачений</a:t>
            </a:r>
            <a:r>
              <a:rPr lang="ru-RU" sz="1800" dirty="0">
                <a:solidFill>
                  <a:schemeClr val="tx1"/>
                </a:solidFill>
                <a:cs typeface="Calibri" panose="020F0502020204030204" pitchFamily="34" charset="0"/>
              </a:rPr>
              <a:t> законопроектом № 7198 </a:t>
            </a:r>
            <a:r>
              <a:rPr lang="ru-RU" sz="1800" dirty="0" err="1">
                <a:solidFill>
                  <a:schemeClr val="tx1"/>
                </a:solidFill>
                <a:cs typeface="Calibri" panose="020F0502020204030204" pitchFamily="34" charset="0"/>
              </a:rPr>
              <a:t>від</a:t>
            </a:r>
            <a:r>
              <a:rPr lang="ru-RU" sz="1800" dirty="0">
                <a:solidFill>
                  <a:schemeClr val="tx1"/>
                </a:solidFill>
                <a:cs typeface="Calibri" panose="020F0502020204030204" pitchFamily="34" charset="0"/>
              </a:rPr>
              <a:t> 24.03.2022).</a:t>
            </a:r>
          </a:p>
          <a:p>
            <a:pPr marL="0" indent="0">
              <a:buClr>
                <a:srgbClr val="4D83B9"/>
              </a:buClr>
              <a:buNone/>
            </a:pPr>
            <a:r>
              <a:rPr lang="ru-RU" sz="1800" dirty="0" err="1">
                <a:solidFill>
                  <a:schemeClr val="tx1"/>
                </a:solidFill>
                <a:cs typeface="Calibri" panose="020F0502020204030204" pitchFamily="34" charset="0"/>
              </a:rPr>
              <a:t>Реєстр</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пошкодженого</a:t>
            </a:r>
            <a:r>
              <a:rPr lang="ru-RU" sz="1800" dirty="0">
                <a:solidFill>
                  <a:schemeClr val="tx1"/>
                </a:solidFill>
                <a:cs typeface="Calibri" panose="020F0502020204030204" pitchFamily="34" charset="0"/>
              </a:rPr>
              <a:t> та </a:t>
            </a:r>
            <a:r>
              <a:rPr lang="ru-RU" sz="1800" dirty="0" err="1">
                <a:solidFill>
                  <a:schemeClr val="tx1"/>
                </a:solidFill>
                <a:cs typeface="Calibri" panose="020F0502020204030204" pitchFamily="34" charset="0"/>
              </a:rPr>
              <a:t>знищеного</a:t>
            </a:r>
            <a:r>
              <a:rPr lang="ru-RU" sz="1800" dirty="0">
                <a:solidFill>
                  <a:schemeClr val="tx1"/>
                </a:solidFill>
                <a:cs typeface="Calibri" panose="020F0502020204030204" pitchFamily="34" charset="0"/>
              </a:rPr>
              <a:t> майна є </a:t>
            </a:r>
            <a:r>
              <a:rPr lang="ru-RU" sz="1800" dirty="0" err="1">
                <a:solidFill>
                  <a:schemeClr val="tx1"/>
                </a:solidFill>
                <a:cs typeface="Calibri" panose="020F0502020204030204" pitchFamily="34" charset="0"/>
              </a:rPr>
              <a:t>єдиною</a:t>
            </a:r>
            <a:r>
              <a:rPr lang="ru-RU" sz="1800" dirty="0">
                <a:solidFill>
                  <a:schemeClr val="tx1"/>
                </a:solidFill>
                <a:cs typeface="Calibri" panose="020F0502020204030204" pitchFamily="34" charset="0"/>
              </a:rPr>
              <a:t> державною </a:t>
            </a:r>
            <a:r>
              <a:rPr lang="ru-RU" sz="1800" dirty="0" err="1">
                <a:solidFill>
                  <a:schemeClr val="tx1"/>
                </a:solidFill>
                <a:cs typeface="Calibri" panose="020F0502020204030204" pitchFamily="34" charset="0"/>
              </a:rPr>
              <a:t>інформаційно-комунікаційною</a:t>
            </a:r>
            <a:r>
              <a:rPr lang="ru-RU" sz="1800" dirty="0">
                <a:solidFill>
                  <a:schemeClr val="tx1"/>
                </a:solidFill>
                <a:cs typeface="Calibri" panose="020F0502020204030204" pitchFamily="34" charset="0"/>
              </a:rPr>
              <a:t> системою, яка </a:t>
            </a:r>
            <a:r>
              <a:rPr lang="ru-RU" sz="1800" dirty="0" err="1">
                <a:solidFill>
                  <a:schemeClr val="tx1"/>
                </a:solidFill>
                <a:cs typeface="Calibri" panose="020F0502020204030204" pitchFamily="34" charset="0"/>
              </a:rPr>
              <a:t>призначена</a:t>
            </a:r>
            <a:r>
              <a:rPr lang="ru-RU" sz="1800" dirty="0">
                <a:solidFill>
                  <a:schemeClr val="tx1"/>
                </a:solidFill>
                <a:cs typeface="Calibri" panose="020F0502020204030204" pitchFamily="34" charset="0"/>
              </a:rPr>
              <a:t> для </a:t>
            </a:r>
            <a:r>
              <a:rPr lang="ru-RU" sz="1800" dirty="0" err="1">
                <a:solidFill>
                  <a:schemeClr val="tx1"/>
                </a:solidFill>
                <a:cs typeface="Calibri" panose="020F0502020204030204" pitchFamily="34" charset="0"/>
              </a:rPr>
              <a:t>збирання</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накопичення</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обліку</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обробки</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зберігання</a:t>
            </a:r>
            <a:r>
              <a:rPr lang="ru-RU" sz="1800" dirty="0">
                <a:solidFill>
                  <a:schemeClr val="tx1"/>
                </a:solidFill>
                <a:cs typeface="Calibri" panose="020F0502020204030204" pitchFamily="34" charset="0"/>
              </a:rPr>
              <a:t> та </a:t>
            </a:r>
            <a:r>
              <a:rPr lang="ru-RU" sz="1800" dirty="0" err="1">
                <a:solidFill>
                  <a:schemeClr val="tx1"/>
                </a:solidFill>
                <a:cs typeface="Calibri" panose="020F0502020204030204" pitchFamily="34" charset="0"/>
              </a:rPr>
              <a:t>захисту</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інформації</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документів</a:t>
            </a:r>
            <a:r>
              <a:rPr lang="ru-RU" sz="1800" dirty="0">
                <a:solidFill>
                  <a:schemeClr val="tx1"/>
                </a:solidFill>
                <a:cs typeface="Calibri" panose="020F0502020204030204" pitchFamily="34" charset="0"/>
              </a:rPr>
              <a:t>) про </a:t>
            </a:r>
            <a:r>
              <a:rPr lang="ru-RU" sz="1800" dirty="0" err="1">
                <a:solidFill>
                  <a:schemeClr val="tx1"/>
                </a:solidFill>
                <a:cs typeface="Calibri" panose="020F0502020204030204" pitchFamily="34" charset="0"/>
              </a:rPr>
              <a:t>пошкоджене</a:t>
            </a:r>
            <a:r>
              <a:rPr lang="ru-RU" sz="1800" dirty="0">
                <a:solidFill>
                  <a:schemeClr val="tx1"/>
                </a:solidFill>
                <a:cs typeface="Calibri" panose="020F0502020204030204" pitchFamily="34" charset="0"/>
              </a:rPr>
              <a:t> та </a:t>
            </a:r>
            <a:r>
              <a:rPr lang="ru-RU" sz="1800" dirty="0" err="1">
                <a:solidFill>
                  <a:schemeClr val="tx1"/>
                </a:solidFill>
                <a:cs typeface="Calibri" panose="020F0502020204030204" pitchFamily="34" charset="0"/>
              </a:rPr>
              <a:t>знищене</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нерухоме</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майно</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просторові</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координати</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об’єктів</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осіб</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нерухоме</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майно</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яких</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пошкоджено</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або</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знищено</a:t>
            </a:r>
            <a:r>
              <a:rPr lang="ru-RU" sz="1800" dirty="0">
                <a:solidFill>
                  <a:schemeClr val="tx1"/>
                </a:solidFill>
                <a:cs typeface="Calibri" panose="020F0502020204030204" pitchFamily="34" charset="0"/>
              </a:rPr>
              <a:t>, шкоду та </a:t>
            </a:r>
            <a:r>
              <a:rPr lang="ru-RU" sz="1800" dirty="0" err="1">
                <a:solidFill>
                  <a:schemeClr val="tx1"/>
                </a:solidFill>
                <a:cs typeface="Calibri" panose="020F0502020204030204" pitchFamily="34" charset="0"/>
              </a:rPr>
              <a:t>збитки</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завдані</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внаслідок</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пошкодження</a:t>
            </a:r>
            <a:r>
              <a:rPr lang="ru-RU" sz="1800" dirty="0">
                <a:solidFill>
                  <a:schemeClr val="tx1"/>
                </a:solidFill>
                <a:cs typeface="Calibri" panose="020F0502020204030204" pitchFamily="34" charset="0"/>
              </a:rPr>
              <a:t> такого майна, та </a:t>
            </a:r>
            <a:r>
              <a:rPr lang="ru-RU" sz="1800" dirty="0" err="1">
                <a:solidFill>
                  <a:schemeClr val="tx1"/>
                </a:solidFill>
                <a:cs typeface="Calibri" panose="020F0502020204030204" pitchFamily="34" charset="0"/>
              </a:rPr>
              <a:t>іншу</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інформацію</a:t>
            </a:r>
            <a:r>
              <a:rPr lang="ru-RU" sz="1800" dirty="0">
                <a:solidFill>
                  <a:schemeClr val="tx1"/>
                </a:solidFill>
                <a:cs typeface="Calibri" panose="020F0502020204030204" pitchFamily="34" charset="0"/>
              </a:rPr>
              <a:t>.</a:t>
            </a:r>
          </a:p>
          <a:p>
            <a:pPr marL="0" indent="0">
              <a:buClr>
                <a:srgbClr val="4D83B9"/>
              </a:buClr>
              <a:buNone/>
            </a:pPr>
            <a:r>
              <a:rPr lang="ru-RU" sz="1800" dirty="0" err="1">
                <a:solidFill>
                  <a:schemeClr val="tx1"/>
                </a:solidFill>
                <a:cs typeface="Calibri" panose="020F0502020204030204" pitchFamily="34" charset="0"/>
              </a:rPr>
              <a:t>Картографічною</a:t>
            </a:r>
            <a:r>
              <a:rPr lang="ru-RU" sz="1800" dirty="0">
                <a:solidFill>
                  <a:schemeClr val="tx1"/>
                </a:solidFill>
                <a:cs typeface="Calibri" panose="020F0502020204030204" pitchFamily="34" charset="0"/>
              </a:rPr>
              <a:t> основою </a:t>
            </a:r>
            <a:r>
              <a:rPr lang="ru-RU" sz="1800" dirty="0" err="1">
                <a:solidFill>
                  <a:schemeClr val="tx1"/>
                </a:solidFill>
                <a:cs typeface="Calibri" panose="020F0502020204030204" pitchFamily="34" charset="0"/>
              </a:rPr>
              <a:t>Реєстру</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пошкодженого</a:t>
            </a:r>
            <a:r>
              <a:rPr lang="ru-RU" sz="1800" dirty="0">
                <a:solidFill>
                  <a:schemeClr val="tx1"/>
                </a:solidFill>
                <a:cs typeface="Calibri" panose="020F0502020204030204" pitchFamily="34" charset="0"/>
              </a:rPr>
              <a:t> та </a:t>
            </a:r>
            <a:r>
              <a:rPr lang="ru-RU" sz="1800" dirty="0" err="1">
                <a:solidFill>
                  <a:schemeClr val="tx1"/>
                </a:solidFill>
                <a:cs typeface="Calibri" panose="020F0502020204030204" pitchFamily="34" charset="0"/>
              </a:rPr>
              <a:t>знищеного</a:t>
            </a:r>
            <a:r>
              <a:rPr lang="ru-RU" sz="1800" dirty="0">
                <a:solidFill>
                  <a:schemeClr val="tx1"/>
                </a:solidFill>
                <a:cs typeface="Calibri" panose="020F0502020204030204" pitchFamily="34" charset="0"/>
              </a:rPr>
              <a:t> майна є </a:t>
            </a:r>
            <a:r>
              <a:rPr lang="ru-RU" sz="1800" dirty="0" err="1">
                <a:solidFill>
                  <a:schemeClr val="tx1"/>
                </a:solidFill>
                <a:cs typeface="Calibri" panose="020F0502020204030204" pitchFamily="34" charset="0"/>
              </a:rPr>
              <a:t>картографічна</a:t>
            </a:r>
            <a:r>
              <a:rPr lang="ru-RU" sz="1800" dirty="0">
                <a:solidFill>
                  <a:schemeClr val="tx1"/>
                </a:solidFill>
                <a:cs typeface="Calibri" panose="020F0502020204030204" pitchFamily="34" charset="0"/>
              </a:rPr>
              <a:t> основа Державного земельного кадастру, </a:t>
            </a:r>
            <a:r>
              <a:rPr lang="ru-RU" sz="1800" dirty="0" err="1">
                <a:solidFill>
                  <a:schemeClr val="tx1"/>
                </a:solidFill>
                <a:cs typeface="Calibri" panose="020F0502020204030204" pitchFamily="34" charset="0"/>
              </a:rPr>
              <a:t>відомості</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містобудівного</a:t>
            </a:r>
            <a:r>
              <a:rPr lang="ru-RU" sz="1800" dirty="0">
                <a:solidFill>
                  <a:schemeClr val="tx1"/>
                </a:solidFill>
                <a:cs typeface="Calibri" panose="020F0502020204030204" pitchFamily="34" charset="0"/>
              </a:rPr>
              <a:t> кадастру та </a:t>
            </a:r>
            <a:r>
              <a:rPr lang="ru-RU" sz="1800" dirty="0" err="1">
                <a:solidFill>
                  <a:schemeClr val="tx1"/>
                </a:solidFill>
                <a:cs typeface="Calibri" panose="020F0502020204030204" pitchFamily="34" charset="0"/>
              </a:rPr>
              <a:t>кадастрів</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інших</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природних</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ресурсів</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інші</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карти</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плани</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що</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складаються</a:t>
            </a:r>
            <a:r>
              <a:rPr lang="ru-RU" sz="1800" dirty="0">
                <a:solidFill>
                  <a:schemeClr val="tx1"/>
                </a:solidFill>
                <a:cs typeface="Calibri" panose="020F0502020204030204" pitchFamily="34" charset="0"/>
              </a:rPr>
              <a:t> у </a:t>
            </a:r>
            <a:r>
              <a:rPr lang="ru-RU" sz="1800" dirty="0" err="1">
                <a:solidFill>
                  <a:schemeClr val="tx1"/>
                </a:solidFill>
                <a:cs typeface="Calibri" panose="020F0502020204030204" pitchFamily="34" charset="0"/>
              </a:rPr>
              <a:t>формі</a:t>
            </a:r>
            <a:r>
              <a:rPr lang="ru-RU" sz="1800" dirty="0">
                <a:solidFill>
                  <a:schemeClr val="tx1"/>
                </a:solidFill>
                <a:cs typeface="Calibri" panose="020F0502020204030204" pitchFamily="34" charset="0"/>
              </a:rPr>
              <a:t> і </a:t>
            </a:r>
            <a:r>
              <a:rPr lang="ru-RU" sz="1800" dirty="0" err="1">
                <a:solidFill>
                  <a:schemeClr val="tx1"/>
                </a:solidFill>
                <a:cs typeface="Calibri" panose="020F0502020204030204" pitchFamily="34" charset="0"/>
              </a:rPr>
              <a:t>масштабі</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відповідно</a:t>
            </a:r>
            <a:r>
              <a:rPr lang="ru-RU" sz="1800" dirty="0">
                <a:solidFill>
                  <a:schemeClr val="tx1"/>
                </a:solidFill>
                <a:cs typeface="Calibri" panose="020F0502020204030204" pitchFamily="34" charset="0"/>
              </a:rPr>
              <a:t> до норм та правил, </a:t>
            </a:r>
            <a:r>
              <a:rPr lang="ru-RU" sz="1800" dirty="0" err="1">
                <a:solidFill>
                  <a:schemeClr val="tx1"/>
                </a:solidFill>
                <a:cs typeface="Calibri" panose="020F0502020204030204" pitchFamily="34" charset="0"/>
              </a:rPr>
              <a:t>технічних</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регламентів</a:t>
            </a:r>
            <a:r>
              <a:rPr lang="ru-RU" sz="1800" dirty="0">
                <a:solidFill>
                  <a:schemeClr val="tx1"/>
                </a:solidFill>
                <a:cs typeface="Calibri" panose="020F0502020204030204" pitchFamily="34" charset="0"/>
              </a:rPr>
              <a:t>.</a:t>
            </a:r>
          </a:p>
          <a:p>
            <a:pPr marL="0" indent="0">
              <a:buClr>
                <a:srgbClr val="4D83B9"/>
              </a:buClr>
              <a:buNone/>
            </a:pPr>
            <a:r>
              <a:rPr lang="ru-RU" sz="1800" dirty="0">
                <a:solidFill>
                  <a:schemeClr val="tx1"/>
                </a:solidFill>
                <a:cs typeface="Calibri" panose="020F0502020204030204" pitchFamily="34" charset="0"/>
              </a:rPr>
              <a:t>Для </a:t>
            </a:r>
            <a:r>
              <a:rPr lang="ru-RU" sz="1800" dirty="0" err="1">
                <a:solidFill>
                  <a:schemeClr val="tx1"/>
                </a:solidFill>
                <a:cs typeface="Calibri" panose="020F0502020204030204" pitchFamily="34" charset="0"/>
              </a:rPr>
              <a:t>збирання</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інформації</a:t>
            </a:r>
            <a:r>
              <a:rPr lang="ru-RU" sz="1800" dirty="0">
                <a:solidFill>
                  <a:schemeClr val="tx1"/>
                </a:solidFill>
                <a:cs typeface="Calibri" panose="020F0502020204030204" pitchFamily="34" charset="0"/>
              </a:rPr>
              <a:t> про </a:t>
            </a:r>
            <a:r>
              <a:rPr lang="ru-RU" sz="1800" dirty="0" err="1">
                <a:solidFill>
                  <a:schemeClr val="tx1"/>
                </a:solidFill>
                <a:cs typeface="Calibri" panose="020F0502020204030204" pitchFamily="34" charset="0"/>
              </a:rPr>
              <a:t>пошкоджене</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або</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знищене</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нерухоме</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майно</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можуть</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використовуватися</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інформаційні</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продукти</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дистанційного</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зондування</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Землі</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зокрема</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космічної</a:t>
            </a:r>
            <a:r>
              <a:rPr lang="ru-RU" sz="1800" dirty="0">
                <a:solidFill>
                  <a:schemeClr val="tx1"/>
                </a:solidFill>
                <a:cs typeface="Calibri" panose="020F0502020204030204" pitchFamily="34" charset="0"/>
              </a:rPr>
              <a:t> </a:t>
            </a:r>
            <a:r>
              <a:rPr lang="ru-RU" sz="1800" dirty="0" err="1">
                <a:solidFill>
                  <a:schemeClr val="tx1"/>
                </a:solidFill>
                <a:cs typeface="Calibri" panose="020F0502020204030204" pitchFamily="34" charset="0"/>
              </a:rPr>
              <a:t>зйомки</a:t>
            </a:r>
            <a:r>
              <a:rPr lang="ru-RU" sz="1800" dirty="0">
                <a:solidFill>
                  <a:schemeClr val="tx1"/>
                </a:solidFill>
                <a:cs typeface="Calibri" panose="020F0502020204030204" pitchFamily="34" charset="0"/>
              </a:rPr>
              <a:t>.</a:t>
            </a:r>
          </a:p>
        </p:txBody>
      </p:sp>
      <p:pic>
        <p:nvPicPr>
          <p:cNvPr id="5122" name="Picture 2" descr="General procedure for flood damage assessment | Download Scientific Diagram">
            <a:extLst>
              <a:ext uri="{FF2B5EF4-FFF2-40B4-BE49-F238E27FC236}">
                <a16:creationId xmlns:a16="http://schemas.microsoft.com/office/drawing/2014/main" id="{8B59F0AC-9AB5-4BE1-B55F-34576A0B5B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0738" y="2303526"/>
            <a:ext cx="3491262" cy="1926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17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369536"/>
            <a:ext cx="11338560" cy="493623"/>
          </a:xfrm>
        </p:spPr>
        <p:txBody>
          <a:bodyPr/>
          <a:lstStyle/>
          <a:p>
            <a:r>
              <a:rPr lang="ru-RU" dirty="0"/>
              <a:t>На </a:t>
            </a:r>
            <a:r>
              <a:rPr lang="ru-RU" dirty="0" err="1"/>
              <a:t>які</a:t>
            </a:r>
            <a:r>
              <a:rPr lang="ru-RU" dirty="0"/>
              <a:t> </a:t>
            </a:r>
            <a:r>
              <a:rPr lang="ru-RU" dirty="0" err="1"/>
              <a:t>питання</a:t>
            </a:r>
            <a:r>
              <a:rPr lang="ru-RU" dirty="0"/>
              <a:t> треба </a:t>
            </a:r>
            <a:r>
              <a:rPr lang="ru-RU" dirty="0" err="1"/>
              <a:t>дати</a:t>
            </a:r>
            <a:r>
              <a:rPr lang="ru-RU" dirty="0"/>
              <a:t> </a:t>
            </a:r>
            <a:r>
              <a:rPr lang="ru-RU" dirty="0" err="1"/>
              <a:t>відповіді</a:t>
            </a:r>
            <a:r>
              <a:rPr lang="ru-RU" dirty="0"/>
              <a:t>?</a:t>
            </a:r>
          </a:p>
        </p:txBody>
      </p:sp>
      <p:sp>
        <p:nvSpPr>
          <p:cNvPr id="3" name="Content Placeholder 2"/>
          <p:cNvSpPr>
            <a:spLocks noGrp="1"/>
          </p:cNvSpPr>
          <p:nvPr>
            <p:ph idx="1"/>
          </p:nvPr>
        </p:nvSpPr>
        <p:spPr>
          <a:xfrm>
            <a:off x="426720" y="1606729"/>
            <a:ext cx="8333822" cy="4213968"/>
          </a:xfrm>
        </p:spPr>
        <p:txBody>
          <a:bodyPr/>
          <a:lstStyle/>
          <a:p>
            <a:pPr marL="171450" indent="-171450">
              <a:buClr>
                <a:srgbClr val="4D83B9"/>
              </a:buClr>
              <a:buFont typeface="Wingdings" panose="05000000000000000000" pitchFamily="2" charset="2"/>
              <a:buChar char="§"/>
            </a:pPr>
            <a:r>
              <a:rPr lang="ru-RU" sz="2400" dirty="0" err="1">
                <a:solidFill>
                  <a:schemeClr val="tx1"/>
                </a:solidFill>
                <a:cs typeface="Calibri" panose="020F0502020204030204" pitchFamily="34" charset="0"/>
              </a:rPr>
              <a:t>Що</a:t>
            </a:r>
            <a:r>
              <a:rPr lang="ru-RU" sz="2400" dirty="0">
                <a:solidFill>
                  <a:schemeClr val="tx1"/>
                </a:solidFill>
                <a:cs typeface="Calibri" panose="020F0502020204030204" pitchFamily="34" charset="0"/>
              </a:rPr>
              <a:t> </a:t>
            </a:r>
            <a:r>
              <a:rPr lang="ru-RU" sz="2400" dirty="0" err="1">
                <a:solidFill>
                  <a:schemeClr val="tx1"/>
                </a:solidFill>
                <a:cs typeface="Calibri" panose="020F0502020204030204" pitchFamily="34" charset="0"/>
              </a:rPr>
              <a:t>саме</a:t>
            </a:r>
            <a:r>
              <a:rPr lang="ru-RU" sz="2400" dirty="0">
                <a:solidFill>
                  <a:schemeClr val="tx1"/>
                </a:solidFill>
                <a:cs typeface="Calibri" panose="020F0502020204030204" pitchFamily="34" charset="0"/>
              </a:rPr>
              <a:t> </a:t>
            </a:r>
            <a:r>
              <a:rPr lang="ru-RU" sz="2400" dirty="0" err="1">
                <a:solidFill>
                  <a:schemeClr val="tx1"/>
                </a:solidFill>
                <a:cs typeface="Calibri" panose="020F0502020204030204" pitchFamily="34" charset="0"/>
              </a:rPr>
              <a:t>зруйновано</a:t>
            </a:r>
            <a:r>
              <a:rPr lang="ru-RU" sz="2400" dirty="0">
                <a:solidFill>
                  <a:schemeClr val="tx1"/>
                </a:solidFill>
                <a:cs typeface="Calibri" panose="020F0502020204030204" pitchFamily="34" charset="0"/>
              </a:rPr>
              <a:t>/</a:t>
            </a:r>
            <a:r>
              <a:rPr lang="ru-RU" sz="2400" dirty="0" err="1">
                <a:solidFill>
                  <a:schemeClr val="tx1"/>
                </a:solidFill>
                <a:cs typeface="Calibri" panose="020F0502020204030204" pitchFamily="34" charset="0"/>
              </a:rPr>
              <a:t>пошкоджено</a:t>
            </a:r>
            <a:r>
              <a:rPr lang="ru-RU" sz="2400" dirty="0">
                <a:solidFill>
                  <a:schemeClr val="tx1"/>
                </a:solidFill>
                <a:cs typeface="Calibri" panose="020F0502020204030204" pitchFamily="34" charset="0"/>
              </a:rPr>
              <a:t>?</a:t>
            </a:r>
          </a:p>
          <a:p>
            <a:pPr marL="171450" indent="-171450">
              <a:buClr>
                <a:srgbClr val="4D83B9"/>
              </a:buClr>
              <a:buFont typeface="Wingdings" panose="05000000000000000000" pitchFamily="2" charset="2"/>
              <a:buChar char="§"/>
            </a:pPr>
            <a:r>
              <a:rPr lang="ru-RU" sz="2400" dirty="0" err="1">
                <a:solidFill>
                  <a:schemeClr val="tx1"/>
                </a:solidFill>
                <a:cs typeface="Calibri" panose="020F0502020204030204" pitchFamily="34" charset="0"/>
              </a:rPr>
              <a:t>Чи</a:t>
            </a:r>
            <a:r>
              <a:rPr lang="ru-RU" sz="2400" dirty="0">
                <a:solidFill>
                  <a:schemeClr val="tx1"/>
                </a:solidFill>
                <a:cs typeface="Calibri" panose="020F0502020204030204" pitchFamily="34" charset="0"/>
              </a:rPr>
              <a:t> </a:t>
            </a:r>
            <a:r>
              <a:rPr lang="ru-RU" sz="2400" dirty="0" err="1">
                <a:solidFill>
                  <a:schemeClr val="tx1"/>
                </a:solidFill>
                <a:cs typeface="Calibri" panose="020F0502020204030204" pitchFamily="34" charset="0"/>
              </a:rPr>
              <a:t>можна</a:t>
            </a:r>
            <a:r>
              <a:rPr lang="ru-RU" sz="2400" dirty="0">
                <a:solidFill>
                  <a:schemeClr val="tx1"/>
                </a:solidFill>
                <a:cs typeface="Calibri" panose="020F0502020204030204" pitchFamily="34" charset="0"/>
              </a:rPr>
              <a:t> </a:t>
            </a:r>
            <a:r>
              <a:rPr lang="ru-RU" sz="2400" dirty="0" err="1">
                <a:solidFill>
                  <a:schemeClr val="tx1"/>
                </a:solidFill>
                <a:cs typeface="Calibri" panose="020F0502020204030204" pitchFamily="34" charset="0"/>
              </a:rPr>
              <a:t>відновити</a:t>
            </a:r>
            <a:r>
              <a:rPr lang="ru-RU" sz="2400" dirty="0">
                <a:solidFill>
                  <a:schemeClr val="tx1"/>
                </a:solidFill>
                <a:cs typeface="Calibri" panose="020F0502020204030204" pitchFamily="34" charset="0"/>
              </a:rPr>
              <a:t> </a:t>
            </a:r>
            <a:r>
              <a:rPr lang="ru-RU" sz="2400" dirty="0" err="1">
                <a:solidFill>
                  <a:schemeClr val="tx1"/>
                </a:solidFill>
                <a:cs typeface="Calibri" panose="020F0502020204030204" pitchFamily="34" charset="0"/>
              </a:rPr>
              <a:t>майно</a:t>
            </a:r>
            <a:r>
              <a:rPr lang="ru-RU" sz="2400" dirty="0">
                <a:solidFill>
                  <a:schemeClr val="tx1"/>
                </a:solidFill>
                <a:cs typeface="Calibri" panose="020F0502020204030204" pitchFamily="34" charset="0"/>
              </a:rPr>
              <a:t>?</a:t>
            </a:r>
          </a:p>
          <a:p>
            <a:pPr marL="171450" indent="-171450">
              <a:buClr>
                <a:srgbClr val="4D83B9"/>
              </a:buClr>
              <a:buFont typeface="Wingdings" panose="05000000000000000000" pitchFamily="2" charset="2"/>
              <a:buChar char="§"/>
            </a:pPr>
            <a:r>
              <a:rPr lang="ru-RU" sz="2400" dirty="0">
                <a:solidFill>
                  <a:schemeClr val="tx1"/>
                </a:solidFill>
                <a:cs typeface="Calibri" panose="020F0502020204030204" pitchFamily="34" charset="0"/>
              </a:rPr>
              <a:t>Кому належало </a:t>
            </a:r>
            <a:r>
              <a:rPr lang="ru-RU" sz="2400" dirty="0" err="1">
                <a:solidFill>
                  <a:schemeClr val="tx1"/>
                </a:solidFill>
                <a:cs typeface="Calibri" panose="020F0502020204030204" pitchFamily="34" charset="0"/>
              </a:rPr>
              <a:t>зруйноване</a:t>
            </a:r>
            <a:r>
              <a:rPr lang="ru-RU" sz="2400" dirty="0">
                <a:solidFill>
                  <a:schemeClr val="tx1"/>
                </a:solidFill>
                <a:cs typeface="Calibri" panose="020F0502020204030204" pitchFamily="34" charset="0"/>
              </a:rPr>
              <a:t>/</a:t>
            </a:r>
            <a:r>
              <a:rPr lang="ru-RU" sz="2400" dirty="0" err="1">
                <a:solidFill>
                  <a:schemeClr val="tx1"/>
                </a:solidFill>
                <a:cs typeface="Calibri" panose="020F0502020204030204" pitchFamily="34" charset="0"/>
              </a:rPr>
              <a:t>пошкоджене</a:t>
            </a:r>
            <a:r>
              <a:rPr lang="ru-RU" sz="2400" dirty="0">
                <a:solidFill>
                  <a:schemeClr val="tx1"/>
                </a:solidFill>
                <a:cs typeface="Calibri" panose="020F0502020204030204" pitchFamily="34" charset="0"/>
              </a:rPr>
              <a:t> </a:t>
            </a:r>
            <a:r>
              <a:rPr lang="ru-RU" sz="2400" dirty="0" err="1">
                <a:solidFill>
                  <a:schemeClr val="tx1"/>
                </a:solidFill>
                <a:cs typeface="Calibri" panose="020F0502020204030204" pitchFamily="34" charset="0"/>
              </a:rPr>
              <a:t>майно</a:t>
            </a:r>
            <a:r>
              <a:rPr lang="ru-RU" sz="2400" dirty="0">
                <a:solidFill>
                  <a:schemeClr val="tx1"/>
                </a:solidFill>
                <a:cs typeface="Calibri" panose="020F0502020204030204" pitchFamily="34" charset="0"/>
              </a:rPr>
              <a:t>?</a:t>
            </a:r>
          </a:p>
          <a:p>
            <a:pPr marL="171450" indent="-171450">
              <a:buClr>
                <a:srgbClr val="4D83B9"/>
              </a:buClr>
              <a:buFont typeface="Wingdings" panose="05000000000000000000" pitchFamily="2" charset="2"/>
              <a:buChar char="§"/>
            </a:pPr>
            <a:r>
              <a:rPr lang="ru-RU" sz="2400" dirty="0" err="1">
                <a:solidFill>
                  <a:schemeClr val="tx1"/>
                </a:solidFill>
                <a:cs typeface="Calibri" panose="020F0502020204030204" pitchFamily="34" charset="0"/>
              </a:rPr>
              <a:t>Хто</a:t>
            </a:r>
            <a:r>
              <a:rPr lang="ru-RU" sz="2400" dirty="0">
                <a:solidFill>
                  <a:schemeClr val="tx1"/>
                </a:solidFill>
                <a:cs typeface="Calibri" panose="020F0502020204030204" pitchFamily="34" charset="0"/>
              </a:rPr>
              <a:t> </a:t>
            </a:r>
            <a:r>
              <a:rPr lang="ru-RU" sz="2400" dirty="0" err="1">
                <a:solidFill>
                  <a:schemeClr val="tx1"/>
                </a:solidFill>
                <a:cs typeface="Calibri" panose="020F0502020204030204" pitchFamily="34" charset="0"/>
              </a:rPr>
              <a:t>постраждав</a:t>
            </a:r>
            <a:r>
              <a:rPr lang="ru-RU" sz="2400" dirty="0">
                <a:solidFill>
                  <a:schemeClr val="tx1"/>
                </a:solidFill>
                <a:cs typeface="Calibri" panose="020F0502020204030204" pitchFamily="34" charset="0"/>
              </a:rPr>
              <a:t> </a:t>
            </a:r>
            <a:r>
              <a:rPr lang="ru-RU" sz="2400" dirty="0" err="1">
                <a:solidFill>
                  <a:schemeClr val="tx1"/>
                </a:solidFill>
                <a:cs typeface="Calibri" panose="020F0502020204030204" pitchFamily="34" charset="0"/>
              </a:rPr>
              <a:t>від</a:t>
            </a:r>
            <a:r>
              <a:rPr lang="ru-RU" sz="2400" dirty="0">
                <a:solidFill>
                  <a:schemeClr val="tx1"/>
                </a:solidFill>
                <a:cs typeface="Calibri" panose="020F0502020204030204" pitchFamily="34" charset="0"/>
              </a:rPr>
              <a:t> </a:t>
            </a:r>
            <a:r>
              <a:rPr lang="ru-RU" sz="2400" dirty="0" err="1">
                <a:solidFill>
                  <a:schemeClr val="tx1"/>
                </a:solidFill>
                <a:cs typeface="Calibri" panose="020F0502020204030204" pitchFamily="34" charset="0"/>
              </a:rPr>
              <a:t>руйнування</a:t>
            </a:r>
            <a:r>
              <a:rPr lang="ru-RU" sz="2400" dirty="0">
                <a:solidFill>
                  <a:schemeClr val="tx1"/>
                </a:solidFill>
                <a:cs typeface="Calibri" panose="020F0502020204030204" pitchFamily="34" charset="0"/>
              </a:rPr>
              <a:t>/</a:t>
            </a:r>
            <a:r>
              <a:rPr lang="ru-RU" sz="2400" dirty="0" err="1">
                <a:solidFill>
                  <a:schemeClr val="tx1"/>
                </a:solidFill>
                <a:cs typeface="Calibri" panose="020F0502020204030204" pitchFamily="34" charset="0"/>
              </a:rPr>
              <a:t>пошкодження</a:t>
            </a:r>
            <a:r>
              <a:rPr lang="ru-RU" sz="2400" dirty="0">
                <a:solidFill>
                  <a:schemeClr val="tx1"/>
                </a:solidFill>
                <a:cs typeface="Calibri" panose="020F0502020204030204" pitchFamily="34" charset="0"/>
              </a:rPr>
              <a:t> майна?</a:t>
            </a:r>
          </a:p>
          <a:p>
            <a:pPr marL="171450" indent="-171450">
              <a:buClr>
                <a:srgbClr val="4D83B9"/>
              </a:buClr>
              <a:buFont typeface="Wingdings" panose="05000000000000000000" pitchFamily="2" charset="2"/>
              <a:buChar char="§"/>
            </a:pPr>
            <a:r>
              <a:rPr lang="ru-RU" sz="2400" dirty="0" err="1">
                <a:solidFill>
                  <a:schemeClr val="tx1"/>
                </a:solidFill>
                <a:cs typeface="Calibri" panose="020F0502020204030204" pitchFamily="34" charset="0"/>
              </a:rPr>
              <a:t>Внаслідок</a:t>
            </a:r>
            <a:r>
              <a:rPr lang="ru-RU" sz="2400" dirty="0">
                <a:solidFill>
                  <a:schemeClr val="tx1"/>
                </a:solidFill>
                <a:cs typeface="Calibri" panose="020F0502020204030204" pitchFamily="34" charset="0"/>
              </a:rPr>
              <a:t> </a:t>
            </a:r>
            <a:r>
              <a:rPr lang="ru-RU" sz="2400" dirty="0" err="1">
                <a:solidFill>
                  <a:schemeClr val="tx1"/>
                </a:solidFill>
                <a:cs typeface="Calibri" panose="020F0502020204030204" pitchFamily="34" charset="0"/>
              </a:rPr>
              <a:t>чого</a:t>
            </a:r>
            <a:r>
              <a:rPr lang="ru-RU" sz="2400" dirty="0">
                <a:solidFill>
                  <a:schemeClr val="tx1"/>
                </a:solidFill>
                <a:cs typeface="Calibri" panose="020F0502020204030204" pitchFamily="34" charset="0"/>
              </a:rPr>
              <a:t> </a:t>
            </a:r>
            <a:r>
              <a:rPr lang="ru-RU" sz="2400" dirty="0" err="1">
                <a:solidFill>
                  <a:schemeClr val="tx1"/>
                </a:solidFill>
                <a:cs typeface="Calibri" panose="020F0502020204030204" pitchFamily="34" charset="0"/>
              </a:rPr>
              <a:t>відбудося</a:t>
            </a:r>
            <a:r>
              <a:rPr lang="ru-RU" sz="2400" dirty="0">
                <a:solidFill>
                  <a:schemeClr val="tx1"/>
                </a:solidFill>
                <a:cs typeface="Calibri" panose="020F0502020204030204" pitchFamily="34" charset="0"/>
              </a:rPr>
              <a:t> </a:t>
            </a:r>
            <a:r>
              <a:rPr lang="ru-RU" sz="2400" dirty="0" err="1">
                <a:solidFill>
                  <a:schemeClr val="tx1"/>
                </a:solidFill>
                <a:cs typeface="Calibri" panose="020F0502020204030204" pitchFamily="34" charset="0"/>
              </a:rPr>
              <a:t>руйнування</a:t>
            </a:r>
            <a:r>
              <a:rPr lang="ru-RU" sz="2400" dirty="0">
                <a:solidFill>
                  <a:schemeClr val="tx1"/>
                </a:solidFill>
                <a:cs typeface="Calibri" panose="020F0502020204030204" pitchFamily="34" charset="0"/>
              </a:rPr>
              <a:t>/</a:t>
            </a:r>
            <a:r>
              <a:rPr lang="ru-RU" sz="2400" dirty="0" err="1">
                <a:solidFill>
                  <a:schemeClr val="tx1"/>
                </a:solidFill>
                <a:cs typeface="Calibri" panose="020F0502020204030204" pitchFamily="34" charset="0"/>
              </a:rPr>
              <a:t>пошкодження</a:t>
            </a:r>
            <a:r>
              <a:rPr lang="ru-RU" sz="2400" dirty="0">
                <a:solidFill>
                  <a:schemeClr val="tx1"/>
                </a:solidFill>
                <a:cs typeface="Calibri" panose="020F0502020204030204" pitchFamily="34" charset="0"/>
              </a:rPr>
              <a:t>?</a:t>
            </a:r>
          </a:p>
          <a:p>
            <a:pPr marL="171450" indent="-171450">
              <a:buClr>
                <a:srgbClr val="4D83B9"/>
              </a:buClr>
              <a:buFont typeface="Wingdings" panose="05000000000000000000" pitchFamily="2" charset="2"/>
              <a:buChar char="§"/>
            </a:pPr>
            <a:r>
              <a:rPr lang="ru-RU" sz="2400" dirty="0" err="1">
                <a:solidFill>
                  <a:schemeClr val="tx1"/>
                </a:solidFill>
                <a:cs typeface="Calibri" panose="020F0502020204030204" pitchFamily="34" charset="0"/>
              </a:rPr>
              <a:t>Якою</a:t>
            </a:r>
            <a:r>
              <a:rPr lang="ru-RU" sz="2400" dirty="0">
                <a:solidFill>
                  <a:schemeClr val="tx1"/>
                </a:solidFill>
                <a:cs typeface="Calibri" panose="020F0502020204030204" pitchFamily="34" charset="0"/>
              </a:rPr>
              <a:t> є </a:t>
            </a:r>
            <a:r>
              <a:rPr lang="ru-RU" sz="2400" dirty="0" err="1">
                <a:solidFill>
                  <a:schemeClr val="tx1"/>
                </a:solidFill>
                <a:cs typeface="Calibri" panose="020F0502020204030204" pitchFamily="34" charset="0"/>
              </a:rPr>
              <a:t>вартість</a:t>
            </a:r>
            <a:r>
              <a:rPr lang="ru-RU" sz="2400" dirty="0">
                <a:solidFill>
                  <a:schemeClr val="tx1"/>
                </a:solidFill>
                <a:cs typeface="Calibri" panose="020F0502020204030204" pitchFamily="34" charset="0"/>
              </a:rPr>
              <a:t> ремонту/</a:t>
            </a:r>
            <a:r>
              <a:rPr lang="ru-RU" sz="2400" dirty="0" err="1">
                <a:solidFill>
                  <a:schemeClr val="tx1"/>
                </a:solidFill>
                <a:cs typeface="Calibri" panose="020F0502020204030204" pitchFamily="34" charset="0"/>
              </a:rPr>
              <a:t>реконструкції</a:t>
            </a:r>
            <a:r>
              <a:rPr lang="ru-RU" sz="2400" dirty="0">
                <a:solidFill>
                  <a:schemeClr val="tx1"/>
                </a:solidFill>
                <a:cs typeface="Calibri" panose="020F0502020204030204" pitchFamily="34" charset="0"/>
              </a:rPr>
              <a:t> </a:t>
            </a:r>
            <a:r>
              <a:rPr lang="ru-RU" sz="2400" dirty="0" err="1">
                <a:solidFill>
                  <a:schemeClr val="tx1"/>
                </a:solidFill>
                <a:cs typeface="Calibri" panose="020F0502020204030204" pitchFamily="34" charset="0"/>
              </a:rPr>
              <a:t>пошкодженого</a:t>
            </a:r>
            <a:r>
              <a:rPr lang="ru-RU" sz="2400" dirty="0">
                <a:solidFill>
                  <a:schemeClr val="tx1"/>
                </a:solidFill>
                <a:cs typeface="Calibri" panose="020F0502020204030204" pitchFamily="34" charset="0"/>
              </a:rPr>
              <a:t> майна?</a:t>
            </a:r>
          </a:p>
          <a:p>
            <a:pPr marL="171450" indent="-171450">
              <a:buClr>
                <a:srgbClr val="4D83B9"/>
              </a:buClr>
              <a:buFont typeface="Wingdings" panose="05000000000000000000" pitchFamily="2" charset="2"/>
              <a:buChar char="§"/>
            </a:pPr>
            <a:r>
              <a:rPr lang="ru-RU" sz="2400" dirty="0" err="1">
                <a:solidFill>
                  <a:schemeClr val="tx1"/>
                </a:solidFill>
                <a:cs typeface="Calibri" panose="020F0502020204030204" pitchFamily="34" charset="0"/>
              </a:rPr>
              <a:t>Якою</a:t>
            </a:r>
            <a:r>
              <a:rPr lang="ru-RU" sz="2400" dirty="0">
                <a:solidFill>
                  <a:schemeClr val="tx1"/>
                </a:solidFill>
                <a:cs typeface="Calibri" panose="020F0502020204030204" pitchFamily="34" charset="0"/>
              </a:rPr>
              <a:t> є </a:t>
            </a:r>
            <a:r>
              <a:rPr lang="ru-RU" sz="2400" dirty="0" err="1">
                <a:solidFill>
                  <a:schemeClr val="tx1"/>
                </a:solidFill>
                <a:cs typeface="Calibri" panose="020F0502020204030204" pitchFamily="34" charset="0"/>
              </a:rPr>
              <a:t>вартість</a:t>
            </a:r>
            <a:r>
              <a:rPr lang="ru-RU" sz="2400" dirty="0">
                <a:solidFill>
                  <a:schemeClr val="tx1"/>
                </a:solidFill>
                <a:cs typeface="Calibri" panose="020F0502020204030204" pitchFamily="34" charset="0"/>
              </a:rPr>
              <a:t> </a:t>
            </a:r>
            <a:r>
              <a:rPr lang="ru-RU" sz="2400" dirty="0" err="1">
                <a:solidFill>
                  <a:schemeClr val="tx1"/>
                </a:solidFill>
                <a:cs typeface="Calibri" panose="020F0502020204030204" pitchFamily="34" charset="0"/>
              </a:rPr>
              <a:t>відновлення</a:t>
            </a:r>
            <a:r>
              <a:rPr lang="ru-RU" sz="2400" dirty="0">
                <a:solidFill>
                  <a:schemeClr val="tx1"/>
                </a:solidFill>
                <a:cs typeface="Calibri" panose="020F0502020204030204" pitchFamily="34" charset="0"/>
              </a:rPr>
              <a:t> </a:t>
            </a:r>
            <a:r>
              <a:rPr lang="ru-RU" sz="2400" dirty="0" err="1">
                <a:solidFill>
                  <a:schemeClr val="tx1"/>
                </a:solidFill>
                <a:cs typeface="Calibri" panose="020F0502020204030204" pitchFamily="34" charset="0"/>
              </a:rPr>
              <a:t>зруйнованого</a:t>
            </a:r>
            <a:r>
              <a:rPr lang="ru-RU" sz="2400" dirty="0">
                <a:solidFill>
                  <a:schemeClr val="tx1"/>
                </a:solidFill>
                <a:cs typeface="Calibri" panose="020F0502020204030204" pitchFamily="34" charset="0"/>
              </a:rPr>
              <a:t> майна?</a:t>
            </a:r>
          </a:p>
          <a:p>
            <a:pPr marL="171450" indent="-171450">
              <a:buClr>
                <a:srgbClr val="4D83B9"/>
              </a:buClr>
              <a:buFont typeface="Wingdings" panose="05000000000000000000" pitchFamily="2" charset="2"/>
              <a:buChar char="§"/>
            </a:pPr>
            <a:r>
              <a:rPr lang="ru-RU" sz="2400" dirty="0" err="1">
                <a:solidFill>
                  <a:schemeClr val="tx1"/>
                </a:solidFill>
                <a:cs typeface="Calibri" panose="020F0502020204030204" pitchFamily="34" charset="0"/>
              </a:rPr>
              <a:t>Якою</a:t>
            </a:r>
            <a:r>
              <a:rPr lang="ru-RU" sz="2400" dirty="0">
                <a:solidFill>
                  <a:schemeClr val="tx1"/>
                </a:solidFill>
                <a:cs typeface="Calibri" panose="020F0502020204030204" pitchFamily="34" charset="0"/>
              </a:rPr>
              <a:t> є упущена </a:t>
            </a:r>
            <a:r>
              <a:rPr lang="ru-RU" sz="2400" dirty="0" err="1">
                <a:solidFill>
                  <a:schemeClr val="tx1"/>
                </a:solidFill>
                <a:cs typeface="Calibri" panose="020F0502020204030204" pitchFamily="34" charset="0"/>
              </a:rPr>
              <a:t>вигода</a:t>
            </a:r>
            <a:r>
              <a:rPr lang="ru-RU" sz="2400" dirty="0">
                <a:solidFill>
                  <a:schemeClr val="tx1"/>
                </a:solidFill>
                <a:cs typeface="Calibri" panose="020F0502020204030204" pitchFamily="34" charset="0"/>
              </a:rPr>
              <a:t> </a:t>
            </a:r>
            <a:r>
              <a:rPr lang="ru-RU" sz="2400" dirty="0" err="1">
                <a:solidFill>
                  <a:schemeClr val="tx1"/>
                </a:solidFill>
                <a:cs typeface="Calibri" panose="020F0502020204030204" pitchFamily="34" charset="0"/>
              </a:rPr>
              <a:t>постраждалої</a:t>
            </a:r>
            <a:r>
              <a:rPr lang="ru-RU" sz="2400" dirty="0">
                <a:solidFill>
                  <a:schemeClr val="tx1"/>
                </a:solidFill>
                <a:cs typeface="Calibri" panose="020F0502020204030204" pitchFamily="34" charset="0"/>
              </a:rPr>
              <a:t> особи?</a:t>
            </a:r>
          </a:p>
          <a:p>
            <a:pPr marL="171450" indent="-171450">
              <a:buClr>
                <a:srgbClr val="4D83B9"/>
              </a:buClr>
              <a:buFont typeface="Wingdings" panose="05000000000000000000" pitchFamily="2" charset="2"/>
              <a:buChar char="§"/>
            </a:pPr>
            <a:endParaRPr lang="ru-RU" sz="2400" dirty="0">
              <a:solidFill>
                <a:schemeClr val="tx1"/>
              </a:solidFill>
              <a:cs typeface="Calibri" panose="020F0502020204030204" pitchFamily="34" charset="0"/>
            </a:endParaRPr>
          </a:p>
          <a:p>
            <a:pPr marL="0" indent="0">
              <a:buClr>
                <a:srgbClr val="4D83B9"/>
              </a:buClr>
              <a:buNone/>
            </a:pPr>
            <a:endParaRPr lang="uk-UA" sz="2400" dirty="0">
              <a:solidFill>
                <a:schemeClr val="tx1"/>
              </a:solidFill>
              <a:cs typeface="Calibri" panose="020F0502020204030204" pitchFamily="34" charset="0"/>
            </a:endParaRPr>
          </a:p>
          <a:p>
            <a:pPr marL="171450" indent="-171450">
              <a:buClr>
                <a:srgbClr val="4D83B9"/>
              </a:buClr>
              <a:buFont typeface="Wingdings" panose="05000000000000000000" pitchFamily="2" charset="2"/>
              <a:buChar char="§"/>
            </a:pPr>
            <a:endParaRPr lang="uk-UA" sz="2400" dirty="0"/>
          </a:p>
        </p:txBody>
      </p:sp>
      <p:pic>
        <p:nvPicPr>
          <p:cNvPr id="2052" name="Picture 4" descr="Чи можна відповісти на найскладніше запитання у світі?">
            <a:extLst>
              <a:ext uri="{FF2B5EF4-FFF2-40B4-BE49-F238E27FC236}">
                <a16:creationId xmlns:a16="http://schemas.microsoft.com/office/drawing/2014/main" id="{A57A0459-D9B8-4153-AFF0-0B84219BB8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5455" y="2104921"/>
            <a:ext cx="3206545" cy="2137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469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369536"/>
            <a:ext cx="11338560" cy="493623"/>
          </a:xfrm>
        </p:spPr>
        <p:txBody>
          <a:bodyPr/>
          <a:lstStyle/>
          <a:p>
            <a:r>
              <a:rPr lang="ru-RU" dirty="0" err="1"/>
              <a:t>Що</a:t>
            </a:r>
            <a:r>
              <a:rPr lang="ru-RU" dirty="0"/>
              <a:t> </a:t>
            </a:r>
            <a:r>
              <a:rPr lang="ru-RU" dirty="0" err="1"/>
              <a:t>має</a:t>
            </a:r>
            <a:r>
              <a:rPr lang="ru-RU" dirty="0"/>
              <a:t> </a:t>
            </a:r>
            <a:r>
              <a:rPr lang="ru-RU" dirty="0" err="1"/>
              <a:t>визначати</a:t>
            </a:r>
            <a:r>
              <a:rPr lang="ru-RU" dirty="0"/>
              <a:t> методика?</a:t>
            </a:r>
          </a:p>
        </p:txBody>
      </p:sp>
      <p:sp>
        <p:nvSpPr>
          <p:cNvPr id="3" name="Content Placeholder 2"/>
          <p:cNvSpPr>
            <a:spLocks noGrp="1"/>
          </p:cNvSpPr>
          <p:nvPr>
            <p:ph idx="1"/>
          </p:nvPr>
        </p:nvSpPr>
        <p:spPr>
          <a:xfrm>
            <a:off x="426720" y="1587500"/>
            <a:ext cx="7548880" cy="3822700"/>
          </a:xfrm>
        </p:spPr>
        <p:txBody>
          <a:bodyPr/>
          <a:lstStyle/>
          <a:p>
            <a:pPr marL="171450" indent="-171450" algn="just">
              <a:buClr>
                <a:srgbClr val="4D83B9"/>
              </a:buClr>
              <a:buFont typeface="Wingdings" panose="05000000000000000000" pitchFamily="2" charset="2"/>
              <a:buChar char="§"/>
            </a:pPr>
            <a:r>
              <a:rPr lang="uk-UA" sz="1800" strike="sngStrike" dirty="0">
                <a:solidFill>
                  <a:srgbClr val="C00000"/>
                </a:solidFill>
                <a:cs typeface="Calibri" panose="020F0502020204030204" pitchFamily="34" charset="0"/>
              </a:rPr>
              <a:t>фактичні*</a:t>
            </a:r>
            <a:r>
              <a:rPr lang="uk-UA" sz="1800" dirty="0">
                <a:solidFill>
                  <a:schemeClr val="tx1"/>
                </a:solidFill>
                <a:cs typeface="Calibri" panose="020F0502020204030204" pitchFamily="34" charset="0"/>
              </a:rPr>
              <a:t> витрати на рекультивацію земель, які були порушені внаслідок бойових дій, будівництва, облаштування та утримання інженерно-технічних і фортифікаційних споруд, огорож, прикордонних знаків, прикордонних просік, комунікацій для облаштування державного кордону;</a:t>
            </a:r>
          </a:p>
          <a:p>
            <a:pPr marL="171450" indent="-171450" algn="just">
              <a:buClr>
                <a:srgbClr val="4D83B9"/>
              </a:buClr>
              <a:buFont typeface="Wingdings" panose="05000000000000000000" pitchFamily="2" charset="2"/>
              <a:buChar char="§"/>
            </a:pPr>
            <a:endParaRPr lang="uk-UA" sz="1800" dirty="0">
              <a:solidFill>
                <a:schemeClr val="tx1"/>
              </a:solidFill>
              <a:cs typeface="Calibri" panose="020F0502020204030204" pitchFamily="34" charset="0"/>
            </a:endParaRPr>
          </a:p>
          <a:p>
            <a:pPr marL="171450" indent="-171450" algn="just">
              <a:buClr>
                <a:srgbClr val="4D83B9"/>
              </a:buClr>
              <a:buFont typeface="Wingdings" panose="05000000000000000000" pitchFamily="2" charset="2"/>
              <a:buChar char="§"/>
            </a:pPr>
            <a:r>
              <a:rPr lang="uk-UA" sz="1800" dirty="0">
                <a:solidFill>
                  <a:schemeClr val="tx1"/>
                </a:solidFill>
                <a:cs typeface="Calibri" panose="020F0502020204030204" pitchFamily="34" charset="0"/>
              </a:rPr>
              <a:t>завдані збитки власникам (землекористувачам) земельних ділянок сільськогосподарського призначення;</a:t>
            </a:r>
          </a:p>
          <a:p>
            <a:pPr marL="171450" indent="-171450" algn="just">
              <a:buClr>
                <a:srgbClr val="4D83B9"/>
              </a:buClr>
              <a:buFont typeface="Wingdings" panose="05000000000000000000" pitchFamily="2" charset="2"/>
              <a:buChar char="§"/>
            </a:pPr>
            <a:endParaRPr lang="uk-UA" sz="1800" dirty="0">
              <a:solidFill>
                <a:schemeClr val="tx1"/>
              </a:solidFill>
              <a:cs typeface="Calibri" panose="020F0502020204030204" pitchFamily="34" charset="0"/>
            </a:endParaRPr>
          </a:p>
          <a:p>
            <a:pPr marL="171450" indent="-171450" algn="just">
              <a:buClr>
                <a:srgbClr val="4D83B9"/>
              </a:buClr>
              <a:buFont typeface="Wingdings" panose="05000000000000000000" pitchFamily="2" charset="2"/>
              <a:buChar char="§"/>
            </a:pPr>
            <a:r>
              <a:rPr lang="uk-UA" sz="1800" dirty="0">
                <a:solidFill>
                  <a:schemeClr val="tx1"/>
                </a:solidFill>
                <a:cs typeface="Calibri" panose="020F0502020204030204" pitchFamily="34" charset="0"/>
              </a:rPr>
              <a:t>витрати на відновлення меліоративних площ;</a:t>
            </a:r>
          </a:p>
          <a:p>
            <a:pPr marL="171450" indent="-171450" algn="just">
              <a:buClr>
                <a:srgbClr val="4D83B9"/>
              </a:buClr>
              <a:buFont typeface="Wingdings" panose="05000000000000000000" pitchFamily="2" charset="2"/>
              <a:buChar char="§"/>
            </a:pPr>
            <a:endParaRPr lang="uk-UA" sz="1800" dirty="0">
              <a:solidFill>
                <a:schemeClr val="tx1"/>
              </a:solidFill>
              <a:cs typeface="Calibri" panose="020F0502020204030204" pitchFamily="34" charset="0"/>
            </a:endParaRPr>
          </a:p>
          <a:p>
            <a:pPr marL="171450" indent="-171450" algn="just">
              <a:buClr>
                <a:srgbClr val="4D83B9"/>
              </a:buClr>
              <a:buFont typeface="Wingdings" panose="05000000000000000000" pitchFamily="2" charset="2"/>
              <a:buChar char="§"/>
            </a:pPr>
            <a:r>
              <a:rPr lang="uk-UA" sz="1800" strike="sngStrike" dirty="0">
                <a:solidFill>
                  <a:srgbClr val="C00000"/>
                </a:solidFill>
                <a:cs typeface="Calibri" panose="020F0502020204030204" pitchFamily="34" charset="0"/>
              </a:rPr>
              <a:t>витрати на розмінування*.</a:t>
            </a:r>
          </a:p>
          <a:p>
            <a:pPr marL="171450" indent="-171450" algn="just">
              <a:buClr>
                <a:srgbClr val="4D83B9"/>
              </a:buClr>
              <a:buFont typeface="Wingdings" panose="05000000000000000000" pitchFamily="2" charset="2"/>
              <a:buChar char="§"/>
            </a:pPr>
            <a:endParaRPr lang="uk-UA" sz="1800" dirty="0">
              <a:solidFill>
                <a:schemeClr val="tx1"/>
              </a:solidFill>
              <a:cs typeface="Calibri" panose="020F0502020204030204" pitchFamily="34" charset="0"/>
            </a:endParaRPr>
          </a:p>
          <a:p>
            <a:pPr marL="171450" indent="-171450" algn="just">
              <a:buClr>
                <a:srgbClr val="4D83B9"/>
              </a:buClr>
              <a:buFont typeface="Wingdings" panose="05000000000000000000" pitchFamily="2" charset="2"/>
              <a:buChar char="§"/>
            </a:pPr>
            <a:endParaRPr lang="uk-UA" sz="1800" dirty="0"/>
          </a:p>
        </p:txBody>
      </p:sp>
      <p:pic>
        <p:nvPicPr>
          <p:cNvPr id="5" name="Picture 4" descr="A close up of a wood surface&#10;&#10;Description automatically generated with low confidence">
            <a:extLst>
              <a:ext uri="{FF2B5EF4-FFF2-40B4-BE49-F238E27FC236}">
                <a16:creationId xmlns:a16="http://schemas.microsoft.com/office/drawing/2014/main" id="{195CBE17-3766-DD46-A9DC-82BC13BDE8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815"/>
          <a:stretch/>
        </p:blipFill>
        <p:spPr>
          <a:xfrm>
            <a:off x="8632931" y="1625115"/>
            <a:ext cx="3559069" cy="3607770"/>
          </a:xfrm>
          <a:prstGeom prst="rect">
            <a:avLst/>
          </a:prstGeom>
        </p:spPr>
      </p:pic>
      <p:sp>
        <p:nvSpPr>
          <p:cNvPr id="4" name="Прямокутник 3">
            <a:extLst>
              <a:ext uri="{FF2B5EF4-FFF2-40B4-BE49-F238E27FC236}">
                <a16:creationId xmlns:a16="http://schemas.microsoft.com/office/drawing/2014/main" id="{B0740E05-28D2-4091-8533-0F85446228A4}"/>
              </a:ext>
            </a:extLst>
          </p:cNvPr>
          <p:cNvSpPr/>
          <p:nvPr/>
        </p:nvSpPr>
        <p:spPr>
          <a:xfrm>
            <a:off x="8293100" y="5410200"/>
            <a:ext cx="3898900" cy="830997"/>
          </a:xfrm>
          <a:prstGeom prst="rect">
            <a:avLst/>
          </a:prstGeom>
        </p:spPr>
        <p:txBody>
          <a:bodyPr wrap="square">
            <a:spAutoFit/>
          </a:bodyPr>
          <a:lstStyle/>
          <a:p>
            <a:pPr algn="r">
              <a:buClr>
                <a:srgbClr val="4D83B9"/>
              </a:buClr>
            </a:pPr>
            <a:r>
              <a:rPr lang="uk-UA" sz="1200" dirty="0">
                <a:latin typeface="Arial" panose="020B0604020202020204" pitchFamily="34" charset="0"/>
                <a:cs typeface="Arial" panose="020B0604020202020204" pitchFamily="34" charset="0"/>
              </a:rPr>
              <a:t>Порядок визначення шкоди та збитків, завданих Україні внаслідок збройної агресії російської федерації, що затверджений постановою Кабінету Міністрів України від 20 березня 2022 р. № 326</a:t>
            </a:r>
          </a:p>
        </p:txBody>
      </p:sp>
      <p:sp>
        <p:nvSpPr>
          <p:cNvPr id="6" name="Content Placeholder 2">
            <a:extLst>
              <a:ext uri="{FF2B5EF4-FFF2-40B4-BE49-F238E27FC236}">
                <a16:creationId xmlns:a16="http://schemas.microsoft.com/office/drawing/2014/main" id="{22E2B3D9-4AC0-4ABF-BC6C-361A1E770900}"/>
              </a:ext>
            </a:extLst>
          </p:cNvPr>
          <p:cNvSpPr txBox="1">
            <a:spLocks/>
          </p:cNvSpPr>
          <p:nvPr/>
        </p:nvSpPr>
        <p:spPr>
          <a:xfrm>
            <a:off x="2115820" y="5620035"/>
            <a:ext cx="6380480" cy="23656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4D83B9"/>
              </a:buClr>
              <a:buNone/>
            </a:pPr>
            <a:r>
              <a:rPr lang="uk-UA" sz="1200" i="1" dirty="0">
                <a:solidFill>
                  <a:schemeClr val="tx1"/>
                </a:solidFill>
                <a:cs typeface="Calibri" panose="020F0502020204030204" pitchFamily="34" charset="0"/>
              </a:rPr>
              <a:t>* - положення, які за попереднім погодженням із </a:t>
            </a:r>
            <a:r>
              <a:rPr lang="uk-UA" sz="1200" i="1" dirty="0" err="1">
                <a:solidFill>
                  <a:schemeClr val="tx1"/>
                </a:solidFill>
                <a:cs typeface="Calibri" panose="020F0502020204030204" pitchFamily="34" charset="0"/>
              </a:rPr>
              <a:t>Мінреінтеграції</a:t>
            </a:r>
            <a:r>
              <a:rPr lang="uk-UA" sz="1200" i="1" dirty="0">
                <a:solidFill>
                  <a:schemeClr val="tx1"/>
                </a:solidFill>
                <a:cs typeface="Calibri" panose="020F0502020204030204" pitchFamily="34" charset="0"/>
              </a:rPr>
              <a:t> будуть вилучені</a:t>
            </a:r>
          </a:p>
          <a:p>
            <a:pPr marL="171450" indent="-171450" algn="just">
              <a:buClr>
                <a:srgbClr val="4D83B9"/>
              </a:buClr>
              <a:buFont typeface="Wingdings" panose="05000000000000000000" pitchFamily="2" charset="2"/>
              <a:buChar char="§"/>
            </a:pPr>
            <a:endParaRPr lang="uk-UA" sz="1200" dirty="0"/>
          </a:p>
        </p:txBody>
      </p:sp>
    </p:spTree>
    <p:extLst>
      <p:ext uri="{BB962C8B-B14F-4D97-AF65-F5344CB8AC3E}">
        <p14:creationId xmlns:p14="http://schemas.microsoft.com/office/powerpoint/2010/main" val="2748449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382345"/>
            <a:ext cx="11338560" cy="493623"/>
          </a:xfrm>
        </p:spPr>
        <p:txBody>
          <a:bodyPr/>
          <a:lstStyle/>
          <a:p>
            <a:r>
              <a:rPr lang="uk-UA" sz="2800" dirty="0"/>
              <a:t>Базові принципи побудови методики</a:t>
            </a:r>
            <a:endParaRPr lang="ru-RU" sz="2800" dirty="0"/>
          </a:p>
        </p:txBody>
      </p:sp>
      <p:sp>
        <p:nvSpPr>
          <p:cNvPr id="3" name="Content Placeholder 2"/>
          <p:cNvSpPr>
            <a:spLocks noGrp="1"/>
          </p:cNvSpPr>
          <p:nvPr>
            <p:ph idx="1"/>
          </p:nvPr>
        </p:nvSpPr>
        <p:spPr>
          <a:xfrm>
            <a:off x="426720" y="1526996"/>
            <a:ext cx="8514080" cy="3047807"/>
          </a:xfrm>
        </p:spPr>
        <p:txBody>
          <a:bodyPr/>
          <a:lstStyle/>
          <a:p>
            <a:pPr marL="171450" indent="-171450" algn="just">
              <a:buClr>
                <a:srgbClr val="4D83B9"/>
              </a:buClr>
              <a:buFont typeface="Wingdings" panose="05000000000000000000" pitchFamily="2" charset="2"/>
              <a:buChar char="§"/>
            </a:pPr>
            <a:r>
              <a:rPr lang="uk-UA" sz="2400" dirty="0">
                <a:solidFill>
                  <a:schemeClr val="tx1"/>
                </a:solidFill>
                <a:cs typeface="Calibri" panose="020F0502020204030204" pitchFamily="34" charset="0"/>
              </a:rPr>
              <a:t>Фокусуємось на фіксації </a:t>
            </a:r>
            <a:r>
              <a:rPr lang="uk-UA" sz="2400" b="1" u="sng" dirty="0">
                <a:solidFill>
                  <a:schemeClr val="tx1"/>
                </a:solidFill>
                <a:cs typeface="Calibri" panose="020F0502020204030204" pitchFamily="34" charset="0"/>
              </a:rPr>
              <a:t>реальних втрат</a:t>
            </a:r>
            <a:r>
              <a:rPr lang="uk-UA" sz="2400" b="1" dirty="0">
                <a:solidFill>
                  <a:schemeClr val="tx1"/>
                </a:solidFill>
                <a:cs typeface="Calibri" panose="020F0502020204030204" pitchFamily="34" charset="0"/>
              </a:rPr>
              <a:t> </a:t>
            </a:r>
            <a:r>
              <a:rPr lang="uk-UA" sz="2400" dirty="0">
                <a:solidFill>
                  <a:schemeClr val="tx1"/>
                </a:solidFill>
                <a:cs typeface="Calibri" panose="020F0502020204030204" pitchFamily="34" charset="0"/>
              </a:rPr>
              <a:t>аграріїв, не використовуючи «орієнтовні» чи «нормативні» показники, які, скоріше за все, стануть </a:t>
            </a:r>
            <a:r>
              <a:rPr lang="uk-UA" sz="2400" b="1" dirty="0">
                <a:solidFill>
                  <a:schemeClr val="tx1"/>
                </a:solidFill>
                <a:cs typeface="Calibri" panose="020F0502020204030204" pitchFamily="34" charset="0"/>
              </a:rPr>
              <a:t>неналежними доказами </a:t>
            </a:r>
            <a:r>
              <a:rPr lang="uk-UA" sz="2400" dirty="0">
                <a:solidFill>
                  <a:schemeClr val="tx1"/>
                </a:solidFill>
                <a:cs typeface="Calibri" panose="020F0502020204030204" pitchFamily="34" charset="0"/>
              </a:rPr>
              <a:t>у національних та міжнародних судах.</a:t>
            </a:r>
          </a:p>
          <a:p>
            <a:pPr marL="171450" indent="-171450" algn="just">
              <a:buClr>
                <a:srgbClr val="4D83B9"/>
              </a:buClr>
              <a:buFont typeface="Wingdings" panose="05000000000000000000" pitchFamily="2" charset="2"/>
              <a:buChar char="§"/>
            </a:pPr>
            <a:endParaRPr lang="uk-UA" sz="2400" dirty="0">
              <a:solidFill>
                <a:schemeClr val="tx1"/>
              </a:solidFill>
              <a:cs typeface="Calibri" panose="020F0502020204030204" pitchFamily="34" charset="0"/>
            </a:endParaRPr>
          </a:p>
          <a:p>
            <a:pPr marL="171450" indent="-171450" algn="just">
              <a:buClr>
                <a:srgbClr val="4D83B9"/>
              </a:buClr>
              <a:buFont typeface="Wingdings" panose="05000000000000000000" pitchFamily="2" charset="2"/>
              <a:buChar char="§"/>
            </a:pPr>
            <a:r>
              <a:rPr lang="uk-UA" sz="2400" dirty="0">
                <a:solidFill>
                  <a:schemeClr val="tx1"/>
                </a:solidFill>
                <a:cs typeface="Calibri" panose="020F0502020204030204" pitchFamily="34" charset="0"/>
              </a:rPr>
              <a:t>Спираємось на </a:t>
            </a:r>
            <a:r>
              <a:rPr lang="uk-UA" sz="2400" b="1" dirty="0">
                <a:solidFill>
                  <a:schemeClr val="tx1"/>
                </a:solidFill>
                <a:cs typeface="Calibri" panose="020F0502020204030204" pitchFamily="34" charset="0"/>
              </a:rPr>
              <a:t>наявну нормативно-правову базу та процедури</a:t>
            </a:r>
            <a:r>
              <a:rPr lang="uk-UA" sz="2400" dirty="0">
                <a:solidFill>
                  <a:schemeClr val="tx1"/>
                </a:solidFill>
                <a:cs typeface="Calibri" panose="020F0502020204030204" pitchFamily="34" charset="0"/>
              </a:rPr>
              <a:t>.</a:t>
            </a:r>
          </a:p>
          <a:p>
            <a:pPr marL="171450" indent="-171450" algn="just">
              <a:buClr>
                <a:srgbClr val="4D83B9"/>
              </a:buClr>
              <a:buFont typeface="Wingdings" panose="05000000000000000000" pitchFamily="2" charset="2"/>
              <a:buChar char="§"/>
            </a:pPr>
            <a:endParaRPr lang="uk-UA" sz="2400" dirty="0">
              <a:solidFill>
                <a:schemeClr val="tx1"/>
              </a:solidFill>
              <a:cs typeface="Calibri" panose="020F0502020204030204" pitchFamily="34" charset="0"/>
            </a:endParaRPr>
          </a:p>
          <a:p>
            <a:pPr marL="0" indent="0" algn="r">
              <a:buClr>
                <a:srgbClr val="4D83B9"/>
              </a:buClr>
              <a:buNone/>
            </a:pPr>
            <a:r>
              <a:rPr lang="uk-UA" sz="2400" b="1" dirty="0">
                <a:solidFill>
                  <a:srgbClr val="C00000"/>
                </a:solidFill>
                <a:cs typeface="Calibri" panose="020F0502020204030204" pitchFamily="34" charset="0"/>
              </a:rPr>
              <a:t>Краще з самого початку слідувати складнішій, проте правильній процедурі, ніж потім опинитися в ситуації, коли попередні розрахунки виявляться нікому не потрібними!</a:t>
            </a:r>
          </a:p>
        </p:txBody>
      </p:sp>
      <p:cxnSp>
        <p:nvCxnSpPr>
          <p:cNvPr id="6" name="Straight Connector 5">
            <a:extLst>
              <a:ext uri="{FF2B5EF4-FFF2-40B4-BE49-F238E27FC236}">
                <a16:creationId xmlns:a16="http://schemas.microsoft.com/office/drawing/2014/main" id="{D5E7B3EC-008D-41D9-9A6E-FE3AC34B187B}"/>
              </a:ext>
            </a:extLst>
          </p:cNvPr>
          <p:cNvCxnSpPr>
            <a:cxnSpLocks/>
          </p:cNvCxnSpPr>
          <p:nvPr/>
        </p:nvCxnSpPr>
        <p:spPr>
          <a:xfrm>
            <a:off x="593494" y="6356131"/>
            <a:ext cx="10815145"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Рисунок 4">
            <a:extLst>
              <a:ext uri="{FF2B5EF4-FFF2-40B4-BE49-F238E27FC236}">
                <a16:creationId xmlns:a16="http://schemas.microsoft.com/office/drawing/2014/main" id="{7AA82F28-464A-414C-9F5C-DFBDFDD6ED3D}"/>
              </a:ext>
            </a:extLst>
          </p:cNvPr>
          <p:cNvPicPr>
            <a:picLocks noChangeAspect="1"/>
          </p:cNvPicPr>
          <p:nvPr/>
        </p:nvPicPr>
        <p:blipFill>
          <a:blip r:embed="rId2"/>
          <a:stretch>
            <a:fillRect/>
          </a:stretch>
        </p:blipFill>
        <p:spPr>
          <a:xfrm>
            <a:off x="9241155" y="2122487"/>
            <a:ext cx="2613025" cy="2613025"/>
          </a:xfrm>
          <a:prstGeom prst="rect">
            <a:avLst/>
          </a:prstGeom>
        </p:spPr>
      </p:pic>
    </p:spTree>
    <p:extLst>
      <p:ext uri="{BB962C8B-B14F-4D97-AF65-F5344CB8AC3E}">
        <p14:creationId xmlns:p14="http://schemas.microsoft.com/office/powerpoint/2010/main" val="602737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382345"/>
            <a:ext cx="11338560" cy="493623"/>
          </a:xfrm>
        </p:spPr>
        <p:txBody>
          <a:bodyPr/>
          <a:lstStyle/>
          <a:p>
            <a:r>
              <a:rPr lang="uk-UA" sz="2800" dirty="0"/>
              <a:t>Хто бере участь у розрахунку збитків?</a:t>
            </a:r>
            <a:endParaRPr lang="ru-RU" sz="2800" dirty="0"/>
          </a:p>
        </p:txBody>
      </p:sp>
      <p:sp>
        <p:nvSpPr>
          <p:cNvPr id="3" name="Content Placeholder 2"/>
          <p:cNvSpPr>
            <a:spLocks noGrp="1"/>
          </p:cNvSpPr>
          <p:nvPr>
            <p:ph idx="1"/>
          </p:nvPr>
        </p:nvSpPr>
        <p:spPr>
          <a:xfrm>
            <a:off x="426720" y="1384479"/>
            <a:ext cx="8577580" cy="4317771"/>
          </a:xfrm>
        </p:spPr>
        <p:txBody>
          <a:bodyPr/>
          <a:lstStyle/>
          <a:p>
            <a:pPr marL="171450" indent="-171450" algn="just">
              <a:buClr>
                <a:srgbClr val="4D83B9"/>
              </a:buClr>
              <a:buFont typeface="Wingdings" panose="05000000000000000000" pitchFamily="2" charset="2"/>
              <a:buChar char="§"/>
            </a:pPr>
            <a:r>
              <a:rPr lang="uk-UA" sz="2400" dirty="0">
                <a:solidFill>
                  <a:schemeClr val="tx1"/>
                </a:solidFill>
                <a:cs typeface="Calibri" panose="020F0502020204030204" pitchFamily="34" charset="0"/>
              </a:rPr>
              <a:t>Відповідальними за визначення шкоди та збитків є обласні, Київська міська </a:t>
            </a:r>
            <a:r>
              <a:rPr lang="uk-UA" sz="2400" b="1" dirty="0">
                <a:solidFill>
                  <a:schemeClr val="tx1"/>
                </a:solidFill>
                <a:cs typeface="Calibri" panose="020F0502020204030204" pitchFamily="34" charset="0"/>
              </a:rPr>
              <a:t>державні адміністрації</a:t>
            </a:r>
            <a:r>
              <a:rPr lang="uk-UA" sz="2400" dirty="0">
                <a:solidFill>
                  <a:schemeClr val="tx1"/>
                </a:solidFill>
                <a:cs typeface="Calibri" panose="020F0502020204030204" pitchFamily="34" charset="0"/>
              </a:rPr>
              <a:t>, але…</a:t>
            </a:r>
          </a:p>
          <a:p>
            <a:pPr marL="171450" indent="-171450" algn="just">
              <a:buClr>
                <a:srgbClr val="4D83B9"/>
              </a:buClr>
              <a:buFont typeface="Wingdings" panose="05000000000000000000" pitchFamily="2" charset="2"/>
              <a:buChar char="§"/>
            </a:pPr>
            <a:endParaRPr lang="uk-UA" sz="2400" dirty="0">
              <a:solidFill>
                <a:schemeClr val="tx1"/>
              </a:solidFill>
              <a:cs typeface="Calibri" panose="020F0502020204030204" pitchFamily="34" charset="0"/>
            </a:endParaRPr>
          </a:p>
          <a:p>
            <a:pPr marL="171450" indent="-171450" algn="just">
              <a:buClr>
                <a:srgbClr val="4D83B9"/>
              </a:buClr>
              <a:buFont typeface="Wingdings" panose="05000000000000000000" pitchFamily="2" charset="2"/>
              <a:buChar char="§"/>
            </a:pPr>
            <a:r>
              <a:rPr lang="uk-UA" sz="2400" b="1" dirty="0">
                <a:solidFill>
                  <a:schemeClr val="tx1"/>
                </a:solidFill>
                <a:cs typeface="Calibri" panose="020F0502020204030204" pitchFamily="34" charset="0"/>
              </a:rPr>
              <a:t>Ключова роль </a:t>
            </a:r>
            <a:r>
              <a:rPr lang="uk-UA" sz="2400" dirty="0">
                <a:solidFill>
                  <a:schemeClr val="tx1"/>
                </a:solidFill>
                <a:cs typeface="Calibri" panose="020F0502020204030204" pitchFamily="34" charset="0"/>
              </a:rPr>
              <a:t>належить</a:t>
            </a:r>
            <a:r>
              <a:rPr lang="uk-UA" sz="2400" b="1" dirty="0">
                <a:solidFill>
                  <a:schemeClr val="tx1"/>
                </a:solidFill>
                <a:cs typeface="Calibri" panose="020F0502020204030204" pitchFamily="34" charset="0"/>
              </a:rPr>
              <a:t> </a:t>
            </a:r>
            <a:r>
              <a:rPr lang="uk-UA" sz="2400" b="1" u="sng" dirty="0">
                <a:solidFill>
                  <a:schemeClr val="tx1"/>
                </a:solidFill>
                <a:cs typeface="Calibri" panose="020F0502020204030204" pitchFamily="34" charset="0"/>
              </a:rPr>
              <a:t>постраждалій особі</a:t>
            </a:r>
            <a:r>
              <a:rPr lang="uk-UA" sz="2400" b="1" dirty="0">
                <a:solidFill>
                  <a:schemeClr val="tx1"/>
                </a:solidFill>
                <a:cs typeface="Calibri" panose="020F0502020204030204" pitchFamily="34" charset="0"/>
              </a:rPr>
              <a:t> </a:t>
            </a:r>
            <a:r>
              <a:rPr lang="uk-UA" sz="2400" dirty="0">
                <a:solidFill>
                  <a:schemeClr val="tx1"/>
                </a:solidFill>
                <a:cs typeface="Calibri" panose="020F0502020204030204" pitchFamily="34" charset="0"/>
              </a:rPr>
              <a:t>– саме від її організованості та цілеспрямованості буде залежати, чи вдасться належним чином зафіксувати та оцінити збитки.</a:t>
            </a:r>
          </a:p>
          <a:p>
            <a:pPr marL="171450" indent="-171450" algn="just">
              <a:buClr>
                <a:srgbClr val="4D83B9"/>
              </a:buClr>
              <a:buFont typeface="Wingdings" panose="05000000000000000000" pitchFamily="2" charset="2"/>
              <a:buChar char="§"/>
            </a:pPr>
            <a:endParaRPr lang="uk-UA" sz="2400" dirty="0">
              <a:solidFill>
                <a:schemeClr val="tx1"/>
              </a:solidFill>
              <a:cs typeface="Calibri" panose="020F0502020204030204" pitchFamily="34" charset="0"/>
            </a:endParaRPr>
          </a:p>
          <a:p>
            <a:pPr marL="171450" indent="-171450" algn="just">
              <a:buClr>
                <a:srgbClr val="4D83B9"/>
              </a:buClr>
              <a:buFont typeface="Wingdings" panose="05000000000000000000" pitchFamily="2" charset="2"/>
              <a:buChar char="§"/>
            </a:pPr>
            <a:r>
              <a:rPr lang="uk-UA" sz="2400" dirty="0">
                <a:solidFill>
                  <a:schemeClr val="tx1"/>
                </a:solidFill>
                <a:cs typeface="Calibri" panose="020F0502020204030204" pitchFamily="34" charset="0"/>
              </a:rPr>
              <a:t>Коректне визначення розміру збитків може потребувати </a:t>
            </a:r>
            <a:r>
              <a:rPr lang="uk-UA" sz="2400" b="1" dirty="0">
                <a:solidFill>
                  <a:schemeClr val="tx1"/>
                </a:solidFill>
                <a:cs typeface="Calibri" panose="020F0502020204030204" pitchFamily="34" charset="0"/>
              </a:rPr>
              <a:t>додаткових зусиль або витрат </a:t>
            </a:r>
            <a:r>
              <a:rPr lang="uk-UA" sz="2400" dirty="0">
                <a:solidFill>
                  <a:schemeClr val="tx1"/>
                </a:solidFill>
                <a:cs typeface="Calibri" panose="020F0502020204030204" pitchFamily="34" charset="0"/>
              </a:rPr>
              <a:t>– прийняття рішення комісією при районній військовій адміністрації та виконкомі місцевої ради, складання проектної документації, залучення професійного оцінювача тощо.</a:t>
            </a:r>
          </a:p>
        </p:txBody>
      </p:sp>
      <p:cxnSp>
        <p:nvCxnSpPr>
          <p:cNvPr id="6" name="Straight Connector 5">
            <a:extLst>
              <a:ext uri="{FF2B5EF4-FFF2-40B4-BE49-F238E27FC236}">
                <a16:creationId xmlns:a16="http://schemas.microsoft.com/office/drawing/2014/main" id="{D5E7B3EC-008D-41D9-9A6E-FE3AC34B187B}"/>
              </a:ext>
            </a:extLst>
          </p:cNvPr>
          <p:cNvCxnSpPr>
            <a:cxnSpLocks/>
          </p:cNvCxnSpPr>
          <p:nvPr/>
        </p:nvCxnSpPr>
        <p:spPr>
          <a:xfrm>
            <a:off x="586827" y="6445031"/>
            <a:ext cx="10815145"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Рисунок 3">
            <a:extLst>
              <a:ext uri="{FF2B5EF4-FFF2-40B4-BE49-F238E27FC236}">
                <a16:creationId xmlns:a16="http://schemas.microsoft.com/office/drawing/2014/main" id="{0584B34E-2E3E-4AD2-8D61-AD643F01F0D8}"/>
              </a:ext>
            </a:extLst>
          </p:cNvPr>
          <p:cNvPicPr>
            <a:picLocks noChangeAspect="1"/>
          </p:cNvPicPr>
          <p:nvPr/>
        </p:nvPicPr>
        <p:blipFill>
          <a:blip r:embed="rId2"/>
          <a:stretch>
            <a:fillRect/>
          </a:stretch>
        </p:blipFill>
        <p:spPr>
          <a:xfrm>
            <a:off x="9004300" y="2544297"/>
            <a:ext cx="2997200" cy="1998133"/>
          </a:xfrm>
          <a:prstGeom prst="rect">
            <a:avLst/>
          </a:prstGeom>
        </p:spPr>
      </p:pic>
    </p:spTree>
    <p:extLst>
      <p:ext uri="{BB962C8B-B14F-4D97-AF65-F5344CB8AC3E}">
        <p14:creationId xmlns:p14="http://schemas.microsoft.com/office/powerpoint/2010/main" val="3094922766"/>
      </p:ext>
    </p:extLst>
  </p:cSld>
  <p:clrMapOvr>
    <a:masterClrMapping/>
  </p:clrMapOvr>
</p:sld>
</file>

<file path=ppt/theme/theme1.xml><?xml version="1.0" encoding="utf-8"?>
<a:theme xmlns:a="http://schemas.openxmlformats.org/drawingml/2006/main" name="Office Theme">
  <a:themeElements>
    <a:clrScheme name="Custom 1">
      <a:dk1>
        <a:srgbClr val="54585A"/>
      </a:dk1>
      <a:lt1>
        <a:sysClr val="window" lastClr="FFFFFF"/>
      </a:lt1>
      <a:dk2>
        <a:srgbClr val="807A78"/>
      </a:dk2>
      <a:lt2>
        <a:srgbClr val="E8E5E0"/>
      </a:lt2>
      <a:accent1>
        <a:srgbClr val="E67C49"/>
      </a:accent1>
      <a:accent2>
        <a:srgbClr val="C5D148"/>
      </a:accent2>
      <a:accent3>
        <a:srgbClr val="9BB82D"/>
      </a:accent3>
      <a:accent4>
        <a:srgbClr val="2EA18E"/>
      </a:accent4>
      <a:accent5>
        <a:srgbClr val="00B7F1"/>
      </a:accent5>
      <a:accent6>
        <a:srgbClr val="F3AE48"/>
      </a:accent6>
      <a:hlink>
        <a:srgbClr val="00B7F1"/>
      </a:hlink>
      <a:folHlink>
        <a:srgbClr val="77475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emonics Powerpoint Template 2 [Read-Only]" id="{D39F1444-DD00-4484-AD96-A6A27A73235E}" vid="{55E5F5E0-6C20-4D0E-AE6D-B225040961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Project Communications" ma:contentTypeID="0x0101008DA58B5CA681664FAB24816C56F4108509005D4F13D299BA194AB8727F8B24F67A77" ma:contentTypeVersion="17" ma:contentTypeDescription="Project Communications" ma:contentTypeScope="" ma:versionID="a46e7c85acddfff183bf8eafd5819b12">
  <xsd:schema xmlns:xsd="http://www.w3.org/2001/XMLSchema" xmlns:xs="http://www.w3.org/2001/XMLSchema" xmlns:p="http://schemas.microsoft.com/office/2006/metadata/properties" xmlns:ns2="8d7096d6-fc66-4344-9e3f-2445529a09f6" xmlns:ns4="97b389a2-808a-4f3f-bbee-ccff952c9920" targetNamespace="http://schemas.microsoft.com/office/2006/metadata/properties" ma:root="true" ma:fieldsID="68dcea6a5c1651cf51536fb3b1677126" ns2:_="" ns4:_="">
    <xsd:import namespace="8d7096d6-fc66-4344-9e3f-2445529a09f6"/>
    <xsd:import namespace="97b389a2-808a-4f3f-bbee-ccff952c9920"/>
    <xsd:element name="properties">
      <xsd:complexType>
        <xsd:sequence>
          <xsd:element name="documentManagement">
            <xsd:complexType>
              <xsd:all>
                <xsd:element ref="ns2:hbf0c10381aa4bd59932b5b7da857fed" minOccurs="0"/>
                <xsd:element ref="ns2:TaxCatchAll" minOccurs="0"/>
                <xsd:element ref="ns2:TaxCatchAllLabel"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7096d6-fc66-4344-9e3f-2445529a09f6" elementFormDefault="qualified">
    <xsd:import namespace="http://schemas.microsoft.com/office/2006/documentManagement/types"/>
    <xsd:import namespace="http://schemas.microsoft.com/office/infopath/2007/PartnerControls"/>
    <xsd:element name="hbf0c10381aa4bd59932b5b7da857fed" ma:index="8" nillable="true" ma:taxonomy="true" ma:internalName="hbf0c10381aa4bd59932b5b7da857fed" ma:taxonomyFieldName="Project_x0020_Document_x0020_Type" ma:displayName="Project Document Type" ma:default="" ma:fieldId="{1bf0c103-81aa-4bd5-9932-b5b7da857fed}" ma:sspId="822e118f-d533-465d-b5ca-7beed2256e09" ma:termSetId="d8a5acf7-091c-4877-b363-b3708ae07044"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459381e6-4375-4a80-acd8-85b15b1e957b}" ma:internalName="TaxCatchAll" ma:showField="CatchAllData" ma:web="3f0b0a6a-9552-433c-bf55-dc4cdc48285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459381e6-4375-4a80-acd8-85b15b1e957b}" ma:internalName="TaxCatchAllLabel" ma:readOnly="true" ma:showField="CatchAllDataLabel" ma:web="3f0b0a6a-9552-433c-bf55-dc4cdc48285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7b389a2-808a-4f3f-bbee-ccff952c9920"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822e118f-d533-465d-b5ca-7beed2256e09" ContentTypeId="0x0101008DA58B5CA681664FAB24816C56F4108509" PreviousValue="false"/>
</file>

<file path=customXml/item3.xml><?xml version="1.0" encoding="utf-8"?>
<p:properties xmlns:p="http://schemas.microsoft.com/office/2006/metadata/properties" xmlns:xsi="http://www.w3.org/2001/XMLSchema-instance" xmlns:pc="http://schemas.microsoft.com/office/infopath/2007/PartnerControls">
  <documentManagement>
    <hbf0c10381aa4bd59932b5b7da857fed xmlns="8d7096d6-fc66-4344-9e3f-2445529a09f6">
      <Terms xmlns="http://schemas.microsoft.com/office/infopath/2007/PartnerControls"/>
    </hbf0c10381aa4bd59932b5b7da857fed>
    <TaxCatchAll xmlns="8d7096d6-fc66-4344-9e3f-2445529a09f6"/>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2C7CFE-61F4-4473-9FE3-9518D11A49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7096d6-fc66-4344-9e3f-2445529a09f6"/>
    <ds:schemaRef ds:uri="97b389a2-808a-4f3f-bbee-ccff952c99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889059-0F80-4278-B8C4-9FBDBE7065B6}">
  <ds:schemaRefs>
    <ds:schemaRef ds:uri="Microsoft.SharePoint.Taxonomy.ContentTypeSync"/>
  </ds:schemaRefs>
</ds:datastoreItem>
</file>

<file path=customXml/itemProps3.xml><?xml version="1.0" encoding="utf-8"?>
<ds:datastoreItem xmlns:ds="http://schemas.openxmlformats.org/officeDocument/2006/customXml" ds:itemID="{B4ACAF12-145B-4153-B7E2-CFBE9A3230B0}">
  <ds:schemaRefs>
    <ds:schemaRef ds:uri="http://purl.org/dc/elements/1.1/"/>
    <ds:schemaRef ds:uri="http://schemas.microsoft.com/office/2006/metadata/properties"/>
    <ds:schemaRef ds:uri="http://www.w3.org/XML/1998/namespac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97b389a2-808a-4f3f-bbee-ccff952c9920"/>
    <ds:schemaRef ds:uri="8d7096d6-fc66-4344-9e3f-2445529a09f6"/>
    <ds:schemaRef ds:uri="http://purl.org/dc/dcmitype/"/>
  </ds:schemaRefs>
</ds:datastoreItem>
</file>

<file path=customXml/itemProps4.xml><?xml version="1.0" encoding="utf-8"?>
<ds:datastoreItem xmlns:ds="http://schemas.openxmlformats.org/officeDocument/2006/customXml" ds:itemID="{071413D8-9BBE-426F-B343-5D38E98BB9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16344</TotalTime>
  <Words>1587</Words>
  <Application>Microsoft Office PowerPoint</Application>
  <PresentationFormat>Широкоэкранный</PresentationFormat>
  <Paragraphs>105</Paragraphs>
  <Slides>15</Slides>
  <Notes>8</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15</vt:i4>
      </vt:variant>
    </vt:vector>
  </HeadingPairs>
  <TitlesOfParts>
    <vt:vector size="21" baseType="lpstr">
      <vt:lpstr>Arial</vt:lpstr>
      <vt:lpstr>Calibri</vt:lpstr>
      <vt:lpstr>Gotham Pro Medium</vt:lpstr>
      <vt:lpstr>Times New Roman</vt:lpstr>
      <vt:lpstr>Wingdings</vt:lpstr>
      <vt:lpstr>Office Theme</vt:lpstr>
      <vt:lpstr>Презентация PowerPoint</vt:lpstr>
      <vt:lpstr>Що таке збитки?</vt:lpstr>
      <vt:lpstr>Навіщо потрібно визначати збитки?</vt:lpstr>
      <vt:lpstr>За якими методиками треба визначати збитки?</vt:lpstr>
      <vt:lpstr>Збирання доказової бази</vt:lpstr>
      <vt:lpstr>На які питання треба дати відповіді?</vt:lpstr>
      <vt:lpstr>Що має визначати методика?</vt:lpstr>
      <vt:lpstr>Базові принципи побудови методики</vt:lpstr>
      <vt:lpstr>Хто бере участь у розрахунку збитків?</vt:lpstr>
      <vt:lpstr>Витрати на рекультивацію земель</vt:lpstr>
      <vt:lpstr>Збитки власників (користувачів) сільськогосподарських земель</vt:lpstr>
      <vt:lpstr>Що включається до збитків землевласників та землекористувачів?</vt:lpstr>
      <vt:lpstr>Витрати на відновлення меліоративних площ </vt:lpstr>
      <vt:lpstr>Важливо!</vt:lpstr>
      <vt:lpstr>Контактна інформація:</vt:lpstr>
    </vt:vector>
  </TitlesOfParts>
  <Company>Chemonics International,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Selamawit Tegene;Viktoriia Gultai</dc:creator>
  <cp:lastModifiedBy>Image&amp;Matros ®</cp:lastModifiedBy>
  <cp:revision>97</cp:revision>
  <cp:lastPrinted>2022-05-23T17:38:39Z</cp:lastPrinted>
  <dcterms:created xsi:type="dcterms:W3CDTF">2016-10-13T21:59:47Z</dcterms:created>
  <dcterms:modified xsi:type="dcterms:W3CDTF">2022-05-26T10:16:21Z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0x0101008DA58B5CA681664FAB24816C56F4108509005D4F13D299BA194AB8727F8B24F67A77</vt:lpwstr>
  </property>
  <property fmtid="{D5CDD505-2E9C-101B-9397-08002B2CF9AE}" pid="3" name="DivisionDepartment">
    <vt:lpwstr>2;#Strategic Communications and Outreach|3bdae9ac-3485-40f3-bc54-e952fd59a11d</vt:lpwstr>
  </property>
  <property fmtid="{D5CDD505-2E9C-101B-9397-08002B2CF9AE}" pid="4" name="BusinessUnit">
    <vt:lpwstr>1;#Strategic Solutions and Communications|243815c8-8aec-4f2f-b92a-dc3397f14641</vt:lpwstr>
  </property>
</Properties>
</file>