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6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B3F5A-C4B2-408D-BD0C-51B93A4B1F9E}" type="datetimeFigureOut">
              <a:rPr lang="uk-UA" smtClean="0"/>
              <a:pPr/>
              <a:t>26.05.2022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A3109-2516-48B4-A26C-18609E58E7D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aw-in-war.org/" TargetMode="External"/><Relationship Id="rId2" Type="http://schemas.openxmlformats.org/officeDocument/2006/relationships/hyperlink" Target="https://www.kmu.gov.ua/timelin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rosto.in.ua/" TargetMode="External"/><Relationship Id="rId4" Type="http://schemas.openxmlformats.org/officeDocument/2006/relationships/hyperlink" Target="https://uplan.org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Вплив</a:t>
            </a:r>
            <a:r>
              <a:rPr lang="ru-RU" b="1" dirty="0" smtClean="0"/>
              <a:t> </a:t>
            </a:r>
            <a:r>
              <a:rPr lang="ru-RU" b="1" dirty="0" err="1" smtClean="0"/>
              <a:t>війни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на роботу ЦНАП та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 err="1" smtClean="0"/>
              <a:t>надання</a:t>
            </a:r>
            <a:r>
              <a:rPr lang="ru-RU" b="1" dirty="0" smtClean="0"/>
              <a:t> </a:t>
            </a:r>
            <a:r>
              <a:rPr lang="ru-RU" b="1" dirty="0" err="1" smtClean="0"/>
              <a:t>базових</a:t>
            </a:r>
            <a:r>
              <a:rPr lang="ru-RU" b="1" dirty="0" smtClean="0"/>
              <a:t> </a:t>
            </a:r>
            <a:r>
              <a:rPr lang="ru-RU" b="1" dirty="0" err="1" smtClean="0"/>
              <a:t>адмінпослуг</a:t>
            </a:r>
            <a:r>
              <a:rPr lang="ru-RU" b="1" dirty="0" smtClean="0"/>
              <a:t>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3962400"/>
            <a:ext cx="7543800" cy="2057400"/>
          </a:xfrm>
        </p:spPr>
        <p:txBody>
          <a:bodyPr>
            <a:normAutofit fontScale="85000" lnSpcReduction="20000"/>
          </a:bodyPr>
          <a:lstStyle/>
          <a:p>
            <a:pPr algn="r"/>
            <a:endParaRPr lang="uk-UA" sz="1600" b="1" i="1" dirty="0" smtClean="0"/>
          </a:p>
          <a:p>
            <a:pPr algn="r"/>
            <a:endParaRPr lang="uk-UA" sz="1600" b="1" i="1" dirty="0"/>
          </a:p>
          <a:p>
            <a:pPr algn="r"/>
            <a:r>
              <a:rPr lang="uk-UA" sz="1600" b="1" i="1" dirty="0" smtClean="0">
                <a:solidFill>
                  <a:schemeClr val="tx1"/>
                </a:solidFill>
              </a:rPr>
              <a:t>Віктор </a:t>
            </a:r>
            <a:r>
              <a:rPr lang="uk-UA" sz="1600" b="1" i="1" dirty="0">
                <a:solidFill>
                  <a:schemeClr val="tx1"/>
                </a:solidFill>
              </a:rPr>
              <a:t>ТИМОЩУК </a:t>
            </a:r>
            <a:endParaRPr lang="uk-UA" sz="1600" b="1" i="1" dirty="0" smtClean="0">
              <a:solidFill>
                <a:schemeClr val="tx1"/>
              </a:solidFill>
            </a:endParaRPr>
          </a:p>
          <a:p>
            <a:pPr algn="r"/>
            <a:r>
              <a:rPr lang="uk-UA" sz="1600" i="1" dirty="0" smtClean="0">
                <a:solidFill>
                  <a:schemeClr val="tx1"/>
                </a:solidFill>
              </a:rPr>
              <a:t>кандидат юридичних наук, </a:t>
            </a:r>
          </a:p>
          <a:p>
            <a:pPr algn="r"/>
            <a:r>
              <a:rPr lang="uk-UA" sz="1600" i="1" dirty="0" smtClean="0">
                <a:solidFill>
                  <a:schemeClr val="tx1"/>
                </a:solidFill>
              </a:rPr>
              <a:t>заступник </a:t>
            </a:r>
            <a:r>
              <a:rPr lang="uk-UA" sz="1600" i="1" dirty="0">
                <a:solidFill>
                  <a:schemeClr val="tx1"/>
                </a:solidFill>
              </a:rPr>
              <a:t>голови правління </a:t>
            </a:r>
            <a:endParaRPr lang="uk-UA" sz="1600" i="1" dirty="0" smtClean="0">
              <a:solidFill>
                <a:schemeClr val="tx1"/>
              </a:solidFill>
            </a:endParaRPr>
          </a:p>
          <a:p>
            <a:pPr algn="r"/>
            <a:r>
              <a:rPr lang="uk-UA" sz="1600" i="1" dirty="0" smtClean="0">
                <a:solidFill>
                  <a:schemeClr val="tx1"/>
                </a:solidFill>
              </a:rPr>
              <a:t>Центру </a:t>
            </a:r>
            <a:r>
              <a:rPr lang="uk-UA" sz="1600" i="1" dirty="0">
                <a:solidFill>
                  <a:schemeClr val="tx1"/>
                </a:solidFill>
              </a:rPr>
              <a:t>політико-правових </a:t>
            </a:r>
            <a:r>
              <a:rPr lang="uk-UA" sz="1600" i="1" dirty="0" smtClean="0">
                <a:solidFill>
                  <a:schemeClr val="tx1"/>
                </a:solidFill>
              </a:rPr>
              <a:t>реформ</a:t>
            </a:r>
          </a:p>
          <a:p>
            <a:pPr algn="r"/>
            <a:endParaRPr lang="uk-UA" sz="1600" i="1" dirty="0">
              <a:solidFill>
                <a:schemeClr val="tx1"/>
              </a:solidFill>
            </a:endParaRPr>
          </a:p>
          <a:p>
            <a:r>
              <a:rPr lang="uk-UA" sz="1600" i="1" dirty="0" smtClean="0">
                <a:solidFill>
                  <a:schemeClr val="tx1"/>
                </a:solidFill>
              </a:rPr>
              <a:t>26.05.2022</a:t>
            </a:r>
          </a:p>
          <a:p>
            <a:pPr algn="r"/>
            <a:r>
              <a:rPr lang="uk-UA" sz="1600" i="1" dirty="0" smtClean="0"/>
              <a:t> </a:t>
            </a:r>
            <a:endParaRPr lang="uk-UA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B0F0"/>
                </a:solidFill>
              </a:rPr>
              <a:t>Слава Україні!</a:t>
            </a:r>
          </a:p>
          <a:p>
            <a:r>
              <a:rPr lang="uk-UA" sz="3600" b="1" dirty="0" smtClean="0">
                <a:solidFill>
                  <a:srgbClr val="FFFF00"/>
                </a:solidFill>
              </a:rPr>
              <a:t>Героям Слава!</a:t>
            </a:r>
            <a:endParaRPr lang="uk-UA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Питання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Як ЦНАП </a:t>
            </a:r>
            <a:r>
              <a:rPr lang="uk-UA" sz="2800" dirty="0" err="1" smtClean="0"/>
              <a:t>“проходять</a:t>
            </a:r>
            <a:r>
              <a:rPr lang="uk-UA" sz="2800" dirty="0" smtClean="0"/>
              <a:t> </a:t>
            </a:r>
            <a:r>
              <a:rPr lang="uk-UA" sz="2800" dirty="0" err="1" smtClean="0"/>
              <a:t>війну”</a:t>
            </a:r>
            <a:r>
              <a:rPr lang="uk-UA" sz="2800" dirty="0" smtClean="0"/>
              <a:t>. Окремі висновки (послуги, персонал, споживачі, інфраструктура, безпека, взаємодія зі СНАП)</a:t>
            </a:r>
          </a:p>
          <a:p>
            <a:r>
              <a:rPr lang="uk-UA" sz="2800" dirty="0" smtClean="0"/>
              <a:t>Вплив рівня (не)безпечності території</a:t>
            </a:r>
          </a:p>
          <a:p>
            <a:r>
              <a:rPr lang="uk-UA" sz="2800" dirty="0" smtClean="0"/>
              <a:t>Виклики (невідомість, дуже багато змін, невідкладність впровадження, комунікація, ресурси)</a:t>
            </a:r>
          </a:p>
          <a:p>
            <a:r>
              <a:rPr lang="uk-UA" sz="2800" dirty="0" smtClean="0"/>
              <a:t>Креативні рішення Уряду -  зміни щодо базових адмінпослуг і перспективи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ЦНАП. Виклики (1)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r>
              <a:rPr lang="uk-UA" sz="2800" dirty="0" err="1" smtClean="0"/>
              <a:t>“</a:t>
            </a:r>
            <a:r>
              <a:rPr lang="uk-UA" sz="2800" b="1" dirty="0" err="1" smtClean="0"/>
              <a:t>Зупинка</a:t>
            </a:r>
            <a:r>
              <a:rPr lang="uk-UA" sz="2800" dirty="0" err="1" smtClean="0"/>
              <a:t>”</a:t>
            </a:r>
            <a:r>
              <a:rPr lang="uk-UA" sz="2800" dirty="0" smtClean="0"/>
              <a:t> на кілька тижнів надання ключових (базових) послуг через закриття державних реєстрів. Зупинка Дії. Поетапне відновлення, спочатку у СНАП. РТГ.</a:t>
            </a:r>
          </a:p>
          <a:p>
            <a:r>
              <a:rPr lang="uk-UA" sz="2800" dirty="0" smtClean="0"/>
              <a:t>Гуманітарні функції ЦНАП, ВПО</a:t>
            </a:r>
          </a:p>
          <a:p>
            <a:r>
              <a:rPr lang="uk-UA" sz="2800" b="1" dirty="0" smtClean="0"/>
              <a:t>Послуги</a:t>
            </a:r>
            <a:r>
              <a:rPr lang="uk-UA" sz="2800" dirty="0" smtClean="0"/>
              <a:t> – війна загострила актуальність саме базових послуг </a:t>
            </a:r>
          </a:p>
          <a:p>
            <a:pPr>
              <a:buNone/>
            </a:pPr>
            <a:r>
              <a:rPr lang="uk-UA" sz="2800" dirty="0" smtClean="0"/>
              <a:t>	(</a:t>
            </a:r>
            <a:r>
              <a:rPr lang="uk-UA" sz="2800" u="sng" dirty="0" smtClean="0"/>
              <a:t>Особливо</a:t>
            </a:r>
            <a:r>
              <a:rPr lang="uk-UA" sz="2800" dirty="0" smtClean="0"/>
              <a:t>: </a:t>
            </a:r>
            <a:r>
              <a:rPr lang="uk-UA" sz="2800" u="sng" dirty="0" smtClean="0"/>
              <a:t>РАЦС, паспорти, АПСХ з ВПО</a:t>
            </a:r>
            <a:r>
              <a:rPr lang="uk-UA" sz="2800" dirty="0" smtClean="0"/>
              <a:t>.    МПЖ.    Також: транспортні засоби і посвідчення водія; реєстрація бізнесу, нерухомості)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ЦНАП. Виклики (2)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uk-UA" sz="2800" b="1" dirty="0" smtClean="0"/>
              <a:t>Персонал</a:t>
            </a:r>
            <a:r>
              <a:rPr lang="uk-UA" sz="2800" dirty="0" smtClean="0"/>
              <a:t> – переміщення, простій, стрес, життя. </a:t>
            </a:r>
            <a:r>
              <a:rPr lang="uk-UA" sz="2800" b="1" dirty="0" smtClean="0"/>
              <a:t>Фінансування</a:t>
            </a:r>
            <a:r>
              <a:rPr lang="uk-UA" sz="2800" dirty="0" smtClean="0"/>
              <a:t>, Закон 2259 (ризики скорочень; тимчасова структура). Ризики неповернення в Україну, у власну ТГ.</a:t>
            </a:r>
          </a:p>
          <a:p>
            <a:pPr>
              <a:spcAft>
                <a:spcPts val="600"/>
              </a:spcAft>
            </a:pPr>
            <a:r>
              <a:rPr lang="uk-UA" sz="2800" b="1" dirty="0" smtClean="0"/>
              <a:t>Інфраструктура</a:t>
            </a:r>
            <a:r>
              <a:rPr lang="uk-UA" sz="2800" dirty="0" smtClean="0"/>
              <a:t> – обмеження доступу в приміщення окремих ЦНАП. </a:t>
            </a:r>
            <a:r>
              <a:rPr lang="uk-UA" sz="2800" dirty="0"/>
              <a:t>В</a:t>
            </a:r>
            <a:r>
              <a:rPr lang="uk-UA" sz="2800" dirty="0" smtClean="0"/>
              <a:t>трата приміщень та обладнання як наслідки від бойових дій та тимчасової окупації</a:t>
            </a:r>
          </a:p>
          <a:p>
            <a:pPr>
              <a:spcAft>
                <a:spcPts val="600"/>
              </a:spcAft>
            </a:pPr>
            <a:r>
              <a:rPr lang="uk-UA" sz="2800" b="1" dirty="0" smtClean="0"/>
              <a:t>Інформування</a:t>
            </a:r>
            <a:r>
              <a:rPr lang="uk-UA" sz="2800" dirty="0" smtClean="0"/>
              <a:t>. Державна і місцеві комунікації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ЦНАП. Висновки (1)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fontScale="92500"/>
          </a:bodyPr>
          <a:lstStyle/>
          <a:p>
            <a:pPr>
              <a:spcAft>
                <a:spcPts val="300"/>
              </a:spcAft>
            </a:pPr>
            <a:r>
              <a:rPr lang="uk-UA" sz="3000" dirty="0" smtClean="0"/>
              <a:t>Різна </a:t>
            </a:r>
            <a:r>
              <a:rPr lang="uk-UA" sz="3000" dirty="0" err="1" smtClean="0"/>
              <a:t>“вага”</a:t>
            </a:r>
            <a:r>
              <a:rPr lang="uk-UA" sz="3000" dirty="0" smtClean="0"/>
              <a:t> ЦНАП у різних ТГ та навіть різна потреба у ЦНАП. Залежить від конкретного ОМС.</a:t>
            </a:r>
          </a:p>
          <a:p>
            <a:pPr>
              <a:spcAft>
                <a:spcPts val="300"/>
              </a:spcAft>
            </a:pPr>
            <a:r>
              <a:rPr lang="uk-UA" sz="3000" i="1" dirty="0" smtClean="0"/>
              <a:t>Обов'язковість ЦНАП (Закон 943), </a:t>
            </a:r>
            <a:r>
              <a:rPr lang="uk-UA" sz="3000" i="1" dirty="0" err="1" smtClean="0"/>
              <a:t>розп</a:t>
            </a:r>
            <a:r>
              <a:rPr lang="uk-UA" sz="3000" i="1" dirty="0" smtClean="0"/>
              <a:t>. КМУ 523</a:t>
            </a:r>
          </a:p>
          <a:p>
            <a:pPr>
              <a:spcAft>
                <a:spcPts val="300"/>
              </a:spcAft>
            </a:pPr>
            <a:r>
              <a:rPr lang="uk-UA" sz="3000" dirty="0" smtClean="0"/>
              <a:t>Передовсім </a:t>
            </a:r>
            <a:r>
              <a:rPr lang="uk-UA" sz="3000" b="1" dirty="0" smtClean="0"/>
              <a:t>базові послуги, приязність і комфорт, близькість (присутність) влади </a:t>
            </a:r>
            <a:r>
              <a:rPr lang="uk-UA" sz="3000" dirty="0" smtClean="0"/>
              <a:t>+ </a:t>
            </a:r>
            <a:r>
              <a:rPr lang="uk-UA" sz="3000" dirty="0" err="1" smtClean="0"/>
              <a:t>“нові</a:t>
            </a:r>
            <a:r>
              <a:rPr lang="uk-UA" sz="3000" dirty="0" smtClean="0"/>
              <a:t> </a:t>
            </a:r>
            <a:r>
              <a:rPr lang="uk-UA" sz="3000" dirty="0" err="1" smtClean="0"/>
              <a:t>послуги”</a:t>
            </a:r>
            <a:endParaRPr lang="uk-UA" sz="3000" dirty="0" smtClean="0"/>
          </a:p>
          <a:p>
            <a:pPr>
              <a:spcAft>
                <a:spcPts val="300"/>
              </a:spcAft>
            </a:pPr>
            <a:r>
              <a:rPr lang="uk-UA" sz="3000" dirty="0" smtClean="0"/>
              <a:t>Функціональність та скромність інфраструктури</a:t>
            </a:r>
          </a:p>
          <a:p>
            <a:pPr>
              <a:spcAft>
                <a:spcPts val="300"/>
              </a:spcAft>
            </a:pPr>
            <a:r>
              <a:rPr lang="uk-UA" sz="3000" dirty="0" smtClean="0"/>
              <a:t>Перевага ТП, ВРМ над великими ЦНАП</a:t>
            </a:r>
          </a:p>
          <a:p>
            <a:pPr>
              <a:spcAft>
                <a:spcPts val="300"/>
              </a:spcAft>
            </a:pPr>
            <a:r>
              <a:rPr lang="uk-UA" sz="3000" dirty="0" smtClean="0"/>
              <a:t>ЦНАП</a:t>
            </a:r>
            <a:r>
              <a:rPr lang="ru-RU" sz="3000" dirty="0" smtClean="0"/>
              <a:t>+Д</a:t>
            </a:r>
            <a:r>
              <a:rPr lang="uk-UA" sz="3000" dirty="0" err="1" smtClean="0"/>
              <a:t>ія</a:t>
            </a:r>
            <a:r>
              <a:rPr lang="uk-UA" sz="3000" dirty="0" smtClean="0"/>
              <a:t> або </a:t>
            </a:r>
            <a:r>
              <a:rPr lang="uk-UA" sz="3000" dirty="0" err="1" smtClean="0"/>
              <a:t>Дія+ЦНАП</a:t>
            </a:r>
            <a:r>
              <a:rPr lang="uk-UA" sz="3000" dirty="0" smtClean="0"/>
              <a:t> та загалом е-послуги. ЦНАП як </a:t>
            </a:r>
            <a:r>
              <a:rPr lang="uk-UA" sz="3000" dirty="0" err="1" smtClean="0"/>
              <a:t>“цифровий</a:t>
            </a:r>
            <a:r>
              <a:rPr lang="uk-UA" sz="3000" dirty="0" smtClean="0"/>
              <a:t> </a:t>
            </a:r>
            <a:r>
              <a:rPr lang="uk-UA" sz="3000" dirty="0" err="1" smtClean="0"/>
              <a:t>посередник”</a:t>
            </a:r>
            <a:endParaRPr lang="uk-UA" sz="3000" dirty="0" smtClean="0"/>
          </a:p>
          <a:p>
            <a:endParaRPr lang="uk-UA" sz="3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ЦНАП. Висновки (2)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/>
              <a:t>Дефіцит ресурсів і актуальність адмінзбору</a:t>
            </a:r>
          </a:p>
          <a:p>
            <a:r>
              <a:rPr lang="uk-UA" sz="2800" dirty="0" smtClean="0"/>
              <a:t>Децентралізація і сприяння від ЦОВВ (як-от, державні реєстратори і Мінюст; інші СНАП: МВС/ДМС, Мінсоцполітики/ПФУ та інші) </a:t>
            </a:r>
          </a:p>
          <a:p>
            <a:r>
              <a:rPr lang="uk-UA" sz="2800" dirty="0" smtClean="0"/>
              <a:t>Справедливий розподіл допомоги на відновлення та розвиток (за кількістю персоналу і пропорційно до населення)</a:t>
            </a:r>
          </a:p>
          <a:p>
            <a:r>
              <a:rPr lang="uk-UA" sz="2800" dirty="0" smtClean="0"/>
              <a:t>Зберегти персонал (можливо, неповна зайнятість)</a:t>
            </a:r>
          </a:p>
          <a:p>
            <a:r>
              <a:rPr lang="uk-UA" sz="2800" dirty="0" smtClean="0"/>
              <a:t>Розробити і дотримуватись </a:t>
            </a:r>
            <a:r>
              <a:rPr lang="uk-UA" sz="2800" dirty="0" err="1" smtClean="0"/>
              <a:t>безпекових</a:t>
            </a:r>
            <a:r>
              <a:rPr lang="uk-UA" sz="2800" dirty="0" smtClean="0"/>
              <a:t> порядків (евакуація людей, майна, інформації). </a:t>
            </a:r>
            <a:r>
              <a:rPr lang="uk-UA" sz="2800" dirty="0" err="1" smtClean="0"/>
              <a:t>Безпекова</a:t>
            </a:r>
            <a:r>
              <a:rPr lang="uk-UA" sz="2800" dirty="0" smtClean="0"/>
              <a:t> інфраструктура (укриття та </a:t>
            </a:r>
            <a:r>
              <a:rPr lang="uk-UA" sz="2800" dirty="0" err="1" smtClean="0"/>
              <a:t>ін</a:t>
            </a:r>
            <a:r>
              <a:rPr lang="uk-UA" sz="2800" dirty="0" smtClean="0"/>
              <a:t>)</a:t>
            </a:r>
            <a:endParaRPr lang="uk-UA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792162"/>
          </a:xfrm>
        </p:spPr>
        <p:txBody>
          <a:bodyPr>
            <a:noAutofit/>
          </a:bodyPr>
          <a:lstStyle/>
          <a:p>
            <a:r>
              <a:rPr lang="uk-UA" sz="3800" dirty="0" smtClean="0"/>
              <a:t>Послуги. Креативні рішення Уряду</a:t>
            </a:r>
            <a:endParaRPr lang="uk-UA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200"/>
              </a:spcAft>
            </a:pPr>
            <a:r>
              <a:rPr lang="uk-UA" b="1" dirty="0"/>
              <a:t>продовження</a:t>
            </a:r>
            <a:r>
              <a:rPr lang="uk-UA" dirty="0"/>
              <a:t> дії «</a:t>
            </a:r>
            <a:r>
              <a:rPr lang="uk-UA" dirty="0" err="1"/>
              <a:t>протермінованих</a:t>
            </a:r>
            <a:r>
              <a:rPr lang="uk-UA" dirty="0"/>
              <a:t>» паспортів, посвідчень </a:t>
            </a:r>
            <a:r>
              <a:rPr lang="uk-UA" dirty="0" smtClean="0"/>
              <a:t>водія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dirty="0"/>
              <a:t>автоматичне </a:t>
            </a:r>
            <a:r>
              <a:rPr lang="uk-UA" b="1" dirty="0"/>
              <a:t>продовження</a:t>
            </a:r>
            <a:r>
              <a:rPr lang="uk-UA" dirty="0"/>
              <a:t> соціальних </a:t>
            </a:r>
            <a:r>
              <a:rPr lang="uk-UA" dirty="0" smtClean="0"/>
              <a:t>виплат, статусів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b="1" dirty="0"/>
              <a:t>перенесення</a:t>
            </a:r>
            <a:r>
              <a:rPr lang="uk-UA" dirty="0"/>
              <a:t> місця виплат пенсій і </a:t>
            </a:r>
            <a:r>
              <a:rPr lang="uk-UA" dirty="0" smtClean="0"/>
              <a:t>соц. </a:t>
            </a:r>
            <a:r>
              <a:rPr lang="uk-UA" dirty="0" err="1" smtClean="0"/>
              <a:t>допомог</a:t>
            </a:r>
            <a:r>
              <a:rPr lang="uk-UA" b="1" dirty="0" smtClean="0"/>
              <a:t> 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dirty="0"/>
              <a:t>телефонне </a:t>
            </a:r>
            <a:r>
              <a:rPr lang="uk-UA" b="1" dirty="0"/>
              <a:t>підтвердження</a:t>
            </a:r>
            <a:r>
              <a:rPr lang="uk-UA" dirty="0"/>
              <a:t> статусу </a:t>
            </a:r>
            <a:r>
              <a:rPr lang="uk-UA" dirty="0" smtClean="0"/>
              <a:t>безробітного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b="1" dirty="0" smtClean="0"/>
              <a:t>резервні</a:t>
            </a:r>
            <a:r>
              <a:rPr lang="uk-UA" dirty="0" smtClean="0"/>
              <a:t> державні реєстри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dirty="0" smtClean="0"/>
              <a:t>шлюб за </a:t>
            </a:r>
            <a:r>
              <a:rPr lang="uk-UA" b="1" dirty="0" smtClean="0"/>
              <a:t>добу</a:t>
            </a:r>
            <a:r>
              <a:rPr lang="uk-UA" dirty="0" smtClean="0"/>
              <a:t>, </a:t>
            </a:r>
            <a:r>
              <a:rPr lang="uk-UA" dirty="0"/>
              <a:t>з </a:t>
            </a:r>
            <a:r>
              <a:rPr lang="uk-UA" dirty="0" err="1" smtClean="0"/>
              <a:t>відеозв’язком</a:t>
            </a:r>
            <a:r>
              <a:rPr lang="uk-UA" dirty="0" smtClean="0"/>
              <a:t>  </a:t>
            </a:r>
            <a:r>
              <a:rPr lang="uk-UA" dirty="0"/>
              <a:t>і </a:t>
            </a:r>
            <a:r>
              <a:rPr lang="uk-UA" dirty="0" smtClean="0"/>
              <a:t>свідками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dirty="0" err="1" smtClean="0"/>
              <a:t>“</a:t>
            </a:r>
            <a:r>
              <a:rPr lang="uk-UA" b="1" dirty="0" err="1" smtClean="0"/>
              <a:t>проста</a:t>
            </a:r>
            <a:r>
              <a:rPr lang="uk-UA" dirty="0" err="1" smtClean="0"/>
              <a:t>”</a:t>
            </a:r>
            <a:r>
              <a:rPr lang="uk-UA" dirty="0" smtClean="0"/>
              <a:t> грошова </a:t>
            </a:r>
            <a:r>
              <a:rPr lang="uk-UA" dirty="0"/>
              <a:t>допомога («</a:t>
            </a:r>
            <a:r>
              <a:rPr lang="uk-UA" dirty="0" err="1"/>
              <a:t>єДопомога</a:t>
            </a:r>
            <a:r>
              <a:rPr lang="uk-UA" dirty="0" smtClean="0"/>
              <a:t>»)</a:t>
            </a:r>
            <a:endParaRPr lang="uk-UA" dirty="0"/>
          </a:p>
          <a:p>
            <a:pPr>
              <a:spcAft>
                <a:spcPts val="200"/>
              </a:spcAft>
            </a:pPr>
            <a:r>
              <a:rPr lang="uk-UA" dirty="0"/>
              <a:t>обмін посвідчення водія </a:t>
            </a:r>
            <a:r>
              <a:rPr lang="uk-UA" b="1" dirty="0"/>
              <a:t>без</a:t>
            </a:r>
            <a:r>
              <a:rPr lang="uk-UA" dirty="0"/>
              <a:t> медичної </a:t>
            </a:r>
            <a:r>
              <a:rPr lang="uk-UA" b="1" dirty="0" smtClean="0"/>
              <a:t>довідки</a:t>
            </a:r>
          </a:p>
          <a:p>
            <a:pPr>
              <a:spcAft>
                <a:spcPts val="200"/>
              </a:spcAft>
            </a:pPr>
            <a:r>
              <a:rPr lang="uk-UA" b="1" dirty="0" smtClean="0"/>
              <a:t>Комплексне</a:t>
            </a:r>
            <a:r>
              <a:rPr lang="uk-UA" dirty="0" smtClean="0"/>
              <a:t> ВПО. Нові послуги в </a:t>
            </a:r>
            <a:r>
              <a:rPr lang="uk-UA" dirty="0" err="1" smtClean="0"/>
              <a:t>“Дії”</a:t>
            </a:r>
            <a:endParaRPr lang="uk-UA" dirty="0" smtClean="0"/>
          </a:p>
          <a:p>
            <a:pPr>
              <a:spcAft>
                <a:spcPts val="200"/>
              </a:spcAft>
            </a:pPr>
            <a:r>
              <a:rPr lang="uk-UA" dirty="0" smtClean="0"/>
              <a:t>Дублікат посвідчення </a:t>
            </a:r>
            <a:r>
              <a:rPr lang="uk-UA" b="1" dirty="0" smtClean="0"/>
              <a:t>водія в ДМС </a:t>
            </a:r>
            <a:r>
              <a:rPr lang="uk-UA" dirty="0" smtClean="0"/>
              <a:t>та ін.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Послуги. Окремі пропозиції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300"/>
              </a:spcAft>
            </a:pPr>
            <a:r>
              <a:rPr lang="uk-UA" sz="3300" b="1" dirty="0" smtClean="0"/>
              <a:t>РАЦС</a:t>
            </a:r>
            <a:r>
              <a:rPr lang="uk-UA" sz="3300" dirty="0" smtClean="0"/>
              <a:t>. Потреба доступності, завершити делегування ОМС</a:t>
            </a:r>
          </a:p>
          <a:p>
            <a:pPr>
              <a:spcAft>
                <a:spcPts val="300"/>
              </a:spcAft>
            </a:pPr>
            <a:r>
              <a:rPr lang="uk-UA" sz="3300" b="1" dirty="0" smtClean="0"/>
              <a:t>Паспортні</a:t>
            </a:r>
            <a:r>
              <a:rPr lang="uk-UA" sz="3300" dirty="0" smtClean="0"/>
              <a:t> послуги – прагнути</a:t>
            </a:r>
            <a:r>
              <a:rPr lang="en-US" sz="3300" dirty="0" smtClean="0"/>
              <a:t> </a:t>
            </a:r>
            <a:r>
              <a:rPr lang="uk-UA" sz="3300" dirty="0" smtClean="0"/>
              <a:t>у кожній громаді</a:t>
            </a:r>
          </a:p>
          <a:p>
            <a:pPr>
              <a:spcAft>
                <a:spcPts val="300"/>
              </a:spcAft>
            </a:pPr>
            <a:r>
              <a:rPr lang="uk-UA" sz="3300" b="1" dirty="0" smtClean="0"/>
              <a:t>АПСХ</a:t>
            </a:r>
            <a:r>
              <a:rPr lang="uk-UA" sz="3300" dirty="0" smtClean="0"/>
              <a:t> (спроможність ПЗ). Поетапне делегування</a:t>
            </a:r>
          </a:p>
          <a:p>
            <a:pPr>
              <a:spcAft>
                <a:spcPts val="300"/>
              </a:spcAft>
            </a:pPr>
            <a:r>
              <a:rPr lang="uk-UA" sz="3300" b="1" dirty="0" smtClean="0"/>
              <a:t>Реєстрація/декларування</a:t>
            </a:r>
            <a:r>
              <a:rPr lang="uk-UA" sz="3300" dirty="0" smtClean="0"/>
              <a:t> </a:t>
            </a:r>
            <a:r>
              <a:rPr lang="uk-UA" sz="3300" b="1" dirty="0" smtClean="0"/>
              <a:t>МПЖ</a:t>
            </a:r>
            <a:r>
              <a:rPr lang="uk-UA" sz="3300" dirty="0" smtClean="0"/>
              <a:t> (доступ до РТГ. Автономність і самодостатність РТГ. </a:t>
            </a:r>
            <a:r>
              <a:rPr lang="uk-UA" sz="3300" i="1" dirty="0" smtClean="0"/>
              <a:t>Взаємодія</a:t>
            </a:r>
            <a:r>
              <a:rPr lang="uk-UA" sz="3300" dirty="0" smtClean="0"/>
              <a:t>. Перехід на повідомну модель. Штамп/напис)</a:t>
            </a:r>
          </a:p>
          <a:p>
            <a:pPr>
              <a:spcAft>
                <a:spcPts val="300"/>
              </a:spcAft>
            </a:pPr>
            <a:r>
              <a:rPr lang="uk-UA" sz="3300" dirty="0" smtClean="0"/>
              <a:t>Територіальна доступність послуг і </a:t>
            </a:r>
            <a:r>
              <a:rPr lang="uk-UA" sz="3300" dirty="0" err="1" smtClean="0"/>
              <a:t>“оптимізації”</a:t>
            </a:r>
            <a:r>
              <a:rPr lang="uk-UA" sz="3300" dirty="0" smtClean="0"/>
              <a:t> ЦОВВ. Персонал ЦОВВ як ресурс</a:t>
            </a:r>
          </a:p>
          <a:p>
            <a:pPr>
              <a:spcAft>
                <a:spcPts val="300"/>
              </a:spcAft>
            </a:pPr>
            <a:r>
              <a:rPr lang="uk-UA" sz="3300" dirty="0" smtClean="0"/>
              <a:t>Уникати цифрової дискримінації</a:t>
            </a:r>
            <a:r>
              <a:rPr lang="en-US" sz="3300" dirty="0" smtClean="0"/>
              <a:t> </a:t>
            </a:r>
            <a:r>
              <a:rPr lang="ru-RU" sz="3300" dirty="0" err="1" smtClean="0"/>
              <a:t>громадян</a:t>
            </a:r>
            <a:endParaRPr lang="uk-UA" sz="3300" dirty="0" smtClean="0"/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 err="1" smtClean="0"/>
              <a:t>Довідково</a:t>
            </a:r>
            <a:endParaRPr lang="uk-UA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Інформація (офіційні урядові повідомлення та нові нормативно-правові акти у сфері адміністративних послуг):</a:t>
            </a:r>
          </a:p>
          <a:p>
            <a:r>
              <a:rPr lang="en-US" dirty="0" smtClean="0">
                <a:hlinkClick r:id="rId2"/>
              </a:rPr>
              <a:t>https://www.kmu.gov.ua/timeline</a:t>
            </a:r>
            <a:endParaRPr lang="uk-UA" dirty="0" smtClean="0"/>
          </a:p>
          <a:p>
            <a:r>
              <a:rPr lang="en-US" dirty="0" smtClean="0">
                <a:hlinkClick r:id="rId3"/>
              </a:rPr>
              <a:t>https://law-in-war.org</a:t>
            </a:r>
            <a:r>
              <a:rPr lang="uk-UA" dirty="0" smtClean="0"/>
              <a:t> </a:t>
            </a:r>
          </a:p>
          <a:p>
            <a:r>
              <a:rPr lang="en-US" b="1" dirty="0" smtClean="0">
                <a:hlinkClick r:id="rId4"/>
              </a:rPr>
              <a:t>https://uplan.org.ua</a:t>
            </a:r>
            <a:endParaRPr lang="uk-UA" b="1" dirty="0" smtClean="0"/>
          </a:p>
          <a:p>
            <a:r>
              <a:rPr lang="en-US" dirty="0" smtClean="0">
                <a:hlinkClick r:id="rId5"/>
              </a:rPr>
              <a:t>https://www.prosto.in.ua</a:t>
            </a:r>
            <a:r>
              <a:rPr lang="uk-UA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4031</TotalTime>
  <Words>487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Вплив війни  на роботу ЦНАП та  надання базових адмінпослуг </vt:lpstr>
      <vt:lpstr>Питання</vt:lpstr>
      <vt:lpstr>ЦНАП. Виклики (1)</vt:lpstr>
      <vt:lpstr>ЦНАП. Виклики (2)</vt:lpstr>
      <vt:lpstr>ЦНАП. Висновки (1)</vt:lpstr>
      <vt:lpstr>ЦНАП. Висновки (2)</vt:lpstr>
      <vt:lpstr>Послуги. Креативні рішення Уряду</vt:lpstr>
      <vt:lpstr>Послуги. Окремі пропозиції</vt:lpstr>
      <vt:lpstr>Довідково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війни на роботу ЦНАП та надання адміністративних послуг</dc:title>
  <dc:creator>vtymoschuk</dc:creator>
  <cp:lastModifiedBy>userMB</cp:lastModifiedBy>
  <cp:revision>86</cp:revision>
  <dcterms:created xsi:type="dcterms:W3CDTF">2022-05-23T07:37:48Z</dcterms:created>
  <dcterms:modified xsi:type="dcterms:W3CDTF">2022-05-26T13:42:31Z</dcterms:modified>
</cp:coreProperties>
</file>