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73" r:id="rId5"/>
    <p:sldId id="274" r:id="rId6"/>
    <p:sldId id="275" r:id="rId7"/>
    <p:sldId id="276" r:id="rId8"/>
    <p:sldId id="277" r:id="rId9"/>
    <p:sldId id="278" r:id="rId10"/>
    <p:sldId id="279" r:id="rId11"/>
    <p:sldId id="280" r:id="rId12"/>
    <p:sldId id="281" r:id="rId13"/>
    <p:sldId id="284" r:id="rId14"/>
    <p:sldId id="283" r:id="rId15"/>
    <p:sldId id="282" r:id="rId16"/>
    <p:sldId id="285" r:id="rId17"/>
    <p:sldId id="286" r:id="rId18"/>
    <p:sldId id="287" r:id="rId19"/>
    <p:sldId id="288" r:id="rId20"/>
    <p:sldId id="289" r:id="rId21"/>
    <p:sldId id="290" r:id="rId22"/>
    <p:sldId id="292" r:id="rId23"/>
    <p:sldId id="293" r:id="rId24"/>
    <p:sldId id="291" r:id="rId25"/>
    <p:sldId id="295" r:id="rId26"/>
    <p:sldId id="294" r:id="rId27"/>
    <p:sldId id="296" r:id="rId28"/>
    <p:sldId id="297" r:id="rId29"/>
    <p:sldId id="298" r:id="rId30"/>
    <p:sldId id="270" r:id="rId31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1EDED"/>
    <a:srgbClr val="FFAD17"/>
    <a:srgbClr val="0C8282"/>
    <a:srgbClr val="E3FDFF"/>
    <a:srgbClr val="69BFBF"/>
    <a:srgbClr val="ACDFDF"/>
    <a:srgbClr val="108B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FB99B9-EADC-4096-94C4-2BD36A5848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65BAD13-28C7-4580-B917-75EF8574AB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4729F03-FD22-427C-B139-357DA1AAF9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D42CB-CD4C-4FBE-8F52-E879DA15512D}" type="datetimeFigureOut">
              <a:rPr lang="uk-UA" smtClean="0"/>
              <a:t>20.04.2022</a:t>
            </a:fld>
            <a:endParaRPr lang="uk-UA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87D2650-AF62-448F-8072-109F2F8EC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6AC5765-17E3-4CFB-9CDC-65F506A22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BA756-6849-4629-B319-680DBB39CD9F}" type="slidenum">
              <a:rPr lang="uk-UA" smtClean="0"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653660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A92BBF-99F6-4268-870D-F6C3C3BDAC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C28399F-DF05-489B-853E-62CBCF0F13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CACF559-9944-438B-85DE-301C491EA5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D42CB-CD4C-4FBE-8F52-E879DA15512D}" type="datetimeFigureOut">
              <a:rPr lang="uk-UA" smtClean="0"/>
              <a:t>20.04.2022</a:t>
            </a:fld>
            <a:endParaRPr lang="uk-UA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CB534C7-539C-46BD-8C7B-E765D902DD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3D3C8C3-7B42-4671-AAB5-79BA1D523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BA756-6849-4629-B319-680DBB39CD9F}" type="slidenum">
              <a:rPr lang="uk-UA" smtClean="0"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574574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430EE722-FBCF-4FB1-81BB-FFE918BECB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39943FB-A552-46F3-98F7-2238A46382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10DABA1-D41E-4637-8780-5A831C6AB4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D42CB-CD4C-4FBE-8F52-E879DA15512D}" type="datetimeFigureOut">
              <a:rPr lang="uk-UA" smtClean="0"/>
              <a:t>20.04.2022</a:t>
            </a:fld>
            <a:endParaRPr lang="uk-UA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4C1366E-B3BD-4AEF-8DBC-33930EE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57EC6C6-CA9E-41B1-BE4D-FA3E6EDE9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BA756-6849-4629-B319-680DBB39CD9F}" type="slidenum">
              <a:rPr lang="uk-UA" smtClean="0"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47505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6B86EE-47D9-4BD7-B5D5-B1C9D6083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0C5B55A-6858-4415-A286-691CC4AA35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A4DA068-97FA-4EBF-9C91-0363926A0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D42CB-CD4C-4FBE-8F52-E879DA15512D}" type="datetimeFigureOut">
              <a:rPr lang="uk-UA" smtClean="0"/>
              <a:t>20.04.2022</a:t>
            </a:fld>
            <a:endParaRPr lang="uk-UA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604A5D0-28AE-4BDE-AC28-BCC17896E2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8450BEA-0289-49A0-9A6A-D7D37F143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BA756-6849-4629-B319-680DBB39CD9F}" type="slidenum">
              <a:rPr lang="uk-UA" smtClean="0"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542724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C67C1A-082E-4AF6-8FE1-1203083AC7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77FFEFE-7483-40E8-B37F-95490B0C7F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86DE1C4-23E0-4C89-B737-6BFE854DD1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D42CB-CD4C-4FBE-8F52-E879DA15512D}" type="datetimeFigureOut">
              <a:rPr lang="uk-UA" smtClean="0"/>
              <a:t>20.04.2022</a:t>
            </a:fld>
            <a:endParaRPr lang="uk-UA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7F68364-2115-4D96-BE2B-AECFDA899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BF6D8C0-7F7F-4E17-90FA-C8CDF0040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BA756-6849-4629-B319-680DBB39CD9F}" type="slidenum">
              <a:rPr lang="uk-UA" smtClean="0"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65547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C37AB2-A542-452B-99CC-6AA24A6DDB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66D475C-8D80-4B3B-A5E8-73E01C1328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FD2A6EE-984C-4305-A315-9AC4D4302C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426E7AC-4C09-4D43-A670-8113B4E4B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D42CB-CD4C-4FBE-8F52-E879DA15512D}" type="datetimeFigureOut">
              <a:rPr lang="uk-UA" smtClean="0"/>
              <a:t>20.04.2022</a:t>
            </a:fld>
            <a:endParaRPr lang="uk-UA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B90E0DB-352D-41AA-B494-24035FAA5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AA22670-D6DF-4FDC-AD1B-F48648598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BA756-6849-4629-B319-680DBB39CD9F}" type="slidenum">
              <a:rPr lang="uk-UA" smtClean="0"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14942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834479-02CD-4548-B179-E94168B18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5D02791-0957-460E-B565-B7AEE4F785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A43FF90-DE48-47D1-BB28-EFA86729F0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CAF36CE-693E-4355-A656-F38A5B0638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35EF577D-714B-4CA4-B43A-871F3A3CA2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0262EAFB-15CE-4CBD-B34D-6D098513A4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D42CB-CD4C-4FBE-8F52-E879DA15512D}" type="datetimeFigureOut">
              <a:rPr lang="uk-UA" smtClean="0"/>
              <a:t>20.04.2022</a:t>
            </a:fld>
            <a:endParaRPr lang="uk-UA" dirty="0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269C5048-57B4-40EF-9876-DAF3DF3E6A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F45EDF12-7888-4024-9687-33DB8A339C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BA756-6849-4629-B319-680DBB39CD9F}" type="slidenum">
              <a:rPr lang="uk-UA" smtClean="0"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42214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86C754-6BE5-4F55-980A-0EC9228631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53892E7-351F-4A69-8B40-9994F93002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D42CB-CD4C-4FBE-8F52-E879DA15512D}" type="datetimeFigureOut">
              <a:rPr lang="uk-UA" smtClean="0"/>
              <a:t>20.04.2022</a:t>
            </a:fld>
            <a:endParaRPr lang="uk-UA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ED93013-AACB-47D1-B3E6-9C74D5B63B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CC70A3B-2D41-4599-8A3F-31727A0D3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BA756-6849-4629-B319-680DBB39CD9F}" type="slidenum">
              <a:rPr lang="uk-UA" smtClean="0"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44673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9EEAEFCB-4025-407A-9F24-8B457C615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D42CB-CD4C-4FBE-8F52-E879DA15512D}" type="datetimeFigureOut">
              <a:rPr lang="uk-UA" smtClean="0"/>
              <a:t>20.04.2022</a:t>
            </a:fld>
            <a:endParaRPr lang="uk-UA" dirty="0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A8E4960-70CD-4EF8-A2DA-4ACCBFBDC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B81968E-6B09-4D5E-AA9B-0DE459795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BA756-6849-4629-B319-680DBB39CD9F}" type="slidenum">
              <a:rPr lang="uk-UA" smtClean="0"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7817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EE0038C-6472-48D0-BC36-BA438D7C94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C640A28-F094-412D-817C-142FA8D746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F56683E-112B-4936-B0DA-F219968CFD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62B63A9-270B-49CD-8D6D-4925DAB0B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D42CB-CD4C-4FBE-8F52-E879DA15512D}" type="datetimeFigureOut">
              <a:rPr lang="uk-UA" smtClean="0"/>
              <a:t>20.04.2022</a:t>
            </a:fld>
            <a:endParaRPr lang="uk-UA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AD5B80D-5227-4C2B-BADD-12D8928266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970FA83-0363-4681-9DA4-9B7774BE35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BA756-6849-4629-B319-680DBB39CD9F}" type="slidenum">
              <a:rPr lang="uk-UA" smtClean="0"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95656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74F29E-1A6D-4967-9B37-5D015CD6C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02ABD7DB-6C1C-45D3-BC43-F317D787C7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 dirty="0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F903BE3-42BA-435F-AFBD-B2BD4CD699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31E1DC0-6CCD-461E-AC33-2E6B79250A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D42CB-CD4C-4FBE-8F52-E879DA15512D}" type="datetimeFigureOut">
              <a:rPr lang="uk-UA" smtClean="0"/>
              <a:t>20.04.2022</a:t>
            </a:fld>
            <a:endParaRPr lang="uk-UA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5F8BC98-E982-4F45-A34E-5D0FF5373B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FA51FAB-46EC-4F32-8DED-74424FB1D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BA756-6849-4629-B319-680DBB39CD9F}" type="slidenum">
              <a:rPr lang="uk-UA" smtClean="0"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494637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7EB3F6-B8E2-453A-86D0-E1E2AF8C37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C4200ED-3EDE-4EFA-8642-C8E3CE517D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7F96E64-8DB8-4C8C-8D27-706B750636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DD42CB-CD4C-4FBE-8F52-E879DA15512D}" type="datetimeFigureOut">
              <a:rPr lang="uk-UA" smtClean="0"/>
              <a:t>20.04.2022</a:t>
            </a:fld>
            <a:endParaRPr lang="uk-UA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66CD206-EC89-47F1-97E3-BFA0295900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2708394-0F55-412A-A729-6A0BDD0336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FBA756-6849-4629-B319-680DBB39CD9F}" type="slidenum">
              <a:rPr lang="uk-UA" smtClean="0"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268224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7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7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4.jpeg"/><Relationship Id="rId4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4.jpeg"/><Relationship Id="rId4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4.jpeg"/><Relationship Id="rId4" Type="http://schemas.openxmlformats.org/officeDocument/2006/relationships/image" Target="../media/image6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4.jpeg"/><Relationship Id="rId4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4.jpeg"/><Relationship Id="rId4" Type="http://schemas.openxmlformats.org/officeDocument/2006/relationships/image" Target="../media/image6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4.jpeg"/><Relationship Id="rId4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4.jpeg"/><Relationship Id="rId4" Type="http://schemas.openxmlformats.org/officeDocument/2006/relationships/image" Target="../media/image6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4.jpeg"/><Relationship Id="rId4" Type="http://schemas.openxmlformats.org/officeDocument/2006/relationships/image" Target="../media/image6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4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4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4.jpeg"/><Relationship Id="rId4" Type="http://schemas.openxmlformats.org/officeDocument/2006/relationships/image" Target="../media/image6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4.jpeg"/><Relationship Id="rId4" Type="http://schemas.openxmlformats.org/officeDocument/2006/relationships/image" Target="../media/image6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4.jpeg"/><Relationship Id="rId4" Type="http://schemas.openxmlformats.org/officeDocument/2006/relationships/image" Target="../media/image6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FEE2FB83-DD2B-46E3-859B-7850DCA900D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" t="-12500" r="24131" b="12500"/>
          <a:stretch/>
        </p:blipFill>
        <p:spPr>
          <a:xfrm>
            <a:off x="-4" y="-976677"/>
            <a:ext cx="12188952" cy="7834677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EFC9DB02-ADC5-4271-A43E-BCEB2E5C0C90}"/>
              </a:ext>
            </a:extLst>
          </p:cNvPr>
          <p:cNvSpPr/>
          <p:nvPr/>
        </p:nvSpPr>
        <p:spPr>
          <a:xfrm>
            <a:off x="0" y="1896046"/>
            <a:ext cx="12139677" cy="40011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2000" dirty="0">
                <a:solidFill>
                  <a:srgbClr val="FFAD17"/>
                </a:solidFill>
                <a:latin typeface="Montserrat Black" panose="00000A00000000000000" pitchFamily="2" charset="-52"/>
              </a:rPr>
              <a:t>Об’єднання нового місцевого самоврядування</a:t>
            </a:r>
            <a:endParaRPr lang="ru-RU" sz="2000" dirty="0">
              <a:solidFill>
                <a:srgbClr val="FFAD17"/>
              </a:solidFill>
              <a:latin typeface="Montserrat Black" panose="00000A00000000000000" pitchFamily="2" charset="-52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FA183558-4DBE-4E4C-AE25-26E2BABE9C72}"/>
              </a:ext>
            </a:extLst>
          </p:cNvPr>
          <p:cNvSpPr/>
          <p:nvPr/>
        </p:nvSpPr>
        <p:spPr>
          <a:xfrm rot="2011800">
            <a:off x="-285447" y="4569842"/>
            <a:ext cx="3372497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2800" dirty="0">
                <a:ln w="0"/>
                <a:solidFill>
                  <a:srgbClr val="FFAD17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Black" panose="00000A00000000000000" pitchFamily="2" charset="-52"/>
              </a:rPr>
              <a:t>Успішні разом!</a:t>
            </a:r>
            <a:endParaRPr lang="ru-RU" sz="2800" dirty="0">
              <a:ln w="0"/>
              <a:solidFill>
                <a:srgbClr val="FFAD17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 Black" panose="00000A00000000000000" pitchFamily="2" charset="-52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5D87DC12-FF41-481A-898A-8117480508FB}"/>
              </a:ext>
            </a:extLst>
          </p:cNvPr>
          <p:cNvSpPr/>
          <p:nvPr/>
        </p:nvSpPr>
        <p:spPr>
          <a:xfrm>
            <a:off x="1098552" y="1303639"/>
            <a:ext cx="9991839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2800" dirty="0" smtClean="0">
                <a:ln w="0"/>
                <a:solidFill>
                  <a:srgbClr val="0C828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Black" panose="00000A00000000000000" pitchFamily="2" charset="-52"/>
              </a:rPr>
              <a:t>Всеукраїнська </a:t>
            </a:r>
            <a:r>
              <a:rPr lang="ru-RU" sz="2800" dirty="0" smtClean="0">
                <a:ln w="0"/>
                <a:solidFill>
                  <a:srgbClr val="0C828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Black" panose="00000A00000000000000" pitchFamily="2" charset="-52"/>
              </a:rPr>
              <a:t>Асоціація </a:t>
            </a:r>
            <a:r>
              <a:rPr lang="ru-RU" sz="2800" dirty="0">
                <a:ln w="0"/>
                <a:solidFill>
                  <a:srgbClr val="0C828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 Black" panose="00000A00000000000000" pitchFamily="2" charset="-52"/>
              </a:rPr>
              <a:t>ОТГ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C8DD7666-5AD9-44FC-9180-501DDE952BE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3388" y="0"/>
            <a:ext cx="1612900" cy="1565249"/>
          </a:xfrm>
          <a:prstGeom prst="rect">
            <a:avLst/>
          </a:prstGeom>
        </p:spPr>
      </p:pic>
      <p:pic>
        <p:nvPicPr>
          <p:cNvPr id="11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112" y="92017"/>
            <a:ext cx="2576847" cy="992681"/>
          </a:xfrm>
          <a:prstGeom prst="rect">
            <a:avLst/>
          </a:prstGeom>
        </p:spPr>
      </p:pic>
      <p:pic>
        <p:nvPicPr>
          <p:cNvPr id="14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9160" y="0"/>
            <a:ext cx="2631313" cy="1198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40434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8DD7666-5AD9-44FC-9180-501DDE952BE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845" y="5594782"/>
            <a:ext cx="1612900" cy="1373042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EC33EB8F-ABFA-4BEE-826A-390E00375DE9}"/>
              </a:ext>
            </a:extLst>
          </p:cNvPr>
          <p:cNvSpPr/>
          <p:nvPr/>
        </p:nvSpPr>
        <p:spPr>
          <a:xfrm>
            <a:off x="0" y="0"/>
            <a:ext cx="12192000" cy="1079500"/>
          </a:xfrm>
          <a:prstGeom prst="rect">
            <a:avLst/>
          </a:prstGeom>
          <a:solidFill>
            <a:srgbClr val="D1ED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9433D38-BFC1-4E86-BCAC-58B1C21A4EB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H="1">
            <a:off x="0" y="0"/>
            <a:ext cx="4953000" cy="184970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FD1BBF9-B05E-451F-B4A9-69DA57985145}"/>
              </a:ext>
            </a:extLst>
          </p:cNvPr>
          <p:cNvSpPr txBox="1"/>
          <p:nvPr/>
        </p:nvSpPr>
        <p:spPr>
          <a:xfrm>
            <a:off x="1783189" y="613355"/>
            <a:ext cx="102451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dirty="0" smtClean="0">
                <a:solidFill>
                  <a:schemeClr val="accent2"/>
                </a:solidFill>
                <a:latin typeface="Montserrat Black" panose="00000A00000000000000" pitchFamily="2" charset="-52"/>
              </a:rPr>
              <a:t>Питання надання відпусток посадовим особам ОМС </a:t>
            </a:r>
            <a:endParaRPr lang="uk-UA" sz="2800" dirty="0">
              <a:solidFill>
                <a:schemeClr val="accent2"/>
              </a:solidFill>
              <a:latin typeface="Montserrat Black" panose="00000A00000000000000" pitchFamily="2" charset="-52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B8F0E1E-281B-445D-95C5-75B38CFC6E5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626" y="5475475"/>
            <a:ext cx="3778526" cy="1411099"/>
          </a:xfrm>
          <a:prstGeom prst="rect">
            <a:avLst/>
          </a:prstGeom>
        </p:spPr>
      </p:pic>
      <p:pic>
        <p:nvPicPr>
          <p:cNvPr id="33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6153" y="5709605"/>
            <a:ext cx="2576847" cy="992681"/>
          </a:xfrm>
          <a:prstGeom prst="rect">
            <a:avLst/>
          </a:prstGeom>
        </p:spPr>
      </p:pic>
      <p:pic>
        <p:nvPicPr>
          <p:cNvPr id="34" name="Picture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9453" y="5659518"/>
            <a:ext cx="2631313" cy="1198481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8B137FCD-E9DF-49A7-AD0E-9653B2A24E96}"/>
              </a:ext>
            </a:extLst>
          </p:cNvPr>
          <p:cNvSpPr txBox="1"/>
          <p:nvPr/>
        </p:nvSpPr>
        <p:spPr>
          <a:xfrm>
            <a:off x="811368" y="1849710"/>
            <a:ext cx="10934163" cy="2246769"/>
          </a:xfrm>
          <a:prstGeom prst="rect">
            <a:avLst/>
          </a:prstGeom>
          <a:solidFill>
            <a:srgbClr val="D1EDE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lvl="0" algn="r"/>
            <a:r>
              <a:rPr lang="uk-UA" sz="14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Приклад форми заяви працівника</a:t>
            </a:r>
          </a:p>
          <a:p>
            <a:pPr lvl="0" algn="r"/>
            <a:endParaRPr lang="uk-UA" sz="1400" dirty="0" smtClean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ctr"/>
            <a:r>
              <a:rPr lang="uk-UA" sz="14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Заява</a:t>
            </a:r>
          </a:p>
          <a:p>
            <a:pPr lvl="0" algn="r"/>
            <a:endParaRPr lang="uk-UA" sz="1400" dirty="0" smtClean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just"/>
            <a:r>
              <a:rPr lang="uk-UA" sz="14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Прошу надати мені відпустку без збереження заробітної плати на період введення воєнного стану з _______ по __________________  включно. </a:t>
            </a:r>
          </a:p>
          <a:p>
            <a:pPr lvl="0" algn="r"/>
            <a:endParaRPr lang="uk-UA" sz="1400" dirty="0" smtClean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r"/>
            <a:endParaRPr lang="uk-UA" sz="1400" dirty="0" smtClean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r"/>
            <a:endParaRPr lang="uk-UA" sz="1400" dirty="0" smtClean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just"/>
            <a:r>
              <a:rPr lang="uk-UA" sz="14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______________________                                                                             ______________________</a:t>
            </a:r>
            <a:endParaRPr lang="uk-UA" sz="1400" dirty="0">
              <a:solidFill>
                <a:srgbClr val="002060"/>
              </a:solidFill>
              <a:latin typeface="Montserrat" panose="00000500000000000000" pitchFamily="2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34140284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8DD7666-5AD9-44FC-9180-501DDE952BE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845" y="5594782"/>
            <a:ext cx="1612900" cy="1373042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EC33EB8F-ABFA-4BEE-826A-390E00375DE9}"/>
              </a:ext>
            </a:extLst>
          </p:cNvPr>
          <p:cNvSpPr/>
          <p:nvPr/>
        </p:nvSpPr>
        <p:spPr>
          <a:xfrm>
            <a:off x="0" y="0"/>
            <a:ext cx="12192000" cy="1079500"/>
          </a:xfrm>
          <a:prstGeom prst="rect">
            <a:avLst/>
          </a:prstGeom>
          <a:solidFill>
            <a:srgbClr val="D1ED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9433D38-BFC1-4E86-BCAC-58B1C21A4EB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H="1">
            <a:off x="0" y="0"/>
            <a:ext cx="4953000" cy="184970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FD1BBF9-B05E-451F-B4A9-69DA57985145}"/>
              </a:ext>
            </a:extLst>
          </p:cNvPr>
          <p:cNvSpPr txBox="1"/>
          <p:nvPr/>
        </p:nvSpPr>
        <p:spPr>
          <a:xfrm>
            <a:off x="1783189" y="613355"/>
            <a:ext cx="102451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dirty="0" smtClean="0">
                <a:solidFill>
                  <a:schemeClr val="accent2"/>
                </a:solidFill>
                <a:latin typeface="Montserrat Black" panose="00000A00000000000000" pitchFamily="2" charset="-52"/>
              </a:rPr>
              <a:t>Питання надання відпусток посадовим особам ОМС </a:t>
            </a:r>
            <a:endParaRPr lang="uk-UA" sz="2800" dirty="0">
              <a:solidFill>
                <a:schemeClr val="accent2"/>
              </a:solidFill>
              <a:latin typeface="Montserrat Black" panose="00000A00000000000000" pitchFamily="2" charset="-52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B8F0E1E-281B-445D-95C5-75B38CFC6E5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626" y="5475475"/>
            <a:ext cx="3778526" cy="1411099"/>
          </a:xfrm>
          <a:prstGeom prst="rect">
            <a:avLst/>
          </a:prstGeom>
        </p:spPr>
      </p:pic>
      <p:pic>
        <p:nvPicPr>
          <p:cNvPr id="33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6153" y="5709605"/>
            <a:ext cx="2576847" cy="992681"/>
          </a:xfrm>
          <a:prstGeom prst="rect">
            <a:avLst/>
          </a:prstGeom>
        </p:spPr>
      </p:pic>
      <p:pic>
        <p:nvPicPr>
          <p:cNvPr id="34" name="Picture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9453" y="5659518"/>
            <a:ext cx="2631313" cy="1198481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8B137FCD-E9DF-49A7-AD0E-9653B2A24E96}"/>
              </a:ext>
            </a:extLst>
          </p:cNvPr>
          <p:cNvSpPr txBox="1"/>
          <p:nvPr/>
        </p:nvSpPr>
        <p:spPr>
          <a:xfrm>
            <a:off x="592428" y="1270161"/>
            <a:ext cx="11333409" cy="4370427"/>
          </a:xfrm>
          <a:prstGeom prst="rect">
            <a:avLst/>
          </a:prstGeom>
          <a:solidFill>
            <a:srgbClr val="D1EDE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lvl="0" algn="r"/>
            <a:r>
              <a:rPr lang="uk-UA" sz="1400" dirty="0">
                <a:solidFill>
                  <a:srgbClr val="002060"/>
                </a:solidFill>
                <a:latin typeface="Montserrat" panose="00000500000000000000" pitchFamily="2" charset="-52"/>
              </a:rPr>
              <a:t>Приклад форми наказу</a:t>
            </a:r>
          </a:p>
          <a:p>
            <a:pPr lvl="0" algn="r"/>
            <a:endParaRPr lang="uk-UA" sz="1400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ctr"/>
            <a:r>
              <a:rPr lang="uk-UA" sz="1400" dirty="0">
                <a:solidFill>
                  <a:srgbClr val="002060"/>
                </a:solidFill>
                <a:latin typeface="Montserrat" panose="00000500000000000000" pitchFamily="2" charset="-52"/>
              </a:rPr>
              <a:t>Наказ</a:t>
            </a:r>
          </a:p>
          <a:p>
            <a:pPr lvl="0" algn="ctr"/>
            <a:r>
              <a:rPr lang="uk-UA" sz="14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від </a:t>
            </a:r>
            <a:r>
              <a:rPr lang="uk-UA" sz="1400" dirty="0">
                <a:solidFill>
                  <a:srgbClr val="002060"/>
                </a:solidFill>
                <a:latin typeface="Montserrat" panose="00000500000000000000" pitchFamily="2" charset="-52"/>
              </a:rPr>
              <a:t>__________                                                                                       № ______</a:t>
            </a:r>
          </a:p>
          <a:p>
            <a:pPr lvl="0" algn="r"/>
            <a:endParaRPr lang="uk-UA" sz="1400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/>
            <a:r>
              <a:rPr lang="uk-UA" sz="1400" dirty="0">
                <a:solidFill>
                  <a:srgbClr val="002060"/>
                </a:solidFill>
                <a:latin typeface="Montserrat" panose="00000500000000000000" pitchFamily="2" charset="-52"/>
              </a:rPr>
              <a:t>	Про надання відпустки без збереження </a:t>
            </a:r>
          </a:p>
          <a:p>
            <a:pPr lvl="0"/>
            <a:r>
              <a:rPr lang="uk-UA" sz="1400" dirty="0">
                <a:solidFill>
                  <a:srgbClr val="002060"/>
                </a:solidFill>
                <a:latin typeface="Montserrat" panose="00000500000000000000" pitchFamily="2" charset="-52"/>
              </a:rPr>
              <a:t>	заробітної плати за згодою сторін </a:t>
            </a:r>
          </a:p>
          <a:p>
            <a:pPr lvl="0"/>
            <a:r>
              <a:rPr lang="uk-UA" sz="1400" dirty="0">
                <a:solidFill>
                  <a:srgbClr val="002060"/>
                </a:solidFill>
                <a:latin typeface="Montserrat" panose="00000500000000000000" pitchFamily="2" charset="-52"/>
              </a:rPr>
              <a:t>	на період воєнного стану  __________</a:t>
            </a:r>
          </a:p>
          <a:p>
            <a:pPr lvl="0"/>
            <a:endParaRPr lang="uk-UA" sz="1400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r"/>
            <a:endParaRPr lang="uk-UA" sz="1400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just"/>
            <a:r>
              <a:rPr lang="uk-UA" sz="1400" dirty="0">
                <a:solidFill>
                  <a:srgbClr val="002060"/>
                </a:solidFill>
                <a:latin typeface="Montserrat" panose="00000500000000000000" pitchFamily="2" charset="-52"/>
              </a:rPr>
              <a:t>	Відповідно до Закону України «Про відпустки», ст. 12 Закону України «Про організацію трудових відносин в умовах воєнного стану» наказую:</a:t>
            </a:r>
          </a:p>
          <a:p>
            <a:pPr lvl="0" algn="just"/>
            <a:endParaRPr lang="uk-UA" sz="1400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just"/>
            <a:r>
              <a:rPr lang="uk-UA" sz="1400" dirty="0">
                <a:solidFill>
                  <a:srgbClr val="002060"/>
                </a:solidFill>
                <a:latin typeface="Montserrat" panose="00000500000000000000" pitchFamily="2" charset="-52"/>
              </a:rPr>
              <a:t>	Надати _______________________ відпустку без збереження заробітної плати за згодою сторін на період воєнного стану з _______________ по _____________________ включно.</a:t>
            </a:r>
          </a:p>
          <a:p>
            <a:pPr lvl="0" algn="just"/>
            <a:endParaRPr lang="uk-UA" sz="1400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r"/>
            <a:endParaRPr lang="uk-UA" sz="1400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just"/>
            <a:r>
              <a:rPr lang="uk-UA" sz="1200" dirty="0">
                <a:solidFill>
                  <a:srgbClr val="002060"/>
                </a:solidFill>
                <a:latin typeface="Montserrat" panose="00000500000000000000" pitchFamily="2" charset="-52"/>
              </a:rPr>
              <a:t>Підстава: заява _________________ </a:t>
            </a:r>
          </a:p>
          <a:p>
            <a:pPr lvl="0" algn="just"/>
            <a:endParaRPr lang="uk-UA" sz="1400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just"/>
            <a:r>
              <a:rPr lang="uk-UA" sz="1400" dirty="0">
                <a:solidFill>
                  <a:srgbClr val="002060"/>
                </a:solidFill>
                <a:latin typeface="Montserrat" panose="00000500000000000000" pitchFamily="2" charset="-52"/>
              </a:rPr>
              <a:t>Керівник                                                                                                              </a:t>
            </a:r>
            <a:r>
              <a:rPr lang="uk-UA" sz="14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_________________________</a:t>
            </a:r>
            <a:endParaRPr lang="uk-UA" sz="1400" dirty="0">
              <a:solidFill>
                <a:srgbClr val="002060"/>
              </a:solidFill>
              <a:latin typeface="Montserrat" panose="00000500000000000000" pitchFamily="2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32314634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8DD7666-5AD9-44FC-9180-501DDE952BE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845" y="5594782"/>
            <a:ext cx="1612900" cy="1373042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EC33EB8F-ABFA-4BEE-826A-390E00375DE9}"/>
              </a:ext>
            </a:extLst>
          </p:cNvPr>
          <p:cNvSpPr/>
          <p:nvPr/>
        </p:nvSpPr>
        <p:spPr>
          <a:xfrm>
            <a:off x="0" y="0"/>
            <a:ext cx="12192000" cy="1079500"/>
          </a:xfrm>
          <a:prstGeom prst="rect">
            <a:avLst/>
          </a:prstGeom>
          <a:solidFill>
            <a:srgbClr val="D1ED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9433D38-BFC1-4E86-BCAC-58B1C21A4EB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H="1">
            <a:off x="0" y="0"/>
            <a:ext cx="4953000" cy="184970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FD1BBF9-B05E-451F-B4A9-69DA57985145}"/>
              </a:ext>
            </a:extLst>
          </p:cNvPr>
          <p:cNvSpPr txBox="1"/>
          <p:nvPr/>
        </p:nvSpPr>
        <p:spPr>
          <a:xfrm>
            <a:off x="1783189" y="234543"/>
            <a:ext cx="1019061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dirty="0" smtClean="0">
                <a:solidFill>
                  <a:schemeClr val="accent2"/>
                </a:solidFill>
                <a:latin typeface="Montserrat Black" panose="00000A00000000000000" pitchFamily="2" charset="-52"/>
              </a:rPr>
              <a:t>Питання надання відпусток посадовим особам ОМС.</a:t>
            </a:r>
          </a:p>
          <a:p>
            <a:r>
              <a:rPr lang="uk-UA" sz="2800" dirty="0" smtClean="0">
                <a:solidFill>
                  <a:schemeClr val="accent2"/>
                </a:solidFill>
                <a:latin typeface="Montserrat Black" panose="00000A00000000000000" pitchFamily="2" charset="-52"/>
              </a:rPr>
              <a:t> Перспективи змін з означених питань </a:t>
            </a:r>
            <a:endParaRPr lang="uk-UA" sz="2800" dirty="0">
              <a:solidFill>
                <a:schemeClr val="accent2"/>
              </a:solidFill>
              <a:latin typeface="Montserrat Black" panose="00000A00000000000000" pitchFamily="2" charset="-52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B8F0E1E-281B-445D-95C5-75B38CFC6E5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626" y="5475475"/>
            <a:ext cx="3778526" cy="1411099"/>
          </a:xfrm>
          <a:prstGeom prst="rect">
            <a:avLst/>
          </a:prstGeom>
        </p:spPr>
      </p:pic>
      <p:pic>
        <p:nvPicPr>
          <p:cNvPr id="33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6153" y="5709605"/>
            <a:ext cx="2576847" cy="992681"/>
          </a:xfrm>
          <a:prstGeom prst="rect">
            <a:avLst/>
          </a:prstGeom>
        </p:spPr>
      </p:pic>
      <p:pic>
        <p:nvPicPr>
          <p:cNvPr id="34" name="Picture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9453" y="5659518"/>
            <a:ext cx="2631313" cy="1198481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8B137FCD-E9DF-49A7-AD0E-9653B2A24E96}"/>
              </a:ext>
            </a:extLst>
          </p:cNvPr>
          <p:cNvSpPr txBox="1"/>
          <p:nvPr/>
        </p:nvSpPr>
        <p:spPr>
          <a:xfrm>
            <a:off x="206062" y="1188650"/>
            <a:ext cx="11767737" cy="4616648"/>
          </a:xfrm>
          <a:prstGeom prst="rect">
            <a:avLst/>
          </a:prstGeom>
          <a:solidFill>
            <a:srgbClr val="D1EDE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lvl="0" algn="just"/>
            <a:r>
              <a:rPr lang="uk-UA" sz="14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Проектом Закону про внесення змін до деяких законів України щодо оптимізації трудових відносин (</a:t>
            </a:r>
            <a:r>
              <a:rPr lang="ru-RU" sz="14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номер</a:t>
            </a:r>
            <a:r>
              <a:rPr lang="ru-RU" sz="1400" dirty="0">
                <a:solidFill>
                  <a:srgbClr val="002060"/>
                </a:solidFill>
                <a:latin typeface="Montserrat" panose="00000500000000000000" pitchFamily="2" charset="-52"/>
              </a:rPr>
              <a:t>, дата </a:t>
            </a:r>
            <a:r>
              <a:rPr lang="uk-UA" sz="14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реєстрації: 7251 від 05.04.2022</a:t>
            </a:r>
            <a:r>
              <a:rPr lang="ru-RU" sz="14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) </a:t>
            </a:r>
            <a:r>
              <a:rPr lang="uk-UA" sz="14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пропонується </a:t>
            </a:r>
            <a:r>
              <a:rPr lang="uk-UA" sz="1400" b="1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ст. 1 Закону № 2136 викласти в новій редакції</a:t>
            </a:r>
            <a:r>
              <a:rPr lang="uk-UA" sz="1400" dirty="0">
                <a:solidFill>
                  <a:srgbClr val="002060"/>
                </a:solidFill>
                <a:latin typeface="Montserrat" panose="00000500000000000000" pitchFamily="2" charset="-52"/>
              </a:rPr>
              <a:t>:</a:t>
            </a:r>
            <a:endParaRPr lang="uk-UA" sz="1400" dirty="0" smtClean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just"/>
            <a:endParaRPr lang="uk-UA" sz="1400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just"/>
            <a:endParaRPr lang="uk-UA" sz="1400" dirty="0" smtClean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just"/>
            <a:endParaRPr lang="uk-UA" sz="1400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just"/>
            <a:endParaRPr lang="uk-UA" sz="1400" dirty="0" smtClean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just"/>
            <a:endParaRPr lang="uk-UA" sz="1400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just"/>
            <a:endParaRPr lang="uk-UA" sz="1400" dirty="0" smtClean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just"/>
            <a:endParaRPr lang="uk-UA" sz="1400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just"/>
            <a:endParaRPr lang="uk-UA" sz="1400" dirty="0" smtClean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just"/>
            <a:endParaRPr lang="uk-UA" sz="1400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just"/>
            <a:endParaRPr lang="uk-UA" sz="1400" dirty="0" smtClean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just"/>
            <a:endParaRPr lang="uk-UA" sz="1400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just"/>
            <a:endParaRPr lang="uk-UA" sz="1400" dirty="0" smtClean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just"/>
            <a:endParaRPr lang="uk-UA" sz="1400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just"/>
            <a:endParaRPr lang="uk-UA" sz="1400" dirty="0" smtClean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just"/>
            <a:endParaRPr lang="uk-UA" sz="1400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just"/>
            <a:endParaRPr lang="uk-UA" sz="1400" dirty="0" smtClean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just"/>
            <a:endParaRPr lang="uk-UA" sz="1400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just"/>
            <a:r>
              <a:rPr lang="ru-RU" sz="14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 </a:t>
            </a:r>
          </a:p>
          <a:p>
            <a:pPr lvl="0" algn="just"/>
            <a:endParaRPr lang="uk-UA" sz="1400" dirty="0">
              <a:solidFill>
                <a:srgbClr val="002060"/>
              </a:solidFill>
              <a:latin typeface="Montserrat" panose="00000500000000000000" pitchFamily="2" charset="-52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B137FCD-E9DF-49A7-AD0E-9653B2A24E96}"/>
              </a:ext>
            </a:extLst>
          </p:cNvPr>
          <p:cNvSpPr txBox="1"/>
          <p:nvPr/>
        </p:nvSpPr>
        <p:spPr>
          <a:xfrm>
            <a:off x="399248" y="1795075"/>
            <a:ext cx="5690682" cy="3970318"/>
          </a:xfrm>
          <a:prstGeom prst="rect">
            <a:avLst/>
          </a:prstGeom>
          <a:solidFill>
            <a:srgbClr val="D1EDED"/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uk-UA" sz="1400" b="1" dirty="0">
                <a:solidFill>
                  <a:srgbClr val="002060"/>
                </a:solidFill>
                <a:latin typeface="Montserrat" panose="00000500000000000000" pitchFamily="2" charset="-52"/>
              </a:rPr>
              <a:t>Стаття </a:t>
            </a:r>
            <a:r>
              <a:rPr lang="uk-UA" sz="1400" b="1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1. </a:t>
            </a:r>
            <a:r>
              <a:rPr lang="ru-RU" sz="1400" b="1" dirty="0">
                <a:solidFill>
                  <a:srgbClr val="002060"/>
                </a:solidFill>
                <a:latin typeface="Montserrat" panose="00000500000000000000" pitchFamily="2" charset="-52"/>
              </a:rPr>
              <a:t>Дія норм законодавства про працю </a:t>
            </a:r>
            <a:r>
              <a:rPr lang="ru-RU" sz="1400" b="1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в умовах </a:t>
            </a:r>
            <a:r>
              <a:rPr lang="ru-RU" sz="1400" b="1" dirty="0">
                <a:solidFill>
                  <a:srgbClr val="002060"/>
                </a:solidFill>
                <a:latin typeface="Montserrat" panose="00000500000000000000" pitchFamily="2" charset="-52"/>
              </a:rPr>
              <a:t>воєнного стану</a:t>
            </a:r>
            <a:r>
              <a:rPr lang="uk-UA" sz="1400" b="1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 (діюча редакція)</a:t>
            </a:r>
            <a:endParaRPr lang="uk-UA" sz="1400" b="1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/>
            <a:endParaRPr lang="uk-UA" sz="1400" dirty="0" smtClean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/>
            <a:r>
              <a:rPr lang="uk-UA" sz="1400" dirty="0">
                <a:solidFill>
                  <a:srgbClr val="002060"/>
                </a:solidFill>
                <a:latin typeface="Montserrat" panose="00000500000000000000" pitchFamily="2" charset="-52"/>
              </a:rPr>
              <a:t>1. </a:t>
            </a:r>
            <a:r>
              <a:rPr lang="uk-UA" sz="14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Цей </a:t>
            </a:r>
            <a:r>
              <a:rPr lang="uk-UA" sz="1400" dirty="0">
                <a:solidFill>
                  <a:srgbClr val="002060"/>
                </a:solidFill>
                <a:latin typeface="Montserrat" panose="00000500000000000000" pitchFamily="2" charset="-52"/>
              </a:rPr>
              <a:t>Закон визначає особливості трудових</a:t>
            </a:r>
          </a:p>
          <a:p>
            <a:pPr lvl="0"/>
            <a:r>
              <a:rPr lang="uk-UA" sz="1400" dirty="0">
                <a:solidFill>
                  <a:srgbClr val="002060"/>
                </a:solidFill>
                <a:latin typeface="Montserrat" panose="00000500000000000000" pitchFamily="2" charset="-52"/>
              </a:rPr>
              <a:t>відносини працівників усіх підприємств, установ,</a:t>
            </a:r>
          </a:p>
          <a:p>
            <a:pPr lvl="0"/>
            <a:r>
              <a:rPr lang="uk-UA" sz="1400" dirty="0">
                <a:solidFill>
                  <a:srgbClr val="002060"/>
                </a:solidFill>
                <a:latin typeface="Montserrat" panose="00000500000000000000" pitchFamily="2" charset="-52"/>
              </a:rPr>
              <a:t>організацій в Україні незалежно від форми власності,</a:t>
            </a:r>
          </a:p>
          <a:p>
            <a:pPr lvl="0"/>
            <a:r>
              <a:rPr lang="uk-UA" sz="1400" dirty="0">
                <a:solidFill>
                  <a:srgbClr val="002060"/>
                </a:solidFill>
                <a:latin typeface="Montserrat" panose="00000500000000000000" pitchFamily="2" charset="-52"/>
              </a:rPr>
              <a:t>виду діяльності і галузевої належності, а також осіб,</a:t>
            </a:r>
          </a:p>
          <a:p>
            <a:pPr lvl="0"/>
            <a:r>
              <a:rPr lang="uk-UA" sz="1400" dirty="0">
                <a:solidFill>
                  <a:srgbClr val="002060"/>
                </a:solidFill>
                <a:latin typeface="Montserrat" panose="00000500000000000000" pitchFamily="2" charset="-52"/>
              </a:rPr>
              <a:t>які працюють за трудовим договором з фізичними</a:t>
            </a:r>
          </a:p>
          <a:p>
            <a:pPr lvl="0"/>
            <a:r>
              <a:rPr lang="uk-UA" sz="1400" dirty="0">
                <a:solidFill>
                  <a:srgbClr val="002060"/>
                </a:solidFill>
                <a:latin typeface="Montserrat" panose="00000500000000000000" pitchFamily="2" charset="-52"/>
              </a:rPr>
              <a:t>особами, у період дії воєнного стану, введеного</a:t>
            </a:r>
          </a:p>
          <a:p>
            <a:pPr lvl="0"/>
            <a:r>
              <a:rPr lang="uk-UA" sz="1400" dirty="0">
                <a:solidFill>
                  <a:srgbClr val="002060"/>
                </a:solidFill>
                <a:latin typeface="Montserrat" panose="00000500000000000000" pitchFamily="2" charset="-52"/>
              </a:rPr>
              <a:t>відповідно до Закону України "Про правовий режим</a:t>
            </a:r>
          </a:p>
          <a:p>
            <a:pPr lvl="0"/>
            <a:r>
              <a:rPr lang="uk-UA" sz="1400" dirty="0">
                <a:solidFill>
                  <a:srgbClr val="002060"/>
                </a:solidFill>
                <a:latin typeface="Montserrat" panose="00000500000000000000" pitchFamily="2" charset="-52"/>
              </a:rPr>
              <a:t>воєнного стану</a:t>
            </a:r>
            <a:r>
              <a:rPr lang="uk-UA" sz="14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".</a:t>
            </a:r>
          </a:p>
          <a:p>
            <a:pPr lvl="0"/>
            <a:endParaRPr lang="uk-UA" sz="1400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/>
            <a:endParaRPr lang="uk-UA" sz="1400" dirty="0" smtClean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/>
            <a:endParaRPr lang="uk-UA" sz="1400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/>
            <a:endParaRPr lang="uk-UA" sz="1400" dirty="0" smtClean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/>
            <a:endParaRPr lang="uk-UA" sz="1400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/>
            <a:endParaRPr lang="uk-UA" sz="1400" dirty="0" smtClean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/>
            <a:endParaRPr lang="uk-UA" sz="1400" dirty="0">
              <a:solidFill>
                <a:srgbClr val="002060"/>
              </a:solidFill>
              <a:latin typeface="Montserrat" panose="00000500000000000000" pitchFamily="2" charset="-52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B137FCD-E9DF-49A7-AD0E-9653B2A24E96}"/>
              </a:ext>
            </a:extLst>
          </p:cNvPr>
          <p:cNvSpPr txBox="1"/>
          <p:nvPr/>
        </p:nvSpPr>
        <p:spPr>
          <a:xfrm>
            <a:off x="6099294" y="1795075"/>
            <a:ext cx="5762147" cy="3970318"/>
          </a:xfrm>
          <a:prstGeom prst="rect">
            <a:avLst/>
          </a:prstGeom>
          <a:solidFill>
            <a:srgbClr val="D1EDED"/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uk-UA" sz="1400" b="1" dirty="0">
                <a:solidFill>
                  <a:srgbClr val="002060"/>
                </a:solidFill>
                <a:latin typeface="Montserrat" panose="00000500000000000000" pitchFamily="2" charset="-52"/>
              </a:rPr>
              <a:t>Стаття </a:t>
            </a:r>
            <a:r>
              <a:rPr lang="uk-UA" sz="1400" b="1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1.</a:t>
            </a:r>
            <a:r>
              <a:rPr lang="ru-RU" sz="1400" b="1" dirty="0">
                <a:solidFill>
                  <a:srgbClr val="002060"/>
                </a:solidFill>
                <a:latin typeface="Montserrat" panose="00000500000000000000" pitchFamily="2" charset="-52"/>
              </a:rPr>
              <a:t> Дія норм законодавства про працю в</a:t>
            </a:r>
          </a:p>
          <a:p>
            <a:pPr lvl="0"/>
            <a:r>
              <a:rPr lang="ru-RU" sz="1400" b="1" dirty="0">
                <a:solidFill>
                  <a:srgbClr val="002060"/>
                </a:solidFill>
                <a:latin typeface="Montserrat" panose="00000500000000000000" pitchFamily="2" charset="-52"/>
              </a:rPr>
              <a:t>умовах воєнного стану</a:t>
            </a:r>
            <a:r>
              <a:rPr lang="uk-UA" sz="1400" b="1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  (редакція, що пропонується)</a:t>
            </a:r>
            <a:endParaRPr lang="uk-UA" sz="1400" b="1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/>
            <a:endParaRPr lang="uk-UA" sz="1400" dirty="0" smtClean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/>
            <a:r>
              <a:rPr lang="uk-UA" sz="1400" dirty="0">
                <a:solidFill>
                  <a:srgbClr val="002060"/>
                </a:solidFill>
                <a:latin typeface="Montserrat" panose="00000500000000000000" pitchFamily="2" charset="-52"/>
              </a:rPr>
              <a:t>1</a:t>
            </a:r>
            <a:r>
              <a:rPr lang="uk-UA" sz="14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. </a:t>
            </a:r>
            <a:r>
              <a:rPr lang="uk-UA" sz="1400" b="1" dirty="0">
                <a:solidFill>
                  <a:srgbClr val="002060"/>
                </a:solidFill>
                <a:latin typeface="Montserrat" panose="00000500000000000000" pitchFamily="2" charset="-52"/>
              </a:rPr>
              <a:t>Цей Закон визначає особливості проходження</a:t>
            </a:r>
          </a:p>
          <a:p>
            <a:pPr lvl="0"/>
            <a:r>
              <a:rPr lang="uk-UA" sz="1400" b="1" dirty="0">
                <a:solidFill>
                  <a:srgbClr val="002060"/>
                </a:solidFill>
                <a:latin typeface="Montserrat" panose="00000500000000000000" pitchFamily="2" charset="-52"/>
              </a:rPr>
              <a:t>служби державних службовців, посадових осіб</a:t>
            </a:r>
          </a:p>
          <a:p>
            <a:pPr lvl="0"/>
            <a:r>
              <a:rPr lang="uk-UA" sz="1400" b="1" dirty="0">
                <a:solidFill>
                  <a:srgbClr val="002060"/>
                </a:solidFill>
                <a:latin typeface="Montserrat" panose="00000500000000000000" pitchFamily="2" charset="-52"/>
              </a:rPr>
              <a:t>органів місцевого самоврядування</a:t>
            </a:r>
            <a:r>
              <a:rPr lang="uk-UA" sz="1400" dirty="0">
                <a:solidFill>
                  <a:srgbClr val="002060"/>
                </a:solidFill>
                <a:latin typeface="Montserrat" panose="00000500000000000000" pitchFamily="2" charset="-52"/>
              </a:rPr>
              <a:t>, а також</a:t>
            </a:r>
          </a:p>
          <a:p>
            <a:pPr lvl="0"/>
            <a:r>
              <a:rPr lang="uk-UA" sz="1400" dirty="0">
                <a:solidFill>
                  <a:srgbClr val="002060"/>
                </a:solidFill>
                <a:latin typeface="Montserrat" panose="00000500000000000000" pitchFamily="2" charset="-52"/>
              </a:rPr>
              <a:t>особливості трудових відносин працівників усіх</a:t>
            </a:r>
          </a:p>
          <a:p>
            <a:pPr lvl="0"/>
            <a:r>
              <a:rPr lang="uk-UA" sz="1400" dirty="0">
                <a:solidFill>
                  <a:srgbClr val="002060"/>
                </a:solidFill>
                <a:latin typeface="Montserrat" panose="00000500000000000000" pitchFamily="2" charset="-52"/>
              </a:rPr>
              <a:t>підприємств, установ, організацій в Україні</a:t>
            </a:r>
          </a:p>
          <a:p>
            <a:pPr lvl="0"/>
            <a:r>
              <a:rPr lang="uk-UA" sz="1400" dirty="0">
                <a:solidFill>
                  <a:srgbClr val="002060"/>
                </a:solidFill>
                <a:latin typeface="Montserrat" panose="00000500000000000000" pitchFamily="2" charset="-52"/>
              </a:rPr>
              <a:t>незалежно від форми власності, виду діяльності і</a:t>
            </a:r>
          </a:p>
          <a:p>
            <a:pPr lvl="0"/>
            <a:r>
              <a:rPr lang="uk-UA" sz="1400" dirty="0">
                <a:solidFill>
                  <a:srgbClr val="002060"/>
                </a:solidFill>
                <a:latin typeface="Montserrat" panose="00000500000000000000" pitchFamily="2" charset="-52"/>
              </a:rPr>
              <a:t>галузевої належності, представництв іноземних</a:t>
            </a:r>
          </a:p>
          <a:p>
            <a:pPr lvl="0"/>
            <a:r>
              <a:rPr lang="uk-UA" sz="1400" dirty="0">
                <a:solidFill>
                  <a:srgbClr val="002060"/>
                </a:solidFill>
                <a:latin typeface="Montserrat" panose="00000500000000000000" pitchFamily="2" charset="-52"/>
              </a:rPr>
              <a:t>суб'єктів господарської діяльності в Україні, </a:t>
            </a:r>
            <a:r>
              <a:rPr lang="uk-UA" sz="14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а</a:t>
            </a:r>
            <a:r>
              <a:rPr lang="uk-UA" sz="1400" b="1" dirty="0">
                <a:solidFill>
                  <a:srgbClr val="002060"/>
                </a:solidFill>
                <a:latin typeface="Montserrat" panose="00000500000000000000" pitchFamily="2" charset="-52"/>
              </a:rPr>
              <a:t> </a:t>
            </a:r>
            <a:r>
              <a:rPr lang="ru-RU" sz="1400" dirty="0">
                <a:solidFill>
                  <a:srgbClr val="002060"/>
                </a:solidFill>
                <a:latin typeface="Montserrat" panose="00000500000000000000" pitchFamily="2" charset="-52"/>
              </a:rPr>
              <a:t>також осіб, які працюють за трудовим договором з</a:t>
            </a:r>
          </a:p>
          <a:p>
            <a:pPr lvl="0"/>
            <a:r>
              <a:rPr lang="ru-RU" sz="1400" dirty="0">
                <a:solidFill>
                  <a:srgbClr val="002060"/>
                </a:solidFill>
                <a:latin typeface="Montserrat" panose="00000500000000000000" pitchFamily="2" charset="-52"/>
              </a:rPr>
              <a:t>фізичними особами (далі - працівники), у період дії</a:t>
            </a:r>
          </a:p>
          <a:p>
            <a:pPr lvl="0"/>
            <a:r>
              <a:rPr lang="ru-RU" sz="1400" dirty="0">
                <a:solidFill>
                  <a:srgbClr val="002060"/>
                </a:solidFill>
                <a:latin typeface="Montserrat" panose="00000500000000000000" pitchFamily="2" charset="-52"/>
              </a:rPr>
              <a:t>воєнного стану, введеного відповідно до Закону</a:t>
            </a:r>
          </a:p>
          <a:p>
            <a:pPr lvl="0"/>
            <a:r>
              <a:rPr lang="ru-RU" sz="1400" dirty="0">
                <a:solidFill>
                  <a:srgbClr val="002060"/>
                </a:solidFill>
                <a:latin typeface="Montserrat" panose="00000500000000000000" pitchFamily="2" charset="-52"/>
              </a:rPr>
              <a:t>України "Про правовий режим воєнного </a:t>
            </a:r>
            <a:r>
              <a:rPr lang="ru-RU" sz="14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стану".</a:t>
            </a:r>
          </a:p>
          <a:p>
            <a:pPr lvl="0"/>
            <a:endParaRPr lang="uk-UA" sz="1400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/>
            <a:endParaRPr lang="uk-UA" sz="1400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/>
            <a:r>
              <a:rPr lang="uk-UA" sz="1400" dirty="0">
                <a:solidFill>
                  <a:srgbClr val="002060"/>
                </a:solidFill>
                <a:latin typeface="Montserrat" panose="00000500000000000000" pitchFamily="2" charset="-52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795326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8DD7666-5AD9-44FC-9180-501DDE952BE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845" y="5594782"/>
            <a:ext cx="1612900" cy="1373042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EC33EB8F-ABFA-4BEE-826A-390E00375DE9}"/>
              </a:ext>
            </a:extLst>
          </p:cNvPr>
          <p:cNvSpPr/>
          <p:nvPr/>
        </p:nvSpPr>
        <p:spPr>
          <a:xfrm>
            <a:off x="0" y="0"/>
            <a:ext cx="12192000" cy="1079500"/>
          </a:xfrm>
          <a:prstGeom prst="rect">
            <a:avLst/>
          </a:prstGeom>
          <a:solidFill>
            <a:srgbClr val="D1ED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9433D38-BFC1-4E86-BCAC-58B1C21A4EB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H="1">
            <a:off x="0" y="0"/>
            <a:ext cx="4953000" cy="184970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FD1BBF9-B05E-451F-B4A9-69DA57985145}"/>
              </a:ext>
            </a:extLst>
          </p:cNvPr>
          <p:cNvSpPr txBox="1"/>
          <p:nvPr/>
        </p:nvSpPr>
        <p:spPr>
          <a:xfrm>
            <a:off x="1783189" y="234543"/>
            <a:ext cx="1019061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dirty="0" smtClean="0">
                <a:solidFill>
                  <a:schemeClr val="accent2"/>
                </a:solidFill>
                <a:latin typeface="Montserrat Black" panose="00000A00000000000000" pitchFamily="2" charset="-52"/>
              </a:rPr>
              <a:t>Питання надання відпусток посадовим особам ОМС.</a:t>
            </a:r>
          </a:p>
          <a:p>
            <a:r>
              <a:rPr lang="uk-UA" sz="2800" dirty="0" smtClean="0">
                <a:solidFill>
                  <a:schemeClr val="accent2"/>
                </a:solidFill>
                <a:latin typeface="Montserrat Black" panose="00000A00000000000000" pitchFamily="2" charset="-52"/>
              </a:rPr>
              <a:t> Перспективи змін з означених питань </a:t>
            </a:r>
            <a:endParaRPr lang="uk-UA" sz="2800" dirty="0">
              <a:solidFill>
                <a:schemeClr val="accent2"/>
              </a:solidFill>
              <a:latin typeface="Montserrat Black" panose="00000A00000000000000" pitchFamily="2" charset="-52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B8F0E1E-281B-445D-95C5-75B38CFC6E5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626" y="5475475"/>
            <a:ext cx="3778526" cy="1411099"/>
          </a:xfrm>
          <a:prstGeom prst="rect">
            <a:avLst/>
          </a:prstGeom>
        </p:spPr>
      </p:pic>
      <p:pic>
        <p:nvPicPr>
          <p:cNvPr id="33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6153" y="5709605"/>
            <a:ext cx="2576847" cy="992681"/>
          </a:xfrm>
          <a:prstGeom prst="rect">
            <a:avLst/>
          </a:prstGeom>
        </p:spPr>
      </p:pic>
      <p:pic>
        <p:nvPicPr>
          <p:cNvPr id="34" name="Picture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9453" y="5659518"/>
            <a:ext cx="2631313" cy="1198481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8B137FCD-E9DF-49A7-AD0E-9653B2A24E96}"/>
              </a:ext>
            </a:extLst>
          </p:cNvPr>
          <p:cNvSpPr txBox="1"/>
          <p:nvPr/>
        </p:nvSpPr>
        <p:spPr>
          <a:xfrm>
            <a:off x="206062" y="1188650"/>
            <a:ext cx="11767737" cy="4616648"/>
          </a:xfrm>
          <a:prstGeom prst="rect">
            <a:avLst/>
          </a:prstGeom>
          <a:solidFill>
            <a:srgbClr val="D1EDE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lvl="0" algn="just"/>
            <a:r>
              <a:rPr lang="uk-UA" sz="14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Проектом Закону про внесення змін до деяких законів України щодо оптимізації трудових відносин (</a:t>
            </a:r>
            <a:r>
              <a:rPr lang="ru-RU" sz="14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номер</a:t>
            </a:r>
            <a:r>
              <a:rPr lang="ru-RU" sz="1400" dirty="0">
                <a:solidFill>
                  <a:srgbClr val="002060"/>
                </a:solidFill>
                <a:latin typeface="Montserrat" panose="00000500000000000000" pitchFamily="2" charset="-52"/>
              </a:rPr>
              <a:t>, дата </a:t>
            </a:r>
            <a:r>
              <a:rPr lang="uk-UA" sz="14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реєстрації: 7251 від 05.04.2022</a:t>
            </a:r>
            <a:r>
              <a:rPr lang="ru-RU" sz="14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) </a:t>
            </a:r>
            <a:r>
              <a:rPr lang="uk-UA" sz="14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пропонується </a:t>
            </a:r>
            <a:r>
              <a:rPr lang="uk-UA" sz="1400" b="1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ст. 1 Закону № 2136 викласти в новій редакції</a:t>
            </a:r>
            <a:r>
              <a:rPr lang="uk-UA" sz="14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:</a:t>
            </a:r>
          </a:p>
          <a:p>
            <a:pPr lvl="0" algn="just"/>
            <a:endParaRPr lang="uk-UA" sz="1400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just"/>
            <a:endParaRPr lang="uk-UA" sz="1400" dirty="0" smtClean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just"/>
            <a:endParaRPr lang="uk-UA" sz="1400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just"/>
            <a:endParaRPr lang="uk-UA" sz="1400" dirty="0" smtClean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just"/>
            <a:endParaRPr lang="uk-UA" sz="1400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just"/>
            <a:endParaRPr lang="uk-UA" sz="1400" dirty="0" smtClean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just"/>
            <a:endParaRPr lang="uk-UA" sz="1400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just"/>
            <a:endParaRPr lang="uk-UA" sz="1400" dirty="0" smtClean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just"/>
            <a:endParaRPr lang="uk-UA" sz="1400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just"/>
            <a:endParaRPr lang="uk-UA" sz="1400" dirty="0" smtClean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just"/>
            <a:endParaRPr lang="uk-UA" sz="1400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just"/>
            <a:endParaRPr lang="uk-UA" sz="1400" dirty="0" smtClean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just"/>
            <a:endParaRPr lang="uk-UA" sz="1400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just"/>
            <a:endParaRPr lang="uk-UA" sz="1400" dirty="0" smtClean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just"/>
            <a:endParaRPr lang="uk-UA" sz="1400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just"/>
            <a:endParaRPr lang="uk-UA" sz="1400" dirty="0" smtClean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just"/>
            <a:endParaRPr lang="uk-UA" sz="1400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just"/>
            <a:r>
              <a:rPr lang="ru-RU" sz="14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 </a:t>
            </a:r>
          </a:p>
          <a:p>
            <a:pPr lvl="0" algn="just"/>
            <a:endParaRPr lang="uk-UA" sz="1400" dirty="0">
              <a:solidFill>
                <a:srgbClr val="002060"/>
              </a:solidFill>
              <a:latin typeface="Montserrat" panose="00000500000000000000" pitchFamily="2" charset="-52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B137FCD-E9DF-49A7-AD0E-9653B2A24E96}"/>
              </a:ext>
            </a:extLst>
          </p:cNvPr>
          <p:cNvSpPr txBox="1"/>
          <p:nvPr/>
        </p:nvSpPr>
        <p:spPr>
          <a:xfrm>
            <a:off x="399248" y="1795075"/>
            <a:ext cx="5690682" cy="3539430"/>
          </a:xfrm>
          <a:prstGeom prst="rect">
            <a:avLst/>
          </a:prstGeom>
          <a:solidFill>
            <a:srgbClr val="D1EDED"/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uk-UA" sz="1400" b="1" dirty="0">
                <a:solidFill>
                  <a:srgbClr val="002060"/>
                </a:solidFill>
                <a:latin typeface="Montserrat" panose="00000500000000000000" pitchFamily="2" charset="-52"/>
              </a:rPr>
              <a:t>Стаття </a:t>
            </a:r>
            <a:r>
              <a:rPr lang="uk-UA" sz="1400" b="1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1. </a:t>
            </a:r>
            <a:r>
              <a:rPr lang="ru-RU" sz="1400" b="1" dirty="0">
                <a:solidFill>
                  <a:srgbClr val="002060"/>
                </a:solidFill>
                <a:latin typeface="Montserrat" panose="00000500000000000000" pitchFamily="2" charset="-52"/>
              </a:rPr>
              <a:t>Дія норм законодавства про працю </a:t>
            </a:r>
            <a:r>
              <a:rPr lang="ru-RU" sz="1400" b="1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в умовах </a:t>
            </a:r>
            <a:r>
              <a:rPr lang="ru-RU" sz="1400" b="1" dirty="0">
                <a:solidFill>
                  <a:srgbClr val="002060"/>
                </a:solidFill>
                <a:latin typeface="Montserrat" panose="00000500000000000000" pitchFamily="2" charset="-52"/>
              </a:rPr>
              <a:t>воєнного стану</a:t>
            </a:r>
            <a:r>
              <a:rPr lang="uk-UA" sz="1400" b="1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 (продовження)</a:t>
            </a:r>
            <a:endParaRPr lang="uk-UA" sz="1400" b="1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/>
            <a:endParaRPr lang="uk-UA" sz="1400" dirty="0" smtClean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/>
            <a:endParaRPr lang="uk-UA" sz="1400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/>
            <a:r>
              <a:rPr lang="ru-RU" sz="1400" dirty="0">
                <a:solidFill>
                  <a:srgbClr val="002060"/>
                </a:solidFill>
                <a:latin typeface="Montserrat" panose="00000500000000000000" pitchFamily="2" charset="-52"/>
              </a:rPr>
              <a:t>2. На період дії воєнного стану вводяться обмеження</a:t>
            </a:r>
          </a:p>
          <a:p>
            <a:pPr lvl="0"/>
            <a:r>
              <a:rPr lang="ru-RU" sz="1400" dirty="0">
                <a:solidFill>
                  <a:srgbClr val="002060"/>
                </a:solidFill>
                <a:latin typeface="Montserrat" panose="00000500000000000000" pitchFamily="2" charset="-52"/>
              </a:rPr>
              <a:t>конституційних прав і свобод людини і громадянина</a:t>
            </a:r>
          </a:p>
          <a:p>
            <a:pPr lvl="0"/>
            <a:r>
              <a:rPr lang="ru-RU" sz="1400" dirty="0">
                <a:solidFill>
                  <a:srgbClr val="002060"/>
                </a:solidFill>
                <a:latin typeface="Montserrat" panose="00000500000000000000" pitchFamily="2" charset="-52"/>
              </a:rPr>
              <a:t>відповідно до статей 43, 44 Конституції України</a:t>
            </a:r>
            <a:r>
              <a:rPr lang="ru-RU" sz="14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.</a:t>
            </a:r>
          </a:p>
          <a:p>
            <a:pPr lvl="0"/>
            <a:endParaRPr lang="ru-RU" sz="1400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/>
            <a:r>
              <a:rPr lang="ru-RU" sz="1400" dirty="0">
                <a:solidFill>
                  <a:srgbClr val="002060"/>
                </a:solidFill>
                <a:latin typeface="Montserrat" panose="00000500000000000000" pitchFamily="2" charset="-52"/>
              </a:rPr>
              <a:t>3. У період дії воєнного стану не застосовуються</a:t>
            </a:r>
          </a:p>
          <a:p>
            <a:pPr lvl="0"/>
            <a:r>
              <a:rPr lang="ru-RU" sz="1400" dirty="0">
                <a:solidFill>
                  <a:srgbClr val="002060"/>
                </a:solidFill>
                <a:latin typeface="Montserrat" panose="00000500000000000000" pitchFamily="2" charset="-52"/>
              </a:rPr>
              <a:t>норми законодавства про працю у частині відносин,</a:t>
            </a:r>
          </a:p>
          <a:p>
            <a:pPr lvl="0"/>
            <a:r>
              <a:rPr lang="ru-RU" sz="1400" dirty="0">
                <a:solidFill>
                  <a:srgbClr val="002060"/>
                </a:solidFill>
                <a:latin typeface="Montserrat" panose="00000500000000000000" pitchFamily="2" charset="-52"/>
              </a:rPr>
              <a:t>врегульованих цим Законом</a:t>
            </a:r>
            <a:r>
              <a:rPr lang="ru-RU" sz="14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.</a:t>
            </a:r>
          </a:p>
          <a:p>
            <a:pPr lvl="0"/>
            <a:endParaRPr lang="uk-UA" sz="1400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/>
            <a:endParaRPr lang="uk-UA" sz="1400" dirty="0" smtClean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/>
            <a:endParaRPr lang="uk-UA" sz="1400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/>
            <a:endParaRPr lang="uk-UA" sz="1400" dirty="0" smtClean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/>
            <a:endParaRPr lang="uk-UA" sz="1400" dirty="0">
              <a:solidFill>
                <a:srgbClr val="002060"/>
              </a:solidFill>
              <a:latin typeface="Montserrat" panose="00000500000000000000" pitchFamily="2" charset="-52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B137FCD-E9DF-49A7-AD0E-9653B2A24E96}"/>
              </a:ext>
            </a:extLst>
          </p:cNvPr>
          <p:cNvSpPr txBox="1"/>
          <p:nvPr/>
        </p:nvSpPr>
        <p:spPr>
          <a:xfrm>
            <a:off x="6099294" y="1795075"/>
            <a:ext cx="5762147" cy="3539430"/>
          </a:xfrm>
          <a:prstGeom prst="rect">
            <a:avLst/>
          </a:prstGeom>
          <a:solidFill>
            <a:srgbClr val="D1EDED"/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uk-UA" sz="1400" b="1" dirty="0">
                <a:solidFill>
                  <a:srgbClr val="002060"/>
                </a:solidFill>
                <a:latin typeface="Montserrat" panose="00000500000000000000" pitchFamily="2" charset="-52"/>
              </a:rPr>
              <a:t>Стаття </a:t>
            </a:r>
            <a:r>
              <a:rPr lang="uk-UA" sz="1400" b="1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1.</a:t>
            </a:r>
            <a:r>
              <a:rPr lang="ru-RU" sz="1400" b="1" dirty="0">
                <a:solidFill>
                  <a:srgbClr val="002060"/>
                </a:solidFill>
                <a:latin typeface="Montserrat" panose="00000500000000000000" pitchFamily="2" charset="-52"/>
              </a:rPr>
              <a:t> Дія норм законодавства про працю в</a:t>
            </a:r>
          </a:p>
          <a:p>
            <a:pPr lvl="0"/>
            <a:r>
              <a:rPr lang="ru-RU" sz="1400" b="1" dirty="0">
                <a:solidFill>
                  <a:srgbClr val="002060"/>
                </a:solidFill>
                <a:latin typeface="Montserrat" panose="00000500000000000000" pitchFamily="2" charset="-52"/>
              </a:rPr>
              <a:t>умовах воєнного стану</a:t>
            </a:r>
            <a:r>
              <a:rPr lang="uk-UA" sz="1400" b="1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  (продовження)</a:t>
            </a:r>
            <a:endParaRPr lang="uk-UA" sz="1400" b="1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/>
            <a:endParaRPr lang="uk-UA" sz="1400" dirty="0" smtClean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/>
            <a:r>
              <a:rPr lang="uk-UA" sz="14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2. На період дії воєнного стану вводяться обмеження</a:t>
            </a:r>
          </a:p>
          <a:p>
            <a:pPr lvl="0"/>
            <a:r>
              <a:rPr lang="uk-UA" sz="14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конституційних прав і свобод людини і громадянина</a:t>
            </a:r>
          </a:p>
          <a:p>
            <a:pPr lvl="0"/>
            <a:r>
              <a:rPr lang="uk-UA" sz="14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відповідно до статей 43, 44 Конституції України.</a:t>
            </a:r>
          </a:p>
          <a:p>
            <a:pPr lvl="0"/>
            <a:endParaRPr lang="uk-UA" sz="1400" dirty="0" smtClean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/>
            <a:r>
              <a:rPr lang="uk-UA" sz="14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3. У період дії воєнного стану не застосовуються</a:t>
            </a:r>
          </a:p>
          <a:p>
            <a:pPr lvl="0"/>
            <a:r>
              <a:rPr lang="uk-UA" sz="14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норми законодавства про працю та </a:t>
            </a:r>
            <a:r>
              <a:rPr lang="uk-UA" sz="1400" b="1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Закону України</a:t>
            </a:r>
          </a:p>
          <a:p>
            <a:pPr lvl="0"/>
            <a:r>
              <a:rPr lang="uk-UA" sz="1400" b="1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“Про державну службу” </a:t>
            </a:r>
            <a:r>
              <a:rPr lang="uk-UA" sz="14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у частині відносин,</a:t>
            </a:r>
          </a:p>
          <a:p>
            <a:pPr lvl="0"/>
            <a:r>
              <a:rPr lang="uk-UA" sz="14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врегульованих цим Законом.</a:t>
            </a:r>
          </a:p>
          <a:p>
            <a:pPr lvl="0"/>
            <a:endParaRPr lang="uk-UA" sz="1400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/>
            <a:endParaRPr lang="uk-UA" sz="1400" dirty="0" smtClean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/>
            <a:endParaRPr lang="uk-UA" sz="1400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/>
            <a:endParaRPr lang="uk-UA" sz="1400" dirty="0" smtClean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/>
            <a:endParaRPr lang="uk-UA" sz="1400" dirty="0">
              <a:solidFill>
                <a:srgbClr val="002060"/>
              </a:solidFill>
              <a:latin typeface="Montserrat" panose="00000500000000000000" pitchFamily="2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12570546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8DD7666-5AD9-44FC-9180-501DDE952BE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845" y="5594782"/>
            <a:ext cx="1612900" cy="1373042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EC33EB8F-ABFA-4BEE-826A-390E00375DE9}"/>
              </a:ext>
            </a:extLst>
          </p:cNvPr>
          <p:cNvSpPr/>
          <p:nvPr/>
        </p:nvSpPr>
        <p:spPr>
          <a:xfrm>
            <a:off x="0" y="0"/>
            <a:ext cx="12192000" cy="1079500"/>
          </a:xfrm>
          <a:prstGeom prst="rect">
            <a:avLst/>
          </a:prstGeom>
          <a:solidFill>
            <a:srgbClr val="D1ED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9433D38-BFC1-4E86-BCAC-58B1C21A4EB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H="1">
            <a:off x="0" y="0"/>
            <a:ext cx="4953000" cy="184970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FD1BBF9-B05E-451F-B4A9-69DA57985145}"/>
              </a:ext>
            </a:extLst>
          </p:cNvPr>
          <p:cNvSpPr txBox="1"/>
          <p:nvPr/>
        </p:nvSpPr>
        <p:spPr>
          <a:xfrm>
            <a:off x="1783189" y="234543"/>
            <a:ext cx="1019061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dirty="0" smtClean="0">
                <a:solidFill>
                  <a:schemeClr val="accent2"/>
                </a:solidFill>
                <a:latin typeface="Montserrat Black" panose="00000A00000000000000" pitchFamily="2" charset="-52"/>
              </a:rPr>
              <a:t>Питання надання відпусток посадовим особам ОМС.</a:t>
            </a:r>
          </a:p>
          <a:p>
            <a:r>
              <a:rPr lang="uk-UA" sz="2800" dirty="0" smtClean="0">
                <a:solidFill>
                  <a:schemeClr val="accent2"/>
                </a:solidFill>
                <a:latin typeface="Montserrat Black" panose="00000A00000000000000" pitchFamily="2" charset="-52"/>
              </a:rPr>
              <a:t>Перспективи змін з означених питань </a:t>
            </a:r>
            <a:endParaRPr lang="uk-UA" sz="2800" dirty="0">
              <a:solidFill>
                <a:schemeClr val="accent2"/>
              </a:solidFill>
              <a:latin typeface="Montserrat Black" panose="00000A00000000000000" pitchFamily="2" charset="-52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B8F0E1E-281B-445D-95C5-75B38CFC6E5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626" y="5475475"/>
            <a:ext cx="3778526" cy="1411099"/>
          </a:xfrm>
          <a:prstGeom prst="rect">
            <a:avLst/>
          </a:prstGeom>
        </p:spPr>
      </p:pic>
      <p:pic>
        <p:nvPicPr>
          <p:cNvPr id="33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6153" y="5709605"/>
            <a:ext cx="2576847" cy="992681"/>
          </a:xfrm>
          <a:prstGeom prst="rect">
            <a:avLst/>
          </a:prstGeom>
        </p:spPr>
      </p:pic>
      <p:pic>
        <p:nvPicPr>
          <p:cNvPr id="34" name="Picture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9453" y="5659518"/>
            <a:ext cx="2631313" cy="1198481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8B137FCD-E9DF-49A7-AD0E-9653B2A24E96}"/>
              </a:ext>
            </a:extLst>
          </p:cNvPr>
          <p:cNvSpPr txBox="1"/>
          <p:nvPr/>
        </p:nvSpPr>
        <p:spPr>
          <a:xfrm>
            <a:off x="206062" y="1188650"/>
            <a:ext cx="11767737" cy="4616648"/>
          </a:xfrm>
          <a:prstGeom prst="rect">
            <a:avLst/>
          </a:prstGeom>
          <a:solidFill>
            <a:srgbClr val="D1EDE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lvl="0" algn="just"/>
            <a:r>
              <a:rPr lang="uk-UA" sz="14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Проектом Закону про внесення змін до деяких законів України щодо оптимізації трудових відносин (</a:t>
            </a:r>
            <a:r>
              <a:rPr lang="ru-RU" sz="14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номер</a:t>
            </a:r>
            <a:r>
              <a:rPr lang="ru-RU" sz="1400" dirty="0">
                <a:solidFill>
                  <a:srgbClr val="002060"/>
                </a:solidFill>
                <a:latin typeface="Montserrat" panose="00000500000000000000" pitchFamily="2" charset="-52"/>
              </a:rPr>
              <a:t>, дата </a:t>
            </a:r>
            <a:r>
              <a:rPr lang="uk-UA" sz="14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реєстрації: 7251 від 05.04.2022</a:t>
            </a:r>
            <a:r>
              <a:rPr lang="ru-RU" sz="14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) </a:t>
            </a:r>
            <a:r>
              <a:rPr lang="uk-UA" sz="14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пропонується </a:t>
            </a:r>
            <a:r>
              <a:rPr lang="uk-UA" sz="1400" b="1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ст. 12 Закону № 2136 викласти в новій редакції</a:t>
            </a:r>
            <a:r>
              <a:rPr lang="uk-UA" sz="1400" dirty="0">
                <a:solidFill>
                  <a:srgbClr val="002060"/>
                </a:solidFill>
                <a:latin typeface="Montserrat" panose="00000500000000000000" pitchFamily="2" charset="-52"/>
              </a:rPr>
              <a:t>:</a:t>
            </a:r>
            <a:r>
              <a:rPr lang="uk-UA" sz="14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 </a:t>
            </a:r>
          </a:p>
          <a:p>
            <a:pPr lvl="0" algn="just"/>
            <a:endParaRPr lang="uk-UA" sz="1400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just"/>
            <a:endParaRPr lang="uk-UA" sz="1400" dirty="0" smtClean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just"/>
            <a:endParaRPr lang="uk-UA" sz="1400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just"/>
            <a:endParaRPr lang="uk-UA" sz="1400" dirty="0" smtClean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just"/>
            <a:endParaRPr lang="uk-UA" sz="1400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just"/>
            <a:endParaRPr lang="uk-UA" sz="1400" dirty="0" smtClean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just"/>
            <a:endParaRPr lang="uk-UA" sz="1400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just"/>
            <a:endParaRPr lang="uk-UA" sz="1400" dirty="0" smtClean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just"/>
            <a:endParaRPr lang="uk-UA" sz="1400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just"/>
            <a:endParaRPr lang="uk-UA" sz="1400" dirty="0" smtClean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just"/>
            <a:endParaRPr lang="uk-UA" sz="1400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just"/>
            <a:endParaRPr lang="uk-UA" sz="1400" dirty="0" smtClean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just"/>
            <a:endParaRPr lang="uk-UA" sz="1400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just"/>
            <a:endParaRPr lang="uk-UA" sz="1400" dirty="0" smtClean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just"/>
            <a:endParaRPr lang="uk-UA" sz="1400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just"/>
            <a:endParaRPr lang="uk-UA" sz="1400" dirty="0" smtClean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just"/>
            <a:endParaRPr lang="uk-UA" sz="1400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just"/>
            <a:r>
              <a:rPr lang="ru-RU" sz="14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 </a:t>
            </a:r>
          </a:p>
          <a:p>
            <a:pPr lvl="0" algn="just"/>
            <a:endParaRPr lang="uk-UA" sz="1400" dirty="0">
              <a:solidFill>
                <a:srgbClr val="002060"/>
              </a:solidFill>
              <a:latin typeface="Montserrat" panose="00000500000000000000" pitchFamily="2" charset="-52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B137FCD-E9DF-49A7-AD0E-9653B2A24E96}"/>
              </a:ext>
            </a:extLst>
          </p:cNvPr>
          <p:cNvSpPr txBox="1"/>
          <p:nvPr/>
        </p:nvSpPr>
        <p:spPr>
          <a:xfrm>
            <a:off x="399248" y="1795075"/>
            <a:ext cx="4211390" cy="3970318"/>
          </a:xfrm>
          <a:prstGeom prst="rect">
            <a:avLst/>
          </a:prstGeom>
          <a:solidFill>
            <a:srgbClr val="D1EDED"/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uk-UA" sz="1400" b="1" dirty="0">
                <a:solidFill>
                  <a:srgbClr val="002060"/>
                </a:solidFill>
                <a:latin typeface="Montserrat" panose="00000500000000000000" pitchFamily="2" charset="-52"/>
              </a:rPr>
              <a:t>Стаття 12. </a:t>
            </a:r>
            <a:r>
              <a:rPr lang="uk-UA" sz="1400" b="1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Відпустки (діюча редакція)</a:t>
            </a:r>
            <a:endParaRPr lang="uk-UA" sz="1400" b="1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/>
            <a:endParaRPr lang="uk-UA" sz="1400" dirty="0" smtClean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/>
            <a:r>
              <a:rPr lang="uk-UA" sz="14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1. У </a:t>
            </a:r>
            <a:r>
              <a:rPr lang="uk-UA" sz="1400" dirty="0">
                <a:solidFill>
                  <a:srgbClr val="002060"/>
                </a:solidFill>
                <a:latin typeface="Montserrat" panose="00000500000000000000" pitchFamily="2" charset="-52"/>
              </a:rPr>
              <a:t>період дії воєнного стану щорічна </a:t>
            </a:r>
            <a:r>
              <a:rPr lang="uk-UA" sz="14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основна оплачувана </a:t>
            </a:r>
            <a:r>
              <a:rPr lang="uk-UA" sz="1400" dirty="0">
                <a:solidFill>
                  <a:srgbClr val="002060"/>
                </a:solidFill>
                <a:latin typeface="Montserrat" panose="00000500000000000000" pitchFamily="2" charset="-52"/>
              </a:rPr>
              <a:t>відпустка надається </a:t>
            </a:r>
            <a:r>
              <a:rPr lang="uk-UA" sz="14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працівникам тривалістю </a:t>
            </a:r>
            <a:r>
              <a:rPr lang="uk-UA" sz="1400" dirty="0">
                <a:solidFill>
                  <a:srgbClr val="002060"/>
                </a:solidFill>
                <a:latin typeface="Montserrat" panose="00000500000000000000" pitchFamily="2" charset="-52"/>
              </a:rPr>
              <a:t>24 календарні дні</a:t>
            </a:r>
            <a:r>
              <a:rPr lang="uk-UA" sz="14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.</a:t>
            </a:r>
          </a:p>
          <a:p>
            <a:pPr lvl="0"/>
            <a:endParaRPr lang="uk-UA" sz="1400" dirty="0" smtClean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/>
            <a:endParaRPr lang="uk-UA" sz="1400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/>
            <a:endParaRPr lang="uk-UA" sz="1400" dirty="0" smtClean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/>
            <a:endParaRPr lang="uk-UA" sz="1400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/>
            <a:endParaRPr lang="uk-UA" sz="1400" dirty="0" smtClean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/>
            <a:endParaRPr lang="uk-UA" sz="1400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/>
            <a:endParaRPr lang="uk-UA" sz="1400" dirty="0" smtClean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/>
            <a:endParaRPr lang="uk-UA" sz="1400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/>
            <a:endParaRPr lang="uk-UA" sz="1400" dirty="0" smtClean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/>
            <a:endParaRPr lang="uk-UA" sz="1400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/>
            <a:endParaRPr lang="uk-UA" sz="1400" dirty="0" smtClean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/>
            <a:endParaRPr lang="uk-UA" sz="1400" dirty="0">
              <a:solidFill>
                <a:srgbClr val="002060"/>
              </a:solidFill>
              <a:latin typeface="Montserrat" panose="00000500000000000000" pitchFamily="2" charset="-52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B137FCD-E9DF-49A7-AD0E-9653B2A24E96}"/>
              </a:ext>
            </a:extLst>
          </p:cNvPr>
          <p:cNvSpPr txBox="1"/>
          <p:nvPr/>
        </p:nvSpPr>
        <p:spPr>
          <a:xfrm>
            <a:off x="4610638" y="1795075"/>
            <a:ext cx="7250804" cy="3970318"/>
          </a:xfrm>
          <a:prstGeom prst="rect">
            <a:avLst/>
          </a:prstGeom>
          <a:solidFill>
            <a:srgbClr val="D1EDED"/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uk-UA" sz="1400" b="1" dirty="0">
                <a:solidFill>
                  <a:srgbClr val="002060"/>
                </a:solidFill>
                <a:latin typeface="Montserrat" panose="00000500000000000000" pitchFamily="2" charset="-52"/>
              </a:rPr>
              <a:t>Стаття 12. </a:t>
            </a:r>
            <a:r>
              <a:rPr lang="uk-UA" sz="1400" b="1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Відпустки (редакція, що пропонується)</a:t>
            </a:r>
            <a:endParaRPr lang="uk-UA" sz="1400" b="1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/>
            <a:endParaRPr lang="uk-UA" sz="1400" dirty="0" smtClean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/>
            <a:r>
              <a:rPr lang="uk-UA" sz="14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1</a:t>
            </a:r>
            <a:r>
              <a:rPr lang="uk-UA" sz="1400" dirty="0">
                <a:solidFill>
                  <a:srgbClr val="002060"/>
                </a:solidFill>
                <a:latin typeface="Montserrat" panose="00000500000000000000" pitchFamily="2" charset="-52"/>
              </a:rPr>
              <a:t>. У період дії воєнного стану </a:t>
            </a:r>
            <a:r>
              <a:rPr lang="uk-UA" sz="14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надання працівнику </a:t>
            </a:r>
            <a:r>
              <a:rPr lang="uk-UA" sz="1400" dirty="0">
                <a:solidFill>
                  <a:srgbClr val="002060"/>
                </a:solidFill>
                <a:latin typeface="Montserrat" panose="00000500000000000000" pitchFamily="2" charset="-52"/>
              </a:rPr>
              <a:t>щорічної основної </a:t>
            </a:r>
            <a:r>
              <a:rPr lang="uk-UA" sz="14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відпустки </a:t>
            </a:r>
            <a:r>
              <a:rPr lang="uk-UA" sz="1400" b="1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обмежується </a:t>
            </a:r>
            <a:r>
              <a:rPr lang="uk-UA" sz="1400" b="1" dirty="0">
                <a:solidFill>
                  <a:srgbClr val="002060"/>
                </a:solidFill>
                <a:latin typeface="Montserrat" panose="00000500000000000000" pitchFamily="2" charset="-52"/>
              </a:rPr>
              <a:t>тривалістю 24 календарних дні за</a:t>
            </a:r>
          </a:p>
          <a:p>
            <a:pPr lvl="0"/>
            <a:r>
              <a:rPr lang="uk-UA" sz="1400" b="1" dirty="0">
                <a:solidFill>
                  <a:srgbClr val="002060"/>
                </a:solidFill>
                <a:latin typeface="Montserrat" panose="00000500000000000000" pitchFamily="2" charset="-52"/>
              </a:rPr>
              <a:t>поточний робочий рік</a:t>
            </a:r>
            <a:r>
              <a:rPr lang="uk-UA" sz="14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.</a:t>
            </a:r>
          </a:p>
          <a:p>
            <a:pPr lvl="0"/>
            <a:endParaRPr lang="uk-UA" sz="1400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/>
            <a:r>
              <a:rPr lang="uk-UA" sz="1400" b="1" dirty="0">
                <a:solidFill>
                  <a:srgbClr val="002060"/>
                </a:solidFill>
                <a:latin typeface="Montserrat" panose="00000500000000000000" pitchFamily="2" charset="-52"/>
              </a:rPr>
              <a:t>Якщо тривалість щорічної основної </a:t>
            </a:r>
            <a:r>
              <a:rPr lang="uk-UA" sz="1400" b="1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відпустки працівника </a:t>
            </a:r>
            <a:r>
              <a:rPr lang="uk-UA" sz="1400" b="1" dirty="0">
                <a:solidFill>
                  <a:srgbClr val="002060"/>
                </a:solidFill>
                <a:latin typeface="Montserrat" panose="00000500000000000000" pitchFamily="2" charset="-52"/>
              </a:rPr>
              <a:t>становить більше ніж 24 </a:t>
            </a:r>
            <a:r>
              <a:rPr lang="uk-UA" sz="1400" b="1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календарних дні</a:t>
            </a:r>
            <a:r>
              <a:rPr lang="uk-UA" sz="1400" b="1" dirty="0">
                <a:solidFill>
                  <a:srgbClr val="002060"/>
                </a:solidFill>
                <a:latin typeface="Montserrat" panose="00000500000000000000" pitchFamily="2" charset="-52"/>
              </a:rPr>
              <a:t>, то надання невикористаних у період дії</a:t>
            </a:r>
          </a:p>
          <a:p>
            <a:pPr lvl="0"/>
            <a:r>
              <a:rPr lang="uk-UA" sz="1400" b="1" dirty="0">
                <a:solidFill>
                  <a:srgbClr val="002060"/>
                </a:solidFill>
                <a:latin typeface="Montserrat" panose="00000500000000000000" pitchFamily="2" charset="-52"/>
              </a:rPr>
              <a:t>воєнного стану днів такої відпустки </a:t>
            </a:r>
            <a:r>
              <a:rPr lang="uk-UA" sz="1400" b="1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переноситься на </a:t>
            </a:r>
            <a:r>
              <a:rPr lang="uk-UA" sz="1400" b="1" dirty="0">
                <a:solidFill>
                  <a:srgbClr val="002060"/>
                </a:solidFill>
                <a:latin typeface="Montserrat" panose="00000500000000000000" pitchFamily="2" charset="-52"/>
              </a:rPr>
              <a:t>період після закінчення його дії</a:t>
            </a:r>
            <a:r>
              <a:rPr lang="uk-UA" sz="1400" b="1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.</a:t>
            </a:r>
          </a:p>
          <a:p>
            <a:pPr lvl="0"/>
            <a:endParaRPr lang="uk-UA" sz="1400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/>
            <a:r>
              <a:rPr lang="uk-UA" sz="1400" b="1" dirty="0">
                <a:solidFill>
                  <a:srgbClr val="002060"/>
                </a:solidFill>
                <a:latin typeface="Montserrat" panose="00000500000000000000" pitchFamily="2" charset="-52"/>
              </a:rPr>
              <a:t>Невикористані дні щорічної </a:t>
            </a:r>
            <a:r>
              <a:rPr lang="uk-UA" sz="1400" b="1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основної відпустки</a:t>
            </a:r>
            <a:r>
              <a:rPr lang="uk-UA" sz="1400" b="1" dirty="0">
                <a:solidFill>
                  <a:srgbClr val="002060"/>
                </a:solidFill>
                <a:latin typeface="Montserrat" panose="00000500000000000000" pitchFamily="2" charset="-52"/>
              </a:rPr>
              <a:t>, право на які працівник набув </a:t>
            </a:r>
            <a:r>
              <a:rPr lang="uk-UA" sz="1400" b="1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у попередні </a:t>
            </a:r>
            <a:r>
              <a:rPr lang="uk-UA" sz="1400" b="1" dirty="0">
                <a:solidFill>
                  <a:srgbClr val="002060"/>
                </a:solidFill>
                <a:latin typeface="Montserrat" panose="00000500000000000000" pitchFamily="2" charset="-52"/>
              </a:rPr>
              <a:t>робочі роки, не надаються у період </a:t>
            </a:r>
            <a:r>
              <a:rPr lang="uk-UA" sz="1400" b="1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дії воєнного </a:t>
            </a:r>
            <a:r>
              <a:rPr lang="uk-UA" sz="1400" b="1" dirty="0">
                <a:solidFill>
                  <a:srgbClr val="002060"/>
                </a:solidFill>
                <a:latin typeface="Montserrat" panose="00000500000000000000" pitchFamily="2" charset="-52"/>
              </a:rPr>
              <a:t>стану.</a:t>
            </a:r>
          </a:p>
          <a:p>
            <a:pPr lvl="0"/>
            <a:endParaRPr lang="uk-UA" sz="1400" dirty="0" smtClean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/>
            <a:r>
              <a:rPr lang="uk-UA" sz="1400" b="1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У </a:t>
            </a:r>
            <a:r>
              <a:rPr lang="uk-UA" sz="1400" b="1" dirty="0">
                <a:solidFill>
                  <a:srgbClr val="002060"/>
                </a:solidFill>
                <a:latin typeface="Montserrat" panose="00000500000000000000" pitchFamily="2" charset="-52"/>
              </a:rPr>
              <a:t>разі звільнення працівника у період </a:t>
            </a:r>
            <a:r>
              <a:rPr lang="uk-UA" sz="1400" b="1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дії воєнного </a:t>
            </a:r>
            <a:r>
              <a:rPr lang="uk-UA" sz="1400" b="1" dirty="0">
                <a:solidFill>
                  <a:srgbClr val="002060"/>
                </a:solidFill>
                <a:latin typeface="Montserrat" panose="00000500000000000000" pitchFamily="2" charset="-52"/>
              </a:rPr>
              <a:t>стану йому </a:t>
            </a:r>
            <a:r>
              <a:rPr lang="uk-UA" sz="1400" b="1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виплачується грошова компенсація </a:t>
            </a:r>
            <a:r>
              <a:rPr lang="uk-UA" sz="1400" b="1" dirty="0">
                <a:solidFill>
                  <a:srgbClr val="002060"/>
                </a:solidFill>
                <a:latin typeface="Montserrat" panose="00000500000000000000" pitchFamily="2" charset="-52"/>
              </a:rPr>
              <a:t>за всі не використані ним дні</a:t>
            </a:r>
          </a:p>
          <a:p>
            <a:pPr lvl="0"/>
            <a:r>
              <a:rPr lang="uk-UA" sz="1400" b="1" dirty="0">
                <a:solidFill>
                  <a:srgbClr val="002060"/>
                </a:solidFill>
                <a:latin typeface="Montserrat" panose="00000500000000000000" pitchFamily="2" charset="-52"/>
              </a:rPr>
              <a:t>щорічної основної відпустки.</a:t>
            </a:r>
          </a:p>
          <a:p>
            <a:pPr lvl="0"/>
            <a:r>
              <a:rPr lang="uk-UA" sz="1400" dirty="0">
                <a:solidFill>
                  <a:srgbClr val="002060"/>
                </a:solidFill>
                <a:latin typeface="Montserrat" panose="00000500000000000000" pitchFamily="2" charset="-52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636195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8DD7666-5AD9-44FC-9180-501DDE952BE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845" y="5594782"/>
            <a:ext cx="1612900" cy="1373042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EC33EB8F-ABFA-4BEE-826A-390E00375DE9}"/>
              </a:ext>
            </a:extLst>
          </p:cNvPr>
          <p:cNvSpPr/>
          <p:nvPr/>
        </p:nvSpPr>
        <p:spPr>
          <a:xfrm>
            <a:off x="0" y="0"/>
            <a:ext cx="12192000" cy="1079500"/>
          </a:xfrm>
          <a:prstGeom prst="rect">
            <a:avLst/>
          </a:prstGeom>
          <a:solidFill>
            <a:srgbClr val="D1ED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9433D38-BFC1-4E86-BCAC-58B1C21A4EB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H="1">
            <a:off x="0" y="0"/>
            <a:ext cx="4953000" cy="184970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FD1BBF9-B05E-451F-B4A9-69DA57985145}"/>
              </a:ext>
            </a:extLst>
          </p:cNvPr>
          <p:cNvSpPr txBox="1"/>
          <p:nvPr/>
        </p:nvSpPr>
        <p:spPr>
          <a:xfrm>
            <a:off x="1783189" y="234543"/>
            <a:ext cx="1019061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dirty="0" smtClean="0">
                <a:solidFill>
                  <a:schemeClr val="accent2"/>
                </a:solidFill>
                <a:latin typeface="Montserrat Black" panose="00000A00000000000000" pitchFamily="2" charset="-52"/>
              </a:rPr>
              <a:t>Питання надання відпусток посадовим особам ОМС.</a:t>
            </a:r>
          </a:p>
          <a:p>
            <a:r>
              <a:rPr lang="uk-UA" sz="2800" dirty="0" smtClean="0">
                <a:solidFill>
                  <a:schemeClr val="accent2"/>
                </a:solidFill>
                <a:latin typeface="Montserrat Black" panose="00000A00000000000000" pitchFamily="2" charset="-52"/>
              </a:rPr>
              <a:t>Перспективи змін з означених питань </a:t>
            </a:r>
            <a:endParaRPr lang="uk-UA" sz="2800" dirty="0">
              <a:solidFill>
                <a:schemeClr val="accent2"/>
              </a:solidFill>
              <a:latin typeface="Montserrat Black" panose="00000A00000000000000" pitchFamily="2" charset="-52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B8F0E1E-281B-445D-95C5-75B38CFC6E5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626" y="5475475"/>
            <a:ext cx="3778526" cy="1411099"/>
          </a:xfrm>
          <a:prstGeom prst="rect">
            <a:avLst/>
          </a:prstGeom>
        </p:spPr>
      </p:pic>
      <p:pic>
        <p:nvPicPr>
          <p:cNvPr id="33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6153" y="5709605"/>
            <a:ext cx="2576847" cy="992681"/>
          </a:xfrm>
          <a:prstGeom prst="rect">
            <a:avLst/>
          </a:prstGeom>
        </p:spPr>
      </p:pic>
      <p:pic>
        <p:nvPicPr>
          <p:cNvPr id="34" name="Picture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9453" y="5659518"/>
            <a:ext cx="2631313" cy="1198481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8B137FCD-E9DF-49A7-AD0E-9653B2A24E96}"/>
              </a:ext>
            </a:extLst>
          </p:cNvPr>
          <p:cNvSpPr txBox="1"/>
          <p:nvPr/>
        </p:nvSpPr>
        <p:spPr>
          <a:xfrm>
            <a:off x="206062" y="1188650"/>
            <a:ext cx="11767737" cy="4401205"/>
          </a:xfrm>
          <a:prstGeom prst="rect">
            <a:avLst/>
          </a:prstGeom>
          <a:solidFill>
            <a:srgbClr val="D1EDE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lvl="0" algn="just"/>
            <a:r>
              <a:rPr lang="uk-UA" sz="14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Проектом Закону про внесення змін до деяких законів України щодо оптимізації трудових відносин (</a:t>
            </a:r>
            <a:r>
              <a:rPr lang="ru-RU" sz="14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номер</a:t>
            </a:r>
            <a:r>
              <a:rPr lang="ru-RU" sz="1400" dirty="0">
                <a:solidFill>
                  <a:srgbClr val="002060"/>
                </a:solidFill>
                <a:latin typeface="Montserrat" panose="00000500000000000000" pitchFamily="2" charset="-52"/>
              </a:rPr>
              <a:t>, дата </a:t>
            </a:r>
            <a:r>
              <a:rPr lang="uk-UA" sz="14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реєстрації: 7251 від 05.04.2022</a:t>
            </a:r>
            <a:r>
              <a:rPr lang="ru-RU" sz="14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) </a:t>
            </a:r>
            <a:r>
              <a:rPr lang="uk-UA" sz="14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пропонується </a:t>
            </a:r>
            <a:r>
              <a:rPr lang="uk-UA" sz="1400" b="1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ст. 12 Закону № 2136 викласти в новій редакції:</a:t>
            </a:r>
            <a:r>
              <a:rPr lang="uk-UA" sz="14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 </a:t>
            </a:r>
          </a:p>
          <a:p>
            <a:pPr lvl="0" algn="just"/>
            <a:endParaRPr lang="uk-UA" sz="1400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just"/>
            <a:endParaRPr lang="uk-UA" sz="1400" dirty="0" smtClean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just"/>
            <a:endParaRPr lang="uk-UA" sz="1400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just"/>
            <a:endParaRPr lang="uk-UA" sz="1400" dirty="0" smtClean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just"/>
            <a:endParaRPr lang="uk-UA" sz="1400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just"/>
            <a:endParaRPr lang="uk-UA" sz="1400" dirty="0" smtClean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just"/>
            <a:endParaRPr lang="uk-UA" sz="1400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just"/>
            <a:endParaRPr lang="uk-UA" sz="1400" dirty="0" smtClean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just"/>
            <a:endParaRPr lang="uk-UA" sz="1400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just"/>
            <a:endParaRPr lang="uk-UA" sz="1400" dirty="0" smtClean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just"/>
            <a:endParaRPr lang="uk-UA" sz="1400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just"/>
            <a:endParaRPr lang="uk-UA" sz="1400" dirty="0" smtClean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just"/>
            <a:endParaRPr lang="uk-UA" sz="1400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just"/>
            <a:endParaRPr lang="uk-UA" sz="1400" dirty="0" smtClean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just"/>
            <a:endParaRPr lang="uk-UA" sz="1400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just"/>
            <a:endParaRPr lang="uk-UA" sz="1400" dirty="0" smtClean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just"/>
            <a:endParaRPr lang="uk-UA" sz="1400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just"/>
            <a:r>
              <a:rPr lang="ru-RU" sz="14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 </a:t>
            </a:r>
            <a:endParaRPr lang="uk-UA" sz="1400" dirty="0">
              <a:solidFill>
                <a:srgbClr val="002060"/>
              </a:solidFill>
              <a:latin typeface="Montserrat" panose="00000500000000000000" pitchFamily="2" charset="-52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B137FCD-E9DF-49A7-AD0E-9653B2A24E96}"/>
              </a:ext>
            </a:extLst>
          </p:cNvPr>
          <p:cNvSpPr txBox="1"/>
          <p:nvPr/>
        </p:nvSpPr>
        <p:spPr>
          <a:xfrm>
            <a:off x="399247" y="1795075"/>
            <a:ext cx="5280336" cy="3323987"/>
          </a:xfrm>
          <a:prstGeom prst="rect">
            <a:avLst/>
          </a:prstGeom>
          <a:solidFill>
            <a:srgbClr val="D1EDED"/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uk-UA" sz="1400" b="1" dirty="0">
                <a:solidFill>
                  <a:srgbClr val="002060"/>
                </a:solidFill>
                <a:latin typeface="Montserrat" panose="00000500000000000000" pitchFamily="2" charset="-52"/>
              </a:rPr>
              <a:t>Стаття 12. </a:t>
            </a:r>
            <a:r>
              <a:rPr lang="uk-UA" sz="1400" b="1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Відпустки (продовження)</a:t>
            </a:r>
            <a:endParaRPr lang="uk-UA" sz="1400" b="1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/>
            <a:endParaRPr lang="uk-UA" sz="1400" dirty="0" smtClean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/>
            <a:r>
              <a:rPr lang="uk-UA" sz="14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2</a:t>
            </a:r>
            <a:r>
              <a:rPr lang="uk-UA" sz="1400" dirty="0">
                <a:solidFill>
                  <a:srgbClr val="002060"/>
                </a:solidFill>
                <a:latin typeface="Montserrat" panose="00000500000000000000" pitchFamily="2" charset="-52"/>
              </a:rPr>
              <a:t>. У період дії воєнного стану роботодавець може</a:t>
            </a:r>
          </a:p>
          <a:p>
            <a:pPr lvl="0"/>
            <a:r>
              <a:rPr lang="uk-UA" sz="1400" dirty="0">
                <a:solidFill>
                  <a:srgbClr val="002060"/>
                </a:solidFill>
                <a:latin typeface="Montserrat" panose="00000500000000000000" pitchFamily="2" charset="-52"/>
              </a:rPr>
              <a:t>відмовити працівнику у наданні будь-якого виду</a:t>
            </a:r>
          </a:p>
          <a:p>
            <a:pPr lvl="0"/>
            <a:r>
              <a:rPr lang="uk-UA" sz="1400" dirty="0">
                <a:solidFill>
                  <a:srgbClr val="002060"/>
                </a:solidFill>
                <a:latin typeface="Montserrat" panose="00000500000000000000" pitchFamily="2" charset="-52"/>
              </a:rPr>
              <a:t>відпусток (крім відпустки у зв’язку вагітністю та</a:t>
            </a:r>
          </a:p>
          <a:p>
            <a:pPr lvl="0"/>
            <a:r>
              <a:rPr lang="uk-UA" sz="1400" dirty="0">
                <a:solidFill>
                  <a:srgbClr val="002060"/>
                </a:solidFill>
                <a:latin typeface="Montserrat" panose="00000500000000000000" pitchFamily="2" charset="-52"/>
              </a:rPr>
              <a:t>пологами та відпустки для догляду за дитиною до</a:t>
            </a:r>
          </a:p>
          <a:p>
            <a:pPr lvl="0"/>
            <a:r>
              <a:rPr lang="uk-UA" sz="1400" dirty="0">
                <a:solidFill>
                  <a:srgbClr val="002060"/>
                </a:solidFill>
                <a:latin typeface="Montserrat" panose="00000500000000000000" pitchFamily="2" charset="-52"/>
              </a:rPr>
              <a:t>досягнення нею трирічного віку), якщо такий</a:t>
            </a:r>
          </a:p>
          <a:p>
            <a:pPr lvl="0"/>
            <a:r>
              <a:rPr lang="uk-UA" sz="1400" dirty="0">
                <a:solidFill>
                  <a:srgbClr val="002060"/>
                </a:solidFill>
                <a:latin typeface="Montserrat" panose="00000500000000000000" pitchFamily="2" charset="-52"/>
              </a:rPr>
              <a:t>працівник залучений до виконання робіт на об’єктах</a:t>
            </a:r>
          </a:p>
          <a:p>
            <a:pPr lvl="0"/>
            <a:r>
              <a:rPr lang="uk-UA" sz="1400" dirty="0">
                <a:solidFill>
                  <a:srgbClr val="002060"/>
                </a:solidFill>
                <a:latin typeface="Montserrat" panose="00000500000000000000" pitchFamily="2" charset="-52"/>
              </a:rPr>
              <a:t>критичної інфраструктури.</a:t>
            </a:r>
          </a:p>
          <a:p>
            <a:pPr lvl="0"/>
            <a:endParaRPr lang="uk-UA" sz="1400" dirty="0" smtClean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/>
            <a:r>
              <a:rPr lang="uk-UA" sz="14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3</a:t>
            </a:r>
            <a:r>
              <a:rPr lang="uk-UA" sz="1400" dirty="0">
                <a:solidFill>
                  <a:srgbClr val="002060"/>
                </a:solidFill>
                <a:latin typeface="Montserrat" panose="00000500000000000000" pitchFamily="2" charset="-52"/>
              </a:rPr>
              <a:t>. Протягом періоду дії воєнного стану</a:t>
            </a:r>
          </a:p>
          <a:p>
            <a:pPr lvl="0"/>
            <a:r>
              <a:rPr lang="uk-UA" sz="1400" dirty="0">
                <a:solidFill>
                  <a:srgbClr val="002060"/>
                </a:solidFill>
                <a:latin typeface="Montserrat" panose="00000500000000000000" pitchFamily="2" charset="-52"/>
              </a:rPr>
              <a:t>роботодавець на прохання працівника може надавати</a:t>
            </a:r>
          </a:p>
          <a:p>
            <a:pPr lvl="0"/>
            <a:r>
              <a:rPr lang="uk-UA" sz="1400" dirty="0">
                <a:solidFill>
                  <a:srgbClr val="002060"/>
                </a:solidFill>
                <a:latin typeface="Montserrat" panose="00000500000000000000" pitchFamily="2" charset="-52"/>
              </a:rPr>
              <a:t>йому відпустку без збереження заробітної плати </a:t>
            </a:r>
            <a:r>
              <a:rPr lang="uk-UA" sz="14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без</a:t>
            </a:r>
          </a:p>
          <a:p>
            <a:pPr lvl="0"/>
            <a:r>
              <a:rPr lang="uk-UA" sz="14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обмеження строку, встановленого частиною першою</a:t>
            </a:r>
          </a:p>
          <a:p>
            <a:pPr lvl="0"/>
            <a:r>
              <a:rPr lang="uk-UA" sz="14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статті 26 Закону України "Про відпустки".</a:t>
            </a:r>
            <a:endParaRPr lang="uk-UA" sz="1400" dirty="0">
              <a:solidFill>
                <a:srgbClr val="002060"/>
              </a:solidFill>
              <a:latin typeface="Montserrat" panose="00000500000000000000" pitchFamily="2" charset="-52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B137FCD-E9DF-49A7-AD0E-9653B2A24E96}"/>
              </a:ext>
            </a:extLst>
          </p:cNvPr>
          <p:cNvSpPr txBox="1"/>
          <p:nvPr/>
        </p:nvSpPr>
        <p:spPr>
          <a:xfrm>
            <a:off x="5679583" y="1795075"/>
            <a:ext cx="6065949" cy="3323987"/>
          </a:xfrm>
          <a:prstGeom prst="rect">
            <a:avLst/>
          </a:prstGeom>
          <a:solidFill>
            <a:srgbClr val="D1EDED"/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uk-UA" sz="1400" b="1" dirty="0">
                <a:solidFill>
                  <a:srgbClr val="002060"/>
                </a:solidFill>
                <a:latin typeface="Montserrat" panose="00000500000000000000" pitchFamily="2" charset="-52"/>
              </a:rPr>
              <a:t>Стаття 12. </a:t>
            </a:r>
            <a:r>
              <a:rPr lang="uk-UA" sz="1400" b="1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Відпустки (продовження)</a:t>
            </a:r>
            <a:endParaRPr lang="uk-UA" sz="1400" b="1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/>
            <a:endParaRPr lang="uk-UA" sz="1400" dirty="0" smtClean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/>
            <a:r>
              <a:rPr lang="uk-UA" sz="14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2</a:t>
            </a:r>
            <a:r>
              <a:rPr lang="uk-UA" sz="1400" dirty="0">
                <a:solidFill>
                  <a:srgbClr val="002060"/>
                </a:solidFill>
                <a:latin typeface="Montserrat" panose="00000500000000000000" pitchFamily="2" charset="-52"/>
              </a:rPr>
              <a:t>. У період дії воєнного стану роботодавець може</a:t>
            </a:r>
          </a:p>
          <a:p>
            <a:pPr lvl="0"/>
            <a:r>
              <a:rPr lang="uk-UA" sz="1400" dirty="0">
                <a:solidFill>
                  <a:srgbClr val="002060"/>
                </a:solidFill>
                <a:latin typeface="Montserrat" panose="00000500000000000000" pitchFamily="2" charset="-52"/>
              </a:rPr>
              <a:t>відмовити працівнику у наданні будь-якого виду</a:t>
            </a:r>
          </a:p>
          <a:p>
            <a:pPr lvl="0"/>
            <a:r>
              <a:rPr lang="uk-UA" sz="1400" dirty="0">
                <a:solidFill>
                  <a:srgbClr val="002060"/>
                </a:solidFill>
                <a:latin typeface="Montserrat" panose="00000500000000000000" pitchFamily="2" charset="-52"/>
              </a:rPr>
              <a:t>відпусток (крім відпустки у зв’язку вагітністю та</a:t>
            </a:r>
          </a:p>
          <a:p>
            <a:pPr lvl="0"/>
            <a:r>
              <a:rPr lang="uk-UA" sz="1400" dirty="0">
                <a:solidFill>
                  <a:srgbClr val="002060"/>
                </a:solidFill>
                <a:latin typeface="Montserrat" panose="00000500000000000000" pitchFamily="2" charset="-52"/>
              </a:rPr>
              <a:t>пологами та відпустки для догляду за дитиною до</a:t>
            </a:r>
          </a:p>
          <a:p>
            <a:pPr lvl="0"/>
            <a:r>
              <a:rPr lang="uk-UA" sz="1400" dirty="0">
                <a:solidFill>
                  <a:srgbClr val="002060"/>
                </a:solidFill>
                <a:latin typeface="Montserrat" panose="00000500000000000000" pitchFamily="2" charset="-52"/>
              </a:rPr>
              <a:t>досягнення нею трирічного віку), якщо такий</a:t>
            </a:r>
          </a:p>
          <a:p>
            <a:pPr lvl="0"/>
            <a:r>
              <a:rPr lang="uk-UA" sz="1400" dirty="0">
                <a:solidFill>
                  <a:srgbClr val="002060"/>
                </a:solidFill>
                <a:latin typeface="Montserrat" panose="00000500000000000000" pitchFamily="2" charset="-52"/>
              </a:rPr>
              <a:t>працівник залучений до виконання робіт на об’єктах</a:t>
            </a:r>
          </a:p>
          <a:p>
            <a:pPr lvl="0"/>
            <a:r>
              <a:rPr lang="uk-UA" sz="1400" dirty="0">
                <a:solidFill>
                  <a:srgbClr val="002060"/>
                </a:solidFill>
                <a:latin typeface="Montserrat" panose="00000500000000000000" pitchFamily="2" charset="-52"/>
              </a:rPr>
              <a:t>критичної інфраструктури.</a:t>
            </a:r>
          </a:p>
          <a:p>
            <a:pPr lvl="0"/>
            <a:endParaRPr lang="uk-UA" sz="1400" dirty="0" smtClean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/>
            <a:r>
              <a:rPr lang="uk-UA" sz="14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3</a:t>
            </a:r>
            <a:r>
              <a:rPr lang="uk-UA" sz="1400" dirty="0">
                <a:solidFill>
                  <a:srgbClr val="002060"/>
                </a:solidFill>
                <a:latin typeface="Montserrat" panose="00000500000000000000" pitchFamily="2" charset="-52"/>
              </a:rPr>
              <a:t>. Протягом періоду дії воєнного стану</a:t>
            </a:r>
          </a:p>
          <a:p>
            <a:pPr lvl="0"/>
            <a:r>
              <a:rPr lang="uk-UA" sz="1400" dirty="0">
                <a:solidFill>
                  <a:srgbClr val="002060"/>
                </a:solidFill>
                <a:latin typeface="Montserrat" panose="00000500000000000000" pitchFamily="2" charset="-52"/>
              </a:rPr>
              <a:t>роботодавець на прохання працівника може </a:t>
            </a:r>
            <a:r>
              <a:rPr lang="uk-UA" sz="14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надавати </a:t>
            </a:r>
            <a:r>
              <a:rPr lang="ru-RU" sz="1400" dirty="0">
                <a:solidFill>
                  <a:srgbClr val="002060"/>
                </a:solidFill>
                <a:latin typeface="Montserrat" panose="00000500000000000000" pitchFamily="2" charset="-52"/>
              </a:rPr>
              <a:t>йому відпустку без збереження заробітної плати без</a:t>
            </a:r>
          </a:p>
          <a:p>
            <a:pPr lvl="0"/>
            <a:r>
              <a:rPr lang="ru-RU" sz="1400" dirty="0">
                <a:solidFill>
                  <a:srgbClr val="002060"/>
                </a:solidFill>
                <a:latin typeface="Montserrat" panose="00000500000000000000" pitchFamily="2" charset="-52"/>
              </a:rPr>
              <a:t>обмеження строку, встановленого частиною першою</a:t>
            </a:r>
          </a:p>
          <a:p>
            <a:pPr lvl="0"/>
            <a:r>
              <a:rPr lang="ru-RU" sz="1400" dirty="0">
                <a:solidFill>
                  <a:srgbClr val="002060"/>
                </a:solidFill>
                <a:latin typeface="Montserrat" panose="00000500000000000000" pitchFamily="2" charset="-52"/>
              </a:rPr>
              <a:t>статті 26 Закону України "Про відпустки</a:t>
            </a:r>
            <a:r>
              <a:rPr lang="ru-RU" sz="14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".</a:t>
            </a:r>
            <a:endParaRPr lang="uk-UA" sz="1400" dirty="0">
              <a:solidFill>
                <a:srgbClr val="002060"/>
              </a:solidFill>
              <a:latin typeface="Montserrat" panose="00000500000000000000" pitchFamily="2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33647555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8DD7666-5AD9-44FC-9180-501DDE952BE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845" y="5594782"/>
            <a:ext cx="1612900" cy="1373042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EC33EB8F-ABFA-4BEE-826A-390E00375DE9}"/>
              </a:ext>
            </a:extLst>
          </p:cNvPr>
          <p:cNvSpPr/>
          <p:nvPr/>
        </p:nvSpPr>
        <p:spPr>
          <a:xfrm>
            <a:off x="0" y="0"/>
            <a:ext cx="12192000" cy="1079500"/>
          </a:xfrm>
          <a:prstGeom prst="rect">
            <a:avLst/>
          </a:prstGeom>
          <a:solidFill>
            <a:srgbClr val="D1ED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9433D38-BFC1-4E86-BCAC-58B1C21A4EB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H="1">
            <a:off x="0" y="0"/>
            <a:ext cx="4953000" cy="184970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FD1BBF9-B05E-451F-B4A9-69DA57985145}"/>
              </a:ext>
            </a:extLst>
          </p:cNvPr>
          <p:cNvSpPr txBox="1"/>
          <p:nvPr/>
        </p:nvSpPr>
        <p:spPr>
          <a:xfrm>
            <a:off x="1783189" y="234543"/>
            <a:ext cx="1019061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dirty="0" smtClean="0">
                <a:solidFill>
                  <a:schemeClr val="accent2"/>
                </a:solidFill>
                <a:latin typeface="Montserrat Black" panose="00000A00000000000000" pitchFamily="2" charset="-52"/>
              </a:rPr>
              <a:t>Питання надання відпусток посадовим особам ОМС.</a:t>
            </a:r>
          </a:p>
          <a:p>
            <a:r>
              <a:rPr lang="uk-UA" sz="2800" dirty="0" smtClean="0">
                <a:solidFill>
                  <a:schemeClr val="accent2"/>
                </a:solidFill>
                <a:latin typeface="Montserrat Black" panose="00000A00000000000000" pitchFamily="2" charset="-52"/>
              </a:rPr>
              <a:t>Перспективи змін з означених питань </a:t>
            </a:r>
            <a:endParaRPr lang="uk-UA" sz="2800" dirty="0">
              <a:solidFill>
                <a:schemeClr val="accent2"/>
              </a:solidFill>
              <a:latin typeface="Montserrat Black" panose="00000A00000000000000" pitchFamily="2" charset="-52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B8F0E1E-281B-445D-95C5-75B38CFC6E5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626" y="5475475"/>
            <a:ext cx="3778526" cy="1411099"/>
          </a:xfrm>
          <a:prstGeom prst="rect">
            <a:avLst/>
          </a:prstGeom>
        </p:spPr>
      </p:pic>
      <p:pic>
        <p:nvPicPr>
          <p:cNvPr id="33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6153" y="5709605"/>
            <a:ext cx="2576847" cy="992681"/>
          </a:xfrm>
          <a:prstGeom prst="rect">
            <a:avLst/>
          </a:prstGeom>
        </p:spPr>
      </p:pic>
      <p:pic>
        <p:nvPicPr>
          <p:cNvPr id="34" name="Picture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9453" y="5659518"/>
            <a:ext cx="2631313" cy="1198481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8B137FCD-E9DF-49A7-AD0E-9653B2A24E96}"/>
              </a:ext>
            </a:extLst>
          </p:cNvPr>
          <p:cNvSpPr txBox="1"/>
          <p:nvPr/>
        </p:nvSpPr>
        <p:spPr>
          <a:xfrm>
            <a:off x="206062" y="1188650"/>
            <a:ext cx="11767737" cy="4401205"/>
          </a:xfrm>
          <a:prstGeom prst="rect">
            <a:avLst/>
          </a:prstGeom>
          <a:solidFill>
            <a:srgbClr val="D1EDE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lvl="0" algn="just"/>
            <a:r>
              <a:rPr lang="uk-UA" sz="14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Проектом Закону про внесення змін до деяких законів України щодо оптимізації трудових відносин (</a:t>
            </a:r>
            <a:r>
              <a:rPr lang="ru-RU" sz="14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номер</a:t>
            </a:r>
            <a:r>
              <a:rPr lang="ru-RU" sz="1400" dirty="0">
                <a:solidFill>
                  <a:srgbClr val="002060"/>
                </a:solidFill>
                <a:latin typeface="Montserrat" panose="00000500000000000000" pitchFamily="2" charset="-52"/>
              </a:rPr>
              <a:t>, дата </a:t>
            </a:r>
            <a:r>
              <a:rPr lang="uk-UA" sz="14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реєстрації: 7251 від 05.04.2022</a:t>
            </a:r>
            <a:r>
              <a:rPr lang="ru-RU" sz="14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) </a:t>
            </a:r>
            <a:r>
              <a:rPr lang="uk-UA" sz="14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пропонується </a:t>
            </a:r>
            <a:r>
              <a:rPr lang="uk-UA" sz="1400" b="1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Закон</a:t>
            </a:r>
            <a:r>
              <a:rPr lang="uk-UA" sz="14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 </a:t>
            </a:r>
            <a:r>
              <a:rPr lang="uk-UA" sz="1400" b="1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№ 2136 доповнити новою статтею 16 такого змісту:</a:t>
            </a:r>
            <a:r>
              <a:rPr lang="uk-UA" sz="14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 </a:t>
            </a:r>
          </a:p>
          <a:p>
            <a:pPr lvl="0" algn="just"/>
            <a:endParaRPr lang="uk-UA" sz="1400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just"/>
            <a:endParaRPr lang="uk-UA" sz="1400" dirty="0" smtClean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just"/>
            <a:endParaRPr lang="uk-UA" sz="1400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just"/>
            <a:endParaRPr lang="uk-UA" sz="1400" dirty="0" smtClean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just"/>
            <a:endParaRPr lang="uk-UA" sz="1400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just"/>
            <a:endParaRPr lang="uk-UA" sz="1400" dirty="0" smtClean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just"/>
            <a:endParaRPr lang="uk-UA" sz="1400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just"/>
            <a:endParaRPr lang="uk-UA" sz="1400" dirty="0" smtClean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just"/>
            <a:endParaRPr lang="uk-UA" sz="1400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just"/>
            <a:endParaRPr lang="uk-UA" sz="1400" dirty="0" smtClean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just"/>
            <a:endParaRPr lang="uk-UA" sz="1400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just"/>
            <a:endParaRPr lang="uk-UA" sz="1400" dirty="0" smtClean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just"/>
            <a:endParaRPr lang="uk-UA" sz="1400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just"/>
            <a:endParaRPr lang="uk-UA" sz="1400" dirty="0" smtClean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just"/>
            <a:endParaRPr lang="uk-UA" sz="1400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just"/>
            <a:endParaRPr lang="uk-UA" sz="1400" dirty="0" smtClean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just"/>
            <a:endParaRPr lang="uk-UA" sz="1400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just"/>
            <a:r>
              <a:rPr lang="ru-RU" sz="14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 </a:t>
            </a:r>
            <a:endParaRPr lang="uk-UA" sz="1400" dirty="0">
              <a:solidFill>
                <a:srgbClr val="002060"/>
              </a:solidFill>
              <a:latin typeface="Montserrat" panose="00000500000000000000" pitchFamily="2" charset="-52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B137FCD-E9DF-49A7-AD0E-9653B2A24E96}"/>
              </a:ext>
            </a:extLst>
          </p:cNvPr>
          <p:cNvSpPr txBox="1"/>
          <p:nvPr/>
        </p:nvSpPr>
        <p:spPr>
          <a:xfrm>
            <a:off x="399247" y="1795075"/>
            <a:ext cx="5280336" cy="3539430"/>
          </a:xfrm>
          <a:prstGeom prst="rect">
            <a:avLst/>
          </a:prstGeom>
          <a:solidFill>
            <a:srgbClr val="D1EDED"/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uk-UA" sz="1400" b="1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Відсутня</a:t>
            </a:r>
          </a:p>
          <a:p>
            <a:pPr lvl="0"/>
            <a:endParaRPr lang="uk-UA" sz="1400" b="1" dirty="0" smtClean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/>
            <a:endParaRPr lang="uk-UA" sz="1400" b="1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/>
            <a:endParaRPr lang="uk-UA" sz="1400" b="1" dirty="0" smtClean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/>
            <a:endParaRPr lang="uk-UA" sz="1400" b="1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/>
            <a:endParaRPr lang="uk-UA" sz="1400" b="1" dirty="0" smtClean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/>
            <a:endParaRPr lang="uk-UA" sz="1400" b="1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/>
            <a:endParaRPr lang="uk-UA" sz="1400" b="1" dirty="0" smtClean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/>
            <a:endParaRPr lang="uk-UA" sz="1400" b="1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/>
            <a:endParaRPr lang="uk-UA" sz="1400" b="1" dirty="0" smtClean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/>
            <a:endParaRPr lang="uk-UA" sz="1400" b="1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/>
            <a:endParaRPr lang="uk-UA" sz="1400" b="1" dirty="0" smtClean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/>
            <a:endParaRPr lang="uk-UA" sz="1400" b="1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/>
            <a:endParaRPr lang="uk-UA" sz="1400" b="1" dirty="0" smtClean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/>
            <a:endParaRPr lang="uk-UA" sz="1400" b="1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/>
            <a:endParaRPr lang="uk-UA" sz="1400" b="1" dirty="0">
              <a:solidFill>
                <a:srgbClr val="002060"/>
              </a:solidFill>
              <a:latin typeface="Montserrat" panose="00000500000000000000" pitchFamily="2" charset="-52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B137FCD-E9DF-49A7-AD0E-9653B2A24E96}"/>
              </a:ext>
            </a:extLst>
          </p:cNvPr>
          <p:cNvSpPr txBox="1"/>
          <p:nvPr/>
        </p:nvSpPr>
        <p:spPr>
          <a:xfrm>
            <a:off x="5679583" y="1795075"/>
            <a:ext cx="6065949" cy="3539430"/>
          </a:xfrm>
          <a:prstGeom prst="rect">
            <a:avLst/>
          </a:prstGeom>
          <a:solidFill>
            <a:srgbClr val="D1EDED"/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ru-RU" sz="1400" b="1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Стаття </a:t>
            </a:r>
            <a:r>
              <a:rPr lang="ru-RU" sz="1400" b="1" dirty="0">
                <a:solidFill>
                  <a:srgbClr val="002060"/>
                </a:solidFill>
                <a:latin typeface="Montserrat" panose="00000500000000000000" pitchFamily="2" charset="-52"/>
              </a:rPr>
              <a:t>16. Контроль за </a:t>
            </a:r>
            <a:r>
              <a:rPr lang="ru-RU" sz="1400" b="1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додержанням законодавства </a:t>
            </a:r>
            <a:r>
              <a:rPr lang="ru-RU" sz="1400" b="1" dirty="0">
                <a:solidFill>
                  <a:srgbClr val="002060"/>
                </a:solidFill>
                <a:latin typeface="Montserrat" panose="00000500000000000000" pitchFamily="2" charset="-52"/>
              </a:rPr>
              <a:t>про </a:t>
            </a:r>
            <a:r>
              <a:rPr lang="ru-RU" sz="1400" b="1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працю в </a:t>
            </a:r>
            <a:r>
              <a:rPr lang="ru-RU" sz="1400" b="1" dirty="0">
                <a:solidFill>
                  <a:srgbClr val="002060"/>
                </a:solidFill>
                <a:latin typeface="Montserrat" panose="00000500000000000000" pitchFamily="2" charset="-52"/>
              </a:rPr>
              <a:t>період воєнного </a:t>
            </a:r>
            <a:r>
              <a:rPr lang="ru-RU" sz="1400" b="1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стану (редакція, що пропонується)</a:t>
            </a:r>
            <a:endParaRPr lang="ru-RU" sz="1400" b="1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/>
            <a:endParaRPr lang="ru-RU" sz="1400" dirty="0" smtClean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/>
            <a:r>
              <a:rPr lang="ru-RU" sz="14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1. У </a:t>
            </a:r>
            <a:r>
              <a:rPr lang="ru-RU" sz="1400" dirty="0">
                <a:solidFill>
                  <a:srgbClr val="002060"/>
                </a:solidFill>
                <a:latin typeface="Montserrat" panose="00000500000000000000" pitchFamily="2" charset="-52"/>
              </a:rPr>
              <a:t>період дії воєнного стану </a:t>
            </a:r>
            <a:r>
              <a:rPr lang="ru-RU" sz="14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центральний орган </a:t>
            </a:r>
            <a:r>
              <a:rPr lang="ru-RU" sz="1400" dirty="0">
                <a:solidFill>
                  <a:srgbClr val="002060"/>
                </a:solidFill>
                <a:latin typeface="Montserrat" panose="00000500000000000000" pitchFamily="2" charset="-52"/>
              </a:rPr>
              <a:t>виконавчої влади, що реалізує </a:t>
            </a:r>
            <a:r>
              <a:rPr lang="ru-RU" sz="14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державну політику з </a:t>
            </a:r>
            <a:r>
              <a:rPr lang="ru-RU" sz="1400" dirty="0">
                <a:solidFill>
                  <a:srgbClr val="002060"/>
                </a:solidFill>
                <a:latin typeface="Montserrat" panose="00000500000000000000" pitchFamily="2" charset="-52"/>
              </a:rPr>
              <a:t>питань нагляду та контролю </a:t>
            </a:r>
            <a:r>
              <a:rPr lang="ru-RU" sz="14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за додержанням </a:t>
            </a:r>
            <a:r>
              <a:rPr lang="ru-RU" sz="1400" dirty="0">
                <a:solidFill>
                  <a:srgbClr val="002060"/>
                </a:solidFill>
                <a:latin typeface="Montserrat" panose="00000500000000000000" pitchFamily="2" charset="-52"/>
              </a:rPr>
              <a:t>законодавства про працю, та </a:t>
            </a:r>
            <a:r>
              <a:rPr lang="ru-RU" sz="14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його територіальні </a:t>
            </a:r>
            <a:r>
              <a:rPr lang="ru-RU" sz="1400" dirty="0">
                <a:solidFill>
                  <a:srgbClr val="002060"/>
                </a:solidFill>
                <a:latin typeface="Montserrat" panose="00000500000000000000" pitchFamily="2" charset="-52"/>
              </a:rPr>
              <a:t>органи </a:t>
            </a:r>
            <a:r>
              <a:rPr lang="ru-RU" sz="1400" b="1" dirty="0">
                <a:solidFill>
                  <a:srgbClr val="002060"/>
                </a:solidFill>
                <a:latin typeface="Montserrat" panose="00000500000000000000" pitchFamily="2" charset="-52"/>
              </a:rPr>
              <a:t>можуть здійснювати</a:t>
            </a:r>
          </a:p>
          <a:p>
            <a:pPr lvl="0"/>
            <a:r>
              <a:rPr lang="ru-RU" sz="1400" b="1" dirty="0">
                <a:solidFill>
                  <a:srgbClr val="002060"/>
                </a:solidFill>
                <a:latin typeface="Montserrat" panose="00000500000000000000" pitchFamily="2" charset="-52"/>
              </a:rPr>
              <a:t>позапланові заходи державного контролю </a:t>
            </a:r>
            <a:r>
              <a:rPr lang="ru-RU" sz="1400" b="1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за додержанням </a:t>
            </a:r>
            <a:r>
              <a:rPr lang="ru-RU" sz="1400" b="1" dirty="0">
                <a:solidFill>
                  <a:srgbClr val="002060"/>
                </a:solidFill>
                <a:latin typeface="Montserrat" panose="00000500000000000000" pitchFamily="2" charset="-52"/>
              </a:rPr>
              <a:t>законодавства про </a:t>
            </a:r>
            <a:r>
              <a:rPr lang="ru-RU" sz="1400" b="1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працю </a:t>
            </a:r>
            <a:r>
              <a:rPr lang="ru-RU" sz="14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юридичними </a:t>
            </a:r>
            <a:r>
              <a:rPr lang="ru-RU" sz="1400" dirty="0">
                <a:solidFill>
                  <a:srgbClr val="002060"/>
                </a:solidFill>
                <a:latin typeface="Montserrat" panose="00000500000000000000" pitchFamily="2" charset="-52"/>
              </a:rPr>
              <a:t>особами незалежно від </a:t>
            </a:r>
            <a:r>
              <a:rPr lang="ru-RU" sz="14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форми власності</a:t>
            </a:r>
            <a:r>
              <a:rPr lang="ru-RU" sz="1400" dirty="0">
                <a:solidFill>
                  <a:srgbClr val="002060"/>
                </a:solidFill>
                <a:latin typeface="Montserrat" panose="00000500000000000000" pitchFamily="2" charset="-52"/>
              </a:rPr>
              <a:t>, виду діяльності, господарювання, та</a:t>
            </a:r>
          </a:p>
          <a:p>
            <a:pPr lvl="0"/>
            <a:r>
              <a:rPr lang="ru-RU" sz="1400" dirty="0">
                <a:solidFill>
                  <a:srgbClr val="002060"/>
                </a:solidFill>
                <a:latin typeface="Montserrat" panose="00000500000000000000" pitchFamily="2" charset="-52"/>
              </a:rPr>
              <a:t>фізичними особами, які використовують найману</a:t>
            </a:r>
          </a:p>
          <a:p>
            <a:pPr lvl="0"/>
            <a:r>
              <a:rPr lang="ru-RU" sz="14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працю, </a:t>
            </a:r>
            <a:r>
              <a:rPr lang="ru-RU" sz="1400" b="1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в </a:t>
            </a:r>
            <a:r>
              <a:rPr lang="ru-RU" sz="1400" b="1" dirty="0">
                <a:solidFill>
                  <a:srgbClr val="002060"/>
                </a:solidFill>
                <a:latin typeface="Montserrat" panose="00000500000000000000" pitchFamily="2" charset="-52"/>
              </a:rPr>
              <a:t>частині додержання вимог цього Закону,</a:t>
            </a:r>
          </a:p>
          <a:p>
            <a:pPr lvl="0"/>
            <a:r>
              <a:rPr lang="ru-RU" sz="1400" dirty="0">
                <a:solidFill>
                  <a:srgbClr val="002060"/>
                </a:solidFill>
                <a:latin typeface="Montserrat" panose="00000500000000000000" pitchFamily="2" charset="-52"/>
              </a:rPr>
              <a:t>а </a:t>
            </a:r>
            <a:r>
              <a:rPr lang="ru-RU" sz="14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також з </a:t>
            </a:r>
            <a:r>
              <a:rPr lang="ru-RU" sz="1400" dirty="0">
                <a:solidFill>
                  <a:srgbClr val="002060"/>
                </a:solidFill>
                <a:latin typeface="Montserrat" panose="00000500000000000000" pitchFamily="2" charset="-52"/>
              </a:rPr>
              <a:t>питань виявлення </a:t>
            </a:r>
            <a:r>
              <a:rPr lang="ru-RU" sz="14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неоформлених трудових </a:t>
            </a:r>
            <a:r>
              <a:rPr lang="ru-RU" sz="1400" dirty="0">
                <a:solidFill>
                  <a:srgbClr val="002060"/>
                </a:solidFill>
                <a:latin typeface="Montserrat" panose="00000500000000000000" pitchFamily="2" charset="-52"/>
              </a:rPr>
              <a:t>відносин та припинення </a:t>
            </a:r>
            <a:r>
              <a:rPr lang="ru-RU" sz="14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трудового договору.</a:t>
            </a:r>
          </a:p>
          <a:p>
            <a:pPr lvl="0"/>
            <a:endParaRPr lang="uk-UA" sz="1400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/>
            <a:endParaRPr lang="uk-UA" sz="1400" dirty="0">
              <a:solidFill>
                <a:srgbClr val="002060"/>
              </a:solidFill>
              <a:latin typeface="Montserrat" panose="00000500000000000000" pitchFamily="2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1388531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8DD7666-5AD9-44FC-9180-501DDE952BE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0784" y="5448300"/>
            <a:ext cx="1612900" cy="1612900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EC33EB8F-ABFA-4BEE-826A-390E00375DE9}"/>
              </a:ext>
            </a:extLst>
          </p:cNvPr>
          <p:cNvSpPr/>
          <p:nvPr/>
        </p:nvSpPr>
        <p:spPr>
          <a:xfrm>
            <a:off x="0" y="0"/>
            <a:ext cx="12192000" cy="1079500"/>
          </a:xfrm>
          <a:prstGeom prst="rect">
            <a:avLst/>
          </a:prstGeom>
          <a:solidFill>
            <a:srgbClr val="D1ED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9433D38-BFC1-4E86-BCAC-58B1C21A4EB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H="1">
            <a:off x="0" y="0"/>
            <a:ext cx="4953000" cy="184970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9E7F71B-D067-4F67-ABAE-2FC3B11AEF43}"/>
              </a:ext>
            </a:extLst>
          </p:cNvPr>
          <p:cNvSpPr txBox="1"/>
          <p:nvPr/>
        </p:nvSpPr>
        <p:spPr>
          <a:xfrm>
            <a:off x="1774693" y="129510"/>
            <a:ext cx="104173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 smtClean="0">
                <a:solidFill>
                  <a:schemeClr val="accent2"/>
                </a:solidFill>
                <a:latin typeface="Montserrat Black" panose="00000A00000000000000" pitchFamily="2" charset="-52"/>
              </a:rPr>
              <a:t>Оформлення/призупинення дії трудового договору: особливості застосування</a:t>
            </a:r>
            <a:endParaRPr lang="uk-UA" sz="2800" dirty="0">
              <a:solidFill>
                <a:schemeClr val="accent2"/>
              </a:solidFill>
              <a:latin typeface="Montserrat Black" panose="00000A00000000000000" pitchFamily="2" charset="-52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08F40A70-5435-4A58-ABFF-04AFEB1B7551}"/>
              </a:ext>
            </a:extLst>
          </p:cNvPr>
          <p:cNvSpPr/>
          <p:nvPr/>
        </p:nvSpPr>
        <p:spPr>
          <a:xfrm>
            <a:off x="990600" y="1342165"/>
            <a:ext cx="9588500" cy="410435"/>
          </a:xfrm>
          <a:prstGeom prst="rect">
            <a:avLst/>
          </a:prstGeom>
          <a:solidFill>
            <a:srgbClr val="69BF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>
              <a:solidFill>
                <a:srgbClr val="0C8282"/>
              </a:solidFill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FA875C78-8CA7-45D3-9925-FFD511151FB0}"/>
              </a:ext>
            </a:extLst>
          </p:cNvPr>
          <p:cNvSpPr/>
          <p:nvPr/>
        </p:nvSpPr>
        <p:spPr>
          <a:xfrm>
            <a:off x="1046622" y="1865591"/>
            <a:ext cx="9515377" cy="507831"/>
          </a:xfrm>
          <a:prstGeom prst="rect">
            <a:avLst/>
          </a:prstGeom>
          <a:solidFill>
            <a:srgbClr val="ACDF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B961715-AAA1-4FF5-BC5F-39766A24D3FA}"/>
              </a:ext>
            </a:extLst>
          </p:cNvPr>
          <p:cNvSpPr txBox="1"/>
          <p:nvPr/>
        </p:nvSpPr>
        <p:spPr>
          <a:xfrm>
            <a:off x="964948" y="1315707"/>
            <a:ext cx="95885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uk-UA" altLang="uk-UA" sz="2000" b="1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Під час дії воєнного стану регулюється: </a:t>
            </a:r>
            <a:endParaRPr lang="uk-UA" dirty="0">
              <a:latin typeface="Montserrat" panose="00000500000000000000" pitchFamily="2" charset="-52"/>
            </a:endParaRP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07D1F732-2B3E-445D-BE5A-619D952ABFF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 flipH="1">
            <a:off x="9194658" y="2450958"/>
            <a:ext cx="4364683" cy="1630001"/>
          </a:xfrm>
          <a:prstGeom prst="rect">
            <a:avLst/>
          </a:prstGeom>
        </p:spPr>
      </p:pic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408E2612-31BC-4EC0-90E4-7A91EB4B73A2}"/>
              </a:ext>
            </a:extLst>
          </p:cNvPr>
          <p:cNvSpPr/>
          <p:nvPr/>
        </p:nvSpPr>
        <p:spPr>
          <a:xfrm>
            <a:off x="1037571" y="2452488"/>
            <a:ext cx="9515877" cy="707886"/>
          </a:xfrm>
          <a:prstGeom prst="rect">
            <a:avLst/>
          </a:prstGeom>
          <a:solidFill>
            <a:srgbClr val="D1ED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B137FCD-E9DF-49A7-AD0E-9653B2A24E96}"/>
              </a:ext>
            </a:extLst>
          </p:cNvPr>
          <p:cNvSpPr txBox="1"/>
          <p:nvPr/>
        </p:nvSpPr>
        <p:spPr>
          <a:xfrm>
            <a:off x="1159099" y="1956384"/>
            <a:ext cx="87962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uk-UA" altLang="uk-UA" sz="16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Кодексом законів про працю України</a:t>
            </a:r>
            <a:endParaRPr lang="uk-UA" sz="1600" dirty="0">
              <a:latin typeface="Montserrat" panose="00000500000000000000" pitchFamily="2" charset="-52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5363532-F552-4DF5-8E9A-EFE10CA81821}"/>
              </a:ext>
            </a:extLst>
          </p:cNvPr>
          <p:cNvSpPr txBox="1"/>
          <p:nvPr/>
        </p:nvSpPr>
        <p:spPr>
          <a:xfrm>
            <a:off x="1159099" y="2514044"/>
            <a:ext cx="89894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uk-UA" altLang="uk-UA" sz="16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Законом України </a:t>
            </a:r>
            <a:r>
              <a:rPr lang="uk-UA" altLang="uk-UA" sz="16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від </a:t>
            </a:r>
            <a:r>
              <a:rPr lang="uk-UA" altLang="uk-UA" sz="16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07.06.2001 </a:t>
            </a:r>
            <a:r>
              <a:rPr lang="uk-UA" altLang="uk-UA" sz="16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№ 2493-</a:t>
            </a:r>
            <a:r>
              <a:rPr lang="en-US" altLang="uk-UA" sz="16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III </a:t>
            </a:r>
            <a:r>
              <a:rPr lang="uk-UA" altLang="uk-UA" sz="16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«Про службу в органах місцевого самоврядування» (далі – Закон № 2493)</a:t>
            </a:r>
            <a:endParaRPr lang="uk-UA" sz="1600" dirty="0">
              <a:latin typeface="Montserrat" panose="00000500000000000000" pitchFamily="2" charset="-52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C489BAEA-0E9D-4609-B9A9-22FCC5BED1FC}"/>
              </a:ext>
            </a:extLst>
          </p:cNvPr>
          <p:cNvSpPr/>
          <p:nvPr/>
        </p:nvSpPr>
        <p:spPr>
          <a:xfrm>
            <a:off x="1046622" y="3265958"/>
            <a:ext cx="9515377" cy="623571"/>
          </a:xfrm>
          <a:prstGeom prst="rect">
            <a:avLst/>
          </a:prstGeom>
          <a:solidFill>
            <a:srgbClr val="ACDF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FBECD2B-5F71-4052-B554-1389221A57C4}"/>
              </a:ext>
            </a:extLst>
          </p:cNvPr>
          <p:cNvSpPr txBox="1"/>
          <p:nvPr/>
        </p:nvSpPr>
        <p:spPr>
          <a:xfrm>
            <a:off x="1003513" y="3304754"/>
            <a:ext cx="93768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uk-UA" altLang="uk-UA" sz="1600" b="1" dirty="0" smtClean="0">
                <a:solidFill>
                  <a:schemeClr val="accent2"/>
                </a:solidFill>
                <a:latin typeface="Montserrat" panose="00000500000000000000" pitchFamily="2" charset="-52"/>
                <a:cs typeface="Arial" pitchFamily="34" charset="0"/>
              </a:rPr>
              <a:t>Законом України </a:t>
            </a:r>
            <a:r>
              <a:rPr lang="uk-UA" altLang="uk-UA" sz="1600" b="1" dirty="0">
                <a:solidFill>
                  <a:schemeClr val="accent2"/>
                </a:solidFill>
                <a:latin typeface="Montserrat" panose="00000500000000000000" pitchFamily="2" charset="-52"/>
                <a:cs typeface="Arial" pitchFamily="34" charset="0"/>
              </a:rPr>
              <a:t>від 15.03.2022 </a:t>
            </a:r>
            <a:r>
              <a:rPr lang="uk-UA" altLang="uk-UA" sz="1600" b="1" dirty="0" smtClean="0">
                <a:solidFill>
                  <a:schemeClr val="accent2"/>
                </a:solidFill>
                <a:latin typeface="Montserrat" panose="00000500000000000000" pitchFamily="2" charset="-52"/>
                <a:cs typeface="Arial" pitchFamily="34" charset="0"/>
              </a:rPr>
              <a:t> № </a:t>
            </a:r>
            <a:r>
              <a:rPr lang="en-US" altLang="uk-UA" sz="1600" b="1" dirty="0">
                <a:solidFill>
                  <a:schemeClr val="accent2"/>
                </a:solidFill>
                <a:latin typeface="Montserrat" panose="00000500000000000000" pitchFamily="2" charset="-52"/>
                <a:cs typeface="Arial" pitchFamily="34" charset="0"/>
              </a:rPr>
              <a:t>2136-IX </a:t>
            </a:r>
            <a:r>
              <a:rPr lang="uk-UA" altLang="uk-UA" sz="1600" b="1" dirty="0" smtClean="0">
                <a:solidFill>
                  <a:schemeClr val="accent2"/>
                </a:solidFill>
                <a:latin typeface="Montserrat" panose="00000500000000000000" pitchFamily="2" charset="-52"/>
                <a:cs typeface="Arial" pitchFamily="34" charset="0"/>
              </a:rPr>
              <a:t>«Про організацію трудових відносин в </a:t>
            </a:r>
            <a:r>
              <a:rPr lang="ru-RU" altLang="uk-UA" sz="1600" b="1" dirty="0" smtClean="0">
                <a:solidFill>
                  <a:schemeClr val="accent2"/>
                </a:solidFill>
                <a:latin typeface="Montserrat" panose="00000500000000000000" pitchFamily="2" charset="-52"/>
                <a:cs typeface="Arial" pitchFamily="34" charset="0"/>
              </a:rPr>
              <a:t>умовах </a:t>
            </a:r>
            <a:r>
              <a:rPr lang="ru-RU" altLang="uk-UA" sz="1600" b="1" dirty="0">
                <a:solidFill>
                  <a:schemeClr val="accent2"/>
                </a:solidFill>
                <a:latin typeface="Montserrat" panose="00000500000000000000" pitchFamily="2" charset="-52"/>
                <a:cs typeface="Arial" pitchFamily="34" charset="0"/>
              </a:rPr>
              <a:t>воєнного </a:t>
            </a:r>
            <a:r>
              <a:rPr lang="ru-RU" altLang="uk-UA" sz="1600" b="1" dirty="0" smtClean="0">
                <a:solidFill>
                  <a:schemeClr val="accent2"/>
                </a:solidFill>
                <a:latin typeface="Montserrat" panose="00000500000000000000" pitchFamily="2" charset="-52"/>
                <a:cs typeface="Arial" pitchFamily="34" charset="0"/>
              </a:rPr>
              <a:t>стану»</a:t>
            </a:r>
            <a:r>
              <a:rPr lang="uk-UA" altLang="uk-UA" sz="1600" b="1" dirty="0" smtClean="0">
                <a:solidFill>
                  <a:schemeClr val="accent2"/>
                </a:solidFill>
                <a:latin typeface="Montserrat" panose="00000500000000000000" pitchFamily="2" charset="-52"/>
                <a:cs typeface="Arial" pitchFamily="34" charset="0"/>
              </a:rPr>
              <a:t> (далі – Закон № 2136)</a:t>
            </a:r>
          </a:p>
        </p:txBody>
      </p:sp>
      <p:sp>
        <p:nvSpPr>
          <p:cNvPr id="17" name="Овал 16">
            <a:extLst>
              <a:ext uri="{FF2B5EF4-FFF2-40B4-BE49-F238E27FC236}">
                <a16:creationId xmlns:a16="http://schemas.microsoft.com/office/drawing/2014/main" id="{0CE4E1D8-D82E-4FD2-A5EB-EBBCE98D3EAA}"/>
              </a:ext>
            </a:extLst>
          </p:cNvPr>
          <p:cNvSpPr/>
          <p:nvPr/>
        </p:nvSpPr>
        <p:spPr>
          <a:xfrm>
            <a:off x="613499" y="1903606"/>
            <a:ext cx="431800" cy="4318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>
              <a:solidFill>
                <a:schemeClr val="accent2"/>
              </a:solidFill>
            </a:endParaRPr>
          </a:p>
        </p:txBody>
      </p:sp>
      <p:sp>
        <p:nvSpPr>
          <p:cNvPr id="18" name="Овал 17">
            <a:extLst>
              <a:ext uri="{FF2B5EF4-FFF2-40B4-BE49-F238E27FC236}">
                <a16:creationId xmlns:a16="http://schemas.microsoft.com/office/drawing/2014/main" id="{116DEC12-812A-468A-8957-7DA6B4A1F344}"/>
              </a:ext>
            </a:extLst>
          </p:cNvPr>
          <p:cNvSpPr/>
          <p:nvPr/>
        </p:nvSpPr>
        <p:spPr>
          <a:xfrm>
            <a:off x="605771" y="2506992"/>
            <a:ext cx="431800" cy="4318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>
              <a:solidFill>
                <a:schemeClr val="accent2"/>
              </a:solidFill>
            </a:endParaRPr>
          </a:p>
        </p:txBody>
      </p:sp>
      <p:sp>
        <p:nvSpPr>
          <p:cNvPr id="19" name="Овал 18">
            <a:extLst>
              <a:ext uri="{FF2B5EF4-FFF2-40B4-BE49-F238E27FC236}">
                <a16:creationId xmlns:a16="http://schemas.microsoft.com/office/drawing/2014/main" id="{9FC7D8DE-9D56-48C3-93E7-D25AB0A8E266}"/>
              </a:ext>
            </a:extLst>
          </p:cNvPr>
          <p:cNvSpPr/>
          <p:nvPr/>
        </p:nvSpPr>
        <p:spPr>
          <a:xfrm>
            <a:off x="614823" y="3265958"/>
            <a:ext cx="431800" cy="4318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>
              <a:solidFill>
                <a:schemeClr val="accent2"/>
              </a:solidFill>
            </a:endParaRPr>
          </a:p>
        </p:txBody>
      </p:sp>
      <p:pic>
        <p:nvPicPr>
          <p:cNvPr id="26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9453" y="5659518"/>
            <a:ext cx="2631313" cy="1198481"/>
          </a:xfrm>
          <a:prstGeom prst="rect">
            <a:avLst/>
          </a:prstGeom>
        </p:spPr>
      </p:pic>
      <p:pic>
        <p:nvPicPr>
          <p:cNvPr id="27" name="Picture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4692" y="5659518"/>
            <a:ext cx="2576847" cy="992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6016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8DD7666-5AD9-44FC-9180-501DDE952BE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0784" y="5448300"/>
            <a:ext cx="1612900" cy="1612900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EC33EB8F-ABFA-4BEE-826A-390E00375DE9}"/>
              </a:ext>
            </a:extLst>
          </p:cNvPr>
          <p:cNvSpPr/>
          <p:nvPr/>
        </p:nvSpPr>
        <p:spPr>
          <a:xfrm>
            <a:off x="0" y="0"/>
            <a:ext cx="12192000" cy="1079500"/>
          </a:xfrm>
          <a:prstGeom prst="rect">
            <a:avLst/>
          </a:prstGeom>
          <a:solidFill>
            <a:srgbClr val="D1ED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9433D38-BFC1-4E86-BCAC-58B1C21A4EB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H="1">
            <a:off x="0" y="0"/>
            <a:ext cx="4953000" cy="184970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9E7F71B-D067-4F67-ABAE-2FC3B11AEF43}"/>
              </a:ext>
            </a:extLst>
          </p:cNvPr>
          <p:cNvSpPr txBox="1"/>
          <p:nvPr/>
        </p:nvSpPr>
        <p:spPr>
          <a:xfrm>
            <a:off x="1774693" y="129510"/>
            <a:ext cx="104173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 smtClean="0">
                <a:solidFill>
                  <a:schemeClr val="accent2"/>
                </a:solidFill>
                <a:latin typeface="Montserrat Black" panose="00000A00000000000000" pitchFamily="2" charset="-52"/>
              </a:rPr>
              <a:t>Оформлення/призупинення дії трудового договору: особливості застосування</a:t>
            </a:r>
            <a:endParaRPr lang="uk-UA" sz="2800" dirty="0">
              <a:solidFill>
                <a:schemeClr val="accent2"/>
              </a:solidFill>
              <a:latin typeface="Montserrat Black" panose="00000A00000000000000" pitchFamily="2" charset="-52"/>
            </a:endParaRP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07D1F732-2B3E-445D-BE5A-619D952ABFF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 flipH="1">
            <a:off x="9194658" y="2450958"/>
            <a:ext cx="4364683" cy="1630001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E5363532-F552-4DF5-8E9A-EFE10CA81821}"/>
              </a:ext>
            </a:extLst>
          </p:cNvPr>
          <p:cNvSpPr txBox="1"/>
          <p:nvPr/>
        </p:nvSpPr>
        <p:spPr>
          <a:xfrm>
            <a:off x="3429535" y="1275010"/>
            <a:ext cx="2452353" cy="369332"/>
          </a:xfrm>
          <a:prstGeom prst="rect">
            <a:avLst/>
          </a:prstGeom>
          <a:solidFill>
            <a:srgbClr val="D1EDED"/>
          </a:solidFill>
        </p:spPr>
        <p:txBody>
          <a:bodyPr wrap="square" rtlCol="0">
            <a:spAutoFit/>
          </a:bodyPr>
          <a:lstStyle/>
          <a:p>
            <a:pPr lvl="0" algn="ctr"/>
            <a:r>
              <a:rPr lang="uk-UA" b="1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Важливо! </a:t>
            </a:r>
            <a:endParaRPr lang="uk-UA" b="1" dirty="0">
              <a:solidFill>
                <a:srgbClr val="002060"/>
              </a:solidFill>
              <a:latin typeface="Montserrat" panose="00000500000000000000" pitchFamily="2" charset="-52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FBECD2B-5F71-4052-B554-1389221A57C4}"/>
              </a:ext>
            </a:extLst>
          </p:cNvPr>
          <p:cNvSpPr txBox="1"/>
          <p:nvPr/>
        </p:nvSpPr>
        <p:spPr>
          <a:xfrm>
            <a:off x="1264827" y="1849710"/>
            <a:ext cx="2940046" cy="1815882"/>
          </a:xfrm>
          <a:prstGeom prst="rect">
            <a:avLst/>
          </a:prstGeom>
          <a:solidFill>
            <a:srgbClr val="D1EDED"/>
          </a:solidFill>
        </p:spPr>
        <p:txBody>
          <a:bodyPr wrap="square" rtlCol="0">
            <a:spAutoFit/>
          </a:bodyPr>
          <a:lstStyle/>
          <a:p>
            <a:pPr lvl="0" algn="ctr"/>
            <a:r>
              <a:rPr lang="uk-UA" alt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Станом на </a:t>
            </a:r>
            <a:r>
              <a:rPr lang="uk-UA" altLang="uk-UA" sz="1400" b="1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19.04.2022</a:t>
            </a:r>
            <a:r>
              <a:rPr lang="uk-UA" alt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 умови прийняття на службу в органи місцевого самоврядування залишаються незмінними</a:t>
            </a:r>
          </a:p>
          <a:p>
            <a:pPr lvl="0" algn="ctr"/>
            <a:endParaRPr lang="uk-UA" altLang="uk-UA" sz="1400" dirty="0">
              <a:solidFill>
                <a:srgbClr val="002060"/>
              </a:solidFill>
              <a:latin typeface="Montserrat" panose="00000500000000000000" pitchFamily="2" charset="-52"/>
              <a:cs typeface="Arial" pitchFamily="34" charset="0"/>
            </a:endParaRPr>
          </a:p>
          <a:p>
            <a:pPr lvl="0" algn="ctr"/>
            <a:r>
              <a:rPr lang="uk-UA" alt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Керуємося ст. 10 Закону</a:t>
            </a:r>
          </a:p>
          <a:p>
            <a:pPr lvl="0" algn="ctr"/>
            <a:r>
              <a:rPr lang="uk-UA" alt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 № 2493</a:t>
            </a:r>
          </a:p>
        </p:txBody>
      </p:sp>
      <p:pic>
        <p:nvPicPr>
          <p:cNvPr id="26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9453" y="5659518"/>
            <a:ext cx="2631313" cy="1198481"/>
          </a:xfrm>
          <a:prstGeom prst="rect">
            <a:avLst/>
          </a:prstGeom>
        </p:spPr>
      </p:pic>
      <p:pic>
        <p:nvPicPr>
          <p:cNvPr id="27" name="Picture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4692" y="5659518"/>
            <a:ext cx="2576847" cy="992681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9FBECD2B-5F71-4052-B554-1389221A57C4}"/>
              </a:ext>
            </a:extLst>
          </p:cNvPr>
          <p:cNvSpPr txBox="1"/>
          <p:nvPr/>
        </p:nvSpPr>
        <p:spPr>
          <a:xfrm>
            <a:off x="4750784" y="1849710"/>
            <a:ext cx="5811215" cy="3385542"/>
          </a:xfrm>
          <a:prstGeom prst="rect">
            <a:avLst/>
          </a:prstGeom>
          <a:solidFill>
            <a:srgbClr val="D1EDED"/>
          </a:solidFill>
        </p:spPr>
        <p:txBody>
          <a:bodyPr wrap="square" rtlCol="0">
            <a:spAutoFit/>
          </a:bodyPr>
          <a:lstStyle/>
          <a:p>
            <a:pPr lvl="0" algn="ctr"/>
            <a:r>
              <a:rPr lang="uk-UA" altLang="uk-UA" sz="1400" b="1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24.03.2022</a:t>
            </a:r>
            <a:r>
              <a:rPr lang="uk-UA" alt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 було прийнято проєкт Закону </a:t>
            </a:r>
            <a:r>
              <a:rPr lang="ru-RU" alt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про </a:t>
            </a:r>
            <a:r>
              <a:rPr lang="ru-RU" altLang="uk-UA" sz="14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внесення змін до Законів України "Про центральні органи виконавчої влади" та "Про правовий режим воєнного стану" щодо забезпечення керованості державою в умовах воєнного стану </a:t>
            </a:r>
            <a:r>
              <a:rPr lang="ru-RU" alt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(номер</a:t>
            </a:r>
            <a:r>
              <a:rPr lang="ru-RU" altLang="uk-UA" sz="14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, дата </a:t>
            </a:r>
            <a:r>
              <a:rPr lang="uk-UA" alt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реєстрації: 7153 від 13.03.2022)</a:t>
            </a:r>
          </a:p>
          <a:p>
            <a:pPr lvl="0" algn="ctr"/>
            <a:endParaRPr lang="uk-UA" altLang="uk-UA" sz="1400" dirty="0" smtClean="0">
              <a:solidFill>
                <a:srgbClr val="002060"/>
              </a:solidFill>
              <a:latin typeface="Montserrat" panose="00000500000000000000" pitchFamily="2" charset="-52"/>
              <a:cs typeface="Arial" pitchFamily="34" charset="0"/>
            </a:endParaRPr>
          </a:p>
          <a:p>
            <a:pPr lvl="0" algn="ctr"/>
            <a:r>
              <a:rPr lang="uk-UA" altLang="uk-UA" sz="1400" b="1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Статус проєкта № 7153 станом </a:t>
            </a:r>
            <a:r>
              <a:rPr lang="ru-RU" altLang="uk-UA" sz="1400" b="1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на 19.04.2022: передано на підпис Президенту</a:t>
            </a:r>
          </a:p>
          <a:p>
            <a:pPr lvl="0" algn="ctr"/>
            <a:endParaRPr lang="uk-UA" altLang="uk-UA" sz="1400" dirty="0">
              <a:solidFill>
                <a:srgbClr val="002060"/>
              </a:solidFill>
              <a:latin typeface="Montserrat" panose="00000500000000000000" pitchFamily="2" charset="-52"/>
              <a:cs typeface="Arial" pitchFamily="34" charset="0"/>
            </a:endParaRPr>
          </a:p>
          <a:p>
            <a:pPr lvl="0" algn="ctr"/>
            <a:r>
              <a:rPr lang="uk-UA" altLang="uk-UA" sz="1400" b="1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Проєкт № 7153 передбачає</a:t>
            </a:r>
            <a:r>
              <a:rPr lang="uk-UA" alt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:</a:t>
            </a:r>
          </a:p>
          <a:p>
            <a:pPr marL="285750" lvl="0" indent="-285750">
              <a:buFont typeface="Wingdings" pitchFamily="2" charset="2"/>
              <a:buChar char="ü"/>
            </a:pPr>
            <a:r>
              <a:rPr lang="uk-UA" alt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часткові зміни в процедурі призначення на посади в органах місцевого самоврядування;</a:t>
            </a:r>
          </a:p>
          <a:p>
            <a:pPr marL="285750" lvl="0" indent="-285750">
              <a:buFont typeface="Wingdings" pitchFamily="2" charset="2"/>
              <a:buChar char="ü"/>
            </a:pPr>
            <a:endParaRPr lang="uk-UA" altLang="uk-UA" sz="1400" dirty="0">
              <a:solidFill>
                <a:srgbClr val="002060"/>
              </a:solidFill>
              <a:latin typeface="Montserrat" panose="00000500000000000000" pitchFamily="2" charset="-52"/>
              <a:cs typeface="Arial" pitchFamily="34" charset="0"/>
            </a:endParaRPr>
          </a:p>
          <a:p>
            <a:pPr lvl="0"/>
            <a:endParaRPr lang="ru-RU" altLang="uk-UA" sz="1600" dirty="0">
              <a:solidFill>
                <a:srgbClr val="002060"/>
              </a:solidFill>
              <a:latin typeface="Montserrat" panose="00000500000000000000" pitchFamily="2" charset="-52"/>
              <a:cs typeface="Arial" pitchFamily="34" charset="0"/>
            </a:endParaRPr>
          </a:p>
          <a:p>
            <a:pPr lvl="0" algn="ctr"/>
            <a:r>
              <a:rPr lang="ru-RU" altLang="uk-UA" sz="16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 </a:t>
            </a:r>
            <a:r>
              <a:rPr lang="uk-UA" altLang="uk-UA" sz="16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 </a:t>
            </a:r>
          </a:p>
        </p:txBody>
      </p:sp>
      <p:cxnSp>
        <p:nvCxnSpPr>
          <p:cNvPr id="10" name="Прямая со стрелкой 9"/>
          <p:cNvCxnSpPr>
            <a:endCxn id="3" idx="0"/>
          </p:cNvCxnSpPr>
          <p:nvPr/>
        </p:nvCxnSpPr>
        <p:spPr>
          <a:xfrm flipH="1">
            <a:off x="2476500" y="1644342"/>
            <a:ext cx="2005348" cy="20536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endCxn id="20" idx="0"/>
          </p:cNvCxnSpPr>
          <p:nvPr/>
        </p:nvCxnSpPr>
        <p:spPr>
          <a:xfrm>
            <a:off x="4953000" y="1644342"/>
            <a:ext cx="2703392" cy="2053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36384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EC33EB8F-ABFA-4BEE-826A-390E00375DE9}"/>
              </a:ext>
            </a:extLst>
          </p:cNvPr>
          <p:cNvSpPr/>
          <p:nvPr/>
        </p:nvSpPr>
        <p:spPr>
          <a:xfrm>
            <a:off x="0" y="0"/>
            <a:ext cx="12192000" cy="1079500"/>
          </a:xfrm>
          <a:prstGeom prst="rect">
            <a:avLst/>
          </a:prstGeom>
          <a:solidFill>
            <a:srgbClr val="D1ED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9433D38-BFC1-4E86-BCAC-58B1C21A4EB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H="1">
            <a:off x="0" y="0"/>
            <a:ext cx="4953000" cy="184970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9E7F71B-D067-4F67-ABAE-2FC3B11AEF43}"/>
              </a:ext>
            </a:extLst>
          </p:cNvPr>
          <p:cNvSpPr txBox="1"/>
          <p:nvPr/>
        </p:nvSpPr>
        <p:spPr>
          <a:xfrm>
            <a:off x="1774693" y="129510"/>
            <a:ext cx="104173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 smtClean="0">
                <a:solidFill>
                  <a:schemeClr val="accent2"/>
                </a:solidFill>
                <a:latin typeface="Montserrat Black" panose="00000A00000000000000" pitchFamily="2" charset="-52"/>
              </a:rPr>
              <a:t>Оформлення/призупинення дії трудового договору: особливості застосування</a:t>
            </a:r>
            <a:endParaRPr lang="uk-UA" sz="2800" dirty="0">
              <a:solidFill>
                <a:schemeClr val="accent2"/>
              </a:solidFill>
              <a:latin typeface="Montserrat Black" panose="00000A00000000000000" pitchFamily="2" charset="-52"/>
            </a:endParaRP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07D1F732-2B3E-445D-BE5A-619D952ABFF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 flipH="1">
            <a:off x="9194658" y="2450958"/>
            <a:ext cx="4364683" cy="1630001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E5363532-F552-4DF5-8E9A-EFE10CA81821}"/>
              </a:ext>
            </a:extLst>
          </p:cNvPr>
          <p:cNvSpPr txBox="1"/>
          <p:nvPr/>
        </p:nvSpPr>
        <p:spPr>
          <a:xfrm>
            <a:off x="2103784" y="1275010"/>
            <a:ext cx="7220519" cy="369332"/>
          </a:xfrm>
          <a:prstGeom prst="rect">
            <a:avLst/>
          </a:prstGeom>
          <a:solidFill>
            <a:srgbClr val="D1EDED"/>
          </a:solidFill>
        </p:spPr>
        <p:txBody>
          <a:bodyPr wrap="square" rtlCol="0">
            <a:spAutoFit/>
          </a:bodyPr>
          <a:lstStyle/>
          <a:p>
            <a:pPr lvl="0" algn="ctr"/>
            <a:r>
              <a:rPr lang="uk-UA" b="1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Зміни, які пропонуються проєктом № 7153 </a:t>
            </a:r>
            <a:endParaRPr lang="uk-UA" b="1" dirty="0">
              <a:solidFill>
                <a:srgbClr val="002060"/>
              </a:solidFill>
              <a:latin typeface="Montserrat" panose="00000500000000000000" pitchFamily="2" charset="-52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FBECD2B-5F71-4052-B554-1389221A57C4}"/>
              </a:ext>
            </a:extLst>
          </p:cNvPr>
          <p:cNvSpPr txBox="1"/>
          <p:nvPr/>
        </p:nvSpPr>
        <p:spPr>
          <a:xfrm>
            <a:off x="1429556" y="1849710"/>
            <a:ext cx="8886422" cy="2031325"/>
          </a:xfrm>
          <a:prstGeom prst="rect">
            <a:avLst/>
          </a:prstGeom>
          <a:solidFill>
            <a:srgbClr val="D1EDED"/>
          </a:solidFill>
        </p:spPr>
        <p:txBody>
          <a:bodyPr wrap="square" rtlCol="0">
            <a:spAutoFit/>
          </a:bodyPr>
          <a:lstStyle/>
          <a:p>
            <a:pPr lvl="0"/>
            <a:r>
              <a:rPr lang="uk-UA" altLang="uk-UA" sz="1400" b="1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1 </a:t>
            </a:r>
            <a:r>
              <a:rPr lang="uk-UA" alt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Статтю 9 Закону України </a:t>
            </a:r>
            <a:r>
              <a:rPr lang="uk-UA" altLang="uk-UA" sz="14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від </a:t>
            </a:r>
            <a:r>
              <a:rPr lang="uk-UA" alt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12.05.2015 </a:t>
            </a:r>
            <a:r>
              <a:rPr lang="uk-UA" altLang="uk-UA" sz="14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№ 389-</a:t>
            </a:r>
            <a:r>
              <a:rPr lang="en-US" alt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VIII</a:t>
            </a:r>
            <a:r>
              <a:rPr lang="uk-UA" alt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 «Про правовий режим воєнного стану» (далі – Закон № 389), зокрема, доповнити частиною п</a:t>
            </a:r>
            <a:r>
              <a:rPr lang="en-US" alt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’</a:t>
            </a:r>
            <a:r>
              <a:rPr lang="ru-RU" alt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ятою, абзац другий яко</a:t>
            </a:r>
            <a:r>
              <a:rPr lang="uk-UA" altLang="uk-UA" sz="14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ї</a:t>
            </a:r>
            <a:r>
              <a:rPr lang="uk-UA" alt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 передбачає:</a:t>
            </a:r>
          </a:p>
          <a:p>
            <a:pPr lvl="0"/>
            <a:endParaRPr lang="uk-UA" altLang="uk-UA" sz="1400" dirty="0">
              <a:solidFill>
                <a:srgbClr val="002060"/>
              </a:solidFill>
              <a:latin typeface="Montserrat" panose="00000500000000000000" pitchFamily="2" charset="-52"/>
              <a:cs typeface="Arial" pitchFamily="34" charset="0"/>
            </a:endParaRPr>
          </a:p>
          <a:p>
            <a:pPr lvl="0"/>
            <a:r>
              <a:rPr lang="uk-UA" alt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«</a:t>
            </a:r>
            <a:r>
              <a:rPr lang="ru-RU" altLang="uk-UA" sz="1400" b="1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В умовах воєнного стану сільський, селищний, </a:t>
            </a:r>
            <a:r>
              <a:rPr lang="ru-RU" altLang="uk-UA" sz="1400" b="1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міський голова</a:t>
            </a:r>
            <a:r>
              <a:rPr lang="ru-RU" altLang="uk-UA" sz="1400" b="1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, керівник виконавчого органу </a:t>
            </a:r>
            <a:r>
              <a:rPr lang="ru-RU" altLang="uk-UA" sz="1400" b="1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місцевого самоврядування</a:t>
            </a:r>
            <a:r>
              <a:rPr lang="ru-RU" alt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 </a:t>
            </a:r>
            <a:r>
              <a:rPr lang="ru-RU" altLang="uk-UA" sz="14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має право </a:t>
            </a:r>
            <a:r>
              <a:rPr lang="ru-RU" altLang="uk-UA" sz="1400" b="1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призначати</a:t>
            </a:r>
            <a:r>
              <a:rPr lang="ru-RU" altLang="uk-UA" sz="14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 осіб на посади </a:t>
            </a:r>
            <a:r>
              <a:rPr lang="ru-RU" alt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в органах </a:t>
            </a:r>
            <a:r>
              <a:rPr lang="ru-RU" altLang="uk-UA" sz="14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місцевого самоврядування, </a:t>
            </a:r>
            <a:r>
              <a:rPr lang="ru-RU" alt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керівників комунальних </a:t>
            </a:r>
            <a:r>
              <a:rPr lang="ru-RU" altLang="uk-UA" sz="14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підприємств, установ, організацій, </a:t>
            </a:r>
            <a:r>
              <a:rPr lang="ru-RU" alt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що належать </a:t>
            </a:r>
            <a:r>
              <a:rPr lang="ru-RU" altLang="uk-UA" sz="14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до сфери управління відповідного </a:t>
            </a:r>
            <a:r>
              <a:rPr lang="ru-RU" alt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органу місцевого </a:t>
            </a:r>
            <a:r>
              <a:rPr lang="ru-RU" altLang="uk-UA" sz="14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самоврядування, та </a:t>
            </a:r>
            <a:r>
              <a:rPr lang="ru-RU" altLang="uk-UA" sz="1400" b="1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звільняти </a:t>
            </a:r>
            <a:r>
              <a:rPr lang="ru-RU" altLang="uk-UA" sz="14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з них </a:t>
            </a:r>
            <a:r>
              <a:rPr lang="ru-RU" altLang="uk-UA" sz="1400" b="1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за погодженням </a:t>
            </a:r>
            <a:r>
              <a:rPr lang="ru-RU" altLang="uk-UA" sz="1400" b="1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з керівником відповідної обласної </a:t>
            </a:r>
            <a:r>
              <a:rPr lang="ru-RU" altLang="uk-UA" sz="1400" b="1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військової адміністрації</a:t>
            </a:r>
            <a:r>
              <a:rPr lang="ru-RU" alt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»</a:t>
            </a:r>
            <a:r>
              <a:rPr lang="uk-UA" alt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 </a:t>
            </a:r>
          </a:p>
        </p:txBody>
      </p:sp>
      <p:pic>
        <p:nvPicPr>
          <p:cNvPr id="26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9453" y="5659518"/>
            <a:ext cx="2631313" cy="1198481"/>
          </a:xfrm>
          <a:prstGeom prst="rect">
            <a:avLst/>
          </a:prstGeom>
        </p:spPr>
      </p:pic>
      <p:pic>
        <p:nvPicPr>
          <p:cNvPr id="27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4692" y="5659518"/>
            <a:ext cx="2576847" cy="992681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9FBECD2B-5F71-4052-B554-1389221A57C4}"/>
              </a:ext>
            </a:extLst>
          </p:cNvPr>
          <p:cNvSpPr txBox="1"/>
          <p:nvPr/>
        </p:nvSpPr>
        <p:spPr>
          <a:xfrm>
            <a:off x="507230" y="3971732"/>
            <a:ext cx="10869769" cy="1815882"/>
          </a:xfrm>
          <a:prstGeom prst="rect">
            <a:avLst/>
          </a:prstGeom>
          <a:solidFill>
            <a:srgbClr val="D1EDED"/>
          </a:solidFill>
        </p:spPr>
        <p:txBody>
          <a:bodyPr wrap="square" rtlCol="0">
            <a:spAutoFit/>
          </a:bodyPr>
          <a:lstStyle/>
          <a:p>
            <a:pPr lvl="0"/>
            <a:r>
              <a:rPr lang="uk-UA" altLang="uk-UA" sz="1400" b="1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Варто на увагу!</a:t>
            </a:r>
          </a:p>
          <a:p>
            <a:pPr lvl="0"/>
            <a:endParaRPr lang="uk-UA" altLang="uk-UA" sz="1400" dirty="0">
              <a:solidFill>
                <a:srgbClr val="002060"/>
              </a:solidFill>
              <a:latin typeface="Montserrat" panose="00000500000000000000" pitchFamily="2" charset="-52"/>
              <a:cs typeface="Arial" pitchFamily="34" charset="0"/>
            </a:endParaRPr>
          </a:p>
          <a:p>
            <a:pPr marL="342900" lvl="0" indent="-342900">
              <a:buAutoNum type="arabicPeriod"/>
            </a:pPr>
            <a:r>
              <a:rPr lang="uk-UA" alt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Чи йдеться про призначення на виборні посади? </a:t>
            </a:r>
            <a:endParaRPr lang="uk-UA" altLang="uk-UA" sz="1400" dirty="0">
              <a:solidFill>
                <a:srgbClr val="002060"/>
              </a:solidFill>
              <a:latin typeface="Montserrat" panose="00000500000000000000" pitchFamily="2" charset="-52"/>
              <a:cs typeface="Arial" pitchFamily="34" charset="0"/>
            </a:endParaRPr>
          </a:p>
          <a:p>
            <a:pPr marL="342900" lvl="0" indent="-342900">
              <a:buAutoNum type="arabicPeriod"/>
            </a:pPr>
            <a:r>
              <a:rPr lang="uk-UA" alt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Яким чином необхідно розмежовувати хто саме: сільський, селищний, міський чи керівник виконавчого органу здійснює призначення?</a:t>
            </a:r>
          </a:p>
          <a:p>
            <a:pPr marL="342900" lvl="0" indent="-342900">
              <a:buAutoNum type="arabicPeriod"/>
            </a:pPr>
            <a:r>
              <a:rPr lang="uk-UA" alt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Як бути в ситуації якщо виконавчий орган не є юридичною особою? </a:t>
            </a:r>
          </a:p>
          <a:p>
            <a:pPr marL="342900" lvl="0" indent="-342900">
              <a:buAutoNum type="arabicPeriod"/>
            </a:pPr>
            <a:r>
              <a:rPr lang="uk-UA" alt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Який строк погодження обласною ВА призначення на посаду в ОМС, керівника комунального підприємства, установи, організації?  </a:t>
            </a:r>
          </a:p>
        </p:txBody>
      </p:sp>
    </p:spTree>
    <p:extLst>
      <p:ext uri="{BB962C8B-B14F-4D97-AF65-F5344CB8AC3E}">
        <p14:creationId xmlns:p14="http://schemas.microsoft.com/office/powerpoint/2010/main" val="38375845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8DD7666-5AD9-44FC-9180-501DDE952BE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9252" y="5446780"/>
            <a:ext cx="1612900" cy="1612900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EC33EB8F-ABFA-4BEE-826A-390E00375DE9}"/>
              </a:ext>
            </a:extLst>
          </p:cNvPr>
          <p:cNvSpPr/>
          <p:nvPr/>
        </p:nvSpPr>
        <p:spPr>
          <a:xfrm>
            <a:off x="0" y="0"/>
            <a:ext cx="12192000" cy="1079500"/>
          </a:xfrm>
          <a:prstGeom prst="rect">
            <a:avLst/>
          </a:prstGeom>
          <a:solidFill>
            <a:srgbClr val="D1ED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9433D38-BFC1-4E86-BCAC-58B1C21A4EB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H="1">
            <a:off x="0" y="0"/>
            <a:ext cx="4953000" cy="184970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9E7F71B-D067-4F67-ABAE-2FC3B11AEF43}"/>
              </a:ext>
            </a:extLst>
          </p:cNvPr>
          <p:cNvSpPr txBox="1"/>
          <p:nvPr/>
        </p:nvSpPr>
        <p:spPr>
          <a:xfrm>
            <a:off x="2305878" y="539750"/>
            <a:ext cx="995505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 smtClean="0">
                <a:solidFill>
                  <a:schemeClr val="accent2"/>
                </a:solidFill>
                <a:latin typeface="Montserrat Black" panose="00000A00000000000000" pitchFamily="2" charset="-52"/>
              </a:rPr>
              <a:t>Трудові відносини в органах місцевого</a:t>
            </a:r>
          </a:p>
          <a:p>
            <a:r>
              <a:rPr lang="uk-UA" sz="2800" dirty="0" smtClean="0">
                <a:solidFill>
                  <a:schemeClr val="accent2"/>
                </a:solidFill>
                <a:latin typeface="Montserrat Black" panose="00000A00000000000000" pitchFamily="2" charset="-52"/>
              </a:rPr>
              <a:t> самоврядування в умовах воєнного стану- </a:t>
            </a:r>
            <a:r>
              <a:rPr lang="uk-UA" sz="2800" dirty="0">
                <a:solidFill>
                  <a:schemeClr val="accent2"/>
                </a:solidFill>
                <a:latin typeface="Montserrat Black" panose="00000A00000000000000" pitchFamily="2" charset="-52"/>
              </a:rPr>
              <a:t>2022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08F40A70-5435-4A58-ABFF-04AFEB1B7551}"/>
              </a:ext>
            </a:extLst>
          </p:cNvPr>
          <p:cNvSpPr/>
          <p:nvPr/>
        </p:nvSpPr>
        <p:spPr>
          <a:xfrm>
            <a:off x="712303" y="1519152"/>
            <a:ext cx="9982201" cy="1417232"/>
          </a:xfrm>
          <a:prstGeom prst="rect">
            <a:avLst/>
          </a:prstGeom>
          <a:solidFill>
            <a:srgbClr val="ACDF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>
              <a:solidFill>
                <a:srgbClr val="0C8282"/>
              </a:solidFill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FA875C78-8CA7-45D3-9925-FFD511151FB0}"/>
              </a:ext>
            </a:extLst>
          </p:cNvPr>
          <p:cNvSpPr/>
          <p:nvPr/>
        </p:nvSpPr>
        <p:spPr>
          <a:xfrm>
            <a:off x="712304" y="3034748"/>
            <a:ext cx="9982200" cy="1365091"/>
          </a:xfrm>
          <a:prstGeom prst="rect">
            <a:avLst/>
          </a:prstGeom>
          <a:solidFill>
            <a:srgbClr val="D1ED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B961715-AAA1-4FF5-BC5F-39766A24D3FA}"/>
              </a:ext>
            </a:extLst>
          </p:cNvPr>
          <p:cNvSpPr txBox="1"/>
          <p:nvPr/>
        </p:nvSpPr>
        <p:spPr>
          <a:xfrm>
            <a:off x="712304" y="1515512"/>
            <a:ext cx="986679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uk-UA" altLang="uk-UA" sz="1600" b="1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ПИТАННЯ НАДАННЯ ВІДПУСТОК ПОСАДОВИМ ОСОБАМ ОМС</a:t>
            </a:r>
          </a:p>
          <a:p>
            <a:pPr lvl="0"/>
            <a:endParaRPr lang="uk-UA" altLang="uk-UA" sz="1600" dirty="0">
              <a:solidFill>
                <a:srgbClr val="002060"/>
              </a:solidFill>
              <a:latin typeface="Montserrat" panose="00000500000000000000" pitchFamily="2" charset="-52"/>
              <a:cs typeface="Arial" pitchFamily="34" charset="0"/>
            </a:endParaRPr>
          </a:p>
          <a:p>
            <a:pPr lvl="0"/>
            <a:r>
              <a:rPr lang="uk-UA" altLang="uk-UA" sz="16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В умовах воєнного стану гостро постало питання надання відпусток посадовим особам ОМС, що викликано особливими умовами Закону </a:t>
            </a:r>
            <a:r>
              <a:rPr lang="uk-UA" altLang="uk-UA" sz="16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України від </a:t>
            </a:r>
            <a:r>
              <a:rPr lang="uk-UA" altLang="uk-UA" sz="16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15.03.2022  № </a:t>
            </a:r>
            <a:r>
              <a:rPr lang="en-US" altLang="uk-UA" sz="16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 </a:t>
            </a:r>
            <a:r>
              <a:rPr lang="en-US" altLang="uk-UA" sz="16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2136-IX</a:t>
            </a:r>
            <a:r>
              <a:rPr lang="uk-UA" altLang="uk-UA" sz="16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 «</a:t>
            </a:r>
            <a:r>
              <a:rPr lang="ru-RU" altLang="uk-UA" sz="16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Про </a:t>
            </a:r>
            <a:r>
              <a:rPr lang="uk-UA" altLang="uk-UA" sz="16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організацію трудових відносин в </a:t>
            </a:r>
            <a:r>
              <a:rPr lang="ru-RU" altLang="uk-UA" sz="16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умовах </a:t>
            </a:r>
            <a:r>
              <a:rPr lang="ru-RU" altLang="uk-UA" sz="16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воєнного </a:t>
            </a:r>
            <a:r>
              <a:rPr lang="ru-RU" altLang="uk-UA" sz="16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стану</a:t>
            </a:r>
            <a:endParaRPr lang="uk-UA" sz="1600" dirty="0">
              <a:latin typeface="Montserrat" panose="00000500000000000000" pitchFamily="2" charset="-52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F3D6921-44BE-4015-A236-581DE3CFA79B}"/>
              </a:ext>
            </a:extLst>
          </p:cNvPr>
          <p:cNvSpPr txBox="1"/>
          <p:nvPr/>
        </p:nvSpPr>
        <p:spPr>
          <a:xfrm>
            <a:off x="712304" y="4615783"/>
            <a:ext cx="9982200" cy="830997"/>
          </a:xfrm>
          <a:prstGeom prst="rect">
            <a:avLst/>
          </a:prstGeom>
          <a:solidFill>
            <a:srgbClr val="D1EDED"/>
          </a:solidFill>
        </p:spPr>
        <p:txBody>
          <a:bodyPr wrap="square" rtlCol="0">
            <a:spAutoFit/>
          </a:bodyPr>
          <a:lstStyle/>
          <a:p>
            <a:pPr lvl="0"/>
            <a:r>
              <a:rPr lang="uk-UA" altLang="uk-UA" sz="1600" b="1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ОСОБЛИВОСТІ ЗВІЛЬНЕННЯ ПОСАДОВИХ ОСІБ ОМС В УМОВАХ ВОЄННОГО СТАНУ</a:t>
            </a:r>
          </a:p>
          <a:p>
            <a:pPr lvl="0"/>
            <a:r>
              <a:rPr lang="uk-UA" altLang="uk-UA" sz="16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В умовах воєнного стану дещо змінилися процедурні моменти звільнення посадових осіб ОМС, що покликано часто відсутністю працівників на місці їх роботи</a:t>
            </a:r>
            <a:endParaRPr lang="uk-UA" sz="1600" dirty="0">
              <a:latin typeface="Montserrat" panose="00000500000000000000" pitchFamily="2" charset="-52"/>
            </a:endParaRP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07D1F732-2B3E-445D-BE5A-619D952ABFF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 flipH="1">
            <a:off x="9194658" y="2450958"/>
            <a:ext cx="4364683" cy="1630001"/>
          </a:xfrm>
          <a:prstGeom prst="rect">
            <a:avLst/>
          </a:prstGeom>
        </p:spPr>
      </p:pic>
      <p:sp>
        <p:nvSpPr>
          <p:cNvPr id="13" name="Овал 12">
            <a:extLst>
              <a:ext uri="{FF2B5EF4-FFF2-40B4-BE49-F238E27FC236}">
                <a16:creationId xmlns:a16="http://schemas.microsoft.com/office/drawing/2014/main" id="{9641747C-B71A-4126-9B97-0295F0187318}"/>
              </a:ext>
            </a:extLst>
          </p:cNvPr>
          <p:cNvSpPr/>
          <p:nvPr/>
        </p:nvSpPr>
        <p:spPr>
          <a:xfrm>
            <a:off x="152400" y="1855538"/>
            <a:ext cx="431800" cy="4318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>
              <a:solidFill>
                <a:schemeClr val="accent2"/>
              </a:solidFill>
            </a:endParaRPr>
          </a:p>
        </p:txBody>
      </p:sp>
      <p:sp>
        <p:nvSpPr>
          <p:cNvPr id="14" name="Овал 13">
            <a:extLst>
              <a:ext uri="{FF2B5EF4-FFF2-40B4-BE49-F238E27FC236}">
                <a16:creationId xmlns:a16="http://schemas.microsoft.com/office/drawing/2014/main" id="{8D8E289A-8554-4551-B8DC-C430CB550096}"/>
              </a:ext>
            </a:extLst>
          </p:cNvPr>
          <p:cNvSpPr/>
          <p:nvPr/>
        </p:nvSpPr>
        <p:spPr>
          <a:xfrm>
            <a:off x="152400" y="3433868"/>
            <a:ext cx="431800" cy="4318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>
              <a:solidFill>
                <a:schemeClr val="accent2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F3D6921-44BE-4015-A236-581DE3CFA79B}"/>
              </a:ext>
            </a:extLst>
          </p:cNvPr>
          <p:cNvSpPr txBox="1"/>
          <p:nvPr/>
        </p:nvSpPr>
        <p:spPr>
          <a:xfrm>
            <a:off x="712304" y="3055573"/>
            <a:ext cx="995854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uk-UA" altLang="uk-UA" sz="1600" b="1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ОФОРМЛЕННЯ/ПРИЗУПИНЕННЯ ДІЇ ТРУДОВОГО ДОГОВОРУ: ОСОБЛИВОСТІ ЗАСТОСУВАННЯ</a:t>
            </a:r>
          </a:p>
          <a:p>
            <a:pPr lvl="0"/>
            <a:r>
              <a:rPr lang="uk-UA" altLang="uk-UA" sz="16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Призупинення дії трудового договору – особлива форма трудових відносин, введена в практику Законом № 2136 на період воєнного стану, яка вимагає напрацювання механізму її застосування</a:t>
            </a:r>
            <a:endParaRPr lang="uk-UA" sz="1600" dirty="0">
              <a:latin typeface="Montserrat" panose="00000500000000000000" pitchFamily="2" charset="-52"/>
            </a:endParaRPr>
          </a:p>
        </p:txBody>
      </p:sp>
      <p:sp>
        <p:nvSpPr>
          <p:cNvPr id="17" name="Овал 16">
            <a:extLst>
              <a:ext uri="{FF2B5EF4-FFF2-40B4-BE49-F238E27FC236}">
                <a16:creationId xmlns:a16="http://schemas.microsoft.com/office/drawing/2014/main" id="{8D8E289A-8554-4551-B8DC-C430CB550096}"/>
              </a:ext>
            </a:extLst>
          </p:cNvPr>
          <p:cNvSpPr/>
          <p:nvPr/>
        </p:nvSpPr>
        <p:spPr>
          <a:xfrm>
            <a:off x="152400" y="4693791"/>
            <a:ext cx="431800" cy="4318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>
              <a:solidFill>
                <a:schemeClr val="accent2"/>
              </a:solidFill>
            </a:endParaRPr>
          </a:p>
        </p:txBody>
      </p:sp>
      <p:pic>
        <p:nvPicPr>
          <p:cNvPr id="18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9453" y="5659518"/>
            <a:ext cx="2631313" cy="1198481"/>
          </a:xfrm>
          <a:prstGeom prst="rect">
            <a:avLst/>
          </a:prstGeom>
        </p:spPr>
      </p:pic>
      <p:pic>
        <p:nvPicPr>
          <p:cNvPr id="19" name="Picture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7212" y="5709605"/>
            <a:ext cx="2576847" cy="992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281034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8DD7666-5AD9-44FC-9180-501DDE952BE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0784" y="5448300"/>
            <a:ext cx="1612900" cy="1612900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EC33EB8F-ABFA-4BEE-826A-390E00375DE9}"/>
              </a:ext>
            </a:extLst>
          </p:cNvPr>
          <p:cNvSpPr/>
          <p:nvPr/>
        </p:nvSpPr>
        <p:spPr>
          <a:xfrm>
            <a:off x="0" y="0"/>
            <a:ext cx="12192000" cy="1079500"/>
          </a:xfrm>
          <a:prstGeom prst="rect">
            <a:avLst/>
          </a:prstGeom>
          <a:solidFill>
            <a:srgbClr val="D1ED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9433D38-BFC1-4E86-BCAC-58B1C21A4EB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H="1">
            <a:off x="0" y="0"/>
            <a:ext cx="4953000" cy="184970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9E7F71B-D067-4F67-ABAE-2FC3B11AEF43}"/>
              </a:ext>
            </a:extLst>
          </p:cNvPr>
          <p:cNvSpPr txBox="1"/>
          <p:nvPr/>
        </p:nvSpPr>
        <p:spPr>
          <a:xfrm>
            <a:off x="1774693" y="129510"/>
            <a:ext cx="104173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 smtClean="0">
                <a:solidFill>
                  <a:schemeClr val="accent2"/>
                </a:solidFill>
                <a:latin typeface="Montserrat Black" panose="00000A00000000000000" pitchFamily="2" charset="-52"/>
              </a:rPr>
              <a:t>Оформлення/призупинення дії трудового договору: особливості застосування</a:t>
            </a:r>
            <a:endParaRPr lang="uk-UA" sz="2800" dirty="0">
              <a:solidFill>
                <a:schemeClr val="accent2"/>
              </a:solidFill>
              <a:latin typeface="Montserrat Black" panose="00000A00000000000000" pitchFamily="2" charset="-52"/>
            </a:endParaRP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07D1F732-2B3E-445D-BE5A-619D952ABFF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 flipH="1">
            <a:off x="9194658" y="2450958"/>
            <a:ext cx="4364683" cy="1630001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E5363532-F552-4DF5-8E9A-EFE10CA81821}"/>
              </a:ext>
            </a:extLst>
          </p:cNvPr>
          <p:cNvSpPr txBox="1"/>
          <p:nvPr/>
        </p:nvSpPr>
        <p:spPr>
          <a:xfrm>
            <a:off x="2103784" y="1275010"/>
            <a:ext cx="7220519" cy="369332"/>
          </a:xfrm>
          <a:prstGeom prst="rect">
            <a:avLst/>
          </a:prstGeom>
          <a:solidFill>
            <a:srgbClr val="D1EDED"/>
          </a:solidFill>
        </p:spPr>
        <p:txBody>
          <a:bodyPr wrap="square" rtlCol="0">
            <a:spAutoFit/>
          </a:bodyPr>
          <a:lstStyle/>
          <a:p>
            <a:pPr lvl="0" algn="ctr"/>
            <a:r>
              <a:rPr lang="uk-UA" b="1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Зміни, які пропонуються проєктом № 7153 </a:t>
            </a:r>
            <a:endParaRPr lang="uk-UA" b="1" dirty="0">
              <a:solidFill>
                <a:srgbClr val="002060"/>
              </a:solidFill>
              <a:latin typeface="Montserrat" panose="00000500000000000000" pitchFamily="2" charset="-52"/>
            </a:endParaRPr>
          </a:p>
        </p:txBody>
      </p:sp>
      <p:pic>
        <p:nvPicPr>
          <p:cNvPr id="26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9453" y="5659518"/>
            <a:ext cx="2631313" cy="1198481"/>
          </a:xfrm>
          <a:prstGeom prst="rect">
            <a:avLst/>
          </a:prstGeom>
        </p:spPr>
      </p:pic>
      <p:pic>
        <p:nvPicPr>
          <p:cNvPr id="27" name="Picture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4692" y="5659518"/>
            <a:ext cx="2576847" cy="992681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9FBECD2B-5F71-4052-B554-1389221A57C4}"/>
              </a:ext>
            </a:extLst>
          </p:cNvPr>
          <p:cNvSpPr txBox="1"/>
          <p:nvPr/>
        </p:nvSpPr>
        <p:spPr>
          <a:xfrm>
            <a:off x="425003" y="1857741"/>
            <a:ext cx="10753859" cy="3785652"/>
          </a:xfrm>
          <a:prstGeom prst="rect">
            <a:avLst/>
          </a:prstGeom>
          <a:solidFill>
            <a:srgbClr val="D1EDED"/>
          </a:solidFill>
        </p:spPr>
        <p:txBody>
          <a:bodyPr wrap="square" rtlCol="0">
            <a:spAutoFit/>
          </a:bodyPr>
          <a:lstStyle/>
          <a:p>
            <a:pPr lvl="0"/>
            <a:r>
              <a:rPr lang="uk-UA" alt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Статтю 10 Закону № 389 доповнити частиною другою такого змісту:</a:t>
            </a:r>
          </a:p>
          <a:p>
            <a:pPr lvl="0"/>
            <a:endParaRPr lang="uk-UA" altLang="uk-UA" sz="1400" dirty="0">
              <a:solidFill>
                <a:srgbClr val="002060"/>
              </a:solidFill>
              <a:latin typeface="Montserrat" panose="00000500000000000000" pitchFamily="2" charset="-52"/>
              <a:cs typeface="Arial" pitchFamily="34" charset="0"/>
            </a:endParaRPr>
          </a:p>
          <a:p>
            <a:pPr lvl="0"/>
            <a:r>
              <a:rPr lang="ru-RU" altLang="uk-UA" sz="14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2. В умовах воєнного стану особи призначаються </a:t>
            </a:r>
            <a:r>
              <a:rPr lang="ru-RU" alt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на посади </a:t>
            </a:r>
            <a:r>
              <a:rPr lang="ru-RU" altLang="uk-UA" sz="14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державної служби, посади в органах місцевого</a:t>
            </a:r>
          </a:p>
          <a:p>
            <a:pPr lvl="0"/>
            <a:r>
              <a:rPr lang="ru-RU" altLang="uk-UA" sz="14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самоврядування, посади керівників </a:t>
            </a:r>
            <a:r>
              <a:rPr lang="ru-RU" alt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суб’єктів господарювання </a:t>
            </a:r>
            <a:r>
              <a:rPr lang="ru-RU" altLang="uk-UA" sz="14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державного сектору економіки,</a:t>
            </a:r>
          </a:p>
          <a:p>
            <a:pPr lvl="0"/>
            <a:r>
              <a:rPr lang="ru-RU" altLang="uk-UA" sz="14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комунальних підприємств, установ, організацій </a:t>
            </a:r>
            <a:r>
              <a:rPr lang="ru-RU" alt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керівником державної </a:t>
            </a:r>
            <a:r>
              <a:rPr lang="ru-RU" altLang="uk-UA" sz="14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служби або суб’єкта призначення, </a:t>
            </a:r>
            <a:r>
              <a:rPr lang="ru-RU" alt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сільським, селищним</a:t>
            </a:r>
            <a:r>
              <a:rPr lang="ru-RU" altLang="uk-UA" sz="14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, міським головою, головою районної, районної </a:t>
            </a:r>
            <a:r>
              <a:rPr lang="ru-RU" alt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у місті</a:t>
            </a:r>
            <a:r>
              <a:rPr lang="ru-RU" altLang="uk-UA" sz="14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, обласної ради, начальником відповідної </a:t>
            </a:r>
            <a:r>
              <a:rPr lang="ru-RU" alt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військової адміністрації </a:t>
            </a:r>
            <a:r>
              <a:rPr lang="ru-RU" altLang="uk-UA" sz="1400" b="1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без конкурсного відбору </a:t>
            </a:r>
            <a:r>
              <a:rPr lang="ru-RU" altLang="uk-UA" sz="14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на підставі </a:t>
            </a:r>
            <a:r>
              <a:rPr lang="ru-RU" alt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поданої заяви</a:t>
            </a:r>
            <a:r>
              <a:rPr lang="ru-RU" altLang="uk-UA" sz="14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, заповненої особової картки встановленого зразка </a:t>
            </a:r>
            <a:r>
              <a:rPr lang="ru-RU" alt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та документів</a:t>
            </a:r>
            <a:r>
              <a:rPr lang="ru-RU" altLang="uk-UA" sz="14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, що підтверджують наявність у таких </a:t>
            </a:r>
            <a:r>
              <a:rPr lang="ru-RU" alt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осіб громадянства </a:t>
            </a:r>
            <a:r>
              <a:rPr lang="ru-RU" altLang="uk-UA" sz="14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України, освіти та досвіду роботи згідно </a:t>
            </a:r>
            <a:r>
              <a:rPr lang="ru-RU" alt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з вимогами </a:t>
            </a:r>
            <a:r>
              <a:rPr lang="ru-RU" altLang="uk-UA" sz="14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законодавства, встановленими щодо відповідних</a:t>
            </a:r>
          </a:p>
          <a:p>
            <a:pPr lvl="0"/>
            <a:r>
              <a:rPr lang="ru-RU" altLang="uk-UA" sz="14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посад.</a:t>
            </a:r>
          </a:p>
          <a:p>
            <a:pPr lvl="0"/>
            <a:r>
              <a:rPr lang="ru-RU" altLang="uk-UA" sz="1400" b="1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Особа</a:t>
            </a:r>
            <a:r>
              <a:rPr lang="ru-RU" altLang="uk-UA" sz="14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, яка претендує на зайняття на політичної </a:t>
            </a:r>
            <a:r>
              <a:rPr lang="ru-RU" alt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посади, посади </a:t>
            </a:r>
            <a:r>
              <a:rPr lang="ru-RU" altLang="uk-UA" sz="14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державної служби, посади в органах </a:t>
            </a:r>
            <a:r>
              <a:rPr lang="ru-RU" alt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місцевого самоврядування</a:t>
            </a:r>
            <a:r>
              <a:rPr lang="ru-RU" altLang="uk-UA" sz="14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, посади керівника </a:t>
            </a:r>
            <a:r>
              <a:rPr lang="ru-RU" alt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суб’єкта господарювання </a:t>
            </a:r>
            <a:r>
              <a:rPr lang="ru-RU" altLang="uk-UA" sz="14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державного сектору економіки,</a:t>
            </a:r>
          </a:p>
          <a:p>
            <a:pPr lvl="0"/>
            <a:r>
              <a:rPr lang="ru-RU" altLang="uk-UA" sz="14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комунального підприємства, установи, організації, </a:t>
            </a:r>
            <a:r>
              <a:rPr lang="ru-RU" altLang="uk-UA" sz="1400" b="1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в </a:t>
            </a:r>
            <a:r>
              <a:rPr lang="ru-RU" altLang="uk-UA" sz="1400" b="1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умовах воєнного </a:t>
            </a:r>
            <a:r>
              <a:rPr lang="ru-RU" altLang="uk-UA" sz="1400" b="1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стану не подає декларацію особи, уповноваженої </a:t>
            </a:r>
            <a:r>
              <a:rPr lang="ru-RU" altLang="uk-UA" sz="1400" b="1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на виконання </a:t>
            </a:r>
            <a:r>
              <a:rPr lang="ru-RU" altLang="uk-UA" sz="1400" b="1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функцій держави або місцевого </a:t>
            </a:r>
            <a:r>
              <a:rPr lang="ru-RU" altLang="uk-UA" sz="1400" b="1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самоврядування, документ </a:t>
            </a:r>
            <a:r>
              <a:rPr lang="ru-RU" altLang="uk-UA" sz="1400" b="1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про підтвердження рівня володіння </a:t>
            </a:r>
            <a:r>
              <a:rPr lang="ru-RU" altLang="uk-UA" sz="1400" b="1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державною мовою </a:t>
            </a:r>
            <a:r>
              <a:rPr lang="ru-RU" altLang="uk-UA" sz="1400" b="1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та щодо такої особи у цей період не </a:t>
            </a:r>
            <a:r>
              <a:rPr lang="ru-RU" altLang="uk-UA" sz="1400" b="1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здійснюється спеціальна </a:t>
            </a:r>
            <a:r>
              <a:rPr lang="ru-RU" altLang="uk-UA" sz="1400" b="1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перевірка, передбачена Законом України «</a:t>
            </a:r>
            <a:r>
              <a:rPr lang="ru-RU" altLang="uk-UA" sz="1400" b="1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Про запобігання </a:t>
            </a:r>
            <a:r>
              <a:rPr lang="ru-RU" altLang="uk-UA" sz="1400" b="1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корупції», та перевірка, передбачена </a:t>
            </a:r>
            <a:r>
              <a:rPr lang="ru-RU" altLang="uk-UA" sz="1400" b="1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Законом України </a:t>
            </a:r>
            <a:r>
              <a:rPr lang="ru-RU" altLang="uk-UA" sz="1400" b="1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«Про очищення влади».</a:t>
            </a:r>
            <a:r>
              <a:rPr lang="uk-UA" altLang="uk-UA" sz="1400" b="1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 </a:t>
            </a:r>
            <a:r>
              <a:rPr lang="ru-RU" altLang="uk-UA" sz="16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 </a:t>
            </a:r>
            <a:r>
              <a:rPr lang="uk-UA" altLang="uk-UA" sz="16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2586158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8DD7666-5AD9-44FC-9180-501DDE952BE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0784" y="5448300"/>
            <a:ext cx="1612900" cy="1612900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EC33EB8F-ABFA-4BEE-826A-390E00375DE9}"/>
              </a:ext>
            </a:extLst>
          </p:cNvPr>
          <p:cNvSpPr/>
          <p:nvPr/>
        </p:nvSpPr>
        <p:spPr>
          <a:xfrm>
            <a:off x="0" y="0"/>
            <a:ext cx="12192000" cy="1079500"/>
          </a:xfrm>
          <a:prstGeom prst="rect">
            <a:avLst/>
          </a:prstGeom>
          <a:solidFill>
            <a:srgbClr val="D1ED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9433D38-BFC1-4E86-BCAC-58B1C21A4EB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H="1">
            <a:off x="0" y="0"/>
            <a:ext cx="4953000" cy="184970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9E7F71B-D067-4F67-ABAE-2FC3B11AEF43}"/>
              </a:ext>
            </a:extLst>
          </p:cNvPr>
          <p:cNvSpPr txBox="1"/>
          <p:nvPr/>
        </p:nvSpPr>
        <p:spPr>
          <a:xfrm>
            <a:off x="1774693" y="129510"/>
            <a:ext cx="104173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 smtClean="0">
                <a:solidFill>
                  <a:schemeClr val="accent2"/>
                </a:solidFill>
                <a:latin typeface="Montserrat Black" panose="00000A00000000000000" pitchFamily="2" charset="-52"/>
              </a:rPr>
              <a:t>Оформлення/призупинення дії трудового договору: особливості застосування</a:t>
            </a:r>
            <a:endParaRPr lang="uk-UA" sz="2800" dirty="0">
              <a:solidFill>
                <a:schemeClr val="accent2"/>
              </a:solidFill>
              <a:latin typeface="Montserrat Black" panose="00000A00000000000000" pitchFamily="2" charset="-52"/>
            </a:endParaRP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07D1F732-2B3E-445D-BE5A-619D952ABFF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 flipH="1">
            <a:off x="9194658" y="2450958"/>
            <a:ext cx="4364683" cy="1630001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E5363532-F552-4DF5-8E9A-EFE10CA81821}"/>
              </a:ext>
            </a:extLst>
          </p:cNvPr>
          <p:cNvSpPr txBox="1"/>
          <p:nvPr/>
        </p:nvSpPr>
        <p:spPr>
          <a:xfrm>
            <a:off x="4082603" y="1275010"/>
            <a:ext cx="3889420" cy="369332"/>
          </a:xfrm>
          <a:prstGeom prst="rect">
            <a:avLst/>
          </a:prstGeom>
          <a:solidFill>
            <a:srgbClr val="D1EDED"/>
          </a:solidFill>
        </p:spPr>
        <p:txBody>
          <a:bodyPr wrap="square" rtlCol="0">
            <a:spAutoFit/>
          </a:bodyPr>
          <a:lstStyle/>
          <a:p>
            <a:pPr lvl="0" algn="ctr"/>
            <a:r>
              <a:rPr lang="uk-UA" b="1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Важливо!</a:t>
            </a:r>
            <a:endParaRPr lang="uk-UA" b="1" dirty="0">
              <a:solidFill>
                <a:srgbClr val="002060"/>
              </a:solidFill>
              <a:latin typeface="Montserrat" panose="00000500000000000000" pitchFamily="2" charset="-52"/>
            </a:endParaRPr>
          </a:p>
        </p:txBody>
      </p:sp>
      <p:pic>
        <p:nvPicPr>
          <p:cNvPr id="26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9453" y="5659518"/>
            <a:ext cx="2631313" cy="1198481"/>
          </a:xfrm>
          <a:prstGeom prst="rect">
            <a:avLst/>
          </a:prstGeom>
        </p:spPr>
      </p:pic>
      <p:pic>
        <p:nvPicPr>
          <p:cNvPr id="27" name="Picture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4692" y="5659518"/>
            <a:ext cx="2576847" cy="992681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9FBECD2B-5F71-4052-B554-1389221A57C4}"/>
              </a:ext>
            </a:extLst>
          </p:cNvPr>
          <p:cNvSpPr txBox="1"/>
          <p:nvPr/>
        </p:nvSpPr>
        <p:spPr>
          <a:xfrm>
            <a:off x="425003" y="1857741"/>
            <a:ext cx="10753859" cy="3631763"/>
          </a:xfrm>
          <a:prstGeom prst="rect">
            <a:avLst/>
          </a:prstGeom>
          <a:solidFill>
            <a:srgbClr val="D1EDED"/>
          </a:solid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uk-UA" altLang="uk-UA" sz="1600" b="1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Станом на 19.04.2022 діючою в наступній редакції є ст. </a:t>
            </a:r>
            <a:r>
              <a:rPr lang="ru-RU" altLang="uk-UA" sz="1600" b="1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13</a:t>
            </a:r>
            <a:r>
              <a:rPr lang="ru-RU" altLang="uk-UA" sz="1600" b="1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. </a:t>
            </a:r>
            <a:r>
              <a:rPr lang="ru-RU" altLang="uk-UA" sz="1600" b="1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(Призупинення </a:t>
            </a:r>
            <a:r>
              <a:rPr lang="ru-RU" altLang="uk-UA" sz="1600" b="1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дії трудового </a:t>
            </a:r>
            <a:r>
              <a:rPr lang="ru-RU" altLang="uk-UA" sz="1600" b="1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договору) Закону № 2136:</a:t>
            </a:r>
            <a:endParaRPr lang="ru-RU" altLang="uk-UA" sz="1600" b="1" dirty="0">
              <a:solidFill>
                <a:srgbClr val="002060"/>
              </a:solidFill>
              <a:latin typeface="Montserrat" panose="00000500000000000000" pitchFamily="2" charset="-52"/>
              <a:cs typeface="Arial" pitchFamily="34" charset="0"/>
            </a:endParaRPr>
          </a:p>
          <a:p>
            <a:pPr lvl="0"/>
            <a:endParaRPr lang="ru-RU" altLang="uk-UA" sz="1600" dirty="0">
              <a:solidFill>
                <a:srgbClr val="002060"/>
              </a:solidFill>
              <a:latin typeface="Montserrat" panose="00000500000000000000" pitchFamily="2" charset="-52"/>
              <a:cs typeface="Arial" pitchFamily="34" charset="0"/>
            </a:endParaRPr>
          </a:p>
          <a:p>
            <a:pPr lvl="0"/>
            <a:r>
              <a:rPr lang="ru-RU" altLang="uk-UA" sz="14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1. Призупинення дії трудового договору - це тимчасове припинення роботодавцем забезпечення працівника роботою і тимчасове припинення працівником виконання роботи за укладеним трудовим договором.</a:t>
            </a:r>
          </a:p>
          <a:p>
            <a:pPr lvl="0"/>
            <a:endParaRPr lang="ru-RU" altLang="uk-UA" sz="1400" dirty="0">
              <a:solidFill>
                <a:srgbClr val="002060"/>
              </a:solidFill>
              <a:latin typeface="Montserrat" panose="00000500000000000000" pitchFamily="2" charset="-52"/>
              <a:cs typeface="Arial" pitchFamily="34" charset="0"/>
            </a:endParaRPr>
          </a:p>
          <a:p>
            <a:pPr lvl="0"/>
            <a:r>
              <a:rPr lang="ru-RU" altLang="uk-UA" sz="14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Дія трудового договору може бути призупинена у зв’язку з військовою агресією проти України, що виключає можливість надання та виконання роботи.</a:t>
            </a:r>
          </a:p>
          <a:p>
            <a:pPr lvl="0"/>
            <a:endParaRPr lang="ru-RU" altLang="uk-UA" sz="1400" dirty="0">
              <a:solidFill>
                <a:srgbClr val="002060"/>
              </a:solidFill>
              <a:latin typeface="Montserrat" panose="00000500000000000000" pitchFamily="2" charset="-52"/>
              <a:cs typeface="Arial" pitchFamily="34" charset="0"/>
            </a:endParaRPr>
          </a:p>
          <a:p>
            <a:pPr lvl="0"/>
            <a:r>
              <a:rPr lang="ru-RU" altLang="uk-UA" sz="14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Призупинення дії трудового договору не тягне за собою припинення трудових відносин.</a:t>
            </a:r>
          </a:p>
          <a:p>
            <a:pPr lvl="0"/>
            <a:endParaRPr lang="ru-RU" altLang="uk-UA" sz="1400" dirty="0">
              <a:solidFill>
                <a:srgbClr val="002060"/>
              </a:solidFill>
              <a:latin typeface="Montserrat" panose="00000500000000000000" pitchFamily="2" charset="-52"/>
              <a:cs typeface="Arial" pitchFamily="34" charset="0"/>
            </a:endParaRPr>
          </a:p>
          <a:p>
            <a:pPr lvl="0"/>
            <a:r>
              <a:rPr lang="ru-RU" altLang="uk-UA" sz="14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2. Призупинення дії трудового договору роботодавець та працівник за можливості мають повідомити один одного у будь-який доступний спосіб.</a:t>
            </a:r>
          </a:p>
          <a:p>
            <a:pPr lvl="0"/>
            <a:endParaRPr lang="ru-RU" altLang="uk-UA" sz="1400" dirty="0">
              <a:solidFill>
                <a:srgbClr val="002060"/>
              </a:solidFill>
              <a:latin typeface="Montserrat" panose="00000500000000000000" pitchFamily="2" charset="-52"/>
              <a:cs typeface="Arial" pitchFamily="34" charset="0"/>
            </a:endParaRPr>
          </a:p>
          <a:p>
            <a:pPr lvl="0"/>
            <a:r>
              <a:rPr lang="ru-RU" altLang="uk-UA" sz="14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3. Відшкодування заробітної плати, гарантійних та компенсаційних виплат працівникам на час призупинення дії трудового у повному обсязі покладається на державу, що здійснює військову агресію проти України.</a:t>
            </a:r>
            <a:r>
              <a:rPr lang="uk-UA" alt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389252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8DD7666-5AD9-44FC-9180-501DDE952BE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0784" y="5448300"/>
            <a:ext cx="1612900" cy="1612900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EC33EB8F-ABFA-4BEE-826A-390E00375DE9}"/>
              </a:ext>
            </a:extLst>
          </p:cNvPr>
          <p:cNvSpPr/>
          <p:nvPr/>
        </p:nvSpPr>
        <p:spPr>
          <a:xfrm>
            <a:off x="0" y="0"/>
            <a:ext cx="12192000" cy="1079500"/>
          </a:xfrm>
          <a:prstGeom prst="rect">
            <a:avLst/>
          </a:prstGeom>
          <a:solidFill>
            <a:srgbClr val="D1ED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9433D38-BFC1-4E86-BCAC-58B1C21A4EB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H="1">
            <a:off x="0" y="0"/>
            <a:ext cx="4953000" cy="184970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9E7F71B-D067-4F67-ABAE-2FC3B11AEF43}"/>
              </a:ext>
            </a:extLst>
          </p:cNvPr>
          <p:cNvSpPr txBox="1"/>
          <p:nvPr/>
        </p:nvSpPr>
        <p:spPr>
          <a:xfrm>
            <a:off x="1774693" y="129510"/>
            <a:ext cx="104173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 smtClean="0">
                <a:solidFill>
                  <a:schemeClr val="accent2"/>
                </a:solidFill>
                <a:latin typeface="Montserrat Black" panose="00000A00000000000000" pitchFamily="2" charset="-52"/>
              </a:rPr>
              <a:t>Оформлення/призупинення дії трудового договору: особливості застосування</a:t>
            </a:r>
            <a:endParaRPr lang="uk-UA" sz="2800" dirty="0">
              <a:solidFill>
                <a:schemeClr val="accent2"/>
              </a:solidFill>
              <a:latin typeface="Montserrat Black" panose="00000A00000000000000" pitchFamily="2" charset="-52"/>
            </a:endParaRP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07D1F732-2B3E-445D-BE5A-619D952ABFF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 flipH="1">
            <a:off x="9194658" y="2450958"/>
            <a:ext cx="4364683" cy="1630001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E5363532-F552-4DF5-8E9A-EFE10CA81821}"/>
              </a:ext>
            </a:extLst>
          </p:cNvPr>
          <p:cNvSpPr txBox="1"/>
          <p:nvPr/>
        </p:nvSpPr>
        <p:spPr>
          <a:xfrm>
            <a:off x="1223493" y="1275010"/>
            <a:ext cx="9530366" cy="738664"/>
          </a:xfrm>
          <a:prstGeom prst="rect">
            <a:avLst/>
          </a:prstGeom>
          <a:solidFill>
            <a:srgbClr val="D1EDED"/>
          </a:solidFill>
        </p:spPr>
        <p:txBody>
          <a:bodyPr wrap="square" rtlCol="0">
            <a:spAutoFit/>
          </a:bodyPr>
          <a:lstStyle/>
          <a:p>
            <a:pPr lvl="0" algn="ctr"/>
            <a:r>
              <a:rPr lang="uk-UA" sz="1400" b="1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Проектом Закону про внесення змін до деяких законів України щодо оптимізації трудових відносин (номер, дата реєстрації: 7251 від 05.04.2022) пропонується ст. 13 Закону № 2136 викласти в новій редакції:</a:t>
            </a:r>
            <a:endParaRPr lang="uk-UA" sz="1400" b="1" dirty="0">
              <a:solidFill>
                <a:srgbClr val="002060"/>
              </a:solidFill>
              <a:latin typeface="Montserrat" panose="00000500000000000000" pitchFamily="2" charset="-52"/>
            </a:endParaRPr>
          </a:p>
        </p:txBody>
      </p:sp>
      <p:pic>
        <p:nvPicPr>
          <p:cNvPr id="26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9453" y="5659518"/>
            <a:ext cx="2631313" cy="1198481"/>
          </a:xfrm>
          <a:prstGeom prst="rect">
            <a:avLst/>
          </a:prstGeom>
        </p:spPr>
      </p:pic>
      <p:pic>
        <p:nvPicPr>
          <p:cNvPr id="27" name="Picture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4692" y="5659518"/>
            <a:ext cx="2576847" cy="992681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9FBECD2B-5F71-4052-B554-1389221A57C4}"/>
              </a:ext>
            </a:extLst>
          </p:cNvPr>
          <p:cNvSpPr txBox="1"/>
          <p:nvPr/>
        </p:nvSpPr>
        <p:spPr>
          <a:xfrm>
            <a:off x="425002" y="2450005"/>
            <a:ext cx="10753859" cy="2893100"/>
          </a:xfrm>
          <a:prstGeom prst="rect">
            <a:avLst/>
          </a:prstGeom>
          <a:solidFill>
            <a:srgbClr val="D1EDED"/>
          </a:solidFill>
        </p:spPr>
        <p:txBody>
          <a:bodyPr wrap="square" rtlCol="0">
            <a:spAutoFit/>
          </a:bodyPr>
          <a:lstStyle/>
          <a:p>
            <a:pPr lvl="0"/>
            <a:r>
              <a:rPr lang="uk-UA" altLang="uk-UA" sz="14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Стаття 13. Призупинення дії трудового договору</a:t>
            </a:r>
          </a:p>
          <a:p>
            <a:pPr lvl="0"/>
            <a:endParaRPr lang="uk-UA" altLang="uk-UA" sz="1400" dirty="0" smtClean="0">
              <a:solidFill>
                <a:srgbClr val="002060"/>
              </a:solidFill>
              <a:latin typeface="Montserrat" panose="00000500000000000000" pitchFamily="2" charset="-52"/>
              <a:cs typeface="Arial" pitchFamily="34" charset="0"/>
            </a:endParaRPr>
          </a:p>
          <a:p>
            <a:pPr lvl="0"/>
            <a:r>
              <a:rPr lang="uk-UA" alt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1</a:t>
            </a:r>
            <a:r>
              <a:rPr lang="uk-UA" altLang="uk-UA" sz="14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. Призупинення дії трудового договору – </a:t>
            </a:r>
            <a:r>
              <a:rPr lang="uk-UA" alt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це тимчасове </a:t>
            </a:r>
            <a:r>
              <a:rPr lang="uk-UA" altLang="uk-UA" sz="14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припинення роботодавцем </a:t>
            </a:r>
            <a:r>
              <a:rPr lang="uk-UA" alt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забезпечення працівника </a:t>
            </a:r>
            <a:r>
              <a:rPr lang="uk-UA" altLang="uk-UA" sz="14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роботою і тимчасове </a:t>
            </a:r>
            <a:r>
              <a:rPr lang="uk-UA" alt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припинення працівником </a:t>
            </a:r>
            <a:r>
              <a:rPr lang="uk-UA" altLang="uk-UA" sz="14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виконання роботи за </a:t>
            </a:r>
            <a:r>
              <a:rPr lang="uk-UA" alt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укладеним трудовим </a:t>
            </a:r>
            <a:r>
              <a:rPr lang="uk-UA" altLang="uk-UA" sz="14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договором у зв'язку з військовою </a:t>
            </a:r>
            <a:r>
              <a:rPr lang="uk-UA" alt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агресією проти </a:t>
            </a:r>
            <a:r>
              <a:rPr lang="uk-UA" altLang="uk-UA" sz="14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України, що виключає можливість </a:t>
            </a:r>
            <a:r>
              <a:rPr lang="uk-UA" alt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обом сторонам </a:t>
            </a:r>
            <a:r>
              <a:rPr lang="uk-UA" altLang="uk-UA" sz="14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трудових відносин виконувати</a:t>
            </a:r>
          </a:p>
          <a:p>
            <a:pPr lvl="0"/>
            <a:r>
              <a:rPr lang="uk-UA" altLang="uk-UA" sz="14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обов’язки, передбачені трудовим договором.</a:t>
            </a:r>
          </a:p>
          <a:p>
            <a:pPr lvl="0"/>
            <a:endParaRPr lang="uk-UA" altLang="uk-UA" sz="1400" dirty="0" smtClean="0">
              <a:solidFill>
                <a:srgbClr val="002060"/>
              </a:solidFill>
              <a:latin typeface="Montserrat" panose="00000500000000000000" pitchFamily="2" charset="-52"/>
              <a:cs typeface="Arial" pitchFamily="34" charset="0"/>
            </a:endParaRPr>
          </a:p>
          <a:p>
            <a:pPr lvl="0"/>
            <a:r>
              <a:rPr lang="uk-UA" alt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Призупинення </a:t>
            </a:r>
            <a:r>
              <a:rPr lang="uk-UA" altLang="uk-UA" sz="14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дії трудового </a:t>
            </a:r>
            <a:r>
              <a:rPr lang="uk-UA" alt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договору здійснюється </a:t>
            </a:r>
            <a:r>
              <a:rPr lang="uk-UA" altLang="uk-UA" sz="14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роботодавцем на строк не </a:t>
            </a:r>
            <a:r>
              <a:rPr lang="uk-UA" alt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довший, ніж </a:t>
            </a:r>
            <a:r>
              <a:rPr lang="uk-UA" altLang="uk-UA" sz="14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період дії воєнного стану.</a:t>
            </a:r>
          </a:p>
          <a:p>
            <a:pPr lvl="0"/>
            <a:endParaRPr lang="uk-UA" altLang="uk-UA" sz="1400" dirty="0" smtClean="0">
              <a:solidFill>
                <a:srgbClr val="002060"/>
              </a:solidFill>
              <a:latin typeface="Montserrat" panose="00000500000000000000" pitchFamily="2" charset="-52"/>
              <a:cs typeface="Arial" pitchFamily="34" charset="0"/>
            </a:endParaRPr>
          </a:p>
          <a:p>
            <a:pPr lvl="0"/>
            <a:r>
              <a:rPr lang="uk-UA" alt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Призупинення </a:t>
            </a:r>
            <a:r>
              <a:rPr lang="uk-UA" altLang="uk-UA" sz="14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дії трудового договору не тягне </a:t>
            </a:r>
            <a:r>
              <a:rPr lang="uk-UA" alt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за собою </a:t>
            </a:r>
            <a:r>
              <a:rPr lang="uk-UA" altLang="uk-UA" sz="14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припинення трудових відносин</a:t>
            </a:r>
            <a:r>
              <a:rPr lang="uk-UA" alt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.</a:t>
            </a:r>
          </a:p>
          <a:p>
            <a:pPr lvl="0"/>
            <a:endParaRPr lang="uk-UA" altLang="uk-UA" sz="1400" dirty="0">
              <a:solidFill>
                <a:srgbClr val="002060"/>
              </a:solidFill>
              <a:latin typeface="Montserrat" panose="00000500000000000000" pitchFamily="2" charset="-52"/>
              <a:cs typeface="Arial" pitchFamily="34" charset="0"/>
            </a:endParaRPr>
          </a:p>
          <a:p>
            <a:pPr lvl="0"/>
            <a:endParaRPr lang="uk-UA" altLang="uk-UA" sz="1400" dirty="0">
              <a:solidFill>
                <a:srgbClr val="002060"/>
              </a:solidFill>
              <a:latin typeface="Montserrat" panose="00000500000000000000" pitchFamily="2" charset="-52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699588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8DD7666-5AD9-44FC-9180-501DDE952BE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0784" y="5448300"/>
            <a:ext cx="1612900" cy="1612900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EC33EB8F-ABFA-4BEE-826A-390E00375DE9}"/>
              </a:ext>
            </a:extLst>
          </p:cNvPr>
          <p:cNvSpPr/>
          <p:nvPr/>
        </p:nvSpPr>
        <p:spPr>
          <a:xfrm>
            <a:off x="0" y="0"/>
            <a:ext cx="12192000" cy="1079500"/>
          </a:xfrm>
          <a:prstGeom prst="rect">
            <a:avLst/>
          </a:prstGeom>
          <a:solidFill>
            <a:srgbClr val="D1ED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9433D38-BFC1-4E86-BCAC-58B1C21A4EB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H="1">
            <a:off x="0" y="0"/>
            <a:ext cx="4953000" cy="184970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9E7F71B-D067-4F67-ABAE-2FC3B11AEF43}"/>
              </a:ext>
            </a:extLst>
          </p:cNvPr>
          <p:cNvSpPr txBox="1"/>
          <p:nvPr/>
        </p:nvSpPr>
        <p:spPr>
          <a:xfrm>
            <a:off x="1774693" y="129510"/>
            <a:ext cx="104173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 smtClean="0">
                <a:solidFill>
                  <a:schemeClr val="accent2"/>
                </a:solidFill>
                <a:latin typeface="Montserrat Black" panose="00000A00000000000000" pitchFamily="2" charset="-52"/>
              </a:rPr>
              <a:t>Оформлення/призупинення дії трудового договору: особливості застосування</a:t>
            </a:r>
            <a:endParaRPr lang="uk-UA" sz="2800" dirty="0">
              <a:solidFill>
                <a:schemeClr val="accent2"/>
              </a:solidFill>
              <a:latin typeface="Montserrat Black" panose="00000A00000000000000" pitchFamily="2" charset="-52"/>
            </a:endParaRP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07D1F732-2B3E-445D-BE5A-619D952ABFF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 flipH="1">
            <a:off x="9194658" y="2450958"/>
            <a:ext cx="4364683" cy="1630001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E5363532-F552-4DF5-8E9A-EFE10CA81821}"/>
              </a:ext>
            </a:extLst>
          </p:cNvPr>
          <p:cNvSpPr txBox="1"/>
          <p:nvPr/>
        </p:nvSpPr>
        <p:spPr>
          <a:xfrm>
            <a:off x="1171978" y="1226956"/>
            <a:ext cx="9530366" cy="738664"/>
          </a:xfrm>
          <a:prstGeom prst="rect">
            <a:avLst/>
          </a:prstGeom>
          <a:solidFill>
            <a:srgbClr val="D1EDED"/>
          </a:solidFill>
        </p:spPr>
        <p:txBody>
          <a:bodyPr wrap="square" rtlCol="0">
            <a:spAutoFit/>
          </a:bodyPr>
          <a:lstStyle/>
          <a:p>
            <a:pPr lvl="0" algn="ctr"/>
            <a:r>
              <a:rPr lang="uk-UA" sz="1400" b="1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Проектом Закону про внесення змін до деяких законів України щодо оптимізації трудових відносин (номер, дата реєстрації: 7251 від 05.04.2022) пропонується ст. 13 Закону № 2136 викласти в новій редакції:</a:t>
            </a:r>
            <a:endParaRPr lang="uk-UA" sz="1400" b="1" dirty="0">
              <a:solidFill>
                <a:srgbClr val="002060"/>
              </a:solidFill>
              <a:latin typeface="Montserrat" panose="00000500000000000000" pitchFamily="2" charset="-52"/>
            </a:endParaRPr>
          </a:p>
        </p:txBody>
      </p:sp>
      <p:pic>
        <p:nvPicPr>
          <p:cNvPr id="26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9453" y="5659518"/>
            <a:ext cx="2631313" cy="1198481"/>
          </a:xfrm>
          <a:prstGeom prst="rect">
            <a:avLst/>
          </a:prstGeom>
        </p:spPr>
      </p:pic>
      <p:pic>
        <p:nvPicPr>
          <p:cNvPr id="27" name="Picture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4692" y="5659518"/>
            <a:ext cx="2576847" cy="992681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9FBECD2B-5F71-4052-B554-1389221A57C4}"/>
              </a:ext>
            </a:extLst>
          </p:cNvPr>
          <p:cNvSpPr txBox="1"/>
          <p:nvPr/>
        </p:nvSpPr>
        <p:spPr>
          <a:xfrm>
            <a:off x="283335" y="2179549"/>
            <a:ext cx="11217500" cy="3231654"/>
          </a:xfrm>
          <a:prstGeom prst="rect">
            <a:avLst/>
          </a:prstGeom>
          <a:solidFill>
            <a:srgbClr val="D1EDED"/>
          </a:solidFill>
        </p:spPr>
        <p:txBody>
          <a:bodyPr wrap="square" rtlCol="0">
            <a:spAutoFit/>
          </a:bodyPr>
          <a:lstStyle/>
          <a:p>
            <a:pPr lvl="0"/>
            <a:r>
              <a:rPr lang="uk-UA" altLang="uk-UA" sz="12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Стаття 13. Призупинення дії трудового </a:t>
            </a:r>
            <a:r>
              <a:rPr lang="uk-UA" altLang="uk-UA" sz="12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договору (продовження)</a:t>
            </a:r>
            <a:endParaRPr lang="uk-UA" altLang="uk-UA" sz="1200" dirty="0">
              <a:solidFill>
                <a:srgbClr val="002060"/>
              </a:solidFill>
              <a:latin typeface="Montserrat" panose="00000500000000000000" pitchFamily="2" charset="-52"/>
              <a:cs typeface="Arial" pitchFamily="34" charset="0"/>
            </a:endParaRPr>
          </a:p>
          <a:p>
            <a:pPr lvl="0"/>
            <a:endParaRPr lang="uk-UA" altLang="uk-UA" sz="1200" dirty="0" smtClean="0">
              <a:solidFill>
                <a:srgbClr val="002060"/>
              </a:solidFill>
              <a:latin typeface="Montserrat" panose="00000500000000000000" pitchFamily="2" charset="-52"/>
              <a:cs typeface="Arial" pitchFamily="34" charset="0"/>
            </a:endParaRPr>
          </a:p>
          <a:p>
            <a:pPr lvl="0"/>
            <a:r>
              <a:rPr lang="uk-UA" altLang="uk-UA" sz="12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2</a:t>
            </a:r>
            <a:r>
              <a:rPr lang="uk-UA" altLang="uk-UA" sz="12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. Призупинення дії трудового </a:t>
            </a:r>
            <a:r>
              <a:rPr lang="uk-UA" altLang="uk-UA" sz="12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договору оформлюється </a:t>
            </a:r>
            <a:r>
              <a:rPr lang="uk-UA" altLang="uk-UA" sz="12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наказом (</a:t>
            </a:r>
            <a:r>
              <a:rPr lang="uk-UA" altLang="uk-UA" sz="12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розпорядженням) роботодавця</a:t>
            </a:r>
            <a:r>
              <a:rPr lang="uk-UA" altLang="uk-UA" sz="12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, у якому зазначається інформація </a:t>
            </a:r>
            <a:r>
              <a:rPr lang="uk-UA" altLang="uk-UA" sz="12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про причини </a:t>
            </a:r>
            <a:r>
              <a:rPr lang="uk-UA" altLang="uk-UA" sz="12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призупинення, строк </a:t>
            </a:r>
            <a:r>
              <a:rPr lang="uk-UA" altLang="uk-UA" sz="12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призупинення трудового </a:t>
            </a:r>
            <a:r>
              <a:rPr lang="uk-UA" altLang="uk-UA" sz="12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договору, кількість і </a:t>
            </a:r>
            <a:r>
              <a:rPr lang="uk-UA" altLang="uk-UA" sz="12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категорії працівників</a:t>
            </a:r>
            <a:r>
              <a:rPr lang="uk-UA" altLang="uk-UA" sz="12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, яких це може стосуватися, </a:t>
            </a:r>
            <a:r>
              <a:rPr lang="uk-UA" altLang="uk-UA" sz="12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умови відновлення </a:t>
            </a:r>
            <a:r>
              <a:rPr lang="uk-UA" altLang="uk-UA" sz="12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дії трудового договору та інше.</a:t>
            </a:r>
          </a:p>
          <a:p>
            <a:pPr lvl="0"/>
            <a:endParaRPr lang="uk-UA" altLang="uk-UA" sz="1200" dirty="0" smtClean="0">
              <a:solidFill>
                <a:srgbClr val="002060"/>
              </a:solidFill>
              <a:latin typeface="Montserrat" panose="00000500000000000000" pitchFamily="2" charset="-52"/>
              <a:cs typeface="Arial" pitchFamily="34" charset="0"/>
            </a:endParaRPr>
          </a:p>
          <a:p>
            <a:pPr lvl="0"/>
            <a:r>
              <a:rPr lang="uk-UA" altLang="uk-UA" sz="12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Наказ </a:t>
            </a:r>
            <a:r>
              <a:rPr lang="uk-UA" altLang="uk-UA" sz="12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(розпорядження) про призупинення </a:t>
            </a:r>
            <a:r>
              <a:rPr lang="uk-UA" altLang="uk-UA" sz="12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дії трудового </a:t>
            </a:r>
            <a:r>
              <a:rPr lang="uk-UA" altLang="uk-UA" sz="12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договору роботодавець надсилає </a:t>
            </a:r>
            <a:r>
              <a:rPr lang="uk-UA" altLang="uk-UA" sz="12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на погодження </a:t>
            </a:r>
            <a:r>
              <a:rPr lang="uk-UA" altLang="uk-UA" sz="12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військово-цивільній адміністрації, </a:t>
            </a:r>
            <a:r>
              <a:rPr lang="uk-UA" altLang="uk-UA" sz="12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яка здійснює </a:t>
            </a:r>
            <a:r>
              <a:rPr lang="uk-UA" altLang="uk-UA" sz="12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свої повноваження на </a:t>
            </a:r>
            <a:r>
              <a:rPr lang="uk-UA" altLang="uk-UA" sz="12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відповідній території</a:t>
            </a:r>
            <a:r>
              <a:rPr lang="uk-UA" altLang="uk-UA" sz="12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, узгодженими з нею </a:t>
            </a:r>
            <a:r>
              <a:rPr lang="uk-UA" altLang="uk-UA" sz="12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засобами електронного </a:t>
            </a:r>
            <a:r>
              <a:rPr lang="uk-UA" altLang="uk-UA" sz="12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зв'язку.</a:t>
            </a:r>
          </a:p>
          <a:p>
            <a:pPr lvl="0"/>
            <a:endParaRPr lang="uk-UA" altLang="uk-UA" sz="1200" dirty="0" smtClean="0">
              <a:solidFill>
                <a:srgbClr val="002060"/>
              </a:solidFill>
              <a:latin typeface="Montserrat" panose="00000500000000000000" pitchFamily="2" charset="-52"/>
              <a:cs typeface="Arial" pitchFamily="34" charset="0"/>
            </a:endParaRPr>
          </a:p>
          <a:p>
            <a:pPr lvl="0"/>
            <a:r>
              <a:rPr lang="uk-UA" altLang="uk-UA" sz="12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Про своє рішення </a:t>
            </a:r>
            <a:r>
              <a:rPr lang="uk-UA" altLang="uk-UA" sz="12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військово-цивільна адміністрація </a:t>
            </a:r>
            <a:r>
              <a:rPr lang="uk-UA" altLang="uk-UA" sz="12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у триденний строк з дня </a:t>
            </a:r>
            <a:r>
              <a:rPr lang="uk-UA" altLang="uk-UA" sz="12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отримання наказу </a:t>
            </a:r>
            <a:r>
              <a:rPr lang="uk-UA" altLang="uk-UA" sz="12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(розпорядження) про призупинення </a:t>
            </a:r>
            <a:r>
              <a:rPr lang="uk-UA" altLang="uk-UA" sz="12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дії трудового </a:t>
            </a:r>
            <a:r>
              <a:rPr lang="uk-UA" altLang="uk-UA" sz="12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договору інформує </a:t>
            </a:r>
            <a:r>
              <a:rPr lang="uk-UA" altLang="uk-UA" sz="12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роботодавця узгодженими </a:t>
            </a:r>
            <a:r>
              <a:rPr lang="uk-UA" altLang="uk-UA" sz="12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з ним засобами електронного зв'язку.</a:t>
            </a:r>
          </a:p>
          <a:p>
            <a:pPr lvl="0"/>
            <a:endParaRPr lang="uk-UA" altLang="uk-UA" sz="1200" dirty="0" smtClean="0">
              <a:solidFill>
                <a:srgbClr val="002060"/>
              </a:solidFill>
              <a:latin typeface="Montserrat" panose="00000500000000000000" pitchFamily="2" charset="-52"/>
              <a:cs typeface="Arial" pitchFamily="34" charset="0"/>
            </a:endParaRPr>
          </a:p>
          <a:p>
            <a:pPr lvl="0"/>
            <a:r>
              <a:rPr lang="uk-UA" altLang="uk-UA" sz="12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Наказ </a:t>
            </a:r>
            <a:r>
              <a:rPr lang="uk-UA" altLang="uk-UA" sz="12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(розпорядження) про призупинення </a:t>
            </a:r>
            <a:r>
              <a:rPr lang="uk-UA" altLang="uk-UA" sz="12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дії трудового </a:t>
            </a:r>
            <a:r>
              <a:rPr lang="uk-UA" altLang="uk-UA" sz="12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договору набирає чинності з дня </a:t>
            </a:r>
            <a:r>
              <a:rPr lang="uk-UA" altLang="uk-UA" sz="12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його погодження </a:t>
            </a:r>
            <a:r>
              <a:rPr lang="uk-UA" altLang="uk-UA" sz="12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військово-цивільною адміністрацією</a:t>
            </a:r>
            <a:r>
              <a:rPr lang="uk-UA" altLang="uk-UA" sz="12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.</a:t>
            </a:r>
          </a:p>
          <a:p>
            <a:pPr lvl="0"/>
            <a:endParaRPr lang="uk-UA" altLang="uk-UA" sz="1200" dirty="0">
              <a:solidFill>
                <a:srgbClr val="002060"/>
              </a:solidFill>
              <a:latin typeface="Montserrat" panose="00000500000000000000" pitchFamily="2" charset="-52"/>
              <a:cs typeface="Arial" pitchFamily="34" charset="0"/>
            </a:endParaRPr>
          </a:p>
          <a:p>
            <a:pPr lvl="0"/>
            <a:r>
              <a:rPr lang="uk-UA" altLang="uk-UA" sz="12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Примірна форма наказу (розпорядження) </a:t>
            </a:r>
            <a:r>
              <a:rPr lang="uk-UA" altLang="uk-UA" sz="12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щодо призупинення </a:t>
            </a:r>
            <a:r>
              <a:rPr lang="uk-UA" altLang="uk-UA" sz="12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дії трудового </a:t>
            </a:r>
            <a:r>
              <a:rPr lang="uk-UA" altLang="uk-UA" sz="12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договору затверджуються </a:t>
            </a:r>
            <a:r>
              <a:rPr lang="uk-UA" altLang="uk-UA" sz="12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центральним органом </a:t>
            </a:r>
            <a:r>
              <a:rPr lang="uk-UA" altLang="uk-UA" sz="12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виконавчої влади</a:t>
            </a:r>
            <a:r>
              <a:rPr lang="uk-UA" altLang="uk-UA" sz="12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, що забезпечує формування </a:t>
            </a:r>
            <a:r>
              <a:rPr lang="uk-UA" altLang="uk-UA" sz="12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державної політики </a:t>
            </a:r>
            <a:r>
              <a:rPr lang="uk-UA" altLang="uk-UA" sz="12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у сфері трудових відносин</a:t>
            </a:r>
            <a:r>
              <a:rPr lang="uk-UA" altLang="uk-UA" sz="12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.</a:t>
            </a:r>
            <a:endParaRPr lang="uk-UA" altLang="uk-UA" sz="1200" dirty="0">
              <a:solidFill>
                <a:srgbClr val="002060"/>
              </a:solidFill>
              <a:latin typeface="Montserrat" panose="00000500000000000000" pitchFamily="2" charset="-52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196444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8DD7666-5AD9-44FC-9180-501DDE952BE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0784" y="5448300"/>
            <a:ext cx="1612900" cy="1612900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EC33EB8F-ABFA-4BEE-826A-390E00375DE9}"/>
              </a:ext>
            </a:extLst>
          </p:cNvPr>
          <p:cNvSpPr/>
          <p:nvPr/>
        </p:nvSpPr>
        <p:spPr>
          <a:xfrm>
            <a:off x="0" y="0"/>
            <a:ext cx="12192000" cy="1079500"/>
          </a:xfrm>
          <a:prstGeom prst="rect">
            <a:avLst/>
          </a:prstGeom>
          <a:solidFill>
            <a:srgbClr val="D1ED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9433D38-BFC1-4E86-BCAC-58B1C21A4EB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H="1">
            <a:off x="0" y="0"/>
            <a:ext cx="4953000" cy="184970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9E7F71B-D067-4F67-ABAE-2FC3B11AEF43}"/>
              </a:ext>
            </a:extLst>
          </p:cNvPr>
          <p:cNvSpPr txBox="1"/>
          <p:nvPr/>
        </p:nvSpPr>
        <p:spPr>
          <a:xfrm>
            <a:off x="1774693" y="129510"/>
            <a:ext cx="104173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 smtClean="0">
                <a:solidFill>
                  <a:schemeClr val="accent2"/>
                </a:solidFill>
                <a:latin typeface="Montserrat Black" panose="00000A00000000000000" pitchFamily="2" charset="-52"/>
              </a:rPr>
              <a:t>Оформлення/призупинення дії трудового договору: особливості застосування</a:t>
            </a:r>
            <a:endParaRPr lang="uk-UA" sz="2800" dirty="0">
              <a:solidFill>
                <a:schemeClr val="accent2"/>
              </a:solidFill>
              <a:latin typeface="Montserrat Black" panose="00000A00000000000000" pitchFamily="2" charset="-52"/>
            </a:endParaRP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07D1F732-2B3E-445D-BE5A-619D952ABFF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 flipH="1">
            <a:off x="9194658" y="2450958"/>
            <a:ext cx="4364683" cy="1630001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E5363532-F552-4DF5-8E9A-EFE10CA81821}"/>
              </a:ext>
            </a:extLst>
          </p:cNvPr>
          <p:cNvSpPr txBox="1"/>
          <p:nvPr/>
        </p:nvSpPr>
        <p:spPr>
          <a:xfrm>
            <a:off x="1223493" y="1275010"/>
            <a:ext cx="9530366" cy="738664"/>
          </a:xfrm>
          <a:prstGeom prst="rect">
            <a:avLst/>
          </a:prstGeom>
          <a:solidFill>
            <a:srgbClr val="D1EDED"/>
          </a:solidFill>
        </p:spPr>
        <p:txBody>
          <a:bodyPr wrap="square" rtlCol="0">
            <a:spAutoFit/>
          </a:bodyPr>
          <a:lstStyle/>
          <a:p>
            <a:pPr lvl="0" algn="ctr"/>
            <a:r>
              <a:rPr lang="uk-UA" sz="1400" b="1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Проектом Закону про внесення змін до деяких законів України щодо оптимізації трудових відносин (номер, дата реєстрації: 7251 від 05.04.2022) пропонується ст. 13 Закону № 2136 викласти в новій редакції:</a:t>
            </a:r>
            <a:endParaRPr lang="uk-UA" sz="1400" b="1" dirty="0">
              <a:solidFill>
                <a:srgbClr val="002060"/>
              </a:solidFill>
              <a:latin typeface="Montserrat" panose="00000500000000000000" pitchFamily="2" charset="-52"/>
            </a:endParaRPr>
          </a:p>
        </p:txBody>
      </p:sp>
      <p:pic>
        <p:nvPicPr>
          <p:cNvPr id="26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9453" y="5659518"/>
            <a:ext cx="2631313" cy="1198481"/>
          </a:xfrm>
          <a:prstGeom prst="rect">
            <a:avLst/>
          </a:prstGeom>
        </p:spPr>
      </p:pic>
      <p:pic>
        <p:nvPicPr>
          <p:cNvPr id="27" name="Picture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4692" y="5659518"/>
            <a:ext cx="2576847" cy="992681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9FBECD2B-5F71-4052-B554-1389221A57C4}"/>
              </a:ext>
            </a:extLst>
          </p:cNvPr>
          <p:cNvSpPr txBox="1"/>
          <p:nvPr/>
        </p:nvSpPr>
        <p:spPr>
          <a:xfrm>
            <a:off x="425002" y="2450005"/>
            <a:ext cx="10753859" cy="1384995"/>
          </a:xfrm>
          <a:prstGeom prst="rect">
            <a:avLst/>
          </a:prstGeom>
          <a:solidFill>
            <a:srgbClr val="D1EDED"/>
          </a:solidFill>
        </p:spPr>
        <p:txBody>
          <a:bodyPr wrap="square" rtlCol="0">
            <a:spAutoFit/>
          </a:bodyPr>
          <a:lstStyle/>
          <a:p>
            <a:pPr lvl="0"/>
            <a:r>
              <a:rPr lang="uk-UA" altLang="uk-UA" sz="14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Стаття 13. Призупинення дії трудового </a:t>
            </a:r>
            <a:r>
              <a:rPr lang="uk-UA" alt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договору (продовження)</a:t>
            </a:r>
            <a:endParaRPr lang="uk-UA" altLang="uk-UA" sz="1400" dirty="0">
              <a:solidFill>
                <a:srgbClr val="002060"/>
              </a:solidFill>
              <a:latin typeface="Montserrat" panose="00000500000000000000" pitchFamily="2" charset="-52"/>
              <a:cs typeface="Arial" pitchFamily="34" charset="0"/>
            </a:endParaRPr>
          </a:p>
          <a:p>
            <a:pPr lvl="0"/>
            <a:endParaRPr lang="uk-UA" altLang="uk-UA" sz="1400" dirty="0" smtClean="0">
              <a:solidFill>
                <a:srgbClr val="002060"/>
              </a:solidFill>
              <a:latin typeface="Montserrat" panose="00000500000000000000" pitchFamily="2" charset="-52"/>
              <a:cs typeface="Arial" pitchFamily="34" charset="0"/>
            </a:endParaRPr>
          </a:p>
          <a:p>
            <a:pPr lvl="0"/>
            <a:endParaRPr lang="uk-UA" altLang="uk-UA" sz="1400" dirty="0" smtClean="0">
              <a:solidFill>
                <a:srgbClr val="002060"/>
              </a:solidFill>
              <a:latin typeface="Montserrat" panose="00000500000000000000" pitchFamily="2" charset="-52"/>
              <a:cs typeface="Arial" pitchFamily="34" charset="0"/>
            </a:endParaRPr>
          </a:p>
          <a:p>
            <a:pPr lvl="0"/>
            <a:r>
              <a:rPr lang="uk-UA" alt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3</a:t>
            </a:r>
            <a:r>
              <a:rPr lang="uk-UA" altLang="uk-UA" sz="14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. Відшкодування заробітної плати, гарантійних </a:t>
            </a:r>
            <a:r>
              <a:rPr lang="uk-UA" alt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та компенсаційних </a:t>
            </a:r>
            <a:r>
              <a:rPr lang="uk-UA" altLang="uk-UA" sz="14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виплат працівникам на </a:t>
            </a:r>
            <a:r>
              <a:rPr lang="uk-UA" alt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час призупинення </a:t>
            </a:r>
            <a:r>
              <a:rPr lang="uk-UA" altLang="uk-UA" sz="14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дії трудового у повному </a:t>
            </a:r>
            <a:r>
              <a:rPr lang="uk-UA" alt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обсязі покладається </a:t>
            </a:r>
            <a:r>
              <a:rPr lang="uk-UA" altLang="uk-UA" sz="14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на державу, що здійснює </a:t>
            </a:r>
            <a:r>
              <a:rPr lang="uk-UA" alt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військову агресію </a:t>
            </a:r>
            <a:r>
              <a:rPr lang="uk-UA" altLang="uk-UA" sz="14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проти України</a:t>
            </a:r>
            <a:r>
              <a:rPr lang="uk-UA" alt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.</a:t>
            </a:r>
          </a:p>
          <a:p>
            <a:pPr lvl="0"/>
            <a:endParaRPr lang="uk-UA" altLang="uk-UA" sz="1400" dirty="0">
              <a:solidFill>
                <a:srgbClr val="002060"/>
              </a:solidFill>
              <a:latin typeface="Montserrat" panose="00000500000000000000" pitchFamily="2" charset="-52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993676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8DD7666-5AD9-44FC-9180-501DDE952BE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0784" y="5448300"/>
            <a:ext cx="1612900" cy="1612900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EC33EB8F-ABFA-4BEE-826A-390E00375DE9}"/>
              </a:ext>
            </a:extLst>
          </p:cNvPr>
          <p:cNvSpPr/>
          <p:nvPr/>
        </p:nvSpPr>
        <p:spPr>
          <a:xfrm>
            <a:off x="0" y="0"/>
            <a:ext cx="12192000" cy="1079500"/>
          </a:xfrm>
          <a:prstGeom prst="rect">
            <a:avLst/>
          </a:prstGeom>
          <a:solidFill>
            <a:srgbClr val="D1ED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9433D38-BFC1-4E86-BCAC-58B1C21A4EB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H="1">
            <a:off x="0" y="0"/>
            <a:ext cx="4953000" cy="184970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9E7F71B-D067-4F67-ABAE-2FC3B11AEF43}"/>
              </a:ext>
            </a:extLst>
          </p:cNvPr>
          <p:cNvSpPr txBox="1"/>
          <p:nvPr/>
        </p:nvSpPr>
        <p:spPr>
          <a:xfrm>
            <a:off x="1774693" y="129510"/>
            <a:ext cx="104173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 smtClean="0">
                <a:solidFill>
                  <a:schemeClr val="accent2"/>
                </a:solidFill>
                <a:latin typeface="Montserrat Black" panose="00000A00000000000000" pitchFamily="2" charset="-52"/>
              </a:rPr>
              <a:t>Оформлення/призупинення дії трудового договору: особливості застосування</a:t>
            </a:r>
            <a:endParaRPr lang="uk-UA" sz="2800" dirty="0">
              <a:solidFill>
                <a:schemeClr val="accent2"/>
              </a:solidFill>
              <a:latin typeface="Montserrat Black" panose="00000A00000000000000" pitchFamily="2" charset="-52"/>
            </a:endParaRPr>
          </a:p>
        </p:txBody>
      </p:sp>
      <p:pic>
        <p:nvPicPr>
          <p:cNvPr id="26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9453" y="5659518"/>
            <a:ext cx="2631313" cy="1198481"/>
          </a:xfrm>
          <a:prstGeom prst="rect">
            <a:avLst/>
          </a:prstGeom>
        </p:spPr>
      </p:pic>
      <p:pic>
        <p:nvPicPr>
          <p:cNvPr id="27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4692" y="5659518"/>
            <a:ext cx="2576847" cy="992681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9FBECD2B-5F71-4052-B554-1389221A57C4}"/>
              </a:ext>
            </a:extLst>
          </p:cNvPr>
          <p:cNvSpPr txBox="1"/>
          <p:nvPr/>
        </p:nvSpPr>
        <p:spPr>
          <a:xfrm>
            <a:off x="309093" y="1262131"/>
            <a:ext cx="11681138" cy="4370427"/>
          </a:xfrm>
          <a:prstGeom prst="rect">
            <a:avLst/>
          </a:prstGeom>
          <a:solidFill>
            <a:srgbClr val="D1EDED"/>
          </a:solidFill>
        </p:spPr>
        <p:txBody>
          <a:bodyPr wrap="square" rtlCol="0">
            <a:spAutoFit/>
          </a:bodyPr>
          <a:lstStyle/>
          <a:p>
            <a:pPr lvl="0" algn="ctr"/>
            <a:r>
              <a:rPr lang="ru-RU" altLang="uk-UA" sz="12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НАКАЗ </a:t>
            </a:r>
            <a:r>
              <a:rPr lang="ru-RU" altLang="uk-UA" sz="12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№ ____</a:t>
            </a:r>
          </a:p>
          <a:p>
            <a:pPr lvl="0"/>
            <a:endParaRPr lang="ru-RU" altLang="uk-UA" sz="1200" dirty="0">
              <a:solidFill>
                <a:srgbClr val="002060"/>
              </a:solidFill>
              <a:latin typeface="Montserrat" panose="00000500000000000000" pitchFamily="2" charset="-52"/>
              <a:cs typeface="Arial" pitchFamily="34" charset="0"/>
            </a:endParaRPr>
          </a:p>
          <a:p>
            <a:pPr lvl="0" algn="just"/>
            <a:r>
              <a:rPr lang="ru-RU" altLang="uk-UA" sz="12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“___” </a:t>
            </a:r>
            <a:r>
              <a:rPr lang="ru-RU" altLang="uk-UA" sz="12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________ 2022 </a:t>
            </a:r>
            <a:r>
              <a:rPr lang="ru-RU" altLang="uk-UA" sz="12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р.*                                                                           м. ____________</a:t>
            </a:r>
          </a:p>
          <a:p>
            <a:pPr lvl="0"/>
            <a:endParaRPr lang="uk-UA" altLang="uk-UA" sz="1200" dirty="0" smtClean="0">
              <a:solidFill>
                <a:srgbClr val="002060"/>
              </a:solidFill>
              <a:latin typeface="Montserrat" panose="00000500000000000000" pitchFamily="2" charset="-52"/>
              <a:cs typeface="Arial" pitchFamily="34" charset="0"/>
            </a:endParaRPr>
          </a:p>
          <a:p>
            <a:pPr lvl="0"/>
            <a:endParaRPr lang="ru-RU" altLang="uk-UA" sz="1200" dirty="0">
              <a:solidFill>
                <a:srgbClr val="002060"/>
              </a:solidFill>
              <a:latin typeface="Montserrat" panose="00000500000000000000" pitchFamily="2" charset="-52"/>
              <a:cs typeface="Arial" pitchFamily="34" charset="0"/>
            </a:endParaRPr>
          </a:p>
          <a:p>
            <a:pPr lvl="0"/>
            <a:r>
              <a:rPr lang="uk-UA" altLang="uk-UA" sz="12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По особовому складу</a:t>
            </a:r>
          </a:p>
          <a:p>
            <a:pPr lvl="0"/>
            <a:endParaRPr lang="uk-UA" altLang="uk-UA" sz="1200" dirty="0" smtClean="0">
              <a:solidFill>
                <a:srgbClr val="002060"/>
              </a:solidFill>
              <a:latin typeface="Montserrat" panose="00000500000000000000" pitchFamily="2" charset="-52"/>
              <a:cs typeface="Arial" pitchFamily="34" charset="0"/>
            </a:endParaRPr>
          </a:p>
          <a:p>
            <a:pPr lvl="0"/>
            <a:r>
              <a:rPr lang="uk-UA" altLang="uk-UA" sz="12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У зв’язку з військовою агресією проти України, що виключає можливість надання та виконання роботи, відповідно до статті 13 Закону України “Про організацію трудових відносин в умовах воєнного стану” від 15 березня 2022 року № 2136-IX,</a:t>
            </a:r>
          </a:p>
          <a:p>
            <a:pPr lvl="0"/>
            <a:endParaRPr lang="uk-UA" altLang="uk-UA" sz="1200" dirty="0" smtClean="0">
              <a:solidFill>
                <a:srgbClr val="002060"/>
              </a:solidFill>
              <a:latin typeface="Montserrat" panose="00000500000000000000" pitchFamily="2" charset="-52"/>
              <a:cs typeface="Arial" pitchFamily="34" charset="0"/>
            </a:endParaRPr>
          </a:p>
          <a:p>
            <a:pPr lvl="0"/>
            <a:r>
              <a:rPr lang="uk-UA" altLang="uk-UA" sz="12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НАКАЗУЮ:</a:t>
            </a:r>
          </a:p>
          <a:p>
            <a:pPr lvl="0"/>
            <a:endParaRPr lang="uk-UA" altLang="uk-UA" sz="1200" dirty="0" smtClean="0">
              <a:solidFill>
                <a:srgbClr val="002060"/>
              </a:solidFill>
              <a:latin typeface="Montserrat" panose="00000500000000000000" pitchFamily="2" charset="-52"/>
              <a:cs typeface="Arial" pitchFamily="34" charset="0"/>
            </a:endParaRPr>
          </a:p>
          <a:p>
            <a:pPr lvl="0"/>
            <a:r>
              <a:rPr lang="uk-UA" altLang="uk-UA" sz="12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1. Призупинити дію трудового договору з (назва посади, П. І. Б. працівника) з “___” ____________ 2022 року до закінчення дії воєнного стану, введеного відповідно до Закону України “Про правовий режим воєнного стану”.</a:t>
            </a:r>
          </a:p>
          <a:p>
            <a:pPr lvl="0"/>
            <a:endParaRPr lang="uk-UA" altLang="uk-UA" sz="1200" dirty="0" smtClean="0">
              <a:solidFill>
                <a:srgbClr val="002060"/>
              </a:solidFill>
              <a:latin typeface="Montserrat" panose="00000500000000000000" pitchFamily="2" charset="-52"/>
              <a:cs typeface="Arial" pitchFamily="34" charset="0"/>
            </a:endParaRPr>
          </a:p>
          <a:p>
            <a:pPr lvl="0"/>
            <a:r>
              <a:rPr lang="uk-UA" altLang="uk-UA" sz="12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2. Відповідно до ч. 3 ст. 13 Закону України “Про організацію трудових відносин в умовах воєнного стану” від 15 березня 2022 року </a:t>
            </a:r>
          </a:p>
          <a:p>
            <a:pPr lvl="0"/>
            <a:r>
              <a:rPr lang="uk-UA" altLang="uk-UA" sz="12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№ 2136-IX відшкодування заробітної плати, гарантійних та компенсаційних виплат ________П. І. Б. _______ на час призупинення дії трудового у повному обсязі покладається на державу, що здійснює військову агресію проти України.</a:t>
            </a:r>
          </a:p>
          <a:p>
            <a:pPr lvl="0"/>
            <a:endParaRPr lang="uk-UA" altLang="uk-UA" sz="1200" dirty="0" smtClean="0">
              <a:solidFill>
                <a:srgbClr val="002060"/>
              </a:solidFill>
              <a:latin typeface="Montserrat" panose="00000500000000000000" pitchFamily="2" charset="-52"/>
              <a:cs typeface="Arial" pitchFamily="34" charset="0"/>
            </a:endParaRPr>
          </a:p>
          <a:p>
            <a:pPr lvl="0"/>
            <a:r>
              <a:rPr lang="uk-UA" altLang="uk-UA" sz="12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Підстава: Заява П. І. Б. від __.03.2022 р.**</a:t>
            </a:r>
          </a:p>
          <a:p>
            <a:pPr lvl="0"/>
            <a:endParaRPr lang="uk-UA" altLang="uk-UA" sz="1200" dirty="0" smtClean="0">
              <a:solidFill>
                <a:srgbClr val="002060"/>
              </a:solidFill>
              <a:latin typeface="Montserrat" panose="00000500000000000000" pitchFamily="2" charset="-52"/>
              <a:cs typeface="Arial" pitchFamily="34" charset="0"/>
            </a:endParaRPr>
          </a:p>
          <a:p>
            <a:pPr lvl="0"/>
            <a:r>
              <a:rPr lang="uk-UA" altLang="uk-UA" sz="12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&lt;…&gt;                                        підпис</a:t>
            </a:r>
          </a:p>
          <a:p>
            <a:pPr lvl="0"/>
            <a:endParaRPr lang="ru-RU" altLang="uk-UA" sz="1400" dirty="0">
              <a:solidFill>
                <a:srgbClr val="002060"/>
              </a:solidFill>
              <a:latin typeface="Montserrat" panose="00000500000000000000" pitchFamily="2" charset="-52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226625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8DD7666-5AD9-44FC-9180-501DDE952BE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0784" y="5448300"/>
            <a:ext cx="1612900" cy="1612900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EC33EB8F-ABFA-4BEE-826A-390E00375DE9}"/>
              </a:ext>
            </a:extLst>
          </p:cNvPr>
          <p:cNvSpPr/>
          <p:nvPr/>
        </p:nvSpPr>
        <p:spPr>
          <a:xfrm>
            <a:off x="0" y="0"/>
            <a:ext cx="12192000" cy="1079500"/>
          </a:xfrm>
          <a:prstGeom prst="rect">
            <a:avLst/>
          </a:prstGeom>
          <a:solidFill>
            <a:srgbClr val="D1ED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9433D38-BFC1-4E86-BCAC-58B1C21A4EB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H="1">
            <a:off x="0" y="0"/>
            <a:ext cx="4953000" cy="184970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9E7F71B-D067-4F67-ABAE-2FC3B11AEF43}"/>
              </a:ext>
            </a:extLst>
          </p:cNvPr>
          <p:cNvSpPr txBox="1"/>
          <p:nvPr/>
        </p:nvSpPr>
        <p:spPr>
          <a:xfrm>
            <a:off x="1774693" y="129510"/>
            <a:ext cx="104173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 smtClean="0">
                <a:solidFill>
                  <a:schemeClr val="accent2"/>
                </a:solidFill>
                <a:latin typeface="Montserrat Black" panose="00000A00000000000000" pitchFamily="2" charset="-52"/>
              </a:rPr>
              <a:t>Оформлення/призупинення дії трудового договору: особливості застосування</a:t>
            </a:r>
            <a:endParaRPr lang="uk-UA" sz="2800" dirty="0">
              <a:solidFill>
                <a:schemeClr val="accent2"/>
              </a:solidFill>
              <a:latin typeface="Montserrat Black" panose="00000A00000000000000" pitchFamily="2" charset="-52"/>
            </a:endParaRPr>
          </a:p>
        </p:txBody>
      </p:sp>
      <p:pic>
        <p:nvPicPr>
          <p:cNvPr id="26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9453" y="5659518"/>
            <a:ext cx="2631313" cy="1198481"/>
          </a:xfrm>
          <a:prstGeom prst="rect">
            <a:avLst/>
          </a:prstGeom>
        </p:spPr>
      </p:pic>
      <p:pic>
        <p:nvPicPr>
          <p:cNvPr id="27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4692" y="5659518"/>
            <a:ext cx="2576847" cy="992681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9FBECD2B-5F71-4052-B554-1389221A57C4}"/>
              </a:ext>
            </a:extLst>
          </p:cNvPr>
          <p:cNvSpPr txBox="1"/>
          <p:nvPr/>
        </p:nvSpPr>
        <p:spPr>
          <a:xfrm>
            <a:off x="643944" y="1496243"/>
            <a:ext cx="11204619" cy="4278094"/>
          </a:xfrm>
          <a:prstGeom prst="rect">
            <a:avLst/>
          </a:prstGeom>
          <a:solidFill>
            <a:srgbClr val="D1EDED"/>
          </a:solidFill>
        </p:spPr>
        <p:txBody>
          <a:bodyPr wrap="square" rtlCol="0">
            <a:spAutoFit/>
          </a:bodyPr>
          <a:lstStyle/>
          <a:p>
            <a:pPr lvl="0"/>
            <a:endParaRPr lang="ru-RU" altLang="uk-UA" sz="1400" dirty="0">
              <a:solidFill>
                <a:srgbClr val="002060"/>
              </a:solidFill>
              <a:latin typeface="Montserrat" panose="00000500000000000000" pitchFamily="2" charset="-52"/>
              <a:cs typeface="Arial" pitchFamily="34" charset="0"/>
            </a:endParaRPr>
          </a:p>
          <a:p>
            <a:pPr lvl="0"/>
            <a:endParaRPr lang="ru-RU" altLang="uk-UA" sz="1400" dirty="0">
              <a:solidFill>
                <a:srgbClr val="002060"/>
              </a:solidFill>
              <a:latin typeface="Montserrat" panose="00000500000000000000" pitchFamily="2" charset="-52"/>
              <a:cs typeface="Arial" pitchFamily="34" charset="0"/>
            </a:endParaRPr>
          </a:p>
          <a:p>
            <a:pPr lvl="0"/>
            <a:r>
              <a:rPr lang="ru-RU" altLang="uk-UA" sz="12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Примітки:</a:t>
            </a:r>
          </a:p>
          <a:p>
            <a:pPr lvl="0"/>
            <a:endParaRPr lang="ru-RU" altLang="uk-UA" sz="1200" dirty="0">
              <a:solidFill>
                <a:srgbClr val="002060"/>
              </a:solidFill>
              <a:latin typeface="Montserrat" panose="00000500000000000000" pitchFamily="2" charset="-52"/>
              <a:cs typeface="Arial" pitchFamily="34" charset="0"/>
            </a:endParaRPr>
          </a:p>
          <a:p>
            <a:pPr lvl="0"/>
            <a:r>
              <a:rPr lang="ru-RU" altLang="uk-UA" sz="12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____________</a:t>
            </a:r>
          </a:p>
          <a:p>
            <a:pPr lvl="0"/>
            <a:r>
              <a:rPr lang="ru-RU" altLang="uk-UA" sz="12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* дата наказу не може бути раніше 24 березня 2022 року;</a:t>
            </a:r>
          </a:p>
          <a:p>
            <a:pPr lvl="0"/>
            <a:endParaRPr lang="ru-RU" altLang="uk-UA" sz="1200" dirty="0">
              <a:solidFill>
                <a:srgbClr val="002060"/>
              </a:solidFill>
              <a:latin typeface="Montserrat" panose="00000500000000000000" pitchFamily="2" charset="-52"/>
              <a:cs typeface="Arial" pitchFamily="34" charset="0"/>
            </a:endParaRPr>
          </a:p>
          <a:p>
            <a:pPr lvl="0"/>
            <a:r>
              <a:rPr lang="ru-RU" altLang="uk-UA" sz="12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** призупинення дії трудового договору може бути як за ініціативою працівника, так і за ініціативою роботодавця. Якщо має місце ініціатива роботодавця, підстава не зазначається.</a:t>
            </a:r>
          </a:p>
          <a:p>
            <a:pPr lvl="0"/>
            <a:endParaRPr lang="ru-RU" altLang="uk-UA" sz="1200" dirty="0">
              <a:solidFill>
                <a:srgbClr val="002060"/>
              </a:solidFill>
              <a:latin typeface="Montserrat" panose="00000500000000000000" pitchFamily="2" charset="-52"/>
              <a:cs typeface="Arial" pitchFamily="34" charset="0"/>
            </a:endParaRPr>
          </a:p>
          <a:p>
            <a:pPr lvl="0"/>
            <a:r>
              <a:rPr lang="ru-RU" altLang="uk-UA" sz="12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До наказу додаються докази доведення його змісту до працівника, ними можуть бути як квитанція про відправку або особистий підпис працівника, так і відмітка, в якій буде вказано спосіб, дату та час повідомлення працівника. Наприклад: “Наказ доведено до відома (П. І. Б. працівника) “___” ____________ 2022 року о ___ год ____ хв шляхом направлення текстового повідомлення та фото наказу на мобільний телефон з використанням месенджера Viber</a:t>
            </a:r>
            <a:r>
              <a:rPr lang="ru-RU" altLang="uk-UA" sz="12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”.</a:t>
            </a:r>
          </a:p>
          <a:p>
            <a:pPr lvl="0"/>
            <a:endParaRPr lang="uk-UA" altLang="uk-UA" sz="1200" dirty="0">
              <a:solidFill>
                <a:srgbClr val="002060"/>
              </a:solidFill>
              <a:latin typeface="Montserrat" panose="00000500000000000000" pitchFamily="2" charset="-52"/>
              <a:cs typeface="Arial" pitchFamily="34" charset="0"/>
            </a:endParaRPr>
          </a:p>
          <a:p>
            <a:pPr lvl="0"/>
            <a:endParaRPr lang="uk-UA" altLang="uk-UA" sz="1200" dirty="0" smtClean="0">
              <a:solidFill>
                <a:srgbClr val="002060"/>
              </a:solidFill>
              <a:latin typeface="Montserrat" panose="00000500000000000000" pitchFamily="2" charset="-52"/>
              <a:cs typeface="Arial" pitchFamily="34" charset="0"/>
            </a:endParaRPr>
          </a:p>
          <a:p>
            <a:pPr lvl="0" algn="r"/>
            <a:endParaRPr lang="uk-UA" altLang="uk-UA" sz="1200" dirty="0">
              <a:solidFill>
                <a:srgbClr val="002060"/>
              </a:solidFill>
              <a:latin typeface="Montserrat" panose="00000500000000000000" pitchFamily="2" charset="-52"/>
              <a:cs typeface="Arial" pitchFamily="34" charset="0"/>
            </a:endParaRPr>
          </a:p>
          <a:p>
            <a:pPr lvl="0" algn="r"/>
            <a:r>
              <a:rPr lang="uk-UA" altLang="uk-UA" sz="1200" b="1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Форма наказу використана з Інформаційного листа </a:t>
            </a:r>
          </a:p>
          <a:p>
            <a:pPr lvl="0" algn="r"/>
            <a:r>
              <a:rPr lang="ru-RU" altLang="uk-UA" sz="1200" b="1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Нотаріальної </a:t>
            </a:r>
            <a:r>
              <a:rPr lang="ru-RU" altLang="uk-UA" sz="1200" b="1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палати України </a:t>
            </a:r>
            <a:endParaRPr lang="ru-RU" altLang="uk-UA" sz="1200" b="1" dirty="0" smtClean="0">
              <a:solidFill>
                <a:srgbClr val="002060"/>
              </a:solidFill>
              <a:latin typeface="Montserrat" panose="00000500000000000000" pitchFamily="2" charset="-52"/>
              <a:cs typeface="Arial" pitchFamily="34" charset="0"/>
            </a:endParaRPr>
          </a:p>
          <a:p>
            <a:pPr lvl="0" algn="r"/>
            <a:r>
              <a:rPr lang="ru-RU" altLang="uk-UA" sz="1200" b="1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від 29.03.2022</a:t>
            </a:r>
          </a:p>
          <a:p>
            <a:pPr lvl="0" algn="r"/>
            <a:r>
              <a:rPr lang="uk-UA" altLang="uk-UA" sz="1200" b="1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Форма розроблена на підставі діючої станом на 19.04.2022 редакції ст. 13 Закону № 2136</a:t>
            </a:r>
            <a:endParaRPr lang="uk-UA" altLang="uk-UA" sz="1400" b="1" dirty="0" smtClean="0">
              <a:solidFill>
                <a:srgbClr val="002060"/>
              </a:solidFill>
              <a:latin typeface="Montserrat" panose="00000500000000000000" pitchFamily="2" charset="-52"/>
              <a:cs typeface="Arial" pitchFamily="34" charset="0"/>
            </a:endParaRPr>
          </a:p>
          <a:p>
            <a:pPr lvl="0"/>
            <a:endParaRPr lang="uk-UA" altLang="uk-UA" sz="1400" dirty="0">
              <a:solidFill>
                <a:srgbClr val="002060"/>
              </a:solidFill>
              <a:latin typeface="Montserrat" panose="00000500000000000000" pitchFamily="2" charset="-52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10446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8DD7666-5AD9-44FC-9180-501DDE952BE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0784" y="5448300"/>
            <a:ext cx="1612900" cy="1612900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EC33EB8F-ABFA-4BEE-826A-390E00375DE9}"/>
              </a:ext>
            </a:extLst>
          </p:cNvPr>
          <p:cNvSpPr/>
          <p:nvPr/>
        </p:nvSpPr>
        <p:spPr>
          <a:xfrm>
            <a:off x="0" y="0"/>
            <a:ext cx="12192000" cy="1079500"/>
          </a:xfrm>
          <a:prstGeom prst="rect">
            <a:avLst/>
          </a:prstGeom>
          <a:solidFill>
            <a:srgbClr val="D1ED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9433D38-BFC1-4E86-BCAC-58B1C21A4EB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H="1">
            <a:off x="0" y="0"/>
            <a:ext cx="4953000" cy="184970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9E7F71B-D067-4F67-ABAE-2FC3B11AEF43}"/>
              </a:ext>
            </a:extLst>
          </p:cNvPr>
          <p:cNvSpPr txBox="1"/>
          <p:nvPr/>
        </p:nvSpPr>
        <p:spPr>
          <a:xfrm>
            <a:off x="1854557" y="166984"/>
            <a:ext cx="1033744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 smtClean="0">
                <a:solidFill>
                  <a:schemeClr val="accent2"/>
                </a:solidFill>
                <a:latin typeface="Montserrat Black" panose="00000A00000000000000" pitchFamily="2" charset="-52"/>
              </a:rPr>
              <a:t>Особливості звільнення посадових осіб ОМС</a:t>
            </a:r>
          </a:p>
          <a:p>
            <a:r>
              <a:rPr lang="uk-UA" sz="2800" dirty="0" smtClean="0">
                <a:solidFill>
                  <a:schemeClr val="accent2"/>
                </a:solidFill>
                <a:latin typeface="Montserrat Black" panose="00000A00000000000000" pitchFamily="2" charset="-52"/>
              </a:rPr>
              <a:t> в умовах воєнного стану </a:t>
            </a:r>
            <a:endParaRPr lang="uk-UA" sz="2800" dirty="0">
              <a:solidFill>
                <a:schemeClr val="accent2"/>
              </a:solidFill>
              <a:latin typeface="Montserrat Black" panose="00000A00000000000000" pitchFamily="2" charset="-52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08F40A70-5435-4A58-ABFF-04AFEB1B7551}"/>
              </a:ext>
            </a:extLst>
          </p:cNvPr>
          <p:cNvSpPr/>
          <p:nvPr/>
        </p:nvSpPr>
        <p:spPr>
          <a:xfrm>
            <a:off x="990600" y="1342165"/>
            <a:ext cx="9588500" cy="410435"/>
          </a:xfrm>
          <a:prstGeom prst="rect">
            <a:avLst/>
          </a:prstGeom>
          <a:solidFill>
            <a:srgbClr val="69BF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>
              <a:solidFill>
                <a:srgbClr val="0C8282"/>
              </a:solidFill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FA875C78-8CA7-45D3-9925-FFD511151FB0}"/>
              </a:ext>
            </a:extLst>
          </p:cNvPr>
          <p:cNvSpPr/>
          <p:nvPr/>
        </p:nvSpPr>
        <p:spPr>
          <a:xfrm>
            <a:off x="1046622" y="1865591"/>
            <a:ext cx="9515377" cy="507831"/>
          </a:xfrm>
          <a:prstGeom prst="rect">
            <a:avLst/>
          </a:prstGeom>
          <a:solidFill>
            <a:srgbClr val="ACDF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B961715-AAA1-4FF5-BC5F-39766A24D3FA}"/>
              </a:ext>
            </a:extLst>
          </p:cNvPr>
          <p:cNvSpPr txBox="1"/>
          <p:nvPr/>
        </p:nvSpPr>
        <p:spPr>
          <a:xfrm>
            <a:off x="964948" y="1315707"/>
            <a:ext cx="95885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uk-UA" altLang="uk-UA" sz="2000" b="1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Під час дії воєнного стану регулюються: </a:t>
            </a:r>
            <a:endParaRPr lang="uk-UA" dirty="0">
              <a:latin typeface="Montserrat" panose="00000500000000000000" pitchFamily="2" charset="-52"/>
            </a:endParaRP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07D1F732-2B3E-445D-BE5A-619D952ABFF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 flipH="1">
            <a:off x="9194658" y="2450958"/>
            <a:ext cx="4364683" cy="1630001"/>
          </a:xfrm>
          <a:prstGeom prst="rect">
            <a:avLst/>
          </a:prstGeom>
        </p:spPr>
      </p:pic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408E2612-31BC-4EC0-90E4-7A91EB4B73A2}"/>
              </a:ext>
            </a:extLst>
          </p:cNvPr>
          <p:cNvSpPr/>
          <p:nvPr/>
        </p:nvSpPr>
        <p:spPr>
          <a:xfrm>
            <a:off x="1037571" y="2452488"/>
            <a:ext cx="9515877" cy="707886"/>
          </a:xfrm>
          <a:prstGeom prst="rect">
            <a:avLst/>
          </a:prstGeom>
          <a:solidFill>
            <a:srgbClr val="D1ED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B137FCD-E9DF-49A7-AD0E-9653B2A24E96}"/>
              </a:ext>
            </a:extLst>
          </p:cNvPr>
          <p:cNvSpPr txBox="1"/>
          <p:nvPr/>
        </p:nvSpPr>
        <p:spPr>
          <a:xfrm>
            <a:off x="1159099" y="1956384"/>
            <a:ext cx="87962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uk-UA" altLang="uk-UA" sz="16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Кодексом законів про працю України</a:t>
            </a:r>
            <a:endParaRPr lang="uk-UA" sz="1600" dirty="0">
              <a:latin typeface="Montserrat" panose="00000500000000000000" pitchFamily="2" charset="-52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5363532-F552-4DF5-8E9A-EFE10CA81821}"/>
              </a:ext>
            </a:extLst>
          </p:cNvPr>
          <p:cNvSpPr txBox="1"/>
          <p:nvPr/>
        </p:nvSpPr>
        <p:spPr>
          <a:xfrm>
            <a:off x="1159099" y="2514044"/>
            <a:ext cx="89894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uk-UA" altLang="uk-UA" sz="16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Законом України </a:t>
            </a:r>
            <a:r>
              <a:rPr lang="uk-UA" altLang="uk-UA" sz="16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від </a:t>
            </a:r>
            <a:r>
              <a:rPr lang="uk-UA" altLang="uk-UA" sz="16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07.06.2001 </a:t>
            </a:r>
            <a:r>
              <a:rPr lang="uk-UA" altLang="uk-UA" sz="16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№ 2493-</a:t>
            </a:r>
            <a:r>
              <a:rPr lang="en-US" altLang="uk-UA" sz="16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III </a:t>
            </a:r>
            <a:r>
              <a:rPr lang="uk-UA" altLang="uk-UA" sz="16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«Про службу в органах місцевого самоврядування» (далі – Закон № 2493)</a:t>
            </a:r>
            <a:endParaRPr lang="uk-UA" sz="1600" dirty="0">
              <a:latin typeface="Montserrat" panose="00000500000000000000" pitchFamily="2" charset="-52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C489BAEA-0E9D-4609-B9A9-22FCC5BED1FC}"/>
              </a:ext>
            </a:extLst>
          </p:cNvPr>
          <p:cNvSpPr/>
          <p:nvPr/>
        </p:nvSpPr>
        <p:spPr>
          <a:xfrm>
            <a:off x="1046622" y="3265958"/>
            <a:ext cx="9515377" cy="623571"/>
          </a:xfrm>
          <a:prstGeom prst="rect">
            <a:avLst/>
          </a:prstGeom>
          <a:solidFill>
            <a:srgbClr val="ACDF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FBECD2B-5F71-4052-B554-1389221A57C4}"/>
              </a:ext>
            </a:extLst>
          </p:cNvPr>
          <p:cNvSpPr txBox="1"/>
          <p:nvPr/>
        </p:nvSpPr>
        <p:spPr>
          <a:xfrm>
            <a:off x="1003513" y="3304754"/>
            <a:ext cx="93768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uk-UA" altLang="uk-UA" sz="1600" b="1" dirty="0" smtClean="0">
                <a:solidFill>
                  <a:schemeClr val="accent2"/>
                </a:solidFill>
                <a:latin typeface="Montserrat" panose="00000500000000000000" pitchFamily="2" charset="-52"/>
                <a:cs typeface="Arial" pitchFamily="34" charset="0"/>
              </a:rPr>
              <a:t>Законом України </a:t>
            </a:r>
            <a:r>
              <a:rPr lang="uk-UA" altLang="uk-UA" sz="1600" b="1" dirty="0">
                <a:solidFill>
                  <a:schemeClr val="accent2"/>
                </a:solidFill>
                <a:latin typeface="Montserrat" panose="00000500000000000000" pitchFamily="2" charset="-52"/>
                <a:cs typeface="Arial" pitchFamily="34" charset="0"/>
              </a:rPr>
              <a:t>від 15.03.2022 </a:t>
            </a:r>
            <a:r>
              <a:rPr lang="uk-UA" altLang="uk-UA" sz="1600" b="1" dirty="0" smtClean="0">
                <a:solidFill>
                  <a:schemeClr val="accent2"/>
                </a:solidFill>
                <a:latin typeface="Montserrat" panose="00000500000000000000" pitchFamily="2" charset="-52"/>
                <a:cs typeface="Arial" pitchFamily="34" charset="0"/>
              </a:rPr>
              <a:t> № </a:t>
            </a:r>
            <a:r>
              <a:rPr lang="en-US" altLang="uk-UA" sz="1600" b="1" dirty="0">
                <a:solidFill>
                  <a:schemeClr val="accent2"/>
                </a:solidFill>
                <a:latin typeface="Montserrat" panose="00000500000000000000" pitchFamily="2" charset="-52"/>
                <a:cs typeface="Arial" pitchFamily="34" charset="0"/>
              </a:rPr>
              <a:t>2136-IX </a:t>
            </a:r>
            <a:r>
              <a:rPr lang="uk-UA" altLang="uk-UA" sz="1600" b="1" dirty="0" smtClean="0">
                <a:solidFill>
                  <a:schemeClr val="accent2"/>
                </a:solidFill>
                <a:latin typeface="Montserrat" panose="00000500000000000000" pitchFamily="2" charset="-52"/>
                <a:cs typeface="Arial" pitchFamily="34" charset="0"/>
              </a:rPr>
              <a:t>«Про організацію трудових відносин в </a:t>
            </a:r>
            <a:r>
              <a:rPr lang="ru-RU" altLang="uk-UA" sz="1600" b="1" dirty="0" smtClean="0">
                <a:solidFill>
                  <a:schemeClr val="accent2"/>
                </a:solidFill>
                <a:latin typeface="Montserrat" panose="00000500000000000000" pitchFamily="2" charset="-52"/>
                <a:cs typeface="Arial" pitchFamily="34" charset="0"/>
              </a:rPr>
              <a:t>умовах </a:t>
            </a:r>
            <a:r>
              <a:rPr lang="ru-RU" altLang="uk-UA" sz="1600" b="1" dirty="0">
                <a:solidFill>
                  <a:schemeClr val="accent2"/>
                </a:solidFill>
                <a:latin typeface="Montserrat" panose="00000500000000000000" pitchFamily="2" charset="-52"/>
                <a:cs typeface="Arial" pitchFamily="34" charset="0"/>
              </a:rPr>
              <a:t>воєнного </a:t>
            </a:r>
            <a:r>
              <a:rPr lang="ru-RU" altLang="uk-UA" sz="1600" b="1" dirty="0" smtClean="0">
                <a:solidFill>
                  <a:schemeClr val="accent2"/>
                </a:solidFill>
                <a:latin typeface="Montserrat" panose="00000500000000000000" pitchFamily="2" charset="-52"/>
                <a:cs typeface="Arial" pitchFamily="34" charset="0"/>
              </a:rPr>
              <a:t>стану»</a:t>
            </a:r>
            <a:r>
              <a:rPr lang="uk-UA" altLang="uk-UA" sz="1600" b="1" dirty="0" smtClean="0">
                <a:solidFill>
                  <a:schemeClr val="accent2"/>
                </a:solidFill>
                <a:latin typeface="Montserrat" panose="00000500000000000000" pitchFamily="2" charset="-52"/>
                <a:cs typeface="Arial" pitchFamily="34" charset="0"/>
              </a:rPr>
              <a:t> (далі – Закон № 2136)</a:t>
            </a:r>
          </a:p>
        </p:txBody>
      </p:sp>
      <p:sp>
        <p:nvSpPr>
          <p:cNvPr id="17" name="Овал 16">
            <a:extLst>
              <a:ext uri="{FF2B5EF4-FFF2-40B4-BE49-F238E27FC236}">
                <a16:creationId xmlns:a16="http://schemas.microsoft.com/office/drawing/2014/main" id="{0CE4E1D8-D82E-4FD2-A5EB-EBBCE98D3EAA}"/>
              </a:ext>
            </a:extLst>
          </p:cNvPr>
          <p:cNvSpPr/>
          <p:nvPr/>
        </p:nvSpPr>
        <p:spPr>
          <a:xfrm>
            <a:off x="613499" y="1903606"/>
            <a:ext cx="431800" cy="4318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>
              <a:solidFill>
                <a:schemeClr val="accent2"/>
              </a:solidFill>
            </a:endParaRPr>
          </a:p>
        </p:txBody>
      </p:sp>
      <p:sp>
        <p:nvSpPr>
          <p:cNvPr id="18" name="Овал 17">
            <a:extLst>
              <a:ext uri="{FF2B5EF4-FFF2-40B4-BE49-F238E27FC236}">
                <a16:creationId xmlns:a16="http://schemas.microsoft.com/office/drawing/2014/main" id="{116DEC12-812A-468A-8957-7DA6B4A1F344}"/>
              </a:ext>
            </a:extLst>
          </p:cNvPr>
          <p:cNvSpPr/>
          <p:nvPr/>
        </p:nvSpPr>
        <p:spPr>
          <a:xfrm>
            <a:off x="605771" y="2506992"/>
            <a:ext cx="431800" cy="4318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>
              <a:solidFill>
                <a:schemeClr val="accent2"/>
              </a:solidFill>
            </a:endParaRPr>
          </a:p>
        </p:txBody>
      </p:sp>
      <p:sp>
        <p:nvSpPr>
          <p:cNvPr id="19" name="Овал 18">
            <a:extLst>
              <a:ext uri="{FF2B5EF4-FFF2-40B4-BE49-F238E27FC236}">
                <a16:creationId xmlns:a16="http://schemas.microsoft.com/office/drawing/2014/main" id="{9FC7D8DE-9D56-48C3-93E7-D25AB0A8E266}"/>
              </a:ext>
            </a:extLst>
          </p:cNvPr>
          <p:cNvSpPr/>
          <p:nvPr/>
        </p:nvSpPr>
        <p:spPr>
          <a:xfrm>
            <a:off x="614823" y="3265958"/>
            <a:ext cx="431800" cy="4318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>
              <a:solidFill>
                <a:schemeClr val="accent2"/>
              </a:solidFill>
            </a:endParaRPr>
          </a:p>
        </p:txBody>
      </p:sp>
      <p:pic>
        <p:nvPicPr>
          <p:cNvPr id="26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9453" y="5659518"/>
            <a:ext cx="2631313" cy="1198481"/>
          </a:xfrm>
          <a:prstGeom prst="rect">
            <a:avLst/>
          </a:prstGeom>
        </p:spPr>
      </p:pic>
      <p:pic>
        <p:nvPicPr>
          <p:cNvPr id="27" name="Picture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4692" y="5659518"/>
            <a:ext cx="2576847" cy="992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338477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8DD7666-5AD9-44FC-9180-501DDE952BE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0784" y="5448300"/>
            <a:ext cx="1612900" cy="1612900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EC33EB8F-ABFA-4BEE-826A-390E00375DE9}"/>
              </a:ext>
            </a:extLst>
          </p:cNvPr>
          <p:cNvSpPr/>
          <p:nvPr/>
        </p:nvSpPr>
        <p:spPr>
          <a:xfrm>
            <a:off x="0" y="0"/>
            <a:ext cx="12192000" cy="1079500"/>
          </a:xfrm>
          <a:prstGeom prst="rect">
            <a:avLst/>
          </a:prstGeom>
          <a:solidFill>
            <a:srgbClr val="D1ED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9433D38-BFC1-4E86-BCAC-58B1C21A4EB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H="1">
            <a:off x="0" y="0"/>
            <a:ext cx="4953000" cy="184970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9E7F71B-D067-4F67-ABAE-2FC3B11AEF43}"/>
              </a:ext>
            </a:extLst>
          </p:cNvPr>
          <p:cNvSpPr txBox="1"/>
          <p:nvPr/>
        </p:nvSpPr>
        <p:spPr>
          <a:xfrm>
            <a:off x="1774693" y="129510"/>
            <a:ext cx="104173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 smtClean="0">
                <a:solidFill>
                  <a:schemeClr val="accent2"/>
                </a:solidFill>
                <a:latin typeface="Montserrat Black" panose="00000A00000000000000" pitchFamily="2" charset="-52"/>
              </a:rPr>
              <a:t>Особливості звільнення посадових </a:t>
            </a:r>
            <a:r>
              <a:rPr lang="ru-RU" sz="2800" dirty="0" smtClean="0">
                <a:solidFill>
                  <a:schemeClr val="accent2"/>
                </a:solidFill>
                <a:latin typeface="Montserrat Black" panose="00000A00000000000000" pitchFamily="2" charset="-52"/>
              </a:rPr>
              <a:t>осіб </a:t>
            </a:r>
            <a:r>
              <a:rPr lang="ru-RU" sz="2800" dirty="0">
                <a:solidFill>
                  <a:schemeClr val="accent2"/>
                </a:solidFill>
                <a:latin typeface="Montserrat Black" panose="00000A00000000000000" pitchFamily="2" charset="-52"/>
              </a:rPr>
              <a:t>ОМС</a:t>
            </a:r>
          </a:p>
          <a:p>
            <a:r>
              <a:rPr lang="ru-RU" sz="2800" dirty="0">
                <a:solidFill>
                  <a:schemeClr val="accent2"/>
                </a:solidFill>
                <a:latin typeface="Montserrat Black" panose="00000A00000000000000" pitchFamily="2" charset="-52"/>
              </a:rPr>
              <a:t> в умовах воєнного стану </a:t>
            </a: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07D1F732-2B3E-445D-BE5A-619D952ABFF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 flipH="1">
            <a:off x="9194658" y="2450958"/>
            <a:ext cx="4364683" cy="1630001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E5363532-F552-4DF5-8E9A-EFE10CA81821}"/>
              </a:ext>
            </a:extLst>
          </p:cNvPr>
          <p:cNvSpPr txBox="1"/>
          <p:nvPr/>
        </p:nvSpPr>
        <p:spPr>
          <a:xfrm>
            <a:off x="4163632" y="1270161"/>
            <a:ext cx="2452353" cy="369332"/>
          </a:xfrm>
          <a:prstGeom prst="rect">
            <a:avLst/>
          </a:prstGeom>
          <a:solidFill>
            <a:srgbClr val="D1EDED"/>
          </a:solidFill>
        </p:spPr>
        <p:txBody>
          <a:bodyPr wrap="square" rtlCol="0">
            <a:spAutoFit/>
          </a:bodyPr>
          <a:lstStyle/>
          <a:p>
            <a:pPr lvl="0" algn="ctr"/>
            <a:r>
              <a:rPr lang="uk-UA" b="1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Важливо! </a:t>
            </a:r>
            <a:endParaRPr lang="uk-UA" b="1" dirty="0">
              <a:solidFill>
                <a:srgbClr val="002060"/>
              </a:solidFill>
              <a:latin typeface="Montserrat" panose="00000500000000000000" pitchFamily="2" charset="-52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FBECD2B-5F71-4052-B554-1389221A57C4}"/>
              </a:ext>
            </a:extLst>
          </p:cNvPr>
          <p:cNvSpPr txBox="1"/>
          <p:nvPr/>
        </p:nvSpPr>
        <p:spPr>
          <a:xfrm>
            <a:off x="178520" y="1873768"/>
            <a:ext cx="1937372" cy="2893100"/>
          </a:xfrm>
          <a:prstGeom prst="rect">
            <a:avLst/>
          </a:prstGeom>
          <a:solidFill>
            <a:srgbClr val="D1EDED"/>
          </a:solidFill>
        </p:spPr>
        <p:txBody>
          <a:bodyPr wrap="square" rtlCol="0">
            <a:spAutoFit/>
          </a:bodyPr>
          <a:lstStyle/>
          <a:p>
            <a:pPr lvl="0" algn="ctr"/>
            <a:r>
              <a:rPr lang="uk-UA" alt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Станом на </a:t>
            </a:r>
            <a:r>
              <a:rPr lang="uk-UA" altLang="uk-UA" sz="1400" b="1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19.04.2022</a:t>
            </a:r>
            <a:r>
              <a:rPr lang="uk-UA" alt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 умови припинення служби в органах місцевого самоврядування залишаються </a:t>
            </a:r>
            <a:r>
              <a:rPr lang="uk-UA" altLang="uk-UA" sz="1400" b="1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в цілому </a:t>
            </a:r>
            <a:r>
              <a:rPr lang="uk-UA" alt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незмінними</a:t>
            </a:r>
          </a:p>
          <a:p>
            <a:pPr lvl="0" algn="ctr"/>
            <a:endParaRPr lang="uk-UA" altLang="uk-UA" sz="1400" dirty="0">
              <a:solidFill>
                <a:srgbClr val="002060"/>
              </a:solidFill>
              <a:latin typeface="Montserrat" panose="00000500000000000000" pitchFamily="2" charset="-52"/>
              <a:cs typeface="Arial" pitchFamily="34" charset="0"/>
            </a:endParaRPr>
          </a:p>
          <a:p>
            <a:pPr lvl="0" algn="ctr"/>
            <a:r>
              <a:rPr lang="uk-UA" alt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Керуємося Законом № 2493 та КЗпП</a:t>
            </a:r>
          </a:p>
        </p:txBody>
      </p:sp>
      <p:pic>
        <p:nvPicPr>
          <p:cNvPr id="26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9453" y="5659518"/>
            <a:ext cx="2631313" cy="1198481"/>
          </a:xfrm>
          <a:prstGeom prst="rect">
            <a:avLst/>
          </a:prstGeom>
        </p:spPr>
      </p:pic>
      <p:pic>
        <p:nvPicPr>
          <p:cNvPr id="27" name="Picture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4692" y="5659518"/>
            <a:ext cx="2576847" cy="992681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9FBECD2B-5F71-4052-B554-1389221A57C4}"/>
              </a:ext>
            </a:extLst>
          </p:cNvPr>
          <p:cNvSpPr txBox="1"/>
          <p:nvPr/>
        </p:nvSpPr>
        <p:spPr>
          <a:xfrm>
            <a:off x="2321332" y="1873768"/>
            <a:ext cx="4858904" cy="3600986"/>
          </a:xfrm>
          <a:prstGeom prst="rect">
            <a:avLst/>
          </a:prstGeom>
          <a:solidFill>
            <a:srgbClr val="D1EDED"/>
          </a:solidFill>
        </p:spPr>
        <p:txBody>
          <a:bodyPr wrap="square" rtlCol="0">
            <a:spAutoFit/>
          </a:bodyPr>
          <a:lstStyle/>
          <a:p>
            <a:pPr lvl="0" algn="ctr"/>
            <a:r>
              <a:rPr lang="uk-UA" altLang="uk-UA" sz="1400" b="1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24.03.2022</a:t>
            </a:r>
            <a:r>
              <a:rPr lang="uk-UA" alt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 було прийнято проєкт Закону </a:t>
            </a:r>
            <a:r>
              <a:rPr lang="ru-RU" alt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про </a:t>
            </a:r>
            <a:r>
              <a:rPr lang="ru-RU" altLang="uk-UA" sz="14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внесення змін до Законів України "Про центральні органи виконавчої влади" та "Про правовий режим воєнного стану" щодо забезпечення керованості державою в умовах воєнного стану </a:t>
            </a:r>
            <a:r>
              <a:rPr lang="ru-RU" alt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(номер</a:t>
            </a:r>
            <a:r>
              <a:rPr lang="ru-RU" altLang="uk-UA" sz="14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, дата </a:t>
            </a:r>
            <a:r>
              <a:rPr lang="uk-UA" alt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реєстрації: 7153 від 13.03.2022)</a:t>
            </a:r>
          </a:p>
          <a:p>
            <a:pPr lvl="0" algn="ctr"/>
            <a:endParaRPr lang="uk-UA" altLang="uk-UA" sz="1400" dirty="0" smtClean="0">
              <a:solidFill>
                <a:srgbClr val="002060"/>
              </a:solidFill>
              <a:latin typeface="Montserrat" panose="00000500000000000000" pitchFamily="2" charset="-52"/>
              <a:cs typeface="Arial" pitchFamily="34" charset="0"/>
            </a:endParaRPr>
          </a:p>
          <a:p>
            <a:pPr lvl="0" algn="ctr"/>
            <a:r>
              <a:rPr lang="uk-UA" altLang="uk-UA" sz="1400" b="1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Статус проєкта № 7153 станом </a:t>
            </a:r>
            <a:r>
              <a:rPr lang="ru-RU" altLang="uk-UA" sz="1400" b="1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на 19.04.2022: передано на підпис Президенту</a:t>
            </a:r>
          </a:p>
          <a:p>
            <a:pPr lvl="0" algn="ctr"/>
            <a:endParaRPr lang="uk-UA" altLang="uk-UA" sz="1400" dirty="0">
              <a:solidFill>
                <a:srgbClr val="002060"/>
              </a:solidFill>
              <a:latin typeface="Montserrat" panose="00000500000000000000" pitchFamily="2" charset="-52"/>
              <a:cs typeface="Arial" pitchFamily="34" charset="0"/>
            </a:endParaRPr>
          </a:p>
          <a:p>
            <a:pPr lvl="0" algn="ctr"/>
            <a:r>
              <a:rPr lang="uk-UA" altLang="uk-UA" sz="1400" b="1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Проєкт № 7153 передбачає</a:t>
            </a:r>
            <a:r>
              <a:rPr lang="uk-UA" alt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:</a:t>
            </a:r>
          </a:p>
          <a:p>
            <a:pPr marL="285750" lvl="0" indent="-285750">
              <a:buFont typeface="Wingdings" pitchFamily="2" charset="2"/>
              <a:buChar char="ü"/>
            </a:pPr>
            <a:r>
              <a:rPr lang="uk-UA" alt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часткові зміни в процедурі звільнення з посади в органах місцевого самоврядування</a:t>
            </a:r>
          </a:p>
          <a:p>
            <a:pPr marL="285750" lvl="0" indent="-285750">
              <a:buFont typeface="Wingdings" pitchFamily="2" charset="2"/>
              <a:buChar char="ü"/>
            </a:pPr>
            <a:endParaRPr lang="uk-UA" altLang="uk-UA" sz="1400" dirty="0">
              <a:solidFill>
                <a:srgbClr val="002060"/>
              </a:solidFill>
              <a:latin typeface="Montserrat" panose="00000500000000000000" pitchFamily="2" charset="-52"/>
              <a:cs typeface="Arial" pitchFamily="34" charset="0"/>
            </a:endParaRPr>
          </a:p>
          <a:p>
            <a:pPr lvl="0"/>
            <a:endParaRPr lang="ru-RU" altLang="uk-UA" sz="1600" dirty="0">
              <a:solidFill>
                <a:srgbClr val="002060"/>
              </a:solidFill>
              <a:latin typeface="Montserrat" panose="00000500000000000000" pitchFamily="2" charset="-52"/>
              <a:cs typeface="Arial" pitchFamily="34" charset="0"/>
            </a:endParaRPr>
          </a:p>
          <a:p>
            <a:pPr lvl="0" algn="ctr"/>
            <a:r>
              <a:rPr lang="ru-RU" altLang="uk-UA" sz="16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 </a:t>
            </a:r>
            <a:r>
              <a:rPr lang="uk-UA" altLang="uk-UA" sz="16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 </a:t>
            </a:r>
          </a:p>
        </p:txBody>
      </p:sp>
      <p:cxnSp>
        <p:nvCxnSpPr>
          <p:cNvPr id="10" name="Прямая со стрелкой 9"/>
          <p:cNvCxnSpPr/>
          <p:nvPr/>
        </p:nvCxnSpPr>
        <p:spPr>
          <a:xfrm flipH="1">
            <a:off x="1030310" y="1639493"/>
            <a:ext cx="3929465" cy="2077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 flipH="1">
            <a:off x="5100034" y="1674007"/>
            <a:ext cx="1" cy="19976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9FBECD2B-5F71-4052-B554-1389221A57C4}"/>
              </a:ext>
            </a:extLst>
          </p:cNvPr>
          <p:cNvSpPr txBox="1"/>
          <p:nvPr/>
        </p:nvSpPr>
        <p:spPr>
          <a:xfrm>
            <a:off x="7376236" y="1810464"/>
            <a:ext cx="3622322" cy="3970318"/>
          </a:xfrm>
          <a:prstGeom prst="rect">
            <a:avLst/>
          </a:prstGeom>
          <a:solidFill>
            <a:srgbClr val="D1EDED"/>
          </a:solid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uk-UA" alt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Статтею 4 Закону № 2136 визначено о</a:t>
            </a:r>
            <a:r>
              <a:rPr lang="ru-RU" alt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собливості </a:t>
            </a:r>
            <a:r>
              <a:rPr lang="ru-RU" altLang="uk-UA" sz="14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розірвання трудового договору з ініціативи працівника</a:t>
            </a:r>
          </a:p>
          <a:p>
            <a:pPr lvl="0" algn="ctr"/>
            <a:endParaRPr lang="ru-RU" altLang="uk-UA" sz="1400" dirty="0">
              <a:solidFill>
                <a:srgbClr val="002060"/>
              </a:solidFill>
              <a:latin typeface="Montserrat" panose="00000500000000000000" pitchFamily="2" charset="-52"/>
              <a:cs typeface="Arial" pitchFamily="34" charset="0"/>
            </a:endParaRPr>
          </a:p>
          <a:p>
            <a:pPr lvl="0" algn="ctr"/>
            <a:r>
              <a:rPr lang="ru-RU" altLang="uk-UA" sz="14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1. У зв’язку з веденням бойових дій у районах, в яких розташоване </a:t>
            </a:r>
            <a:r>
              <a:rPr lang="ru-RU" altLang="uk-UA" sz="1400" b="1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підприємство, установа, організація</a:t>
            </a:r>
            <a:r>
              <a:rPr lang="ru-RU" altLang="uk-UA" sz="14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, та існування загрози для життя і здоров’я працівника він може розірвати трудовий договір за власною ініціативою </a:t>
            </a:r>
            <a:r>
              <a:rPr lang="ru-RU" altLang="uk-UA" sz="1400" b="1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у строк, зазначений у його заяві </a:t>
            </a:r>
            <a:r>
              <a:rPr lang="ru-RU" altLang="uk-UA" sz="14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(крім випадків примусового залучення до суспільно корисних робіт в умовах воєнного стану, залучення до виконання робіт на об’єктах критичної інфраструктури).</a:t>
            </a:r>
            <a:r>
              <a:rPr lang="uk-UA" alt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5003298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EC33EB8F-ABFA-4BEE-826A-390E00375DE9}"/>
              </a:ext>
            </a:extLst>
          </p:cNvPr>
          <p:cNvSpPr/>
          <p:nvPr/>
        </p:nvSpPr>
        <p:spPr>
          <a:xfrm>
            <a:off x="0" y="0"/>
            <a:ext cx="12192000" cy="1079500"/>
          </a:xfrm>
          <a:prstGeom prst="rect">
            <a:avLst/>
          </a:prstGeom>
          <a:solidFill>
            <a:srgbClr val="D1ED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9433D38-BFC1-4E86-BCAC-58B1C21A4EB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H="1">
            <a:off x="0" y="0"/>
            <a:ext cx="4953000" cy="184970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9E7F71B-D067-4F67-ABAE-2FC3B11AEF43}"/>
              </a:ext>
            </a:extLst>
          </p:cNvPr>
          <p:cNvSpPr txBox="1"/>
          <p:nvPr/>
        </p:nvSpPr>
        <p:spPr>
          <a:xfrm>
            <a:off x="1774693" y="129510"/>
            <a:ext cx="104173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 smtClean="0">
                <a:solidFill>
                  <a:schemeClr val="accent2"/>
                </a:solidFill>
                <a:latin typeface="Montserrat Black" panose="00000A00000000000000" pitchFamily="2" charset="-52"/>
              </a:rPr>
              <a:t>Оформлення/призупинення дії трудового договору: особливості застосування</a:t>
            </a:r>
            <a:endParaRPr lang="uk-UA" sz="2800" dirty="0">
              <a:solidFill>
                <a:schemeClr val="accent2"/>
              </a:solidFill>
              <a:latin typeface="Montserrat Black" panose="00000A00000000000000" pitchFamily="2" charset="-52"/>
            </a:endParaRP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07D1F732-2B3E-445D-BE5A-619D952ABFF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 flipH="1">
            <a:off x="9194658" y="2450958"/>
            <a:ext cx="4364683" cy="1630001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E5363532-F552-4DF5-8E9A-EFE10CA81821}"/>
              </a:ext>
            </a:extLst>
          </p:cNvPr>
          <p:cNvSpPr txBox="1"/>
          <p:nvPr/>
        </p:nvSpPr>
        <p:spPr>
          <a:xfrm>
            <a:off x="2103784" y="1275010"/>
            <a:ext cx="7220519" cy="369332"/>
          </a:xfrm>
          <a:prstGeom prst="rect">
            <a:avLst/>
          </a:prstGeom>
          <a:solidFill>
            <a:srgbClr val="D1EDED"/>
          </a:solidFill>
        </p:spPr>
        <p:txBody>
          <a:bodyPr wrap="square" rtlCol="0">
            <a:spAutoFit/>
          </a:bodyPr>
          <a:lstStyle/>
          <a:p>
            <a:pPr lvl="0" algn="ctr"/>
            <a:r>
              <a:rPr lang="uk-UA" b="1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Зміни, які пропонуються проєктом № 7153 </a:t>
            </a:r>
            <a:endParaRPr lang="uk-UA" b="1" dirty="0">
              <a:solidFill>
                <a:srgbClr val="002060"/>
              </a:solidFill>
              <a:latin typeface="Montserrat" panose="00000500000000000000" pitchFamily="2" charset="-52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FBECD2B-5F71-4052-B554-1389221A57C4}"/>
              </a:ext>
            </a:extLst>
          </p:cNvPr>
          <p:cNvSpPr txBox="1"/>
          <p:nvPr/>
        </p:nvSpPr>
        <p:spPr>
          <a:xfrm>
            <a:off x="1429556" y="1849710"/>
            <a:ext cx="8886422" cy="2031325"/>
          </a:xfrm>
          <a:prstGeom prst="rect">
            <a:avLst/>
          </a:prstGeom>
          <a:solidFill>
            <a:srgbClr val="D1EDED"/>
          </a:solidFill>
        </p:spPr>
        <p:txBody>
          <a:bodyPr wrap="square" rtlCol="0">
            <a:spAutoFit/>
          </a:bodyPr>
          <a:lstStyle/>
          <a:p>
            <a:pPr lvl="0"/>
            <a:r>
              <a:rPr lang="uk-UA" altLang="uk-UA" sz="1400" b="1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1 </a:t>
            </a:r>
            <a:r>
              <a:rPr lang="uk-UA" alt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Статтю 9 Закону України </a:t>
            </a:r>
            <a:r>
              <a:rPr lang="uk-UA" altLang="uk-UA" sz="14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від </a:t>
            </a:r>
            <a:r>
              <a:rPr lang="uk-UA" alt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12.05.2015 </a:t>
            </a:r>
            <a:r>
              <a:rPr lang="uk-UA" altLang="uk-UA" sz="14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№ 389-</a:t>
            </a:r>
            <a:r>
              <a:rPr lang="en-US" alt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VIII</a:t>
            </a:r>
            <a:r>
              <a:rPr lang="uk-UA" alt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 «Про правовий режим воєнного стану» (далі – Закон № 389), зокрема, доповнити частиною п</a:t>
            </a:r>
            <a:r>
              <a:rPr lang="en-US" alt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’</a:t>
            </a:r>
            <a:r>
              <a:rPr lang="ru-RU" alt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ятою, абзац другий яко</a:t>
            </a:r>
            <a:r>
              <a:rPr lang="uk-UA" altLang="uk-UA" sz="14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ї</a:t>
            </a:r>
            <a:r>
              <a:rPr lang="uk-UA" alt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 передбачає:</a:t>
            </a:r>
          </a:p>
          <a:p>
            <a:pPr lvl="0"/>
            <a:endParaRPr lang="uk-UA" altLang="uk-UA" sz="1400" dirty="0">
              <a:solidFill>
                <a:srgbClr val="002060"/>
              </a:solidFill>
              <a:latin typeface="Montserrat" panose="00000500000000000000" pitchFamily="2" charset="-52"/>
              <a:cs typeface="Arial" pitchFamily="34" charset="0"/>
            </a:endParaRPr>
          </a:p>
          <a:p>
            <a:pPr lvl="0"/>
            <a:r>
              <a:rPr lang="uk-UA" alt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«</a:t>
            </a:r>
            <a:r>
              <a:rPr lang="ru-RU" altLang="uk-UA" sz="1400" b="1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В умовах воєнного стану сільський, селищний, </a:t>
            </a:r>
            <a:r>
              <a:rPr lang="ru-RU" altLang="uk-UA" sz="1400" b="1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міський голова</a:t>
            </a:r>
            <a:r>
              <a:rPr lang="ru-RU" altLang="uk-UA" sz="1400" b="1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, керівник виконавчого органу </a:t>
            </a:r>
            <a:r>
              <a:rPr lang="ru-RU" altLang="uk-UA" sz="1400" b="1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місцевого самоврядування</a:t>
            </a:r>
            <a:r>
              <a:rPr lang="ru-RU" alt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 </a:t>
            </a:r>
            <a:r>
              <a:rPr lang="ru-RU" altLang="uk-UA" sz="14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має право </a:t>
            </a:r>
            <a:r>
              <a:rPr lang="ru-RU" altLang="uk-UA" sz="1400" b="1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призначати</a:t>
            </a:r>
            <a:r>
              <a:rPr lang="ru-RU" altLang="uk-UA" sz="14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 осіб на посади </a:t>
            </a:r>
            <a:r>
              <a:rPr lang="ru-RU" alt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в органах </a:t>
            </a:r>
            <a:r>
              <a:rPr lang="ru-RU" altLang="uk-UA" sz="14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місцевого самоврядування, </a:t>
            </a:r>
            <a:r>
              <a:rPr lang="ru-RU" alt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керівників комунальних </a:t>
            </a:r>
            <a:r>
              <a:rPr lang="ru-RU" altLang="uk-UA" sz="14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підприємств, установ, організацій, </a:t>
            </a:r>
            <a:r>
              <a:rPr lang="ru-RU" alt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що належать </a:t>
            </a:r>
            <a:r>
              <a:rPr lang="ru-RU" altLang="uk-UA" sz="14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до сфери управління відповідного </a:t>
            </a:r>
            <a:r>
              <a:rPr lang="ru-RU" alt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органу місцевого </a:t>
            </a:r>
            <a:r>
              <a:rPr lang="ru-RU" altLang="uk-UA" sz="14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самоврядування, та </a:t>
            </a:r>
            <a:r>
              <a:rPr lang="ru-RU" altLang="uk-UA" sz="1400" b="1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звільняти </a:t>
            </a:r>
            <a:r>
              <a:rPr lang="ru-RU" altLang="uk-UA" sz="14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з них </a:t>
            </a:r>
            <a:r>
              <a:rPr lang="ru-RU" altLang="uk-UA" sz="1400" b="1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за погодженням </a:t>
            </a:r>
            <a:r>
              <a:rPr lang="ru-RU" altLang="uk-UA" sz="1400" b="1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з керівником відповідної обласної </a:t>
            </a:r>
            <a:r>
              <a:rPr lang="ru-RU" altLang="uk-UA" sz="1400" b="1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військової адміністрації</a:t>
            </a:r>
            <a:r>
              <a:rPr lang="ru-RU" alt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»</a:t>
            </a:r>
            <a:r>
              <a:rPr lang="uk-UA" alt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 </a:t>
            </a:r>
          </a:p>
        </p:txBody>
      </p:sp>
      <p:pic>
        <p:nvPicPr>
          <p:cNvPr id="26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9453" y="5659518"/>
            <a:ext cx="2631313" cy="1198481"/>
          </a:xfrm>
          <a:prstGeom prst="rect">
            <a:avLst/>
          </a:prstGeom>
        </p:spPr>
      </p:pic>
      <p:pic>
        <p:nvPicPr>
          <p:cNvPr id="27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4692" y="5659518"/>
            <a:ext cx="2576847" cy="992681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9FBECD2B-5F71-4052-B554-1389221A57C4}"/>
              </a:ext>
            </a:extLst>
          </p:cNvPr>
          <p:cNvSpPr txBox="1"/>
          <p:nvPr/>
        </p:nvSpPr>
        <p:spPr>
          <a:xfrm>
            <a:off x="507230" y="3971732"/>
            <a:ext cx="10869769" cy="1815882"/>
          </a:xfrm>
          <a:prstGeom prst="rect">
            <a:avLst/>
          </a:prstGeom>
          <a:solidFill>
            <a:srgbClr val="D1EDED"/>
          </a:solidFill>
        </p:spPr>
        <p:txBody>
          <a:bodyPr wrap="square" rtlCol="0">
            <a:spAutoFit/>
          </a:bodyPr>
          <a:lstStyle/>
          <a:p>
            <a:pPr lvl="0"/>
            <a:r>
              <a:rPr lang="uk-UA" altLang="uk-UA" sz="1400" b="1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Варто на увагу!</a:t>
            </a:r>
          </a:p>
          <a:p>
            <a:pPr lvl="0"/>
            <a:endParaRPr lang="uk-UA" altLang="uk-UA" sz="1400" dirty="0">
              <a:solidFill>
                <a:srgbClr val="002060"/>
              </a:solidFill>
              <a:latin typeface="Montserrat" panose="00000500000000000000" pitchFamily="2" charset="-52"/>
              <a:cs typeface="Arial" pitchFamily="34" charset="0"/>
            </a:endParaRPr>
          </a:p>
          <a:p>
            <a:pPr marL="342900" lvl="0" indent="-342900">
              <a:buAutoNum type="arabicPeriod"/>
            </a:pPr>
            <a:r>
              <a:rPr lang="uk-UA" alt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Чи йдеться про звільнення з виборних посад? </a:t>
            </a:r>
            <a:endParaRPr lang="uk-UA" altLang="uk-UA" sz="1400" dirty="0">
              <a:solidFill>
                <a:srgbClr val="002060"/>
              </a:solidFill>
              <a:latin typeface="Montserrat" panose="00000500000000000000" pitchFamily="2" charset="-52"/>
              <a:cs typeface="Arial" pitchFamily="34" charset="0"/>
            </a:endParaRPr>
          </a:p>
          <a:p>
            <a:pPr marL="342900" lvl="0" indent="-342900">
              <a:buAutoNum type="arabicPeriod"/>
            </a:pPr>
            <a:r>
              <a:rPr lang="uk-UA" alt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Яким чином необхідно розмежовувати хто саме: сільський, селищний, міський чи керівник виконавчого органу здійснює звільнення?</a:t>
            </a:r>
          </a:p>
          <a:p>
            <a:pPr marL="342900" lvl="0" indent="-342900">
              <a:buAutoNum type="arabicPeriod"/>
            </a:pPr>
            <a:r>
              <a:rPr lang="uk-UA" alt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Як бути в ситуації якщо виконавчий орган не є юридичною особою? </a:t>
            </a:r>
          </a:p>
          <a:p>
            <a:pPr marL="342900" lvl="0" indent="-342900">
              <a:buAutoNum type="arabicPeriod"/>
            </a:pPr>
            <a:r>
              <a:rPr lang="uk-UA" alt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Який строк погодження обласною ВА звільнення з посади в ОМС, керівника комунального підприємства, установи, організації?  </a:t>
            </a:r>
          </a:p>
        </p:txBody>
      </p:sp>
    </p:spTree>
    <p:extLst>
      <p:ext uri="{BB962C8B-B14F-4D97-AF65-F5344CB8AC3E}">
        <p14:creationId xmlns:p14="http://schemas.microsoft.com/office/powerpoint/2010/main" val="650171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8DD7666-5AD9-44FC-9180-501DDE952BE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0784" y="5448300"/>
            <a:ext cx="1612900" cy="1612900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EC33EB8F-ABFA-4BEE-826A-390E00375DE9}"/>
              </a:ext>
            </a:extLst>
          </p:cNvPr>
          <p:cNvSpPr/>
          <p:nvPr/>
        </p:nvSpPr>
        <p:spPr>
          <a:xfrm>
            <a:off x="0" y="0"/>
            <a:ext cx="12192000" cy="1079500"/>
          </a:xfrm>
          <a:prstGeom prst="rect">
            <a:avLst/>
          </a:prstGeom>
          <a:solidFill>
            <a:srgbClr val="D1ED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9433D38-BFC1-4E86-BCAC-58B1C21A4EB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H="1">
            <a:off x="0" y="0"/>
            <a:ext cx="4953000" cy="184970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9E7F71B-D067-4F67-ABAE-2FC3B11AEF43}"/>
              </a:ext>
            </a:extLst>
          </p:cNvPr>
          <p:cNvSpPr txBox="1"/>
          <p:nvPr/>
        </p:nvSpPr>
        <p:spPr>
          <a:xfrm>
            <a:off x="1893194" y="539750"/>
            <a:ext cx="111003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 smtClean="0">
                <a:solidFill>
                  <a:schemeClr val="accent2"/>
                </a:solidFill>
                <a:latin typeface="Montserrat Black" panose="00000A00000000000000" pitchFamily="2" charset="-52"/>
              </a:rPr>
              <a:t>Питання надання відпусток посадовим особам ОМС </a:t>
            </a:r>
            <a:endParaRPr lang="uk-UA" sz="2800" dirty="0">
              <a:solidFill>
                <a:schemeClr val="accent2"/>
              </a:solidFill>
              <a:latin typeface="Montserrat Black" panose="00000A00000000000000" pitchFamily="2" charset="-52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08F40A70-5435-4A58-ABFF-04AFEB1B7551}"/>
              </a:ext>
            </a:extLst>
          </p:cNvPr>
          <p:cNvSpPr/>
          <p:nvPr/>
        </p:nvSpPr>
        <p:spPr>
          <a:xfrm>
            <a:off x="990600" y="1342165"/>
            <a:ext cx="9588500" cy="410435"/>
          </a:xfrm>
          <a:prstGeom prst="rect">
            <a:avLst/>
          </a:prstGeom>
          <a:solidFill>
            <a:srgbClr val="69BF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>
              <a:solidFill>
                <a:srgbClr val="0C8282"/>
              </a:solidFill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FA875C78-8CA7-45D3-9925-FFD511151FB0}"/>
              </a:ext>
            </a:extLst>
          </p:cNvPr>
          <p:cNvSpPr/>
          <p:nvPr/>
        </p:nvSpPr>
        <p:spPr>
          <a:xfrm>
            <a:off x="1046622" y="1865591"/>
            <a:ext cx="9515377" cy="507831"/>
          </a:xfrm>
          <a:prstGeom prst="rect">
            <a:avLst/>
          </a:prstGeom>
          <a:solidFill>
            <a:srgbClr val="ACDF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B961715-AAA1-4FF5-BC5F-39766A24D3FA}"/>
              </a:ext>
            </a:extLst>
          </p:cNvPr>
          <p:cNvSpPr txBox="1"/>
          <p:nvPr/>
        </p:nvSpPr>
        <p:spPr>
          <a:xfrm>
            <a:off x="964948" y="1315707"/>
            <a:ext cx="95885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uk-UA" altLang="uk-UA" sz="2000" b="1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Під час дії воєнного стану регулюються: </a:t>
            </a:r>
            <a:endParaRPr lang="uk-UA" dirty="0">
              <a:latin typeface="Montserrat" panose="00000500000000000000" pitchFamily="2" charset="-52"/>
            </a:endParaRP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07D1F732-2B3E-445D-BE5A-619D952ABFF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 flipH="1">
            <a:off x="9194658" y="2450958"/>
            <a:ext cx="4364683" cy="1630001"/>
          </a:xfrm>
          <a:prstGeom prst="rect">
            <a:avLst/>
          </a:prstGeom>
        </p:spPr>
      </p:pic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408E2612-31BC-4EC0-90E4-7A91EB4B73A2}"/>
              </a:ext>
            </a:extLst>
          </p:cNvPr>
          <p:cNvSpPr/>
          <p:nvPr/>
        </p:nvSpPr>
        <p:spPr>
          <a:xfrm>
            <a:off x="1037571" y="2452488"/>
            <a:ext cx="9515877" cy="707886"/>
          </a:xfrm>
          <a:prstGeom prst="rect">
            <a:avLst/>
          </a:prstGeom>
          <a:solidFill>
            <a:srgbClr val="D1ED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B137FCD-E9DF-49A7-AD0E-9653B2A24E96}"/>
              </a:ext>
            </a:extLst>
          </p:cNvPr>
          <p:cNvSpPr txBox="1"/>
          <p:nvPr/>
        </p:nvSpPr>
        <p:spPr>
          <a:xfrm>
            <a:off x="1159099" y="1956384"/>
            <a:ext cx="87962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uk-UA" altLang="uk-UA" sz="16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Кодексом законів про працю України</a:t>
            </a:r>
            <a:endParaRPr lang="uk-UA" sz="1600" dirty="0">
              <a:latin typeface="Montserrat" panose="00000500000000000000" pitchFamily="2" charset="-52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5363532-F552-4DF5-8E9A-EFE10CA81821}"/>
              </a:ext>
            </a:extLst>
          </p:cNvPr>
          <p:cNvSpPr txBox="1"/>
          <p:nvPr/>
        </p:nvSpPr>
        <p:spPr>
          <a:xfrm>
            <a:off x="1159099" y="2514044"/>
            <a:ext cx="89894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uk-UA" altLang="uk-UA" sz="16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Законом України </a:t>
            </a:r>
            <a:r>
              <a:rPr lang="uk-UA" altLang="uk-UA" sz="16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від </a:t>
            </a:r>
            <a:r>
              <a:rPr lang="uk-UA" altLang="uk-UA" sz="16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07.06.2001 </a:t>
            </a:r>
            <a:r>
              <a:rPr lang="uk-UA" altLang="uk-UA" sz="16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№ 2493-</a:t>
            </a:r>
            <a:r>
              <a:rPr lang="en-US" altLang="uk-UA" sz="16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III </a:t>
            </a:r>
            <a:r>
              <a:rPr lang="uk-UA" altLang="uk-UA" sz="16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«Про службу в органах місцевого самоврядування» (далі – Закон № 2493)</a:t>
            </a:r>
            <a:endParaRPr lang="uk-UA" sz="1600" dirty="0">
              <a:latin typeface="Montserrat" panose="00000500000000000000" pitchFamily="2" charset="-52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C489BAEA-0E9D-4609-B9A9-22FCC5BED1FC}"/>
              </a:ext>
            </a:extLst>
          </p:cNvPr>
          <p:cNvSpPr/>
          <p:nvPr/>
        </p:nvSpPr>
        <p:spPr>
          <a:xfrm>
            <a:off x="1046622" y="3265958"/>
            <a:ext cx="9515377" cy="623571"/>
          </a:xfrm>
          <a:prstGeom prst="rect">
            <a:avLst/>
          </a:prstGeom>
          <a:solidFill>
            <a:srgbClr val="ACDF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FBECD2B-5F71-4052-B554-1389221A57C4}"/>
              </a:ext>
            </a:extLst>
          </p:cNvPr>
          <p:cNvSpPr txBox="1"/>
          <p:nvPr/>
        </p:nvSpPr>
        <p:spPr>
          <a:xfrm>
            <a:off x="1003513" y="3304754"/>
            <a:ext cx="93768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uk-UA" altLang="uk-UA" sz="1600" b="1" dirty="0" smtClean="0">
                <a:solidFill>
                  <a:schemeClr val="accent2"/>
                </a:solidFill>
                <a:latin typeface="Montserrat" panose="00000500000000000000" pitchFamily="2" charset="-52"/>
                <a:cs typeface="Arial" pitchFamily="34" charset="0"/>
              </a:rPr>
              <a:t>Законом України </a:t>
            </a:r>
            <a:r>
              <a:rPr lang="uk-UA" altLang="uk-UA" sz="1600" b="1" dirty="0">
                <a:solidFill>
                  <a:schemeClr val="accent2"/>
                </a:solidFill>
                <a:latin typeface="Montserrat" panose="00000500000000000000" pitchFamily="2" charset="-52"/>
                <a:cs typeface="Arial" pitchFamily="34" charset="0"/>
              </a:rPr>
              <a:t>від 15.03.2022 </a:t>
            </a:r>
            <a:r>
              <a:rPr lang="uk-UA" altLang="uk-UA" sz="1600" b="1" dirty="0" smtClean="0">
                <a:solidFill>
                  <a:schemeClr val="accent2"/>
                </a:solidFill>
                <a:latin typeface="Montserrat" panose="00000500000000000000" pitchFamily="2" charset="-52"/>
                <a:cs typeface="Arial" pitchFamily="34" charset="0"/>
              </a:rPr>
              <a:t> № </a:t>
            </a:r>
            <a:r>
              <a:rPr lang="en-US" altLang="uk-UA" sz="1600" b="1" dirty="0">
                <a:solidFill>
                  <a:schemeClr val="accent2"/>
                </a:solidFill>
                <a:latin typeface="Montserrat" panose="00000500000000000000" pitchFamily="2" charset="-52"/>
                <a:cs typeface="Arial" pitchFamily="34" charset="0"/>
              </a:rPr>
              <a:t>2136-IX </a:t>
            </a:r>
            <a:r>
              <a:rPr lang="uk-UA" altLang="uk-UA" sz="1600" b="1" dirty="0" smtClean="0">
                <a:solidFill>
                  <a:schemeClr val="accent2"/>
                </a:solidFill>
                <a:latin typeface="Montserrat" panose="00000500000000000000" pitchFamily="2" charset="-52"/>
                <a:cs typeface="Arial" pitchFamily="34" charset="0"/>
              </a:rPr>
              <a:t>«Про організацію трудових відносин в </a:t>
            </a:r>
            <a:r>
              <a:rPr lang="ru-RU" altLang="uk-UA" sz="1600" b="1" dirty="0" smtClean="0">
                <a:solidFill>
                  <a:schemeClr val="accent2"/>
                </a:solidFill>
                <a:latin typeface="Montserrat" panose="00000500000000000000" pitchFamily="2" charset="-52"/>
                <a:cs typeface="Arial" pitchFamily="34" charset="0"/>
              </a:rPr>
              <a:t>умовах </a:t>
            </a:r>
            <a:r>
              <a:rPr lang="ru-RU" altLang="uk-UA" sz="1600" b="1" dirty="0">
                <a:solidFill>
                  <a:schemeClr val="accent2"/>
                </a:solidFill>
                <a:latin typeface="Montserrat" panose="00000500000000000000" pitchFamily="2" charset="-52"/>
                <a:cs typeface="Arial" pitchFamily="34" charset="0"/>
              </a:rPr>
              <a:t>воєнного </a:t>
            </a:r>
            <a:r>
              <a:rPr lang="ru-RU" altLang="uk-UA" sz="1600" b="1" dirty="0" smtClean="0">
                <a:solidFill>
                  <a:schemeClr val="accent2"/>
                </a:solidFill>
                <a:latin typeface="Montserrat" panose="00000500000000000000" pitchFamily="2" charset="-52"/>
                <a:cs typeface="Arial" pitchFamily="34" charset="0"/>
              </a:rPr>
              <a:t>стану»</a:t>
            </a:r>
            <a:r>
              <a:rPr lang="uk-UA" altLang="uk-UA" sz="1600" b="1" dirty="0" smtClean="0">
                <a:solidFill>
                  <a:schemeClr val="accent2"/>
                </a:solidFill>
                <a:latin typeface="Montserrat" panose="00000500000000000000" pitchFamily="2" charset="-52"/>
                <a:cs typeface="Arial" pitchFamily="34" charset="0"/>
              </a:rPr>
              <a:t> (далі – Закон № 2136)</a:t>
            </a:r>
          </a:p>
        </p:txBody>
      </p:sp>
      <p:sp>
        <p:nvSpPr>
          <p:cNvPr id="17" name="Овал 16">
            <a:extLst>
              <a:ext uri="{FF2B5EF4-FFF2-40B4-BE49-F238E27FC236}">
                <a16:creationId xmlns:a16="http://schemas.microsoft.com/office/drawing/2014/main" id="{0CE4E1D8-D82E-4FD2-A5EB-EBBCE98D3EAA}"/>
              </a:ext>
            </a:extLst>
          </p:cNvPr>
          <p:cNvSpPr/>
          <p:nvPr/>
        </p:nvSpPr>
        <p:spPr>
          <a:xfrm>
            <a:off x="613499" y="1903606"/>
            <a:ext cx="431800" cy="4318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>
              <a:solidFill>
                <a:schemeClr val="accent2"/>
              </a:solidFill>
            </a:endParaRPr>
          </a:p>
        </p:txBody>
      </p:sp>
      <p:sp>
        <p:nvSpPr>
          <p:cNvPr id="18" name="Овал 17">
            <a:extLst>
              <a:ext uri="{FF2B5EF4-FFF2-40B4-BE49-F238E27FC236}">
                <a16:creationId xmlns:a16="http://schemas.microsoft.com/office/drawing/2014/main" id="{116DEC12-812A-468A-8957-7DA6B4A1F344}"/>
              </a:ext>
            </a:extLst>
          </p:cNvPr>
          <p:cNvSpPr/>
          <p:nvPr/>
        </p:nvSpPr>
        <p:spPr>
          <a:xfrm>
            <a:off x="605771" y="2506992"/>
            <a:ext cx="431800" cy="4318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>
              <a:solidFill>
                <a:schemeClr val="accent2"/>
              </a:solidFill>
            </a:endParaRPr>
          </a:p>
        </p:txBody>
      </p:sp>
      <p:sp>
        <p:nvSpPr>
          <p:cNvPr id="19" name="Овал 18">
            <a:extLst>
              <a:ext uri="{FF2B5EF4-FFF2-40B4-BE49-F238E27FC236}">
                <a16:creationId xmlns:a16="http://schemas.microsoft.com/office/drawing/2014/main" id="{9FC7D8DE-9D56-48C3-93E7-D25AB0A8E266}"/>
              </a:ext>
            </a:extLst>
          </p:cNvPr>
          <p:cNvSpPr/>
          <p:nvPr/>
        </p:nvSpPr>
        <p:spPr>
          <a:xfrm>
            <a:off x="614823" y="3265958"/>
            <a:ext cx="431800" cy="4318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>
              <a:solidFill>
                <a:schemeClr val="accent2"/>
              </a:solidFill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408E2612-31BC-4EC0-90E4-7A91EB4B73A2}"/>
              </a:ext>
            </a:extLst>
          </p:cNvPr>
          <p:cNvSpPr/>
          <p:nvPr/>
        </p:nvSpPr>
        <p:spPr>
          <a:xfrm>
            <a:off x="1046622" y="3948615"/>
            <a:ext cx="9515377" cy="559140"/>
          </a:xfrm>
          <a:prstGeom prst="rect">
            <a:avLst/>
          </a:prstGeom>
          <a:solidFill>
            <a:srgbClr val="D1ED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5363532-F552-4DF5-8E9A-EFE10CA81821}"/>
              </a:ext>
            </a:extLst>
          </p:cNvPr>
          <p:cNvSpPr txBox="1"/>
          <p:nvPr/>
        </p:nvSpPr>
        <p:spPr>
          <a:xfrm>
            <a:off x="1046623" y="3935798"/>
            <a:ext cx="91019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altLang="uk-UA" sz="16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Законом України від </a:t>
            </a:r>
            <a:r>
              <a:rPr lang="ru-RU" altLang="uk-UA" sz="16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15.11.1996 </a:t>
            </a:r>
            <a:r>
              <a:rPr lang="ru-RU" altLang="uk-UA" sz="16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№ </a:t>
            </a:r>
            <a:r>
              <a:rPr lang="ru-RU" altLang="uk-UA" sz="16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504/96-ВР «Про відпустки» (далі – Закон № 504)</a:t>
            </a:r>
            <a:endParaRPr lang="uk-UA" sz="1900" dirty="0">
              <a:latin typeface="Montserrat" panose="00000500000000000000" pitchFamily="2" charset="-52"/>
            </a:endParaRPr>
          </a:p>
        </p:txBody>
      </p:sp>
      <p:sp>
        <p:nvSpPr>
          <p:cNvPr id="22" name="Овал 21">
            <a:extLst>
              <a:ext uri="{FF2B5EF4-FFF2-40B4-BE49-F238E27FC236}">
                <a16:creationId xmlns:a16="http://schemas.microsoft.com/office/drawing/2014/main" id="{9FC7D8DE-9D56-48C3-93E7-D25AB0A8E266}"/>
              </a:ext>
            </a:extLst>
          </p:cNvPr>
          <p:cNvSpPr/>
          <p:nvPr/>
        </p:nvSpPr>
        <p:spPr>
          <a:xfrm>
            <a:off x="614823" y="3948615"/>
            <a:ext cx="431800" cy="4318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>
              <a:solidFill>
                <a:schemeClr val="accent2"/>
              </a:solidFill>
            </a:endParaRPr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408E2612-31BC-4EC0-90E4-7A91EB4B73A2}"/>
              </a:ext>
            </a:extLst>
          </p:cNvPr>
          <p:cNvSpPr/>
          <p:nvPr/>
        </p:nvSpPr>
        <p:spPr>
          <a:xfrm>
            <a:off x="1010060" y="4588606"/>
            <a:ext cx="9588500" cy="815759"/>
          </a:xfrm>
          <a:prstGeom prst="rect">
            <a:avLst/>
          </a:prstGeom>
          <a:solidFill>
            <a:srgbClr val="D1ED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5363532-F552-4DF5-8E9A-EFE10CA81821}"/>
              </a:ext>
            </a:extLst>
          </p:cNvPr>
          <p:cNvSpPr txBox="1"/>
          <p:nvPr/>
        </p:nvSpPr>
        <p:spPr>
          <a:xfrm>
            <a:off x="1044260" y="4601001"/>
            <a:ext cx="95091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altLang="uk-UA" sz="16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Постановою КМУ від 27.04.1994 № 250 «Про порядок і умови надання державним службовцям, посадовим особам місцевого самоврядування додаткових оплачуваних відпусток»</a:t>
            </a:r>
            <a:endParaRPr lang="uk-UA" sz="1600" dirty="0">
              <a:latin typeface="Montserrat" panose="00000500000000000000" pitchFamily="2" charset="-52"/>
            </a:endParaRPr>
          </a:p>
        </p:txBody>
      </p:sp>
      <p:sp>
        <p:nvSpPr>
          <p:cNvPr id="25" name="Овал 24">
            <a:extLst>
              <a:ext uri="{FF2B5EF4-FFF2-40B4-BE49-F238E27FC236}">
                <a16:creationId xmlns:a16="http://schemas.microsoft.com/office/drawing/2014/main" id="{9FC7D8DE-9D56-48C3-93E7-D25AB0A8E266}"/>
              </a:ext>
            </a:extLst>
          </p:cNvPr>
          <p:cNvSpPr/>
          <p:nvPr/>
        </p:nvSpPr>
        <p:spPr>
          <a:xfrm>
            <a:off x="571713" y="4780585"/>
            <a:ext cx="431800" cy="4318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>
              <a:solidFill>
                <a:schemeClr val="accent2"/>
              </a:solidFill>
            </a:endParaRPr>
          </a:p>
        </p:txBody>
      </p:sp>
      <p:pic>
        <p:nvPicPr>
          <p:cNvPr id="26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9453" y="5659518"/>
            <a:ext cx="2631313" cy="1198481"/>
          </a:xfrm>
          <a:prstGeom prst="rect">
            <a:avLst/>
          </a:prstGeom>
        </p:spPr>
      </p:pic>
      <p:pic>
        <p:nvPicPr>
          <p:cNvPr id="27" name="Picture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4692" y="5659518"/>
            <a:ext cx="2576847" cy="992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365940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EC33EB8F-ABFA-4BEE-826A-390E00375DE9}"/>
              </a:ext>
            </a:extLst>
          </p:cNvPr>
          <p:cNvSpPr/>
          <p:nvPr/>
        </p:nvSpPr>
        <p:spPr>
          <a:xfrm>
            <a:off x="0" y="0"/>
            <a:ext cx="12192000" cy="1079500"/>
          </a:xfrm>
          <a:prstGeom prst="rect">
            <a:avLst/>
          </a:prstGeom>
          <a:solidFill>
            <a:srgbClr val="D1ED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FD1BBF9-B05E-451F-B4A9-69DA57985145}"/>
              </a:ext>
            </a:extLst>
          </p:cNvPr>
          <p:cNvSpPr txBox="1"/>
          <p:nvPr/>
        </p:nvSpPr>
        <p:spPr>
          <a:xfrm>
            <a:off x="8780889" y="480080"/>
            <a:ext cx="32255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dirty="0">
                <a:solidFill>
                  <a:schemeClr val="accent2"/>
                </a:solidFill>
                <a:latin typeface="Montserrat Black" panose="00000A00000000000000" pitchFamily="2" charset="-52"/>
              </a:rPr>
              <a:t>Успішні разом!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031F54B4-69F6-4B3A-8FBF-FA6996FAC1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89242"/>
            <a:ext cx="12192000" cy="5368758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9433D38-BFC1-4E86-BCAC-58B1C21A4EB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H="1">
            <a:off x="0" y="0"/>
            <a:ext cx="4953000" cy="1849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86970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8DD7666-5AD9-44FC-9180-501DDE952BE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845" y="5594782"/>
            <a:ext cx="1612900" cy="1373042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EC33EB8F-ABFA-4BEE-826A-390E00375DE9}"/>
              </a:ext>
            </a:extLst>
          </p:cNvPr>
          <p:cNvSpPr/>
          <p:nvPr/>
        </p:nvSpPr>
        <p:spPr>
          <a:xfrm>
            <a:off x="0" y="0"/>
            <a:ext cx="12192000" cy="1079500"/>
          </a:xfrm>
          <a:prstGeom prst="rect">
            <a:avLst/>
          </a:prstGeom>
          <a:solidFill>
            <a:srgbClr val="D1ED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9433D38-BFC1-4E86-BCAC-58B1C21A4EB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H="1">
            <a:off x="0" y="0"/>
            <a:ext cx="4953000" cy="184970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FD1BBF9-B05E-451F-B4A9-69DA57985145}"/>
              </a:ext>
            </a:extLst>
          </p:cNvPr>
          <p:cNvSpPr txBox="1"/>
          <p:nvPr/>
        </p:nvSpPr>
        <p:spPr>
          <a:xfrm>
            <a:off x="1783189" y="613355"/>
            <a:ext cx="102451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dirty="0" smtClean="0">
                <a:solidFill>
                  <a:schemeClr val="accent2"/>
                </a:solidFill>
                <a:latin typeface="Montserrat Black" panose="00000A00000000000000" pitchFamily="2" charset="-52"/>
              </a:rPr>
              <a:t>Питання надання відпусток посадовим особам ОМС </a:t>
            </a:r>
            <a:endParaRPr lang="uk-UA" sz="2800" dirty="0">
              <a:solidFill>
                <a:schemeClr val="accent2"/>
              </a:solidFill>
              <a:latin typeface="Montserrat Black" panose="00000A00000000000000" pitchFamily="2" charset="-52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B8F0E1E-281B-445D-95C5-75B38CFC6E5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626" y="5475475"/>
            <a:ext cx="3778526" cy="141109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B137FCD-E9DF-49A7-AD0E-9653B2A24E96}"/>
              </a:ext>
            </a:extLst>
          </p:cNvPr>
          <p:cNvSpPr txBox="1"/>
          <p:nvPr/>
        </p:nvSpPr>
        <p:spPr>
          <a:xfrm>
            <a:off x="3606084" y="1410361"/>
            <a:ext cx="4790941" cy="400110"/>
          </a:xfrm>
          <a:prstGeom prst="rect">
            <a:avLst/>
          </a:prstGeom>
          <a:solidFill>
            <a:srgbClr val="D1EDE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uk-UA" sz="2000" b="1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Враховуємо положення:</a:t>
            </a:r>
            <a:endParaRPr lang="uk-UA" b="1" dirty="0">
              <a:latin typeface="Montserrat" panose="00000500000000000000" pitchFamily="2" charset="-52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B137FCD-E9DF-49A7-AD0E-9653B2A24E96}"/>
              </a:ext>
            </a:extLst>
          </p:cNvPr>
          <p:cNvSpPr txBox="1"/>
          <p:nvPr/>
        </p:nvSpPr>
        <p:spPr>
          <a:xfrm>
            <a:off x="321435" y="2168520"/>
            <a:ext cx="3284649" cy="338554"/>
          </a:xfrm>
          <a:prstGeom prst="rect">
            <a:avLst/>
          </a:prstGeom>
          <a:solidFill>
            <a:srgbClr val="D1EDE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uk-UA" sz="1600" b="1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З</a:t>
            </a:r>
            <a:r>
              <a:rPr lang="uk-UA" sz="1600" b="1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акону № 2493</a:t>
            </a:r>
            <a:endParaRPr lang="uk-UA" sz="1600" b="1" dirty="0">
              <a:latin typeface="Montserrat" panose="00000500000000000000" pitchFamily="2" charset="-52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B137FCD-E9DF-49A7-AD0E-9653B2A24E96}"/>
              </a:ext>
            </a:extLst>
          </p:cNvPr>
          <p:cNvSpPr txBox="1"/>
          <p:nvPr/>
        </p:nvSpPr>
        <p:spPr>
          <a:xfrm>
            <a:off x="4351985" y="2168520"/>
            <a:ext cx="3299138" cy="338554"/>
          </a:xfrm>
          <a:prstGeom prst="rect">
            <a:avLst/>
          </a:prstGeom>
          <a:solidFill>
            <a:srgbClr val="D1EDE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uk-UA" sz="1600" b="1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З</a:t>
            </a:r>
            <a:r>
              <a:rPr lang="uk-UA" sz="1600" b="1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акону № 2136 </a:t>
            </a:r>
            <a:endParaRPr lang="uk-UA" sz="1600" b="1" dirty="0">
              <a:latin typeface="Montserrat" panose="00000500000000000000" pitchFamily="2" charset="-52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B137FCD-E9DF-49A7-AD0E-9653B2A24E96}"/>
              </a:ext>
            </a:extLst>
          </p:cNvPr>
          <p:cNvSpPr txBox="1"/>
          <p:nvPr/>
        </p:nvSpPr>
        <p:spPr>
          <a:xfrm>
            <a:off x="8510250" y="2168520"/>
            <a:ext cx="3284649" cy="338554"/>
          </a:xfrm>
          <a:prstGeom prst="rect">
            <a:avLst/>
          </a:prstGeom>
          <a:solidFill>
            <a:srgbClr val="D1EDE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uk-UA" sz="1600" b="1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З</a:t>
            </a:r>
            <a:r>
              <a:rPr lang="uk-UA" sz="1600" b="1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акону № 504 </a:t>
            </a:r>
            <a:endParaRPr lang="uk-UA" sz="1600" b="1" dirty="0">
              <a:latin typeface="Montserrat" panose="00000500000000000000" pitchFamily="2" charset="-52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B137FCD-E9DF-49A7-AD0E-9653B2A24E96}"/>
              </a:ext>
            </a:extLst>
          </p:cNvPr>
          <p:cNvSpPr txBox="1"/>
          <p:nvPr/>
        </p:nvSpPr>
        <p:spPr>
          <a:xfrm>
            <a:off x="218941" y="2669241"/>
            <a:ext cx="3552959" cy="1815882"/>
          </a:xfrm>
          <a:prstGeom prst="rect">
            <a:avLst/>
          </a:prstGeom>
          <a:solidFill>
            <a:srgbClr val="D1EDE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Стаття 21 цього Закону визначає </a:t>
            </a:r>
          </a:p>
          <a:p>
            <a:pPr lvl="0" algn="ctr"/>
            <a:r>
              <a:rPr 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 загальну тривалість </a:t>
            </a:r>
            <a:r>
              <a:rPr lang="uk-UA" sz="1400" b="1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щорічної </a:t>
            </a:r>
            <a:r>
              <a:rPr 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та </a:t>
            </a:r>
            <a:r>
              <a:rPr lang="uk-UA" sz="1400" b="1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додаткової</a:t>
            </a:r>
            <a:r>
              <a:rPr 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 оплачуваних відпусток посадових осіб ОМС.</a:t>
            </a:r>
          </a:p>
          <a:p>
            <a:pPr lvl="0" algn="ctr"/>
            <a:endParaRPr lang="uk-UA" sz="1400" dirty="0" smtClean="0">
              <a:solidFill>
                <a:srgbClr val="002060"/>
              </a:solidFill>
              <a:latin typeface="Montserrat" panose="00000500000000000000" pitchFamily="2" charset="-52"/>
              <a:cs typeface="Arial" pitchFamily="34" charset="0"/>
            </a:endParaRPr>
          </a:p>
          <a:p>
            <a:pPr lvl="0" algn="ctr"/>
            <a:r>
              <a:rPr 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Можливість їх застосування має відбуватися з врахуванням положень Закону № 2136</a:t>
            </a:r>
            <a:endParaRPr lang="uk-UA" sz="1400" dirty="0">
              <a:latin typeface="Montserrat" panose="00000500000000000000" pitchFamily="2" charset="-52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B137FCD-E9DF-49A7-AD0E-9653B2A24E96}"/>
              </a:ext>
            </a:extLst>
          </p:cNvPr>
          <p:cNvSpPr txBox="1"/>
          <p:nvPr/>
        </p:nvSpPr>
        <p:spPr>
          <a:xfrm>
            <a:off x="4184559" y="2669241"/>
            <a:ext cx="3620038" cy="2031325"/>
          </a:xfrm>
          <a:prstGeom prst="rect">
            <a:avLst/>
          </a:prstGeom>
          <a:solidFill>
            <a:srgbClr val="D1EDED"/>
          </a:solid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Цей </a:t>
            </a:r>
            <a:r>
              <a:rPr lang="uk-UA" sz="14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Закон визначає особливості трудових відносини працівників </a:t>
            </a:r>
            <a:r>
              <a:rPr lang="uk-UA" sz="1400" b="1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усіх підприємств, установ, організацій в Україні незалежно від форми власності, виду діяльності і галузевої </a:t>
            </a:r>
            <a:r>
              <a:rPr lang="uk-UA" sz="1400" b="1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належності </a:t>
            </a:r>
            <a:r>
              <a:rPr lang="en-US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&lt;…&gt;</a:t>
            </a:r>
            <a:r>
              <a:rPr 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 </a:t>
            </a:r>
            <a:r>
              <a:rPr lang="uk-UA" sz="1400" b="1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у </a:t>
            </a:r>
            <a:r>
              <a:rPr lang="uk-UA" sz="1400" b="1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період дії воєнного стану</a:t>
            </a:r>
            <a:r>
              <a:rPr lang="uk-UA" sz="14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, введеного відповідно до Закону України "Про правовий режим воєнного стану".</a:t>
            </a:r>
            <a:endParaRPr lang="uk-UA" sz="1400" dirty="0">
              <a:latin typeface="Montserrat" panose="00000500000000000000" pitchFamily="2" charset="-52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B137FCD-E9DF-49A7-AD0E-9653B2A24E96}"/>
              </a:ext>
            </a:extLst>
          </p:cNvPr>
          <p:cNvSpPr txBox="1"/>
          <p:nvPr/>
        </p:nvSpPr>
        <p:spPr>
          <a:xfrm>
            <a:off x="4184559" y="4875768"/>
            <a:ext cx="3620038" cy="738664"/>
          </a:xfrm>
          <a:prstGeom prst="rect">
            <a:avLst/>
          </a:prstGeom>
          <a:solidFill>
            <a:srgbClr val="D1EDED"/>
          </a:solid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Стаття 12 цього  Закону визначає умови надання відпусток працівникам</a:t>
            </a:r>
            <a:endParaRPr lang="uk-UA" sz="1400" dirty="0">
              <a:latin typeface="Montserrat" panose="00000500000000000000" pitchFamily="2" charset="-52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B137FCD-E9DF-49A7-AD0E-9653B2A24E96}"/>
              </a:ext>
            </a:extLst>
          </p:cNvPr>
          <p:cNvSpPr txBox="1"/>
          <p:nvPr/>
        </p:nvSpPr>
        <p:spPr>
          <a:xfrm>
            <a:off x="8397025" y="2697721"/>
            <a:ext cx="3620038" cy="1600438"/>
          </a:xfrm>
          <a:prstGeom prst="rect">
            <a:avLst/>
          </a:prstGeom>
          <a:solidFill>
            <a:srgbClr val="D1EDE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Цей </a:t>
            </a:r>
            <a:r>
              <a:rPr lang="uk-UA" sz="1400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Закон визначає </a:t>
            </a:r>
            <a:r>
              <a:rPr 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переважну більшість видів відпусток, на які має право працівник. </a:t>
            </a:r>
          </a:p>
          <a:p>
            <a:pPr lvl="0" algn="ctr"/>
            <a:endParaRPr lang="uk-UA" sz="1400" dirty="0">
              <a:solidFill>
                <a:srgbClr val="002060"/>
              </a:solidFill>
              <a:latin typeface="Montserrat" panose="00000500000000000000" pitchFamily="2" charset="-52"/>
              <a:cs typeface="Arial" pitchFamily="34" charset="0"/>
            </a:endParaRPr>
          </a:p>
          <a:p>
            <a:pPr lvl="0" algn="ctr"/>
            <a:r>
              <a:rPr 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Можливість їх застосування має відбуватися з врахуванням положень Закону № 2136</a:t>
            </a:r>
            <a:endParaRPr lang="uk-UA" sz="1400" dirty="0">
              <a:latin typeface="Montserrat" panose="00000500000000000000" pitchFamily="2" charset="-52"/>
            </a:endParaRPr>
          </a:p>
        </p:txBody>
      </p:sp>
      <p:cxnSp>
        <p:nvCxnSpPr>
          <p:cNvPr id="19" name="Прямая со стрелкой 18"/>
          <p:cNvCxnSpPr/>
          <p:nvPr/>
        </p:nvCxnSpPr>
        <p:spPr>
          <a:xfrm flipH="1">
            <a:off x="1783189" y="1810471"/>
            <a:ext cx="1822895" cy="3065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endCxn id="13" idx="0"/>
          </p:cNvCxnSpPr>
          <p:nvPr/>
        </p:nvCxnSpPr>
        <p:spPr>
          <a:xfrm>
            <a:off x="8397025" y="1810471"/>
            <a:ext cx="1755550" cy="35804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>
            <a:stCxn id="15" idx="2"/>
          </p:cNvCxnSpPr>
          <p:nvPr/>
        </p:nvCxnSpPr>
        <p:spPr>
          <a:xfrm flipH="1">
            <a:off x="5985455" y="4700566"/>
            <a:ext cx="9123" cy="1752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 flipH="1">
            <a:off x="5985454" y="2527911"/>
            <a:ext cx="9123" cy="1752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3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6153" y="5709605"/>
            <a:ext cx="2576847" cy="992681"/>
          </a:xfrm>
          <a:prstGeom prst="rect">
            <a:avLst/>
          </a:prstGeom>
        </p:spPr>
      </p:pic>
      <p:pic>
        <p:nvPicPr>
          <p:cNvPr id="34" name="Picture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9453" y="5659518"/>
            <a:ext cx="2631313" cy="1198481"/>
          </a:xfrm>
          <a:prstGeom prst="rect">
            <a:avLst/>
          </a:prstGeom>
        </p:spPr>
      </p:pic>
      <p:sp>
        <p:nvSpPr>
          <p:cNvPr id="35" name="Управляющая кнопка: справка 34">
            <a:hlinkClick r:id="" action="ppaction://noaction" highlightClick="1"/>
          </p:cNvPr>
          <p:cNvSpPr/>
          <p:nvPr/>
        </p:nvSpPr>
        <p:spPr>
          <a:xfrm>
            <a:off x="5870619" y="1810471"/>
            <a:ext cx="261870" cy="374054"/>
          </a:xfrm>
          <a:prstGeom prst="actionButtonHelp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95164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8DD7666-5AD9-44FC-9180-501DDE952BE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845" y="5594782"/>
            <a:ext cx="1612900" cy="1373042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EC33EB8F-ABFA-4BEE-826A-390E00375DE9}"/>
              </a:ext>
            </a:extLst>
          </p:cNvPr>
          <p:cNvSpPr/>
          <p:nvPr/>
        </p:nvSpPr>
        <p:spPr>
          <a:xfrm>
            <a:off x="0" y="0"/>
            <a:ext cx="12192000" cy="1079500"/>
          </a:xfrm>
          <a:prstGeom prst="rect">
            <a:avLst/>
          </a:prstGeom>
          <a:solidFill>
            <a:srgbClr val="D1ED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9433D38-BFC1-4E86-BCAC-58B1C21A4EB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H="1">
            <a:off x="0" y="0"/>
            <a:ext cx="4953000" cy="184970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FD1BBF9-B05E-451F-B4A9-69DA57985145}"/>
              </a:ext>
            </a:extLst>
          </p:cNvPr>
          <p:cNvSpPr txBox="1"/>
          <p:nvPr/>
        </p:nvSpPr>
        <p:spPr>
          <a:xfrm>
            <a:off x="1783189" y="613355"/>
            <a:ext cx="102451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dirty="0" smtClean="0">
                <a:solidFill>
                  <a:schemeClr val="accent2"/>
                </a:solidFill>
                <a:latin typeface="Montserrat Black" panose="00000A00000000000000" pitchFamily="2" charset="-52"/>
              </a:rPr>
              <a:t>Питання надання відпусток посадовим особам ОМС </a:t>
            </a:r>
            <a:endParaRPr lang="uk-UA" sz="2800" dirty="0">
              <a:solidFill>
                <a:schemeClr val="accent2"/>
              </a:solidFill>
              <a:latin typeface="Montserrat Black" panose="00000A00000000000000" pitchFamily="2" charset="-52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B8F0E1E-281B-445D-95C5-75B38CFC6E5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626" y="5475475"/>
            <a:ext cx="3778526" cy="141109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8B137FCD-E9DF-49A7-AD0E-9653B2A24E96}"/>
              </a:ext>
            </a:extLst>
          </p:cNvPr>
          <p:cNvSpPr txBox="1"/>
          <p:nvPr/>
        </p:nvSpPr>
        <p:spPr>
          <a:xfrm>
            <a:off x="609734" y="1266014"/>
            <a:ext cx="2872257" cy="307777"/>
          </a:xfrm>
          <a:prstGeom prst="rect">
            <a:avLst/>
          </a:prstGeom>
          <a:solidFill>
            <a:srgbClr val="D1EDE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uk-UA" sz="1400" b="1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З</a:t>
            </a:r>
            <a:r>
              <a:rPr lang="uk-UA" sz="1400" b="1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акону № 2493 (ст. 21)</a:t>
            </a:r>
            <a:endParaRPr lang="uk-UA" sz="1400" b="1" dirty="0">
              <a:latin typeface="Montserrat" panose="00000500000000000000" pitchFamily="2" charset="-52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B137FCD-E9DF-49A7-AD0E-9653B2A24E96}"/>
              </a:ext>
            </a:extLst>
          </p:cNvPr>
          <p:cNvSpPr txBox="1"/>
          <p:nvPr/>
        </p:nvSpPr>
        <p:spPr>
          <a:xfrm>
            <a:off x="4027865" y="1240562"/>
            <a:ext cx="3299138" cy="338554"/>
          </a:xfrm>
          <a:prstGeom prst="rect">
            <a:avLst/>
          </a:prstGeom>
          <a:solidFill>
            <a:srgbClr val="D1EDED"/>
          </a:solid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uk-UA" sz="1600" b="1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З</a:t>
            </a:r>
            <a:r>
              <a:rPr lang="uk-UA" sz="1600" b="1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акону № 2136 (ст. 12) </a:t>
            </a:r>
            <a:endParaRPr lang="uk-UA" sz="1600" b="1" dirty="0">
              <a:latin typeface="Montserrat" panose="00000500000000000000" pitchFamily="2" charset="-52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B137FCD-E9DF-49A7-AD0E-9653B2A24E96}"/>
              </a:ext>
            </a:extLst>
          </p:cNvPr>
          <p:cNvSpPr txBox="1"/>
          <p:nvPr/>
        </p:nvSpPr>
        <p:spPr>
          <a:xfrm>
            <a:off x="8183972" y="1240562"/>
            <a:ext cx="3284649" cy="338554"/>
          </a:xfrm>
          <a:prstGeom prst="rect">
            <a:avLst/>
          </a:prstGeom>
          <a:solidFill>
            <a:srgbClr val="D1EDE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uk-UA" sz="1600" b="1" dirty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З</a:t>
            </a:r>
            <a:r>
              <a:rPr lang="uk-UA" sz="1600" b="1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itchFamily="34" charset="0"/>
              </a:rPr>
              <a:t>акону № 504 (ст. 4) </a:t>
            </a:r>
            <a:endParaRPr lang="uk-UA" sz="1600" b="1" dirty="0">
              <a:latin typeface="Montserrat" panose="00000500000000000000" pitchFamily="2" charset="-52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B137FCD-E9DF-49A7-AD0E-9653B2A24E96}"/>
              </a:ext>
            </a:extLst>
          </p:cNvPr>
          <p:cNvSpPr txBox="1"/>
          <p:nvPr/>
        </p:nvSpPr>
        <p:spPr>
          <a:xfrm>
            <a:off x="403538" y="1845621"/>
            <a:ext cx="3284650" cy="3046988"/>
          </a:xfrm>
          <a:prstGeom prst="rect">
            <a:avLst/>
          </a:prstGeom>
          <a:solidFill>
            <a:srgbClr val="D1EDE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uk-UA" sz="1200" dirty="0">
                <a:solidFill>
                  <a:srgbClr val="002060"/>
                </a:solidFill>
                <a:latin typeface="Montserrat" panose="00000500000000000000" pitchFamily="2" charset="-52"/>
              </a:rPr>
              <a:t>Посадовим особам місцевого самоврядування надається щорічна </a:t>
            </a:r>
            <a:r>
              <a:rPr lang="uk-UA" sz="1200" b="1" dirty="0">
                <a:solidFill>
                  <a:srgbClr val="002060"/>
                </a:solidFill>
                <a:latin typeface="Montserrat" panose="00000500000000000000" pitchFamily="2" charset="-52"/>
              </a:rPr>
              <a:t>відпустка тривалістю </a:t>
            </a:r>
            <a:r>
              <a:rPr lang="uk-UA" sz="1200" b="1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30 к.д., </a:t>
            </a:r>
            <a:r>
              <a:rPr lang="uk-UA" sz="1200" b="1" dirty="0">
                <a:solidFill>
                  <a:srgbClr val="002060"/>
                </a:solidFill>
                <a:latin typeface="Montserrat" panose="00000500000000000000" pitchFamily="2" charset="-52"/>
              </a:rPr>
              <a:t>якщо законами України не передбачено тривалішої відпустки</a:t>
            </a:r>
            <a:r>
              <a:rPr lang="uk-UA" sz="1200" dirty="0">
                <a:solidFill>
                  <a:srgbClr val="002060"/>
                </a:solidFill>
                <a:latin typeface="Montserrat" panose="00000500000000000000" pitchFamily="2" charset="-52"/>
              </a:rPr>
              <a:t>, з виплатою допомоги на оздоровлення у розмірі посадового окладу.</a:t>
            </a:r>
          </a:p>
          <a:p>
            <a:pPr lvl="0" algn="ctr"/>
            <a:endParaRPr lang="uk-UA" sz="1200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ctr"/>
            <a:r>
              <a:rPr lang="uk-UA" sz="1200" b="1" dirty="0">
                <a:solidFill>
                  <a:srgbClr val="002060"/>
                </a:solidFill>
                <a:latin typeface="Montserrat" panose="00000500000000000000" pitchFamily="2" charset="-52"/>
              </a:rPr>
              <a:t>Посадовим особам, які мають стаж служби в </a:t>
            </a:r>
            <a:r>
              <a:rPr lang="uk-UA" sz="1200" b="1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ОМС понад </a:t>
            </a:r>
            <a:r>
              <a:rPr lang="uk-UA" sz="1200" b="1" dirty="0">
                <a:solidFill>
                  <a:srgbClr val="002060"/>
                </a:solidFill>
                <a:latin typeface="Montserrat" panose="00000500000000000000" pitchFamily="2" charset="-52"/>
              </a:rPr>
              <a:t>10 років, надається додаткова оплачувана відпустка тривалістю до 15 календарних днів.</a:t>
            </a:r>
            <a:r>
              <a:rPr lang="uk-UA" sz="1200" dirty="0">
                <a:solidFill>
                  <a:srgbClr val="002060"/>
                </a:solidFill>
                <a:latin typeface="Montserrat" panose="00000500000000000000" pitchFamily="2" charset="-52"/>
              </a:rPr>
              <a:t> Порядок і умови надання додаткових оплачуваних відпусток встановлюються Кабінетом Міністрів України.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B137FCD-E9DF-49A7-AD0E-9653B2A24E96}"/>
              </a:ext>
            </a:extLst>
          </p:cNvPr>
          <p:cNvSpPr txBox="1"/>
          <p:nvPr/>
        </p:nvSpPr>
        <p:spPr>
          <a:xfrm>
            <a:off x="3913029" y="1809130"/>
            <a:ext cx="3528811" cy="3785652"/>
          </a:xfrm>
          <a:prstGeom prst="rect">
            <a:avLst/>
          </a:prstGeom>
          <a:solidFill>
            <a:srgbClr val="D1EDED"/>
          </a:solid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uk-UA" sz="1200" dirty="0">
                <a:solidFill>
                  <a:srgbClr val="002060"/>
                </a:solidFill>
                <a:latin typeface="Montserrat" panose="00000500000000000000" pitchFamily="2" charset="-52"/>
              </a:rPr>
              <a:t>У період дії воєнного стану </a:t>
            </a:r>
            <a:r>
              <a:rPr lang="uk-UA" sz="1200" b="1" dirty="0">
                <a:solidFill>
                  <a:srgbClr val="002060"/>
                </a:solidFill>
                <a:latin typeface="Montserrat" panose="00000500000000000000" pitchFamily="2" charset="-52"/>
              </a:rPr>
              <a:t>щорічна основна оплачувана відпустка </a:t>
            </a:r>
            <a:r>
              <a:rPr lang="uk-UA" sz="1200" dirty="0">
                <a:solidFill>
                  <a:srgbClr val="002060"/>
                </a:solidFill>
                <a:latin typeface="Montserrat" panose="00000500000000000000" pitchFamily="2" charset="-52"/>
              </a:rPr>
              <a:t>надається працівникам тривалістю 24 </a:t>
            </a:r>
            <a:r>
              <a:rPr lang="uk-UA" sz="12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к. д.</a:t>
            </a:r>
            <a:endParaRPr lang="uk-UA" sz="1200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ctr"/>
            <a:endParaRPr lang="uk-UA" sz="1200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ctr"/>
            <a:r>
              <a:rPr lang="uk-UA" sz="12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У </a:t>
            </a:r>
            <a:r>
              <a:rPr lang="uk-UA" sz="1200" dirty="0">
                <a:solidFill>
                  <a:srgbClr val="002060"/>
                </a:solidFill>
                <a:latin typeface="Montserrat" panose="00000500000000000000" pitchFamily="2" charset="-52"/>
              </a:rPr>
              <a:t>період дії воєнного стану роботодавець </a:t>
            </a:r>
            <a:r>
              <a:rPr lang="uk-UA" sz="1200" b="1" dirty="0">
                <a:solidFill>
                  <a:srgbClr val="002060"/>
                </a:solidFill>
                <a:latin typeface="Montserrat" panose="00000500000000000000" pitchFamily="2" charset="-52"/>
              </a:rPr>
              <a:t>може відмовити працівнику у наданні будь-якого виду відпусток </a:t>
            </a:r>
            <a:r>
              <a:rPr lang="uk-UA" sz="1200" dirty="0">
                <a:solidFill>
                  <a:srgbClr val="002060"/>
                </a:solidFill>
                <a:latin typeface="Montserrat" panose="00000500000000000000" pitchFamily="2" charset="-52"/>
              </a:rPr>
              <a:t>(крім відпустки у зв’язку вагітністю та пологами та відпустки для догляду за дитиною до досягнення нею трирічного віку), </a:t>
            </a:r>
            <a:r>
              <a:rPr lang="uk-UA" sz="1200" b="1" dirty="0">
                <a:solidFill>
                  <a:srgbClr val="002060"/>
                </a:solidFill>
                <a:latin typeface="Montserrat" panose="00000500000000000000" pitchFamily="2" charset="-52"/>
              </a:rPr>
              <a:t>якщо такий працівник залучений до виконання робіт на об’єктах критичної інфраструктури</a:t>
            </a:r>
            <a:r>
              <a:rPr lang="uk-UA" sz="1200" dirty="0">
                <a:solidFill>
                  <a:srgbClr val="002060"/>
                </a:solidFill>
                <a:latin typeface="Montserrat" panose="00000500000000000000" pitchFamily="2" charset="-52"/>
              </a:rPr>
              <a:t>.</a:t>
            </a:r>
          </a:p>
          <a:p>
            <a:pPr lvl="0" algn="ctr"/>
            <a:endParaRPr lang="uk-UA" sz="1200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ctr"/>
            <a:r>
              <a:rPr lang="uk-UA" sz="1200" b="1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Протягом </a:t>
            </a:r>
            <a:r>
              <a:rPr lang="uk-UA" sz="1200" b="1" dirty="0">
                <a:solidFill>
                  <a:srgbClr val="002060"/>
                </a:solidFill>
                <a:latin typeface="Montserrat" panose="00000500000000000000" pitchFamily="2" charset="-52"/>
              </a:rPr>
              <a:t>періоду дії воєнного стану роботодавець на прохання працівника може надавати йому відпустку без збереження заробітної плати без обмеження строку, встановленого </a:t>
            </a:r>
            <a:r>
              <a:rPr lang="uk-UA" sz="1200" b="1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ч. 1 ст. </a:t>
            </a:r>
            <a:r>
              <a:rPr lang="uk-UA" sz="1200" b="1" dirty="0">
                <a:solidFill>
                  <a:srgbClr val="002060"/>
                </a:solidFill>
                <a:latin typeface="Montserrat" panose="00000500000000000000" pitchFamily="2" charset="-52"/>
              </a:rPr>
              <a:t>26 </a:t>
            </a:r>
            <a:r>
              <a:rPr lang="uk-UA" sz="1200" b="1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Закону № 504.</a:t>
            </a:r>
            <a:endParaRPr lang="uk-UA" sz="1200" b="1" dirty="0">
              <a:solidFill>
                <a:srgbClr val="002060"/>
              </a:solidFill>
              <a:latin typeface="Montserrat" panose="00000500000000000000" pitchFamily="2" charset="-52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B137FCD-E9DF-49A7-AD0E-9653B2A24E96}"/>
              </a:ext>
            </a:extLst>
          </p:cNvPr>
          <p:cNvSpPr txBox="1"/>
          <p:nvPr/>
        </p:nvSpPr>
        <p:spPr>
          <a:xfrm>
            <a:off x="7624292" y="1828097"/>
            <a:ext cx="4404008" cy="3785652"/>
          </a:xfrm>
          <a:prstGeom prst="rect">
            <a:avLst/>
          </a:prstGeom>
          <a:solidFill>
            <a:srgbClr val="D1EDE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uk-UA" sz="12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Установлюються такі види відпусток:</a:t>
            </a:r>
          </a:p>
          <a:p>
            <a:pPr lvl="0" algn="ctr"/>
            <a:endParaRPr lang="uk-UA" sz="1200" dirty="0" smtClean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/>
            <a:r>
              <a:rPr lang="uk-UA" sz="1200" b="1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1) </a:t>
            </a:r>
            <a:r>
              <a:rPr lang="uk-UA" sz="1200" b="1" dirty="0">
                <a:solidFill>
                  <a:srgbClr val="002060"/>
                </a:solidFill>
                <a:latin typeface="Montserrat" panose="00000500000000000000" pitchFamily="2" charset="-52"/>
              </a:rPr>
              <a:t>щорічні відпустки</a:t>
            </a:r>
            <a:r>
              <a:rPr lang="uk-UA" sz="1200" dirty="0">
                <a:solidFill>
                  <a:srgbClr val="002060"/>
                </a:solidFill>
                <a:latin typeface="Montserrat" panose="00000500000000000000" pitchFamily="2" charset="-52"/>
              </a:rPr>
              <a:t>:</a:t>
            </a:r>
          </a:p>
          <a:p>
            <a:pPr marL="171450" lvl="0" indent="-171450">
              <a:buFont typeface="Wingdings" pitchFamily="2" charset="2"/>
              <a:buChar char="ü"/>
            </a:pPr>
            <a:r>
              <a:rPr lang="uk-UA" sz="1200" b="1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основна відпустка</a:t>
            </a:r>
            <a:r>
              <a:rPr lang="uk-UA" sz="12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;</a:t>
            </a:r>
            <a:endParaRPr lang="uk-UA" sz="1200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marL="171450" lvl="0" indent="-171450">
              <a:buFont typeface="Wingdings" pitchFamily="2" charset="2"/>
              <a:buChar char="ü"/>
            </a:pPr>
            <a:r>
              <a:rPr lang="uk-UA" sz="1200" b="1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інші </a:t>
            </a:r>
            <a:r>
              <a:rPr lang="uk-UA" sz="1200" b="1" dirty="0">
                <a:solidFill>
                  <a:srgbClr val="002060"/>
                </a:solidFill>
                <a:latin typeface="Montserrat" panose="00000500000000000000" pitchFamily="2" charset="-52"/>
              </a:rPr>
              <a:t>додаткові відпустки, передбачені законодавством</a:t>
            </a:r>
            <a:r>
              <a:rPr lang="uk-UA" sz="1200" dirty="0">
                <a:solidFill>
                  <a:srgbClr val="002060"/>
                </a:solidFill>
                <a:latin typeface="Montserrat" panose="00000500000000000000" pitchFamily="2" charset="-52"/>
              </a:rPr>
              <a:t>;</a:t>
            </a:r>
          </a:p>
          <a:p>
            <a:pPr lvl="0"/>
            <a:r>
              <a:rPr lang="en-US" sz="12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&lt;…&gt;</a:t>
            </a:r>
            <a:endParaRPr lang="uk-UA" sz="1200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/>
            <a:endParaRPr lang="en-US" sz="1200" b="1" dirty="0" smtClean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/>
            <a:r>
              <a:rPr lang="uk-UA" sz="1200" b="1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4</a:t>
            </a:r>
            <a:r>
              <a:rPr lang="uk-UA" sz="1200" b="1" dirty="0">
                <a:solidFill>
                  <a:srgbClr val="002060"/>
                </a:solidFill>
                <a:latin typeface="Montserrat" panose="00000500000000000000" pitchFamily="2" charset="-52"/>
              </a:rPr>
              <a:t>) соціальні </a:t>
            </a:r>
            <a:r>
              <a:rPr lang="uk-UA" sz="1200" b="1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відпустки</a:t>
            </a:r>
            <a:endParaRPr lang="en-US" sz="1200" b="1" dirty="0" smtClean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marL="171450" lvl="0" indent="-171450">
              <a:buFont typeface="Wingdings" pitchFamily="2" charset="2"/>
              <a:buChar char="ü"/>
            </a:pPr>
            <a:r>
              <a:rPr lang="uk-UA" sz="12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відпустка </a:t>
            </a:r>
            <a:r>
              <a:rPr lang="uk-UA" sz="1200" dirty="0">
                <a:solidFill>
                  <a:srgbClr val="002060"/>
                </a:solidFill>
                <a:latin typeface="Montserrat" panose="00000500000000000000" pitchFamily="2" charset="-52"/>
              </a:rPr>
              <a:t>у зв'язку з вагітністю та </a:t>
            </a:r>
            <a:r>
              <a:rPr lang="uk-UA" sz="12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пологами</a:t>
            </a:r>
            <a:r>
              <a:rPr lang="ru-RU" sz="1200" dirty="0">
                <a:solidFill>
                  <a:srgbClr val="002060"/>
                </a:solidFill>
                <a:latin typeface="Montserrat" panose="00000500000000000000" pitchFamily="2" charset="-52"/>
              </a:rPr>
              <a:t>;</a:t>
            </a:r>
            <a:endParaRPr lang="uk-UA" sz="1200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marL="171450" lvl="0" indent="-171450">
              <a:buFont typeface="Wingdings" pitchFamily="2" charset="2"/>
              <a:buChar char="ü"/>
            </a:pPr>
            <a:r>
              <a:rPr lang="uk-UA" sz="12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відпустка </a:t>
            </a:r>
            <a:r>
              <a:rPr lang="uk-UA" sz="1200" dirty="0">
                <a:solidFill>
                  <a:srgbClr val="002060"/>
                </a:solidFill>
                <a:latin typeface="Montserrat" panose="00000500000000000000" pitchFamily="2" charset="-52"/>
              </a:rPr>
              <a:t>для догляду за дитиною до досягнення нею трирічного </a:t>
            </a:r>
            <a:r>
              <a:rPr lang="uk-UA" sz="12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віку;</a:t>
            </a:r>
            <a:endParaRPr lang="uk-UA" sz="1200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marL="171450" lvl="0" indent="-171450">
              <a:buFont typeface="Wingdings" pitchFamily="2" charset="2"/>
              <a:buChar char="ü"/>
            </a:pPr>
            <a:r>
              <a:rPr lang="uk-UA" sz="12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відпустка </a:t>
            </a:r>
            <a:r>
              <a:rPr lang="uk-UA" sz="1200" dirty="0">
                <a:solidFill>
                  <a:srgbClr val="002060"/>
                </a:solidFill>
                <a:latin typeface="Montserrat" panose="00000500000000000000" pitchFamily="2" charset="-52"/>
              </a:rPr>
              <a:t>у зв'язку з усиновленням </a:t>
            </a:r>
            <a:r>
              <a:rPr lang="uk-UA" sz="12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дитини;</a:t>
            </a:r>
            <a:endParaRPr lang="uk-UA" sz="1200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marL="171450" lvl="0" indent="-171450">
              <a:buFont typeface="Wingdings" pitchFamily="2" charset="2"/>
              <a:buChar char="ü"/>
            </a:pPr>
            <a:r>
              <a:rPr lang="uk-UA" sz="12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додаткова </a:t>
            </a:r>
            <a:r>
              <a:rPr lang="uk-UA" sz="1200" dirty="0">
                <a:solidFill>
                  <a:srgbClr val="002060"/>
                </a:solidFill>
                <a:latin typeface="Montserrat" panose="00000500000000000000" pitchFamily="2" charset="-52"/>
              </a:rPr>
              <a:t>відпустка працівникам, які мають дітей або повнолітню дитину - особу з інвалідністю з дитинства підгрупи А </a:t>
            </a:r>
            <a:r>
              <a:rPr lang="en-US" sz="1200" dirty="0">
                <a:solidFill>
                  <a:srgbClr val="002060"/>
                </a:solidFill>
                <a:latin typeface="Montserrat" panose="00000500000000000000" pitchFamily="2" charset="-52"/>
              </a:rPr>
              <a:t>I </a:t>
            </a:r>
            <a:r>
              <a:rPr lang="uk-UA" sz="12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групи;</a:t>
            </a:r>
            <a:endParaRPr lang="uk-UA" sz="1200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marL="171450" lvl="0" indent="-171450">
              <a:buFont typeface="Wingdings" pitchFamily="2" charset="2"/>
              <a:buChar char="ü"/>
            </a:pPr>
            <a:r>
              <a:rPr lang="uk-UA" sz="12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відпустка </a:t>
            </a:r>
            <a:r>
              <a:rPr lang="uk-UA" sz="1200" dirty="0">
                <a:solidFill>
                  <a:srgbClr val="002060"/>
                </a:solidFill>
                <a:latin typeface="Montserrat" panose="00000500000000000000" pitchFamily="2" charset="-52"/>
              </a:rPr>
              <a:t>при народженні </a:t>
            </a:r>
            <a:r>
              <a:rPr lang="uk-UA" sz="12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дитини;</a:t>
            </a:r>
            <a:endParaRPr lang="uk-UA" sz="1200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/>
            <a:endParaRPr lang="uk-UA" sz="1200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/>
            <a:r>
              <a:rPr lang="uk-UA" sz="1200" b="1" dirty="0">
                <a:solidFill>
                  <a:srgbClr val="002060"/>
                </a:solidFill>
                <a:latin typeface="Montserrat" panose="00000500000000000000" pitchFamily="2" charset="-52"/>
              </a:rPr>
              <a:t>5) відпустки без збереження заробітної плати </a:t>
            </a:r>
            <a:r>
              <a:rPr lang="uk-UA" sz="1200" dirty="0">
                <a:solidFill>
                  <a:srgbClr val="002060"/>
                </a:solidFill>
                <a:latin typeface="Montserrat" panose="00000500000000000000" pitchFamily="2" charset="-52"/>
              </a:rPr>
              <a:t>(статті 25, 26 цього Закону).</a:t>
            </a:r>
          </a:p>
        </p:txBody>
      </p:sp>
      <p:pic>
        <p:nvPicPr>
          <p:cNvPr id="33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6153" y="5709605"/>
            <a:ext cx="2576847" cy="992681"/>
          </a:xfrm>
          <a:prstGeom prst="rect">
            <a:avLst/>
          </a:prstGeom>
        </p:spPr>
      </p:pic>
      <p:pic>
        <p:nvPicPr>
          <p:cNvPr id="34" name="Picture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9453" y="5659518"/>
            <a:ext cx="2631313" cy="1198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29400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EC33EB8F-ABFA-4BEE-826A-390E00375DE9}"/>
              </a:ext>
            </a:extLst>
          </p:cNvPr>
          <p:cNvSpPr/>
          <p:nvPr/>
        </p:nvSpPr>
        <p:spPr>
          <a:xfrm>
            <a:off x="0" y="0"/>
            <a:ext cx="12192000" cy="1079500"/>
          </a:xfrm>
          <a:prstGeom prst="rect">
            <a:avLst/>
          </a:prstGeom>
          <a:solidFill>
            <a:srgbClr val="D1ED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>
              <a:latin typeface="Montserrat" panose="00000500000000000000" pitchFamily="2" charset="-52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9433D38-BFC1-4E86-BCAC-58B1C21A4EB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H="1">
            <a:off x="0" y="0"/>
            <a:ext cx="4953000" cy="184970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FD1BBF9-B05E-451F-B4A9-69DA57985145}"/>
              </a:ext>
            </a:extLst>
          </p:cNvPr>
          <p:cNvSpPr txBox="1"/>
          <p:nvPr/>
        </p:nvSpPr>
        <p:spPr>
          <a:xfrm>
            <a:off x="2186609" y="278717"/>
            <a:ext cx="100053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>
                <a:solidFill>
                  <a:schemeClr val="accent2"/>
                </a:solidFill>
                <a:latin typeface="Montserrat Black" panose="00000A00000000000000" pitchFamily="2" charset="-52"/>
              </a:rPr>
              <a:t>Питання надання відпусток посадовим особам ОМС 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BCEC932A-450B-4029-93FA-CE6E60B9FEBA}"/>
              </a:ext>
            </a:extLst>
          </p:cNvPr>
          <p:cNvSpPr/>
          <p:nvPr/>
        </p:nvSpPr>
        <p:spPr>
          <a:xfrm>
            <a:off x="180303" y="1957691"/>
            <a:ext cx="3642010" cy="3754874"/>
          </a:xfrm>
          <a:prstGeom prst="rect">
            <a:avLst/>
          </a:prstGeom>
          <a:solidFill>
            <a:srgbClr val="ACDFDF"/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anose="020B0604020202020204" pitchFamily="34" charset="0"/>
              </a:rPr>
              <a:t>Відповідно до ч. 1 ст. 26 Закону № 504 з</a:t>
            </a:r>
            <a:r>
              <a:rPr lang="ru-RU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anose="020B0604020202020204" pitchFamily="34" charset="0"/>
              </a:rPr>
              <a:t>а </a:t>
            </a:r>
            <a:r>
              <a:rPr 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anose="020B0604020202020204" pitchFamily="34" charset="0"/>
              </a:rPr>
              <a:t>сімейними обставинами та з інших причин працівнику може надаватися відпустка без збереження заробітної плати на термін, обумовлений угодою між працівником та власником або уповноваженим ним органом, але не більше 15 календарних днів на рік.</a:t>
            </a:r>
          </a:p>
          <a:p>
            <a:pPr algn="ctr"/>
            <a:endParaRPr lang="uk-UA" sz="1400" dirty="0">
              <a:solidFill>
                <a:srgbClr val="002060"/>
              </a:solidFill>
              <a:latin typeface="Montserrat" panose="00000500000000000000" pitchFamily="2" charset="-52"/>
              <a:cs typeface="Arial" panose="020B0604020202020204" pitchFamily="34" charset="0"/>
            </a:endParaRPr>
          </a:p>
          <a:p>
            <a:pPr algn="ctr"/>
            <a:r>
              <a:rPr 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anose="020B0604020202020204" pitchFamily="34" charset="0"/>
              </a:rPr>
              <a:t>Законом № 2136 норми ч. 1 ст. 26 вказаного Закону на період дії воєнного стану застосовуються без обмеження строку днів відпустки.</a:t>
            </a:r>
          </a:p>
          <a:p>
            <a:pPr algn="ctr"/>
            <a:endParaRPr lang="uk-UA" sz="1400" dirty="0" smtClean="0">
              <a:solidFill>
                <a:srgbClr val="002060"/>
              </a:solidFill>
              <a:latin typeface="Montserrat" panose="00000500000000000000" pitchFamily="2" charset="-52"/>
              <a:cs typeface="Arial" panose="020B0604020202020204" pitchFamily="34" charset="0"/>
            </a:endParaRPr>
          </a:p>
          <a:p>
            <a:pPr algn="ctr"/>
            <a:r>
              <a:rPr lang="uk-UA" sz="1400" b="1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anose="020B0604020202020204" pitchFamily="34" charset="0"/>
              </a:rPr>
              <a:t>Така відпустка надається лише на прохання працівника</a:t>
            </a:r>
            <a:endParaRPr lang="uk-UA" sz="1400" b="1" dirty="0">
              <a:solidFill>
                <a:srgbClr val="002060"/>
              </a:solidFill>
              <a:latin typeface="Montserrat" panose="00000500000000000000" pitchFamily="2" charset="-52"/>
              <a:cs typeface="Arial" panose="020B0604020202020204" pitchFamily="34" charset="0"/>
            </a:endParaRPr>
          </a:p>
        </p:txBody>
      </p:sp>
      <p:sp>
        <p:nvSpPr>
          <p:cNvPr id="11" name="Прямокутник 9">
            <a:extLst>
              <a:ext uri="{FF2B5EF4-FFF2-40B4-BE49-F238E27FC236}">
                <a16:creationId xmlns:a16="http://schemas.microsoft.com/office/drawing/2014/main" id="{110EF896-8495-461F-B984-12674433AA3F}"/>
              </a:ext>
            </a:extLst>
          </p:cNvPr>
          <p:cNvSpPr/>
          <p:nvPr/>
        </p:nvSpPr>
        <p:spPr>
          <a:xfrm>
            <a:off x="3966693" y="1219152"/>
            <a:ext cx="3786388" cy="33855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uk-UA" sz="1600" b="1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anose="020B0604020202020204" pitchFamily="34" charset="0"/>
              </a:rPr>
              <a:t>Важливо!</a:t>
            </a:r>
            <a:endParaRPr lang="uk-UA" sz="1600" b="1" dirty="0">
              <a:solidFill>
                <a:srgbClr val="002060"/>
              </a:solidFill>
              <a:latin typeface="Montserrat" panose="00000500000000000000" pitchFamily="2" charset="-52"/>
              <a:cs typeface="Arial" panose="020B0604020202020204" pitchFamily="34" charset="0"/>
            </a:endParaRPr>
          </a:p>
        </p:txBody>
      </p:sp>
      <p:sp>
        <p:nvSpPr>
          <p:cNvPr id="12" name="Прямокутник 10">
            <a:extLst>
              <a:ext uri="{FF2B5EF4-FFF2-40B4-BE49-F238E27FC236}">
                <a16:creationId xmlns:a16="http://schemas.microsoft.com/office/drawing/2014/main" id="{E7BD1AE3-8928-40F2-BB11-67CE73BFC78A}"/>
              </a:ext>
            </a:extLst>
          </p:cNvPr>
          <p:cNvSpPr/>
          <p:nvPr/>
        </p:nvSpPr>
        <p:spPr>
          <a:xfrm>
            <a:off x="180307" y="1258037"/>
            <a:ext cx="3642008" cy="338554"/>
          </a:xfrm>
          <a:prstGeom prst="rect">
            <a:avLst/>
          </a:prstGeom>
          <a:solidFill>
            <a:srgbClr val="ACDFDF"/>
          </a:solidFill>
        </p:spPr>
        <p:txBody>
          <a:bodyPr wrap="square">
            <a:spAutoFit/>
          </a:bodyPr>
          <a:lstStyle/>
          <a:p>
            <a:pPr algn="ctr"/>
            <a:r>
              <a:rPr lang="uk-UA" sz="1600" b="1" dirty="0" smtClean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-52"/>
                <a:cs typeface="Arial" panose="020B0604020202020204" pitchFamily="34" charset="0"/>
              </a:rPr>
              <a:t>Пам</a:t>
            </a: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-52"/>
                <a:cs typeface="Arial" panose="020B0604020202020204" pitchFamily="34" charset="0"/>
              </a:rPr>
              <a:t>’</a:t>
            </a:r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-52"/>
                <a:cs typeface="Arial" panose="020B0604020202020204" pitchFamily="34" charset="0"/>
              </a:rPr>
              <a:t>ята</a:t>
            </a:r>
            <a:r>
              <a:rPr lang="uk-UA" sz="1600" b="1" dirty="0" smtClean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-52"/>
                <a:cs typeface="Arial" panose="020B0604020202020204" pitchFamily="34" charset="0"/>
              </a:rPr>
              <a:t>є</a:t>
            </a:r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-52"/>
                <a:cs typeface="Arial" panose="020B0604020202020204" pitchFamily="34" charset="0"/>
              </a:rPr>
              <a:t>мо</a:t>
            </a:r>
            <a:endParaRPr lang="uk-UA" sz="1600" b="1" dirty="0">
              <a:solidFill>
                <a:schemeClr val="accent1">
                  <a:lumMod val="50000"/>
                </a:schemeClr>
              </a:solidFill>
              <a:latin typeface="Montserrat" panose="00000500000000000000" pitchFamily="2" charset="-52"/>
              <a:cs typeface="Arial" panose="020B0604020202020204" pitchFamily="34" charset="0"/>
            </a:endParaRPr>
          </a:p>
        </p:txBody>
      </p:sp>
      <p:sp>
        <p:nvSpPr>
          <p:cNvPr id="13" name="Прямокутник 12">
            <a:extLst>
              <a:ext uri="{FF2B5EF4-FFF2-40B4-BE49-F238E27FC236}">
                <a16:creationId xmlns:a16="http://schemas.microsoft.com/office/drawing/2014/main" id="{A988C182-6991-4D6C-9515-8E2159D2B74D}"/>
              </a:ext>
            </a:extLst>
          </p:cNvPr>
          <p:cNvSpPr/>
          <p:nvPr/>
        </p:nvSpPr>
        <p:spPr>
          <a:xfrm>
            <a:off x="3966693" y="1704820"/>
            <a:ext cx="3786389" cy="397031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anose="020B0604020202020204" pitchFamily="34" charset="0"/>
              </a:rPr>
              <a:t>Вимоги Закону № 2136 + Закону </a:t>
            </a:r>
          </a:p>
          <a:p>
            <a:pPr algn="ctr"/>
            <a:r>
              <a:rPr 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anose="020B0604020202020204" pitchFamily="34" charset="0"/>
              </a:rPr>
              <a:t>№ 2493 + Закону № 504 = таке:</a:t>
            </a:r>
          </a:p>
          <a:p>
            <a:pPr algn="ctr"/>
            <a:endParaRPr lang="uk-UA" sz="1400" dirty="0">
              <a:solidFill>
                <a:srgbClr val="002060"/>
              </a:solidFill>
              <a:latin typeface="Montserrat" panose="00000500000000000000" pitchFamily="2" charset="-52"/>
              <a:cs typeface="Arial" panose="020B0604020202020204" pitchFamily="34" charset="0"/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anose="020B0604020202020204" pitchFamily="34" charset="0"/>
              </a:rPr>
              <a:t>ОБМЕЖЕННЯ ЩОДО НАДАННЯ  ЛИШЕ </a:t>
            </a:r>
            <a:r>
              <a:rPr lang="uk-UA" sz="1400" b="1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anose="020B0604020202020204" pitchFamily="34" charset="0"/>
              </a:rPr>
              <a:t>ОСНОВНОЇ ЩОРІЧНОЇ ВІДПУСТКИ;</a:t>
            </a:r>
          </a:p>
          <a:p>
            <a:pPr marL="285750" indent="-285750">
              <a:buFont typeface="Wingdings" pitchFamily="2" charset="2"/>
              <a:buChar char="ü"/>
            </a:pPr>
            <a:endParaRPr lang="uk-UA" sz="1400" dirty="0">
              <a:solidFill>
                <a:srgbClr val="002060"/>
              </a:solidFill>
              <a:latin typeface="Montserrat" panose="00000500000000000000" pitchFamily="2" charset="-52"/>
              <a:cs typeface="Arial" panose="020B0604020202020204" pitchFamily="34" charset="0"/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uk-UA" sz="1400" dirty="0">
                <a:solidFill>
                  <a:srgbClr val="002060"/>
                </a:solidFill>
                <a:latin typeface="Montserrat" panose="00000500000000000000" pitchFamily="2" charset="-52"/>
                <a:cs typeface="Arial" panose="020B0604020202020204" pitchFamily="34" charset="0"/>
              </a:rPr>
              <a:t>в</a:t>
            </a:r>
            <a:r>
              <a:rPr 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anose="020B0604020202020204" pitchFamily="34" charset="0"/>
              </a:rPr>
              <a:t>сі інші види відпусток </a:t>
            </a:r>
            <a:r>
              <a:rPr lang="uk-UA" sz="1400" b="1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anose="020B0604020202020204" pitchFamily="34" charset="0"/>
              </a:rPr>
              <a:t>(в тому числі додаткові, соціальні, без збереження з/п) </a:t>
            </a:r>
            <a:r>
              <a:rPr lang="uk-UA" sz="1400" b="1" dirty="0">
                <a:solidFill>
                  <a:srgbClr val="002060"/>
                </a:solidFill>
                <a:latin typeface="Montserrat" panose="00000500000000000000" pitchFamily="2" charset="-52"/>
                <a:cs typeface="Arial" panose="020B0604020202020204" pitchFamily="34" charset="0"/>
              </a:rPr>
              <a:t>можуть бути </a:t>
            </a:r>
            <a:r>
              <a:rPr lang="uk-UA" sz="1400" b="1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anose="020B0604020202020204" pitchFamily="34" charset="0"/>
              </a:rPr>
              <a:t>надані</a:t>
            </a:r>
          </a:p>
          <a:p>
            <a:pPr marL="285750" indent="-285750">
              <a:buFont typeface="Wingdings" pitchFamily="2" charset="2"/>
              <a:buChar char="ü"/>
            </a:pPr>
            <a:endParaRPr lang="uk-UA" sz="1400" b="1" dirty="0" smtClean="0">
              <a:solidFill>
                <a:srgbClr val="002060"/>
              </a:solidFill>
              <a:latin typeface="Montserrat" panose="00000500000000000000" pitchFamily="2" charset="-52"/>
              <a:cs typeface="Arial" panose="020B0604020202020204" pitchFamily="34" charset="0"/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anose="020B0604020202020204" pitchFamily="34" charset="0"/>
              </a:rPr>
              <a:t>роботодавець може відмовити у наданні будь-якої відпустки (крім визначених ст. 12 Закону </a:t>
            </a:r>
            <a:r>
              <a:rPr lang="uk-UA" sz="12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anose="020B0604020202020204" pitchFamily="34" charset="0"/>
              </a:rPr>
              <a:t>№ 2136</a:t>
            </a:r>
            <a:r>
              <a:rPr 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anose="020B0604020202020204" pitchFamily="34" charset="0"/>
              </a:rPr>
              <a:t>), якщо працівник залучений</a:t>
            </a:r>
            <a:r>
              <a:rPr lang="ru-RU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anose="020B0604020202020204" pitchFamily="34" charset="0"/>
              </a:rPr>
              <a:t> </a:t>
            </a:r>
            <a:r>
              <a:rPr lang="ru-RU" sz="1400" dirty="0">
                <a:solidFill>
                  <a:srgbClr val="002060"/>
                </a:solidFill>
                <a:latin typeface="Montserrat" panose="00000500000000000000" pitchFamily="2" charset="-52"/>
                <a:cs typeface="Arial" panose="020B0604020202020204" pitchFamily="34" charset="0"/>
              </a:rPr>
              <a:t>до виконання робіт на </a:t>
            </a:r>
            <a:r>
              <a:rPr 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anose="020B0604020202020204" pitchFamily="34" charset="0"/>
              </a:rPr>
              <a:t>об’єктах</a:t>
            </a:r>
            <a:r>
              <a:rPr lang="ru-RU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anose="020B0604020202020204" pitchFamily="34" charset="0"/>
              </a:rPr>
              <a:t> </a:t>
            </a:r>
            <a:r>
              <a:rPr 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anose="020B0604020202020204" pitchFamily="34" charset="0"/>
              </a:rPr>
              <a:t>критичної інфраструктури</a:t>
            </a:r>
            <a:endParaRPr lang="uk-UA" sz="1400" dirty="0">
              <a:solidFill>
                <a:srgbClr val="002060"/>
              </a:solidFill>
              <a:latin typeface="Montserrat" panose="00000500000000000000" pitchFamily="2" charset="-52"/>
              <a:cs typeface="Arial" panose="020B0604020202020204" pitchFamily="34" charset="0"/>
            </a:endParaRPr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21BF4B8C-42A5-40D2-A126-8793BD83922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H="1">
            <a:off x="3966693" y="1558669"/>
            <a:ext cx="1281636" cy="423081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8EFCD1C0-B18B-4B9D-B2D1-B3716227A35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525343" y="1594747"/>
            <a:ext cx="1296970" cy="423081"/>
          </a:xfrm>
          <a:prstGeom prst="rect">
            <a:avLst/>
          </a:prstGeom>
        </p:spPr>
      </p:pic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A8D47A69-6B4A-492D-B4D2-052204AEA66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H="1">
            <a:off x="180304" y="1596820"/>
            <a:ext cx="1403539" cy="423081"/>
          </a:xfrm>
          <a:prstGeom prst="rect">
            <a:avLst/>
          </a:prstGeom>
        </p:spPr>
      </p:pic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497F3516-7E70-46D0-87BA-66E924B1EF2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6449005" y="1568661"/>
            <a:ext cx="1304075" cy="423081"/>
          </a:xfrm>
          <a:prstGeom prst="rect">
            <a:avLst/>
          </a:prstGeom>
        </p:spPr>
      </p:pic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8BC46D0A-5D09-4BFE-BAF1-BB11BA4D98A0}"/>
              </a:ext>
            </a:extLst>
          </p:cNvPr>
          <p:cNvSpPr/>
          <p:nvPr/>
        </p:nvSpPr>
        <p:spPr>
          <a:xfrm>
            <a:off x="7907629" y="1957691"/>
            <a:ext cx="4095482" cy="3754874"/>
          </a:xfrm>
          <a:prstGeom prst="rect">
            <a:avLst/>
          </a:prstGeom>
          <a:solidFill>
            <a:srgbClr val="69BFBF"/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anose="020B0604020202020204" pitchFamily="34" charset="0"/>
              </a:rPr>
              <a:t>Відповідно до ст. 10 Закону № 504 черговість надання відпусток визначається графіками і доводиться до відома всіх працівників. </a:t>
            </a:r>
          </a:p>
          <a:p>
            <a:pPr algn="ctr"/>
            <a:endParaRPr lang="uk-UA" sz="1400" dirty="0" smtClean="0">
              <a:solidFill>
                <a:srgbClr val="002060"/>
              </a:solidFill>
              <a:latin typeface="Montserrat" panose="00000500000000000000" pitchFamily="2" charset="-52"/>
              <a:cs typeface="Arial" panose="020B0604020202020204" pitchFamily="34" charset="0"/>
            </a:endParaRPr>
          </a:p>
          <a:p>
            <a:pPr algn="ctr"/>
            <a:r>
              <a:rPr lang="uk-UA" sz="1400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anose="020B0604020202020204" pitchFamily="34" charset="0"/>
              </a:rPr>
              <a:t>Конкретний період надання щорічних відпусток у межах, установлених графіком, узгоджується між працівником і власником або уповноваженим ним органом, який зобов'язаний письмово повідомити працівника про дату початку відпустки не пізніш як за два тижні до встановленого графіком терміну.</a:t>
            </a:r>
          </a:p>
          <a:p>
            <a:pPr algn="ctr"/>
            <a:r>
              <a:rPr lang="uk-UA" sz="1400" b="1" dirty="0" smtClean="0">
                <a:solidFill>
                  <a:srgbClr val="002060"/>
                </a:solidFill>
                <a:latin typeface="Montserrat" panose="00000500000000000000" pitchFamily="2" charset="-52"/>
                <a:cs typeface="Arial" panose="020B0604020202020204" pitchFamily="34" charset="0"/>
              </a:rPr>
              <a:t>Роботодавець може відмовити в наданні відпустки, про яку просить працівник поза межами графіка</a:t>
            </a:r>
            <a:endParaRPr lang="uk-UA" sz="1400" b="1" dirty="0">
              <a:solidFill>
                <a:srgbClr val="002060"/>
              </a:solidFill>
              <a:latin typeface="Montserrat" panose="00000500000000000000" pitchFamily="2" charset="-52"/>
              <a:cs typeface="Arial" panose="020B0604020202020204" pitchFamily="34" charset="0"/>
            </a:endParaRPr>
          </a:p>
        </p:txBody>
      </p:sp>
      <p:sp>
        <p:nvSpPr>
          <p:cNvPr id="20" name="Прямокутник 10">
            <a:extLst>
              <a:ext uri="{FF2B5EF4-FFF2-40B4-BE49-F238E27FC236}">
                <a16:creationId xmlns:a16="http://schemas.microsoft.com/office/drawing/2014/main" id="{2105F063-F9CE-4D80-839B-0BDB3D5AD679}"/>
              </a:ext>
            </a:extLst>
          </p:cNvPr>
          <p:cNvSpPr/>
          <p:nvPr/>
        </p:nvSpPr>
        <p:spPr>
          <a:xfrm>
            <a:off x="7907629" y="1264445"/>
            <a:ext cx="4095480" cy="338554"/>
          </a:xfrm>
          <a:prstGeom prst="rect">
            <a:avLst/>
          </a:prstGeom>
          <a:solidFill>
            <a:srgbClr val="69BFBF"/>
          </a:solidFill>
        </p:spPr>
        <p:txBody>
          <a:bodyPr wrap="square">
            <a:spAutoFit/>
          </a:bodyPr>
          <a:lstStyle/>
          <a:p>
            <a:pPr algn="ctr"/>
            <a:r>
              <a:rPr lang="uk-UA" sz="1600" b="1" dirty="0" smtClean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-52"/>
                <a:cs typeface="Arial" panose="020B0604020202020204" pitchFamily="34" charset="0"/>
              </a:rPr>
              <a:t>Пам</a:t>
            </a: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-52"/>
                <a:cs typeface="Arial" panose="020B0604020202020204" pitchFamily="34" charset="0"/>
              </a:rPr>
              <a:t>’</a:t>
            </a:r>
            <a:r>
              <a:rPr lang="uk-UA" sz="1600" b="1" dirty="0" smtClean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-52"/>
                <a:cs typeface="Arial" panose="020B0604020202020204" pitchFamily="34" charset="0"/>
              </a:rPr>
              <a:t>ятаємо</a:t>
            </a:r>
            <a:endParaRPr lang="uk-UA" sz="1600" b="1" dirty="0">
              <a:solidFill>
                <a:schemeClr val="accent1">
                  <a:lumMod val="50000"/>
                </a:schemeClr>
              </a:solidFill>
              <a:latin typeface="Montserrat" panose="00000500000000000000" pitchFamily="2" charset="-52"/>
              <a:cs typeface="Arial" panose="020B0604020202020204" pitchFamily="34" charset="0"/>
            </a:endParaRPr>
          </a:p>
        </p:txBody>
      </p:sp>
      <p:pic>
        <p:nvPicPr>
          <p:cNvPr id="21" name="Рисунок 20">
            <a:extLst>
              <a:ext uri="{FF2B5EF4-FFF2-40B4-BE49-F238E27FC236}">
                <a16:creationId xmlns:a16="http://schemas.microsoft.com/office/drawing/2014/main" id="{FFA0CA41-A4B1-4790-907F-DB203665896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0551105" y="1602090"/>
            <a:ext cx="1452006" cy="423081"/>
          </a:xfrm>
          <a:prstGeom prst="rect">
            <a:avLst/>
          </a:prstGeom>
        </p:spPr>
      </p:pic>
      <p:pic>
        <p:nvPicPr>
          <p:cNvPr id="22" name="Рисунок 21">
            <a:extLst>
              <a:ext uri="{FF2B5EF4-FFF2-40B4-BE49-F238E27FC236}">
                <a16:creationId xmlns:a16="http://schemas.microsoft.com/office/drawing/2014/main" id="{886D89CC-E39C-4894-BBFB-E73DBA171B7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H="1">
            <a:off x="7907629" y="1603471"/>
            <a:ext cx="1132893" cy="423081"/>
          </a:xfrm>
          <a:prstGeom prst="rect">
            <a:avLst/>
          </a:prstGeom>
        </p:spPr>
      </p:pic>
      <p:pic>
        <p:nvPicPr>
          <p:cNvPr id="18" name="Рисунок 17">
            <a:extLst>
              <a:ext uri="{FF2B5EF4-FFF2-40B4-BE49-F238E27FC236}">
                <a16:creationId xmlns:a16="http://schemas.microsoft.com/office/drawing/2014/main" id="{C8DD7666-5AD9-44FC-9180-501DDE952BE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105" y="5484958"/>
            <a:ext cx="1612900" cy="1373042"/>
          </a:xfrm>
          <a:prstGeom prst="rect">
            <a:avLst/>
          </a:prstGeom>
        </p:spPr>
      </p:pic>
      <p:pic>
        <p:nvPicPr>
          <p:cNvPr id="23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0664" y="5675138"/>
            <a:ext cx="2576847" cy="992681"/>
          </a:xfrm>
          <a:prstGeom prst="rect">
            <a:avLst/>
          </a:prstGeom>
        </p:spPr>
      </p:pic>
      <p:pic>
        <p:nvPicPr>
          <p:cNvPr id="24" name="Picture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9453" y="5675138"/>
            <a:ext cx="2631313" cy="1198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84408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8DD7666-5AD9-44FC-9180-501DDE952BE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845" y="5594782"/>
            <a:ext cx="1612900" cy="1373042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EC33EB8F-ABFA-4BEE-826A-390E00375DE9}"/>
              </a:ext>
            </a:extLst>
          </p:cNvPr>
          <p:cNvSpPr/>
          <p:nvPr/>
        </p:nvSpPr>
        <p:spPr>
          <a:xfrm>
            <a:off x="0" y="0"/>
            <a:ext cx="12192000" cy="1079500"/>
          </a:xfrm>
          <a:prstGeom prst="rect">
            <a:avLst/>
          </a:prstGeom>
          <a:solidFill>
            <a:srgbClr val="D1ED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9433D38-BFC1-4E86-BCAC-58B1C21A4EB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H="1">
            <a:off x="0" y="0"/>
            <a:ext cx="4953000" cy="184970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FD1BBF9-B05E-451F-B4A9-69DA57985145}"/>
              </a:ext>
            </a:extLst>
          </p:cNvPr>
          <p:cNvSpPr txBox="1"/>
          <p:nvPr/>
        </p:nvSpPr>
        <p:spPr>
          <a:xfrm>
            <a:off x="1783189" y="613355"/>
            <a:ext cx="102451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dirty="0" smtClean="0">
                <a:solidFill>
                  <a:schemeClr val="accent2"/>
                </a:solidFill>
                <a:latin typeface="Montserrat Black" panose="00000A00000000000000" pitchFamily="2" charset="-52"/>
              </a:rPr>
              <a:t>Питання надання відпусток посадовим особам ОМС </a:t>
            </a:r>
            <a:endParaRPr lang="uk-UA" sz="2800" dirty="0">
              <a:solidFill>
                <a:schemeClr val="accent2"/>
              </a:solidFill>
              <a:latin typeface="Montserrat Black" panose="00000A00000000000000" pitchFamily="2" charset="-52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B8F0E1E-281B-445D-95C5-75B38CFC6E5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626" y="5475475"/>
            <a:ext cx="3778526" cy="1411099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8B137FCD-E9DF-49A7-AD0E-9653B2A24E96}"/>
              </a:ext>
            </a:extLst>
          </p:cNvPr>
          <p:cNvSpPr txBox="1"/>
          <p:nvPr/>
        </p:nvSpPr>
        <p:spPr>
          <a:xfrm>
            <a:off x="437510" y="1676266"/>
            <a:ext cx="3631842" cy="2246769"/>
          </a:xfrm>
          <a:prstGeom prst="rect">
            <a:avLst/>
          </a:prstGeom>
          <a:solidFill>
            <a:srgbClr val="D1EDE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uk-UA" sz="1400" dirty="0">
                <a:solidFill>
                  <a:srgbClr val="002060"/>
                </a:solidFill>
                <a:latin typeface="Montserrat" panose="00000500000000000000" pitchFamily="2" charset="-52"/>
              </a:rPr>
              <a:t>Зазвичай відпустки оформляються за заявами або попередженнями про їх початок. </a:t>
            </a:r>
          </a:p>
          <a:p>
            <a:pPr lvl="0"/>
            <a:endParaRPr lang="uk-UA" sz="1400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/>
            <a:r>
              <a:rPr lang="uk-UA" sz="1400" dirty="0">
                <a:solidFill>
                  <a:srgbClr val="002060"/>
                </a:solidFill>
                <a:latin typeface="Montserrat" panose="00000500000000000000" pitchFamily="2" charset="-52"/>
              </a:rPr>
              <a:t>Зважаючи на воєнний стан, заяви працівників можуть бути направлені будь-яким способом. </a:t>
            </a:r>
          </a:p>
          <a:p>
            <a:pPr lvl="0"/>
            <a:endParaRPr lang="uk-UA" sz="1400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/>
            <a:endParaRPr lang="uk-UA" sz="1400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/>
            <a:endParaRPr lang="uk-UA" sz="1400" dirty="0">
              <a:solidFill>
                <a:srgbClr val="002060"/>
              </a:solidFill>
              <a:latin typeface="Montserrat" panose="00000500000000000000" pitchFamily="2" charset="-52"/>
            </a:endParaRPr>
          </a:p>
        </p:txBody>
      </p:sp>
      <p:pic>
        <p:nvPicPr>
          <p:cNvPr id="33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6153" y="5709605"/>
            <a:ext cx="2576847" cy="992681"/>
          </a:xfrm>
          <a:prstGeom prst="rect">
            <a:avLst/>
          </a:prstGeom>
        </p:spPr>
      </p:pic>
      <p:pic>
        <p:nvPicPr>
          <p:cNvPr id="34" name="Picture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9453" y="5659518"/>
            <a:ext cx="2631313" cy="1198481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8B137FCD-E9DF-49A7-AD0E-9653B2A24E96}"/>
              </a:ext>
            </a:extLst>
          </p:cNvPr>
          <p:cNvSpPr txBox="1"/>
          <p:nvPr/>
        </p:nvSpPr>
        <p:spPr>
          <a:xfrm>
            <a:off x="8167874" y="1676266"/>
            <a:ext cx="3631842" cy="3539430"/>
          </a:xfrm>
          <a:prstGeom prst="rect">
            <a:avLst/>
          </a:prstGeom>
          <a:solidFill>
            <a:srgbClr val="D1EDED"/>
          </a:solid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lvl="0"/>
            <a:endParaRPr lang="uk-UA" sz="1400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/>
            <a:r>
              <a:rPr lang="uk-UA" sz="14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Статтею 7 </a:t>
            </a:r>
            <a:r>
              <a:rPr lang="uk-UA" sz="1400" dirty="0">
                <a:solidFill>
                  <a:srgbClr val="002060"/>
                </a:solidFill>
                <a:latin typeface="Montserrat" panose="00000500000000000000" pitchFamily="2" charset="-52"/>
              </a:rPr>
              <a:t>Закону № 2136 визначено, що у період дії воєнного стану порядок організації кадрового діловодства у </a:t>
            </a:r>
            <a:r>
              <a:rPr lang="uk-UA" sz="1400" b="1" dirty="0">
                <a:solidFill>
                  <a:srgbClr val="002060"/>
                </a:solidFill>
                <a:latin typeface="Montserrat" panose="00000500000000000000" pitchFamily="2" charset="-52"/>
              </a:rPr>
              <a:t>районах активних бойових дій</a:t>
            </a:r>
            <a:r>
              <a:rPr lang="uk-UA" sz="1400" dirty="0">
                <a:solidFill>
                  <a:srgbClr val="002060"/>
                </a:solidFill>
                <a:latin typeface="Montserrat" panose="00000500000000000000" pitchFamily="2" charset="-52"/>
              </a:rPr>
              <a:t> визначається роботодавцем самостійно, тож ці процедури можуть бути визначені у будь-який зручний і </a:t>
            </a:r>
            <a:r>
              <a:rPr lang="uk-UA" sz="14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доступний </a:t>
            </a:r>
            <a:r>
              <a:rPr lang="uk-UA" sz="1400" dirty="0">
                <a:solidFill>
                  <a:srgbClr val="002060"/>
                </a:solidFill>
                <a:latin typeface="Montserrat" panose="00000500000000000000" pitchFamily="2" charset="-52"/>
              </a:rPr>
              <a:t>спосіб. </a:t>
            </a:r>
          </a:p>
          <a:p>
            <a:pPr lvl="0"/>
            <a:endParaRPr lang="uk-UA" sz="1400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/>
            <a:r>
              <a:rPr lang="uk-UA" sz="1400" b="1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Важливо!</a:t>
            </a:r>
            <a:r>
              <a:rPr lang="uk-UA" sz="14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 Вказана </a:t>
            </a:r>
            <a:r>
              <a:rPr lang="uk-UA" sz="1400" dirty="0">
                <a:solidFill>
                  <a:srgbClr val="002060"/>
                </a:solidFill>
                <a:latin typeface="Montserrat" panose="00000500000000000000" pitchFamily="2" charset="-52"/>
              </a:rPr>
              <a:t>вище норма стосується лише тих закладів (установ), які розташовані в районах, де ведуться </a:t>
            </a:r>
            <a:r>
              <a:rPr lang="uk-UA" sz="1400" b="1" dirty="0">
                <a:solidFill>
                  <a:srgbClr val="002060"/>
                </a:solidFill>
                <a:latin typeface="Montserrat" panose="00000500000000000000" pitchFamily="2" charset="-52"/>
              </a:rPr>
              <a:t>активні бойові дії</a:t>
            </a:r>
            <a:r>
              <a:rPr lang="uk-UA" sz="1400" dirty="0">
                <a:solidFill>
                  <a:srgbClr val="002060"/>
                </a:solidFill>
                <a:latin typeface="Montserrat" panose="00000500000000000000" pitchFamily="2" charset="-52"/>
              </a:rPr>
              <a:t>.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B137FCD-E9DF-49A7-AD0E-9653B2A24E96}"/>
              </a:ext>
            </a:extLst>
          </p:cNvPr>
          <p:cNvSpPr txBox="1"/>
          <p:nvPr/>
        </p:nvSpPr>
        <p:spPr>
          <a:xfrm>
            <a:off x="4283374" y="1676266"/>
            <a:ext cx="3631842" cy="3108543"/>
          </a:xfrm>
          <a:prstGeom prst="rect">
            <a:avLst/>
          </a:prstGeom>
          <a:solidFill>
            <a:srgbClr val="D1EDE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lvl="0"/>
            <a:endParaRPr lang="uk-UA" sz="1400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/>
            <a:r>
              <a:rPr lang="uk-UA" sz="1400" dirty="0">
                <a:solidFill>
                  <a:srgbClr val="002060"/>
                </a:solidFill>
                <a:latin typeface="Montserrat" panose="00000500000000000000" pitchFamily="2" charset="-52"/>
              </a:rPr>
              <a:t>Наразі найдоступнішим способом є різні месенджери: </a:t>
            </a:r>
            <a:r>
              <a:rPr lang="en-US" sz="1400" dirty="0">
                <a:solidFill>
                  <a:srgbClr val="002060"/>
                </a:solidFill>
                <a:latin typeface="Montserrat" panose="00000500000000000000" pitchFamily="2" charset="-52"/>
              </a:rPr>
              <a:t>Viber, Telegram </a:t>
            </a:r>
            <a:r>
              <a:rPr lang="uk-UA" sz="1400" dirty="0">
                <a:solidFill>
                  <a:srgbClr val="002060"/>
                </a:solidFill>
                <a:latin typeface="Montserrat" panose="00000500000000000000" pitchFamily="2" charset="-52"/>
              </a:rPr>
              <a:t>тощо. </a:t>
            </a:r>
            <a:endParaRPr lang="uk-UA" sz="1400" dirty="0" smtClean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/>
            <a:endParaRPr lang="uk-UA" sz="1400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/>
            <a:r>
              <a:rPr lang="uk-UA" sz="14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Тобто </a:t>
            </a:r>
            <a:r>
              <a:rPr lang="uk-UA" sz="1400" dirty="0">
                <a:solidFill>
                  <a:srgbClr val="002060"/>
                </a:solidFill>
                <a:latin typeface="Montserrat" panose="00000500000000000000" pitchFamily="2" charset="-52"/>
              </a:rPr>
              <a:t>якщо роботодавцю надійде така заява, а він не проти її надати, працівник, який відповідає за ведення кадрового обліку або той, хто його замінює, має підготувати </a:t>
            </a:r>
            <a:r>
              <a:rPr lang="uk-UA" sz="14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розпорядчий документ про </a:t>
            </a:r>
            <a:r>
              <a:rPr lang="uk-UA" sz="1400" dirty="0">
                <a:solidFill>
                  <a:srgbClr val="002060"/>
                </a:solidFill>
                <a:latin typeface="Montserrat" panose="00000500000000000000" pitchFamily="2" charset="-52"/>
              </a:rPr>
              <a:t>надання </a:t>
            </a:r>
            <a:r>
              <a:rPr lang="uk-UA" sz="14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щорічної відпустки (її частини).</a:t>
            </a:r>
            <a:endParaRPr lang="uk-UA" sz="1400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/>
            <a:endParaRPr lang="uk-UA" sz="1400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/>
            <a:endParaRPr lang="uk-UA" sz="1400" dirty="0">
              <a:solidFill>
                <a:srgbClr val="002060"/>
              </a:solidFill>
              <a:latin typeface="Montserrat" panose="00000500000000000000" pitchFamily="2" charset="-52"/>
            </a:endParaRPr>
          </a:p>
        </p:txBody>
      </p:sp>
      <p:cxnSp>
        <p:nvCxnSpPr>
          <p:cNvPr id="7" name="Прямая со стрелкой 6"/>
          <p:cNvCxnSpPr>
            <a:stCxn id="17" idx="3"/>
          </p:cNvCxnSpPr>
          <p:nvPr/>
        </p:nvCxnSpPr>
        <p:spPr>
          <a:xfrm flipV="1">
            <a:off x="4069352" y="2799650"/>
            <a:ext cx="214022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flipV="1">
            <a:off x="7912846" y="2799648"/>
            <a:ext cx="255028" cy="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74292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8DD7666-5AD9-44FC-9180-501DDE952BE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845" y="5594782"/>
            <a:ext cx="1612900" cy="1373042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EC33EB8F-ABFA-4BEE-826A-390E00375DE9}"/>
              </a:ext>
            </a:extLst>
          </p:cNvPr>
          <p:cNvSpPr/>
          <p:nvPr/>
        </p:nvSpPr>
        <p:spPr>
          <a:xfrm>
            <a:off x="0" y="0"/>
            <a:ext cx="12192000" cy="1079500"/>
          </a:xfrm>
          <a:prstGeom prst="rect">
            <a:avLst/>
          </a:prstGeom>
          <a:solidFill>
            <a:srgbClr val="D1ED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9433D38-BFC1-4E86-BCAC-58B1C21A4EB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H="1">
            <a:off x="0" y="0"/>
            <a:ext cx="4953000" cy="184970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FD1BBF9-B05E-451F-B4A9-69DA57985145}"/>
              </a:ext>
            </a:extLst>
          </p:cNvPr>
          <p:cNvSpPr txBox="1"/>
          <p:nvPr/>
        </p:nvSpPr>
        <p:spPr>
          <a:xfrm>
            <a:off x="1783189" y="613355"/>
            <a:ext cx="102451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dirty="0" smtClean="0">
                <a:solidFill>
                  <a:schemeClr val="accent2"/>
                </a:solidFill>
                <a:latin typeface="Montserrat Black" panose="00000A00000000000000" pitchFamily="2" charset="-52"/>
              </a:rPr>
              <a:t>Питання надання відпусток посадовим особам ОМС </a:t>
            </a:r>
            <a:endParaRPr lang="uk-UA" sz="2800" dirty="0">
              <a:solidFill>
                <a:schemeClr val="accent2"/>
              </a:solidFill>
              <a:latin typeface="Montserrat Black" panose="00000A00000000000000" pitchFamily="2" charset="-52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B8F0E1E-281B-445D-95C5-75B38CFC6E5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626" y="5475475"/>
            <a:ext cx="3778526" cy="1411099"/>
          </a:xfrm>
          <a:prstGeom prst="rect">
            <a:avLst/>
          </a:prstGeom>
        </p:spPr>
      </p:pic>
      <p:pic>
        <p:nvPicPr>
          <p:cNvPr id="33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6153" y="5709605"/>
            <a:ext cx="2576847" cy="992681"/>
          </a:xfrm>
          <a:prstGeom prst="rect">
            <a:avLst/>
          </a:prstGeom>
        </p:spPr>
      </p:pic>
      <p:pic>
        <p:nvPicPr>
          <p:cNvPr id="34" name="Picture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9453" y="5659518"/>
            <a:ext cx="2631313" cy="1198481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8B137FCD-E9DF-49A7-AD0E-9653B2A24E96}"/>
              </a:ext>
            </a:extLst>
          </p:cNvPr>
          <p:cNvSpPr txBox="1"/>
          <p:nvPr/>
        </p:nvSpPr>
        <p:spPr>
          <a:xfrm>
            <a:off x="1468192" y="1676266"/>
            <a:ext cx="9350062" cy="2677656"/>
          </a:xfrm>
          <a:prstGeom prst="rect">
            <a:avLst/>
          </a:prstGeom>
          <a:solidFill>
            <a:srgbClr val="D1EDE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lvl="0" algn="r"/>
            <a:r>
              <a:rPr lang="uk-UA" sz="14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Приклад форми заяви працівника</a:t>
            </a:r>
          </a:p>
          <a:p>
            <a:pPr lvl="0"/>
            <a:endParaRPr lang="uk-UA" sz="1400" dirty="0" smtClean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ctr"/>
            <a:endParaRPr lang="uk-UA" sz="1400" dirty="0" smtClean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ctr"/>
            <a:r>
              <a:rPr lang="uk-UA" sz="14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Заява</a:t>
            </a:r>
          </a:p>
          <a:p>
            <a:pPr lvl="0"/>
            <a:endParaRPr lang="uk-UA" sz="1400" dirty="0" smtClean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/>
            <a:endParaRPr lang="uk-UA" sz="1400" dirty="0" smtClean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/>
            <a:r>
              <a:rPr lang="uk-UA" sz="14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Прошу надати мені частину щорічної основної відпустки в зв’язку із введенням воєнного стану на 24 календарних дні з _________ . </a:t>
            </a:r>
          </a:p>
          <a:p>
            <a:pPr lvl="0"/>
            <a:endParaRPr lang="uk-UA" sz="1400" dirty="0" smtClean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/>
            <a:endParaRPr lang="ru-RU" sz="1400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/>
            <a:endParaRPr lang="ru-RU" sz="1400" dirty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/>
            <a:r>
              <a:rPr lang="ru-RU" sz="1400" dirty="0">
                <a:solidFill>
                  <a:srgbClr val="002060"/>
                </a:solidFill>
                <a:latin typeface="Montserrat" panose="00000500000000000000" pitchFamily="2" charset="-52"/>
              </a:rPr>
              <a:t>______________________                                                                             ______________________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38950529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8DD7666-5AD9-44FC-9180-501DDE952BE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845" y="5594782"/>
            <a:ext cx="1612900" cy="1373042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EC33EB8F-ABFA-4BEE-826A-390E00375DE9}"/>
              </a:ext>
            </a:extLst>
          </p:cNvPr>
          <p:cNvSpPr/>
          <p:nvPr/>
        </p:nvSpPr>
        <p:spPr>
          <a:xfrm>
            <a:off x="0" y="0"/>
            <a:ext cx="12192000" cy="1079500"/>
          </a:xfrm>
          <a:prstGeom prst="rect">
            <a:avLst/>
          </a:prstGeom>
          <a:solidFill>
            <a:srgbClr val="D1ED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9433D38-BFC1-4E86-BCAC-58B1C21A4EB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H="1">
            <a:off x="0" y="0"/>
            <a:ext cx="4953000" cy="184970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FD1BBF9-B05E-451F-B4A9-69DA57985145}"/>
              </a:ext>
            </a:extLst>
          </p:cNvPr>
          <p:cNvSpPr txBox="1"/>
          <p:nvPr/>
        </p:nvSpPr>
        <p:spPr>
          <a:xfrm>
            <a:off x="1783189" y="613355"/>
            <a:ext cx="102451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dirty="0" smtClean="0">
                <a:solidFill>
                  <a:schemeClr val="accent2"/>
                </a:solidFill>
                <a:latin typeface="Montserrat Black" panose="00000A00000000000000" pitchFamily="2" charset="-52"/>
              </a:rPr>
              <a:t>Питання надання відпусток посадовим особам ОМС </a:t>
            </a:r>
            <a:endParaRPr lang="uk-UA" sz="2800" dirty="0">
              <a:solidFill>
                <a:schemeClr val="accent2"/>
              </a:solidFill>
              <a:latin typeface="Montserrat Black" panose="00000A00000000000000" pitchFamily="2" charset="-52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B8F0E1E-281B-445D-95C5-75B38CFC6E5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626" y="5475475"/>
            <a:ext cx="3778526" cy="1411099"/>
          </a:xfrm>
          <a:prstGeom prst="rect">
            <a:avLst/>
          </a:prstGeom>
        </p:spPr>
      </p:pic>
      <p:pic>
        <p:nvPicPr>
          <p:cNvPr id="33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6153" y="5709605"/>
            <a:ext cx="2576847" cy="992681"/>
          </a:xfrm>
          <a:prstGeom prst="rect">
            <a:avLst/>
          </a:prstGeom>
        </p:spPr>
      </p:pic>
      <p:pic>
        <p:nvPicPr>
          <p:cNvPr id="34" name="Picture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9453" y="5659518"/>
            <a:ext cx="2631313" cy="1198481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8B137FCD-E9DF-49A7-AD0E-9653B2A24E96}"/>
              </a:ext>
            </a:extLst>
          </p:cNvPr>
          <p:cNvSpPr txBox="1"/>
          <p:nvPr/>
        </p:nvSpPr>
        <p:spPr>
          <a:xfrm>
            <a:off x="811369" y="1351405"/>
            <a:ext cx="10934163" cy="4370427"/>
          </a:xfrm>
          <a:prstGeom prst="rect">
            <a:avLst/>
          </a:prstGeom>
          <a:solidFill>
            <a:srgbClr val="D1EDE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lvl="0" algn="r"/>
            <a:r>
              <a:rPr lang="ru-RU" sz="14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                                                                                           </a:t>
            </a:r>
            <a:r>
              <a:rPr lang="uk-UA" sz="14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Приклад форми наказу</a:t>
            </a:r>
          </a:p>
          <a:p>
            <a:pPr lvl="0" algn="r"/>
            <a:endParaRPr lang="uk-UA" sz="1400" dirty="0" smtClean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ctr"/>
            <a:r>
              <a:rPr lang="uk-UA" sz="14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Наказ</a:t>
            </a:r>
          </a:p>
          <a:p>
            <a:pPr lvl="0" algn="ctr"/>
            <a:r>
              <a:rPr lang="uk-UA" sz="14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від __________                                                                                       № ______</a:t>
            </a:r>
          </a:p>
          <a:p>
            <a:pPr lvl="0" algn="r"/>
            <a:endParaRPr lang="uk-UA" sz="1400" dirty="0" smtClean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r"/>
            <a:endParaRPr lang="uk-UA" sz="1400" dirty="0" smtClean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/>
            <a:r>
              <a:rPr lang="uk-UA" sz="14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	Про надання  частини щорічної </a:t>
            </a:r>
          </a:p>
          <a:p>
            <a:pPr lvl="0"/>
            <a:r>
              <a:rPr lang="uk-UA" sz="14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	основної відпустки __________</a:t>
            </a:r>
          </a:p>
          <a:p>
            <a:pPr lvl="0" algn="ctr"/>
            <a:endParaRPr lang="uk-UA" sz="1400" dirty="0" smtClean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ctr"/>
            <a:endParaRPr lang="uk-UA" sz="1400" dirty="0" smtClean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just"/>
            <a:r>
              <a:rPr lang="uk-UA" sz="14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	Відповідно до Закону України «Про відпустки», ст. 12 Закону України «Про організацію трудових відносин в умовах воєнного стану» наказую:</a:t>
            </a:r>
          </a:p>
          <a:p>
            <a:pPr lvl="0" algn="just"/>
            <a:endParaRPr lang="uk-UA" sz="1400" dirty="0" smtClean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just"/>
            <a:r>
              <a:rPr lang="uk-UA" sz="14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	Надати _______________________ частину щорічної основної відпустки за період роботи з _________ по ____________ на 24 календарних дні з ____________ по _____________ включно.</a:t>
            </a:r>
          </a:p>
          <a:p>
            <a:pPr lvl="0" algn="just"/>
            <a:endParaRPr lang="uk-UA" sz="1400" dirty="0" smtClean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just"/>
            <a:endParaRPr lang="uk-UA" sz="1400" dirty="0" smtClean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just"/>
            <a:r>
              <a:rPr lang="uk-UA" sz="12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Підстава: заява _________________ </a:t>
            </a:r>
          </a:p>
          <a:p>
            <a:pPr lvl="0" algn="ctr"/>
            <a:endParaRPr lang="uk-UA" sz="1400" dirty="0" smtClean="0">
              <a:solidFill>
                <a:srgbClr val="002060"/>
              </a:solidFill>
              <a:latin typeface="Montserrat" panose="00000500000000000000" pitchFamily="2" charset="-52"/>
            </a:endParaRPr>
          </a:p>
          <a:p>
            <a:pPr lvl="0" algn="just"/>
            <a:r>
              <a:rPr lang="uk-UA" sz="14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Керівник                                                                                             ___________</a:t>
            </a:r>
            <a:r>
              <a:rPr lang="ru-RU" sz="1400" dirty="0" smtClean="0">
                <a:solidFill>
                  <a:srgbClr val="002060"/>
                </a:solidFill>
                <a:latin typeface="Montserrat" panose="00000500000000000000" pitchFamily="2" charset="-52"/>
              </a:rPr>
              <a:t>______________</a:t>
            </a:r>
            <a:endParaRPr lang="ru-RU" sz="1400" dirty="0">
              <a:solidFill>
                <a:srgbClr val="002060"/>
              </a:solidFill>
              <a:latin typeface="Montserrat" panose="00000500000000000000" pitchFamily="2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385662501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6464</TotalTime>
  <Words>3953</Words>
  <Application>Microsoft Office PowerPoint</Application>
  <PresentationFormat>Широкоэкранный</PresentationFormat>
  <Paragraphs>551</Paragraphs>
  <Slides>30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7" baseType="lpstr">
      <vt:lpstr>Arial</vt:lpstr>
      <vt:lpstr>Calibri</vt:lpstr>
      <vt:lpstr>Calibri Light</vt:lpstr>
      <vt:lpstr>Montserrat</vt:lpstr>
      <vt:lpstr>Montserrat Black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Valeria Сhernous</dc:creator>
  <cp:lastModifiedBy>Image&amp;Matros ®</cp:lastModifiedBy>
  <cp:revision>114</cp:revision>
  <dcterms:created xsi:type="dcterms:W3CDTF">2022-02-01T10:19:11Z</dcterms:created>
  <dcterms:modified xsi:type="dcterms:W3CDTF">2022-04-20T10:30:31Z</dcterms:modified>
</cp:coreProperties>
</file>