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47" d="100"/>
          <a:sy n="47" d="100"/>
        </p:scale>
        <p:origin x="56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F2467DE-65BF-4774-A823-8294CBC87562}"/>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xmlns="" id="{9D22C933-1AB9-42BE-86CB-C98B952F69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xmlns="" id="{21CB62E9-4B7D-4CD4-AC25-2DEA82AAFF7E}"/>
              </a:ext>
            </a:extLst>
          </p:cNvPr>
          <p:cNvSpPr>
            <a:spLocks noGrp="1"/>
          </p:cNvSpPr>
          <p:nvPr>
            <p:ph type="dt" sz="half" idx="10"/>
          </p:nvPr>
        </p:nvSpPr>
        <p:spPr/>
        <p:txBody>
          <a:bodyPr/>
          <a:lstStyle/>
          <a:p>
            <a:fld id="{59B9FE49-54F7-4FC2-89E7-C6E6551CBAA9}" type="datetimeFigureOut">
              <a:rPr lang="uk-UA" smtClean="0"/>
              <a:t>16.02.2022</a:t>
            </a:fld>
            <a:endParaRPr lang="uk-UA"/>
          </a:p>
        </p:txBody>
      </p:sp>
      <p:sp>
        <p:nvSpPr>
          <p:cNvPr id="5" name="Місце для нижнього колонтитула 4">
            <a:extLst>
              <a:ext uri="{FF2B5EF4-FFF2-40B4-BE49-F238E27FC236}">
                <a16:creationId xmlns:a16="http://schemas.microsoft.com/office/drawing/2014/main" xmlns="" id="{00A83DEA-CAEF-4D91-B8B3-E29EFF311F53}"/>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842520BA-E14E-4CC8-9F9C-64DC13E83A47}"/>
              </a:ext>
            </a:extLst>
          </p:cNvPr>
          <p:cNvSpPr>
            <a:spLocks noGrp="1"/>
          </p:cNvSpPr>
          <p:nvPr>
            <p:ph type="sldNum" sz="quarter" idx="12"/>
          </p:nvPr>
        </p:nvSpPr>
        <p:spPr/>
        <p:txBody>
          <a:bodyPr/>
          <a:lstStyle/>
          <a:p>
            <a:fld id="{5AC1C572-EDA7-40F6-A5BE-D373D50F7D0B}" type="slidenum">
              <a:rPr lang="uk-UA" smtClean="0"/>
              <a:t>‹#›</a:t>
            </a:fld>
            <a:endParaRPr lang="uk-UA"/>
          </a:p>
        </p:txBody>
      </p:sp>
    </p:spTree>
    <p:extLst>
      <p:ext uri="{BB962C8B-B14F-4D97-AF65-F5344CB8AC3E}">
        <p14:creationId xmlns:p14="http://schemas.microsoft.com/office/powerpoint/2010/main" val="2824498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AB9C487-BACE-409A-931B-BB3E03DA246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xmlns="" id="{E056486C-4B07-4CB7-AEA5-44F92EF59EC5}"/>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xmlns="" id="{84A0CCF2-45E4-4D69-A703-3813A4246A13}"/>
              </a:ext>
            </a:extLst>
          </p:cNvPr>
          <p:cNvSpPr>
            <a:spLocks noGrp="1"/>
          </p:cNvSpPr>
          <p:nvPr>
            <p:ph type="dt" sz="half" idx="10"/>
          </p:nvPr>
        </p:nvSpPr>
        <p:spPr/>
        <p:txBody>
          <a:bodyPr/>
          <a:lstStyle/>
          <a:p>
            <a:fld id="{59B9FE49-54F7-4FC2-89E7-C6E6551CBAA9}" type="datetimeFigureOut">
              <a:rPr lang="uk-UA" smtClean="0"/>
              <a:t>16.02.2022</a:t>
            </a:fld>
            <a:endParaRPr lang="uk-UA"/>
          </a:p>
        </p:txBody>
      </p:sp>
      <p:sp>
        <p:nvSpPr>
          <p:cNvPr id="5" name="Місце для нижнього колонтитула 4">
            <a:extLst>
              <a:ext uri="{FF2B5EF4-FFF2-40B4-BE49-F238E27FC236}">
                <a16:creationId xmlns:a16="http://schemas.microsoft.com/office/drawing/2014/main" xmlns="" id="{D4662357-E93F-406F-8190-0B693DC4981F}"/>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6A2741A5-24B8-48FB-BBCE-13696353BED6}"/>
              </a:ext>
            </a:extLst>
          </p:cNvPr>
          <p:cNvSpPr>
            <a:spLocks noGrp="1"/>
          </p:cNvSpPr>
          <p:nvPr>
            <p:ph type="sldNum" sz="quarter" idx="12"/>
          </p:nvPr>
        </p:nvSpPr>
        <p:spPr/>
        <p:txBody>
          <a:bodyPr/>
          <a:lstStyle/>
          <a:p>
            <a:fld id="{5AC1C572-EDA7-40F6-A5BE-D373D50F7D0B}" type="slidenum">
              <a:rPr lang="uk-UA" smtClean="0"/>
              <a:t>‹#›</a:t>
            </a:fld>
            <a:endParaRPr lang="uk-UA"/>
          </a:p>
        </p:txBody>
      </p:sp>
    </p:spTree>
    <p:extLst>
      <p:ext uri="{BB962C8B-B14F-4D97-AF65-F5344CB8AC3E}">
        <p14:creationId xmlns:p14="http://schemas.microsoft.com/office/powerpoint/2010/main" val="1741130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xmlns="" id="{AA903B13-FF29-411A-93E0-5F1F2C6946CD}"/>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xmlns="" id="{2235619E-EE32-4656-880B-785B20265882}"/>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xmlns="" id="{D0C7B8B1-F3E5-4E99-A68B-9580006F47BD}"/>
              </a:ext>
            </a:extLst>
          </p:cNvPr>
          <p:cNvSpPr>
            <a:spLocks noGrp="1"/>
          </p:cNvSpPr>
          <p:nvPr>
            <p:ph type="dt" sz="half" idx="10"/>
          </p:nvPr>
        </p:nvSpPr>
        <p:spPr/>
        <p:txBody>
          <a:bodyPr/>
          <a:lstStyle/>
          <a:p>
            <a:fld id="{59B9FE49-54F7-4FC2-89E7-C6E6551CBAA9}" type="datetimeFigureOut">
              <a:rPr lang="uk-UA" smtClean="0"/>
              <a:t>16.02.2022</a:t>
            </a:fld>
            <a:endParaRPr lang="uk-UA"/>
          </a:p>
        </p:txBody>
      </p:sp>
      <p:sp>
        <p:nvSpPr>
          <p:cNvPr id="5" name="Місце для нижнього колонтитула 4">
            <a:extLst>
              <a:ext uri="{FF2B5EF4-FFF2-40B4-BE49-F238E27FC236}">
                <a16:creationId xmlns:a16="http://schemas.microsoft.com/office/drawing/2014/main" xmlns="" id="{0B86CC95-B08E-47AF-A6D2-46AD8FCDC909}"/>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AA8CA78E-DBE2-4030-8A2D-E5553B2BFC08}"/>
              </a:ext>
            </a:extLst>
          </p:cNvPr>
          <p:cNvSpPr>
            <a:spLocks noGrp="1"/>
          </p:cNvSpPr>
          <p:nvPr>
            <p:ph type="sldNum" sz="quarter" idx="12"/>
          </p:nvPr>
        </p:nvSpPr>
        <p:spPr/>
        <p:txBody>
          <a:bodyPr/>
          <a:lstStyle/>
          <a:p>
            <a:fld id="{5AC1C572-EDA7-40F6-A5BE-D373D50F7D0B}" type="slidenum">
              <a:rPr lang="uk-UA" smtClean="0"/>
              <a:t>‹#›</a:t>
            </a:fld>
            <a:endParaRPr lang="uk-UA"/>
          </a:p>
        </p:txBody>
      </p:sp>
    </p:spTree>
    <p:extLst>
      <p:ext uri="{BB962C8B-B14F-4D97-AF65-F5344CB8AC3E}">
        <p14:creationId xmlns:p14="http://schemas.microsoft.com/office/powerpoint/2010/main" val="3753136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2EE9741-7A40-40E8-9A4E-AAE84CD08D65}"/>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xmlns="" id="{13373B6B-6B4B-4A3F-A19D-117AD430972C}"/>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xmlns="" id="{3F35BDF7-B48C-4B98-8E96-1647AD9B8080}"/>
              </a:ext>
            </a:extLst>
          </p:cNvPr>
          <p:cNvSpPr>
            <a:spLocks noGrp="1"/>
          </p:cNvSpPr>
          <p:nvPr>
            <p:ph type="dt" sz="half" idx="10"/>
          </p:nvPr>
        </p:nvSpPr>
        <p:spPr/>
        <p:txBody>
          <a:bodyPr/>
          <a:lstStyle/>
          <a:p>
            <a:fld id="{59B9FE49-54F7-4FC2-89E7-C6E6551CBAA9}" type="datetimeFigureOut">
              <a:rPr lang="uk-UA" smtClean="0"/>
              <a:t>16.02.2022</a:t>
            </a:fld>
            <a:endParaRPr lang="uk-UA"/>
          </a:p>
        </p:txBody>
      </p:sp>
      <p:sp>
        <p:nvSpPr>
          <p:cNvPr id="5" name="Місце для нижнього колонтитула 4">
            <a:extLst>
              <a:ext uri="{FF2B5EF4-FFF2-40B4-BE49-F238E27FC236}">
                <a16:creationId xmlns:a16="http://schemas.microsoft.com/office/drawing/2014/main" xmlns="" id="{FB8059F2-3926-4239-886A-DE2BDFD6B51B}"/>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A9136A8C-CB03-4F95-B8F8-8C9FAB3E8757}"/>
              </a:ext>
            </a:extLst>
          </p:cNvPr>
          <p:cNvSpPr>
            <a:spLocks noGrp="1"/>
          </p:cNvSpPr>
          <p:nvPr>
            <p:ph type="sldNum" sz="quarter" idx="12"/>
          </p:nvPr>
        </p:nvSpPr>
        <p:spPr/>
        <p:txBody>
          <a:bodyPr/>
          <a:lstStyle/>
          <a:p>
            <a:fld id="{5AC1C572-EDA7-40F6-A5BE-D373D50F7D0B}" type="slidenum">
              <a:rPr lang="uk-UA" smtClean="0"/>
              <a:t>‹#›</a:t>
            </a:fld>
            <a:endParaRPr lang="uk-UA"/>
          </a:p>
        </p:txBody>
      </p:sp>
    </p:spTree>
    <p:extLst>
      <p:ext uri="{BB962C8B-B14F-4D97-AF65-F5344CB8AC3E}">
        <p14:creationId xmlns:p14="http://schemas.microsoft.com/office/powerpoint/2010/main" val="2594662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37EA7E9-BFE4-459C-BDE2-170AD1A4151C}"/>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xmlns="" id="{2555BA7B-37AA-4C2E-8C6F-8A1ABB13D0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xmlns="" id="{D6C64B48-0E8A-4375-A370-A546B54F16FE}"/>
              </a:ext>
            </a:extLst>
          </p:cNvPr>
          <p:cNvSpPr>
            <a:spLocks noGrp="1"/>
          </p:cNvSpPr>
          <p:nvPr>
            <p:ph type="dt" sz="half" idx="10"/>
          </p:nvPr>
        </p:nvSpPr>
        <p:spPr/>
        <p:txBody>
          <a:bodyPr/>
          <a:lstStyle/>
          <a:p>
            <a:fld id="{59B9FE49-54F7-4FC2-89E7-C6E6551CBAA9}" type="datetimeFigureOut">
              <a:rPr lang="uk-UA" smtClean="0"/>
              <a:t>16.02.2022</a:t>
            </a:fld>
            <a:endParaRPr lang="uk-UA"/>
          </a:p>
        </p:txBody>
      </p:sp>
      <p:sp>
        <p:nvSpPr>
          <p:cNvPr id="5" name="Місце для нижнього колонтитула 4">
            <a:extLst>
              <a:ext uri="{FF2B5EF4-FFF2-40B4-BE49-F238E27FC236}">
                <a16:creationId xmlns:a16="http://schemas.microsoft.com/office/drawing/2014/main" xmlns="" id="{3612045E-A0F1-47A6-B24E-F269D5DA24A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210633A8-B3BE-4B4A-A904-81266B7EA63B}"/>
              </a:ext>
            </a:extLst>
          </p:cNvPr>
          <p:cNvSpPr>
            <a:spLocks noGrp="1"/>
          </p:cNvSpPr>
          <p:nvPr>
            <p:ph type="sldNum" sz="quarter" idx="12"/>
          </p:nvPr>
        </p:nvSpPr>
        <p:spPr/>
        <p:txBody>
          <a:bodyPr/>
          <a:lstStyle/>
          <a:p>
            <a:fld id="{5AC1C572-EDA7-40F6-A5BE-D373D50F7D0B}" type="slidenum">
              <a:rPr lang="uk-UA" smtClean="0"/>
              <a:t>‹#›</a:t>
            </a:fld>
            <a:endParaRPr lang="uk-UA"/>
          </a:p>
        </p:txBody>
      </p:sp>
    </p:spTree>
    <p:extLst>
      <p:ext uri="{BB962C8B-B14F-4D97-AF65-F5344CB8AC3E}">
        <p14:creationId xmlns:p14="http://schemas.microsoft.com/office/powerpoint/2010/main" val="4209741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41E0000-CA23-4F1C-BE7D-EB715C50A63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xmlns="" id="{44B96736-89B7-4607-85BE-8FD4E77F7377}"/>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xmlns="" id="{4F59D44F-69CF-461F-B885-9F48CA97CD26}"/>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xmlns="" id="{012717B1-0CA9-4384-8D93-B72B37636C0B}"/>
              </a:ext>
            </a:extLst>
          </p:cNvPr>
          <p:cNvSpPr>
            <a:spLocks noGrp="1"/>
          </p:cNvSpPr>
          <p:nvPr>
            <p:ph type="dt" sz="half" idx="10"/>
          </p:nvPr>
        </p:nvSpPr>
        <p:spPr/>
        <p:txBody>
          <a:bodyPr/>
          <a:lstStyle/>
          <a:p>
            <a:fld id="{59B9FE49-54F7-4FC2-89E7-C6E6551CBAA9}" type="datetimeFigureOut">
              <a:rPr lang="uk-UA" smtClean="0"/>
              <a:t>16.02.2022</a:t>
            </a:fld>
            <a:endParaRPr lang="uk-UA"/>
          </a:p>
        </p:txBody>
      </p:sp>
      <p:sp>
        <p:nvSpPr>
          <p:cNvPr id="6" name="Місце для нижнього колонтитула 5">
            <a:extLst>
              <a:ext uri="{FF2B5EF4-FFF2-40B4-BE49-F238E27FC236}">
                <a16:creationId xmlns:a16="http://schemas.microsoft.com/office/drawing/2014/main" xmlns="" id="{625D33AD-96C6-4AE2-9DEB-0EE594F85090}"/>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xmlns="" id="{30D2DD7D-D671-4D36-8DC9-AAC7EE92AA3E}"/>
              </a:ext>
            </a:extLst>
          </p:cNvPr>
          <p:cNvSpPr>
            <a:spLocks noGrp="1"/>
          </p:cNvSpPr>
          <p:nvPr>
            <p:ph type="sldNum" sz="quarter" idx="12"/>
          </p:nvPr>
        </p:nvSpPr>
        <p:spPr/>
        <p:txBody>
          <a:bodyPr/>
          <a:lstStyle/>
          <a:p>
            <a:fld id="{5AC1C572-EDA7-40F6-A5BE-D373D50F7D0B}" type="slidenum">
              <a:rPr lang="uk-UA" smtClean="0"/>
              <a:t>‹#›</a:t>
            </a:fld>
            <a:endParaRPr lang="uk-UA"/>
          </a:p>
        </p:txBody>
      </p:sp>
    </p:spTree>
    <p:extLst>
      <p:ext uri="{BB962C8B-B14F-4D97-AF65-F5344CB8AC3E}">
        <p14:creationId xmlns:p14="http://schemas.microsoft.com/office/powerpoint/2010/main" val="1672477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1DA0AB4-3FF1-4585-ABB6-BCD6D1B57AA3}"/>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xmlns="" id="{3CEE8717-91CA-4C61-8B9A-199D478CD9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xmlns="" id="{32B4A1DC-6F62-42DC-9588-421DACACA3BD}"/>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xmlns="" id="{612E5C2E-DC6C-4DC8-8E1C-B6CC64FE82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xmlns="" id="{9B14B5FA-DA9F-43F5-B2D7-01FCD87E4C1A}"/>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xmlns="" id="{64D2BE33-0B33-4068-8572-ABBB829F2F41}"/>
              </a:ext>
            </a:extLst>
          </p:cNvPr>
          <p:cNvSpPr>
            <a:spLocks noGrp="1"/>
          </p:cNvSpPr>
          <p:nvPr>
            <p:ph type="dt" sz="half" idx="10"/>
          </p:nvPr>
        </p:nvSpPr>
        <p:spPr/>
        <p:txBody>
          <a:bodyPr/>
          <a:lstStyle/>
          <a:p>
            <a:fld id="{59B9FE49-54F7-4FC2-89E7-C6E6551CBAA9}" type="datetimeFigureOut">
              <a:rPr lang="uk-UA" smtClean="0"/>
              <a:t>16.02.2022</a:t>
            </a:fld>
            <a:endParaRPr lang="uk-UA"/>
          </a:p>
        </p:txBody>
      </p:sp>
      <p:sp>
        <p:nvSpPr>
          <p:cNvPr id="8" name="Місце для нижнього колонтитула 7">
            <a:extLst>
              <a:ext uri="{FF2B5EF4-FFF2-40B4-BE49-F238E27FC236}">
                <a16:creationId xmlns:a16="http://schemas.microsoft.com/office/drawing/2014/main" xmlns="" id="{DF777E6D-34BF-48FB-80F9-ACAAA390D651}"/>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xmlns="" id="{B0D9D5BB-E832-4E2D-8835-422DDD9A68FB}"/>
              </a:ext>
            </a:extLst>
          </p:cNvPr>
          <p:cNvSpPr>
            <a:spLocks noGrp="1"/>
          </p:cNvSpPr>
          <p:nvPr>
            <p:ph type="sldNum" sz="quarter" idx="12"/>
          </p:nvPr>
        </p:nvSpPr>
        <p:spPr/>
        <p:txBody>
          <a:bodyPr/>
          <a:lstStyle/>
          <a:p>
            <a:fld id="{5AC1C572-EDA7-40F6-A5BE-D373D50F7D0B}" type="slidenum">
              <a:rPr lang="uk-UA" smtClean="0"/>
              <a:t>‹#›</a:t>
            </a:fld>
            <a:endParaRPr lang="uk-UA"/>
          </a:p>
        </p:txBody>
      </p:sp>
    </p:spTree>
    <p:extLst>
      <p:ext uri="{BB962C8B-B14F-4D97-AF65-F5344CB8AC3E}">
        <p14:creationId xmlns:p14="http://schemas.microsoft.com/office/powerpoint/2010/main" val="1151992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CF6CC28-948E-45C8-8CFE-67EAEA061ADE}"/>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xmlns="" id="{ADF72893-4B5C-4652-B6C0-6B462069446A}"/>
              </a:ext>
            </a:extLst>
          </p:cNvPr>
          <p:cNvSpPr>
            <a:spLocks noGrp="1"/>
          </p:cNvSpPr>
          <p:nvPr>
            <p:ph type="dt" sz="half" idx="10"/>
          </p:nvPr>
        </p:nvSpPr>
        <p:spPr/>
        <p:txBody>
          <a:bodyPr/>
          <a:lstStyle/>
          <a:p>
            <a:fld id="{59B9FE49-54F7-4FC2-89E7-C6E6551CBAA9}" type="datetimeFigureOut">
              <a:rPr lang="uk-UA" smtClean="0"/>
              <a:t>16.02.2022</a:t>
            </a:fld>
            <a:endParaRPr lang="uk-UA"/>
          </a:p>
        </p:txBody>
      </p:sp>
      <p:sp>
        <p:nvSpPr>
          <p:cNvPr id="4" name="Місце для нижнього колонтитула 3">
            <a:extLst>
              <a:ext uri="{FF2B5EF4-FFF2-40B4-BE49-F238E27FC236}">
                <a16:creationId xmlns:a16="http://schemas.microsoft.com/office/drawing/2014/main" xmlns="" id="{BFD3F635-428D-4883-9FFC-863C7ED7A3E7}"/>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xmlns="" id="{4590FBA9-BC08-4B68-B4F3-012AB5679C3B}"/>
              </a:ext>
            </a:extLst>
          </p:cNvPr>
          <p:cNvSpPr>
            <a:spLocks noGrp="1"/>
          </p:cNvSpPr>
          <p:nvPr>
            <p:ph type="sldNum" sz="quarter" idx="12"/>
          </p:nvPr>
        </p:nvSpPr>
        <p:spPr/>
        <p:txBody>
          <a:bodyPr/>
          <a:lstStyle/>
          <a:p>
            <a:fld id="{5AC1C572-EDA7-40F6-A5BE-D373D50F7D0B}" type="slidenum">
              <a:rPr lang="uk-UA" smtClean="0"/>
              <a:t>‹#›</a:t>
            </a:fld>
            <a:endParaRPr lang="uk-UA"/>
          </a:p>
        </p:txBody>
      </p:sp>
    </p:spTree>
    <p:extLst>
      <p:ext uri="{BB962C8B-B14F-4D97-AF65-F5344CB8AC3E}">
        <p14:creationId xmlns:p14="http://schemas.microsoft.com/office/powerpoint/2010/main" val="796680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xmlns="" id="{5ABA0B0E-A64C-4AE6-8105-4341B09FDC69}"/>
              </a:ext>
            </a:extLst>
          </p:cNvPr>
          <p:cNvSpPr>
            <a:spLocks noGrp="1"/>
          </p:cNvSpPr>
          <p:nvPr>
            <p:ph type="dt" sz="half" idx="10"/>
          </p:nvPr>
        </p:nvSpPr>
        <p:spPr/>
        <p:txBody>
          <a:bodyPr/>
          <a:lstStyle/>
          <a:p>
            <a:fld id="{59B9FE49-54F7-4FC2-89E7-C6E6551CBAA9}" type="datetimeFigureOut">
              <a:rPr lang="uk-UA" smtClean="0"/>
              <a:t>16.02.2022</a:t>
            </a:fld>
            <a:endParaRPr lang="uk-UA"/>
          </a:p>
        </p:txBody>
      </p:sp>
      <p:sp>
        <p:nvSpPr>
          <p:cNvPr id="3" name="Місце для нижнього колонтитула 2">
            <a:extLst>
              <a:ext uri="{FF2B5EF4-FFF2-40B4-BE49-F238E27FC236}">
                <a16:creationId xmlns:a16="http://schemas.microsoft.com/office/drawing/2014/main" xmlns="" id="{78447199-05BE-4D77-B19A-9C1BEDDCE85F}"/>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xmlns="" id="{67031775-6F0F-4C71-A6C3-306C8FA360C0}"/>
              </a:ext>
            </a:extLst>
          </p:cNvPr>
          <p:cNvSpPr>
            <a:spLocks noGrp="1"/>
          </p:cNvSpPr>
          <p:nvPr>
            <p:ph type="sldNum" sz="quarter" idx="12"/>
          </p:nvPr>
        </p:nvSpPr>
        <p:spPr/>
        <p:txBody>
          <a:bodyPr/>
          <a:lstStyle/>
          <a:p>
            <a:fld id="{5AC1C572-EDA7-40F6-A5BE-D373D50F7D0B}" type="slidenum">
              <a:rPr lang="uk-UA" smtClean="0"/>
              <a:t>‹#›</a:t>
            </a:fld>
            <a:endParaRPr lang="uk-UA"/>
          </a:p>
        </p:txBody>
      </p:sp>
    </p:spTree>
    <p:extLst>
      <p:ext uri="{BB962C8B-B14F-4D97-AF65-F5344CB8AC3E}">
        <p14:creationId xmlns:p14="http://schemas.microsoft.com/office/powerpoint/2010/main" val="3954617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1D7C636-0C9D-4216-A545-0A9069782DD0}"/>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xmlns="" id="{8719A770-3336-42B6-A6A1-C329D762C5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xmlns="" id="{C99D21F8-0A2A-498B-B32E-B74E7EC8B8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xmlns="" id="{BD3224AF-5F72-4D2C-BE55-50B4973CC19B}"/>
              </a:ext>
            </a:extLst>
          </p:cNvPr>
          <p:cNvSpPr>
            <a:spLocks noGrp="1"/>
          </p:cNvSpPr>
          <p:nvPr>
            <p:ph type="dt" sz="half" idx="10"/>
          </p:nvPr>
        </p:nvSpPr>
        <p:spPr/>
        <p:txBody>
          <a:bodyPr/>
          <a:lstStyle/>
          <a:p>
            <a:fld id="{59B9FE49-54F7-4FC2-89E7-C6E6551CBAA9}" type="datetimeFigureOut">
              <a:rPr lang="uk-UA" smtClean="0"/>
              <a:t>16.02.2022</a:t>
            </a:fld>
            <a:endParaRPr lang="uk-UA"/>
          </a:p>
        </p:txBody>
      </p:sp>
      <p:sp>
        <p:nvSpPr>
          <p:cNvPr id="6" name="Місце для нижнього колонтитула 5">
            <a:extLst>
              <a:ext uri="{FF2B5EF4-FFF2-40B4-BE49-F238E27FC236}">
                <a16:creationId xmlns:a16="http://schemas.microsoft.com/office/drawing/2014/main" xmlns="" id="{2F59FD4D-8D07-4736-9FD8-8B00D48B4A57}"/>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xmlns="" id="{E454764C-7F25-41A3-ADB9-539CF095E676}"/>
              </a:ext>
            </a:extLst>
          </p:cNvPr>
          <p:cNvSpPr>
            <a:spLocks noGrp="1"/>
          </p:cNvSpPr>
          <p:nvPr>
            <p:ph type="sldNum" sz="quarter" idx="12"/>
          </p:nvPr>
        </p:nvSpPr>
        <p:spPr/>
        <p:txBody>
          <a:bodyPr/>
          <a:lstStyle/>
          <a:p>
            <a:fld id="{5AC1C572-EDA7-40F6-A5BE-D373D50F7D0B}" type="slidenum">
              <a:rPr lang="uk-UA" smtClean="0"/>
              <a:t>‹#›</a:t>
            </a:fld>
            <a:endParaRPr lang="uk-UA"/>
          </a:p>
        </p:txBody>
      </p:sp>
    </p:spTree>
    <p:extLst>
      <p:ext uri="{BB962C8B-B14F-4D97-AF65-F5344CB8AC3E}">
        <p14:creationId xmlns:p14="http://schemas.microsoft.com/office/powerpoint/2010/main" val="3656240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076240B-8B06-41FA-B65E-1EABB17D908C}"/>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xmlns="" id="{575E65D6-A47D-44E9-9395-C6178A4120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xmlns="" id="{0869D0AA-3605-413B-B037-3B95465F57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xmlns="" id="{F70E235C-B9F8-4889-A74A-11AC993EAD67}"/>
              </a:ext>
            </a:extLst>
          </p:cNvPr>
          <p:cNvSpPr>
            <a:spLocks noGrp="1"/>
          </p:cNvSpPr>
          <p:nvPr>
            <p:ph type="dt" sz="half" idx="10"/>
          </p:nvPr>
        </p:nvSpPr>
        <p:spPr/>
        <p:txBody>
          <a:bodyPr/>
          <a:lstStyle/>
          <a:p>
            <a:fld id="{59B9FE49-54F7-4FC2-89E7-C6E6551CBAA9}" type="datetimeFigureOut">
              <a:rPr lang="uk-UA" smtClean="0"/>
              <a:t>16.02.2022</a:t>
            </a:fld>
            <a:endParaRPr lang="uk-UA"/>
          </a:p>
        </p:txBody>
      </p:sp>
      <p:sp>
        <p:nvSpPr>
          <p:cNvPr id="6" name="Місце для нижнього колонтитула 5">
            <a:extLst>
              <a:ext uri="{FF2B5EF4-FFF2-40B4-BE49-F238E27FC236}">
                <a16:creationId xmlns:a16="http://schemas.microsoft.com/office/drawing/2014/main" xmlns="" id="{0DA8E499-0062-4604-B7E4-2173AF89400A}"/>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xmlns="" id="{14575CC5-0F67-457E-9A44-9F02851C3B20}"/>
              </a:ext>
            </a:extLst>
          </p:cNvPr>
          <p:cNvSpPr>
            <a:spLocks noGrp="1"/>
          </p:cNvSpPr>
          <p:nvPr>
            <p:ph type="sldNum" sz="quarter" idx="12"/>
          </p:nvPr>
        </p:nvSpPr>
        <p:spPr/>
        <p:txBody>
          <a:bodyPr/>
          <a:lstStyle/>
          <a:p>
            <a:fld id="{5AC1C572-EDA7-40F6-A5BE-D373D50F7D0B}" type="slidenum">
              <a:rPr lang="uk-UA" smtClean="0"/>
              <a:t>‹#›</a:t>
            </a:fld>
            <a:endParaRPr lang="uk-UA"/>
          </a:p>
        </p:txBody>
      </p:sp>
    </p:spTree>
    <p:extLst>
      <p:ext uri="{BB962C8B-B14F-4D97-AF65-F5344CB8AC3E}">
        <p14:creationId xmlns:p14="http://schemas.microsoft.com/office/powerpoint/2010/main" val="2994279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xmlns="" id="{4F448454-496F-44E4-9A75-C3D3217D72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xmlns="" id="{878C8DC4-E2B9-4F9F-A3C4-0366E9580E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xmlns="" id="{CFC6D042-5E04-483C-BE95-D9309A412F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B9FE49-54F7-4FC2-89E7-C6E6551CBAA9}" type="datetimeFigureOut">
              <a:rPr lang="uk-UA" smtClean="0"/>
              <a:t>16.02.2022</a:t>
            </a:fld>
            <a:endParaRPr lang="uk-UA"/>
          </a:p>
        </p:txBody>
      </p:sp>
      <p:sp>
        <p:nvSpPr>
          <p:cNvPr id="5" name="Місце для нижнього колонтитула 4">
            <a:extLst>
              <a:ext uri="{FF2B5EF4-FFF2-40B4-BE49-F238E27FC236}">
                <a16:creationId xmlns:a16="http://schemas.microsoft.com/office/drawing/2014/main" xmlns="" id="{A89095A3-AF9C-4829-8A14-2283D30E0C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xmlns="" id="{1A29B51A-F56C-417F-B3C2-589598B2EA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C1C572-EDA7-40F6-A5BE-D373D50F7D0B}" type="slidenum">
              <a:rPr lang="uk-UA" smtClean="0"/>
              <a:t>‹#›</a:t>
            </a:fld>
            <a:endParaRPr lang="uk-UA"/>
          </a:p>
        </p:txBody>
      </p:sp>
    </p:spTree>
    <p:extLst>
      <p:ext uri="{BB962C8B-B14F-4D97-AF65-F5344CB8AC3E}">
        <p14:creationId xmlns:p14="http://schemas.microsoft.com/office/powerpoint/2010/main" val="1469215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zakon.rada.gov.ua/laws/show/2034-20#Tex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zakon.rada.gov.ua/laws/show/1423-2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7353E77-F0FD-4344-BC5D-5CA5516738D2}"/>
              </a:ext>
            </a:extLst>
          </p:cNvPr>
          <p:cNvSpPr>
            <a:spLocks noGrp="1"/>
          </p:cNvSpPr>
          <p:nvPr>
            <p:ph type="ctrTitle"/>
          </p:nvPr>
        </p:nvSpPr>
        <p:spPr>
          <a:xfrm>
            <a:off x="1774166" y="1001593"/>
            <a:ext cx="9008853" cy="3182218"/>
          </a:xfrm>
        </p:spPr>
        <p:txBody>
          <a:bodyPr>
            <a:noAutofit/>
          </a:bodyPr>
          <a:lstStyle/>
          <a:p>
            <a:r>
              <a:rPr lang="uk-UA" sz="4000" b="1" dirty="0">
                <a:latin typeface="Times New Roman" panose="02020603050405020304" pitchFamily="18" charset="0"/>
                <a:cs typeface="Times New Roman" panose="02020603050405020304" pitchFamily="18" charset="0"/>
              </a:rPr>
              <a:t>«Тимчасова слідча комісія ВРУ. Правовий статус та можливі правові наслідки роботи ТСК. </a:t>
            </a:r>
            <a:r>
              <a:rPr lang="uk-UA" sz="4000" b="1" dirty="0" err="1">
                <a:latin typeface="Times New Roman" panose="02020603050405020304" pitchFamily="18" charset="0"/>
                <a:cs typeface="Times New Roman" panose="02020603050405020304" pitchFamily="18" charset="0"/>
              </a:rPr>
              <a:t>Суб</a:t>
            </a:r>
            <a:r>
              <a:rPr lang="en-US" sz="4000" b="1" dirty="0">
                <a:latin typeface="Times New Roman" panose="02020603050405020304" pitchFamily="18" charset="0"/>
                <a:cs typeface="Times New Roman" panose="02020603050405020304" pitchFamily="18" charset="0"/>
              </a:rPr>
              <a:t>’</a:t>
            </a:r>
            <a:r>
              <a:rPr lang="uk-UA" sz="4000" b="1" dirty="0" err="1">
                <a:latin typeface="Times New Roman" panose="02020603050405020304" pitchFamily="18" charset="0"/>
                <a:cs typeface="Times New Roman" panose="02020603050405020304" pitchFamily="18" charset="0"/>
              </a:rPr>
              <a:t>єкти</a:t>
            </a:r>
            <a:r>
              <a:rPr lang="uk-UA" sz="4000" b="1" dirty="0">
                <a:latin typeface="Times New Roman" panose="02020603050405020304" pitchFamily="18" charset="0"/>
                <a:cs typeface="Times New Roman" panose="02020603050405020304" pitchFamily="18" charset="0"/>
              </a:rPr>
              <a:t> та об</a:t>
            </a:r>
            <a:r>
              <a:rPr lang="en-US" sz="4000" b="1" dirty="0">
                <a:latin typeface="Times New Roman" panose="02020603050405020304" pitchFamily="18" charset="0"/>
                <a:cs typeface="Times New Roman" panose="02020603050405020304" pitchFamily="18" charset="0"/>
              </a:rPr>
              <a:t>’</a:t>
            </a:r>
            <a:r>
              <a:rPr lang="uk-UA" sz="4000" b="1" dirty="0" err="1">
                <a:latin typeface="Times New Roman" panose="02020603050405020304" pitchFamily="18" charset="0"/>
                <a:cs typeface="Times New Roman" panose="02020603050405020304" pitchFamily="18" charset="0"/>
              </a:rPr>
              <a:t>єкти</a:t>
            </a:r>
            <a:r>
              <a:rPr lang="uk-UA" sz="4000" b="1" dirty="0">
                <a:latin typeface="Times New Roman" panose="02020603050405020304" pitchFamily="18" charset="0"/>
                <a:cs typeface="Times New Roman" panose="02020603050405020304" pitchFamily="18" charset="0"/>
              </a:rPr>
              <a:t> розслідування»</a:t>
            </a:r>
          </a:p>
        </p:txBody>
      </p:sp>
      <p:pic>
        <p:nvPicPr>
          <p:cNvPr id="5" name="Рисунок 4">
            <a:extLst>
              <a:ext uri="{FF2B5EF4-FFF2-40B4-BE49-F238E27FC236}">
                <a16:creationId xmlns:a16="http://schemas.microsoft.com/office/drawing/2014/main" xmlns="" id="{995B4343-ED1C-489B-8939-7F69865F3E0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98346" y="181155"/>
            <a:ext cx="1529751" cy="451136"/>
          </a:xfrm>
          <a:prstGeom prst="rect">
            <a:avLst/>
          </a:prstGeom>
        </p:spPr>
      </p:pic>
    </p:spTree>
    <p:extLst>
      <p:ext uri="{BB962C8B-B14F-4D97-AF65-F5344CB8AC3E}">
        <p14:creationId xmlns:p14="http://schemas.microsoft.com/office/powerpoint/2010/main" val="2682579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438467C-DDDD-4618-B137-AE8E34345784}"/>
              </a:ext>
            </a:extLst>
          </p:cNvPr>
          <p:cNvSpPr>
            <a:spLocks noGrp="1"/>
          </p:cNvSpPr>
          <p:nvPr>
            <p:ph type="title"/>
          </p:nvPr>
        </p:nvSpPr>
        <p:spPr>
          <a:xfrm>
            <a:off x="657045" y="321993"/>
            <a:ext cx="10515600" cy="1325563"/>
          </a:xfrm>
        </p:spPr>
        <p:txBody>
          <a:bodyPr>
            <a:normAutofit/>
          </a:bodyPr>
          <a:lstStyle/>
          <a:p>
            <a:r>
              <a:rPr lang="uk-UA" sz="3600" b="1" dirty="0">
                <a:latin typeface="Times New Roman" panose="02020603050405020304" pitchFamily="18" charset="0"/>
                <a:cs typeface="Times New Roman" panose="02020603050405020304" pitchFamily="18" charset="0"/>
                <a:hlinkClick r:id="rId2"/>
              </a:rPr>
              <a:t>Постанова № 2034-ІХ</a:t>
            </a:r>
            <a:r>
              <a:rPr lang="en-US" sz="3600" b="1" dirty="0">
                <a:latin typeface="Times New Roman" panose="02020603050405020304" pitchFamily="18" charset="0"/>
                <a:cs typeface="Times New Roman" panose="02020603050405020304" pitchFamily="18" charset="0"/>
                <a:hlinkClick r:id="rId2"/>
              </a:rPr>
              <a:t> </a:t>
            </a:r>
            <a:r>
              <a:rPr lang="uk-UA" sz="3600" b="1" dirty="0">
                <a:latin typeface="Times New Roman" panose="02020603050405020304" pitchFamily="18" charset="0"/>
                <a:cs typeface="Times New Roman" panose="02020603050405020304" pitchFamily="18" charset="0"/>
                <a:hlinkClick r:id="rId2"/>
              </a:rPr>
              <a:t>від 01.02.2022</a:t>
            </a:r>
            <a:endParaRPr lang="uk-UA" sz="3600" b="1"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xmlns="" id="{3FB5E23F-1492-46DB-A528-7DFB8DAF5896}"/>
              </a:ext>
            </a:extLst>
          </p:cNvPr>
          <p:cNvSpPr>
            <a:spLocks noGrp="1"/>
          </p:cNvSpPr>
          <p:nvPr>
            <p:ph idx="1"/>
          </p:nvPr>
        </p:nvSpPr>
        <p:spPr>
          <a:xfrm>
            <a:off x="657045" y="1958107"/>
            <a:ext cx="11057626" cy="4351338"/>
          </a:xfrm>
        </p:spPr>
        <p:txBody>
          <a:bodyPr/>
          <a:lstStyle/>
          <a:p>
            <a:pPr marL="0" indent="0">
              <a:lnSpc>
                <a:spcPct val="150000"/>
              </a:lnSpc>
              <a:buNone/>
            </a:pPr>
            <a:r>
              <a:rPr lang="uk-UA" i="1" dirty="0">
                <a:latin typeface="Times New Roman" panose="02020603050405020304" pitchFamily="18" charset="0"/>
                <a:cs typeface="Times New Roman" panose="02020603050405020304" pitchFamily="18" charset="0"/>
              </a:rPr>
              <a:t>«Утворити Тимчасову слідчу комісію Верховної Ради України з питань розслідування можливих фактів незаконного та неефективного проведення органами державної влади, органами місцевого самоврядування заходів щодо вдосконалення системи управління та дерегуляції земельних відносин (земельної децентралізації)»</a:t>
            </a:r>
          </a:p>
        </p:txBody>
      </p:sp>
      <p:pic>
        <p:nvPicPr>
          <p:cNvPr id="10" name="Рисунок 9">
            <a:extLst>
              <a:ext uri="{FF2B5EF4-FFF2-40B4-BE49-F238E27FC236}">
                <a16:creationId xmlns:a16="http://schemas.microsoft.com/office/drawing/2014/main" xmlns="" id="{10079EAF-8DE1-4398-B599-F487EBD4D4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98346" y="181155"/>
            <a:ext cx="1529751" cy="451136"/>
          </a:xfrm>
          <a:prstGeom prst="rect">
            <a:avLst/>
          </a:prstGeom>
        </p:spPr>
      </p:pic>
    </p:spTree>
    <p:extLst>
      <p:ext uri="{BB962C8B-B14F-4D97-AF65-F5344CB8AC3E}">
        <p14:creationId xmlns:p14="http://schemas.microsoft.com/office/powerpoint/2010/main" val="4082797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438467C-DDDD-4618-B137-AE8E34345784}"/>
              </a:ext>
            </a:extLst>
          </p:cNvPr>
          <p:cNvSpPr>
            <a:spLocks noGrp="1"/>
          </p:cNvSpPr>
          <p:nvPr>
            <p:ph type="title"/>
          </p:nvPr>
        </p:nvSpPr>
        <p:spPr>
          <a:xfrm>
            <a:off x="562155" y="209850"/>
            <a:ext cx="10515600" cy="1325563"/>
          </a:xfrm>
        </p:spPr>
        <p:txBody>
          <a:bodyPr>
            <a:normAutofit/>
          </a:bodyPr>
          <a:lstStyle/>
          <a:p>
            <a:r>
              <a:rPr lang="uk-UA" sz="3600" b="1" dirty="0">
                <a:latin typeface="Times New Roman" panose="02020603050405020304" pitchFamily="18" charset="0"/>
                <a:cs typeface="Times New Roman" panose="02020603050405020304" pitchFamily="18" charset="0"/>
              </a:rPr>
              <a:t>Основними завданнями ТСК із питань земельної </a:t>
            </a:r>
            <a:r>
              <a:rPr lang="uk-UA" sz="3600" b="1" dirty="0" err="1">
                <a:latin typeface="Times New Roman" panose="02020603050405020304" pitchFamily="18" charset="0"/>
                <a:cs typeface="Times New Roman" panose="02020603050405020304" pitchFamily="18" charset="0"/>
              </a:rPr>
              <a:t>деценетралізації</a:t>
            </a:r>
            <a:r>
              <a:rPr lang="uk-UA" sz="3600" b="1" dirty="0">
                <a:latin typeface="Times New Roman" panose="02020603050405020304" pitchFamily="18" charset="0"/>
                <a:cs typeface="Times New Roman" panose="02020603050405020304" pitchFamily="18" charset="0"/>
              </a:rPr>
              <a:t> є розслідування:</a:t>
            </a:r>
          </a:p>
        </p:txBody>
      </p:sp>
      <p:sp>
        <p:nvSpPr>
          <p:cNvPr id="3" name="Місце для вмісту 2">
            <a:extLst>
              <a:ext uri="{FF2B5EF4-FFF2-40B4-BE49-F238E27FC236}">
                <a16:creationId xmlns:a16="http://schemas.microsoft.com/office/drawing/2014/main" xmlns="" id="{3FB5E23F-1492-46DB-A528-7DFB8DAF5896}"/>
              </a:ext>
            </a:extLst>
          </p:cNvPr>
          <p:cNvSpPr>
            <a:spLocks noGrp="1"/>
          </p:cNvSpPr>
          <p:nvPr>
            <p:ph idx="1"/>
          </p:nvPr>
        </p:nvSpPr>
        <p:spPr>
          <a:xfrm>
            <a:off x="562155" y="1535413"/>
            <a:ext cx="11067690" cy="4796376"/>
          </a:xfrm>
        </p:spPr>
        <p:txBody>
          <a:bodyPr>
            <a:normAutofit fontScale="92500" lnSpcReduction="20000"/>
          </a:bodyPr>
          <a:lstStyle/>
          <a:p>
            <a:pPr marL="514350" indent="-514350" algn="just">
              <a:lnSpc>
                <a:spcPct val="150000"/>
              </a:lnSpc>
              <a:buFont typeface="+mj-lt"/>
              <a:buAutoNum type="arabicParenR"/>
            </a:pPr>
            <a:r>
              <a:rPr lang="uk-UA" sz="2000" dirty="0">
                <a:latin typeface="Times New Roman" panose="02020603050405020304" pitchFamily="18" charset="0"/>
                <a:cs typeface="Times New Roman" panose="02020603050405020304" pitchFamily="18" charset="0"/>
              </a:rPr>
              <a:t>можливих фактів незаконності підстав передачі у власність та користування земель державної власності до набрання чинності </a:t>
            </a:r>
            <a:r>
              <a:rPr lang="uk-UA" sz="2000" dirty="0">
                <a:latin typeface="Times New Roman" panose="02020603050405020304" pitchFamily="18" charset="0"/>
                <a:cs typeface="Times New Roman" panose="02020603050405020304" pitchFamily="18" charset="0"/>
                <a:hlinkClick r:id="rId2"/>
              </a:rPr>
              <a:t>Законом України</a:t>
            </a:r>
            <a:r>
              <a:rPr lang="uk-UA" sz="2000" dirty="0">
                <a:latin typeface="Times New Roman" panose="02020603050405020304" pitchFamily="18" charset="0"/>
                <a:cs typeface="Times New Roman" panose="02020603050405020304" pitchFamily="18" charset="0"/>
              </a:rPr>
              <a:t> "Про внесення змін до деяких законодавчих актів України щодо вдосконалення системи управління та дерегуляції у сфері земельних відносин";</a:t>
            </a:r>
          </a:p>
          <a:p>
            <a:pPr marL="514350" indent="-514350" algn="just">
              <a:lnSpc>
                <a:spcPct val="150000"/>
              </a:lnSpc>
              <a:buFont typeface="+mj-lt"/>
              <a:buAutoNum type="arabicParenR"/>
            </a:pPr>
            <a:r>
              <a:rPr lang="ru-RU" sz="2000" dirty="0" err="1">
                <a:latin typeface="Times New Roman" panose="02020603050405020304" pitchFamily="18" charset="0"/>
                <a:cs typeface="Times New Roman" panose="02020603050405020304" pitchFamily="18" charset="0"/>
              </a:rPr>
              <a:t>можливих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фактів</a:t>
            </a:r>
            <a:r>
              <a:rPr lang="ru-RU" sz="2000" dirty="0">
                <a:latin typeface="Times New Roman" panose="02020603050405020304" pitchFamily="18" charset="0"/>
                <a:cs typeface="Times New Roman" panose="02020603050405020304" pitchFamily="18" charset="0"/>
              </a:rPr>
              <a:t> незаконного та </a:t>
            </a:r>
            <a:r>
              <a:rPr lang="ru-RU" sz="2000" dirty="0" err="1">
                <a:latin typeface="Times New Roman" panose="02020603050405020304" pitchFamily="18" charset="0"/>
                <a:cs typeface="Times New Roman" panose="02020603050405020304" pitchFamily="18" charset="0"/>
              </a:rPr>
              <a:t>неефективного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користування</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розпорядження</a:t>
            </a:r>
            <a:r>
              <a:rPr lang="ru-RU" sz="2000" dirty="0">
                <a:latin typeface="Times New Roman" panose="02020603050405020304" pitchFamily="18" charset="0"/>
                <a:cs typeface="Times New Roman" panose="02020603050405020304" pitchFamily="18" charset="0"/>
              </a:rPr>
              <a:t> землями </a:t>
            </a:r>
            <a:r>
              <a:rPr lang="ru-RU" sz="2000" dirty="0" err="1">
                <a:latin typeface="Times New Roman" panose="02020603050405020304" pitchFamily="18" charset="0"/>
                <a:cs typeface="Times New Roman" panose="02020603050405020304" pitchFamily="18" charset="0"/>
              </a:rPr>
              <a:t>державної</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комунальної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власності</a:t>
            </a:r>
            <a:r>
              <a:rPr lang="ru-RU" sz="2000" dirty="0">
                <a:latin typeface="Times New Roman" panose="02020603050405020304" pitchFamily="18" charset="0"/>
                <a:cs typeface="Times New Roman" panose="02020603050405020304" pitchFamily="18" charset="0"/>
              </a:rPr>
              <a:t>, у тому </a:t>
            </a:r>
            <a:r>
              <a:rPr lang="ru-RU" sz="2000" dirty="0" err="1">
                <a:latin typeface="Times New Roman" panose="02020603050405020304" pitchFamily="18" charset="0"/>
                <a:cs typeface="Times New Roman" panose="02020603050405020304" pitchFamily="18" charset="0"/>
              </a:rPr>
              <a:t>числі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переданими</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комунальну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власність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відповідно</a:t>
            </a:r>
            <a:r>
              <a:rPr lang="ru-RU" sz="2000" dirty="0">
                <a:latin typeface="Times New Roman" panose="02020603050405020304" pitchFamily="18" charset="0"/>
                <a:cs typeface="Times New Roman" panose="02020603050405020304" pitchFamily="18" charset="0"/>
              </a:rPr>
              <a:t> до </a:t>
            </a:r>
            <a:r>
              <a:rPr lang="ru-RU" sz="2000" dirty="0">
                <a:latin typeface="Times New Roman" panose="02020603050405020304" pitchFamily="18" charset="0"/>
                <a:cs typeface="Times New Roman" panose="02020603050405020304" pitchFamily="18" charset="0"/>
                <a:hlinkClick r:id="rId2"/>
              </a:rPr>
              <a:t>Закону </a:t>
            </a:r>
            <a:r>
              <a:rPr lang="ru-RU" sz="2000" dirty="0" err="1">
                <a:latin typeface="Times New Roman" panose="02020603050405020304" pitchFamily="18" charset="0"/>
                <a:cs typeface="Times New Roman" panose="02020603050405020304" pitchFamily="18" charset="0"/>
                <a:hlinkClick r:id="rId2"/>
              </a:rPr>
              <a:t>України</a:t>
            </a:r>
            <a:r>
              <a:rPr lang="ru-RU" sz="2000" dirty="0">
                <a:latin typeface="Times New Roman" panose="02020603050405020304" pitchFamily="18" charset="0"/>
                <a:cs typeface="Times New Roman" panose="02020603050405020304" pitchFamily="18" charset="0"/>
              </a:rPr>
              <a:t> "Про </a:t>
            </a:r>
            <a:r>
              <a:rPr lang="ru-RU" sz="2000" dirty="0" err="1">
                <a:latin typeface="Times New Roman" panose="02020603050405020304" pitchFamily="18" charset="0"/>
                <a:cs typeface="Times New Roman" panose="02020603050405020304" pitchFamily="18" charset="0"/>
              </a:rPr>
              <a:t>внесення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змін</a:t>
            </a:r>
            <a:r>
              <a:rPr lang="ru-RU" sz="2000" dirty="0">
                <a:latin typeface="Times New Roman" panose="02020603050405020304" pitchFamily="18" charset="0"/>
                <a:cs typeface="Times New Roman" panose="02020603050405020304" pitchFamily="18" charset="0"/>
              </a:rPr>
              <a:t> до </a:t>
            </a:r>
            <a:r>
              <a:rPr lang="ru-RU" sz="2000" dirty="0" err="1">
                <a:latin typeface="Times New Roman" panose="02020603050405020304" pitchFamily="18" charset="0"/>
                <a:cs typeface="Times New Roman" panose="02020603050405020304" pitchFamily="18" charset="0"/>
              </a:rPr>
              <a:t>деяких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законодавчих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актів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України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щодо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вдосконалення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системи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управління</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дерегуляції</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сфері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земельних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відносин</a:t>
            </a:r>
            <a:r>
              <a:rPr lang="ru-RU" sz="2000" dirty="0">
                <a:latin typeface="Times New Roman" panose="02020603050405020304" pitchFamily="18" charset="0"/>
                <a:cs typeface="Times New Roman" panose="02020603050405020304" pitchFamily="18" charset="0"/>
              </a:rPr>
              <a:t>»</a:t>
            </a:r>
          </a:p>
          <a:p>
            <a:pPr marL="514350" indent="-514350" algn="just">
              <a:lnSpc>
                <a:spcPct val="150000"/>
              </a:lnSpc>
              <a:buFont typeface="+mj-lt"/>
              <a:buAutoNum type="arabicParenR"/>
            </a:pPr>
            <a:r>
              <a:rPr lang="ru-RU" sz="2000" dirty="0" err="1">
                <a:latin typeface="Times New Roman" panose="02020603050405020304" pitchFamily="18" charset="0"/>
                <a:cs typeface="Times New Roman" panose="02020603050405020304" pitchFamily="18" charset="0"/>
              </a:rPr>
              <a:t>повноти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надходжень</a:t>
            </a:r>
            <a:r>
              <a:rPr lang="ru-RU" sz="2000" dirty="0">
                <a:latin typeface="Times New Roman" panose="02020603050405020304" pitchFamily="18" charset="0"/>
                <a:cs typeface="Times New Roman" panose="02020603050405020304" pitchFamily="18" charset="0"/>
              </a:rPr>
              <a:t> до </a:t>
            </a:r>
            <a:r>
              <a:rPr lang="ru-RU" sz="2000" dirty="0" err="1">
                <a:latin typeface="Times New Roman" panose="02020603050405020304" pitchFamily="18" charset="0"/>
                <a:cs typeface="Times New Roman" panose="02020603050405020304" pitchFamily="18" charset="0"/>
              </a:rPr>
              <a:t>бюджетів</a:t>
            </a:r>
            <a:r>
              <a:rPr lang="ru-RU" sz="2000" dirty="0">
                <a:latin typeface="Times New Roman" panose="02020603050405020304" pitchFamily="18" charset="0"/>
                <a:cs typeface="Times New Roman" panose="02020603050405020304" pitchFamily="18" charset="0"/>
              </a:rPr>
              <a:t> плати за землю та </a:t>
            </a:r>
            <a:r>
              <a:rPr lang="ru-RU" sz="2000" dirty="0" err="1">
                <a:latin typeface="Times New Roman" panose="02020603050405020304" pitchFamily="18" charset="0"/>
                <a:cs typeface="Times New Roman" panose="02020603050405020304" pitchFamily="18" charset="0"/>
              </a:rPr>
              <a:t>інших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податків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пов’язаних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користуванням</a:t>
            </a:r>
            <a:r>
              <a:rPr lang="ru-RU" sz="2000" dirty="0">
                <a:latin typeface="Times New Roman" panose="02020603050405020304" pitchFamily="18" charset="0"/>
                <a:cs typeface="Times New Roman" panose="02020603050405020304" pitchFamily="18" charset="0"/>
              </a:rPr>
              <a:t> землями </a:t>
            </a:r>
            <a:r>
              <a:rPr lang="ru-RU" sz="2000" dirty="0" err="1">
                <a:latin typeface="Times New Roman" panose="02020603050405020304" pitchFamily="18" charset="0"/>
                <a:cs typeface="Times New Roman" panose="02020603050405020304" pitchFamily="18" charset="0"/>
              </a:rPr>
              <a:t>сільськогосподарського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призначення</a:t>
            </a:r>
            <a:r>
              <a:rPr lang="ru-RU" sz="2000" dirty="0">
                <a:latin typeface="Times New Roman" panose="02020603050405020304" pitchFamily="18" charset="0"/>
                <a:cs typeface="Times New Roman" panose="02020603050405020304" pitchFamily="18" charset="0"/>
              </a:rPr>
              <a:t>;</a:t>
            </a:r>
          </a:p>
          <a:p>
            <a:pPr marL="514350" indent="-514350" algn="just">
              <a:lnSpc>
                <a:spcPct val="150000"/>
              </a:lnSpc>
              <a:buFont typeface="+mj-lt"/>
              <a:buAutoNum type="arabicParenR"/>
            </a:pPr>
            <a:r>
              <a:rPr lang="ru-RU" sz="2000" dirty="0" err="1">
                <a:latin typeface="Times New Roman" panose="02020603050405020304" pitchFamily="18" charset="0"/>
                <a:cs typeface="Times New Roman" panose="02020603050405020304" pitchFamily="18" charset="0"/>
              </a:rPr>
              <a:t>наявності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актуальних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відомостей</a:t>
            </a:r>
            <a:r>
              <a:rPr lang="ru-RU" sz="2000" dirty="0">
                <a:latin typeface="Times New Roman" panose="02020603050405020304" pitchFamily="18" charset="0"/>
                <a:cs typeface="Times New Roman" panose="02020603050405020304" pitchFamily="18" charset="0"/>
              </a:rPr>
              <a:t> про </a:t>
            </a:r>
            <a:r>
              <a:rPr lang="ru-RU" sz="2000" dirty="0" err="1">
                <a:latin typeface="Times New Roman" panose="02020603050405020304" pitchFamily="18" charset="0"/>
                <a:cs typeface="Times New Roman" panose="02020603050405020304" pitchFamily="18" charset="0"/>
              </a:rPr>
              <a:t>межі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територій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територіальних</a:t>
            </a:r>
            <a:r>
              <a:rPr lang="ru-RU" sz="2000" dirty="0">
                <a:latin typeface="Times New Roman" panose="02020603050405020304" pitchFamily="18" charset="0"/>
                <a:cs typeface="Times New Roman" panose="02020603050405020304" pitchFamily="18" charset="0"/>
              </a:rPr>
              <a:t> громад в </a:t>
            </a:r>
            <a:r>
              <a:rPr lang="ru-RU" sz="2000" dirty="0" err="1">
                <a:latin typeface="Times New Roman" panose="02020603050405020304" pitchFamily="18" charset="0"/>
                <a:cs typeface="Times New Roman" panose="02020603050405020304" pitchFamily="18" charset="0"/>
              </a:rPr>
              <a:t>обсязі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що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дає</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змогу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розмежувати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землі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територіальних</a:t>
            </a:r>
            <a:r>
              <a:rPr lang="ru-RU" sz="2000" dirty="0">
                <a:latin typeface="Times New Roman" panose="02020603050405020304" pitchFamily="18" charset="0"/>
                <a:cs typeface="Times New Roman" panose="02020603050405020304" pitchFamily="18" charset="0"/>
              </a:rPr>
              <a:t> громад.</a:t>
            </a:r>
            <a:endParaRPr lang="uk-UA" sz="2000" i="1"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xmlns="" id="{E048286B-1239-4002-BB96-0A314C8294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77755" y="181155"/>
            <a:ext cx="950342" cy="280264"/>
          </a:xfrm>
          <a:prstGeom prst="rect">
            <a:avLst/>
          </a:prstGeom>
        </p:spPr>
      </p:pic>
    </p:spTree>
    <p:extLst>
      <p:ext uri="{BB962C8B-B14F-4D97-AF65-F5344CB8AC3E}">
        <p14:creationId xmlns:p14="http://schemas.microsoft.com/office/powerpoint/2010/main" val="855049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438467C-DDDD-4618-B137-AE8E34345784}"/>
              </a:ext>
            </a:extLst>
          </p:cNvPr>
          <p:cNvSpPr>
            <a:spLocks noGrp="1"/>
          </p:cNvSpPr>
          <p:nvPr>
            <p:ph type="title"/>
          </p:nvPr>
        </p:nvSpPr>
        <p:spPr>
          <a:xfrm>
            <a:off x="674299" y="526211"/>
            <a:ext cx="10515600" cy="1325563"/>
          </a:xfrm>
        </p:spPr>
        <p:txBody>
          <a:bodyPr>
            <a:normAutofit/>
          </a:bodyPr>
          <a:lstStyle/>
          <a:p>
            <a:r>
              <a:rPr lang="uk-UA" sz="3200" b="1" dirty="0">
                <a:latin typeface="Times New Roman" panose="02020603050405020304" pitchFamily="18" charset="0"/>
                <a:cs typeface="Times New Roman" panose="02020603050405020304" pitchFamily="18" charset="0"/>
              </a:rPr>
              <a:t>Визначити строк діяльності Тимчасової слідчої комісії - один рік з дня її утворення</a:t>
            </a:r>
          </a:p>
        </p:txBody>
      </p:sp>
      <p:sp>
        <p:nvSpPr>
          <p:cNvPr id="3" name="Місце для вмісту 2">
            <a:extLst>
              <a:ext uri="{FF2B5EF4-FFF2-40B4-BE49-F238E27FC236}">
                <a16:creationId xmlns:a16="http://schemas.microsoft.com/office/drawing/2014/main" xmlns="" id="{3FB5E23F-1492-46DB-A528-7DFB8DAF5896}"/>
              </a:ext>
            </a:extLst>
          </p:cNvPr>
          <p:cNvSpPr>
            <a:spLocks noGrp="1"/>
          </p:cNvSpPr>
          <p:nvPr>
            <p:ph idx="1"/>
          </p:nvPr>
        </p:nvSpPr>
        <p:spPr>
          <a:xfrm>
            <a:off x="674299" y="2096219"/>
            <a:ext cx="11067690" cy="4019910"/>
          </a:xfrm>
        </p:spPr>
        <p:txBody>
          <a:bodyPr>
            <a:normAutofit/>
          </a:bodyPr>
          <a:lstStyle/>
          <a:p>
            <a:pPr marL="0" indent="0">
              <a:buNone/>
            </a:pPr>
            <a:r>
              <a:rPr lang="uk-UA" sz="2400" dirty="0">
                <a:latin typeface="Times New Roman" panose="02020603050405020304" pitchFamily="18" charset="0"/>
                <a:cs typeface="Times New Roman" panose="02020603050405020304" pitchFamily="18" charset="0"/>
              </a:rPr>
              <a:t>Звіт Тимчасової слідчої комісії про виконану роботу заслухати на пленарному засіданні Верховної Ради України </a:t>
            </a:r>
            <a:r>
              <a:rPr lang="uk-UA" sz="2400" b="1" dirty="0">
                <a:latin typeface="Times New Roman" panose="02020603050405020304" pitchFamily="18" charset="0"/>
                <a:cs typeface="Times New Roman" panose="02020603050405020304" pitchFamily="18" charset="0"/>
              </a:rPr>
              <a:t>не пізніше шестимісячного строку з дня її утворення.</a:t>
            </a:r>
          </a:p>
          <a:p>
            <a:pPr marL="0" indent="0" algn="just">
              <a:lnSpc>
                <a:spcPct val="150000"/>
              </a:lnSpc>
              <a:buNone/>
            </a:pPr>
            <a:endParaRPr lang="uk-UA" sz="1800" i="1"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xmlns="" id="{A37189C4-0468-400A-B616-4466C72FD6F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98346" y="181155"/>
            <a:ext cx="1529751" cy="451136"/>
          </a:xfrm>
          <a:prstGeom prst="rect">
            <a:avLst/>
          </a:prstGeom>
        </p:spPr>
      </p:pic>
    </p:spTree>
    <p:extLst>
      <p:ext uri="{BB962C8B-B14F-4D97-AF65-F5344CB8AC3E}">
        <p14:creationId xmlns:p14="http://schemas.microsoft.com/office/powerpoint/2010/main" val="4245049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EC92626-E06B-466A-AB34-0C74076B92EC}"/>
              </a:ext>
            </a:extLst>
          </p:cNvPr>
          <p:cNvSpPr>
            <a:spLocks noGrp="1"/>
          </p:cNvSpPr>
          <p:nvPr>
            <p:ph type="title"/>
          </p:nvPr>
        </p:nvSpPr>
        <p:spPr>
          <a:xfrm>
            <a:off x="356559" y="252982"/>
            <a:ext cx="10515600" cy="635089"/>
          </a:xfrm>
        </p:spPr>
        <p:txBody>
          <a:bodyPr>
            <a:normAutofit/>
          </a:bodyPr>
          <a:lstStyle/>
          <a:p>
            <a:r>
              <a:rPr lang="uk-UA" sz="3200" b="1" dirty="0">
                <a:latin typeface="Times New Roman" panose="02020603050405020304" pitchFamily="18" charset="0"/>
                <a:cs typeface="Times New Roman" panose="02020603050405020304" pitchFamily="18" charset="0"/>
              </a:rPr>
              <a:t>Правовий статус ТСК</a:t>
            </a:r>
          </a:p>
        </p:txBody>
      </p:sp>
      <p:sp>
        <p:nvSpPr>
          <p:cNvPr id="3" name="Місце для вмісту 2">
            <a:extLst>
              <a:ext uri="{FF2B5EF4-FFF2-40B4-BE49-F238E27FC236}">
                <a16:creationId xmlns:a16="http://schemas.microsoft.com/office/drawing/2014/main" xmlns="" id="{E09013D2-8B5D-461C-8A27-A733299C564F}"/>
              </a:ext>
            </a:extLst>
          </p:cNvPr>
          <p:cNvSpPr>
            <a:spLocks noGrp="1"/>
          </p:cNvSpPr>
          <p:nvPr>
            <p:ph idx="1"/>
          </p:nvPr>
        </p:nvSpPr>
        <p:spPr>
          <a:xfrm>
            <a:off x="424131" y="888072"/>
            <a:ext cx="11411310" cy="1173642"/>
          </a:xfrm>
        </p:spPr>
        <p:txBody>
          <a:bodyPr>
            <a:normAutofit lnSpcReduction="10000"/>
          </a:bodyPr>
          <a:lstStyle/>
          <a:p>
            <a:pPr marL="0" indent="0" algn="just">
              <a:buNone/>
            </a:pPr>
            <a:r>
              <a:rPr lang="uk-UA" sz="2000" dirty="0">
                <a:latin typeface="Times New Roman" panose="02020603050405020304" pitchFamily="18" charset="0"/>
                <a:cs typeface="Times New Roman" panose="02020603050405020304" pitchFamily="18" charset="0"/>
              </a:rPr>
              <a:t>Тимчасова слідча комісія Верховної Ради України - колегіальний тимчасовий орган Верховної Ради України, що утворюється з числа народних депутатів України, завданням якого є здійснення </a:t>
            </a:r>
            <a:r>
              <a:rPr lang="uk-UA" sz="2000" b="1" dirty="0">
                <a:latin typeface="Times New Roman" panose="02020603050405020304" pitchFamily="18" charset="0"/>
                <a:cs typeface="Times New Roman" panose="02020603050405020304" pitchFamily="18" charset="0"/>
              </a:rPr>
              <a:t>парламентського контролю </a:t>
            </a:r>
            <a:r>
              <a:rPr lang="uk-UA" sz="2000" dirty="0">
                <a:latin typeface="Times New Roman" panose="02020603050405020304" pitchFamily="18" charset="0"/>
                <a:cs typeface="Times New Roman" panose="02020603050405020304" pitchFamily="18" charset="0"/>
              </a:rPr>
              <a:t>шляхом проведення розслідування з питань, що становлять суспільний інтерес</a:t>
            </a:r>
            <a:r>
              <a:rPr lang="uk-UA" dirty="0">
                <a:latin typeface="Times New Roman" panose="02020603050405020304" pitchFamily="18" charset="0"/>
                <a:cs typeface="Times New Roman" panose="02020603050405020304" pitchFamily="18" charset="0"/>
              </a:rPr>
              <a:t>.</a:t>
            </a:r>
          </a:p>
          <a:p>
            <a:pPr marL="0" indent="0" algn="just">
              <a:buNone/>
            </a:pPr>
            <a:endParaRPr lang="uk-UA"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C4FC1D4B-8607-4E49-8324-261CE1CBFE5E}"/>
              </a:ext>
            </a:extLst>
          </p:cNvPr>
          <p:cNvSpPr txBox="1"/>
          <p:nvPr/>
        </p:nvSpPr>
        <p:spPr>
          <a:xfrm>
            <a:off x="424130" y="2080703"/>
            <a:ext cx="11592465" cy="4593565"/>
          </a:xfrm>
          <a:prstGeom prst="rect">
            <a:avLst/>
          </a:prstGeom>
          <a:noFill/>
        </p:spPr>
        <p:txBody>
          <a:bodyPr wrap="square">
            <a:spAutoFit/>
          </a:bodyPr>
          <a:lstStyle/>
          <a:p>
            <a:r>
              <a:rPr lang="uk-UA" b="1" i="1" dirty="0">
                <a:latin typeface="Times New Roman" panose="02020603050405020304" pitchFamily="18" charset="0"/>
                <a:cs typeface="Times New Roman" panose="02020603050405020304" pitchFamily="18" charset="0"/>
              </a:rPr>
              <a:t>Слідча комісія має право:</a:t>
            </a:r>
          </a:p>
          <a:p>
            <a:pPr marL="285750" indent="-285750">
              <a:spcBef>
                <a:spcPts val="300"/>
              </a:spcBef>
              <a:spcAft>
                <a:spcPts val="300"/>
              </a:spcAft>
              <a:buFont typeface="Wingdings" panose="05000000000000000000" pitchFamily="2" charset="2"/>
              <a:buChar char="§"/>
            </a:pPr>
            <a:r>
              <a:rPr lang="uk-UA" dirty="0">
                <a:latin typeface="Times New Roman" panose="02020603050405020304" pitchFamily="18" charset="0"/>
                <a:cs typeface="Times New Roman" panose="02020603050405020304" pitchFamily="18" charset="0"/>
              </a:rPr>
              <a:t>у порядку, визначеному законом, отримувати необхідну для своєї діяльності інформацію, документи, матеріали та інші відомості, що стосуються предмета розслідування, від органів державної влади, інших державних органів, органів місцевого самоврядування, їх посадових, службових осіб, підприємств, установ, організацій незалежно від форми власності та їх керівників </a:t>
            </a:r>
          </a:p>
          <a:p>
            <a:pPr marL="285750" indent="-285750">
              <a:spcBef>
                <a:spcPts val="300"/>
              </a:spcBef>
              <a:spcAft>
                <a:spcPts val="300"/>
              </a:spcAft>
              <a:buFont typeface="Wingdings" panose="05000000000000000000" pitchFamily="2" charset="2"/>
              <a:buChar char="§"/>
            </a:pPr>
            <a:r>
              <a:rPr lang="uk-UA" dirty="0">
                <a:latin typeface="Times New Roman" panose="02020603050405020304" pitchFamily="18" charset="0"/>
                <a:cs typeface="Times New Roman" panose="02020603050405020304" pitchFamily="18" charset="0"/>
              </a:rPr>
              <a:t>запрошувати та отримувати показання посадових осіб, експертів, фахівців галузі тощо для отримання показань чи пояснень з питань, щодо яких проводиться розслідування слідчою комісією, заслуховувати їх на своєму засіданні, ставити їм запитання;</a:t>
            </a:r>
          </a:p>
          <a:p>
            <a:pPr marL="285750" indent="-285750">
              <a:spcBef>
                <a:spcPts val="300"/>
              </a:spcBef>
              <a:spcAft>
                <a:spcPts val="300"/>
              </a:spcAft>
              <a:buFont typeface="Wingdings" panose="05000000000000000000" pitchFamily="2" charset="2"/>
              <a:buChar char="§"/>
            </a:pPr>
            <a:r>
              <a:rPr lang="uk-UA" dirty="0">
                <a:latin typeface="Times New Roman" panose="02020603050405020304" pitchFamily="18" charset="0"/>
                <a:cs typeface="Times New Roman" panose="02020603050405020304" pitchFamily="18" charset="0"/>
              </a:rPr>
              <a:t>звертатися за допомогою до органів державної влади, інших державних органів, органів місцевого самоврядування, їх посадових, службових осіб, керівників підприємств, установ, організацій, громадських об’єднань, які зобов’язані сприяти слідчій комісії при розслідуванні визначених Верховною Радою України питань;</a:t>
            </a:r>
          </a:p>
          <a:p>
            <a:pPr marL="285750" indent="-285750">
              <a:spcBef>
                <a:spcPts val="300"/>
              </a:spcBef>
              <a:spcAft>
                <a:spcPts val="300"/>
              </a:spcAft>
              <a:buFont typeface="Wingdings" panose="05000000000000000000" pitchFamily="2" charset="2"/>
              <a:buChar char="§"/>
            </a:pPr>
            <a:r>
              <a:rPr lang="uk-UA" dirty="0">
                <a:latin typeface="Times New Roman" panose="02020603050405020304" pitchFamily="18" charset="0"/>
                <a:cs typeface="Times New Roman" panose="02020603050405020304" pitchFamily="18" charset="0"/>
              </a:rPr>
              <a:t>призначати необхідні експертизи;</a:t>
            </a:r>
          </a:p>
          <a:p>
            <a:pPr marL="285750" indent="-285750">
              <a:spcBef>
                <a:spcPts val="300"/>
              </a:spcBef>
              <a:spcAft>
                <a:spcPts val="300"/>
              </a:spcAft>
              <a:buFont typeface="Wingdings" panose="05000000000000000000" pitchFamily="2" charset="2"/>
              <a:buChar char="§"/>
            </a:pPr>
            <a:r>
              <a:rPr lang="uk-UA" dirty="0">
                <a:latin typeface="Times New Roman" panose="02020603050405020304" pitchFamily="18" charset="0"/>
                <a:cs typeface="Times New Roman" panose="02020603050405020304" pitchFamily="18" charset="0"/>
              </a:rPr>
              <a:t>залучати до участі в розслідуванні працівників органів прокуратури України, Служби безпеки України, Міністерства внутрішніх справ України, податкової міліції за згодою їх керівників.</a:t>
            </a:r>
          </a:p>
        </p:txBody>
      </p:sp>
      <p:pic>
        <p:nvPicPr>
          <p:cNvPr id="6" name="Рисунок 5">
            <a:extLst>
              <a:ext uri="{FF2B5EF4-FFF2-40B4-BE49-F238E27FC236}">
                <a16:creationId xmlns:a16="http://schemas.microsoft.com/office/drawing/2014/main" xmlns="" id="{F8904A9A-7448-4BFF-B586-4A16D744B26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98346" y="181155"/>
            <a:ext cx="1529751" cy="451136"/>
          </a:xfrm>
          <a:prstGeom prst="rect">
            <a:avLst/>
          </a:prstGeom>
        </p:spPr>
      </p:pic>
    </p:spTree>
    <p:extLst>
      <p:ext uri="{BB962C8B-B14F-4D97-AF65-F5344CB8AC3E}">
        <p14:creationId xmlns:p14="http://schemas.microsoft.com/office/powerpoint/2010/main" val="2561157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AE793A6-203B-4FDE-8F62-DB14E3E9613E}"/>
              </a:ext>
            </a:extLst>
          </p:cNvPr>
          <p:cNvSpPr>
            <a:spLocks noGrp="1"/>
          </p:cNvSpPr>
          <p:nvPr>
            <p:ph type="title"/>
          </p:nvPr>
        </p:nvSpPr>
        <p:spPr>
          <a:xfrm>
            <a:off x="604927" y="317006"/>
            <a:ext cx="10515600" cy="838934"/>
          </a:xfrm>
        </p:spPr>
        <p:txBody>
          <a:bodyPr>
            <a:normAutofit/>
          </a:bodyPr>
          <a:lstStyle/>
          <a:p>
            <a:r>
              <a:rPr lang="uk-UA" sz="3200" b="1" dirty="0">
                <a:latin typeface="Times New Roman" panose="02020603050405020304" pitchFamily="18" charset="0"/>
                <a:cs typeface="Times New Roman" panose="02020603050405020304" pitchFamily="18" charset="0"/>
              </a:rPr>
              <a:t>Слідча комісія зобов’язана:</a:t>
            </a:r>
          </a:p>
        </p:txBody>
      </p:sp>
      <p:sp>
        <p:nvSpPr>
          <p:cNvPr id="3" name="Місце для вмісту 2">
            <a:extLst>
              <a:ext uri="{FF2B5EF4-FFF2-40B4-BE49-F238E27FC236}">
                <a16:creationId xmlns:a16="http://schemas.microsoft.com/office/drawing/2014/main" xmlns="" id="{446705A3-0811-4632-935F-BBD08650BADA}"/>
              </a:ext>
            </a:extLst>
          </p:cNvPr>
          <p:cNvSpPr>
            <a:spLocks noGrp="1"/>
          </p:cNvSpPr>
          <p:nvPr>
            <p:ph idx="1"/>
          </p:nvPr>
        </p:nvSpPr>
        <p:spPr>
          <a:xfrm>
            <a:off x="666390" y="3786996"/>
            <a:ext cx="10515600" cy="2230520"/>
          </a:xfrm>
        </p:spPr>
        <p:txBody>
          <a:bodyPr/>
          <a:lstStyle/>
          <a:p>
            <a:pPr marL="0" indent="0">
              <a:buNone/>
            </a:pPr>
            <a:r>
              <a:rPr lang="uk-UA" sz="2400" b="1" dirty="0">
                <a:latin typeface="Times New Roman" panose="02020603050405020304" pitchFamily="18" charset="0"/>
                <a:cs typeface="Times New Roman" panose="02020603050405020304" pitchFamily="18" charset="0"/>
              </a:rPr>
              <a:t>Слідча комісія не може утворюватися з питань:</a:t>
            </a:r>
          </a:p>
          <a:p>
            <a:pPr marL="0" indent="0">
              <a:buNone/>
            </a:pPr>
            <a:r>
              <a:rPr lang="uk-UA" sz="2000" dirty="0">
                <a:latin typeface="Times New Roman" panose="02020603050405020304" pitchFamily="18" charset="0"/>
                <a:cs typeface="Times New Roman" panose="02020603050405020304" pitchFamily="18" charset="0"/>
              </a:rPr>
              <a:t>1) здійснення правосуддя судом;</a:t>
            </a:r>
          </a:p>
          <a:p>
            <a:pPr marL="0" indent="0">
              <a:buNone/>
            </a:pPr>
            <a:r>
              <a:rPr lang="uk-UA" sz="2000" dirty="0">
                <a:latin typeface="Times New Roman" panose="02020603050405020304" pitchFamily="18" charset="0"/>
                <a:cs typeface="Times New Roman" panose="02020603050405020304" pitchFamily="18" charset="0"/>
              </a:rPr>
              <a:t>2) встановлення наявності чи відсутності вини особи у вчиненні кримінального правопорушення;</a:t>
            </a:r>
          </a:p>
          <a:p>
            <a:pPr marL="0" indent="0">
              <a:buNone/>
            </a:pPr>
            <a:r>
              <a:rPr lang="uk-UA" sz="2000" dirty="0">
                <a:latin typeface="Times New Roman" panose="02020603050405020304" pitchFamily="18" charset="0"/>
                <a:cs typeface="Times New Roman" panose="02020603050405020304" pitchFamily="18" charset="0"/>
              </a:rPr>
              <a:t>3) яке є предметом діяльності утвореної Верховною Радою України іншої слідчої комісії.</a:t>
            </a:r>
          </a:p>
          <a:p>
            <a:endParaRPr lang="uk-UA" dirty="0"/>
          </a:p>
        </p:txBody>
      </p:sp>
      <p:sp>
        <p:nvSpPr>
          <p:cNvPr id="5" name="TextBox 4">
            <a:extLst>
              <a:ext uri="{FF2B5EF4-FFF2-40B4-BE49-F238E27FC236}">
                <a16:creationId xmlns:a16="http://schemas.microsoft.com/office/drawing/2014/main" xmlns="" id="{E5957056-2E9C-4149-8518-0512AD1C5EAB}"/>
              </a:ext>
            </a:extLst>
          </p:cNvPr>
          <p:cNvSpPr txBox="1"/>
          <p:nvPr/>
        </p:nvSpPr>
        <p:spPr>
          <a:xfrm>
            <a:off x="666390" y="1020193"/>
            <a:ext cx="10392674" cy="2308324"/>
          </a:xfrm>
          <a:prstGeom prst="rect">
            <a:avLst/>
          </a:prstGeom>
          <a:noFill/>
        </p:spPr>
        <p:txBody>
          <a:bodyPr wrap="square">
            <a:spAutoFit/>
          </a:bodyPr>
          <a:lstStyle/>
          <a:p>
            <a:r>
              <a:rPr lang="uk-UA" dirty="0">
                <a:latin typeface="Times New Roman" panose="02020603050405020304" pitchFamily="18" charset="0"/>
                <a:cs typeface="Times New Roman" panose="02020603050405020304" pitchFamily="18" charset="0"/>
              </a:rPr>
              <a:t>1) вести протоколи та стенограми засідань;</a:t>
            </a:r>
          </a:p>
          <a:p>
            <a:r>
              <a:rPr lang="uk-UA" dirty="0">
                <a:latin typeface="Times New Roman" panose="02020603050405020304" pitchFamily="18" charset="0"/>
                <a:cs typeface="Times New Roman" panose="02020603050405020304" pitchFamily="18" charset="0"/>
              </a:rPr>
              <a:t>2) проводити збір інформації, показань, пояснень, документів і матеріалів, здійснювати їх дослідження;</a:t>
            </a:r>
          </a:p>
          <a:p>
            <a:r>
              <a:rPr lang="uk-UA" dirty="0">
                <a:latin typeface="Times New Roman" panose="02020603050405020304" pitchFamily="18" charset="0"/>
                <a:cs typeface="Times New Roman" panose="02020603050405020304" pitchFamily="18" charset="0"/>
              </a:rPr>
              <a:t>3) вести у встановленому порядку облік вхідних і вихідних документів слідчої комісії;</a:t>
            </a:r>
          </a:p>
          <a:p>
            <a:r>
              <a:rPr lang="uk-UA" dirty="0">
                <a:latin typeface="Times New Roman" panose="02020603050405020304" pitchFamily="18" charset="0"/>
                <a:cs typeface="Times New Roman" panose="02020603050405020304" pitchFamily="18" charset="0"/>
              </a:rPr>
              <a:t>4) </a:t>
            </a:r>
            <a:r>
              <a:rPr lang="uk-UA" b="1" u="sng" dirty="0">
                <a:latin typeface="Times New Roman" panose="02020603050405020304" pitchFamily="18" charset="0"/>
                <a:cs typeface="Times New Roman" panose="02020603050405020304" pitchFamily="18" charset="0"/>
              </a:rPr>
              <a:t>на основі всебічного аналізу досліджених обставин готувати висновки і пропозиції для внесення їх на розгляд Верховної Ради України та пропозиції щодо проектів актів Верховної Ради України за результатами їх розгляду;</a:t>
            </a:r>
          </a:p>
          <a:p>
            <a:r>
              <a:rPr lang="uk-UA" dirty="0">
                <a:latin typeface="Times New Roman" panose="02020603050405020304" pitchFamily="18" charset="0"/>
                <a:cs typeface="Times New Roman" panose="02020603050405020304" pitchFamily="18" charset="0"/>
              </a:rPr>
              <a:t>5) звітувати Верховній Раді України про хід проведення та результати розслідування відповідно до терміну та завдань, визначених Верховною Радою України;</a:t>
            </a:r>
          </a:p>
        </p:txBody>
      </p:sp>
      <p:pic>
        <p:nvPicPr>
          <p:cNvPr id="6" name="Рисунок 5">
            <a:extLst>
              <a:ext uri="{FF2B5EF4-FFF2-40B4-BE49-F238E27FC236}">
                <a16:creationId xmlns:a16="http://schemas.microsoft.com/office/drawing/2014/main" xmlns="" id="{6D5C782D-8E9D-4BEA-A0D3-9EBFAF96A6D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98346" y="181155"/>
            <a:ext cx="1529751" cy="451136"/>
          </a:xfrm>
          <a:prstGeom prst="rect">
            <a:avLst/>
          </a:prstGeom>
        </p:spPr>
      </p:pic>
    </p:spTree>
    <p:extLst>
      <p:ext uri="{BB962C8B-B14F-4D97-AF65-F5344CB8AC3E}">
        <p14:creationId xmlns:p14="http://schemas.microsoft.com/office/powerpoint/2010/main" val="1636284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D95754F-0D99-4ED4-8111-2A83CBD0D643}"/>
              </a:ext>
            </a:extLst>
          </p:cNvPr>
          <p:cNvSpPr>
            <a:spLocks noGrp="1"/>
          </p:cNvSpPr>
          <p:nvPr>
            <p:ph type="title"/>
          </p:nvPr>
        </p:nvSpPr>
        <p:spPr>
          <a:xfrm>
            <a:off x="511835" y="258522"/>
            <a:ext cx="10515600" cy="1325563"/>
          </a:xfrm>
        </p:spPr>
        <p:txBody>
          <a:bodyPr>
            <a:normAutofit/>
          </a:bodyPr>
          <a:lstStyle/>
          <a:p>
            <a:r>
              <a:rPr lang="uk-UA" sz="2800" b="1" dirty="0">
                <a:latin typeface="Times New Roman" panose="02020603050405020304" pitchFamily="18" charset="0"/>
                <a:cs typeface="Times New Roman" panose="02020603050405020304" pitchFamily="18" charset="0"/>
              </a:rPr>
              <a:t>Результати розслідування слідча комісія викладає у письмовому звіті, який має містити висновки і пропозиції про</a:t>
            </a:r>
            <a:r>
              <a:rPr lang="uk-UA" sz="2800" dirty="0">
                <a:latin typeface="Times New Roman" panose="02020603050405020304" pitchFamily="18" charset="0"/>
                <a:cs typeface="Times New Roman" panose="02020603050405020304" pitchFamily="18" charset="0"/>
              </a:rPr>
              <a:t>:</a:t>
            </a:r>
            <a:br>
              <a:rPr lang="uk-UA" sz="2800" dirty="0">
                <a:latin typeface="Times New Roman" panose="02020603050405020304" pitchFamily="18" charset="0"/>
                <a:cs typeface="Times New Roman" panose="02020603050405020304" pitchFamily="18" charset="0"/>
              </a:rPr>
            </a:br>
            <a:endParaRPr lang="uk-UA" sz="28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xmlns="" id="{6E3AC7AD-E301-48F1-AA9C-DFDE15AB21FB}"/>
              </a:ext>
            </a:extLst>
          </p:cNvPr>
          <p:cNvSpPr>
            <a:spLocks noGrp="1"/>
          </p:cNvSpPr>
          <p:nvPr>
            <p:ph idx="1"/>
          </p:nvPr>
        </p:nvSpPr>
        <p:spPr>
          <a:xfrm>
            <a:off x="622538" y="1446062"/>
            <a:ext cx="11057627" cy="4963363"/>
          </a:xfrm>
        </p:spPr>
        <p:txBody>
          <a:bodyPr>
            <a:noAutofit/>
          </a:bodyPr>
          <a:lstStyle/>
          <a:p>
            <a:pPr marL="0" indent="0">
              <a:buNone/>
            </a:pPr>
            <a:r>
              <a:rPr lang="uk-UA" sz="2000" dirty="0">
                <a:latin typeface="Times New Roman" panose="02020603050405020304" pitchFamily="18" charset="0"/>
                <a:cs typeface="Times New Roman" panose="02020603050405020304" pitchFamily="18" charset="0"/>
              </a:rPr>
              <a:t>1) факти і обставини, які стали підставами для проведення розслідування;</a:t>
            </a:r>
          </a:p>
          <a:p>
            <a:pPr marL="0" indent="0">
              <a:buNone/>
            </a:pPr>
            <a:r>
              <a:rPr lang="uk-UA" sz="2000" dirty="0">
                <a:latin typeface="Times New Roman" panose="02020603050405020304" pitchFamily="18" charset="0"/>
                <a:cs typeface="Times New Roman" panose="02020603050405020304" pitchFamily="18" charset="0"/>
              </a:rPr>
              <a:t>2) відомості чи обставини, встановлені слідчою комісією, і докази, якими це підтверджується;</a:t>
            </a:r>
          </a:p>
          <a:p>
            <a:pPr marL="0" indent="0">
              <a:buNone/>
            </a:pPr>
            <a:r>
              <a:rPr lang="uk-UA" sz="2000" dirty="0">
                <a:latin typeface="Times New Roman" panose="02020603050405020304" pitchFamily="18" charset="0"/>
                <a:cs typeface="Times New Roman" panose="02020603050405020304" pitchFamily="18" charset="0"/>
              </a:rPr>
              <a:t>3) відомості чи обставини, що не підтвердилися;</a:t>
            </a:r>
          </a:p>
          <a:p>
            <a:pPr marL="0" indent="0">
              <a:buNone/>
            </a:pPr>
            <a:r>
              <a:rPr lang="uk-UA" sz="2000" dirty="0">
                <a:latin typeface="Times New Roman" panose="02020603050405020304" pitchFamily="18" charset="0"/>
                <a:cs typeface="Times New Roman" panose="02020603050405020304" pitchFamily="18" charset="0"/>
              </a:rPr>
              <a:t>4) факти і обставини, які не були перевірені, із зазначенням причин, з яких перевірка не здійснювалася.</a:t>
            </a:r>
          </a:p>
          <a:p>
            <a:pPr marL="0" indent="0">
              <a:buNone/>
            </a:pPr>
            <a:endParaRPr lang="uk-UA" sz="2000" dirty="0">
              <a:latin typeface="Times New Roman" panose="02020603050405020304" pitchFamily="18" charset="0"/>
              <a:cs typeface="Times New Roman" panose="02020603050405020304" pitchFamily="18" charset="0"/>
            </a:endParaRPr>
          </a:p>
          <a:p>
            <a:pPr marL="0" indent="0">
              <a:buNone/>
            </a:pPr>
            <a:r>
              <a:rPr lang="uk-UA" sz="2000" b="1" i="1" dirty="0">
                <a:latin typeface="Times New Roman" panose="02020603050405020304" pitchFamily="18" charset="0"/>
                <a:cs typeface="Times New Roman" panose="02020603050405020304" pitchFamily="18" charset="0"/>
              </a:rPr>
              <a:t>*Слідча комісія при підготовці висновку щодо кожної встановленої обставини проводить голосування</a:t>
            </a:r>
          </a:p>
          <a:p>
            <a:pPr marL="0" indent="0">
              <a:buNone/>
            </a:pPr>
            <a:endParaRPr lang="uk-UA" sz="2000" dirty="0">
              <a:latin typeface="Times New Roman" panose="02020603050405020304" pitchFamily="18" charset="0"/>
              <a:cs typeface="Times New Roman" panose="02020603050405020304" pitchFamily="18" charset="0"/>
            </a:endParaRPr>
          </a:p>
          <a:p>
            <a:pPr marL="0" indent="0">
              <a:buNone/>
            </a:pPr>
            <a:r>
              <a:rPr lang="uk-UA" sz="2000" dirty="0">
                <a:latin typeface="Times New Roman" panose="02020603050405020304" pitchFamily="18" charset="0"/>
                <a:cs typeface="Times New Roman" panose="02020603050405020304" pitchFamily="18" charset="0"/>
              </a:rPr>
              <a:t>У пропозиціях слідчої комісії зазначається, яким чином мають бути використані висновки слідчої комісії у разі прийняття Верховною Радою України рішення щодо них. Пропозиції слідчої комісії викладаються у проекті постанови чи іншого </a:t>
            </a:r>
            <a:r>
              <a:rPr lang="uk-UA" sz="2000" dirty="0" err="1">
                <a:latin typeface="Times New Roman" panose="02020603050405020304" pitchFamily="18" charset="0"/>
                <a:cs typeface="Times New Roman" panose="02020603050405020304" pitchFamily="18" charset="0"/>
              </a:rPr>
              <a:t>акта</a:t>
            </a:r>
            <a:r>
              <a:rPr lang="uk-UA" sz="2000" dirty="0">
                <a:latin typeface="Times New Roman" panose="02020603050405020304" pitchFamily="18" charset="0"/>
                <a:cs typeface="Times New Roman" panose="02020603050405020304" pitchFamily="18" charset="0"/>
              </a:rPr>
              <a:t> Верховної Ради України і вносяться на розгляд Верховної Ради України </a:t>
            </a:r>
          </a:p>
        </p:txBody>
      </p:sp>
      <p:pic>
        <p:nvPicPr>
          <p:cNvPr id="4" name="Рисунок 3">
            <a:extLst>
              <a:ext uri="{FF2B5EF4-FFF2-40B4-BE49-F238E27FC236}">
                <a16:creationId xmlns:a16="http://schemas.microsoft.com/office/drawing/2014/main" xmlns="" id="{669E2644-B00A-4A15-8711-F56B8DC2872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98346" y="181155"/>
            <a:ext cx="1529751" cy="451136"/>
          </a:xfrm>
          <a:prstGeom prst="rect">
            <a:avLst/>
          </a:prstGeom>
        </p:spPr>
      </p:pic>
    </p:spTree>
    <p:extLst>
      <p:ext uri="{BB962C8B-B14F-4D97-AF65-F5344CB8AC3E}">
        <p14:creationId xmlns:p14="http://schemas.microsoft.com/office/powerpoint/2010/main" val="3456788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3F4543EE-330C-4CFF-91CA-D27FA76AD8BA}"/>
              </a:ext>
            </a:extLst>
          </p:cNvPr>
          <p:cNvSpPr>
            <a:spLocks noGrp="1"/>
          </p:cNvSpPr>
          <p:nvPr>
            <p:ph idx="1"/>
          </p:nvPr>
        </p:nvSpPr>
        <p:spPr>
          <a:xfrm>
            <a:off x="674298" y="474453"/>
            <a:ext cx="10515600" cy="6081622"/>
          </a:xfrm>
        </p:spPr>
        <p:txBody>
          <a:bodyPr>
            <a:normAutofit lnSpcReduction="10000"/>
          </a:bodyPr>
          <a:lstStyle/>
          <a:p>
            <a:pPr marL="0" indent="0" algn="just">
              <a:buNone/>
            </a:pPr>
            <a:r>
              <a:rPr lang="ru-RU" b="1" dirty="0" err="1">
                <a:latin typeface="Times New Roman" panose="02020603050405020304" pitchFamily="18" charset="0"/>
                <a:cs typeface="Times New Roman" panose="02020603050405020304" pitchFamily="18" charset="0"/>
              </a:rPr>
              <a:t>Розгляд</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звіту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слідчої</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комісії</a:t>
            </a:r>
            <a:r>
              <a:rPr lang="ru-RU" b="1" dirty="0">
                <a:latin typeface="Times New Roman" panose="02020603050405020304" pitchFamily="18" charset="0"/>
                <a:cs typeface="Times New Roman" panose="02020603050405020304" pitchFamily="18" charset="0"/>
              </a:rPr>
              <a:t> проводиться на </a:t>
            </a:r>
            <a:r>
              <a:rPr lang="ru-RU" b="1" dirty="0" err="1">
                <a:latin typeface="Times New Roman" panose="02020603050405020304" pitchFamily="18" charset="0"/>
                <a:cs typeface="Times New Roman" panose="02020603050405020304" pitchFamily="18" charset="0"/>
              </a:rPr>
              <a:t>засіданні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Верховної</a:t>
            </a:r>
            <a:r>
              <a:rPr lang="ru-RU" b="1" dirty="0">
                <a:latin typeface="Times New Roman" panose="02020603050405020304" pitchFamily="18" charset="0"/>
                <a:cs typeface="Times New Roman" panose="02020603050405020304" pitchFamily="18" charset="0"/>
              </a:rPr>
              <a:t> Ради </a:t>
            </a:r>
            <a:r>
              <a:rPr lang="ru-RU" b="1" dirty="0" err="1">
                <a:latin typeface="Times New Roman" panose="02020603050405020304" pitchFamily="18" charset="0"/>
                <a:cs typeface="Times New Roman" panose="02020603050405020304" pitchFamily="18" charset="0"/>
              </a:rPr>
              <a:t>України</a:t>
            </a:r>
            <a:endParaRPr lang="ru-RU" b="1" dirty="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pPr marL="0" indent="0">
              <a:buNone/>
            </a:pPr>
            <a:r>
              <a:rPr lang="uk-UA" sz="2400" dirty="0">
                <a:latin typeface="Times New Roman" panose="02020603050405020304" pitchFamily="18" charset="0"/>
                <a:cs typeface="Times New Roman" panose="02020603050405020304" pitchFamily="18" charset="0"/>
              </a:rPr>
              <a:t>При розгляді висновків і пропозицій слідчої комісії Верховна Рада України  вирішує питання щодо:</a:t>
            </a:r>
          </a:p>
          <a:p>
            <a:pPr marL="0" indent="0">
              <a:buNone/>
            </a:pPr>
            <a:r>
              <a:rPr lang="uk-UA" sz="2400" dirty="0">
                <a:latin typeface="Times New Roman" panose="02020603050405020304" pitchFamily="18" charset="0"/>
                <a:cs typeface="Times New Roman" panose="02020603050405020304" pitchFamily="18" charset="0"/>
              </a:rPr>
              <a:t>1) направлення матеріалів слідчої комісії до Генеральної прокуратури України для їх вивчення та відповідного реагування;</a:t>
            </a:r>
          </a:p>
          <a:p>
            <a:pPr marL="0" indent="0">
              <a:buNone/>
            </a:pPr>
            <a:r>
              <a:rPr lang="uk-UA" sz="2400" dirty="0">
                <a:latin typeface="Times New Roman" panose="02020603050405020304" pitchFamily="18" charset="0"/>
                <a:cs typeface="Times New Roman" panose="02020603050405020304" pitchFamily="18" charset="0"/>
              </a:rPr>
              <a:t>2) направлення висновків слідчої комісії Президенту України, Прем’єр-міністру України;</a:t>
            </a:r>
          </a:p>
          <a:p>
            <a:pPr marL="0" indent="0">
              <a:buNone/>
            </a:pPr>
            <a:r>
              <a:rPr lang="uk-UA" sz="2400" dirty="0">
                <a:latin typeface="Times New Roman" panose="02020603050405020304" pitchFamily="18" charset="0"/>
                <a:cs typeface="Times New Roman" panose="02020603050405020304" pitchFamily="18" charset="0"/>
              </a:rPr>
              <a:t>3) направлення висновків слідчої комісії для реагування згідно із законом відповідному органу державної влади, іншому державному органу, органу місцевого самоврядування чи посадовій особі;</a:t>
            </a:r>
          </a:p>
          <a:p>
            <a:pPr marL="0" indent="0">
              <a:buNone/>
            </a:pPr>
            <a:endParaRPr lang="uk-UA" dirty="0">
              <a:latin typeface="Times New Roman" panose="02020603050405020304" pitchFamily="18" charset="0"/>
              <a:cs typeface="Times New Roman" panose="02020603050405020304" pitchFamily="18" charset="0"/>
            </a:endParaRPr>
          </a:p>
          <a:p>
            <a:pPr marL="0" indent="0">
              <a:buNone/>
            </a:pPr>
            <a:r>
              <a:rPr lang="uk-UA" b="1" dirty="0">
                <a:latin typeface="Times New Roman" panose="02020603050405020304" pitchFamily="18" charset="0"/>
                <a:cs typeface="Times New Roman" panose="02020603050405020304" pitchFamily="18" charset="0"/>
              </a:rPr>
              <a:t>Висновки і пропозиції слідчої комісії не є вирішальними для органів, які здійснюють кримінальне провадження.</a:t>
            </a:r>
            <a:endParaRPr lang="uk-UA" sz="4000" b="1" dirty="0">
              <a:latin typeface="Times New Roman" panose="02020603050405020304" pitchFamily="18" charset="0"/>
              <a:cs typeface="Times New Roman" panose="02020603050405020304" pitchFamily="18" charset="0"/>
            </a:endParaRPr>
          </a:p>
          <a:p>
            <a:pPr marL="0" indent="0" algn="just">
              <a:buNone/>
            </a:pPr>
            <a:endParaRPr lang="uk-UA"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xmlns="" id="{6609220B-5BBF-43D7-8251-CF4C4B3C146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33557" y="181155"/>
            <a:ext cx="994540" cy="293298"/>
          </a:xfrm>
          <a:prstGeom prst="rect">
            <a:avLst/>
          </a:prstGeom>
        </p:spPr>
      </p:pic>
    </p:spTree>
    <p:extLst>
      <p:ext uri="{BB962C8B-B14F-4D97-AF65-F5344CB8AC3E}">
        <p14:creationId xmlns:p14="http://schemas.microsoft.com/office/powerpoint/2010/main" val="3638045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8F15873C-1403-4330-B66D-1FE088D77D8E}"/>
              </a:ext>
            </a:extLst>
          </p:cNvPr>
          <p:cNvSpPr>
            <a:spLocks noGrp="1"/>
          </p:cNvSpPr>
          <p:nvPr>
            <p:ph idx="1"/>
          </p:nvPr>
        </p:nvSpPr>
        <p:spPr>
          <a:xfrm>
            <a:off x="675017" y="1109632"/>
            <a:ext cx="10515600" cy="4351338"/>
          </a:xfrm>
        </p:spPr>
        <p:txBody>
          <a:bodyPr>
            <a:normAutofit/>
          </a:bodyPr>
          <a:lstStyle/>
          <a:p>
            <a:pPr marL="0" indent="0" algn="ctr">
              <a:buNone/>
            </a:pPr>
            <a:endParaRPr lang="uk-UA" sz="3600" b="1" dirty="0"/>
          </a:p>
          <a:p>
            <a:pPr marL="0" indent="0" algn="ctr">
              <a:buNone/>
            </a:pPr>
            <a:endParaRPr lang="uk-UA" sz="3600" b="1" dirty="0"/>
          </a:p>
          <a:p>
            <a:pPr marL="0" indent="0" algn="ctr">
              <a:buNone/>
            </a:pPr>
            <a:r>
              <a:rPr lang="uk-UA" sz="3600" b="1" dirty="0"/>
              <a:t>Дякую за увагу</a:t>
            </a:r>
          </a:p>
        </p:txBody>
      </p:sp>
      <p:sp>
        <p:nvSpPr>
          <p:cNvPr id="7" name="TextBox 6">
            <a:extLst>
              <a:ext uri="{FF2B5EF4-FFF2-40B4-BE49-F238E27FC236}">
                <a16:creationId xmlns:a16="http://schemas.microsoft.com/office/drawing/2014/main" xmlns="" id="{EC327CCF-8CDB-408C-A1CE-5E519CE8EBAD}"/>
              </a:ext>
            </a:extLst>
          </p:cNvPr>
          <p:cNvSpPr txBox="1"/>
          <p:nvPr/>
        </p:nvSpPr>
        <p:spPr>
          <a:xfrm>
            <a:off x="675017" y="5533157"/>
            <a:ext cx="6094562" cy="861774"/>
          </a:xfrm>
          <a:prstGeom prst="rect">
            <a:avLst/>
          </a:prstGeom>
          <a:noFill/>
        </p:spPr>
        <p:txBody>
          <a:bodyPr wrap="square">
            <a:spAutoFit/>
          </a:bodyPr>
          <a:lstStyle/>
          <a:p>
            <a:r>
              <a:rPr lang="uk-UA" sz="1800" b="1" dirty="0"/>
              <a:t>Роман Граб</a:t>
            </a:r>
          </a:p>
          <a:p>
            <a:r>
              <a:rPr lang="uk-UA" sz="1600" dirty="0"/>
              <a:t>Керівник проекту</a:t>
            </a:r>
          </a:p>
          <a:p>
            <a:r>
              <a:rPr lang="en-US" sz="1600" dirty="0" err="1"/>
              <a:t>Vkursi</a:t>
            </a:r>
            <a:r>
              <a:rPr lang="en-US" sz="1600" dirty="0"/>
              <a:t> </a:t>
            </a:r>
            <a:r>
              <a:rPr lang="en-US" sz="1600" dirty="0" err="1"/>
              <a:t>Zemli</a:t>
            </a:r>
            <a:endParaRPr lang="uk-UA" sz="1600" dirty="0"/>
          </a:p>
        </p:txBody>
      </p:sp>
    </p:spTree>
    <p:extLst>
      <p:ext uri="{BB962C8B-B14F-4D97-AF65-F5344CB8AC3E}">
        <p14:creationId xmlns:p14="http://schemas.microsoft.com/office/powerpoint/2010/main" val="2960716309"/>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826</Words>
  <Application>Microsoft Office PowerPoint</Application>
  <PresentationFormat>Широкоэкранный</PresentationFormat>
  <Paragraphs>51</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Arial</vt:lpstr>
      <vt:lpstr>Calibri</vt:lpstr>
      <vt:lpstr>Calibri Light</vt:lpstr>
      <vt:lpstr>Times New Roman</vt:lpstr>
      <vt:lpstr>Wingdings</vt:lpstr>
      <vt:lpstr>Тема Office</vt:lpstr>
      <vt:lpstr>«Тимчасова слідча комісія ВРУ. Правовий статус та можливі правові наслідки роботи ТСК. Суб’єкти та об’єкти розслідування»</vt:lpstr>
      <vt:lpstr>Постанова № 2034-ІХ від 01.02.2022</vt:lpstr>
      <vt:lpstr>Основними завданнями ТСК із питань земельної деценетралізації є розслідування:</vt:lpstr>
      <vt:lpstr>Визначити строк діяльності Тимчасової слідчої комісії - один рік з дня її утворення</vt:lpstr>
      <vt:lpstr>Правовий статус ТСК</vt:lpstr>
      <vt:lpstr>Слідча комісія зобов’язана:</vt:lpstr>
      <vt:lpstr>Результати розслідування слідча комісія викладає у письмовому звіті, який має містити висновки і пропозиції про: </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«Тимчасова слідча комісія ВРУ. Правовий статус та можливі правові наслідки роботи ТСК. Суб’єкти та об’єкти розслідування»</dc:title>
  <dc:creator>Roman</dc:creator>
  <cp:lastModifiedBy>Пользователь</cp:lastModifiedBy>
  <cp:revision>1</cp:revision>
  <dcterms:created xsi:type="dcterms:W3CDTF">2022-02-16T11:10:49Z</dcterms:created>
  <dcterms:modified xsi:type="dcterms:W3CDTF">2022-02-16T11:52:51Z</dcterms:modified>
</cp:coreProperties>
</file>