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405" r:id="rId2"/>
    <p:sldId id="256" r:id="rId3"/>
    <p:sldId id="513" r:id="rId4"/>
    <p:sldId id="514" r:id="rId5"/>
    <p:sldId id="496" r:id="rId6"/>
    <p:sldId id="497" r:id="rId7"/>
    <p:sldId id="498" r:id="rId8"/>
    <p:sldId id="485" r:id="rId9"/>
    <p:sldId id="499" r:id="rId10"/>
    <p:sldId id="501" r:id="rId11"/>
    <p:sldId id="502" r:id="rId12"/>
    <p:sldId id="503" r:id="rId13"/>
    <p:sldId id="504" r:id="rId14"/>
    <p:sldId id="506" r:id="rId15"/>
    <p:sldId id="407" r:id="rId16"/>
    <p:sldId id="406" r:id="rId17"/>
    <p:sldId id="487" r:id="rId18"/>
    <p:sldId id="508" r:id="rId19"/>
    <p:sldId id="509" r:id="rId20"/>
    <p:sldId id="511" r:id="rId21"/>
    <p:sldId id="510" r:id="rId22"/>
    <p:sldId id="512" r:id="rId23"/>
    <p:sldId id="41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7" d="100"/>
          <a:sy n="47" d="100"/>
        </p:scale>
        <p:origin x="596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2F4385-CED2-46A2-8512-46CB04A6D045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43FFC5-075B-4E45-AEED-755522137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67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25BDE7-3FB4-4BD2-803E-51C7E84574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4784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2DD9850-26A4-48A5-98B2-7003FA3A83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2E492A3-C8F6-41B3-9D54-27CB7EA7DB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9396448-21DB-406C-B88E-D8A66FD71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5C5B3-65FA-4A35-9F50-90776C168C83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9AF607C-12E7-4A87-B2E8-158DD52F7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D4332B0-E1D2-4A5A-A51C-C65203E73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3F4BF-A49E-4417-8D5E-7491EDF542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573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856C8A9-A01C-4240-A00E-275B38126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CD4AF64-E4D2-4956-97AF-17F4BFCC48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F6AA937-EEFD-4A0A-8826-E09F8A4BF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5C5B3-65FA-4A35-9F50-90776C168C83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C76CB10-2B06-4440-A79F-EB8C3BD54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A57D32C-FE6B-4E81-BD2F-342674435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3F4BF-A49E-4417-8D5E-7491EDF542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69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FE8DF81B-7211-485F-BB48-A59D842EAE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E71B5C1-A413-448B-AEA1-93D8C4576A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FF3ACB8-E559-4C62-A5BF-3753D5F3B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5C5B3-65FA-4A35-9F50-90776C168C83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4669F5-BD10-47CD-BFFD-4218D1ADD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5EC65C5-CB27-49DE-92CF-99D9E15B0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3F4BF-A49E-4417-8D5E-7491EDF542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227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28355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2447124-8AAA-415A-87D1-26EFCA1FD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759DDDC-95DE-4FF8-B4CF-4E49D55C3A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0902E7E-050F-4B7F-99CE-ECF481DCE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5C5B3-65FA-4A35-9F50-90776C168C83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647D5B9-AC87-46C1-9A1A-DE5F4F42D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280F88E-333B-40A5-B781-47C3B9949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3F4BF-A49E-4417-8D5E-7491EDF542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98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FF3A4A-184C-4B60-B361-2F71BC63A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D88932B-CD9C-48BD-A64A-D1A8D24F01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6C7CA1D-4457-42C8-A08D-0A3392057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5C5B3-65FA-4A35-9F50-90776C168C83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29DE2CF-BCD1-460E-8F2F-512224AD1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F4A5741-941E-4C84-B455-EA769C0B6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3F4BF-A49E-4417-8D5E-7491EDF542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8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BC81FC4-E3BC-4DD4-A9BB-653CE5AE8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278E206-FD18-41B1-8424-0518ECEA98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B11027B-8272-406D-973A-D6FF76E2CB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8387A02-1074-46C9-BFE6-8961F2991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5C5B3-65FA-4A35-9F50-90776C168C83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153D995-BA65-4B76-94BB-BA5FCE1C0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C16E502-1AF8-499A-8027-C56BF1283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3F4BF-A49E-4417-8D5E-7491EDF542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089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A5D5222-40F7-4818-A0F6-127B03E02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9E0776F-91A0-498C-988E-66478E68FF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F97275C-FC54-4984-BAFC-7DFF81FD13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5942888-B75E-48B6-AD79-F4F4281C5F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583E83F-FB30-4D09-84F9-72C598CB3D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A1FA5265-DED1-4C68-8F7D-D4E401932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5C5B3-65FA-4A35-9F50-90776C168C83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2A28210C-894F-404D-946E-95BEADA6D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E8651C7F-AC47-4A7C-8DEC-538F44F4E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3F4BF-A49E-4417-8D5E-7491EDF542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503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38F926-06EE-4CCD-A66E-F54D9BD3C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23D97B4-0A1C-45EE-A279-C1D64CDE9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5C5B3-65FA-4A35-9F50-90776C168C83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DFD5DB7-F937-43B4-BCC0-02DF4F9F6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BBC6D19-F2DE-4188-BB71-F3C67992E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3F4BF-A49E-4417-8D5E-7491EDF542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801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27A30AF9-AE74-48B6-8535-4FE44D868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5C5B3-65FA-4A35-9F50-90776C168C83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BDBF6F3-DB15-4548-A0BC-3F47ADBEC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EC3BBD0-A1AD-47FB-BE5B-27B865D93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3F4BF-A49E-4417-8D5E-7491EDF542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644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1BFF79B-A554-4300-8F3E-8FC623FE5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886A737-3002-4550-B3FB-E751DE2E0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DE44053-CB2D-439B-BBF4-8709698F96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3FBFA7B-6532-4F29-8BC7-CB9F3BA76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5C5B3-65FA-4A35-9F50-90776C168C83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3CB2222-34D1-40E9-84B8-02CEDFEFE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44EB8A8-969C-423E-A58B-DDD12D61D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3F4BF-A49E-4417-8D5E-7491EDF542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128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2520B4B-63CA-4CA9-8912-3D3975621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166FC640-D296-4775-BCCF-369E5CF108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8503320-D253-4273-A8AC-2B761F65DA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6CA061F-8F50-4733-93CF-87414E903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5C5B3-65FA-4A35-9F50-90776C168C83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18D4F01-8332-4FCC-BB27-58A2C8380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6B9F34D-0B8F-4B24-88A7-CA6AD87D9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3F4BF-A49E-4417-8D5E-7491EDF542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09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0EF75AF2-9EA7-41E2-9C88-174473D1F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AD9697C-06A3-4C49-9F5B-8C4E8402B3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09949F5-23FB-4874-9D5D-651C0C8BB3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5C5B3-65FA-4A35-9F50-90776C168C83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938BFCB-C451-42A9-8D24-6B38C4E3B1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A3B4CB9-4F4C-4633-8886-7BCB3110A3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3F4BF-A49E-4417-8D5E-7491EDF542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594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38607" y="676794"/>
            <a:ext cx="7394532" cy="956958"/>
          </a:xfrm>
        </p:spPr>
        <p:txBody>
          <a:bodyPr/>
          <a:lstStyle/>
          <a:p>
            <a:r>
              <a:rPr lang="uk-UA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2020" y="2098752"/>
            <a:ext cx="10887959" cy="3304263"/>
          </a:xfrm>
        </p:spPr>
        <p:txBody>
          <a:bodyPr>
            <a:normAutofit/>
          </a:bodyPr>
          <a:lstStyle/>
          <a:p>
            <a:endParaRPr lang="en-US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Міжнародний досвід вдосконалення механізму сплати туристичного збору </a:t>
            </a:r>
            <a:endParaRPr lang="en-US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(на прикладі Болгарії)</a:t>
            </a:r>
            <a:endParaRPr lang="en-US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92263" cy="1633752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0" y="1633752"/>
            <a:ext cx="9394521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0217" y="5724051"/>
            <a:ext cx="2771783" cy="654787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2797479" y="6378838"/>
            <a:ext cx="9394521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C:\Users\yyesmukhanova\AppData\Local\Microsoft\Windows\INetCache\Content.Word\Horizontal_RGB_294.pn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5" t="7236" r="9230" b="14325"/>
          <a:stretch/>
        </p:blipFill>
        <p:spPr bwMode="auto">
          <a:xfrm>
            <a:off x="2287695" y="259920"/>
            <a:ext cx="2537511" cy="94069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GC_Ukraine_CMYK">
            <a:extLst>
              <a:ext uri="{FF2B5EF4-FFF2-40B4-BE49-F238E27FC236}">
                <a16:creationId xmlns="" xmlns:a16="http://schemas.microsoft.com/office/drawing/2014/main" id="{97008096-F667-48A2-A7F1-C8FB221A477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1039" y="109681"/>
            <a:ext cx="2838940" cy="14143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7888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71918" y="228600"/>
            <a:ext cx="8839200" cy="609600"/>
          </a:xfrm>
        </p:spPr>
        <p:txBody>
          <a:bodyPr>
            <a:normAutofit/>
          </a:bodyPr>
          <a:lstStyle/>
          <a:p>
            <a:r>
              <a:rPr lang="ru-RU" altLang="bg-BG" sz="3200" b="1" dirty="0">
                <a:latin typeface="Calibri" panose="020F0502020204030204" pitchFamily="34" charset="0"/>
                <a:cs typeface="Times New Roman" panose="02020603050405020304" pitchFamily="18" charset="0"/>
              </a:rPr>
              <a:t>Туристический налог - Уплата </a:t>
            </a:r>
            <a:endParaRPr lang="bg-BG" sz="32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9086" y="1284514"/>
            <a:ext cx="1036493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6600"/>
              </a:buClr>
            </a:pPr>
            <a:r>
              <a:rPr lang="ru-RU" sz="2800" b="1" dirty="0"/>
              <a:t>Уплата налога</a:t>
            </a:r>
          </a:p>
          <a:p>
            <a:pPr>
              <a:buClr>
                <a:srgbClr val="FF6600"/>
              </a:buClr>
            </a:pPr>
            <a:endParaRPr lang="ru-RU" sz="2800" dirty="0"/>
          </a:p>
          <a:p>
            <a:pPr marL="457200" indent="-457200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ru-RU" sz="2800" dirty="0"/>
              <a:t>Вычисленний туристический налог за календарный месяц уплачивается налогоплательщиками до 15 числа месяца, следующего за месяцем, в котором предоставляются ночевки.</a:t>
            </a:r>
          </a:p>
          <a:p>
            <a:pPr marL="457200" indent="-457200">
              <a:buClr>
                <a:srgbClr val="FF6600"/>
              </a:buClr>
              <a:buFont typeface="Arial" panose="020B0604020202020204" pitchFamily="34" charset="0"/>
              <a:buChar char="•"/>
            </a:pPr>
            <a:endParaRPr lang="ru-RU" sz="2800" dirty="0"/>
          </a:p>
          <a:p>
            <a:pPr marL="457200" indent="-457200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ru-RU" sz="2800" dirty="0"/>
              <a:t>Налог уплачивается в бюджет муниципалитета в зависимости от местонахождения места размещения. </a:t>
            </a:r>
          </a:p>
        </p:txBody>
      </p:sp>
    </p:spTree>
    <p:extLst>
      <p:ext uri="{BB962C8B-B14F-4D97-AF65-F5344CB8AC3E}">
        <p14:creationId xmlns:p14="http://schemas.microsoft.com/office/powerpoint/2010/main" val="3356954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71918" y="228600"/>
            <a:ext cx="8839200" cy="609600"/>
          </a:xfrm>
        </p:spPr>
        <p:txBody>
          <a:bodyPr>
            <a:normAutofit/>
          </a:bodyPr>
          <a:lstStyle/>
          <a:p>
            <a:r>
              <a:rPr lang="ru-RU" altLang="bg-BG" sz="3200" b="1" dirty="0">
                <a:latin typeface="Calibri" panose="020F0502020204030204" pitchFamily="34" charset="0"/>
                <a:cs typeface="Times New Roman" panose="02020603050405020304" pitchFamily="18" charset="0"/>
              </a:rPr>
              <a:t>Туристический налог - Администрация </a:t>
            </a:r>
            <a:endParaRPr lang="bg-BG" sz="32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4367" y="1829263"/>
            <a:ext cx="111743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6600"/>
              </a:buClr>
            </a:pPr>
            <a:r>
              <a:rPr lang="ru-RU" sz="2800" b="1" dirty="0"/>
              <a:t>Муниципальная налоговая администрация</a:t>
            </a:r>
          </a:p>
          <a:p>
            <a:pPr>
              <a:buClr>
                <a:srgbClr val="FF6600"/>
              </a:buClr>
            </a:pPr>
            <a:endParaRPr lang="ru-RU" sz="2800" dirty="0"/>
          </a:p>
          <a:p>
            <a:pPr marL="457200" indent="-457200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ru-RU" sz="2800" dirty="0"/>
              <a:t>Установление и взимание туристического налога осуществляется сотрудниками муниципальной администрации в порядке Налогово-страхового процессуального кодекса.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04179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71918" y="228600"/>
            <a:ext cx="8839200" cy="609600"/>
          </a:xfrm>
        </p:spPr>
        <p:txBody>
          <a:bodyPr>
            <a:normAutofit/>
          </a:bodyPr>
          <a:lstStyle/>
          <a:p>
            <a:r>
              <a:rPr lang="ru-RU" altLang="bg-BG" sz="3200" b="1" dirty="0">
                <a:latin typeface="Calibri" panose="020F0502020204030204" pitchFamily="34" charset="0"/>
                <a:cs typeface="Times New Roman" panose="02020603050405020304" pitchFamily="18" charset="0"/>
              </a:rPr>
              <a:t>Туристический налог - Декларация </a:t>
            </a:r>
            <a:endParaRPr lang="bg-BG" sz="32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9049" y="1091474"/>
            <a:ext cx="1036493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ru-RU" sz="2800" dirty="0"/>
              <a:t>Декларация о налогообложении туристическим налогом подается по каждому туристическому объекту - месту проживания в понимании Закона о туризме в муниципалитете по месту его нахождения до 31 января года, следующего за годом, к которому он относится. </a:t>
            </a:r>
          </a:p>
          <a:p>
            <a:pPr marL="342900" indent="-342900">
              <a:buClr>
                <a:srgbClr val="FF6600"/>
              </a:buClr>
              <a:buFont typeface="Arial" panose="020B0604020202020204" pitchFamily="34" charset="0"/>
              <a:buChar char="•"/>
            </a:pPr>
            <a:endParaRPr lang="ru-RU" sz="2800" dirty="0">
              <a:solidFill>
                <a:srgbClr val="000000"/>
              </a:solidFill>
              <a:latin typeface="Roboto" panose="02000000000000000000" pitchFamily="2" charset="0"/>
            </a:endParaRPr>
          </a:p>
          <a:p>
            <a:pPr marL="457200" indent="-457200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ru-RU" sz="2800" dirty="0"/>
              <a:t>Декларацию подает налогоплательщик, а именно лицо, предлагающее размещение на туристическом объекте - собственник, арендатор, лицо, управляющее объектом на другом законном основании. В случае смены лица, управляющего участком в течение года, каждое из лиц подает декларацию за период, в течение которого он был налогоплательщиком. </a:t>
            </a:r>
          </a:p>
        </p:txBody>
      </p:sp>
    </p:spTree>
    <p:extLst>
      <p:ext uri="{BB962C8B-B14F-4D97-AF65-F5344CB8AC3E}">
        <p14:creationId xmlns:p14="http://schemas.microsoft.com/office/powerpoint/2010/main" val="1521875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71918" y="228600"/>
            <a:ext cx="8839200" cy="609600"/>
          </a:xfrm>
        </p:spPr>
        <p:txBody>
          <a:bodyPr>
            <a:normAutofit/>
          </a:bodyPr>
          <a:lstStyle/>
          <a:p>
            <a:r>
              <a:rPr lang="ru-RU" altLang="bg-BG" sz="3200" b="1" dirty="0">
                <a:latin typeface="Calibri" panose="020F0502020204030204" pitchFamily="34" charset="0"/>
                <a:cs typeface="Times New Roman" panose="02020603050405020304" pitchFamily="18" charset="0"/>
              </a:rPr>
              <a:t>Туристический налог - Расчет </a:t>
            </a:r>
            <a:endParaRPr lang="bg-BG" sz="32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9049" y="1802674"/>
            <a:ext cx="1036493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ru-RU" sz="2800" dirty="0"/>
              <a:t>Размер налога, подлежащего уплате за календарный месяц, определяет сотрудник муниципальной администрации на основании данных Единой туристической информационной системы Министерства туризма. </a:t>
            </a:r>
          </a:p>
        </p:txBody>
      </p:sp>
    </p:spTree>
    <p:extLst>
      <p:ext uri="{BB962C8B-B14F-4D97-AF65-F5344CB8AC3E}">
        <p14:creationId xmlns:p14="http://schemas.microsoft.com/office/powerpoint/2010/main" val="2052672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49086" y="150779"/>
            <a:ext cx="8839200" cy="609600"/>
          </a:xfrm>
        </p:spPr>
        <p:txBody>
          <a:bodyPr>
            <a:normAutofit/>
          </a:bodyPr>
          <a:lstStyle/>
          <a:p>
            <a:r>
              <a:rPr lang="ru-RU" altLang="bg-BG" sz="3200" b="1" dirty="0">
                <a:latin typeface="Calibri" panose="020F0502020204030204" pitchFamily="34" charset="0"/>
                <a:cs typeface="Times New Roman" panose="02020603050405020304" pitchFamily="18" charset="0"/>
              </a:rPr>
              <a:t>Туристический налог - Расходы</a:t>
            </a:r>
            <a:endParaRPr lang="bg-BG" sz="32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9086" y="885680"/>
            <a:ext cx="1036493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Поступления от туристического налога расходуются на: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строительство и обслуживание инфраструктуры, обслуживающей туризм;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строительство и эксплуатация муниципальных туристических информационных центров;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организация мероприятий местного и государственного значения;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исследования, анализы и прогнозы развития туризма в муниципалитете;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реклама туристического продукта муниципального образования, в том числе участие в туристических ярмарках и выставках;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взаимодействие и членство муниципалитета в туристических ассоциациях. </a:t>
            </a:r>
          </a:p>
        </p:txBody>
      </p:sp>
    </p:spTree>
    <p:extLst>
      <p:ext uri="{BB962C8B-B14F-4D97-AF65-F5344CB8AC3E}">
        <p14:creationId xmlns:p14="http://schemas.microsoft.com/office/powerpoint/2010/main" val="1287078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DBFAF4F-B5E7-4B0C-8B31-A70646093796}"/>
              </a:ext>
            </a:extLst>
          </p:cNvPr>
          <p:cNvSpPr txBox="1"/>
          <p:nvPr/>
        </p:nvSpPr>
        <p:spPr>
          <a:xfrm>
            <a:off x="559055" y="3656427"/>
            <a:ext cx="1054859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Calibri" panose="020F0502020204030204" pitchFamily="34" charset="0"/>
              <a:buChar char="•"/>
            </a:pPr>
            <a:r>
              <a:rPr lang="ru-RU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Около 13 миллионов посетителей Рима проводят год в нелицензированных местах, где они не платят туристический налог. Таким образом, туристы наносят ущерб муниципальной казне более чем на 30 миллионов евро в год. Об этом свидетельствует исследование римского отделения Федерации отельеров Италии. </a:t>
            </a:r>
          </a:p>
        </p:txBody>
      </p:sp>
      <p:pic>
        <p:nvPicPr>
          <p:cNvPr id="1026" name="Picture 2" descr="13 млн. посетители на Рим годишно не плащат туристическа такса">
            <a:extLst>
              <a:ext uri="{FF2B5EF4-FFF2-40B4-BE49-F238E27FC236}">
                <a16:creationId xmlns="" xmlns:a16="http://schemas.microsoft.com/office/drawing/2014/main" id="{82C4461E-97F6-4A31-9C41-64601A46A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311" y="-113793"/>
            <a:ext cx="9708203" cy="3542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714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E86A484-1C13-4DF7-A8EC-E57DD981DD5C}"/>
              </a:ext>
            </a:extLst>
          </p:cNvPr>
          <p:cNvSpPr txBox="1"/>
          <p:nvPr/>
        </p:nvSpPr>
        <p:spPr>
          <a:xfrm>
            <a:off x="1135225" y="334198"/>
            <a:ext cx="110567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Единая туристическая информационная система (ЕТИС)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DBFAF4F-B5E7-4B0C-8B31-A70646093796}"/>
              </a:ext>
            </a:extLst>
          </p:cNvPr>
          <p:cNvSpPr txBox="1"/>
          <p:nvPr/>
        </p:nvSpPr>
        <p:spPr>
          <a:xfrm>
            <a:off x="804596" y="1598963"/>
            <a:ext cx="1054859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Calibri" panose="020F0502020204030204" pitchFamily="34" charset="0"/>
              <a:buChar char="•"/>
            </a:pPr>
            <a:r>
              <a:rPr lang="ru-RU" sz="2800" dirty="0"/>
              <a:t>Единая туристическая информационная система (ЕТИС), разработанная и внедренная Министерством туризма, действует с 1 октября 2019 года.</a:t>
            </a:r>
          </a:p>
          <a:p>
            <a:pPr marL="342900" indent="-342900">
              <a:buFont typeface="Calibri" panose="020F0502020204030204" pitchFamily="34" charset="0"/>
              <a:buChar char="•"/>
            </a:pPr>
            <a:r>
              <a:rPr lang="ru-RU" sz="2800" dirty="0"/>
              <a:t>Все владельцы места размещения предоставляют информацию своим гостям в режиме реального времени. Министерство туризма, Министерство внутренних дел, Национальное агентство по доходам, муниципалитеты и НСИ имеют доступ к системе в любое время.</a:t>
            </a:r>
          </a:p>
          <a:p>
            <a:pPr marL="342900" indent="-342900">
              <a:buFont typeface="Calibri" panose="020F0502020204030204" pitchFamily="34" charset="0"/>
              <a:buChar char="•"/>
            </a:pPr>
            <a:r>
              <a:rPr lang="ru-RU" sz="2800" dirty="0"/>
              <a:t>Лица, работающие в местах размещения, включаються в системе со своими профилями и предоставляют необходимые данные. 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8655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E86A484-1C13-4DF7-A8EC-E57DD981DD5C}"/>
              </a:ext>
            </a:extLst>
          </p:cNvPr>
          <p:cNvSpPr txBox="1"/>
          <p:nvPr/>
        </p:nvSpPr>
        <p:spPr>
          <a:xfrm>
            <a:off x="662474" y="362190"/>
            <a:ext cx="112900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Размещение через онлайн-платформы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DBFAF4F-B5E7-4B0C-8B31-A70646093796}"/>
              </a:ext>
            </a:extLst>
          </p:cNvPr>
          <p:cNvSpPr txBox="1"/>
          <p:nvPr/>
        </p:nvSpPr>
        <p:spPr>
          <a:xfrm>
            <a:off x="821703" y="1132432"/>
            <a:ext cx="10832232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 2019 года были внесены поправки в Закон о туризме.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Владельцы гостевых комнат и квартир, которые сдаются в аренду на короткий срок через такие онлайн-платформы, как AirBnB, Booking, Expedia и т.д., </a:t>
            </a:r>
            <a:r>
              <a:rPr lang="bg-BG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бязаны платить туристический налог.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Сумма налога, который владельцы квартир и комнат для краткосрочной аренды обязаны взимать и, соответственно, уплачивать в муниципалитетах, равна туристическому налогу, причитающемуся гостиницам с однозвездочной категорией. </a:t>
            </a:r>
          </a:p>
        </p:txBody>
      </p:sp>
    </p:spTree>
    <p:extLst>
      <p:ext uri="{BB962C8B-B14F-4D97-AF65-F5344CB8AC3E}">
        <p14:creationId xmlns:p14="http://schemas.microsoft.com/office/powerpoint/2010/main" val="2106588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E86A484-1C13-4DF7-A8EC-E57DD981DD5C}"/>
              </a:ext>
            </a:extLst>
          </p:cNvPr>
          <p:cNvSpPr txBox="1"/>
          <p:nvPr/>
        </p:nvSpPr>
        <p:spPr>
          <a:xfrm>
            <a:off x="662474" y="362190"/>
            <a:ext cx="112900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Туристические услуги и туристический продукт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DBFAF4F-B5E7-4B0C-8B31-A70646093796}"/>
              </a:ext>
            </a:extLst>
          </p:cNvPr>
          <p:cNvSpPr txBox="1"/>
          <p:nvPr/>
        </p:nvSpPr>
        <p:spPr>
          <a:xfrm>
            <a:off x="821703" y="1132432"/>
            <a:ext cx="10832232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«Основные туристические услуги» - это проживание, питание и транспорт.</a:t>
            </a:r>
          </a:p>
          <a:p>
            <a:pPr lvl="0"/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«Дополнительные туристические услуги» - это услуги, связанные с путешествиями, развлечениями, организацией конференций, оздоровительными, спа- услугами, арендой пляжного оборудования, лыжного снаряжения, транспортных средств, судов и прочего, потребляемого туристами.</a:t>
            </a:r>
          </a:p>
          <a:p>
            <a:pPr lvl="0"/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«Туристический продукт» - это совокупность конкретных видов экономической деятельности, природных и антропогенных условий и ресурсов на определенной территории, предлагаемых и потребляемых туристом. </a:t>
            </a:r>
          </a:p>
        </p:txBody>
      </p:sp>
    </p:spTree>
    <p:extLst>
      <p:ext uri="{BB962C8B-B14F-4D97-AF65-F5344CB8AC3E}">
        <p14:creationId xmlns:p14="http://schemas.microsoft.com/office/powerpoint/2010/main" val="19768297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E86A484-1C13-4DF7-A8EC-E57DD981DD5C}"/>
              </a:ext>
            </a:extLst>
          </p:cNvPr>
          <p:cNvSpPr txBox="1"/>
          <p:nvPr/>
        </p:nvSpPr>
        <p:spPr>
          <a:xfrm>
            <a:off x="662474" y="119568"/>
            <a:ext cx="112900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Белоградчикские скалы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DBFAF4F-B5E7-4B0C-8B31-A70646093796}"/>
              </a:ext>
            </a:extLst>
          </p:cNvPr>
          <p:cNvSpPr txBox="1"/>
          <p:nvPr/>
        </p:nvSpPr>
        <p:spPr>
          <a:xfrm>
            <a:off x="662474" y="4841954"/>
            <a:ext cx="1083223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Уникальный природный феномен «Белоградчикские скалы» представляет собой большой комплекс каменных изваяний протяженностью почти 30 км и шириной 6-7 км. Район Белоградчика утверждается как привлекательное для туризма место. Город был избран как лучшая туристическая дестинация, благодаря своему богатому фракийскому наследию и поразительной природе.</a:t>
            </a:r>
          </a:p>
        </p:txBody>
      </p:sp>
      <p:pic>
        <p:nvPicPr>
          <p:cNvPr id="1030" name="Picture 6" descr="Легенди за Белоградчишките скали | Портал за туризъм и забавления в България">
            <a:extLst>
              <a:ext uri="{FF2B5EF4-FFF2-40B4-BE49-F238E27FC236}">
                <a16:creationId xmlns="" xmlns:a16="http://schemas.microsoft.com/office/drawing/2014/main" id="{A1106173-4469-40F0-90DC-9B20470AD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74" y="785890"/>
            <a:ext cx="5886757" cy="391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Белоградчик и парк Белоградчишки скали">
            <a:extLst>
              <a:ext uri="{FF2B5EF4-FFF2-40B4-BE49-F238E27FC236}">
                <a16:creationId xmlns="" xmlns:a16="http://schemas.microsoft.com/office/drawing/2014/main" id="{AD81DBC0-FE3A-43AA-964C-60BE21D3F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376" y="962871"/>
            <a:ext cx="5319138" cy="333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684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E86A484-1C13-4DF7-A8EC-E57DD981DD5C}"/>
              </a:ext>
            </a:extLst>
          </p:cNvPr>
          <p:cNvSpPr txBox="1"/>
          <p:nvPr/>
        </p:nvSpPr>
        <p:spPr>
          <a:xfrm>
            <a:off x="821703" y="362190"/>
            <a:ext cx="105485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-BG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Закон о туризме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DBFAF4F-B5E7-4B0C-8B31-A70646093796}"/>
              </a:ext>
            </a:extLst>
          </p:cNvPr>
          <p:cNvSpPr txBox="1"/>
          <p:nvPr/>
        </p:nvSpPr>
        <p:spPr>
          <a:xfrm>
            <a:off x="633027" y="1443841"/>
            <a:ext cx="10925945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Clr>
                <a:srgbClr val="FF6600"/>
              </a:buClr>
            </a:pPr>
            <a:r>
              <a:rPr lang="ru-RU" sz="2800" dirty="0"/>
              <a:t>Этот закон регулирует общественные отношения, связанные с:</a:t>
            </a:r>
          </a:p>
          <a:p>
            <a:pPr marL="457200" lvl="0" indent="-457200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ru-RU" sz="2800" dirty="0"/>
              <a:t>управление, регулирование и контроль туристической деятельности, услуг и объектов;</a:t>
            </a:r>
          </a:p>
          <a:p>
            <a:pPr marL="457200" lvl="0" indent="-457200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ru-RU" sz="2800" dirty="0"/>
              <a:t>туристическое зонирование страны, туристические регионы, создание, структура, организация и деятельность организаций по их управлению;</a:t>
            </a:r>
          </a:p>
          <a:p>
            <a:pPr marL="457200" lvl="0" indent="-457200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ru-RU" sz="2800" dirty="0"/>
              <a:t>полномочия государственных органов, территориальных органов исполнительной власти, организаций по управлению туристскими регионами и туристских ассоциаций по формированию и реализации политики устойчивого развития туризма. </a:t>
            </a:r>
          </a:p>
        </p:txBody>
      </p:sp>
    </p:spTree>
    <p:extLst>
      <p:ext uri="{BB962C8B-B14F-4D97-AF65-F5344CB8AC3E}">
        <p14:creationId xmlns:p14="http://schemas.microsoft.com/office/powerpoint/2010/main" val="9308692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E86A484-1C13-4DF7-A8EC-E57DD981DD5C}"/>
              </a:ext>
            </a:extLst>
          </p:cNvPr>
          <p:cNvSpPr txBox="1"/>
          <p:nvPr/>
        </p:nvSpPr>
        <p:spPr>
          <a:xfrm>
            <a:off x="662474" y="362190"/>
            <a:ext cx="112900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Муниципалитет Тетевен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DBFAF4F-B5E7-4B0C-8B31-A70646093796}"/>
              </a:ext>
            </a:extLst>
          </p:cNvPr>
          <p:cNvSpPr txBox="1"/>
          <p:nvPr/>
        </p:nvSpPr>
        <p:spPr>
          <a:xfrm>
            <a:off x="891378" y="5340979"/>
            <a:ext cx="1083223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 Тетевен расположен по обоим брегам реки Бели Вит у подножия Тетевенского Балкана (Балканская горная цепь).</a:t>
            </a:r>
          </a:p>
        </p:txBody>
      </p:sp>
      <p:pic>
        <p:nvPicPr>
          <p:cNvPr id="2052" name="Picture 4" descr="View of the city - Изображение Teteven, Ловечская область - Tripadvisor">
            <a:extLst>
              <a:ext uri="{FF2B5EF4-FFF2-40B4-BE49-F238E27FC236}">
                <a16:creationId xmlns="" xmlns:a16="http://schemas.microsoft.com/office/drawing/2014/main" id="{BEA7F2B8-AE26-4E2C-BAA3-9097153FD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74" y="1101522"/>
            <a:ext cx="4846066" cy="363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Конный поход в Болгарии в Балканских горах">
            <a:extLst>
              <a:ext uri="{FF2B5EF4-FFF2-40B4-BE49-F238E27FC236}">
                <a16:creationId xmlns="" xmlns:a16="http://schemas.microsoft.com/office/drawing/2014/main" id="{CE2B8C8D-BE14-4886-9D10-11C70CBAE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973" y="1101521"/>
            <a:ext cx="5469144" cy="363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5577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E86A484-1C13-4DF7-A8EC-E57DD981DD5C}"/>
              </a:ext>
            </a:extLst>
          </p:cNvPr>
          <p:cNvSpPr txBox="1"/>
          <p:nvPr/>
        </p:nvSpPr>
        <p:spPr>
          <a:xfrm>
            <a:off x="662474" y="362190"/>
            <a:ext cx="112900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Тетевен - Туристические продукты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DBFAF4F-B5E7-4B0C-8B31-A70646093796}"/>
              </a:ext>
            </a:extLst>
          </p:cNvPr>
          <p:cNvSpPr txBox="1"/>
          <p:nvPr/>
        </p:nvSpPr>
        <p:spPr>
          <a:xfrm>
            <a:off x="821703" y="1132432"/>
            <a:ext cx="10832232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туристическое направление было привлекательным, оно должно, помимо красивой природы, исторических и культурных достопримечательностей и хорошего обслуживания, также предлагать туристические достопримечательности.</a:t>
            </a:r>
          </a:p>
          <a:p>
            <a:pPr lvl="0"/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муниципалитете Тетевен туристы могут поймать форель в красивом пруду, поучаствовать в варке бренди в котле и дегустации, присоединиться к фото-сафари на джипах, воспользоваться возможностями для верховой езды, взять напрокат велосипеды, посетить Этнографический музей, клеточная школа, Экологический парк приключений «Адреналин», чтобы сходить на пляж у реки Бели Вит, поиграть в пейнтбол. «Царичина» и другие. </a:t>
            </a:r>
          </a:p>
        </p:txBody>
      </p:sp>
    </p:spTree>
    <p:extLst>
      <p:ext uri="{BB962C8B-B14F-4D97-AF65-F5344CB8AC3E}">
        <p14:creationId xmlns:p14="http://schemas.microsoft.com/office/powerpoint/2010/main" val="38985073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E86A484-1C13-4DF7-A8EC-E57DD981DD5C}"/>
              </a:ext>
            </a:extLst>
          </p:cNvPr>
          <p:cNvSpPr txBox="1"/>
          <p:nvPr/>
        </p:nvSpPr>
        <p:spPr>
          <a:xfrm>
            <a:off x="662474" y="362190"/>
            <a:ext cx="112900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Деветашко плато - Ассоциация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DBFAF4F-B5E7-4B0C-8B31-A70646093796}"/>
              </a:ext>
            </a:extLst>
          </p:cNvPr>
          <p:cNvSpPr txBox="1"/>
          <p:nvPr/>
        </p:nvSpPr>
        <p:spPr>
          <a:xfrm>
            <a:off x="821703" y="1132432"/>
            <a:ext cx="10832232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2800" dirty="0"/>
              <a:t>Ассоциация сельского туризма «Плато Деветашко» - деятельность началась в 2008 году, за восемь лет количество туристов, покупающих билеты на экотропу по плато, увеличилось в 12 раз.</a:t>
            </a:r>
          </a:p>
          <a:p>
            <a:pPr lvl="0"/>
            <a:endParaRPr lang="ru-RU" sz="2800" dirty="0"/>
          </a:p>
          <a:p>
            <a:pPr lvl="0"/>
            <a:r>
              <a:rPr lang="ru-RU" sz="2800" dirty="0"/>
              <a:t>Объединены десять деревень из трех муниципалитетов, двух округов и двух европейских регионов планирования.</a:t>
            </a:r>
          </a:p>
          <a:p>
            <a:pPr lvl="0"/>
            <a:endParaRPr lang="ru-RU" sz="2800" dirty="0"/>
          </a:p>
          <a:p>
            <a:pPr lvl="0"/>
            <a:r>
              <a:rPr lang="ru-RU" sz="2800" dirty="0"/>
              <a:t>Они вкладывают весь свой доход в поддержание инфраструктуры и развитие своих туристических продуктов. В этих деревнях растет интерес к покупке домов, а также к появлению множества новых гостевых домов, которые дают местным общинам возможность со временем развиваться.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3880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DBFAF4F-B5E7-4B0C-8B31-A70646093796}"/>
              </a:ext>
            </a:extLst>
          </p:cNvPr>
          <p:cNvSpPr txBox="1"/>
          <p:nvPr/>
        </p:nvSpPr>
        <p:spPr>
          <a:xfrm>
            <a:off x="5819029" y="1187480"/>
            <a:ext cx="538004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+mn-cs"/>
              </a:rPr>
              <a:t>Спасибо за внимание! </a:t>
            </a:r>
            <a:br>
              <a:rPr lang="ru-RU" sz="28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+mn-cs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+mn-cs"/>
              </a:rPr>
              <a:t>Ваши вопросы?</a:t>
            </a:r>
            <a:br>
              <a:rPr lang="ru-RU" sz="28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+mn-cs"/>
              </a:rPr>
            </a:b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Деветашко плато - WELCOME.BG">
            <a:extLst>
              <a:ext uri="{FF2B5EF4-FFF2-40B4-BE49-F238E27FC236}">
                <a16:creationId xmlns="" xmlns:a16="http://schemas.microsoft.com/office/drawing/2014/main" id="{23853F5D-22DC-4B6F-8664-C46B7890B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12" y="433429"/>
            <a:ext cx="4584371" cy="307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Деветашко плато">
            <a:extLst>
              <a:ext uri="{FF2B5EF4-FFF2-40B4-BE49-F238E27FC236}">
                <a16:creationId xmlns="" xmlns:a16="http://schemas.microsoft.com/office/drawing/2014/main" id="{4E7C2D21-25AB-4651-8BE9-B2462DD21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98" y="3768056"/>
            <a:ext cx="4368198" cy="2913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Джаз под звездите на Деветашкото плато - Българска национална телевизия">
            <a:extLst>
              <a:ext uri="{FF2B5EF4-FFF2-40B4-BE49-F238E27FC236}">
                <a16:creationId xmlns="" xmlns:a16="http://schemas.microsoft.com/office/drawing/2014/main" id="{0521254F-6A5D-4841-92E9-CC00D0778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153" y="3323303"/>
            <a:ext cx="5226935" cy="3258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978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E86A484-1C13-4DF7-A8EC-E57DD981DD5C}"/>
              </a:ext>
            </a:extLst>
          </p:cNvPr>
          <p:cNvSpPr txBox="1"/>
          <p:nvPr/>
        </p:nvSpPr>
        <p:spPr>
          <a:xfrm>
            <a:off x="821703" y="362190"/>
            <a:ext cx="105485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Закон о туризме - местный уровень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DBFAF4F-B5E7-4B0C-8B31-A70646093796}"/>
              </a:ext>
            </a:extLst>
          </p:cNvPr>
          <p:cNvSpPr txBox="1"/>
          <p:nvPr/>
        </p:nvSpPr>
        <p:spPr>
          <a:xfrm>
            <a:off x="444352" y="1108561"/>
            <a:ext cx="11351408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Clr>
                <a:srgbClr val="FF6600"/>
              </a:buClr>
            </a:pPr>
            <a:r>
              <a:rPr lang="ru-RU" sz="2400" b="1" dirty="0"/>
              <a:t>Муниципальный совет </a:t>
            </a:r>
            <a:r>
              <a:rPr lang="ru-RU" sz="2400" dirty="0"/>
              <a:t>определяет политику развития туризма на территории муниципального образования, включая в Программу реализации Муниципального плана развития - отдельный раздел, содержащий муниципальную программу развития туризма.</a:t>
            </a:r>
          </a:p>
          <a:p>
            <a:pPr lvl="0">
              <a:buClr>
                <a:srgbClr val="FF6600"/>
              </a:buClr>
            </a:pPr>
            <a:endParaRPr lang="ru-RU" sz="2400" dirty="0"/>
          </a:p>
          <a:p>
            <a:pPr lvl="0">
              <a:buClr>
                <a:srgbClr val="FF6600"/>
              </a:buClr>
            </a:pPr>
            <a:r>
              <a:rPr lang="ru-RU" sz="2400" b="1" dirty="0"/>
              <a:t>Мэр муниципалитета:</a:t>
            </a:r>
          </a:p>
          <a:p>
            <a:pPr marL="342900" lvl="0" indent="-342900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ru-RU" sz="2400" dirty="0"/>
              <a:t>разрабатывает Программу;</a:t>
            </a:r>
          </a:p>
          <a:p>
            <a:pPr marL="342900" lvl="0" indent="-342900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ru-RU" sz="2400" dirty="0"/>
              <a:t>создает Консультативный совет и руководит им;</a:t>
            </a:r>
          </a:p>
          <a:p>
            <a:pPr marL="342900" lvl="0" indent="-342900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ru-RU" sz="2400" dirty="0"/>
              <a:t>создает Муниципальную экспертную комиссию по категоризации туристических объектов, которая определяет категорию туристических объектов;</a:t>
            </a:r>
          </a:p>
          <a:p>
            <a:pPr marL="342900" lvl="0" indent="-342900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ru-RU" sz="2400" dirty="0"/>
              <a:t>создает и ведет муниципальный реестр категоризированных туристических объектов на территории муниципалитета;</a:t>
            </a:r>
          </a:p>
          <a:p>
            <a:pPr marL="342900" lvl="0" indent="-342900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ru-RU" sz="2400" dirty="0"/>
              <a:t>предлагает муниципальному совету определить размер туристического налога после письменного заключения Консультативного совета. </a:t>
            </a:r>
          </a:p>
        </p:txBody>
      </p:sp>
    </p:spTree>
    <p:extLst>
      <p:ext uri="{BB962C8B-B14F-4D97-AF65-F5344CB8AC3E}">
        <p14:creationId xmlns:p14="http://schemas.microsoft.com/office/powerpoint/2010/main" val="333860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E86A484-1C13-4DF7-A8EC-E57DD981DD5C}"/>
              </a:ext>
            </a:extLst>
          </p:cNvPr>
          <p:cNvSpPr txBox="1"/>
          <p:nvPr/>
        </p:nvSpPr>
        <p:spPr>
          <a:xfrm>
            <a:off x="821703" y="362190"/>
            <a:ext cx="105485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Закон о туризме - Туристическое зонирование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Current problems of tourism zoning of Bulgaria Актуални проблеми на  туристическото райони">
            <a:extLst>
              <a:ext uri="{FF2B5EF4-FFF2-40B4-BE49-F238E27FC236}">
                <a16:creationId xmlns="" xmlns:a16="http://schemas.microsoft.com/office/drawing/2014/main" id="{180A7C2A-63DE-486A-9F6D-F1C8385D3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783" y="1141876"/>
            <a:ext cx="8064817" cy="5232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429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E86A484-1C13-4DF7-A8EC-E57DD981DD5C}"/>
              </a:ext>
            </a:extLst>
          </p:cNvPr>
          <p:cNvSpPr txBox="1"/>
          <p:nvPr/>
        </p:nvSpPr>
        <p:spPr>
          <a:xfrm>
            <a:off x="821703" y="362190"/>
            <a:ext cx="105485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Закон о туризме - цели Закона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DBFAF4F-B5E7-4B0C-8B31-A70646093796}"/>
              </a:ext>
            </a:extLst>
          </p:cNvPr>
          <p:cNvSpPr txBox="1"/>
          <p:nvPr/>
        </p:nvSpPr>
        <p:spPr>
          <a:xfrm>
            <a:off x="872765" y="1443841"/>
            <a:ext cx="1044647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Clr>
                <a:srgbClr val="FF6600"/>
              </a:buClr>
            </a:pPr>
            <a:r>
              <a:rPr lang="ru-RU" sz="2800" dirty="0"/>
              <a:t>Цели закона заключаются в следующем:</a:t>
            </a:r>
          </a:p>
          <a:p>
            <a:pPr marL="457200" lvl="0" indent="-457200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ru-RU" sz="2800" dirty="0"/>
              <a:t>обеспечить условия для устойчивого развития туризма и конкурентоспособного национального туристского продукта;</a:t>
            </a:r>
          </a:p>
          <a:p>
            <a:pPr marL="457200" lvl="0" indent="-457200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ru-RU" sz="2800" dirty="0"/>
              <a:t>создать условия для развития морского и горнолыжного туризма, а также специализированных видов туризма - культурного, оздоровительного (санаторно-курортного, лечебного), горного, сельского, винного, эко, конгрессного, детско-юношеского, приключенческого, спортивного, охота, гольф и другой туризм;</a:t>
            </a:r>
          </a:p>
          <a:p>
            <a:pPr marL="457200" lvl="0" indent="-457200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ru-RU" sz="2800" dirty="0"/>
              <a:t>введены единые критерии осуществления туристической деятельности и оказания туристических услуг. </a:t>
            </a:r>
          </a:p>
        </p:txBody>
      </p:sp>
    </p:spTree>
    <p:extLst>
      <p:ext uri="{BB962C8B-B14F-4D97-AF65-F5344CB8AC3E}">
        <p14:creationId xmlns:p14="http://schemas.microsoft.com/office/powerpoint/2010/main" val="523811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E86A484-1C13-4DF7-A8EC-E57DD981DD5C}"/>
              </a:ext>
            </a:extLst>
          </p:cNvPr>
          <p:cNvSpPr txBox="1"/>
          <p:nvPr/>
        </p:nvSpPr>
        <p:spPr>
          <a:xfrm>
            <a:off x="821703" y="362190"/>
            <a:ext cx="105485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Закон о туризме – Туристическая деятельность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DBFAF4F-B5E7-4B0C-8B31-A70646093796}"/>
              </a:ext>
            </a:extLst>
          </p:cNvPr>
          <p:cNvSpPr txBox="1"/>
          <p:nvPr/>
        </p:nvSpPr>
        <p:spPr>
          <a:xfrm>
            <a:off x="923827" y="1347014"/>
            <a:ext cx="1044647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lvl="0" indent="-514350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ru-RU" sz="2800" dirty="0"/>
              <a:t>туроператорская и туристическая деятельность;</a:t>
            </a:r>
          </a:p>
          <a:p>
            <a:pPr marL="514350" lvl="0" indent="-514350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ru-RU" sz="2800" dirty="0"/>
              <a:t>гостиничный бизнес;</a:t>
            </a:r>
          </a:p>
          <a:p>
            <a:pPr marL="514350" lvl="0" indent="-514350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ru-RU" sz="2800" dirty="0"/>
              <a:t>ресторанный бизнес;</a:t>
            </a:r>
          </a:p>
          <a:p>
            <a:pPr marL="514350" lvl="0" indent="-514350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ru-RU" sz="2800" dirty="0"/>
              <a:t>предоставление тематически ориентированных дополнительных туристических услуг в области морских, зимних (лыжных), культурных, кулинарных, оздоровительных (бальнео, спа, велнес, лечебных), горных, сельских, винных, экологических, конгрессных, детских и молодежных, приключенческих, спортивный, охотничий, гольф и другие виды туризма</a:t>
            </a:r>
            <a:r>
              <a:rPr lang="en-GB" sz="2800" dirty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34997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E86A484-1C13-4DF7-A8EC-E57DD981DD5C}"/>
              </a:ext>
            </a:extLst>
          </p:cNvPr>
          <p:cNvSpPr txBox="1"/>
          <p:nvPr/>
        </p:nvSpPr>
        <p:spPr>
          <a:xfrm>
            <a:off x="821703" y="362190"/>
            <a:ext cx="105485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Закон о туризме - Туристические объекты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DBFAF4F-B5E7-4B0C-8B31-A70646093796}"/>
              </a:ext>
            </a:extLst>
          </p:cNvPr>
          <p:cNvSpPr txBox="1"/>
          <p:nvPr/>
        </p:nvSpPr>
        <p:spPr>
          <a:xfrm>
            <a:off x="872765" y="1210377"/>
            <a:ext cx="1044647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FF6600"/>
              </a:buClr>
            </a:pPr>
            <a:r>
              <a:rPr lang="ru-RU" sz="2800" dirty="0"/>
              <a:t>Туристические объекты:</a:t>
            </a:r>
          </a:p>
          <a:p>
            <a:pPr marL="457200" indent="-457200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ru-RU" sz="2800" dirty="0"/>
              <a:t>Места для размещения:</a:t>
            </a:r>
          </a:p>
          <a:p>
            <a:pPr marL="1371600" lvl="2" indent="-457200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ru-RU" sz="2800" dirty="0"/>
              <a:t>класс А - отели, мотели, жилые туристические комплексы, дачные поселки, туристические поселки и виллы;</a:t>
            </a:r>
          </a:p>
          <a:p>
            <a:pPr marL="1371600" lvl="2" indent="-457200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ru-RU" sz="2800" dirty="0"/>
              <a:t>класс Б - семейные отели, хостелы, пансионаты, базы отдыха, гостевые дома, бунгало и кемпинги;</a:t>
            </a:r>
          </a:p>
          <a:p>
            <a:pPr marL="1371600" lvl="2" indent="-457200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ru-RU" sz="2800" dirty="0"/>
              <a:t>класс B - гостевые комнаты и гостевые апартаменты;</a:t>
            </a:r>
          </a:p>
          <a:p>
            <a:pPr marL="457200" indent="-457200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ru-RU" sz="2800" dirty="0"/>
              <a:t>Заведения общепита и развлечений; Горнолыжные трассы, Бальнеологические центры, Курорты, Пляжи, Туристические информационные центры; Музеи, Художественные галереи; Конные базы, Аквапарки, Поля для гольфа; Охотничьи хозяйства, </a:t>
            </a:r>
            <a:r>
              <a:rPr lang="bg-BG" sz="2800" dirty="0"/>
              <a:t>В</a:t>
            </a:r>
            <a:r>
              <a:rPr lang="ru-RU" sz="2800" dirty="0"/>
              <a:t>инодельни, </a:t>
            </a:r>
            <a:r>
              <a:rPr lang="bg-BG" sz="2800" dirty="0"/>
              <a:t>П</a:t>
            </a:r>
            <a:r>
              <a:rPr lang="ru-RU" sz="2800" dirty="0"/>
              <a:t>ещеры и т.</a:t>
            </a:r>
            <a:r>
              <a:rPr lang="bg-BG" sz="2800" dirty="0"/>
              <a:t>д</a:t>
            </a:r>
            <a:r>
              <a:rPr lang="ru-RU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57301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24323" y="228600"/>
            <a:ext cx="8839200" cy="609600"/>
          </a:xfrm>
        </p:spPr>
        <p:txBody>
          <a:bodyPr>
            <a:normAutofit/>
          </a:bodyPr>
          <a:lstStyle/>
          <a:p>
            <a:r>
              <a:rPr lang="ru-RU" altLang="bg-BG" sz="3200" b="1" dirty="0">
                <a:latin typeface="Calibri" panose="020F0502020204030204" pitchFamily="34" charset="0"/>
                <a:cs typeface="Times New Roman" panose="02020603050405020304" pitchFamily="18" charset="0"/>
              </a:rPr>
              <a:t>Туристический налог</a:t>
            </a:r>
            <a:endParaRPr lang="bg-BG" sz="32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2899" y="1291134"/>
            <a:ext cx="1036493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ru-RU" sz="2800" dirty="0"/>
              <a:t>В 2011 году был введен туристический налог, который заменил туристический сбор, уплачиваемый до сих пор.</a:t>
            </a:r>
          </a:p>
          <a:p>
            <a:pPr marL="342900" indent="-342900">
              <a:buClr>
                <a:srgbClr val="FF6600"/>
              </a:buClr>
              <a:buFont typeface="Arial" panose="020B0604020202020204" pitchFamily="34" charset="0"/>
              <a:buChar char="•"/>
            </a:pPr>
            <a:endParaRPr lang="ru-RU" sz="2800" dirty="0"/>
          </a:p>
          <a:p>
            <a:pPr marL="342900" indent="-342900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ru-RU" sz="2800" dirty="0"/>
              <a:t>Режим налогообложения туристическим налогом регулируется Законом о местных налогах и сборах.</a:t>
            </a:r>
          </a:p>
          <a:p>
            <a:pPr marL="342900" indent="-342900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ru-RU" sz="2800" dirty="0"/>
              <a:t>Объект налогообложения - туристический </a:t>
            </a:r>
            <a:r>
              <a:rPr lang="bg-BG" sz="2800" dirty="0"/>
              <a:t>налог</a:t>
            </a:r>
            <a:r>
              <a:rPr lang="ru-RU" sz="2800" dirty="0"/>
              <a:t> взимается с ночевки.</a:t>
            </a:r>
          </a:p>
          <a:p>
            <a:pPr marL="342900" indent="-342900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bg-BG" sz="2800" dirty="0"/>
              <a:t>„Ночевка“</a:t>
            </a:r>
            <a:r>
              <a:rPr lang="ru-RU" sz="2800" dirty="0"/>
              <a:t> - это ночи в местах проживания по смыслу Закона о туризме.</a:t>
            </a:r>
          </a:p>
          <a:p>
            <a:pPr marL="342900" indent="-342900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bg-BG" sz="2800" dirty="0"/>
              <a:t>„ </a:t>
            </a:r>
            <a:r>
              <a:rPr lang="ru-RU" sz="2800" dirty="0"/>
              <a:t>Места размещения</a:t>
            </a:r>
            <a:r>
              <a:rPr lang="bg-BG" sz="2800" dirty="0"/>
              <a:t>“ </a:t>
            </a:r>
            <a:r>
              <a:rPr lang="ru-RU" sz="2800" dirty="0"/>
              <a:t>- это соответствующие туристические объекты в соответствии с Законом о туризме. </a:t>
            </a:r>
          </a:p>
        </p:txBody>
      </p:sp>
    </p:spTree>
    <p:extLst>
      <p:ext uri="{BB962C8B-B14F-4D97-AF65-F5344CB8AC3E}">
        <p14:creationId xmlns:p14="http://schemas.microsoft.com/office/powerpoint/2010/main" val="2904005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31838" y="330200"/>
            <a:ext cx="8839200" cy="609600"/>
          </a:xfrm>
        </p:spPr>
        <p:txBody>
          <a:bodyPr>
            <a:normAutofit/>
          </a:bodyPr>
          <a:lstStyle/>
          <a:p>
            <a:r>
              <a:rPr lang="ru-RU" altLang="bg-BG" sz="3200" b="1" dirty="0">
                <a:latin typeface="Calibri" panose="020F0502020204030204" pitchFamily="34" charset="0"/>
                <a:cs typeface="Times New Roman" panose="02020603050405020304" pitchFamily="18" charset="0"/>
              </a:rPr>
              <a:t>Туристический налог - Размер</a:t>
            </a:r>
            <a:endParaRPr lang="bg-BG" sz="32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9086" y="1284514"/>
            <a:ext cx="1036493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6600"/>
              </a:buClr>
            </a:pPr>
            <a:endParaRPr lang="ru-RU" sz="2800" dirty="0"/>
          </a:p>
          <a:p>
            <a:pPr marL="342900" indent="-342900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ru-RU" sz="2800" dirty="0"/>
              <a:t>Размер налога определяется </a:t>
            </a:r>
            <a:r>
              <a:rPr lang="bg-BG" sz="2800" dirty="0"/>
              <a:t>П</a:t>
            </a:r>
            <a:r>
              <a:rPr lang="ru-RU" sz="2800" dirty="0"/>
              <a:t>остановлением муниципального совета в диапазоне от 0,20 лв. (10 евроцентов) до 3,00 лв. (1,5 евро) за каждую ночь в зависимости от населенных пунктов в муниципалитете и категории (регистрации) мест размещения в соответствии с Законом о туризме. </a:t>
            </a:r>
          </a:p>
          <a:p>
            <a:pPr>
              <a:buClr>
                <a:srgbClr val="FF6600"/>
              </a:buClr>
            </a:pPr>
            <a:endParaRPr lang="ru-RU" sz="2800" dirty="0"/>
          </a:p>
          <a:p>
            <a:pPr marL="342900" indent="-342900">
              <a:buClr>
                <a:srgbClr val="FF6600"/>
              </a:buClr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buClr>
                <a:srgbClr val="FF6600"/>
              </a:buClr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044719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2153</TotalTime>
  <Words>1363</Words>
  <Application>Microsoft Office PowerPoint</Application>
  <PresentationFormat>Широкоэкранный</PresentationFormat>
  <Paragraphs>105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Roboto</vt:lpstr>
      <vt:lpstr>Times New Roman</vt:lpstr>
      <vt:lpstr>Office Theme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Туристический налог</vt:lpstr>
      <vt:lpstr>Туристический налог - Размер</vt:lpstr>
      <vt:lpstr>Туристический налог - Уплата </vt:lpstr>
      <vt:lpstr>Туристический налог - Администрация </vt:lpstr>
      <vt:lpstr>Туристический налог - Декларация </vt:lpstr>
      <vt:lpstr>Туристический налог - Расчет </vt:lpstr>
      <vt:lpstr>Туристический налог - Расходы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Mihaylov</dc:creator>
  <cp:lastModifiedBy>Пользователь</cp:lastModifiedBy>
  <cp:revision>46</cp:revision>
  <dcterms:created xsi:type="dcterms:W3CDTF">2021-10-13T09:54:02Z</dcterms:created>
  <dcterms:modified xsi:type="dcterms:W3CDTF">2021-12-21T09:17:26Z</dcterms:modified>
</cp:coreProperties>
</file>