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7" r:id="rId2"/>
  </p:sldIdLst>
  <p:sldSz cx="9906000" cy="6858000" type="A4"/>
  <p:notesSz cx="6735763" cy="98663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1110" y="8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E5339484-9C5A-463B-B67A-C900922EDCF3}" type="datetimeFigureOut">
              <a:rPr lang="ru-RU" smtClean="0"/>
              <a:t>24.03.2018</a:t>
            </a:fld>
            <a:endParaRPr lang="ru-RU"/>
          </a:p>
        </p:txBody>
      </p:sp>
      <p:sp>
        <p:nvSpPr>
          <p:cNvPr id="4" name="Образ слайда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D64E257B-EDA5-4A25-ABBF-3E3FAA3D51B5}" type="slidenum">
              <a:rPr lang="ru-RU" smtClean="0"/>
              <a:t>‹#›</a:t>
            </a:fld>
            <a:endParaRPr lang="ru-RU"/>
          </a:p>
        </p:txBody>
      </p:sp>
    </p:spTree>
    <p:extLst>
      <p:ext uri="{BB962C8B-B14F-4D97-AF65-F5344CB8AC3E}">
        <p14:creationId xmlns:p14="http://schemas.microsoft.com/office/powerpoint/2010/main" val="2991500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714375" y="1330325"/>
            <a:ext cx="5186363" cy="3592513"/>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4C983DB2-0074-41B2-9A9C-962DB6FFC3D2}" type="slidenum">
              <a:rPr lang="ru-RU" smtClean="0"/>
              <a:t>1</a:t>
            </a:fld>
            <a:endParaRPr lang="ru-RU"/>
          </a:p>
        </p:txBody>
      </p:sp>
    </p:spTree>
    <p:extLst>
      <p:ext uri="{BB962C8B-B14F-4D97-AF65-F5344CB8AC3E}">
        <p14:creationId xmlns:p14="http://schemas.microsoft.com/office/powerpoint/2010/main" val="3617627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9BF50CD-72EF-4A82-8314-559D8F8E7B68}" type="datetimeFigureOut">
              <a:rPr lang="ru-RU" smtClean="0"/>
              <a:t>24.03.2018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2284094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9BF50CD-72EF-4A82-8314-559D8F8E7B68}" type="datetimeFigureOut">
              <a:rPr lang="ru-RU" smtClean="0"/>
              <a:t>24.03.2018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450171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9BF50CD-72EF-4A82-8314-559D8F8E7B68}" type="datetimeFigureOut">
              <a:rPr lang="ru-RU" smtClean="0"/>
              <a:t>24.03.2018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3393723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9BF50CD-72EF-4A82-8314-559D8F8E7B68}" type="datetimeFigureOut">
              <a:rPr lang="ru-RU" smtClean="0"/>
              <a:t>24.03.2018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1528103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19BF50CD-72EF-4A82-8314-559D8F8E7B68}" type="datetimeFigureOut">
              <a:rPr lang="ru-RU" smtClean="0"/>
              <a:t>24.03.2018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3515436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9BF50CD-72EF-4A82-8314-559D8F8E7B68}" type="datetimeFigureOut">
              <a:rPr lang="ru-RU" smtClean="0"/>
              <a:t>24.03.2018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1407967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2329" y="2505075"/>
            <a:ext cx="4190702"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14913" y="2505075"/>
            <a:ext cx="4211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9BF50CD-72EF-4A82-8314-559D8F8E7B68}" type="datetimeFigureOut">
              <a:rPr lang="ru-RU" smtClean="0"/>
              <a:t>24.03.2018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2216994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19BF50CD-72EF-4A82-8314-559D8F8E7B68}" type="datetimeFigureOut">
              <a:rPr lang="ru-RU" smtClean="0"/>
              <a:t>24.03.2018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1027740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BF50CD-72EF-4A82-8314-559D8F8E7B68}" type="datetimeFigureOut">
              <a:rPr lang="ru-RU" smtClean="0"/>
              <a:t>24.03.2018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3171120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9BF50CD-72EF-4A82-8314-559D8F8E7B68}" type="datetimeFigureOut">
              <a:rPr lang="ru-RU" smtClean="0"/>
              <a:t>24.03.2018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23634662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19BF50CD-72EF-4A82-8314-559D8F8E7B68}" type="datetimeFigureOut">
              <a:rPr lang="ru-RU" smtClean="0"/>
              <a:t>24.03.2018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BBE8FC0-8190-4D3E-B786-97078DEA2306}" type="slidenum">
              <a:rPr lang="ru-RU" smtClean="0"/>
              <a:t>‹#›</a:t>
            </a:fld>
            <a:endParaRPr lang="ru-RU"/>
          </a:p>
        </p:txBody>
      </p:sp>
    </p:spTree>
    <p:extLst>
      <p:ext uri="{BB962C8B-B14F-4D97-AF65-F5344CB8AC3E}">
        <p14:creationId xmlns:p14="http://schemas.microsoft.com/office/powerpoint/2010/main" val="4141902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BF50CD-72EF-4A82-8314-559D8F8E7B68}" type="datetimeFigureOut">
              <a:rPr lang="ru-RU" smtClean="0"/>
              <a:t>24.03.2018</a:t>
            </a:fld>
            <a:endParaRPr lang="ru-RU"/>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BE8FC0-8190-4D3E-B786-97078DEA2306}" type="slidenum">
              <a:rPr lang="ru-RU" smtClean="0"/>
              <a:t>‹#›</a:t>
            </a:fld>
            <a:endParaRPr lang="ru-RU"/>
          </a:p>
        </p:txBody>
      </p:sp>
    </p:spTree>
    <p:extLst>
      <p:ext uri="{BB962C8B-B14F-4D97-AF65-F5344CB8AC3E}">
        <p14:creationId xmlns:p14="http://schemas.microsoft.com/office/powerpoint/2010/main" val="17202136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5118" y="664"/>
            <a:ext cx="9906000" cy="545281"/>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2925" b="1" dirty="0">
                <a:solidFill>
                  <a:schemeClr val="tx1"/>
                </a:solidFill>
              </a:rPr>
              <a:t>Бюджетний процес на місцевому рівні</a:t>
            </a:r>
            <a:endParaRPr lang="ru-RU" sz="2925" b="1" dirty="0">
              <a:solidFill>
                <a:schemeClr val="tx1"/>
              </a:solidFill>
            </a:endParaRPr>
          </a:p>
        </p:txBody>
      </p:sp>
      <p:sp>
        <p:nvSpPr>
          <p:cNvPr id="9" name="Прямоугольник 8"/>
          <p:cNvSpPr/>
          <p:nvPr/>
        </p:nvSpPr>
        <p:spPr>
          <a:xfrm>
            <a:off x="43601" y="4687593"/>
            <a:ext cx="2287912" cy="48496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0397" indent="-140397" algn="just">
              <a:buFont typeface="Wingdings" panose="05000000000000000000" pitchFamily="2" charset="2"/>
              <a:buChar char="ü"/>
            </a:pPr>
            <a:r>
              <a:rPr lang="uk-UA" sz="975" b="1" dirty="0">
                <a:solidFill>
                  <a:schemeClr val="tx1"/>
                </a:solidFill>
              </a:rPr>
              <a:t>Місячний строк з дня прийняття закону про ДБ:  </a:t>
            </a:r>
            <a:r>
              <a:rPr lang="uk-UA" sz="975" dirty="0">
                <a:solidFill>
                  <a:schemeClr val="tx1"/>
                </a:solidFill>
              </a:rPr>
              <a:t>помісячний розпис  міжбюджетних трансфертів</a:t>
            </a:r>
            <a:endParaRPr lang="ru-RU" sz="975" dirty="0">
              <a:solidFill>
                <a:schemeClr val="tx1"/>
              </a:solidFill>
            </a:endParaRPr>
          </a:p>
        </p:txBody>
      </p:sp>
      <p:sp>
        <p:nvSpPr>
          <p:cNvPr id="10" name="Прямоугольник 9"/>
          <p:cNvSpPr/>
          <p:nvPr/>
        </p:nvSpPr>
        <p:spPr>
          <a:xfrm>
            <a:off x="24551" y="2107506"/>
            <a:ext cx="3409642" cy="259820"/>
          </a:xfrm>
          <a:prstGeom prst="rect">
            <a:avLst/>
          </a:prstGeom>
          <a:solidFill>
            <a:srgbClr val="FCF9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300" b="1" dirty="0">
                <a:solidFill>
                  <a:schemeClr val="tx1"/>
                </a:solidFill>
              </a:rPr>
              <a:t>Доведення інформації МФУ:</a:t>
            </a:r>
            <a:endParaRPr lang="ru-RU" sz="1300" b="1" dirty="0">
              <a:solidFill>
                <a:schemeClr val="tx1"/>
              </a:solidFill>
            </a:endParaRPr>
          </a:p>
        </p:txBody>
      </p:sp>
      <p:sp>
        <p:nvSpPr>
          <p:cNvPr id="13" name="Прямоугольник 12"/>
          <p:cNvSpPr/>
          <p:nvPr/>
        </p:nvSpPr>
        <p:spPr>
          <a:xfrm>
            <a:off x="31390" y="2381323"/>
            <a:ext cx="3409642" cy="198021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39299" indent="-139299" algn="just">
              <a:buFont typeface="Wingdings" panose="05000000000000000000" pitchFamily="2" charset="2"/>
              <a:buChar char="ü"/>
            </a:pPr>
            <a:r>
              <a:rPr lang="uk-UA" sz="975" b="1" dirty="0">
                <a:solidFill>
                  <a:schemeClr val="tx1"/>
                </a:solidFill>
              </a:rPr>
              <a:t>Друга половина серпня: </a:t>
            </a:r>
            <a:r>
              <a:rPr lang="uk-UA" sz="975" dirty="0" smtClean="0">
                <a:solidFill>
                  <a:schemeClr val="tx1"/>
                </a:solidFill>
              </a:rPr>
              <a:t>інформація </a:t>
            </a:r>
            <a:r>
              <a:rPr lang="uk-UA" sz="975" dirty="0">
                <a:solidFill>
                  <a:schemeClr val="tx1"/>
                </a:solidFill>
              </a:rPr>
              <a:t>щодо організації роботи по підготовці проекту бюджету, </a:t>
            </a:r>
            <a:r>
              <a:rPr lang="uk-UA" sz="975" dirty="0" smtClean="0">
                <a:solidFill>
                  <a:schemeClr val="tx1"/>
                </a:solidFill>
              </a:rPr>
              <a:t>особливості складання розрахунків до проектів бюджетів, </a:t>
            </a:r>
            <a:r>
              <a:rPr lang="uk-UA" sz="975" dirty="0">
                <a:solidFill>
                  <a:schemeClr val="tx1"/>
                </a:solidFill>
              </a:rPr>
              <a:t>прогнозні обсяги трансфертів</a:t>
            </a:r>
          </a:p>
          <a:p>
            <a:pPr marL="139299" indent="-139299" algn="just">
              <a:buFont typeface="Wingdings" panose="05000000000000000000" pitchFamily="2" charset="2"/>
              <a:buChar char="ü"/>
            </a:pPr>
            <a:r>
              <a:rPr lang="uk-UA" sz="975" b="1" dirty="0">
                <a:solidFill>
                  <a:schemeClr val="tx1"/>
                </a:solidFill>
              </a:rPr>
              <a:t>Тижневий строк (до 22 вересня)</a:t>
            </a:r>
            <a:r>
              <a:rPr lang="uk-UA" sz="975" dirty="0">
                <a:solidFill>
                  <a:schemeClr val="tx1"/>
                </a:solidFill>
              </a:rPr>
              <a:t> після схвалення КМУ проекту закону про ДБ: організаційно-методологічні вимоги складання проектів бюджетів, прогнозні обсяги трансфертів та методики їх визначення, </a:t>
            </a:r>
            <a:r>
              <a:rPr lang="uk-UA" sz="975" dirty="0" smtClean="0">
                <a:solidFill>
                  <a:schemeClr val="tx1"/>
                </a:solidFill>
              </a:rPr>
              <a:t>типова форма </a:t>
            </a:r>
            <a:r>
              <a:rPr lang="uk-UA" sz="975" dirty="0">
                <a:solidFill>
                  <a:schemeClr val="tx1"/>
                </a:solidFill>
              </a:rPr>
              <a:t>рішення про бюджет</a:t>
            </a:r>
          </a:p>
          <a:p>
            <a:pPr marL="139299" indent="-139299" algn="just">
              <a:buFont typeface="Wingdings" panose="05000000000000000000" pitchFamily="2" charset="2"/>
              <a:buChar char="ü"/>
            </a:pPr>
            <a:r>
              <a:rPr lang="uk-UA" sz="975" b="1" dirty="0">
                <a:solidFill>
                  <a:schemeClr val="tx1"/>
                </a:solidFill>
              </a:rPr>
              <a:t>Тижневий строк (до 27 листопада) </a:t>
            </a:r>
            <a:r>
              <a:rPr lang="uk-UA" sz="975" dirty="0">
                <a:solidFill>
                  <a:schemeClr val="tx1"/>
                </a:solidFill>
              </a:rPr>
              <a:t>з дня прийняття проекту Закону про ДБ у ІІ читанні: затверджені обсяги трансфертів, текстові статті проекту закону </a:t>
            </a:r>
            <a:endParaRPr lang="ru-RU" sz="975" dirty="0">
              <a:solidFill>
                <a:schemeClr val="tx1"/>
              </a:solidFill>
            </a:endParaRPr>
          </a:p>
        </p:txBody>
      </p:sp>
      <p:sp>
        <p:nvSpPr>
          <p:cNvPr id="14" name="Прямоугольник 13"/>
          <p:cNvSpPr/>
          <p:nvPr/>
        </p:nvSpPr>
        <p:spPr>
          <a:xfrm>
            <a:off x="6588886" y="1207631"/>
            <a:ext cx="816200" cy="2136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вересень</a:t>
            </a:r>
            <a:endParaRPr lang="ru-RU" sz="1200" dirty="0">
              <a:solidFill>
                <a:schemeClr val="tx1"/>
              </a:solidFill>
            </a:endParaRPr>
          </a:p>
        </p:txBody>
      </p:sp>
      <p:sp>
        <p:nvSpPr>
          <p:cNvPr id="15" name="Прямоугольник 14"/>
          <p:cNvSpPr/>
          <p:nvPr/>
        </p:nvSpPr>
        <p:spPr>
          <a:xfrm>
            <a:off x="7405084" y="1207631"/>
            <a:ext cx="816200" cy="2136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жовтень</a:t>
            </a:r>
            <a:endParaRPr lang="ru-RU" sz="1200" dirty="0">
              <a:solidFill>
                <a:schemeClr val="tx1"/>
              </a:solidFill>
            </a:endParaRPr>
          </a:p>
        </p:txBody>
      </p:sp>
      <p:sp>
        <p:nvSpPr>
          <p:cNvPr id="16" name="Прямоугольник 15"/>
          <p:cNvSpPr/>
          <p:nvPr/>
        </p:nvSpPr>
        <p:spPr>
          <a:xfrm>
            <a:off x="8221283" y="1212174"/>
            <a:ext cx="816200" cy="2139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листопад</a:t>
            </a:r>
            <a:endParaRPr lang="ru-RU" sz="1200" dirty="0">
              <a:solidFill>
                <a:schemeClr val="tx1"/>
              </a:solidFill>
            </a:endParaRPr>
          </a:p>
        </p:txBody>
      </p:sp>
      <p:sp>
        <p:nvSpPr>
          <p:cNvPr id="17" name="Прямоугольник 16"/>
          <p:cNvSpPr/>
          <p:nvPr/>
        </p:nvSpPr>
        <p:spPr>
          <a:xfrm>
            <a:off x="9037482" y="1207310"/>
            <a:ext cx="842266" cy="21496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грудень</a:t>
            </a:r>
            <a:endParaRPr lang="ru-RU" sz="1200" dirty="0">
              <a:solidFill>
                <a:schemeClr val="tx1"/>
              </a:solidFill>
            </a:endParaRPr>
          </a:p>
        </p:txBody>
      </p:sp>
      <p:sp>
        <p:nvSpPr>
          <p:cNvPr id="39" name="Прямоугольник 38"/>
          <p:cNvSpPr/>
          <p:nvPr/>
        </p:nvSpPr>
        <p:spPr>
          <a:xfrm>
            <a:off x="3341533" y="1205886"/>
            <a:ext cx="816200" cy="2136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травень</a:t>
            </a:r>
            <a:endParaRPr lang="ru-RU" sz="1200" dirty="0">
              <a:solidFill>
                <a:schemeClr val="tx1"/>
              </a:solidFill>
            </a:endParaRPr>
          </a:p>
        </p:txBody>
      </p:sp>
      <p:sp>
        <p:nvSpPr>
          <p:cNvPr id="40" name="Прямоугольник 39"/>
          <p:cNvSpPr/>
          <p:nvPr/>
        </p:nvSpPr>
        <p:spPr>
          <a:xfrm>
            <a:off x="4140290" y="1206760"/>
            <a:ext cx="816200" cy="2136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червень</a:t>
            </a:r>
            <a:endParaRPr lang="ru-RU" sz="1200" dirty="0">
              <a:solidFill>
                <a:schemeClr val="tx1"/>
              </a:solidFill>
            </a:endParaRPr>
          </a:p>
        </p:txBody>
      </p:sp>
      <p:sp>
        <p:nvSpPr>
          <p:cNvPr id="41" name="Прямоугольник 40"/>
          <p:cNvSpPr/>
          <p:nvPr/>
        </p:nvSpPr>
        <p:spPr>
          <a:xfrm>
            <a:off x="4956489" y="1205886"/>
            <a:ext cx="816200" cy="2136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липень</a:t>
            </a:r>
            <a:endParaRPr lang="ru-RU" sz="1200" dirty="0">
              <a:solidFill>
                <a:schemeClr val="tx1"/>
              </a:solidFill>
            </a:endParaRPr>
          </a:p>
        </p:txBody>
      </p:sp>
      <p:sp>
        <p:nvSpPr>
          <p:cNvPr id="42" name="Прямоугольник 41"/>
          <p:cNvSpPr/>
          <p:nvPr/>
        </p:nvSpPr>
        <p:spPr>
          <a:xfrm>
            <a:off x="5772687" y="1206760"/>
            <a:ext cx="816200" cy="2136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серпень</a:t>
            </a:r>
            <a:endParaRPr lang="ru-RU" sz="1200" dirty="0">
              <a:solidFill>
                <a:schemeClr val="tx1"/>
              </a:solidFill>
            </a:endParaRPr>
          </a:p>
        </p:txBody>
      </p:sp>
      <p:sp>
        <p:nvSpPr>
          <p:cNvPr id="43" name="Прямоугольник 42"/>
          <p:cNvSpPr/>
          <p:nvPr/>
        </p:nvSpPr>
        <p:spPr>
          <a:xfrm>
            <a:off x="31392" y="1205886"/>
            <a:ext cx="870268" cy="21263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січень</a:t>
            </a:r>
            <a:endParaRPr lang="ru-RU" sz="1200" dirty="0">
              <a:solidFill>
                <a:schemeClr val="tx1"/>
              </a:solidFill>
            </a:endParaRPr>
          </a:p>
        </p:txBody>
      </p:sp>
      <p:sp>
        <p:nvSpPr>
          <p:cNvPr id="44" name="Прямоугольник 43"/>
          <p:cNvSpPr/>
          <p:nvPr/>
        </p:nvSpPr>
        <p:spPr>
          <a:xfrm>
            <a:off x="906019" y="1205886"/>
            <a:ext cx="816200" cy="2136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лютий</a:t>
            </a:r>
            <a:endParaRPr lang="ru-RU" sz="1200" dirty="0">
              <a:solidFill>
                <a:schemeClr val="tx1"/>
              </a:solidFill>
            </a:endParaRPr>
          </a:p>
        </p:txBody>
      </p:sp>
      <p:sp>
        <p:nvSpPr>
          <p:cNvPr id="45" name="Прямоугольник 44"/>
          <p:cNvSpPr/>
          <p:nvPr/>
        </p:nvSpPr>
        <p:spPr>
          <a:xfrm>
            <a:off x="1730937" y="1205886"/>
            <a:ext cx="816200" cy="2136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березень</a:t>
            </a:r>
            <a:endParaRPr lang="ru-RU" sz="1200" dirty="0">
              <a:solidFill>
                <a:schemeClr val="tx1"/>
              </a:solidFill>
            </a:endParaRPr>
          </a:p>
        </p:txBody>
      </p:sp>
      <p:sp>
        <p:nvSpPr>
          <p:cNvPr id="46" name="Прямоугольник 45"/>
          <p:cNvSpPr/>
          <p:nvPr/>
        </p:nvSpPr>
        <p:spPr>
          <a:xfrm>
            <a:off x="2538416" y="1205886"/>
            <a:ext cx="816200" cy="21362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200" dirty="0">
                <a:solidFill>
                  <a:schemeClr val="tx1"/>
                </a:solidFill>
              </a:rPr>
              <a:t>квітень</a:t>
            </a:r>
            <a:endParaRPr lang="ru-RU" sz="1200" dirty="0">
              <a:solidFill>
                <a:schemeClr val="tx1"/>
              </a:solidFill>
            </a:endParaRPr>
          </a:p>
        </p:txBody>
      </p:sp>
      <p:sp>
        <p:nvSpPr>
          <p:cNvPr id="36" name="Прямоугольник 35"/>
          <p:cNvSpPr/>
          <p:nvPr/>
        </p:nvSpPr>
        <p:spPr>
          <a:xfrm>
            <a:off x="29649" y="1814794"/>
            <a:ext cx="3311884" cy="214745"/>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300" b="1" dirty="0">
                <a:solidFill>
                  <a:schemeClr val="tx1"/>
                </a:solidFill>
              </a:rPr>
              <a:t>Стадія звітування про виконання бюджету</a:t>
            </a:r>
          </a:p>
        </p:txBody>
      </p:sp>
      <p:sp>
        <p:nvSpPr>
          <p:cNvPr id="37" name="Прямоугольник 36"/>
          <p:cNvSpPr/>
          <p:nvPr/>
        </p:nvSpPr>
        <p:spPr>
          <a:xfrm>
            <a:off x="6168755" y="1425300"/>
            <a:ext cx="3710095" cy="200646"/>
          </a:xfrm>
          <a:prstGeom prst="rect">
            <a:avLst/>
          </a:prstGeom>
          <a:solidFill>
            <a:srgbClr val="FCF9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300" b="1" dirty="0">
                <a:solidFill>
                  <a:schemeClr val="tx1"/>
                </a:solidFill>
              </a:rPr>
              <a:t>Стадія складання та </a:t>
            </a:r>
            <a:r>
              <a:rPr lang="uk-UA" sz="1300" b="1" dirty="0" smtClean="0">
                <a:solidFill>
                  <a:schemeClr val="tx1"/>
                </a:solidFill>
              </a:rPr>
              <a:t>затвердження </a:t>
            </a:r>
            <a:r>
              <a:rPr lang="uk-UA" sz="1300" b="1" dirty="0">
                <a:solidFill>
                  <a:schemeClr val="tx1"/>
                </a:solidFill>
              </a:rPr>
              <a:t>бюджету</a:t>
            </a:r>
          </a:p>
        </p:txBody>
      </p:sp>
      <p:sp>
        <p:nvSpPr>
          <p:cNvPr id="38" name="Прямоугольник 37"/>
          <p:cNvSpPr/>
          <p:nvPr/>
        </p:nvSpPr>
        <p:spPr>
          <a:xfrm>
            <a:off x="29471" y="1623376"/>
            <a:ext cx="9848357" cy="199113"/>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300" b="1" dirty="0">
                <a:solidFill>
                  <a:schemeClr val="tx1"/>
                </a:solidFill>
              </a:rPr>
              <a:t>Стадія виконання бюджету</a:t>
            </a:r>
          </a:p>
        </p:txBody>
      </p:sp>
      <p:sp>
        <p:nvSpPr>
          <p:cNvPr id="69" name="Прямоугольник 68"/>
          <p:cNvSpPr/>
          <p:nvPr/>
        </p:nvSpPr>
        <p:spPr>
          <a:xfrm>
            <a:off x="3514233" y="2107506"/>
            <a:ext cx="6351565" cy="255208"/>
          </a:xfrm>
          <a:prstGeom prst="rect">
            <a:avLst/>
          </a:prstGeom>
          <a:solidFill>
            <a:srgbClr val="FCF9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300" b="1" dirty="0">
                <a:solidFill>
                  <a:schemeClr val="tx1"/>
                </a:solidFill>
              </a:rPr>
              <a:t>Повноваження місцевих органів влади:</a:t>
            </a:r>
            <a:endParaRPr lang="ru-RU" sz="1300" b="1" dirty="0">
              <a:solidFill>
                <a:schemeClr val="tx1"/>
              </a:solidFill>
            </a:endParaRPr>
          </a:p>
        </p:txBody>
      </p:sp>
      <p:sp>
        <p:nvSpPr>
          <p:cNvPr id="70" name="Прямоугольник 69"/>
          <p:cNvSpPr/>
          <p:nvPr/>
        </p:nvSpPr>
        <p:spPr>
          <a:xfrm>
            <a:off x="3514233" y="2370970"/>
            <a:ext cx="6351565" cy="199056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39299" indent="-139299" algn="just">
              <a:buFont typeface="Wingdings" panose="05000000000000000000" pitchFamily="2" charset="2"/>
              <a:buChar char="ü"/>
            </a:pPr>
            <a:r>
              <a:rPr lang="uk-UA" sz="975" b="1" dirty="0">
                <a:solidFill>
                  <a:schemeClr val="tx1"/>
                </a:solidFill>
              </a:rPr>
              <a:t>Кінець серпня/початок вересня:</a:t>
            </a:r>
            <a:r>
              <a:rPr lang="uk-UA" sz="975" dirty="0">
                <a:solidFill>
                  <a:schemeClr val="tx1"/>
                </a:solidFill>
              </a:rPr>
              <a:t> </a:t>
            </a:r>
            <a:r>
              <a:rPr lang="uk-UA" sz="975" dirty="0" smtClean="0">
                <a:solidFill>
                  <a:schemeClr val="tx1"/>
                </a:solidFill>
              </a:rPr>
              <a:t>прийняття </a:t>
            </a:r>
            <a:r>
              <a:rPr lang="uk-UA" sz="975" dirty="0">
                <a:solidFill>
                  <a:schemeClr val="tx1"/>
                </a:solidFill>
              </a:rPr>
              <a:t>рішення ради про заходи щодо підготовки проекту рішення про бюджет ОТГ на плановий </a:t>
            </a:r>
            <a:r>
              <a:rPr lang="uk-UA" sz="975" dirty="0" smtClean="0">
                <a:solidFill>
                  <a:schemeClr val="tx1"/>
                </a:solidFill>
              </a:rPr>
              <a:t>рік  та прогнозу бюджету на наступні за плановим два бюджетні періоди</a:t>
            </a:r>
            <a:endParaRPr lang="uk-UA" sz="975" dirty="0">
              <a:solidFill>
                <a:schemeClr val="tx1"/>
              </a:solidFill>
            </a:endParaRPr>
          </a:p>
          <a:p>
            <a:pPr marL="139299" indent="-139299" algn="just">
              <a:buFont typeface="Wingdings" panose="05000000000000000000" pitchFamily="2" charset="2"/>
              <a:buChar char="ü"/>
            </a:pPr>
            <a:r>
              <a:rPr lang="uk-UA" sz="975" b="1" dirty="0">
                <a:solidFill>
                  <a:schemeClr val="tx1"/>
                </a:solidFill>
              </a:rPr>
              <a:t>До 1 жовтня: </a:t>
            </a:r>
            <a:r>
              <a:rPr lang="uk-UA" sz="975" dirty="0">
                <a:solidFill>
                  <a:schemeClr val="tx1"/>
                </a:solidFill>
              </a:rPr>
              <a:t>розробка та доведення до головних розпорядників коштів Інструкції з підготовки бюджетних запитів</a:t>
            </a:r>
          </a:p>
          <a:p>
            <a:pPr marL="139299" indent="-139299" algn="just">
              <a:buFont typeface="Wingdings" panose="05000000000000000000" pitchFamily="2" charset="2"/>
              <a:buChar char="ü"/>
            </a:pPr>
            <a:r>
              <a:rPr lang="uk-UA" sz="975" b="1" dirty="0">
                <a:solidFill>
                  <a:schemeClr val="tx1"/>
                </a:solidFill>
              </a:rPr>
              <a:t>Жовтень - листопад: </a:t>
            </a:r>
            <a:r>
              <a:rPr lang="uk-UA" sz="975" dirty="0">
                <a:solidFill>
                  <a:schemeClr val="tx1"/>
                </a:solidFill>
              </a:rPr>
              <a:t>складання проекту бюджету ОТГ та підготовка проекту рішення про бюджет (доведення граничних обсягів видатків, підготовка та подання бюджетних запитів, їх аналіз та включення до проекту рішення) та прогнозу бюджету на наступні за плановим два бюджетні періоди</a:t>
            </a:r>
          </a:p>
          <a:p>
            <a:pPr marL="139299" indent="-139299" algn="just">
              <a:buFont typeface="Wingdings" panose="05000000000000000000" pitchFamily="2" charset="2"/>
              <a:buChar char="ü"/>
            </a:pPr>
            <a:r>
              <a:rPr lang="uk-UA" sz="975" b="1" dirty="0">
                <a:solidFill>
                  <a:schemeClr val="tx1"/>
                </a:solidFill>
              </a:rPr>
              <a:t>До 5 грудня: </a:t>
            </a:r>
            <a:r>
              <a:rPr lang="uk-UA" sz="975" dirty="0">
                <a:solidFill>
                  <a:schemeClr val="tx1"/>
                </a:solidFill>
              </a:rPr>
              <a:t>уточнення показників проекту бюджету після прийняття проекту закону про ДБ у ІІ читанні, завершення роботи </a:t>
            </a:r>
            <a:r>
              <a:rPr lang="uk-UA" sz="975" dirty="0" smtClean="0">
                <a:solidFill>
                  <a:schemeClr val="tx1"/>
                </a:solidFill>
              </a:rPr>
              <a:t>з підготовки проекту </a:t>
            </a:r>
            <a:r>
              <a:rPr lang="uk-UA" sz="975" dirty="0">
                <a:solidFill>
                  <a:schemeClr val="tx1"/>
                </a:solidFill>
              </a:rPr>
              <a:t>рішення про бюджет, його схвалення виконавчим комітетом ради та подання на розгляд </a:t>
            </a:r>
            <a:r>
              <a:rPr lang="uk-UA" sz="975" dirty="0" smtClean="0">
                <a:solidFill>
                  <a:schemeClr val="tx1"/>
                </a:solidFill>
              </a:rPr>
              <a:t>раді</a:t>
            </a:r>
            <a:r>
              <a:rPr lang="uk-UA" sz="975" dirty="0">
                <a:solidFill>
                  <a:schemeClr val="tx1"/>
                </a:solidFill>
              </a:rPr>
              <a:t>, схвалення </a:t>
            </a:r>
            <a:r>
              <a:rPr lang="uk-UA" sz="975" dirty="0" smtClean="0">
                <a:solidFill>
                  <a:schemeClr val="tx1"/>
                </a:solidFill>
              </a:rPr>
              <a:t> прогнозу </a:t>
            </a:r>
            <a:r>
              <a:rPr lang="uk-UA" sz="975" dirty="0">
                <a:solidFill>
                  <a:schemeClr val="tx1"/>
                </a:solidFill>
              </a:rPr>
              <a:t>бюджету на наступні за плановим два бюджетні періоди</a:t>
            </a:r>
          </a:p>
          <a:p>
            <a:pPr marL="139299" indent="-139299" algn="just">
              <a:buFont typeface="Wingdings" panose="05000000000000000000" pitchFamily="2" charset="2"/>
              <a:buChar char="ü"/>
            </a:pPr>
            <a:r>
              <a:rPr lang="uk-UA" sz="975" b="1" dirty="0">
                <a:solidFill>
                  <a:schemeClr val="tx1"/>
                </a:solidFill>
              </a:rPr>
              <a:t>Листопад-грудень: </a:t>
            </a:r>
            <a:r>
              <a:rPr lang="uk-UA" sz="975" dirty="0">
                <a:solidFill>
                  <a:schemeClr val="tx1"/>
                </a:solidFill>
              </a:rPr>
              <a:t>здійснення заходів щодо публічного обговорення проекту бюджету</a:t>
            </a:r>
          </a:p>
          <a:p>
            <a:pPr marL="139299" indent="-139299" algn="just">
              <a:buFont typeface="Wingdings" panose="05000000000000000000" pitchFamily="2" charset="2"/>
              <a:buChar char="ü"/>
            </a:pPr>
            <a:r>
              <a:rPr lang="uk-UA" sz="975" b="1" dirty="0">
                <a:solidFill>
                  <a:srgbClr val="FF0000"/>
                </a:solidFill>
              </a:rPr>
              <a:t>До 25 грудня: </a:t>
            </a:r>
            <a:r>
              <a:rPr lang="uk-UA" sz="975" dirty="0">
                <a:solidFill>
                  <a:schemeClr val="tx1"/>
                </a:solidFill>
              </a:rPr>
              <a:t>розгляд проекту бюджету в раді та його прийняття</a:t>
            </a:r>
          </a:p>
          <a:p>
            <a:pPr marL="139299" indent="-139299" algn="just">
              <a:buFont typeface="Wingdings" panose="05000000000000000000" pitchFamily="2" charset="2"/>
              <a:buChar char="ü"/>
            </a:pPr>
            <a:r>
              <a:rPr lang="uk-UA" sz="975" b="1" dirty="0" smtClean="0">
                <a:solidFill>
                  <a:schemeClr val="tx1"/>
                </a:solidFill>
              </a:rPr>
              <a:t>10-денний строк з дня прийняття рішення про бюджет (до </a:t>
            </a:r>
            <a:r>
              <a:rPr lang="uk-UA" sz="975" b="1" dirty="0">
                <a:solidFill>
                  <a:schemeClr val="tx1"/>
                </a:solidFill>
              </a:rPr>
              <a:t>5 </a:t>
            </a:r>
            <a:r>
              <a:rPr lang="uk-UA" sz="975" b="1" dirty="0" smtClean="0">
                <a:solidFill>
                  <a:schemeClr val="tx1"/>
                </a:solidFill>
              </a:rPr>
              <a:t>січня): </a:t>
            </a:r>
            <a:r>
              <a:rPr lang="uk-UA" sz="975" dirty="0">
                <a:solidFill>
                  <a:schemeClr val="tx1"/>
                </a:solidFill>
              </a:rPr>
              <a:t>опублікування рішення про бюджет ОТГ </a:t>
            </a:r>
            <a:endParaRPr lang="ru-RU" sz="975" dirty="0">
              <a:solidFill>
                <a:schemeClr val="tx1"/>
              </a:solidFill>
            </a:endParaRPr>
          </a:p>
        </p:txBody>
      </p:sp>
      <p:sp>
        <p:nvSpPr>
          <p:cNvPr id="71" name="Прямоугольник 70"/>
          <p:cNvSpPr/>
          <p:nvPr/>
        </p:nvSpPr>
        <p:spPr>
          <a:xfrm>
            <a:off x="45344" y="4447676"/>
            <a:ext cx="2286124" cy="236101"/>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300" b="1" dirty="0">
                <a:solidFill>
                  <a:schemeClr val="tx1"/>
                </a:solidFill>
              </a:rPr>
              <a:t>Доведення інформації МФУ:</a:t>
            </a:r>
            <a:endParaRPr lang="ru-RU" sz="1300" b="1" dirty="0">
              <a:solidFill>
                <a:schemeClr val="tx1"/>
              </a:solidFill>
            </a:endParaRPr>
          </a:p>
        </p:txBody>
      </p:sp>
      <p:sp>
        <p:nvSpPr>
          <p:cNvPr id="72" name="Прямоугольник 71"/>
          <p:cNvSpPr/>
          <p:nvPr/>
        </p:nvSpPr>
        <p:spPr>
          <a:xfrm>
            <a:off x="2414789" y="4451634"/>
            <a:ext cx="7464959" cy="236101"/>
          </a:xfrm>
          <a:prstGeom prst="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300" b="1" dirty="0">
                <a:solidFill>
                  <a:schemeClr val="tx1"/>
                </a:solidFill>
              </a:rPr>
              <a:t>Повноваження місцевих органів влади:</a:t>
            </a:r>
            <a:endParaRPr lang="ru-RU" sz="1300" b="1" dirty="0">
              <a:solidFill>
                <a:schemeClr val="tx1"/>
              </a:solidFill>
            </a:endParaRPr>
          </a:p>
        </p:txBody>
      </p:sp>
      <p:sp>
        <p:nvSpPr>
          <p:cNvPr id="73" name="Прямоугольник 72"/>
          <p:cNvSpPr/>
          <p:nvPr/>
        </p:nvSpPr>
        <p:spPr>
          <a:xfrm>
            <a:off x="2414789" y="4683778"/>
            <a:ext cx="7464959" cy="83320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0397" indent="-146247" algn="just">
              <a:buFont typeface="Wingdings" panose="05000000000000000000" pitchFamily="2" charset="2"/>
              <a:buChar char="ü"/>
            </a:pPr>
            <a:r>
              <a:rPr lang="uk-UA" sz="975" b="1" dirty="0">
                <a:solidFill>
                  <a:schemeClr val="tx1"/>
                </a:solidFill>
              </a:rPr>
              <a:t>30 днів після затвердження бюджету:  </a:t>
            </a:r>
            <a:r>
              <a:rPr lang="uk-UA" sz="975" dirty="0">
                <a:solidFill>
                  <a:schemeClr val="tx1"/>
                </a:solidFill>
              </a:rPr>
              <a:t>затвердження та подання до органів Казначейства розпису бюджету ОТГ (до цього часу затверджується тимчасовий розпис)</a:t>
            </a:r>
          </a:p>
          <a:p>
            <a:pPr marL="140397" indent="-146247" algn="just">
              <a:buFont typeface="Wingdings" panose="05000000000000000000" pitchFamily="2" charset="2"/>
              <a:buChar char="ü"/>
            </a:pPr>
            <a:r>
              <a:rPr lang="uk-UA" sz="975" b="1" dirty="0">
                <a:solidFill>
                  <a:schemeClr val="tx1"/>
                </a:solidFill>
              </a:rPr>
              <a:t>30 днів після затвердження розпису бюджету: </a:t>
            </a:r>
            <a:r>
              <a:rPr lang="uk-UA" sz="975" dirty="0">
                <a:solidFill>
                  <a:schemeClr val="tx1"/>
                </a:solidFill>
              </a:rPr>
              <a:t>затвердження кошторисів (планів використання бюджетних коштів)</a:t>
            </a:r>
          </a:p>
          <a:p>
            <a:pPr marL="140397" indent="-146247" algn="just">
              <a:buFont typeface="Wingdings" panose="05000000000000000000" pitchFamily="2" charset="2"/>
              <a:buChar char="ü"/>
            </a:pPr>
            <a:r>
              <a:rPr lang="uk-UA" sz="975" b="1" dirty="0">
                <a:solidFill>
                  <a:schemeClr val="tx1"/>
                </a:solidFill>
              </a:rPr>
              <a:t>45 днів після набрання чинності рішенням про бюджет ОТГ: </a:t>
            </a:r>
            <a:r>
              <a:rPr lang="uk-UA" sz="975" dirty="0">
                <a:solidFill>
                  <a:schemeClr val="tx1"/>
                </a:solidFill>
              </a:rPr>
              <a:t>затвердження паспортів бюджетних програм</a:t>
            </a:r>
          </a:p>
          <a:p>
            <a:pPr marL="140397" indent="-146247" algn="just">
              <a:buFont typeface="Wingdings" panose="05000000000000000000" pitchFamily="2" charset="2"/>
              <a:buChar char="ü"/>
            </a:pPr>
            <a:r>
              <a:rPr lang="uk-UA" sz="975" b="1" dirty="0">
                <a:solidFill>
                  <a:schemeClr val="tx1"/>
                </a:solidFill>
              </a:rPr>
              <a:t>Січень-грудень:</a:t>
            </a:r>
            <a:r>
              <a:rPr lang="uk-UA" sz="975" dirty="0">
                <a:solidFill>
                  <a:schemeClr val="tx1"/>
                </a:solidFill>
              </a:rPr>
              <a:t> цільове та ефективне використання коштів, в т. ч. внесення змін до бюджету</a:t>
            </a:r>
            <a:endParaRPr lang="ru-RU" sz="975" dirty="0">
              <a:solidFill>
                <a:schemeClr val="tx1"/>
              </a:solidFill>
            </a:endParaRPr>
          </a:p>
        </p:txBody>
      </p:sp>
      <p:sp>
        <p:nvSpPr>
          <p:cNvPr id="74" name="Прямоугольник 73"/>
          <p:cNvSpPr/>
          <p:nvPr/>
        </p:nvSpPr>
        <p:spPr>
          <a:xfrm>
            <a:off x="45344" y="5606950"/>
            <a:ext cx="2286124" cy="23610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300" b="1" dirty="0">
                <a:solidFill>
                  <a:schemeClr val="tx1"/>
                </a:solidFill>
              </a:rPr>
              <a:t>Доведення інформації МФУ:</a:t>
            </a:r>
            <a:endParaRPr lang="ru-RU" sz="1300" b="1" dirty="0">
              <a:solidFill>
                <a:schemeClr val="tx1"/>
              </a:solidFill>
            </a:endParaRPr>
          </a:p>
        </p:txBody>
      </p:sp>
      <p:sp>
        <p:nvSpPr>
          <p:cNvPr id="75" name="Прямоугольник 74"/>
          <p:cNvSpPr/>
          <p:nvPr/>
        </p:nvSpPr>
        <p:spPr>
          <a:xfrm>
            <a:off x="2414789" y="5606950"/>
            <a:ext cx="7464959" cy="236101"/>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sz="1300" b="1" dirty="0">
                <a:solidFill>
                  <a:schemeClr val="tx1"/>
                </a:solidFill>
              </a:rPr>
              <a:t>Повноваження місцевих органів влади:</a:t>
            </a:r>
            <a:endParaRPr lang="ru-RU" sz="1300" b="1" dirty="0">
              <a:solidFill>
                <a:schemeClr val="tx1"/>
              </a:solidFill>
            </a:endParaRPr>
          </a:p>
        </p:txBody>
      </p:sp>
      <p:sp>
        <p:nvSpPr>
          <p:cNvPr id="76" name="Прямоугольник 75"/>
          <p:cNvSpPr/>
          <p:nvPr/>
        </p:nvSpPr>
        <p:spPr>
          <a:xfrm>
            <a:off x="43601" y="5847148"/>
            <a:ext cx="2287912" cy="4748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0397" indent="-140397" algn="just">
              <a:buFont typeface="Wingdings" panose="05000000000000000000" pitchFamily="2" charset="2"/>
              <a:buChar char="ü"/>
            </a:pPr>
            <a:r>
              <a:rPr lang="uk-UA" sz="975" b="1" dirty="0" smtClean="0">
                <a:solidFill>
                  <a:schemeClr val="tx1"/>
                </a:solidFill>
              </a:rPr>
              <a:t>Термінів </a:t>
            </a:r>
            <a:r>
              <a:rPr lang="uk-UA" sz="975" b="1" dirty="0">
                <a:solidFill>
                  <a:schemeClr val="tx1"/>
                </a:solidFill>
              </a:rPr>
              <a:t>подання річного звіту про виконання місцевих бюджетів</a:t>
            </a:r>
            <a:endParaRPr lang="ru-RU" sz="975" dirty="0">
              <a:solidFill>
                <a:schemeClr val="tx1"/>
              </a:solidFill>
            </a:endParaRPr>
          </a:p>
        </p:txBody>
      </p:sp>
      <p:sp>
        <p:nvSpPr>
          <p:cNvPr id="77" name="Прямоугольник 76"/>
          <p:cNvSpPr/>
          <p:nvPr/>
        </p:nvSpPr>
        <p:spPr>
          <a:xfrm>
            <a:off x="2414789" y="5841434"/>
            <a:ext cx="7464959" cy="94160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0397" indent="-146247" algn="just">
              <a:buFont typeface="Wingdings" panose="05000000000000000000" pitchFamily="2" charset="2"/>
              <a:buChar char="ü"/>
            </a:pPr>
            <a:r>
              <a:rPr lang="uk-UA" sz="975" b="1" dirty="0">
                <a:solidFill>
                  <a:schemeClr val="tx1"/>
                </a:solidFill>
              </a:rPr>
              <a:t>Двомісячний строк після завершення відповідного бюджетного періоду </a:t>
            </a:r>
            <a:r>
              <a:rPr lang="uk-UA" sz="975" i="1" dirty="0">
                <a:solidFill>
                  <a:schemeClr val="tx1"/>
                </a:solidFill>
              </a:rPr>
              <a:t>(квартальні - </a:t>
            </a:r>
            <a:r>
              <a:rPr lang="uk-UA" sz="975" i="1" dirty="0" smtClean="0">
                <a:solidFill>
                  <a:schemeClr val="tx1"/>
                </a:solidFill>
              </a:rPr>
              <a:t>до 1 травня, до </a:t>
            </a:r>
            <a:r>
              <a:rPr lang="uk-UA" sz="975" i="1" dirty="0">
                <a:solidFill>
                  <a:schemeClr val="tx1"/>
                </a:solidFill>
              </a:rPr>
              <a:t>1 червня, до 1 вересня, до </a:t>
            </a:r>
            <a:r>
              <a:rPr lang="uk-UA" sz="975" i="1" dirty="0" smtClean="0">
                <a:solidFill>
                  <a:schemeClr val="tx1"/>
                </a:solidFill>
              </a:rPr>
              <a:t>          1 </a:t>
            </a:r>
            <a:r>
              <a:rPr lang="uk-UA" sz="975" i="1" dirty="0">
                <a:solidFill>
                  <a:schemeClr val="tx1"/>
                </a:solidFill>
              </a:rPr>
              <a:t>листопада, річний - до 1 березня)</a:t>
            </a:r>
            <a:r>
              <a:rPr lang="uk-UA" sz="975" b="1" dirty="0">
                <a:solidFill>
                  <a:schemeClr val="tx1"/>
                </a:solidFill>
              </a:rPr>
              <a:t>: </a:t>
            </a:r>
            <a:r>
              <a:rPr lang="uk-UA" sz="975" dirty="0">
                <a:solidFill>
                  <a:schemeClr val="tx1"/>
                </a:solidFill>
              </a:rPr>
              <a:t>подання раді </a:t>
            </a:r>
            <a:r>
              <a:rPr lang="uk-UA" sz="975" dirty="0" smtClean="0">
                <a:solidFill>
                  <a:schemeClr val="tx1"/>
                </a:solidFill>
              </a:rPr>
              <a:t>квартальних </a:t>
            </a:r>
            <a:r>
              <a:rPr lang="uk-UA" sz="975" dirty="0">
                <a:solidFill>
                  <a:schemeClr val="tx1"/>
                </a:solidFill>
              </a:rPr>
              <a:t>та річного звітів про виконання бюджету</a:t>
            </a:r>
          </a:p>
          <a:p>
            <a:pPr marL="140397" indent="-146247" algn="just">
              <a:buFont typeface="Wingdings" panose="05000000000000000000" pitchFamily="2" charset="2"/>
              <a:buChar char="ü"/>
            </a:pPr>
            <a:r>
              <a:rPr lang="uk-UA" sz="975" b="1" dirty="0" smtClean="0">
                <a:solidFill>
                  <a:schemeClr val="tx1"/>
                </a:solidFill>
              </a:rPr>
              <a:t>Березень-квітень (відповідно </a:t>
            </a:r>
            <a:r>
              <a:rPr lang="uk-UA" sz="975" b="1" dirty="0">
                <a:solidFill>
                  <a:schemeClr val="tx1"/>
                </a:solidFill>
              </a:rPr>
              <a:t>до регламенту </a:t>
            </a:r>
            <a:r>
              <a:rPr lang="uk-UA" sz="975" b="1" dirty="0" smtClean="0">
                <a:solidFill>
                  <a:schemeClr val="tx1"/>
                </a:solidFill>
              </a:rPr>
              <a:t>ради): </a:t>
            </a:r>
            <a:r>
              <a:rPr lang="uk-UA" sz="975" dirty="0">
                <a:solidFill>
                  <a:schemeClr val="tx1"/>
                </a:solidFill>
              </a:rPr>
              <a:t>перевірка та затвердження </a:t>
            </a:r>
            <a:r>
              <a:rPr lang="uk-UA" sz="975" i="1" dirty="0">
                <a:solidFill>
                  <a:schemeClr val="tx1"/>
                </a:solidFill>
              </a:rPr>
              <a:t>(прийняття іншого рішення) </a:t>
            </a:r>
            <a:r>
              <a:rPr lang="uk-UA" sz="975" dirty="0">
                <a:solidFill>
                  <a:schemeClr val="tx1"/>
                </a:solidFill>
              </a:rPr>
              <a:t>річного звіту</a:t>
            </a:r>
          </a:p>
          <a:p>
            <a:pPr marL="140397" indent="-146247" algn="just">
              <a:buFont typeface="Wingdings" panose="05000000000000000000" pitchFamily="2" charset="2"/>
              <a:buChar char="ü"/>
            </a:pPr>
            <a:r>
              <a:rPr lang="uk-UA" sz="975" b="1" dirty="0">
                <a:solidFill>
                  <a:schemeClr val="tx1"/>
                </a:solidFill>
              </a:rPr>
              <a:t>До 1 березня: </a:t>
            </a:r>
            <a:r>
              <a:rPr lang="uk-UA" sz="975" dirty="0">
                <a:solidFill>
                  <a:schemeClr val="tx1"/>
                </a:solidFill>
              </a:rPr>
              <a:t>публікація інформації про виконання бюджету (у газеті, визначеній радою)</a:t>
            </a:r>
          </a:p>
          <a:p>
            <a:pPr marL="140397" indent="-146247" algn="just">
              <a:buFont typeface="Wingdings" panose="05000000000000000000" pitchFamily="2" charset="2"/>
              <a:buChar char="ü"/>
            </a:pPr>
            <a:r>
              <a:rPr lang="uk-UA" sz="975" b="1" dirty="0">
                <a:solidFill>
                  <a:schemeClr val="tx1"/>
                </a:solidFill>
              </a:rPr>
              <a:t>До 15 березня: </a:t>
            </a:r>
            <a:r>
              <a:rPr lang="uk-UA" sz="975" dirty="0">
                <a:solidFill>
                  <a:schemeClr val="tx1"/>
                </a:solidFill>
              </a:rPr>
              <a:t>публічне представлення та публікація інформації про виконання бюджетних програм</a:t>
            </a:r>
          </a:p>
          <a:p>
            <a:pPr marL="140397" indent="-146247" algn="just">
              <a:buFont typeface="Wingdings" panose="05000000000000000000" pitchFamily="2" charset="2"/>
              <a:buChar char="ü"/>
            </a:pPr>
            <a:r>
              <a:rPr lang="uk-UA" sz="975" b="1" dirty="0">
                <a:solidFill>
                  <a:schemeClr val="tx1"/>
                </a:solidFill>
              </a:rPr>
              <a:t>До 20 березня:</a:t>
            </a:r>
            <a:r>
              <a:rPr lang="uk-UA" sz="975" dirty="0">
                <a:solidFill>
                  <a:schemeClr val="tx1"/>
                </a:solidFill>
              </a:rPr>
              <a:t> публічне представлення інформації про виконання бюджету</a:t>
            </a:r>
            <a:r>
              <a:rPr lang="uk-UA" sz="975" b="1" dirty="0">
                <a:solidFill>
                  <a:schemeClr val="tx1"/>
                </a:solidFill>
              </a:rPr>
              <a:t>  </a:t>
            </a:r>
            <a:endParaRPr lang="ru-RU" sz="975" b="1" dirty="0">
              <a:solidFill>
                <a:schemeClr val="tx1"/>
              </a:solidFill>
            </a:endParaRPr>
          </a:p>
        </p:txBody>
      </p:sp>
      <p:sp>
        <p:nvSpPr>
          <p:cNvPr id="2" name="Прямоугольник 1"/>
          <p:cNvSpPr/>
          <p:nvPr/>
        </p:nvSpPr>
        <p:spPr>
          <a:xfrm>
            <a:off x="19537" y="577610"/>
            <a:ext cx="5984221" cy="5697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sz="1200" b="1" dirty="0" smtClean="0">
                <a:solidFill>
                  <a:schemeClr val="tx1"/>
                </a:solidFill>
              </a:rPr>
              <a:t>Бюджетний період </a:t>
            </a:r>
            <a:r>
              <a:rPr lang="uk-UA" sz="1200" dirty="0" smtClean="0">
                <a:solidFill>
                  <a:schemeClr val="tx1"/>
                </a:solidFill>
              </a:rPr>
              <a:t>- один календарний рік: з 1 січня по 31 грудня</a:t>
            </a:r>
          </a:p>
          <a:p>
            <a:r>
              <a:rPr lang="uk-UA" sz="1200" b="1" dirty="0" smtClean="0">
                <a:solidFill>
                  <a:schemeClr val="tx1"/>
                </a:solidFill>
              </a:rPr>
              <a:t>Бюджетний процес </a:t>
            </a:r>
            <a:r>
              <a:rPr lang="uk-UA" sz="1200" dirty="0" smtClean="0">
                <a:solidFill>
                  <a:schemeClr val="tx1"/>
                </a:solidFill>
              </a:rPr>
              <a:t>- починається у серпні року, що передує плановому, і закінчується у 	             квітні, після завершення бюджетного періоду</a:t>
            </a:r>
            <a:endParaRPr lang="ru-RU" sz="1200" dirty="0">
              <a:solidFill>
                <a:schemeClr val="tx1"/>
              </a:solidFill>
            </a:endParaRPr>
          </a:p>
        </p:txBody>
      </p:sp>
    </p:spTree>
    <p:extLst>
      <p:ext uri="{BB962C8B-B14F-4D97-AF65-F5344CB8AC3E}">
        <p14:creationId xmlns:p14="http://schemas.microsoft.com/office/powerpoint/2010/main" val="934258077"/>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TotalTime>
  <Words>532</Words>
  <Application>Microsoft Office PowerPoint</Application>
  <PresentationFormat>Лист A4 (210x297 мм)</PresentationFormat>
  <Paragraphs>46</Paragraphs>
  <Slides>1</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vt:i4>
      </vt:variant>
    </vt:vector>
  </HeadingPairs>
  <TitlesOfParts>
    <vt:vector size="6" baseType="lpstr">
      <vt:lpstr>Arial</vt:lpstr>
      <vt:lpstr>Calibri</vt:lpstr>
      <vt:lpstr>Calibri Light</vt:lpstr>
      <vt:lpstr>Wingdings</vt:lpstr>
      <vt:lpstr>Тема Office</vt:lpstr>
      <vt:lpstr>Презентация PowerPoint</vt:lpstr>
    </vt:vector>
  </TitlesOfParts>
  <Company>diakov.net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Galyna</dc:creator>
  <cp:lastModifiedBy>Galyna</cp:lastModifiedBy>
  <cp:revision>14</cp:revision>
  <cp:lastPrinted>2018-03-19T15:11:21Z</cp:lastPrinted>
  <dcterms:created xsi:type="dcterms:W3CDTF">2018-03-19T14:33:01Z</dcterms:created>
  <dcterms:modified xsi:type="dcterms:W3CDTF">2018-03-24T15:54:17Z</dcterms:modified>
</cp:coreProperties>
</file>