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9" r:id="rId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28C292"/>
    <a:srgbClr val="00CC99"/>
    <a:srgbClr val="66D4A7"/>
    <a:srgbClr val="000099"/>
    <a:srgbClr val="FFFF99"/>
    <a:srgbClr val="F5F6BC"/>
    <a:srgbClr val="BCC7F6"/>
    <a:srgbClr val="AEBBF4"/>
    <a:srgbClr val="C7F4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88" autoAdjust="0"/>
    <p:restoredTop sz="94660"/>
  </p:normalViewPr>
  <p:slideViewPr>
    <p:cSldViewPr>
      <p:cViewPr>
        <p:scale>
          <a:sx n="60" d="100"/>
          <a:sy n="60" d="100"/>
        </p:scale>
        <p:origin x="-1684" y="-2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9923A-CAA5-43DA-A703-157D8917D07E}" type="datetimeFigureOut">
              <a:rPr lang="ru-RU" smtClean="0"/>
              <a:t>04.04.2018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7BE935-AEC9-408E-A39F-4114F7ECD5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5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909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2859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149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07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2104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0317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6402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5699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9392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428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51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33994-E5A1-41DA-8909-2BCB72D8891A}" type="datetimeFigureOut">
              <a:rPr lang="uk-UA" smtClean="0"/>
              <a:t>04.04.2018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DBF76-C416-4161-9BCA-3AF8C4044B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4814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1"/>
          <p:cNvSpPr>
            <a:spLocks noGrp="1"/>
          </p:cNvSpPr>
          <p:nvPr>
            <p:ph type="title"/>
          </p:nvPr>
        </p:nvSpPr>
        <p:spPr>
          <a:xfrm>
            <a:off x="457200" y="44625"/>
            <a:ext cx="8229600" cy="796400"/>
          </a:xfrm>
          <a:noFill/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9999"/>
                </a:solidFill>
              </a:rPr>
              <a:t>Бюджетний календар</a:t>
            </a:r>
            <a:br>
              <a:rPr lang="uk-UA" b="1" dirty="0" smtClean="0">
                <a:solidFill>
                  <a:srgbClr val="009999"/>
                </a:solidFill>
              </a:rPr>
            </a:br>
            <a:r>
              <a:rPr lang="uk-UA" sz="3100" b="1" i="1" dirty="0" smtClean="0">
                <a:solidFill>
                  <a:srgbClr val="009999"/>
                </a:solidFill>
              </a:rPr>
              <a:t>(на місцевому рівні)</a:t>
            </a:r>
            <a:endParaRPr lang="ru-RU" sz="3100" i="1" dirty="0">
              <a:solidFill>
                <a:srgbClr val="009999"/>
              </a:solidFill>
            </a:endParaRPr>
          </a:p>
        </p:txBody>
      </p:sp>
      <p:sp>
        <p:nvSpPr>
          <p:cNvPr id="6" name="П'ятикутник 7"/>
          <p:cNvSpPr/>
          <p:nvPr/>
        </p:nvSpPr>
        <p:spPr>
          <a:xfrm>
            <a:off x="237067" y="1004710"/>
            <a:ext cx="5125155" cy="767646"/>
          </a:xfrm>
          <a:prstGeom prst="homePlate">
            <a:avLst/>
          </a:prstGeom>
          <a:solidFill>
            <a:schemeClr val="bg1"/>
          </a:solidFill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600" b="1" dirty="0" smtClean="0">
                <a:solidFill>
                  <a:schemeClr val="tx1"/>
                </a:solidFill>
              </a:rPr>
              <a:t>Складання проекту бюджету ОТГ, підготовка проекту рішення про бюджет та його схвалення виконавчим органом ради ОТГ</a:t>
            </a:r>
            <a:r>
              <a:rPr lang="uk-UA" sz="1600" b="1" dirty="0" smtClean="0"/>
              <a:t> </a:t>
            </a:r>
            <a:endParaRPr lang="uk-UA" sz="1600" b="1" dirty="0"/>
          </a:p>
        </p:txBody>
      </p:sp>
      <p:sp>
        <p:nvSpPr>
          <p:cNvPr id="7" name="П'ятикутник 8"/>
          <p:cNvSpPr/>
          <p:nvPr/>
        </p:nvSpPr>
        <p:spPr>
          <a:xfrm>
            <a:off x="237067" y="1896533"/>
            <a:ext cx="5125155" cy="688623"/>
          </a:xfrm>
          <a:prstGeom prst="homePlate">
            <a:avLst/>
          </a:prstGeom>
          <a:solidFill>
            <a:schemeClr val="bg1"/>
          </a:solidFill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600" b="1" dirty="0">
                <a:solidFill>
                  <a:schemeClr val="tx1"/>
                </a:solidFill>
              </a:rPr>
              <a:t>Подання проекту рішення про бюджет ОТГ раді </a:t>
            </a:r>
            <a:r>
              <a:rPr lang="uk-UA" sz="1600" b="1" dirty="0" smtClean="0">
                <a:solidFill>
                  <a:schemeClr val="tx1"/>
                </a:solidFill>
              </a:rPr>
              <a:t>ОТГ </a:t>
            </a:r>
            <a:r>
              <a:rPr lang="uk-UA" sz="1600" b="1" dirty="0">
                <a:solidFill>
                  <a:schemeClr val="tx1"/>
                </a:solidFill>
              </a:rPr>
              <a:t>для </a:t>
            </a:r>
            <a:r>
              <a:rPr lang="uk-UA" sz="1600" b="1" dirty="0" smtClean="0">
                <a:solidFill>
                  <a:schemeClr val="tx1"/>
                </a:solidFill>
              </a:rPr>
              <a:t>затвердження</a:t>
            </a:r>
            <a:endParaRPr lang="uk-UA" sz="1600" b="1" dirty="0">
              <a:solidFill>
                <a:schemeClr val="tx1"/>
              </a:solidFill>
            </a:endParaRPr>
          </a:p>
        </p:txBody>
      </p:sp>
      <p:sp>
        <p:nvSpPr>
          <p:cNvPr id="8" name="П'ятикутник 9"/>
          <p:cNvSpPr/>
          <p:nvPr/>
        </p:nvSpPr>
        <p:spPr>
          <a:xfrm>
            <a:off x="229558" y="2731911"/>
            <a:ext cx="5125155" cy="688623"/>
          </a:xfrm>
          <a:prstGeom prst="homePlate">
            <a:avLst/>
          </a:prstGeom>
          <a:solidFill>
            <a:schemeClr val="bg1"/>
          </a:solidFill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600" b="1" dirty="0">
                <a:solidFill>
                  <a:schemeClr val="tx1"/>
                </a:solidFill>
              </a:rPr>
              <a:t>Розгляд проекту рішення про бюджет радою та його прийняття </a:t>
            </a:r>
          </a:p>
        </p:txBody>
      </p:sp>
      <p:sp>
        <p:nvSpPr>
          <p:cNvPr id="9" name="П'ятикутник 10"/>
          <p:cNvSpPr/>
          <p:nvPr/>
        </p:nvSpPr>
        <p:spPr>
          <a:xfrm>
            <a:off x="237067" y="3584220"/>
            <a:ext cx="5125155" cy="688623"/>
          </a:xfrm>
          <a:prstGeom prst="homePlate">
            <a:avLst/>
          </a:prstGeom>
          <a:solidFill>
            <a:schemeClr val="bg1"/>
          </a:solidFill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600" b="1" dirty="0">
                <a:solidFill>
                  <a:schemeClr val="tx1"/>
                </a:solidFill>
              </a:rPr>
              <a:t>Виконання бюджету, в т. ч. внесення змін до рішення про бюджет ОТГ</a:t>
            </a:r>
          </a:p>
        </p:txBody>
      </p:sp>
      <p:sp>
        <p:nvSpPr>
          <p:cNvPr id="10" name="П'ятикутник 11"/>
          <p:cNvSpPr/>
          <p:nvPr/>
        </p:nvSpPr>
        <p:spPr>
          <a:xfrm>
            <a:off x="229557" y="4413955"/>
            <a:ext cx="5125155" cy="688623"/>
          </a:xfrm>
          <a:prstGeom prst="homePlate">
            <a:avLst/>
          </a:prstGeom>
          <a:solidFill>
            <a:schemeClr val="bg1"/>
          </a:solidFill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600" b="1" dirty="0">
                <a:solidFill>
                  <a:schemeClr val="tx1"/>
                </a:solidFill>
              </a:rPr>
              <a:t>Підготовка звітів про виконання бюджету ОТГ</a:t>
            </a:r>
          </a:p>
        </p:txBody>
      </p:sp>
      <p:sp>
        <p:nvSpPr>
          <p:cNvPr id="11" name="П'ятикутник 12"/>
          <p:cNvSpPr/>
          <p:nvPr/>
        </p:nvSpPr>
        <p:spPr>
          <a:xfrm>
            <a:off x="237067" y="5243686"/>
            <a:ext cx="5125155" cy="688623"/>
          </a:xfrm>
          <a:prstGeom prst="homePlate">
            <a:avLst/>
          </a:prstGeom>
          <a:solidFill>
            <a:schemeClr val="bg1"/>
          </a:solidFill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600" b="1" dirty="0">
                <a:solidFill>
                  <a:schemeClr val="tx1"/>
                </a:solidFill>
              </a:rPr>
              <a:t>Подання виконавчим органом ради ОТГ квартальних та річного звітів до ради ОТГ</a:t>
            </a:r>
          </a:p>
        </p:txBody>
      </p:sp>
      <p:sp>
        <p:nvSpPr>
          <p:cNvPr id="12" name="П'ятикутник 13"/>
          <p:cNvSpPr/>
          <p:nvPr/>
        </p:nvSpPr>
        <p:spPr>
          <a:xfrm>
            <a:off x="237067" y="6062131"/>
            <a:ext cx="5125155" cy="688623"/>
          </a:xfrm>
          <a:prstGeom prst="homePlate">
            <a:avLst/>
          </a:prstGeom>
          <a:solidFill>
            <a:schemeClr val="bg1"/>
          </a:solidFill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600" b="1" dirty="0">
                <a:solidFill>
                  <a:schemeClr val="tx1"/>
                </a:solidFill>
              </a:rPr>
              <a:t>Перевірка річного звіту комісією з питань бюджету ради ОТГ та затвердження річного звіту або прийняття іншого рішення</a:t>
            </a:r>
          </a:p>
        </p:txBody>
      </p:sp>
      <p:sp>
        <p:nvSpPr>
          <p:cNvPr id="13" name="Прямокутник 14"/>
          <p:cNvSpPr/>
          <p:nvPr/>
        </p:nvSpPr>
        <p:spPr>
          <a:xfrm>
            <a:off x="5621867" y="1004710"/>
            <a:ext cx="3239911" cy="767646"/>
          </a:xfrm>
          <a:prstGeom prst="rect">
            <a:avLst/>
          </a:prstGeom>
          <a:solidFill>
            <a:schemeClr val="bg1"/>
          </a:solidFill>
          <a:ln w="6350">
            <a:solidFill>
              <a:srgbClr val="0099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dirty="0" smtClean="0">
                <a:solidFill>
                  <a:schemeClr val="tx1"/>
                </a:solidFill>
              </a:rPr>
              <a:t>з серпня </a:t>
            </a:r>
            <a:r>
              <a:rPr lang="uk-UA" dirty="0">
                <a:solidFill>
                  <a:schemeClr val="tx1"/>
                </a:solidFill>
              </a:rPr>
              <a:t>до грудня року, що передує плановому</a:t>
            </a:r>
          </a:p>
        </p:txBody>
      </p:sp>
      <p:sp>
        <p:nvSpPr>
          <p:cNvPr id="14" name="Прямокутник 20"/>
          <p:cNvSpPr/>
          <p:nvPr/>
        </p:nvSpPr>
        <p:spPr>
          <a:xfrm>
            <a:off x="5621863" y="6060499"/>
            <a:ext cx="3239911" cy="709091"/>
          </a:xfrm>
          <a:prstGeom prst="rect">
            <a:avLst/>
          </a:prstGeom>
          <a:solidFill>
            <a:schemeClr val="bg1"/>
          </a:solidFill>
          <a:ln>
            <a:solidFill>
              <a:srgbClr val="0099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dirty="0">
                <a:solidFill>
                  <a:schemeClr val="tx1"/>
                </a:solidFill>
              </a:rPr>
              <a:t>у терміни, визначені регламентом ради ОТГ</a:t>
            </a:r>
          </a:p>
        </p:txBody>
      </p:sp>
      <p:sp>
        <p:nvSpPr>
          <p:cNvPr id="15" name="Прямокутник 21"/>
          <p:cNvSpPr/>
          <p:nvPr/>
        </p:nvSpPr>
        <p:spPr>
          <a:xfrm>
            <a:off x="5621867" y="4413955"/>
            <a:ext cx="3239911" cy="709091"/>
          </a:xfrm>
          <a:prstGeom prst="rect">
            <a:avLst/>
          </a:prstGeom>
          <a:solidFill>
            <a:schemeClr val="bg1"/>
          </a:solidFill>
          <a:ln>
            <a:solidFill>
              <a:srgbClr val="0099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600" dirty="0">
                <a:solidFill>
                  <a:schemeClr val="tx1"/>
                </a:solidFill>
              </a:rPr>
              <a:t>місячний – до 10 числа</a:t>
            </a:r>
          </a:p>
          <a:p>
            <a:r>
              <a:rPr lang="uk-UA" sz="1600" dirty="0">
                <a:solidFill>
                  <a:schemeClr val="tx1"/>
                </a:solidFill>
              </a:rPr>
              <a:t>квартальний – до 23 числа місяця за звітним</a:t>
            </a:r>
          </a:p>
        </p:txBody>
      </p:sp>
      <p:sp>
        <p:nvSpPr>
          <p:cNvPr id="16" name="Прямокутник 22"/>
          <p:cNvSpPr/>
          <p:nvPr/>
        </p:nvSpPr>
        <p:spPr>
          <a:xfrm>
            <a:off x="5621867" y="5243686"/>
            <a:ext cx="3239911" cy="709091"/>
          </a:xfrm>
          <a:prstGeom prst="rect">
            <a:avLst/>
          </a:prstGeom>
          <a:solidFill>
            <a:schemeClr val="bg1"/>
          </a:solidFill>
          <a:ln>
            <a:solidFill>
              <a:srgbClr val="0099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600" dirty="0">
                <a:solidFill>
                  <a:schemeClr val="tx1"/>
                </a:solidFill>
              </a:rPr>
              <a:t>двомісячний строк після завершення відповідного бюджетного періоду</a:t>
            </a:r>
          </a:p>
        </p:txBody>
      </p:sp>
      <p:sp>
        <p:nvSpPr>
          <p:cNvPr id="17" name="Прямокутник 23"/>
          <p:cNvSpPr/>
          <p:nvPr/>
        </p:nvSpPr>
        <p:spPr>
          <a:xfrm>
            <a:off x="5621866" y="3584326"/>
            <a:ext cx="3239911" cy="709091"/>
          </a:xfrm>
          <a:prstGeom prst="rect">
            <a:avLst/>
          </a:prstGeom>
          <a:solidFill>
            <a:schemeClr val="bg1"/>
          </a:solidFill>
          <a:ln>
            <a:solidFill>
              <a:srgbClr val="0099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dirty="0">
                <a:solidFill>
                  <a:schemeClr val="tx1"/>
                </a:solidFill>
              </a:rPr>
              <a:t>з 1 січня до 31 грудня бюджетного року</a:t>
            </a:r>
          </a:p>
        </p:txBody>
      </p:sp>
      <p:sp>
        <p:nvSpPr>
          <p:cNvPr id="18" name="Прямокутник 24"/>
          <p:cNvSpPr/>
          <p:nvPr/>
        </p:nvSpPr>
        <p:spPr>
          <a:xfrm>
            <a:off x="5621865" y="2731911"/>
            <a:ext cx="3239911" cy="709091"/>
          </a:xfrm>
          <a:prstGeom prst="rect">
            <a:avLst/>
          </a:prstGeom>
          <a:solidFill>
            <a:schemeClr val="bg1"/>
          </a:solidFill>
          <a:ln>
            <a:solidFill>
              <a:srgbClr val="0099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dirty="0">
                <a:solidFill>
                  <a:schemeClr val="tx1"/>
                </a:solidFill>
              </a:rPr>
              <a:t>до 25 грудня року, що передує плановому</a:t>
            </a:r>
          </a:p>
        </p:txBody>
      </p:sp>
      <p:sp>
        <p:nvSpPr>
          <p:cNvPr id="19" name="Прямокутник 25"/>
          <p:cNvSpPr/>
          <p:nvPr/>
        </p:nvSpPr>
        <p:spPr>
          <a:xfrm>
            <a:off x="5621864" y="1896533"/>
            <a:ext cx="3239911" cy="709091"/>
          </a:xfrm>
          <a:prstGeom prst="rect">
            <a:avLst/>
          </a:prstGeom>
          <a:solidFill>
            <a:schemeClr val="bg1"/>
          </a:solidFill>
          <a:ln>
            <a:solidFill>
              <a:srgbClr val="0099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dirty="0">
                <a:solidFill>
                  <a:schemeClr val="tx1"/>
                </a:solidFill>
              </a:rPr>
              <a:t>початок грудня року, що передує плановому</a:t>
            </a:r>
          </a:p>
        </p:txBody>
      </p:sp>
    </p:spTree>
    <p:extLst>
      <p:ext uri="{BB962C8B-B14F-4D97-AF65-F5344CB8AC3E}">
        <p14:creationId xmlns:p14="http://schemas.microsoft.com/office/powerpoint/2010/main" val="7326987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1209</TotalTime>
  <Words>147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Бюджетний календар (на місцевому рівні)</vt:lpstr>
    </vt:vector>
  </TitlesOfParts>
  <Company>Minfin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Користувач Windows</dc:creator>
  <cp:lastModifiedBy>Image&amp;Matros ®</cp:lastModifiedBy>
  <cp:revision>73</cp:revision>
  <dcterms:created xsi:type="dcterms:W3CDTF">2017-11-16T11:01:16Z</dcterms:created>
  <dcterms:modified xsi:type="dcterms:W3CDTF">2018-04-04T07:49:19Z</dcterms:modified>
</cp:coreProperties>
</file>