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11" r:id="rId2"/>
  </p:sldIdLst>
  <p:sldSz cx="9144000" cy="6858000" type="screen4x3"/>
  <p:notesSz cx="6735763" cy="9866313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AF1F"/>
    <a:srgbClr val="1BA6A7"/>
    <a:srgbClr val="D1EDED"/>
    <a:srgbClr val="000099"/>
    <a:srgbClr val="FFFF99"/>
    <a:srgbClr val="F5F6BC"/>
    <a:srgbClr val="BCC7F6"/>
    <a:srgbClr val="AEBBF4"/>
    <a:srgbClr val="C7F4FD"/>
    <a:srgbClr val="B2F0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88" autoAdjust="0"/>
    <p:restoredTop sz="94660"/>
  </p:normalViewPr>
  <p:slideViewPr>
    <p:cSldViewPr>
      <p:cViewPr varScale="1">
        <p:scale>
          <a:sx n="66" d="100"/>
          <a:sy n="66" d="100"/>
        </p:scale>
        <p:origin x="-1504" y="-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D9923A-CAA5-43DA-A703-157D8917D07E}" type="datetimeFigureOut">
              <a:rPr lang="ru-RU" smtClean="0"/>
              <a:t>04.04.2018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7BE935-AEC9-408E-A39F-4114F7ECD5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758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33994-E5A1-41DA-8909-2BCB72D8891A}" type="datetimeFigureOut">
              <a:rPr lang="uk-UA" smtClean="0"/>
              <a:t>04.04.2018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DBF76-C416-4161-9BCA-3AF8C4044B3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59093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33994-E5A1-41DA-8909-2BCB72D8891A}" type="datetimeFigureOut">
              <a:rPr lang="uk-UA" smtClean="0"/>
              <a:t>04.04.2018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DBF76-C416-4161-9BCA-3AF8C4044B3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72859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33994-E5A1-41DA-8909-2BCB72D8891A}" type="datetimeFigureOut">
              <a:rPr lang="uk-UA" smtClean="0"/>
              <a:t>04.04.2018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DBF76-C416-4161-9BCA-3AF8C4044B3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1490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33994-E5A1-41DA-8909-2BCB72D8891A}" type="datetimeFigureOut">
              <a:rPr lang="uk-UA" smtClean="0"/>
              <a:t>04.04.2018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DBF76-C416-4161-9BCA-3AF8C4044B3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2076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33994-E5A1-41DA-8909-2BCB72D8891A}" type="datetimeFigureOut">
              <a:rPr lang="uk-UA" smtClean="0"/>
              <a:t>04.04.2018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DBF76-C416-4161-9BCA-3AF8C4044B3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72104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33994-E5A1-41DA-8909-2BCB72D8891A}" type="datetimeFigureOut">
              <a:rPr lang="uk-UA" smtClean="0"/>
              <a:t>04.04.2018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DBF76-C416-4161-9BCA-3AF8C4044B3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0317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33994-E5A1-41DA-8909-2BCB72D8891A}" type="datetimeFigureOut">
              <a:rPr lang="uk-UA" smtClean="0"/>
              <a:t>04.04.2018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DBF76-C416-4161-9BCA-3AF8C4044B3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06402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33994-E5A1-41DA-8909-2BCB72D8891A}" type="datetimeFigureOut">
              <a:rPr lang="uk-UA" smtClean="0"/>
              <a:t>04.04.2018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DBF76-C416-4161-9BCA-3AF8C4044B3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35699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33994-E5A1-41DA-8909-2BCB72D8891A}" type="datetimeFigureOut">
              <a:rPr lang="uk-UA" smtClean="0"/>
              <a:t>04.04.2018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DBF76-C416-4161-9BCA-3AF8C4044B3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59392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33994-E5A1-41DA-8909-2BCB72D8891A}" type="datetimeFigureOut">
              <a:rPr lang="uk-UA" smtClean="0"/>
              <a:t>04.04.2018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DBF76-C416-4161-9BCA-3AF8C4044B3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84280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33994-E5A1-41DA-8909-2BCB72D8891A}" type="datetimeFigureOut">
              <a:rPr lang="uk-UA" smtClean="0"/>
              <a:t>04.04.2018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DBF76-C416-4161-9BCA-3AF8C4044B3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85106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833994-E5A1-41DA-8909-2BCB72D8891A}" type="datetimeFigureOut">
              <a:rPr lang="uk-UA" smtClean="0"/>
              <a:t>04.04.2018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BDBF76-C416-4161-9BCA-3AF8C4044B3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54814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903396" y="1269746"/>
            <a:ext cx="3437448" cy="609600"/>
          </a:xfrm>
          <a:prstGeom prst="roundRect">
            <a:avLst/>
          </a:prstGeom>
          <a:solidFill>
            <a:srgbClr val="D1EDED"/>
          </a:solidFill>
          <a:ln w="19050" cap="flat" cmpd="sng" algn="ctr">
            <a:solidFill>
              <a:srgbClr val="1BA6A7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uk-UA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Державний бюджет </a:t>
            </a: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України</a:t>
            </a:r>
          </a:p>
          <a:p>
            <a:pPr algn="ctr">
              <a:spcAft>
                <a:spcPts val="0"/>
              </a:spcAft>
            </a:pP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943337" y="1304671"/>
            <a:ext cx="3343498" cy="566328"/>
          </a:xfrm>
          <a:prstGeom prst="roundRect">
            <a:avLst/>
          </a:prstGeom>
          <a:solidFill>
            <a:srgbClr val="D1EDED"/>
          </a:solidFill>
          <a:ln w="19050" cap="flat" cmpd="sng" algn="ctr">
            <a:solidFill>
              <a:srgbClr val="1BA6A7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uk-UA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Місцеві бюджети </a:t>
            </a: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України</a:t>
            </a:r>
          </a:p>
          <a:p>
            <a:pPr algn="ctr">
              <a:spcAft>
                <a:spcPts val="0"/>
              </a:spcAft>
            </a:pP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1660567" y="1879346"/>
            <a:ext cx="4513678" cy="512368"/>
          </a:xfrm>
          <a:prstGeom prst="straightConnector1">
            <a:avLst/>
          </a:prstGeom>
          <a:noFill/>
          <a:ln w="19050" cap="flat" cmpd="sng" algn="ctr">
            <a:solidFill>
              <a:srgbClr val="1BA6A7"/>
            </a:solidFill>
            <a:prstDash val="solid"/>
            <a:tailEnd type="arrow"/>
          </a:ln>
          <a:effectLst/>
        </p:spPr>
      </p:cxnSp>
      <p:cxnSp>
        <p:nvCxnSpPr>
          <p:cNvPr id="7" name="Прямая со стрелкой 6"/>
          <p:cNvCxnSpPr>
            <a:stCxn id="5" idx="2"/>
          </p:cNvCxnSpPr>
          <p:nvPr/>
        </p:nvCxnSpPr>
        <p:spPr>
          <a:xfrm flipH="1">
            <a:off x="4959896" y="1870999"/>
            <a:ext cx="1655190" cy="520715"/>
          </a:xfrm>
          <a:prstGeom prst="straightConnector1">
            <a:avLst/>
          </a:prstGeom>
          <a:noFill/>
          <a:ln w="19050" cap="flat" cmpd="sng" algn="ctr">
            <a:solidFill>
              <a:srgbClr val="1BA6A7"/>
            </a:solidFill>
            <a:prstDash val="solid"/>
            <a:tailEnd type="arrow"/>
          </a:ln>
          <a:effectLst/>
        </p:spPr>
      </p:cxnSp>
      <p:sp>
        <p:nvSpPr>
          <p:cNvPr id="8" name="Скругленный прямоугольник 7"/>
          <p:cNvSpPr/>
          <p:nvPr/>
        </p:nvSpPr>
        <p:spPr>
          <a:xfrm>
            <a:off x="935397" y="2437511"/>
            <a:ext cx="1450340" cy="847473"/>
          </a:xfrm>
          <a:prstGeom prst="roundRect">
            <a:avLst/>
          </a:prstGeom>
          <a:solidFill>
            <a:srgbClr val="D1EDED"/>
          </a:solidFill>
          <a:ln w="19050" cap="flat" cmpd="sng" algn="ctr">
            <a:solidFill>
              <a:srgbClr val="1BA6A7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uk-UA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Бюджет </a:t>
            </a: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АРК</a:t>
            </a:r>
          </a:p>
          <a:p>
            <a:pPr algn="ctr">
              <a:spcAft>
                <a:spcPts val="0"/>
              </a:spcAft>
            </a:pP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682844" y="2437511"/>
            <a:ext cx="1338580" cy="828830"/>
          </a:xfrm>
          <a:prstGeom prst="roundRect">
            <a:avLst/>
          </a:prstGeom>
          <a:solidFill>
            <a:srgbClr val="D1EDED"/>
          </a:solidFill>
          <a:ln w="19050" cap="flat" cmpd="sng" algn="ctr">
            <a:solidFill>
              <a:srgbClr val="1BA6A7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uk-UA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Обласні </a:t>
            </a: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бюджети</a:t>
            </a:r>
          </a:p>
          <a:p>
            <a:pPr algn="ctr">
              <a:spcAft>
                <a:spcPts val="0"/>
              </a:spcAft>
            </a:pP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802950" y="2437511"/>
            <a:ext cx="2483885" cy="828830"/>
          </a:xfrm>
          <a:prstGeom prst="roundRect">
            <a:avLst/>
          </a:prstGeom>
          <a:solidFill>
            <a:srgbClr val="D1EDED"/>
          </a:solidFill>
          <a:ln w="19050" cap="flat" cmpd="sng" algn="ctr">
            <a:solidFill>
              <a:srgbClr val="1BA6A7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uk-UA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Бюджети місцевого </a:t>
            </a: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самоврядування</a:t>
            </a:r>
          </a:p>
          <a:p>
            <a:pPr algn="ctr">
              <a:spcAft>
                <a:spcPts val="0"/>
              </a:spcAft>
            </a:pP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233266" y="2437511"/>
            <a:ext cx="1382395" cy="828830"/>
          </a:xfrm>
          <a:prstGeom prst="roundRect">
            <a:avLst/>
          </a:prstGeom>
          <a:solidFill>
            <a:srgbClr val="D1EDED"/>
          </a:solidFill>
          <a:ln w="19050" cap="flat" cmpd="sng" algn="ctr">
            <a:solidFill>
              <a:srgbClr val="1BA6A7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uk-UA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Районні </a:t>
            </a: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бюджети</a:t>
            </a:r>
          </a:p>
          <a:p>
            <a:pPr algn="ctr">
              <a:spcAft>
                <a:spcPts val="0"/>
              </a:spcAft>
            </a:pP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6726604" y="1879346"/>
            <a:ext cx="246380" cy="535305"/>
          </a:xfrm>
          <a:prstGeom prst="straightConnector1">
            <a:avLst/>
          </a:prstGeom>
          <a:noFill/>
          <a:ln w="19050" cap="flat" cmpd="sng" algn="ctr">
            <a:solidFill>
              <a:srgbClr val="1BA6A7"/>
            </a:solidFill>
            <a:prstDash val="solid"/>
            <a:tailEnd type="arrow"/>
          </a:ln>
          <a:effectLst/>
        </p:spPr>
      </p:cxnSp>
      <p:cxnSp>
        <p:nvCxnSpPr>
          <p:cNvPr id="13" name="Прямая со стрелкой 12"/>
          <p:cNvCxnSpPr/>
          <p:nvPr/>
        </p:nvCxnSpPr>
        <p:spPr>
          <a:xfrm flipH="1">
            <a:off x="3446811" y="1879346"/>
            <a:ext cx="2921438" cy="512368"/>
          </a:xfrm>
          <a:prstGeom prst="straightConnector1">
            <a:avLst/>
          </a:prstGeom>
          <a:noFill/>
          <a:ln w="19050" cap="flat" cmpd="sng" algn="ctr">
            <a:solidFill>
              <a:srgbClr val="1BA6A7"/>
            </a:solidFill>
            <a:prstDash val="solid"/>
            <a:tailEnd type="arrow"/>
          </a:ln>
          <a:effectLst/>
        </p:spPr>
      </p:cxnSp>
      <p:cxnSp>
        <p:nvCxnSpPr>
          <p:cNvPr id="14" name="Прямая со стрелкой 13"/>
          <p:cNvCxnSpPr/>
          <p:nvPr/>
        </p:nvCxnSpPr>
        <p:spPr>
          <a:xfrm flipH="1">
            <a:off x="2201407" y="3294647"/>
            <a:ext cx="4350225" cy="475729"/>
          </a:xfrm>
          <a:prstGeom prst="straightConnector1">
            <a:avLst/>
          </a:prstGeom>
          <a:noFill/>
          <a:ln w="19050" cap="flat" cmpd="sng" algn="ctr">
            <a:solidFill>
              <a:srgbClr val="1BA6A7"/>
            </a:solidFill>
            <a:prstDash val="solid"/>
            <a:tailEnd type="arrow"/>
          </a:ln>
          <a:effectLst/>
        </p:spPr>
      </p:cxnSp>
      <p:cxnSp>
        <p:nvCxnSpPr>
          <p:cNvPr id="15" name="Прямая со стрелкой 14"/>
          <p:cNvCxnSpPr>
            <a:stCxn id="10" idx="2"/>
          </p:cNvCxnSpPr>
          <p:nvPr/>
        </p:nvCxnSpPr>
        <p:spPr>
          <a:xfrm flipH="1">
            <a:off x="6058371" y="3266341"/>
            <a:ext cx="986522" cy="540613"/>
          </a:xfrm>
          <a:prstGeom prst="straightConnector1">
            <a:avLst/>
          </a:prstGeom>
          <a:noFill/>
          <a:ln w="19050" cap="flat" cmpd="sng" algn="ctr">
            <a:solidFill>
              <a:srgbClr val="1BA6A7"/>
            </a:solidFill>
            <a:prstDash val="solid"/>
            <a:tailEnd type="arrow"/>
          </a:ln>
          <a:effectLst/>
        </p:spPr>
      </p:cxnSp>
      <p:sp>
        <p:nvSpPr>
          <p:cNvPr id="16" name="Скругленный прямоугольник 15"/>
          <p:cNvSpPr/>
          <p:nvPr/>
        </p:nvSpPr>
        <p:spPr>
          <a:xfrm>
            <a:off x="935397" y="3842384"/>
            <a:ext cx="2378082" cy="882760"/>
          </a:xfrm>
          <a:prstGeom prst="roundRect">
            <a:avLst/>
          </a:prstGeom>
          <a:solidFill>
            <a:srgbClr val="D1EDED"/>
          </a:solidFill>
          <a:ln w="19050" cap="flat" cmpd="sng" algn="ctr">
            <a:solidFill>
              <a:srgbClr val="1BA6A7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uk-UA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Бюджети міст (</a:t>
            </a: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 т. ч. </a:t>
            </a:r>
            <a:r>
              <a:rPr lang="uk-UA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районів у містах</a:t>
            </a: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</a:p>
          <a:p>
            <a:pPr algn="ctr">
              <a:spcAft>
                <a:spcPts val="0"/>
              </a:spcAft>
            </a:pP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446810" y="3842384"/>
            <a:ext cx="1889574" cy="863341"/>
          </a:xfrm>
          <a:prstGeom prst="roundRect">
            <a:avLst/>
          </a:prstGeom>
          <a:solidFill>
            <a:srgbClr val="D1EDED"/>
          </a:solidFill>
          <a:ln w="19050" cap="flat" cmpd="sng" algn="ctr">
            <a:solidFill>
              <a:srgbClr val="1BA6A7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uk-UA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Бюджети сіл і їх </a:t>
            </a: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об’єднань</a:t>
            </a:r>
          </a:p>
          <a:p>
            <a:pPr algn="ctr">
              <a:spcAft>
                <a:spcPts val="0"/>
              </a:spcAft>
            </a:pP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972984" y="3842384"/>
            <a:ext cx="1343432" cy="863341"/>
          </a:xfrm>
          <a:prstGeom prst="roundRect">
            <a:avLst/>
          </a:prstGeom>
          <a:solidFill>
            <a:srgbClr val="FDAF1F"/>
          </a:solidFill>
          <a:ln w="19050" cap="flat" cmpd="sng" algn="ctr">
            <a:solidFill>
              <a:srgbClr val="1BA6A7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uk-UA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Бюджети </a:t>
            </a:r>
            <a:r>
              <a:rPr lang="uk-UA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ОТГ</a:t>
            </a:r>
          </a:p>
          <a:p>
            <a:pPr algn="ctr">
              <a:spcAft>
                <a:spcPts val="0"/>
              </a:spcAft>
            </a:pP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5483048" y="3842384"/>
            <a:ext cx="1382395" cy="863341"/>
          </a:xfrm>
          <a:prstGeom prst="roundRect">
            <a:avLst/>
          </a:prstGeom>
          <a:solidFill>
            <a:srgbClr val="D1EDED"/>
          </a:solidFill>
          <a:ln w="19050" cap="flat" cmpd="sng" algn="ctr">
            <a:solidFill>
              <a:srgbClr val="1BA6A7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uk-UA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Бюджети </a:t>
            </a: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селищ</a:t>
            </a:r>
          </a:p>
          <a:p>
            <a:pPr algn="ctr">
              <a:spcAft>
                <a:spcPts val="0"/>
              </a:spcAft>
            </a:pP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cxnSp>
        <p:nvCxnSpPr>
          <p:cNvPr id="20" name="Прямая со стрелкой 19"/>
          <p:cNvCxnSpPr>
            <a:stCxn id="10" idx="2"/>
          </p:cNvCxnSpPr>
          <p:nvPr/>
        </p:nvCxnSpPr>
        <p:spPr>
          <a:xfrm>
            <a:off x="7044893" y="3266341"/>
            <a:ext cx="789117" cy="576043"/>
          </a:xfrm>
          <a:prstGeom prst="straightConnector1">
            <a:avLst/>
          </a:prstGeom>
          <a:noFill/>
          <a:ln w="19050" cap="flat" cmpd="sng" algn="ctr">
            <a:solidFill>
              <a:srgbClr val="1BA6A7"/>
            </a:solidFill>
            <a:prstDash val="solid"/>
            <a:tailEnd type="arrow"/>
          </a:ln>
          <a:effectLst/>
        </p:spPr>
      </p:cxnSp>
      <p:cxnSp>
        <p:nvCxnSpPr>
          <p:cNvPr id="21" name="Прямая со стрелкой 20"/>
          <p:cNvCxnSpPr/>
          <p:nvPr/>
        </p:nvCxnSpPr>
        <p:spPr>
          <a:xfrm flipH="1">
            <a:off x="4320613" y="3294647"/>
            <a:ext cx="2659446" cy="519430"/>
          </a:xfrm>
          <a:prstGeom prst="straightConnector1">
            <a:avLst/>
          </a:prstGeom>
          <a:noFill/>
          <a:ln w="19050" cap="flat" cmpd="sng" algn="ctr">
            <a:solidFill>
              <a:srgbClr val="1BA6A7"/>
            </a:solidFill>
            <a:prstDash val="solid"/>
            <a:tailEnd type="arrow"/>
          </a:ln>
          <a:effectLst/>
        </p:spPr>
      </p:cxnSp>
      <p:sp>
        <p:nvSpPr>
          <p:cNvPr id="22" name="Скругленный прямоугольник 21"/>
          <p:cNvSpPr/>
          <p:nvPr/>
        </p:nvSpPr>
        <p:spPr>
          <a:xfrm>
            <a:off x="2499222" y="188640"/>
            <a:ext cx="4162425" cy="534541"/>
          </a:xfrm>
          <a:prstGeom prst="roundRect">
            <a:avLst/>
          </a:prstGeom>
          <a:solidFill>
            <a:srgbClr val="D1EDED"/>
          </a:solidFill>
          <a:ln w="19050" cap="flat" cmpd="sng" algn="ctr">
            <a:solidFill>
              <a:srgbClr val="1BA6A7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uk-UA" sz="20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Бюджетна система України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cxnSp>
        <p:nvCxnSpPr>
          <p:cNvPr id="23" name="Прямая со стрелкой 22"/>
          <p:cNvCxnSpPr/>
          <p:nvPr/>
        </p:nvCxnSpPr>
        <p:spPr>
          <a:xfrm flipH="1">
            <a:off x="2201407" y="756201"/>
            <a:ext cx="1541145" cy="438150"/>
          </a:xfrm>
          <a:prstGeom prst="straightConnector1">
            <a:avLst/>
          </a:prstGeom>
          <a:noFill/>
          <a:ln w="19050" cap="flat" cmpd="sng" algn="ctr">
            <a:solidFill>
              <a:srgbClr val="1BA6A7"/>
            </a:solidFill>
            <a:prstDash val="solid"/>
            <a:tailEnd type="arrow"/>
          </a:ln>
          <a:effectLst/>
        </p:spPr>
      </p:cxnSp>
      <p:cxnSp>
        <p:nvCxnSpPr>
          <p:cNvPr id="24" name="Прямая со стрелкой 23"/>
          <p:cNvCxnSpPr/>
          <p:nvPr/>
        </p:nvCxnSpPr>
        <p:spPr>
          <a:xfrm>
            <a:off x="5336384" y="756201"/>
            <a:ext cx="1319548" cy="494665"/>
          </a:xfrm>
          <a:prstGeom prst="straightConnector1">
            <a:avLst/>
          </a:prstGeom>
          <a:noFill/>
          <a:ln w="19050" cap="flat" cmpd="sng" algn="ctr">
            <a:solidFill>
              <a:srgbClr val="1BA6A7"/>
            </a:solidFill>
            <a:prstDash val="solid"/>
            <a:tailEnd type="arrow"/>
          </a:ln>
          <a:effectLst/>
        </p:spPr>
      </p:cxnSp>
      <p:sp>
        <p:nvSpPr>
          <p:cNvPr id="25" name="Скругленный прямоугольник 24"/>
          <p:cNvSpPr/>
          <p:nvPr/>
        </p:nvSpPr>
        <p:spPr>
          <a:xfrm>
            <a:off x="2469800" y="5271893"/>
            <a:ext cx="1551623" cy="1056263"/>
          </a:xfrm>
          <a:prstGeom prst="roundRect">
            <a:avLst/>
          </a:prstGeom>
          <a:solidFill>
            <a:srgbClr val="D1EDED"/>
          </a:solidFill>
          <a:ln w="19050" cap="flat" cmpd="sng" algn="ctr">
            <a:solidFill>
              <a:srgbClr val="1BA6A7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uk-UA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Бюджети міст </a:t>
            </a:r>
            <a:r>
              <a:rPr lang="uk-UA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республіканського</a:t>
            </a:r>
            <a:r>
              <a:rPr lang="uk-UA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АРК </a:t>
            </a:r>
            <a:r>
              <a:rPr lang="uk-UA" sz="1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значення</a:t>
            </a:r>
          </a:p>
          <a:p>
            <a:pPr algn="ctr">
              <a:spcAft>
                <a:spcPts val="0"/>
              </a:spcAft>
            </a:pPr>
            <a:endParaRPr lang="ru-RU" sz="1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4130833" y="5290920"/>
            <a:ext cx="1349239" cy="1069077"/>
          </a:xfrm>
          <a:prstGeom prst="roundRect">
            <a:avLst/>
          </a:prstGeom>
          <a:solidFill>
            <a:srgbClr val="D1EDED"/>
          </a:solidFill>
          <a:ln w="19050" cap="flat" cmpd="sng" algn="ctr">
            <a:solidFill>
              <a:srgbClr val="1BA6A7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uk-UA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Бюджети міст обласного </a:t>
            </a:r>
            <a:r>
              <a:rPr lang="uk-UA" sz="1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значення</a:t>
            </a:r>
          </a:p>
          <a:p>
            <a:pPr algn="ctr">
              <a:spcAft>
                <a:spcPts val="0"/>
              </a:spcAft>
            </a:pPr>
            <a:endParaRPr lang="ru-RU" sz="1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935397" y="5271894"/>
            <a:ext cx="1429483" cy="1069078"/>
          </a:xfrm>
          <a:prstGeom prst="roundRect">
            <a:avLst/>
          </a:prstGeom>
          <a:solidFill>
            <a:srgbClr val="D1EDED"/>
          </a:solidFill>
          <a:ln w="19050" cap="flat" cmpd="sng" algn="ctr">
            <a:solidFill>
              <a:srgbClr val="1BA6A7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uk-UA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Бюджети міст </a:t>
            </a: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Києва</a:t>
            </a:r>
            <a:r>
              <a:rPr lang="uk-UA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та </a:t>
            </a:r>
            <a:r>
              <a:rPr lang="uk-UA" sz="1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Севастополя</a:t>
            </a:r>
          </a:p>
          <a:p>
            <a:pPr algn="ctr">
              <a:spcAft>
                <a:spcPts val="0"/>
              </a:spcAft>
            </a:pPr>
            <a:endParaRPr lang="uk-UA" sz="1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6980026" y="5271895"/>
            <a:ext cx="1408398" cy="1069077"/>
          </a:xfrm>
          <a:prstGeom prst="roundRect">
            <a:avLst/>
          </a:prstGeom>
          <a:solidFill>
            <a:srgbClr val="D1EDED"/>
          </a:solidFill>
          <a:ln w="19050" cap="flat" cmpd="sng" algn="ctr">
            <a:solidFill>
              <a:srgbClr val="1BA6A7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uk-UA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Бюджети міст районного </a:t>
            </a:r>
            <a:r>
              <a:rPr lang="uk-UA" sz="1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значення</a:t>
            </a:r>
          </a:p>
          <a:p>
            <a:pPr algn="ctr">
              <a:spcAft>
                <a:spcPts val="0"/>
              </a:spcAft>
            </a:pPr>
            <a:endParaRPr lang="ru-RU" sz="1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cxnSp>
        <p:nvCxnSpPr>
          <p:cNvPr id="29" name="Прямая со стрелкой 28"/>
          <p:cNvCxnSpPr/>
          <p:nvPr/>
        </p:nvCxnSpPr>
        <p:spPr>
          <a:xfrm>
            <a:off x="2201407" y="4725144"/>
            <a:ext cx="5255922" cy="516965"/>
          </a:xfrm>
          <a:prstGeom prst="straightConnector1">
            <a:avLst/>
          </a:prstGeom>
          <a:noFill/>
          <a:ln w="19050" cap="flat" cmpd="sng" algn="ctr">
            <a:solidFill>
              <a:srgbClr val="1BA6A7"/>
            </a:solidFill>
            <a:prstDash val="solid"/>
            <a:tailEnd type="arrow"/>
          </a:ln>
          <a:effectLst/>
        </p:spPr>
      </p:cxnSp>
      <p:cxnSp>
        <p:nvCxnSpPr>
          <p:cNvPr id="30" name="Прямая со стрелкой 29"/>
          <p:cNvCxnSpPr/>
          <p:nvPr/>
        </p:nvCxnSpPr>
        <p:spPr>
          <a:xfrm>
            <a:off x="2124438" y="4758475"/>
            <a:ext cx="3642488" cy="483634"/>
          </a:xfrm>
          <a:prstGeom prst="straightConnector1">
            <a:avLst/>
          </a:prstGeom>
          <a:noFill/>
          <a:ln w="19050" cap="flat" cmpd="sng" algn="ctr">
            <a:solidFill>
              <a:srgbClr val="1BA6A7"/>
            </a:solidFill>
            <a:prstDash val="solid"/>
            <a:tailEnd type="arrow"/>
          </a:ln>
          <a:effectLst/>
        </p:spPr>
      </p:cxnSp>
      <p:cxnSp>
        <p:nvCxnSpPr>
          <p:cNvPr id="31" name="Прямая со стрелкой 30"/>
          <p:cNvCxnSpPr/>
          <p:nvPr/>
        </p:nvCxnSpPr>
        <p:spPr>
          <a:xfrm>
            <a:off x="1901010" y="4725144"/>
            <a:ext cx="1642187" cy="516965"/>
          </a:xfrm>
          <a:prstGeom prst="straightConnector1">
            <a:avLst/>
          </a:prstGeom>
          <a:noFill/>
          <a:ln w="19050" cap="flat" cmpd="sng" algn="ctr">
            <a:solidFill>
              <a:srgbClr val="1BA6A7"/>
            </a:solidFill>
            <a:prstDash val="solid"/>
            <a:tailEnd type="arrow"/>
          </a:ln>
          <a:effectLst/>
        </p:spPr>
      </p:cxnSp>
      <p:cxnSp>
        <p:nvCxnSpPr>
          <p:cNvPr id="32" name="Прямая со стрелкой 31"/>
          <p:cNvCxnSpPr/>
          <p:nvPr/>
        </p:nvCxnSpPr>
        <p:spPr>
          <a:xfrm flipH="1">
            <a:off x="1787049" y="4725144"/>
            <a:ext cx="96945" cy="565776"/>
          </a:xfrm>
          <a:prstGeom prst="straightConnector1">
            <a:avLst/>
          </a:prstGeom>
          <a:noFill/>
          <a:ln w="19050" cap="flat" cmpd="sng" algn="ctr">
            <a:solidFill>
              <a:srgbClr val="1BA6A7"/>
            </a:solidFill>
            <a:prstDash val="solid"/>
            <a:tailEnd type="arrow"/>
          </a:ln>
          <a:effectLst/>
        </p:spPr>
      </p:cxnSp>
      <p:sp>
        <p:nvSpPr>
          <p:cNvPr id="33" name="Шестиугольник 32"/>
          <p:cNvSpPr/>
          <p:nvPr/>
        </p:nvSpPr>
        <p:spPr>
          <a:xfrm>
            <a:off x="1475656" y="6028959"/>
            <a:ext cx="480887" cy="288032"/>
          </a:xfrm>
          <a:prstGeom prst="hexagon">
            <a:avLst/>
          </a:prstGeom>
          <a:solidFill>
            <a:schemeClr val="bg1"/>
          </a:solidFill>
          <a:ln>
            <a:solidFill>
              <a:srgbClr val="1BA6A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FF0000"/>
                </a:solidFill>
              </a:rPr>
              <a:t>1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5" name="Шестиугольник 34"/>
          <p:cNvSpPr/>
          <p:nvPr/>
        </p:nvSpPr>
        <p:spPr>
          <a:xfrm>
            <a:off x="4475939" y="6057298"/>
            <a:ext cx="744122" cy="288032"/>
          </a:xfrm>
          <a:prstGeom prst="hexagon">
            <a:avLst/>
          </a:prstGeom>
          <a:solidFill>
            <a:schemeClr val="bg1"/>
          </a:solidFill>
          <a:ln>
            <a:solidFill>
              <a:srgbClr val="1BA6A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FF0000"/>
                </a:solidFill>
              </a:rPr>
              <a:t>148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6" name="Шестиугольник 35"/>
          <p:cNvSpPr/>
          <p:nvPr/>
        </p:nvSpPr>
        <p:spPr>
          <a:xfrm>
            <a:off x="7342711" y="6028959"/>
            <a:ext cx="764989" cy="288032"/>
          </a:xfrm>
          <a:prstGeom prst="hexagon">
            <a:avLst/>
          </a:prstGeom>
          <a:solidFill>
            <a:schemeClr val="bg1"/>
          </a:solidFill>
          <a:ln>
            <a:solidFill>
              <a:srgbClr val="1BA6A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FF0000"/>
                </a:solidFill>
              </a:rPr>
              <a:t>156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8" name="Шестиугольник 37"/>
          <p:cNvSpPr/>
          <p:nvPr/>
        </p:nvSpPr>
        <p:spPr>
          <a:xfrm>
            <a:off x="1763688" y="4437112"/>
            <a:ext cx="738126" cy="288032"/>
          </a:xfrm>
          <a:prstGeom prst="hexagon">
            <a:avLst/>
          </a:prstGeom>
          <a:solidFill>
            <a:schemeClr val="bg1"/>
          </a:solidFill>
          <a:ln>
            <a:solidFill>
              <a:srgbClr val="1BA6A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FF0000"/>
                </a:solidFill>
              </a:rPr>
              <a:t>332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9" name="Шестиугольник 38"/>
          <p:cNvSpPr/>
          <p:nvPr/>
        </p:nvSpPr>
        <p:spPr>
          <a:xfrm>
            <a:off x="3950712" y="4417693"/>
            <a:ext cx="897288" cy="288032"/>
          </a:xfrm>
          <a:prstGeom prst="hexagon">
            <a:avLst/>
          </a:prstGeom>
          <a:solidFill>
            <a:schemeClr val="bg1"/>
          </a:solidFill>
          <a:ln>
            <a:solidFill>
              <a:srgbClr val="1BA6A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FF0000"/>
                </a:solidFill>
              </a:rPr>
              <a:t>7109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0" name="Шестиугольник 39"/>
          <p:cNvSpPr/>
          <p:nvPr/>
        </p:nvSpPr>
        <p:spPr>
          <a:xfrm>
            <a:off x="5814788" y="4412810"/>
            <a:ext cx="736844" cy="288032"/>
          </a:xfrm>
          <a:prstGeom prst="hexagon">
            <a:avLst/>
          </a:prstGeom>
          <a:solidFill>
            <a:schemeClr val="bg1"/>
          </a:solidFill>
          <a:ln>
            <a:solidFill>
              <a:srgbClr val="1BA6A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FF0000"/>
                </a:solidFill>
              </a:rPr>
              <a:t>422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1" name="Шестиугольник 40"/>
          <p:cNvSpPr/>
          <p:nvPr/>
        </p:nvSpPr>
        <p:spPr>
          <a:xfrm>
            <a:off x="7308304" y="4412810"/>
            <a:ext cx="715071" cy="288032"/>
          </a:xfrm>
          <a:prstGeom prst="hexagon">
            <a:avLst/>
          </a:prstGeom>
          <a:solidFill>
            <a:schemeClr val="bg1"/>
          </a:solidFill>
          <a:ln>
            <a:solidFill>
              <a:srgbClr val="1BA6A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FF0000"/>
                </a:solidFill>
              </a:rPr>
              <a:t>665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8" name="Шестиугольник 47"/>
          <p:cNvSpPr/>
          <p:nvPr/>
        </p:nvSpPr>
        <p:spPr>
          <a:xfrm>
            <a:off x="2364881" y="1591314"/>
            <a:ext cx="480887" cy="288032"/>
          </a:xfrm>
          <a:prstGeom prst="hexagon">
            <a:avLst/>
          </a:prstGeom>
          <a:solidFill>
            <a:schemeClr val="bg1"/>
          </a:solidFill>
          <a:ln>
            <a:solidFill>
              <a:srgbClr val="1BA6A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FF0000"/>
                </a:solidFill>
              </a:rPr>
              <a:t>1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9" name="Шестиугольник 48"/>
          <p:cNvSpPr/>
          <p:nvPr/>
        </p:nvSpPr>
        <p:spPr>
          <a:xfrm>
            <a:off x="6181699" y="1560199"/>
            <a:ext cx="866774" cy="288032"/>
          </a:xfrm>
          <a:prstGeom prst="hexagon">
            <a:avLst/>
          </a:prstGeom>
          <a:solidFill>
            <a:schemeClr val="bg1"/>
          </a:solidFill>
          <a:ln>
            <a:solidFill>
              <a:srgbClr val="1BA6A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FF0000"/>
                </a:solidFill>
              </a:rPr>
              <a:t>9016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179512" y="6425952"/>
            <a:ext cx="8781837" cy="3874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b="1" i="1" dirty="0" smtClean="0">
                <a:solidFill>
                  <a:schemeClr val="tx1"/>
                </a:solidFill>
              </a:rPr>
              <a:t>Примітка: </a:t>
            </a:r>
            <a:r>
              <a:rPr lang="uk-UA" i="1" dirty="0">
                <a:solidFill>
                  <a:schemeClr val="tx1"/>
                </a:solidFill>
              </a:rPr>
              <a:t>без урахування АРК та територій, що не підконтрольні українській владі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6691992" y="108977"/>
            <a:ext cx="2416512" cy="44735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FF0000"/>
                </a:solidFill>
              </a:rPr>
              <a:t>Станом на 01.01.2018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97" name="Шестиугольник 96"/>
          <p:cNvSpPr/>
          <p:nvPr/>
        </p:nvSpPr>
        <p:spPr>
          <a:xfrm>
            <a:off x="3075766" y="2978309"/>
            <a:ext cx="595483" cy="288032"/>
          </a:xfrm>
          <a:prstGeom prst="hexagon">
            <a:avLst/>
          </a:prstGeom>
          <a:solidFill>
            <a:schemeClr val="bg1"/>
          </a:solidFill>
          <a:ln>
            <a:solidFill>
              <a:srgbClr val="1BA6A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FF0000"/>
                </a:solidFill>
              </a:rPr>
              <a:t>24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98" name="Шестиугольник 97"/>
          <p:cNvSpPr/>
          <p:nvPr/>
        </p:nvSpPr>
        <p:spPr>
          <a:xfrm>
            <a:off x="4596281" y="2964428"/>
            <a:ext cx="727230" cy="288032"/>
          </a:xfrm>
          <a:prstGeom prst="hexagon">
            <a:avLst/>
          </a:prstGeom>
          <a:solidFill>
            <a:schemeClr val="bg1"/>
          </a:solidFill>
          <a:ln>
            <a:solidFill>
              <a:srgbClr val="1BA6A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FF0000"/>
                </a:solidFill>
              </a:rPr>
              <a:t>464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99" name="Шестиугольник 98"/>
          <p:cNvSpPr/>
          <p:nvPr/>
        </p:nvSpPr>
        <p:spPr>
          <a:xfrm>
            <a:off x="6588224" y="2967560"/>
            <a:ext cx="879858" cy="288032"/>
          </a:xfrm>
          <a:prstGeom prst="hexagon">
            <a:avLst/>
          </a:prstGeom>
          <a:solidFill>
            <a:schemeClr val="bg1"/>
          </a:solidFill>
          <a:ln>
            <a:solidFill>
              <a:srgbClr val="1BA6A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FF0000"/>
                </a:solidFill>
              </a:rPr>
              <a:t>8528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00" name="Скругленный прямоугольник 99"/>
          <p:cNvSpPr/>
          <p:nvPr/>
        </p:nvSpPr>
        <p:spPr>
          <a:xfrm>
            <a:off x="5546973" y="5293738"/>
            <a:ext cx="1349239" cy="1069077"/>
          </a:xfrm>
          <a:prstGeom prst="roundRect">
            <a:avLst/>
          </a:prstGeom>
          <a:solidFill>
            <a:srgbClr val="D1EDED"/>
          </a:solidFill>
          <a:ln w="19050" cap="flat" cmpd="sng" algn="ctr">
            <a:solidFill>
              <a:srgbClr val="1BA6A7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uk-UA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Бюджети </a:t>
            </a:r>
            <a:r>
              <a:rPr lang="uk-UA" sz="1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районів у містах</a:t>
            </a:r>
          </a:p>
          <a:p>
            <a:pPr algn="ctr">
              <a:spcAft>
                <a:spcPts val="0"/>
              </a:spcAft>
            </a:pPr>
            <a:endParaRPr lang="ru-RU" sz="1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101" name="Шестиугольник 100"/>
          <p:cNvSpPr/>
          <p:nvPr/>
        </p:nvSpPr>
        <p:spPr>
          <a:xfrm>
            <a:off x="5868144" y="6050803"/>
            <a:ext cx="744122" cy="288032"/>
          </a:xfrm>
          <a:prstGeom prst="hexagon">
            <a:avLst/>
          </a:prstGeom>
          <a:solidFill>
            <a:schemeClr val="bg1"/>
          </a:solidFill>
          <a:ln>
            <a:solidFill>
              <a:srgbClr val="1BA6A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FF0000"/>
                </a:solidFill>
              </a:rPr>
              <a:t>27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66735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1266</TotalTime>
  <Words>90</Words>
  <Application>Microsoft Office PowerPoint</Application>
  <PresentationFormat>Экран (4:3)</PresentationFormat>
  <Paragraphs>31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Minfin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Користувач Windows</dc:creator>
  <cp:lastModifiedBy>Image&amp;Matros ®</cp:lastModifiedBy>
  <cp:revision>76</cp:revision>
  <cp:lastPrinted>2018-04-03T10:51:44Z</cp:lastPrinted>
  <dcterms:created xsi:type="dcterms:W3CDTF">2017-11-16T11:01:16Z</dcterms:created>
  <dcterms:modified xsi:type="dcterms:W3CDTF">2018-04-04T08:58:17Z</dcterms:modified>
</cp:coreProperties>
</file>